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6" r:id="rId2"/>
  </p:sldMasterIdLst>
  <p:notesMasterIdLst>
    <p:notesMasterId r:id="rId26"/>
  </p:notesMasterIdLst>
  <p:handoutMasterIdLst>
    <p:handoutMasterId r:id="rId27"/>
  </p:handoutMasterIdLst>
  <p:sldIdLst>
    <p:sldId id="263" r:id="rId3"/>
    <p:sldId id="829" r:id="rId4"/>
    <p:sldId id="824" r:id="rId5"/>
    <p:sldId id="825" r:id="rId6"/>
    <p:sldId id="826" r:id="rId7"/>
    <p:sldId id="831" r:id="rId8"/>
    <p:sldId id="827" r:id="rId9"/>
    <p:sldId id="828" r:id="rId10"/>
    <p:sldId id="790" r:id="rId11"/>
    <p:sldId id="769" r:id="rId12"/>
    <p:sldId id="775" r:id="rId13"/>
    <p:sldId id="791" r:id="rId14"/>
    <p:sldId id="787" r:id="rId15"/>
    <p:sldId id="788" r:id="rId16"/>
    <p:sldId id="789" r:id="rId17"/>
    <p:sldId id="816" r:id="rId18"/>
    <p:sldId id="810" r:id="rId19"/>
    <p:sldId id="811" r:id="rId20"/>
    <p:sldId id="812" r:id="rId21"/>
    <p:sldId id="813" r:id="rId22"/>
    <p:sldId id="814" r:id="rId23"/>
    <p:sldId id="815" r:id="rId24"/>
    <p:sldId id="830" r:id="rId25"/>
  </p:sldIdLst>
  <p:sldSz cx="9144000" cy="6858000" type="screen4x3"/>
  <p:notesSz cx="6797675" cy="9926638"/>
  <p:embeddedFontLst>
    <p:embeddedFont>
      <p:font typeface="Verdana" panose="020B060403050404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S PGothic" panose="020B0600070205080204" pitchFamily="34" charset="-128"/>
      <p:regular r:id="rId36"/>
    </p:embeddedFont>
    <p:embeddedFont>
      <p:font typeface="Cambria Math" panose="02040503050406030204" pitchFamily="18" charset="0"/>
      <p:regular r:id="rId37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173">
          <p15:clr>
            <a:srgbClr val="A4A3A4"/>
          </p15:clr>
        </p15:guide>
        <p15:guide id="2" orient="horz" pos="1389">
          <p15:clr>
            <a:srgbClr val="A4A3A4"/>
          </p15:clr>
        </p15:guide>
        <p15:guide id="3" orient="horz" pos="142">
          <p15:clr>
            <a:srgbClr val="A4A3A4"/>
          </p15:clr>
        </p15:guide>
        <p15:guide id="4" orient="horz" pos="5">
          <p15:clr>
            <a:srgbClr val="A4A3A4"/>
          </p15:clr>
        </p15:guide>
        <p15:guide id="5" orient="horz" pos="686">
          <p15:clr>
            <a:srgbClr val="A4A3A4"/>
          </p15:clr>
        </p15:guide>
        <p15:guide id="6" pos="5759">
          <p15:clr>
            <a:srgbClr val="A4A3A4"/>
          </p15:clr>
        </p15:guide>
        <p15:guide id="7" pos="499">
          <p15:clr>
            <a:srgbClr val="A4A3A4"/>
          </p15:clr>
        </p15:guide>
        <p15:guide id="8" pos="4717">
          <p15:clr>
            <a:srgbClr val="A4A3A4"/>
          </p15:clr>
        </p15:guide>
        <p15:guide id="9" pos="532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202"/>
    <a:srgbClr val="ADB868"/>
    <a:srgbClr val="DBEDFF"/>
    <a:srgbClr val="92D050"/>
    <a:srgbClr val="FF3300"/>
    <a:srgbClr val="FF6600"/>
    <a:srgbClr val="E62C00"/>
    <a:srgbClr val="996600"/>
    <a:srgbClr val="BDA56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33" autoAdjust="0"/>
    <p:restoredTop sz="90837" autoAdjust="0"/>
  </p:normalViewPr>
  <p:slideViewPr>
    <p:cSldViewPr>
      <p:cViewPr>
        <p:scale>
          <a:sx n="60" d="100"/>
          <a:sy n="60" d="100"/>
        </p:scale>
        <p:origin x="-3150" y="-1320"/>
      </p:cViewPr>
      <p:guideLst>
        <p:guide orient="horz" pos="4173"/>
        <p:guide orient="horz" pos="1389"/>
        <p:guide orient="horz" pos="142"/>
        <p:guide orient="horz" pos="5"/>
        <p:guide orient="horz" pos="686"/>
        <p:guide pos="5759"/>
        <p:guide pos="499"/>
        <p:guide pos="4717"/>
        <p:guide pos="5329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3306" y="-102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r.its.kfa-juelich.de\ZEA-1_Data\40_Projekte\062_MVDf&#252;rPANDA\4%20Konzeptentwicklung-%20Studie%20und%20technische%20Kl&#228;rung\4.4%20Erprobung%20Experimente%20ER\Stave_Stecker\Widerstandsbank\062_DAT_20160829_ERosenthal_Stecker_Messdate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 smtClean="0"/>
              <a:t>Back </a:t>
            </a:r>
            <a:r>
              <a:rPr lang="en-US" sz="1400" dirty="0"/>
              <a:t>2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4030566753318516"/>
          <c:y val="5.1400554097404488E-2"/>
          <c:w val="0.80822639992967382"/>
          <c:h val="0.76600032656304184"/>
        </c:manualLayout>
      </c:layout>
      <c:scatterChart>
        <c:scatterStyle val="smoothMarker"/>
        <c:varyColors val="0"/>
        <c:ser>
          <c:idx val="2"/>
          <c:order val="0"/>
          <c:tx>
            <c:strRef>
              <c:f>Hilfstabellen!$J$161:$J$163</c:f>
              <c:strCache>
                <c:ptCount val="1"/>
                <c:pt idx="0">
                  <c:v> Max [°C]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x"/>
            <c:size val="7"/>
            <c:spPr>
              <a:ln>
                <a:solidFill>
                  <a:srgbClr val="FF0000"/>
                </a:solidFill>
              </a:ln>
            </c:spPr>
          </c:marker>
          <c:xVal>
            <c:numRef>
              <c:f>Hilfstabellen!$G$164:$G$182</c:f>
              <c:numCache>
                <c:formatCode>General</c:formatCode>
                <c:ptCount val="19"/>
                <c:pt idx="0">
                  <c:v>10</c:v>
                </c:pt>
                <c:pt idx="1">
                  <c:v>15</c:v>
                </c:pt>
                <c:pt idx="2">
                  <c:v>25</c:v>
                </c:pt>
                <c:pt idx="3">
                  <c:v>30</c:v>
                </c:pt>
                <c:pt idx="4">
                  <c:v>35</c:v>
                </c:pt>
                <c:pt idx="5">
                  <c:v>40</c:v>
                </c:pt>
                <c:pt idx="6">
                  <c:v>45</c:v>
                </c:pt>
                <c:pt idx="7">
                  <c:v>50</c:v>
                </c:pt>
                <c:pt idx="8">
                  <c:v>55</c:v>
                </c:pt>
                <c:pt idx="9">
                  <c:v>60</c:v>
                </c:pt>
                <c:pt idx="10">
                  <c:v>65</c:v>
                </c:pt>
                <c:pt idx="11">
                  <c:v>70</c:v>
                </c:pt>
                <c:pt idx="12">
                  <c:v>75</c:v>
                </c:pt>
                <c:pt idx="13">
                  <c:v>80</c:v>
                </c:pt>
                <c:pt idx="14">
                  <c:v>85</c:v>
                </c:pt>
                <c:pt idx="15">
                  <c:v>90</c:v>
                </c:pt>
                <c:pt idx="16">
                  <c:v>95</c:v>
                </c:pt>
                <c:pt idx="17">
                  <c:v>100</c:v>
                </c:pt>
                <c:pt idx="18">
                  <c:v>106.6</c:v>
                </c:pt>
              </c:numCache>
            </c:numRef>
          </c:xVal>
          <c:yVal>
            <c:numRef>
              <c:f>Hilfstabellen!$J$164:$J$182</c:f>
              <c:numCache>
                <c:formatCode>General</c:formatCode>
                <c:ptCount val="19"/>
                <c:pt idx="0">
                  <c:v>25.54</c:v>
                </c:pt>
                <c:pt idx="1">
                  <c:v>25.83</c:v>
                </c:pt>
                <c:pt idx="2">
                  <c:v>27.25</c:v>
                </c:pt>
                <c:pt idx="3">
                  <c:v>28.05</c:v>
                </c:pt>
                <c:pt idx="4">
                  <c:v>29.29</c:v>
                </c:pt>
                <c:pt idx="5">
                  <c:v>30.66</c:v>
                </c:pt>
                <c:pt idx="6">
                  <c:v>32.17</c:v>
                </c:pt>
                <c:pt idx="7">
                  <c:v>33.9</c:v>
                </c:pt>
                <c:pt idx="8">
                  <c:v>36.049999999999997</c:v>
                </c:pt>
                <c:pt idx="9">
                  <c:v>38.31</c:v>
                </c:pt>
                <c:pt idx="10">
                  <c:v>41.01</c:v>
                </c:pt>
                <c:pt idx="11">
                  <c:v>43.52</c:v>
                </c:pt>
                <c:pt idx="12">
                  <c:v>46.4</c:v>
                </c:pt>
                <c:pt idx="13">
                  <c:v>50.18</c:v>
                </c:pt>
                <c:pt idx="14">
                  <c:v>53.49</c:v>
                </c:pt>
                <c:pt idx="15">
                  <c:v>56.63</c:v>
                </c:pt>
                <c:pt idx="16">
                  <c:v>60.3</c:v>
                </c:pt>
                <c:pt idx="17">
                  <c:v>64.5</c:v>
                </c:pt>
                <c:pt idx="18">
                  <c:v>70.16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250624"/>
        <c:axId val="86252928"/>
      </c:scatterChart>
      <c:valAx>
        <c:axId val="86250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Nominal current </a:t>
                </a:r>
                <a:r>
                  <a:rPr lang="en-US" dirty="0"/>
                  <a:t>[%]</a:t>
                </a:r>
              </a:p>
            </c:rich>
          </c:tx>
          <c:layout>
            <c:manualLayout>
              <c:xMode val="edge"/>
              <c:yMode val="edge"/>
              <c:x val="0.41317684845485858"/>
              <c:y val="0.913391778017930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6252928"/>
        <c:crosses val="autoZero"/>
        <c:crossBetween val="midCat"/>
      </c:valAx>
      <c:valAx>
        <c:axId val="86252928"/>
        <c:scaling>
          <c:orientation val="minMax"/>
          <c:max val="1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Temperature </a:t>
                </a:r>
                <a:r>
                  <a:rPr lang="en-US" dirty="0"/>
                  <a:t>[°C]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6250624"/>
        <c:crosses val="autoZero"/>
        <c:crossBetween val="midCat"/>
        <c:majorUnit val="10"/>
      </c:valAx>
    </c:plotArea>
    <c:legend>
      <c:legendPos val="r"/>
      <c:layout>
        <c:manualLayout>
          <c:xMode val="edge"/>
          <c:yMode val="edge"/>
          <c:x val="0.68867548255032718"/>
          <c:y val="0.67091243802857981"/>
          <c:w val="0.26028783483404289"/>
          <c:h val="0.1026195683872849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 smtClean="0"/>
              <a:t>Front </a:t>
            </a:r>
            <a:r>
              <a:rPr lang="en-US" sz="1400" dirty="0"/>
              <a:t>1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45986751656043"/>
          <c:y val="5.1400554097404488E-2"/>
          <c:w val="0.81082289713785782"/>
          <c:h val="0.79886416751118117"/>
        </c:manualLayout>
      </c:layout>
      <c:scatterChart>
        <c:scatterStyle val="smoothMarker"/>
        <c:varyColors val="0"/>
        <c:ser>
          <c:idx val="2"/>
          <c:order val="0"/>
          <c:tx>
            <c:strRef>
              <c:f>Hilfstabellen!$J$89</c:f>
              <c:strCache>
                <c:ptCount val="1"/>
                <c:pt idx="0">
                  <c:v>Max [°C]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x"/>
            <c:size val="7"/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Hilfstabellen!$G$90:$G$110</c:f>
              <c:numCache>
                <c:formatCode>General</c:formatCode>
                <c:ptCount val="21"/>
                <c:pt idx="2">
                  <c:v>10</c:v>
                </c:pt>
                <c:pt idx="3">
                  <c:v>15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106.6</c:v>
                </c:pt>
              </c:numCache>
            </c:numRef>
          </c:xVal>
          <c:yVal>
            <c:numRef>
              <c:f>Hilfstabellen!$J$90:$J$110</c:f>
              <c:numCache>
                <c:formatCode>General</c:formatCode>
                <c:ptCount val="21"/>
                <c:pt idx="2">
                  <c:v>26.78</c:v>
                </c:pt>
                <c:pt idx="3">
                  <c:v>26.95</c:v>
                </c:pt>
                <c:pt idx="4">
                  <c:v>29.23</c:v>
                </c:pt>
                <c:pt idx="5">
                  <c:v>30.61</c:v>
                </c:pt>
                <c:pt idx="6">
                  <c:v>32.53</c:v>
                </c:pt>
                <c:pt idx="7">
                  <c:v>34.82</c:v>
                </c:pt>
                <c:pt idx="8">
                  <c:v>37.369999999999997</c:v>
                </c:pt>
                <c:pt idx="9">
                  <c:v>40.159999999999997</c:v>
                </c:pt>
                <c:pt idx="10">
                  <c:v>43.43</c:v>
                </c:pt>
                <c:pt idx="11">
                  <c:v>47.39</c:v>
                </c:pt>
                <c:pt idx="12">
                  <c:v>51.34</c:v>
                </c:pt>
                <c:pt idx="13">
                  <c:v>56.02</c:v>
                </c:pt>
                <c:pt idx="14">
                  <c:v>61.04</c:v>
                </c:pt>
                <c:pt idx="15">
                  <c:v>66.52</c:v>
                </c:pt>
                <c:pt idx="16">
                  <c:v>72.010000000000005</c:v>
                </c:pt>
                <c:pt idx="17">
                  <c:v>78.17</c:v>
                </c:pt>
                <c:pt idx="18">
                  <c:v>84.57</c:v>
                </c:pt>
                <c:pt idx="19">
                  <c:v>91.86</c:v>
                </c:pt>
                <c:pt idx="20">
                  <c:v>100.35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155136"/>
        <c:axId val="94157440"/>
      </c:scatterChart>
      <c:valAx>
        <c:axId val="941551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Nominal current </a:t>
                </a:r>
                <a:r>
                  <a:rPr lang="en-US" dirty="0"/>
                  <a:t>[%]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4157440"/>
        <c:crosses val="autoZero"/>
        <c:crossBetween val="midCat"/>
      </c:valAx>
      <c:valAx>
        <c:axId val="941574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Temperature </a:t>
                </a:r>
                <a:r>
                  <a:rPr lang="en-US" dirty="0"/>
                  <a:t>[°C]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4155136"/>
        <c:crosses val="autoZero"/>
        <c:crossBetween val="midCat"/>
        <c:majorUnit val="10"/>
      </c:valAx>
    </c:plotArea>
    <c:legend>
      <c:legendPos val="r"/>
      <c:layout>
        <c:manualLayout>
          <c:xMode val="edge"/>
          <c:yMode val="edge"/>
          <c:x val="0.67134860981557432"/>
          <c:y val="0.59579931742548509"/>
          <c:w val="0.30285789276340458"/>
          <c:h val="0.1336792140831989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13224306712589"/>
          <c:y val="2.3432453421181075E-2"/>
          <c:w val="0.86100689907600902"/>
          <c:h val="0.7379009378723782"/>
        </c:manualLayout>
      </c:layout>
      <c:scatterChart>
        <c:scatterStyle val="lineMarker"/>
        <c:varyColors val="0"/>
        <c:ser>
          <c:idx val="0"/>
          <c:order val="0"/>
          <c:tx>
            <c:strRef>
              <c:f>Tabelle1!$D$40</c:f>
              <c:strCache>
                <c:ptCount val="1"/>
                <c:pt idx="0">
                  <c:v>Temp Links [°C]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7"/>
            <c:spPr>
              <a:ln w="15875">
                <a:solidFill>
                  <a:schemeClr val="tx2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Tabelle1!$E$41:$E$49</c:f>
                <c:numCache>
                  <c:formatCode>General</c:formatCode>
                  <c:ptCount val="9"/>
                  <c:pt idx="0">
                    <c:v>0.30000000000000071</c:v>
                  </c:pt>
                  <c:pt idx="1">
                    <c:v>0.30000000000000071</c:v>
                  </c:pt>
                  <c:pt idx="2">
                    <c:v>0.44999999999999929</c:v>
                  </c:pt>
                  <c:pt idx="3">
                    <c:v>0.54999999999999893</c:v>
                  </c:pt>
                  <c:pt idx="4">
                    <c:v>0.75</c:v>
                  </c:pt>
                  <c:pt idx="5">
                    <c:v>1.0999999999999979</c:v>
                  </c:pt>
                  <c:pt idx="6">
                    <c:v>1.6000000000000014</c:v>
                  </c:pt>
                  <c:pt idx="7">
                    <c:v>1.5499999999999972</c:v>
                  </c:pt>
                  <c:pt idx="8">
                    <c:v>2.3500000000000014</c:v>
                  </c:pt>
                </c:numCache>
              </c:numRef>
            </c:plus>
            <c:minus>
              <c:numRef>
                <c:f>Tabelle1!$E$41:$E$49</c:f>
                <c:numCache>
                  <c:formatCode>General</c:formatCode>
                  <c:ptCount val="9"/>
                  <c:pt idx="0">
                    <c:v>0.30000000000000071</c:v>
                  </c:pt>
                  <c:pt idx="1">
                    <c:v>0.30000000000000071</c:v>
                  </c:pt>
                  <c:pt idx="2">
                    <c:v>0.44999999999999929</c:v>
                  </c:pt>
                  <c:pt idx="3">
                    <c:v>0.54999999999999893</c:v>
                  </c:pt>
                  <c:pt idx="4">
                    <c:v>0.75</c:v>
                  </c:pt>
                  <c:pt idx="5">
                    <c:v>1.0999999999999979</c:v>
                  </c:pt>
                  <c:pt idx="6">
                    <c:v>1.6000000000000014</c:v>
                  </c:pt>
                  <c:pt idx="7">
                    <c:v>1.5499999999999972</c:v>
                  </c:pt>
                  <c:pt idx="8">
                    <c:v>2.3500000000000014</c:v>
                  </c:pt>
                </c:numCache>
              </c:numRef>
            </c:minus>
          </c:errBars>
          <c:xVal>
            <c:numRef>
              <c:f>Tabelle1!$C$41:$C$49</c:f>
              <c:numCache>
                <c:formatCode>General</c:formatCode>
                <c:ptCount val="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27.5</c:v>
                </c:pt>
                <c:pt idx="7">
                  <c:v>30</c:v>
                </c:pt>
                <c:pt idx="8">
                  <c:v>35</c:v>
                </c:pt>
              </c:numCache>
            </c:numRef>
          </c:xVal>
          <c:yVal>
            <c:numRef>
              <c:f>Tabelle1!$D$41:$D$49</c:f>
              <c:numCache>
                <c:formatCode>General</c:formatCode>
                <c:ptCount val="9"/>
                <c:pt idx="0">
                  <c:v>21</c:v>
                </c:pt>
                <c:pt idx="1">
                  <c:v>22</c:v>
                </c:pt>
                <c:pt idx="2">
                  <c:v>24.6</c:v>
                </c:pt>
                <c:pt idx="3">
                  <c:v>28.3</c:v>
                </c:pt>
                <c:pt idx="4">
                  <c:v>32.799999999999997</c:v>
                </c:pt>
                <c:pt idx="5">
                  <c:v>38.5</c:v>
                </c:pt>
                <c:pt idx="6">
                  <c:v>41.9</c:v>
                </c:pt>
                <c:pt idx="7">
                  <c:v>45.7</c:v>
                </c:pt>
                <c:pt idx="8">
                  <c:v>53.9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Tabelle1!$F$40</c:f>
              <c:strCache>
                <c:ptCount val="1"/>
                <c:pt idx="0">
                  <c:v>Temp Rechts [°C]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7"/>
            <c:spPr>
              <a:ln w="15875">
                <a:solidFill>
                  <a:srgbClr val="FF0000"/>
                </a:solidFill>
              </a:ln>
            </c:spPr>
          </c:marker>
          <c:trendline>
            <c:trendlineType val="power"/>
            <c:dispRSqr val="0"/>
            <c:dispEq val="0"/>
          </c:trendline>
          <c:trendline>
            <c:trendlineType val="poly"/>
            <c:order val="2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Tabelle1!$G$41:$G$49</c:f>
                <c:numCache>
                  <c:formatCode>General</c:formatCode>
                  <c:ptCount val="9"/>
                  <c:pt idx="0">
                    <c:v>0.30000000000000071</c:v>
                  </c:pt>
                  <c:pt idx="1">
                    <c:v>0.34999999999999964</c:v>
                  </c:pt>
                  <c:pt idx="2">
                    <c:v>0.40000000000000036</c:v>
                  </c:pt>
                  <c:pt idx="3">
                    <c:v>0.75</c:v>
                  </c:pt>
                  <c:pt idx="4">
                    <c:v>1.1500000000000004</c:v>
                  </c:pt>
                  <c:pt idx="5">
                    <c:v>1.6999999999999993</c:v>
                  </c:pt>
                  <c:pt idx="6">
                    <c:v>1.8499999999999979</c:v>
                  </c:pt>
                  <c:pt idx="7">
                    <c:v>2.3500000000000014</c:v>
                  </c:pt>
                  <c:pt idx="8">
                    <c:v>2.8999999999999986</c:v>
                  </c:pt>
                </c:numCache>
              </c:numRef>
            </c:plus>
            <c:minus>
              <c:numRef>
                <c:f>Tabelle1!$G$41:$G$49</c:f>
                <c:numCache>
                  <c:formatCode>General</c:formatCode>
                  <c:ptCount val="9"/>
                  <c:pt idx="0">
                    <c:v>0.30000000000000071</c:v>
                  </c:pt>
                  <c:pt idx="1">
                    <c:v>0.34999999999999964</c:v>
                  </c:pt>
                  <c:pt idx="2">
                    <c:v>0.40000000000000036</c:v>
                  </c:pt>
                  <c:pt idx="3">
                    <c:v>0.75</c:v>
                  </c:pt>
                  <c:pt idx="4">
                    <c:v>1.1500000000000004</c:v>
                  </c:pt>
                  <c:pt idx="5">
                    <c:v>1.6999999999999993</c:v>
                  </c:pt>
                  <c:pt idx="6">
                    <c:v>1.8499999999999979</c:v>
                  </c:pt>
                  <c:pt idx="7">
                    <c:v>2.3500000000000014</c:v>
                  </c:pt>
                  <c:pt idx="8">
                    <c:v>2.8999999999999986</c:v>
                  </c:pt>
                </c:numCache>
              </c:numRef>
            </c:minus>
          </c:errBars>
          <c:xVal>
            <c:numRef>
              <c:f>Tabelle1!$C$41:$C$49</c:f>
              <c:numCache>
                <c:formatCode>General</c:formatCode>
                <c:ptCount val="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27.5</c:v>
                </c:pt>
                <c:pt idx="7">
                  <c:v>30</c:v>
                </c:pt>
                <c:pt idx="8">
                  <c:v>35</c:v>
                </c:pt>
              </c:numCache>
            </c:numRef>
          </c:xVal>
          <c:yVal>
            <c:numRef>
              <c:f>Tabelle1!$F$41:$F$49</c:f>
              <c:numCache>
                <c:formatCode>General</c:formatCode>
                <c:ptCount val="9"/>
                <c:pt idx="0">
                  <c:v>21</c:v>
                </c:pt>
                <c:pt idx="1">
                  <c:v>22</c:v>
                </c:pt>
                <c:pt idx="2">
                  <c:v>24.8</c:v>
                </c:pt>
                <c:pt idx="3">
                  <c:v>28.2</c:v>
                </c:pt>
                <c:pt idx="4">
                  <c:v>32.1</c:v>
                </c:pt>
                <c:pt idx="5">
                  <c:v>37.6</c:v>
                </c:pt>
                <c:pt idx="6">
                  <c:v>42.2</c:v>
                </c:pt>
                <c:pt idx="7">
                  <c:v>45.5</c:v>
                </c:pt>
                <c:pt idx="8">
                  <c:v>53.5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748288"/>
        <c:axId val="140750208"/>
      </c:scatterChart>
      <c:valAx>
        <c:axId val="140748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current </a:t>
                </a:r>
                <a:r>
                  <a:rPr lang="en-US" dirty="0"/>
                  <a:t>[A] </a:t>
                </a:r>
                <a:r>
                  <a:rPr lang="en-US" dirty="0" smtClean="0"/>
                  <a:t>(</a:t>
                </a:r>
                <a:r>
                  <a:rPr lang="en-US" sz="1000" b="1" i="0" u="none" strike="noStrike" baseline="0" dirty="0" smtClean="0"/>
                  <a:t>back and forth</a:t>
                </a:r>
                <a:r>
                  <a:rPr lang="en-US" dirty="0" smtClean="0"/>
                  <a:t>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0750208"/>
        <c:crosses val="autoZero"/>
        <c:crossBetween val="midCat"/>
      </c:valAx>
      <c:valAx>
        <c:axId val="140750208"/>
        <c:scaling>
          <c:orientation val="minMax"/>
          <c:min val="2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Temperature </a:t>
                </a:r>
                <a:r>
                  <a:rPr lang="en-US" dirty="0"/>
                  <a:t>[°C]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07482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0E9554-0713-4FFE-9982-A7DC1FCC6235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325D9F-C5AB-425B-A6DB-DCA5F7ECC6AB}">
      <dgm:prSet phldrT="[Text]" custT="1"/>
      <dgm:spPr/>
      <dgm:t>
        <a:bodyPr/>
        <a:lstStyle/>
        <a:p>
          <a:r>
            <a:rPr lang="en-US" sz="700" dirty="0" smtClean="0"/>
            <a:t>quality assurance</a:t>
          </a:r>
        </a:p>
        <a:p>
          <a:r>
            <a:rPr lang="en-US" sz="700" dirty="0" smtClean="0"/>
            <a:t>MVD-Stave</a:t>
          </a:r>
          <a:endParaRPr lang="en-US" sz="700" dirty="0"/>
        </a:p>
      </dgm:t>
    </dgm:pt>
    <dgm:pt modelId="{1544D36E-31CE-4091-B3DA-33EC5B180495}" type="parTrans" cxnId="{B1C11D91-6CE6-4C58-8E8C-D405E6688BDB}">
      <dgm:prSet/>
      <dgm:spPr/>
      <dgm:t>
        <a:bodyPr/>
        <a:lstStyle/>
        <a:p>
          <a:endParaRPr lang="en-US" sz="2400"/>
        </a:p>
      </dgm:t>
    </dgm:pt>
    <dgm:pt modelId="{02012C02-1CBD-4C79-8E4C-253121DACB40}" type="sibTrans" cxnId="{B1C11D91-6CE6-4C58-8E8C-D405E6688BDB}">
      <dgm:prSet/>
      <dgm:spPr/>
      <dgm:t>
        <a:bodyPr/>
        <a:lstStyle/>
        <a:p>
          <a:endParaRPr lang="en-US" sz="2400"/>
        </a:p>
      </dgm:t>
    </dgm:pt>
    <dgm:pt modelId="{2D74304A-ED6C-49C6-8F18-AE4C2DA3E275}">
      <dgm:prSet phldrT="[Text]" custT="1"/>
      <dgm:spPr/>
      <dgm:t>
        <a:bodyPr/>
        <a:lstStyle/>
        <a:p>
          <a:r>
            <a:rPr lang="en-US" sz="700" dirty="0" smtClean="0"/>
            <a:t>hydraulic</a:t>
          </a:r>
          <a:endParaRPr lang="en-US" sz="700" dirty="0"/>
        </a:p>
      </dgm:t>
    </dgm:pt>
    <dgm:pt modelId="{B535AABE-52D9-44FB-B047-9196EEB88C08}" type="parTrans" cxnId="{D3EC6BFA-A22C-46E2-B3A2-24BDBCA82038}">
      <dgm:prSet/>
      <dgm:spPr/>
      <dgm:t>
        <a:bodyPr/>
        <a:lstStyle/>
        <a:p>
          <a:endParaRPr lang="en-US" sz="2400"/>
        </a:p>
      </dgm:t>
    </dgm:pt>
    <dgm:pt modelId="{3750C7EF-5518-401E-AEF8-B1909E080F2E}" type="sibTrans" cxnId="{D3EC6BFA-A22C-46E2-B3A2-24BDBCA82038}">
      <dgm:prSet/>
      <dgm:spPr/>
      <dgm:t>
        <a:bodyPr/>
        <a:lstStyle/>
        <a:p>
          <a:endParaRPr lang="en-US" sz="2400"/>
        </a:p>
      </dgm:t>
    </dgm:pt>
    <dgm:pt modelId="{DE624FC3-BC1E-4427-8D94-074FB39950AA}">
      <dgm:prSet phldrT="[Text]" custT="1"/>
      <dgm:spPr/>
      <dgm:t>
        <a:bodyPr/>
        <a:lstStyle/>
        <a:p>
          <a:r>
            <a:rPr lang="en-US" sz="700" dirty="0" smtClean="0"/>
            <a:t>thermal</a:t>
          </a:r>
          <a:endParaRPr lang="en-US" sz="700" dirty="0"/>
        </a:p>
      </dgm:t>
    </dgm:pt>
    <dgm:pt modelId="{5D72B6EC-833A-43C9-A727-85C0EC85F14F}" type="parTrans" cxnId="{C5E3B964-1270-4EEB-A32B-C8E72F268E06}">
      <dgm:prSet/>
      <dgm:spPr/>
      <dgm:t>
        <a:bodyPr/>
        <a:lstStyle/>
        <a:p>
          <a:endParaRPr lang="en-US" sz="2400"/>
        </a:p>
      </dgm:t>
    </dgm:pt>
    <dgm:pt modelId="{5EEBC4D5-13C6-40B2-9933-0CA240BE462B}" type="sibTrans" cxnId="{C5E3B964-1270-4EEB-A32B-C8E72F268E06}">
      <dgm:prSet/>
      <dgm:spPr/>
      <dgm:t>
        <a:bodyPr/>
        <a:lstStyle/>
        <a:p>
          <a:endParaRPr lang="en-US" sz="2400"/>
        </a:p>
      </dgm:t>
    </dgm:pt>
    <dgm:pt modelId="{AC95FD25-2F40-4009-80C8-03F76FF8361C}">
      <dgm:prSet custT="1"/>
      <dgm:spPr/>
      <dgm:t>
        <a:bodyPr/>
        <a:lstStyle/>
        <a:p>
          <a:r>
            <a:rPr lang="en-US" sz="700" dirty="0" smtClean="0"/>
            <a:t>Testing of the hydraulic specifications</a:t>
          </a:r>
          <a:endParaRPr lang="en-US" sz="700" dirty="0"/>
        </a:p>
      </dgm:t>
    </dgm:pt>
    <dgm:pt modelId="{42DDCAD2-13DE-4D21-9197-B4C14B6718CA}" type="parTrans" cxnId="{6E8881E3-642B-4F18-9139-3A3E438777E5}">
      <dgm:prSet/>
      <dgm:spPr/>
      <dgm:t>
        <a:bodyPr/>
        <a:lstStyle/>
        <a:p>
          <a:endParaRPr lang="en-US" sz="2400"/>
        </a:p>
      </dgm:t>
    </dgm:pt>
    <dgm:pt modelId="{A52CBBE2-4572-4512-A5E5-DF33BEA60314}" type="sibTrans" cxnId="{6E8881E3-642B-4F18-9139-3A3E438777E5}">
      <dgm:prSet/>
      <dgm:spPr/>
      <dgm:t>
        <a:bodyPr/>
        <a:lstStyle/>
        <a:p>
          <a:endParaRPr lang="en-US" sz="2400"/>
        </a:p>
      </dgm:t>
    </dgm:pt>
    <dgm:pt modelId="{2A0306C5-E2F5-426F-AB12-72EB4DE69006}">
      <dgm:prSet custT="1"/>
      <dgm:spPr/>
      <dgm:t>
        <a:bodyPr/>
        <a:lstStyle/>
        <a:p>
          <a:r>
            <a:rPr lang="en-US" sz="700" dirty="0" smtClean="0"/>
            <a:t>Check with active thermography :</a:t>
          </a:r>
        </a:p>
        <a:p>
          <a:r>
            <a:rPr lang="en-US" sz="700" dirty="0" smtClean="0"/>
            <a:t>delamination</a:t>
          </a:r>
          <a:r>
            <a:rPr lang="en-US" sz="700" dirty="0"/>
            <a:t>, </a:t>
          </a:r>
          <a:r>
            <a:rPr lang="en-US" sz="700" dirty="0" smtClean="0"/>
            <a:t>resin allocation, faulty </a:t>
          </a:r>
          <a:r>
            <a:rPr lang="en-US" sz="700" dirty="0" err="1" smtClean="0"/>
            <a:t>glueing</a:t>
          </a:r>
          <a:r>
            <a:rPr lang="en-US" sz="700" dirty="0" smtClean="0"/>
            <a:t>, CFC or foam fractures  </a:t>
          </a:r>
          <a:endParaRPr lang="en-US" sz="700" dirty="0"/>
        </a:p>
      </dgm:t>
    </dgm:pt>
    <dgm:pt modelId="{B0D921CD-9CBF-40F6-B1AF-BB54EA797C5D}" type="parTrans" cxnId="{7A7659C9-1DE0-4C77-9525-A8011FDAE85B}">
      <dgm:prSet/>
      <dgm:spPr/>
      <dgm:t>
        <a:bodyPr/>
        <a:lstStyle/>
        <a:p>
          <a:endParaRPr lang="en-US" sz="2400"/>
        </a:p>
      </dgm:t>
    </dgm:pt>
    <dgm:pt modelId="{F1650CEC-20AC-4E90-A6AB-16BC9261C9B7}" type="sibTrans" cxnId="{7A7659C9-1DE0-4C77-9525-A8011FDAE85B}">
      <dgm:prSet/>
      <dgm:spPr/>
      <dgm:t>
        <a:bodyPr/>
        <a:lstStyle/>
        <a:p>
          <a:endParaRPr lang="en-US" sz="2400"/>
        </a:p>
      </dgm:t>
    </dgm:pt>
    <dgm:pt modelId="{5CDBFD3E-8CC9-4D37-B901-B68E28DA20AB}">
      <dgm:prSet custT="1"/>
      <dgm:spPr/>
      <dgm:t>
        <a:bodyPr/>
        <a:lstStyle/>
        <a:p>
          <a:r>
            <a:rPr lang="en-US" sz="700" dirty="0" smtClean="0"/>
            <a:t>Further development of the automatic test procedure</a:t>
          </a:r>
          <a:endParaRPr lang="en-US" sz="700" dirty="0"/>
        </a:p>
      </dgm:t>
    </dgm:pt>
    <dgm:pt modelId="{1D021D57-B0C0-4382-AADF-12B2D9DB3C09}" type="parTrans" cxnId="{B605DF33-C3E9-4302-9109-ADEA1D3764A2}">
      <dgm:prSet/>
      <dgm:spPr/>
      <dgm:t>
        <a:bodyPr/>
        <a:lstStyle/>
        <a:p>
          <a:endParaRPr lang="en-US" sz="2400"/>
        </a:p>
      </dgm:t>
    </dgm:pt>
    <dgm:pt modelId="{ECF82138-5D61-452A-A1F6-2900AF45A743}" type="sibTrans" cxnId="{B605DF33-C3E9-4302-9109-ADEA1D3764A2}">
      <dgm:prSet/>
      <dgm:spPr/>
      <dgm:t>
        <a:bodyPr/>
        <a:lstStyle/>
        <a:p>
          <a:endParaRPr lang="en-US" sz="2400"/>
        </a:p>
      </dgm:t>
    </dgm:pt>
    <dgm:pt modelId="{A363E271-0F5D-450F-980D-2DF947BC7CE2}">
      <dgm:prSet custT="1"/>
      <dgm:spPr/>
      <dgm:t>
        <a:bodyPr/>
        <a:lstStyle/>
        <a:p>
          <a:r>
            <a:rPr lang="en-US" sz="700" dirty="0" smtClean="0"/>
            <a:t>Documentation</a:t>
          </a:r>
          <a:endParaRPr lang="en-US" sz="700" dirty="0"/>
        </a:p>
      </dgm:t>
    </dgm:pt>
    <dgm:pt modelId="{8B9E3163-D938-49EA-A431-F0ABCC237B9A}" type="parTrans" cxnId="{02A7BECD-27E7-4AC5-873B-FC5D04C7A2DB}">
      <dgm:prSet/>
      <dgm:spPr/>
      <dgm:t>
        <a:bodyPr/>
        <a:lstStyle/>
        <a:p>
          <a:endParaRPr lang="en-US" sz="2400"/>
        </a:p>
      </dgm:t>
    </dgm:pt>
    <dgm:pt modelId="{4807927E-2992-4543-9276-2830506E8634}" type="sibTrans" cxnId="{02A7BECD-27E7-4AC5-873B-FC5D04C7A2DB}">
      <dgm:prSet/>
      <dgm:spPr/>
      <dgm:t>
        <a:bodyPr/>
        <a:lstStyle/>
        <a:p>
          <a:endParaRPr lang="en-US" sz="2400"/>
        </a:p>
      </dgm:t>
    </dgm:pt>
    <dgm:pt modelId="{27ED1334-41DE-4691-AAD0-B52B9CDD6DF2}">
      <dgm:prSet custT="1"/>
      <dgm:spPr/>
      <dgm:t>
        <a:bodyPr/>
        <a:lstStyle/>
        <a:p>
          <a:r>
            <a:rPr lang="en-US" sz="700" dirty="0" smtClean="0"/>
            <a:t>Calibration of flow and pressure sensors</a:t>
          </a:r>
          <a:endParaRPr lang="en-US" sz="700" b="0" dirty="0"/>
        </a:p>
      </dgm:t>
    </dgm:pt>
    <dgm:pt modelId="{143A5D45-B451-47B5-A855-A0D69D70A65F}" type="parTrans" cxnId="{CC687BB6-02E7-4627-802E-A4EEE131FE87}">
      <dgm:prSet/>
      <dgm:spPr/>
      <dgm:t>
        <a:bodyPr/>
        <a:lstStyle/>
        <a:p>
          <a:endParaRPr lang="en-US" sz="2400"/>
        </a:p>
      </dgm:t>
    </dgm:pt>
    <dgm:pt modelId="{02DEC7E8-155B-4D67-AFDD-E18DA15DCF84}" type="sibTrans" cxnId="{CC687BB6-02E7-4627-802E-A4EEE131FE87}">
      <dgm:prSet/>
      <dgm:spPr/>
      <dgm:t>
        <a:bodyPr/>
        <a:lstStyle/>
        <a:p>
          <a:endParaRPr lang="en-US" sz="2400"/>
        </a:p>
      </dgm:t>
    </dgm:pt>
    <dgm:pt modelId="{A8785074-D811-4680-A0E9-724FEC679B0E}">
      <dgm:prSet custT="1"/>
      <dgm:spPr/>
      <dgm:t>
        <a:bodyPr/>
        <a:lstStyle/>
        <a:p>
          <a:r>
            <a:rPr lang="en-US" sz="700" dirty="0" smtClean="0"/>
            <a:t>Maintenance of the calibration facility</a:t>
          </a:r>
          <a:endParaRPr lang="en-US" sz="700" dirty="0"/>
        </a:p>
      </dgm:t>
    </dgm:pt>
    <dgm:pt modelId="{D17793D3-7828-47AC-9016-4C338EB2AF9E}" type="parTrans" cxnId="{23856A12-7FE7-40E9-B450-9F8CBEB9DA57}">
      <dgm:prSet/>
      <dgm:spPr/>
      <dgm:t>
        <a:bodyPr/>
        <a:lstStyle/>
        <a:p>
          <a:endParaRPr lang="en-US" sz="2400"/>
        </a:p>
      </dgm:t>
    </dgm:pt>
    <dgm:pt modelId="{A34791CF-54E3-417C-881F-966EC4EBD7BB}" type="sibTrans" cxnId="{23856A12-7FE7-40E9-B450-9F8CBEB9DA57}">
      <dgm:prSet/>
      <dgm:spPr/>
      <dgm:t>
        <a:bodyPr/>
        <a:lstStyle/>
        <a:p>
          <a:endParaRPr lang="en-US" sz="2400"/>
        </a:p>
      </dgm:t>
    </dgm:pt>
    <dgm:pt modelId="{6CB2618E-DF11-448D-8E37-288F5DC13587}">
      <dgm:prSet custT="1"/>
      <dgm:spPr/>
      <dgm:t>
        <a:bodyPr/>
        <a:lstStyle/>
        <a:p>
          <a:r>
            <a:rPr lang="en-US" sz="700" dirty="0" smtClean="0"/>
            <a:t>Testing  of the  thermal coupling between  the cooling and the </a:t>
          </a:r>
          <a:r>
            <a:rPr lang="en-US" sz="700" dirty="0" err="1" smtClean="0"/>
            <a:t>mecanical</a:t>
          </a:r>
          <a:r>
            <a:rPr lang="en-US" sz="700" dirty="0" smtClean="0"/>
            <a:t> structure</a:t>
          </a:r>
          <a:endParaRPr lang="en-US" sz="700" dirty="0"/>
        </a:p>
      </dgm:t>
    </dgm:pt>
    <dgm:pt modelId="{F668609E-34EC-4E7D-8CB0-F142C7A0231B}" type="parTrans" cxnId="{2E0BF611-BD73-4AA9-B5D3-7D823C93637B}">
      <dgm:prSet/>
      <dgm:spPr/>
      <dgm:t>
        <a:bodyPr/>
        <a:lstStyle/>
        <a:p>
          <a:endParaRPr lang="en-US" sz="2400"/>
        </a:p>
      </dgm:t>
    </dgm:pt>
    <dgm:pt modelId="{65EBC486-9EB1-4995-81FA-BD1F2ACC42E6}" type="sibTrans" cxnId="{2E0BF611-BD73-4AA9-B5D3-7D823C93637B}">
      <dgm:prSet/>
      <dgm:spPr/>
      <dgm:t>
        <a:bodyPr/>
        <a:lstStyle/>
        <a:p>
          <a:endParaRPr lang="en-US" sz="2400"/>
        </a:p>
      </dgm:t>
    </dgm:pt>
    <dgm:pt modelId="{C81A82B4-6C93-478F-9C38-69FEEA18F044}">
      <dgm:prSet custT="1"/>
      <dgm:spPr/>
      <dgm:t>
        <a:bodyPr/>
        <a:lstStyle/>
        <a:p>
          <a:r>
            <a:rPr lang="en-US" sz="700" dirty="0" smtClean="0"/>
            <a:t>Documentation</a:t>
          </a:r>
          <a:endParaRPr lang="en-US" sz="700" dirty="0"/>
        </a:p>
      </dgm:t>
    </dgm:pt>
    <dgm:pt modelId="{2406982A-F41A-4DEB-BCAF-1CA44E632626}" type="parTrans" cxnId="{B16658DF-0B63-4432-A008-DFA21C5F299E}">
      <dgm:prSet/>
      <dgm:spPr/>
      <dgm:t>
        <a:bodyPr/>
        <a:lstStyle/>
        <a:p>
          <a:endParaRPr lang="en-US" sz="2400"/>
        </a:p>
      </dgm:t>
    </dgm:pt>
    <dgm:pt modelId="{6AE345AE-BF06-4963-946C-9F4327469DBC}" type="sibTrans" cxnId="{B16658DF-0B63-4432-A008-DFA21C5F299E}">
      <dgm:prSet/>
      <dgm:spPr/>
      <dgm:t>
        <a:bodyPr/>
        <a:lstStyle/>
        <a:p>
          <a:endParaRPr lang="en-US" sz="2400"/>
        </a:p>
      </dgm:t>
    </dgm:pt>
    <dgm:pt modelId="{41A4A422-E753-455F-B952-0A8E46A43C01}" type="pres">
      <dgm:prSet presAssocID="{760E9554-0713-4FFE-9982-A7DC1FCC623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D215DB7-41D8-4B42-9E11-80F4EE83B25D}" type="pres">
      <dgm:prSet presAssocID="{B7325D9F-C5AB-425B-A6DB-DCA5F7ECC6AB}" presName="hierRoot1" presStyleCnt="0"/>
      <dgm:spPr/>
    </dgm:pt>
    <dgm:pt modelId="{ECDBD78E-E6A8-49AB-8B6E-7772A99C6A74}" type="pres">
      <dgm:prSet presAssocID="{B7325D9F-C5AB-425B-A6DB-DCA5F7ECC6AB}" presName="composite" presStyleCnt="0"/>
      <dgm:spPr/>
    </dgm:pt>
    <dgm:pt modelId="{7B2E4FEE-C206-42D3-9D20-35B05BDCF772}" type="pres">
      <dgm:prSet presAssocID="{B7325D9F-C5AB-425B-A6DB-DCA5F7ECC6AB}" presName="background" presStyleLbl="node0" presStyleIdx="0" presStyleCnt="1"/>
      <dgm:spPr/>
    </dgm:pt>
    <dgm:pt modelId="{8C32C3CE-3B3F-470E-8524-4B61DA2111FC}" type="pres">
      <dgm:prSet presAssocID="{B7325D9F-C5AB-425B-A6DB-DCA5F7ECC6AB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11E3D1-18C9-4A5C-8610-3DE5DB537196}" type="pres">
      <dgm:prSet presAssocID="{B7325D9F-C5AB-425B-A6DB-DCA5F7ECC6AB}" presName="hierChild2" presStyleCnt="0"/>
      <dgm:spPr/>
    </dgm:pt>
    <dgm:pt modelId="{A2424204-6C30-4A2D-8451-5208E7DF9432}" type="pres">
      <dgm:prSet presAssocID="{B535AABE-52D9-44FB-B047-9196EEB88C08}" presName="Name10" presStyleLbl="parChTrans1D2" presStyleIdx="0" presStyleCnt="2"/>
      <dgm:spPr/>
      <dgm:t>
        <a:bodyPr/>
        <a:lstStyle/>
        <a:p>
          <a:endParaRPr lang="en-US"/>
        </a:p>
      </dgm:t>
    </dgm:pt>
    <dgm:pt modelId="{E22FE759-7F20-4CFA-A46E-88EE697220CB}" type="pres">
      <dgm:prSet presAssocID="{2D74304A-ED6C-49C6-8F18-AE4C2DA3E275}" presName="hierRoot2" presStyleCnt="0"/>
      <dgm:spPr/>
    </dgm:pt>
    <dgm:pt modelId="{0D930EDD-6D0A-47C4-9830-F385002FB925}" type="pres">
      <dgm:prSet presAssocID="{2D74304A-ED6C-49C6-8F18-AE4C2DA3E275}" presName="composite2" presStyleCnt="0"/>
      <dgm:spPr/>
    </dgm:pt>
    <dgm:pt modelId="{C4E7EDC7-68C6-414B-8DC0-56C8DD1F0B8A}" type="pres">
      <dgm:prSet presAssocID="{2D74304A-ED6C-49C6-8F18-AE4C2DA3E275}" presName="background2" presStyleLbl="node2" presStyleIdx="0" presStyleCnt="2"/>
      <dgm:spPr/>
    </dgm:pt>
    <dgm:pt modelId="{D686CCFA-94B5-4F86-86F4-EE3C8B2A2E73}" type="pres">
      <dgm:prSet presAssocID="{2D74304A-ED6C-49C6-8F18-AE4C2DA3E275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81BEB2-1E5C-4D9C-98DC-0048DE27FC32}" type="pres">
      <dgm:prSet presAssocID="{2D74304A-ED6C-49C6-8F18-AE4C2DA3E275}" presName="hierChild3" presStyleCnt="0"/>
      <dgm:spPr/>
    </dgm:pt>
    <dgm:pt modelId="{C29F0BCD-6D27-4AD6-AA85-599DB6D441A7}" type="pres">
      <dgm:prSet presAssocID="{1D021D57-B0C0-4382-AADF-12B2D9DB3C09}" presName="Name17" presStyleLbl="parChTrans1D3" presStyleIdx="0" presStyleCnt="2"/>
      <dgm:spPr/>
      <dgm:t>
        <a:bodyPr/>
        <a:lstStyle/>
        <a:p>
          <a:endParaRPr lang="en-US"/>
        </a:p>
      </dgm:t>
    </dgm:pt>
    <dgm:pt modelId="{93DFC4EF-2313-4CAA-A66B-F8D926B03A01}" type="pres">
      <dgm:prSet presAssocID="{5CDBFD3E-8CC9-4D37-B901-B68E28DA20AB}" presName="hierRoot3" presStyleCnt="0"/>
      <dgm:spPr/>
    </dgm:pt>
    <dgm:pt modelId="{AF36BAE0-7EF4-4503-A865-1EA9793E6367}" type="pres">
      <dgm:prSet presAssocID="{5CDBFD3E-8CC9-4D37-B901-B68E28DA20AB}" presName="composite3" presStyleCnt="0"/>
      <dgm:spPr/>
    </dgm:pt>
    <dgm:pt modelId="{72D9CFF4-AD4E-44A4-B010-8C21270602DE}" type="pres">
      <dgm:prSet presAssocID="{5CDBFD3E-8CC9-4D37-B901-B68E28DA20AB}" presName="background3" presStyleLbl="node3" presStyleIdx="0" presStyleCnt="2"/>
      <dgm:spPr/>
    </dgm:pt>
    <dgm:pt modelId="{04F8E077-C9DA-422B-9D33-E3B2C1C27281}" type="pres">
      <dgm:prSet presAssocID="{5CDBFD3E-8CC9-4D37-B901-B68E28DA20AB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652920-6E68-4082-8E24-7C047479EFEB}" type="pres">
      <dgm:prSet presAssocID="{5CDBFD3E-8CC9-4D37-B901-B68E28DA20AB}" presName="hierChild4" presStyleCnt="0"/>
      <dgm:spPr/>
    </dgm:pt>
    <dgm:pt modelId="{0901F531-1BAC-4DCB-9E81-72FB8F1CF1E5}" type="pres">
      <dgm:prSet presAssocID="{143A5D45-B451-47B5-A855-A0D69D70A65F}" presName="Name23" presStyleLbl="parChTrans1D4" presStyleIdx="0" presStyleCnt="6"/>
      <dgm:spPr/>
      <dgm:t>
        <a:bodyPr/>
        <a:lstStyle/>
        <a:p>
          <a:endParaRPr lang="en-US"/>
        </a:p>
      </dgm:t>
    </dgm:pt>
    <dgm:pt modelId="{5BAF8B46-B2E6-4C70-BAE0-4784622C899C}" type="pres">
      <dgm:prSet presAssocID="{27ED1334-41DE-4691-AAD0-B52B9CDD6DF2}" presName="hierRoot4" presStyleCnt="0"/>
      <dgm:spPr/>
    </dgm:pt>
    <dgm:pt modelId="{BA8B941E-6DAE-4F5F-90DF-E15C7CC801DE}" type="pres">
      <dgm:prSet presAssocID="{27ED1334-41DE-4691-AAD0-B52B9CDD6DF2}" presName="composite4" presStyleCnt="0"/>
      <dgm:spPr/>
    </dgm:pt>
    <dgm:pt modelId="{08653055-373E-4EDD-B251-3CA88B8688D9}" type="pres">
      <dgm:prSet presAssocID="{27ED1334-41DE-4691-AAD0-B52B9CDD6DF2}" presName="background4" presStyleLbl="node4" presStyleIdx="0" presStyleCnt="6"/>
      <dgm:spPr/>
    </dgm:pt>
    <dgm:pt modelId="{F0DEAD5C-C780-4D59-8326-2D5DED060B73}" type="pres">
      <dgm:prSet presAssocID="{27ED1334-41DE-4691-AAD0-B52B9CDD6DF2}" presName="text4" presStyleLbl="fgAcc4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012AE1-533A-49E2-BA52-F46EF3D739EF}" type="pres">
      <dgm:prSet presAssocID="{27ED1334-41DE-4691-AAD0-B52B9CDD6DF2}" presName="hierChild5" presStyleCnt="0"/>
      <dgm:spPr/>
    </dgm:pt>
    <dgm:pt modelId="{189F284E-D433-4C5F-B964-DFFF451453A0}" type="pres">
      <dgm:prSet presAssocID="{D17793D3-7828-47AC-9016-4C338EB2AF9E}" presName="Name23" presStyleLbl="parChTrans1D4" presStyleIdx="1" presStyleCnt="6"/>
      <dgm:spPr/>
      <dgm:t>
        <a:bodyPr/>
        <a:lstStyle/>
        <a:p>
          <a:endParaRPr lang="en-US"/>
        </a:p>
      </dgm:t>
    </dgm:pt>
    <dgm:pt modelId="{5F0D5056-A448-41D6-B4B1-32B487D247BF}" type="pres">
      <dgm:prSet presAssocID="{A8785074-D811-4680-A0E9-724FEC679B0E}" presName="hierRoot4" presStyleCnt="0"/>
      <dgm:spPr/>
    </dgm:pt>
    <dgm:pt modelId="{DAE0392A-866B-44C0-B0E6-C20B4B32CF56}" type="pres">
      <dgm:prSet presAssocID="{A8785074-D811-4680-A0E9-724FEC679B0E}" presName="composite4" presStyleCnt="0"/>
      <dgm:spPr/>
    </dgm:pt>
    <dgm:pt modelId="{74C972FF-906F-461B-AFE5-F8339BD65660}" type="pres">
      <dgm:prSet presAssocID="{A8785074-D811-4680-A0E9-724FEC679B0E}" presName="background4" presStyleLbl="node4" presStyleIdx="1" presStyleCnt="6"/>
      <dgm:spPr/>
    </dgm:pt>
    <dgm:pt modelId="{DD666014-789F-4ADF-927A-3DC8922CFD3D}" type="pres">
      <dgm:prSet presAssocID="{A8785074-D811-4680-A0E9-724FEC679B0E}" presName="text4" presStyleLbl="fgAcc4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046C0D-F0A9-43A5-BEDB-54E569B93050}" type="pres">
      <dgm:prSet presAssocID="{A8785074-D811-4680-A0E9-724FEC679B0E}" presName="hierChild5" presStyleCnt="0"/>
      <dgm:spPr/>
    </dgm:pt>
    <dgm:pt modelId="{25A351B3-3347-4ABE-BDCA-415E94B18718}" type="pres">
      <dgm:prSet presAssocID="{42DDCAD2-13DE-4D21-9197-B4C14B6718CA}" presName="Name23" presStyleLbl="parChTrans1D4" presStyleIdx="2" presStyleCnt="6"/>
      <dgm:spPr/>
      <dgm:t>
        <a:bodyPr/>
        <a:lstStyle/>
        <a:p>
          <a:endParaRPr lang="en-US"/>
        </a:p>
      </dgm:t>
    </dgm:pt>
    <dgm:pt modelId="{1AD70AC0-D6A0-482D-9C07-15F98BDEFA84}" type="pres">
      <dgm:prSet presAssocID="{AC95FD25-2F40-4009-80C8-03F76FF8361C}" presName="hierRoot4" presStyleCnt="0"/>
      <dgm:spPr/>
    </dgm:pt>
    <dgm:pt modelId="{C634F40E-0DE8-4280-A3C6-7B396210CB90}" type="pres">
      <dgm:prSet presAssocID="{AC95FD25-2F40-4009-80C8-03F76FF8361C}" presName="composite4" presStyleCnt="0"/>
      <dgm:spPr/>
    </dgm:pt>
    <dgm:pt modelId="{77409786-C3D2-4BCC-9798-8DC92496B8C3}" type="pres">
      <dgm:prSet presAssocID="{AC95FD25-2F40-4009-80C8-03F76FF8361C}" presName="background4" presStyleLbl="node4" presStyleIdx="2" presStyleCnt="6"/>
      <dgm:spPr/>
    </dgm:pt>
    <dgm:pt modelId="{3262A2AF-86A5-4EFE-A3CB-B957A83E906A}" type="pres">
      <dgm:prSet presAssocID="{AC95FD25-2F40-4009-80C8-03F76FF8361C}" presName="text4" presStyleLbl="fgAcc4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955D1D-6F1D-4C74-AAFA-C214F2545D2C}" type="pres">
      <dgm:prSet presAssocID="{AC95FD25-2F40-4009-80C8-03F76FF8361C}" presName="hierChild5" presStyleCnt="0"/>
      <dgm:spPr/>
    </dgm:pt>
    <dgm:pt modelId="{0D189560-0780-4222-BBB3-5AC07A50E66C}" type="pres">
      <dgm:prSet presAssocID="{8B9E3163-D938-49EA-A431-F0ABCC237B9A}" presName="Name23" presStyleLbl="parChTrans1D4" presStyleIdx="3" presStyleCnt="6"/>
      <dgm:spPr/>
      <dgm:t>
        <a:bodyPr/>
        <a:lstStyle/>
        <a:p>
          <a:endParaRPr lang="en-US"/>
        </a:p>
      </dgm:t>
    </dgm:pt>
    <dgm:pt modelId="{F703CC7C-3227-4DC1-93BF-66E5CE07D78C}" type="pres">
      <dgm:prSet presAssocID="{A363E271-0F5D-450F-980D-2DF947BC7CE2}" presName="hierRoot4" presStyleCnt="0"/>
      <dgm:spPr/>
    </dgm:pt>
    <dgm:pt modelId="{23FE5338-B7A9-4D25-83EC-8F762E28FBEC}" type="pres">
      <dgm:prSet presAssocID="{A363E271-0F5D-450F-980D-2DF947BC7CE2}" presName="composite4" presStyleCnt="0"/>
      <dgm:spPr/>
    </dgm:pt>
    <dgm:pt modelId="{2A133AD0-0C26-4BA9-94E9-13E8CD90D860}" type="pres">
      <dgm:prSet presAssocID="{A363E271-0F5D-450F-980D-2DF947BC7CE2}" presName="background4" presStyleLbl="node4" presStyleIdx="3" presStyleCnt="6"/>
      <dgm:spPr/>
    </dgm:pt>
    <dgm:pt modelId="{914A1D57-6343-4ABD-B135-E0938FA1BFEB}" type="pres">
      <dgm:prSet presAssocID="{A363E271-0F5D-450F-980D-2DF947BC7CE2}" presName="text4" presStyleLbl="fgAcc4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8B744E-687A-44C4-8713-5376D22D537C}" type="pres">
      <dgm:prSet presAssocID="{A363E271-0F5D-450F-980D-2DF947BC7CE2}" presName="hierChild5" presStyleCnt="0"/>
      <dgm:spPr/>
    </dgm:pt>
    <dgm:pt modelId="{5C5A650A-559F-475A-96F6-8DCC88812D15}" type="pres">
      <dgm:prSet presAssocID="{5D72B6EC-833A-43C9-A727-85C0EC85F14F}" presName="Name10" presStyleLbl="parChTrans1D2" presStyleIdx="1" presStyleCnt="2"/>
      <dgm:spPr/>
      <dgm:t>
        <a:bodyPr/>
        <a:lstStyle/>
        <a:p>
          <a:endParaRPr lang="en-US"/>
        </a:p>
      </dgm:t>
    </dgm:pt>
    <dgm:pt modelId="{AD3E5E13-5C14-4D70-AE6A-76009F315892}" type="pres">
      <dgm:prSet presAssocID="{DE624FC3-BC1E-4427-8D94-074FB39950AA}" presName="hierRoot2" presStyleCnt="0"/>
      <dgm:spPr/>
    </dgm:pt>
    <dgm:pt modelId="{5E1B9255-1133-4697-8D89-0BFB901F1AF2}" type="pres">
      <dgm:prSet presAssocID="{DE624FC3-BC1E-4427-8D94-074FB39950AA}" presName="composite2" presStyleCnt="0"/>
      <dgm:spPr/>
    </dgm:pt>
    <dgm:pt modelId="{5791A315-582F-4E20-B47C-C4069F9EC2FF}" type="pres">
      <dgm:prSet presAssocID="{DE624FC3-BC1E-4427-8D94-074FB39950AA}" presName="background2" presStyleLbl="node2" presStyleIdx="1" presStyleCnt="2"/>
      <dgm:spPr/>
    </dgm:pt>
    <dgm:pt modelId="{E29E0C9F-6E62-4F20-8A21-917886BAF3D8}" type="pres">
      <dgm:prSet presAssocID="{DE624FC3-BC1E-4427-8D94-074FB39950AA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F6D504-9A07-4FD9-B9E1-D08491307116}" type="pres">
      <dgm:prSet presAssocID="{DE624FC3-BC1E-4427-8D94-074FB39950AA}" presName="hierChild3" presStyleCnt="0"/>
      <dgm:spPr/>
    </dgm:pt>
    <dgm:pt modelId="{8F6FE685-FBF3-4528-820D-16331F11E32C}" type="pres">
      <dgm:prSet presAssocID="{B0D921CD-9CBF-40F6-B1AF-BB54EA797C5D}" presName="Name17" presStyleLbl="parChTrans1D3" presStyleIdx="1" presStyleCnt="2"/>
      <dgm:spPr/>
      <dgm:t>
        <a:bodyPr/>
        <a:lstStyle/>
        <a:p>
          <a:endParaRPr lang="en-US"/>
        </a:p>
      </dgm:t>
    </dgm:pt>
    <dgm:pt modelId="{1F96B68B-FFF5-4FAD-9701-67D3F9CE114D}" type="pres">
      <dgm:prSet presAssocID="{2A0306C5-E2F5-426F-AB12-72EB4DE69006}" presName="hierRoot3" presStyleCnt="0"/>
      <dgm:spPr/>
    </dgm:pt>
    <dgm:pt modelId="{09418E4F-9284-450A-9706-DCC40618BEF8}" type="pres">
      <dgm:prSet presAssocID="{2A0306C5-E2F5-426F-AB12-72EB4DE69006}" presName="composite3" presStyleCnt="0"/>
      <dgm:spPr/>
    </dgm:pt>
    <dgm:pt modelId="{EB8BB73F-C90A-4523-BAE3-DDD9533C6D33}" type="pres">
      <dgm:prSet presAssocID="{2A0306C5-E2F5-426F-AB12-72EB4DE69006}" presName="background3" presStyleLbl="node3" presStyleIdx="1" presStyleCnt="2"/>
      <dgm:spPr/>
    </dgm:pt>
    <dgm:pt modelId="{D75E9204-5865-4CA9-BF37-DC33AA71B473}" type="pres">
      <dgm:prSet presAssocID="{2A0306C5-E2F5-426F-AB12-72EB4DE69006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6B318B-F6DD-4C79-B694-F430D9899512}" type="pres">
      <dgm:prSet presAssocID="{2A0306C5-E2F5-426F-AB12-72EB4DE69006}" presName="hierChild4" presStyleCnt="0"/>
      <dgm:spPr/>
    </dgm:pt>
    <dgm:pt modelId="{3F59DF02-36E6-49AE-A920-256B91286D0E}" type="pres">
      <dgm:prSet presAssocID="{F668609E-34EC-4E7D-8CB0-F142C7A0231B}" presName="Name23" presStyleLbl="parChTrans1D4" presStyleIdx="4" presStyleCnt="6"/>
      <dgm:spPr/>
      <dgm:t>
        <a:bodyPr/>
        <a:lstStyle/>
        <a:p>
          <a:endParaRPr lang="en-US"/>
        </a:p>
      </dgm:t>
    </dgm:pt>
    <dgm:pt modelId="{A160A290-2A08-438E-A414-465D7DB4D249}" type="pres">
      <dgm:prSet presAssocID="{6CB2618E-DF11-448D-8E37-288F5DC13587}" presName="hierRoot4" presStyleCnt="0"/>
      <dgm:spPr/>
    </dgm:pt>
    <dgm:pt modelId="{F52FB068-48AD-4187-B57F-77DBF992FFCF}" type="pres">
      <dgm:prSet presAssocID="{6CB2618E-DF11-448D-8E37-288F5DC13587}" presName="composite4" presStyleCnt="0"/>
      <dgm:spPr/>
    </dgm:pt>
    <dgm:pt modelId="{5A901BED-C48A-44A0-9C7D-D7ECC55223B8}" type="pres">
      <dgm:prSet presAssocID="{6CB2618E-DF11-448D-8E37-288F5DC13587}" presName="background4" presStyleLbl="node4" presStyleIdx="4" presStyleCnt="6"/>
      <dgm:spPr/>
    </dgm:pt>
    <dgm:pt modelId="{7F62485A-3074-484B-B5DC-71F0C2BDEE47}" type="pres">
      <dgm:prSet presAssocID="{6CB2618E-DF11-448D-8E37-288F5DC13587}" presName="text4" presStyleLbl="fgAcc4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31EA91-0AE7-4E45-AB5D-0AAFA3ADF686}" type="pres">
      <dgm:prSet presAssocID="{6CB2618E-DF11-448D-8E37-288F5DC13587}" presName="hierChild5" presStyleCnt="0"/>
      <dgm:spPr/>
    </dgm:pt>
    <dgm:pt modelId="{270AA9A6-954A-4579-BE47-8CAA584CF754}" type="pres">
      <dgm:prSet presAssocID="{2406982A-F41A-4DEB-BCAF-1CA44E632626}" presName="Name23" presStyleLbl="parChTrans1D4" presStyleIdx="5" presStyleCnt="6"/>
      <dgm:spPr/>
      <dgm:t>
        <a:bodyPr/>
        <a:lstStyle/>
        <a:p>
          <a:endParaRPr lang="en-US"/>
        </a:p>
      </dgm:t>
    </dgm:pt>
    <dgm:pt modelId="{4FC77D8C-1051-4F01-A2DE-7625B96B194D}" type="pres">
      <dgm:prSet presAssocID="{C81A82B4-6C93-478F-9C38-69FEEA18F044}" presName="hierRoot4" presStyleCnt="0"/>
      <dgm:spPr/>
    </dgm:pt>
    <dgm:pt modelId="{61E53610-2D68-4C63-AED5-E21F68849B5A}" type="pres">
      <dgm:prSet presAssocID="{C81A82B4-6C93-478F-9C38-69FEEA18F044}" presName="composite4" presStyleCnt="0"/>
      <dgm:spPr/>
    </dgm:pt>
    <dgm:pt modelId="{F6E29BA1-0A79-411E-A7CA-18AF2EFAAD6B}" type="pres">
      <dgm:prSet presAssocID="{C81A82B4-6C93-478F-9C38-69FEEA18F044}" presName="background4" presStyleLbl="node4" presStyleIdx="5" presStyleCnt="6"/>
      <dgm:spPr/>
    </dgm:pt>
    <dgm:pt modelId="{A024951E-5C1C-4571-B93C-83B14A19AA2D}" type="pres">
      <dgm:prSet presAssocID="{C81A82B4-6C93-478F-9C38-69FEEA18F044}" presName="text4" presStyleLbl="fgAcc4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D0A1DB-4B0F-4833-901B-1084FE43EC95}" type="pres">
      <dgm:prSet presAssocID="{C81A82B4-6C93-478F-9C38-69FEEA18F044}" presName="hierChild5" presStyleCnt="0"/>
      <dgm:spPr/>
    </dgm:pt>
  </dgm:ptLst>
  <dgm:cxnLst>
    <dgm:cxn modelId="{B207F524-DDBF-4CB7-92F3-756730394979}" type="presOf" srcId="{A8785074-D811-4680-A0E9-724FEC679B0E}" destId="{DD666014-789F-4ADF-927A-3DC8922CFD3D}" srcOrd="0" destOrd="0" presId="urn:microsoft.com/office/officeart/2005/8/layout/hierarchy1"/>
    <dgm:cxn modelId="{07F0F501-6C02-489F-94B5-001A29ED886F}" type="presOf" srcId="{5CDBFD3E-8CC9-4D37-B901-B68E28DA20AB}" destId="{04F8E077-C9DA-422B-9D33-E3B2C1C27281}" srcOrd="0" destOrd="0" presId="urn:microsoft.com/office/officeart/2005/8/layout/hierarchy1"/>
    <dgm:cxn modelId="{259DB418-8795-4651-B216-315179F2C536}" type="presOf" srcId="{F668609E-34EC-4E7D-8CB0-F142C7A0231B}" destId="{3F59DF02-36E6-49AE-A920-256B91286D0E}" srcOrd="0" destOrd="0" presId="urn:microsoft.com/office/officeart/2005/8/layout/hierarchy1"/>
    <dgm:cxn modelId="{B1C11D91-6CE6-4C58-8E8C-D405E6688BDB}" srcId="{760E9554-0713-4FFE-9982-A7DC1FCC6235}" destId="{B7325D9F-C5AB-425B-A6DB-DCA5F7ECC6AB}" srcOrd="0" destOrd="0" parTransId="{1544D36E-31CE-4091-B3DA-33EC5B180495}" sibTransId="{02012C02-1CBD-4C79-8E4C-253121DACB40}"/>
    <dgm:cxn modelId="{D3EC6BFA-A22C-46E2-B3A2-24BDBCA82038}" srcId="{B7325D9F-C5AB-425B-A6DB-DCA5F7ECC6AB}" destId="{2D74304A-ED6C-49C6-8F18-AE4C2DA3E275}" srcOrd="0" destOrd="0" parTransId="{B535AABE-52D9-44FB-B047-9196EEB88C08}" sibTransId="{3750C7EF-5518-401E-AEF8-B1909E080F2E}"/>
    <dgm:cxn modelId="{B605DF33-C3E9-4302-9109-ADEA1D3764A2}" srcId="{2D74304A-ED6C-49C6-8F18-AE4C2DA3E275}" destId="{5CDBFD3E-8CC9-4D37-B901-B68E28DA20AB}" srcOrd="0" destOrd="0" parTransId="{1D021D57-B0C0-4382-AADF-12B2D9DB3C09}" sibTransId="{ECF82138-5D61-452A-A1F6-2900AF45A743}"/>
    <dgm:cxn modelId="{02A7BECD-27E7-4AC5-873B-FC5D04C7A2DB}" srcId="{AC95FD25-2F40-4009-80C8-03F76FF8361C}" destId="{A363E271-0F5D-450F-980D-2DF947BC7CE2}" srcOrd="0" destOrd="0" parTransId="{8B9E3163-D938-49EA-A431-F0ABCC237B9A}" sibTransId="{4807927E-2992-4543-9276-2830506E8634}"/>
    <dgm:cxn modelId="{2E0BF611-BD73-4AA9-B5D3-7D823C93637B}" srcId="{2A0306C5-E2F5-426F-AB12-72EB4DE69006}" destId="{6CB2618E-DF11-448D-8E37-288F5DC13587}" srcOrd="0" destOrd="0" parTransId="{F668609E-34EC-4E7D-8CB0-F142C7A0231B}" sibTransId="{65EBC486-9EB1-4995-81FA-BD1F2ACC42E6}"/>
    <dgm:cxn modelId="{F1D85438-5721-45AB-908E-76279BD5E2F3}" type="presOf" srcId="{2406982A-F41A-4DEB-BCAF-1CA44E632626}" destId="{270AA9A6-954A-4579-BE47-8CAA584CF754}" srcOrd="0" destOrd="0" presId="urn:microsoft.com/office/officeart/2005/8/layout/hierarchy1"/>
    <dgm:cxn modelId="{47A0D403-C6F0-4FDA-90CE-CF33561E6644}" type="presOf" srcId="{27ED1334-41DE-4691-AAD0-B52B9CDD6DF2}" destId="{F0DEAD5C-C780-4D59-8326-2D5DED060B73}" srcOrd="0" destOrd="0" presId="urn:microsoft.com/office/officeart/2005/8/layout/hierarchy1"/>
    <dgm:cxn modelId="{90E20CE7-3471-4963-9276-5DDA41EBC23C}" type="presOf" srcId="{760E9554-0713-4FFE-9982-A7DC1FCC6235}" destId="{41A4A422-E753-455F-B952-0A8E46A43C01}" srcOrd="0" destOrd="0" presId="urn:microsoft.com/office/officeart/2005/8/layout/hierarchy1"/>
    <dgm:cxn modelId="{C156DB1C-5240-46D4-8D6D-65C19BCE5BF5}" type="presOf" srcId="{8B9E3163-D938-49EA-A431-F0ABCC237B9A}" destId="{0D189560-0780-4222-BBB3-5AC07A50E66C}" srcOrd="0" destOrd="0" presId="urn:microsoft.com/office/officeart/2005/8/layout/hierarchy1"/>
    <dgm:cxn modelId="{11A8229A-4A9C-46D8-AB10-82FBC49D6CEC}" type="presOf" srcId="{B7325D9F-C5AB-425B-A6DB-DCA5F7ECC6AB}" destId="{8C32C3CE-3B3F-470E-8524-4B61DA2111FC}" srcOrd="0" destOrd="0" presId="urn:microsoft.com/office/officeart/2005/8/layout/hierarchy1"/>
    <dgm:cxn modelId="{23856A12-7FE7-40E9-B450-9F8CBEB9DA57}" srcId="{27ED1334-41DE-4691-AAD0-B52B9CDD6DF2}" destId="{A8785074-D811-4680-A0E9-724FEC679B0E}" srcOrd="0" destOrd="0" parTransId="{D17793D3-7828-47AC-9016-4C338EB2AF9E}" sibTransId="{A34791CF-54E3-417C-881F-966EC4EBD7BB}"/>
    <dgm:cxn modelId="{D401CA07-53C6-4434-921D-1D0DF7BACC3D}" type="presOf" srcId="{B0D921CD-9CBF-40F6-B1AF-BB54EA797C5D}" destId="{8F6FE685-FBF3-4528-820D-16331F11E32C}" srcOrd="0" destOrd="0" presId="urn:microsoft.com/office/officeart/2005/8/layout/hierarchy1"/>
    <dgm:cxn modelId="{80C378B4-B232-4175-884B-7F0CAF640F32}" type="presOf" srcId="{A363E271-0F5D-450F-980D-2DF947BC7CE2}" destId="{914A1D57-6343-4ABD-B135-E0938FA1BFEB}" srcOrd="0" destOrd="0" presId="urn:microsoft.com/office/officeart/2005/8/layout/hierarchy1"/>
    <dgm:cxn modelId="{E83C4953-BBE9-4786-B105-63BDBDBA32C8}" type="presOf" srcId="{1D021D57-B0C0-4382-AADF-12B2D9DB3C09}" destId="{C29F0BCD-6D27-4AD6-AA85-599DB6D441A7}" srcOrd="0" destOrd="0" presId="urn:microsoft.com/office/officeart/2005/8/layout/hierarchy1"/>
    <dgm:cxn modelId="{FA65687A-5591-491A-A918-42340CF63FFB}" type="presOf" srcId="{6CB2618E-DF11-448D-8E37-288F5DC13587}" destId="{7F62485A-3074-484B-B5DC-71F0C2BDEE47}" srcOrd="0" destOrd="0" presId="urn:microsoft.com/office/officeart/2005/8/layout/hierarchy1"/>
    <dgm:cxn modelId="{6E8881E3-642B-4F18-9139-3A3E438777E5}" srcId="{5CDBFD3E-8CC9-4D37-B901-B68E28DA20AB}" destId="{AC95FD25-2F40-4009-80C8-03F76FF8361C}" srcOrd="1" destOrd="0" parTransId="{42DDCAD2-13DE-4D21-9197-B4C14B6718CA}" sibTransId="{A52CBBE2-4572-4512-A5E5-DF33BEA60314}"/>
    <dgm:cxn modelId="{7A7659C9-1DE0-4C77-9525-A8011FDAE85B}" srcId="{DE624FC3-BC1E-4427-8D94-074FB39950AA}" destId="{2A0306C5-E2F5-426F-AB12-72EB4DE69006}" srcOrd="0" destOrd="0" parTransId="{B0D921CD-9CBF-40F6-B1AF-BB54EA797C5D}" sibTransId="{F1650CEC-20AC-4E90-A6AB-16BC9261C9B7}"/>
    <dgm:cxn modelId="{C5E3B964-1270-4EEB-A32B-C8E72F268E06}" srcId="{B7325D9F-C5AB-425B-A6DB-DCA5F7ECC6AB}" destId="{DE624FC3-BC1E-4427-8D94-074FB39950AA}" srcOrd="1" destOrd="0" parTransId="{5D72B6EC-833A-43C9-A727-85C0EC85F14F}" sibTransId="{5EEBC4D5-13C6-40B2-9933-0CA240BE462B}"/>
    <dgm:cxn modelId="{90A51EB0-F6F4-4321-8F6F-A0C7303F2671}" type="presOf" srcId="{DE624FC3-BC1E-4427-8D94-074FB39950AA}" destId="{E29E0C9F-6E62-4F20-8A21-917886BAF3D8}" srcOrd="0" destOrd="0" presId="urn:microsoft.com/office/officeart/2005/8/layout/hierarchy1"/>
    <dgm:cxn modelId="{B16658DF-0B63-4432-A008-DFA21C5F299E}" srcId="{6CB2618E-DF11-448D-8E37-288F5DC13587}" destId="{C81A82B4-6C93-478F-9C38-69FEEA18F044}" srcOrd="0" destOrd="0" parTransId="{2406982A-F41A-4DEB-BCAF-1CA44E632626}" sibTransId="{6AE345AE-BF06-4963-946C-9F4327469DBC}"/>
    <dgm:cxn modelId="{31116543-7631-42AD-AE3C-3784574F794B}" type="presOf" srcId="{42DDCAD2-13DE-4D21-9197-B4C14B6718CA}" destId="{25A351B3-3347-4ABE-BDCA-415E94B18718}" srcOrd="0" destOrd="0" presId="urn:microsoft.com/office/officeart/2005/8/layout/hierarchy1"/>
    <dgm:cxn modelId="{A14C222E-FEAE-47BA-A00F-6497051D404C}" type="presOf" srcId="{B535AABE-52D9-44FB-B047-9196EEB88C08}" destId="{A2424204-6C30-4A2D-8451-5208E7DF9432}" srcOrd="0" destOrd="0" presId="urn:microsoft.com/office/officeart/2005/8/layout/hierarchy1"/>
    <dgm:cxn modelId="{12D23BBE-E3AD-4E1B-B398-619FA4B3E597}" type="presOf" srcId="{C81A82B4-6C93-478F-9C38-69FEEA18F044}" destId="{A024951E-5C1C-4571-B93C-83B14A19AA2D}" srcOrd="0" destOrd="0" presId="urn:microsoft.com/office/officeart/2005/8/layout/hierarchy1"/>
    <dgm:cxn modelId="{7D3C00C1-519E-481F-9469-10F86D934C02}" type="presOf" srcId="{5D72B6EC-833A-43C9-A727-85C0EC85F14F}" destId="{5C5A650A-559F-475A-96F6-8DCC88812D15}" srcOrd="0" destOrd="0" presId="urn:microsoft.com/office/officeart/2005/8/layout/hierarchy1"/>
    <dgm:cxn modelId="{CC5FD841-D4DE-4818-BD05-2BBAA416DD40}" type="presOf" srcId="{2A0306C5-E2F5-426F-AB12-72EB4DE69006}" destId="{D75E9204-5865-4CA9-BF37-DC33AA71B473}" srcOrd="0" destOrd="0" presId="urn:microsoft.com/office/officeart/2005/8/layout/hierarchy1"/>
    <dgm:cxn modelId="{F1F09325-452A-4C11-A6F6-436FBBCA04B3}" type="presOf" srcId="{143A5D45-B451-47B5-A855-A0D69D70A65F}" destId="{0901F531-1BAC-4DCB-9E81-72FB8F1CF1E5}" srcOrd="0" destOrd="0" presId="urn:microsoft.com/office/officeart/2005/8/layout/hierarchy1"/>
    <dgm:cxn modelId="{CC687BB6-02E7-4627-802E-A4EEE131FE87}" srcId="{5CDBFD3E-8CC9-4D37-B901-B68E28DA20AB}" destId="{27ED1334-41DE-4691-AAD0-B52B9CDD6DF2}" srcOrd="0" destOrd="0" parTransId="{143A5D45-B451-47B5-A855-A0D69D70A65F}" sibTransId="{02DEC7E8-155B-4D67-AFDD-E18DA15DCF84}"/>
    <dgm:cxn modelId="{DFFEB400-1EB2-4D15-88A3-900EA7928145}" type="presOf" srcId="{AC95FD25-2F40-4009-80C8-03F76FF8361C}" destId="{3262A2AF-86A5-4EFE-A3CB-B957A83E906A}" srcOrd="0" destOrd="0" presId="urn:microsoft.com/office/officeart/2005/8/layout/hierarchy1"/>
    <dgm:cxn modelId="{68D4C940-C0DB-4E9C-980C-5F2ADF4025FF}" type="presOf" srcId="{2D74304A-ED6C-49C6-8F18-AE4C2DA3E275}" destId="{D686CCFA-94B5-4F86-86F4-EE3C8B2A2E73}" srcOrd="0" destOrd="0" presId="urn:microsoft.com/office/officeart/2005/8/layout/hierarchy1"/>
    <dgm:cxn modelId="{F53309B3-76F8-45EE-BF25-A15B98F3C5C1}" type="presOf" srcId="{D17793D3-7828-47AC-9016-4C338EB2AF9E}" destId="{189F284E-D433-4C5F-B964-DFFF451453A0}" srcOrd="0" destOrd="0" presId="urn:microsoft.com/office/officeart/2005/8/layout/hierarchy1"/>
    <dgm:cxn modelId="{FEBA7C9E-0B19-4F49-B392-2CF7B7DD24C0}" type="presParOf" srcId="{41A4A422-E753-455F-B952-0A8E46A43C01}" destId="{5D215DB7-41D8-4B42-9E11-80F4EE83B25D}" srcOrd="0" destOrd="0" presId="urn:microsoft.com/office/officeart/2005/8/layout/hierarchy1"/>
    <dgm:cxn modelId="{229CA7B2-0DBC-4626-8F87-5D04F135C43E}" type="presParOf" srcId="{5D215DB7-41D8-4B42-9E11-80F4EE83B25D}" destId="{ECDBD78E-E6A8-49AB-8B6E-7772A99C6A74}" srcOrd="0" destOrd="0" presId="urn:microsoft.com/office/officeart/2005/8/layout/hierarchy1"/>
    <dgm:cxn modelId="{649CEE59-367A-4FCF-84FB-60622E29F21F}" type="presParOf" srcId="{ECDBD78E-E6A8-49AB-8B6E-7772A99C6A74}" destId="{7B2E4FEE-C206-42D3-9D20-35B05BDCF772}" srcOrd="0" destOrd="0" presId="urn:microsoft.com/office/officeart/2005/8/layout/hierarchy1"/>
    <dgm:cxn modelId="{33352CEF-AC0D-4118-BA01-BA9C4EC32585}" type="presParOf" srcId="{ECDBD78E-E6A8-49AB-8B6E-7772A99C6A74}" destId="{8C32C3CE-3B3F-470E-8524-4B61DA2111FC}" srcOrd="1" destOrd="0" presId="urn:microsoft.com/office/officeart/2005/8/layout/hierarchy1"/>
    <dgm:cxn modelId="{6F4ED226-169F-4179-B957-B00B7F83AFC6}" type="presParOf" srcId="{5D215DB7-41D8-4B42-9E11-80F4EE83B25D}" destId="{A711E3D1-18C9-4A5C-8610-3DE5DB537196}" srcOrd="1" destOrd="0" presId="urn:microsoft.com/office/officeart/2005/8/layout/hierarchy1"/>
    <dgm:cxn modelId="{331F5C86-4796-4C74-8C89-5110773EBC3F}" type="presParOf" srcId="{A711E3D1-18C9-4A5C-8610-3DE5DB537196}" destId="{A2424204-6C30-4A2D-8451-5208E7DF9432}" srcOrd="0" destOrd="0" presId="urn:microsoft.com/office/officeart/2005/8/layout/hierarchy1"/>
    <dgm:cxn modelId="{A6294109-FC5F-46A4-978C-F0EA9B72E5FF}" type="presParOf" srcId="{A711E3D1-18C9-4A5C-8610-3DE5DB537196}" destId="{E22FE759-7F20-4CFA-A46E-88EE697220CB}" srcOrd="1" destOrd="0" presId="urn:microsoft.com/office/officeart/2005/8/layout/hierarchy1"/>
    <dgm:cxn modelId="{DE7556DA-37BC-4333-95D8-7A267A4D08B5}" type="presParOf" srcId="{E22FE759-7F20-4CFA-A46E-88EE697220CB}" destId="{0D930EDD-6D0A-47C4-9830-F385002FB925}" srcOrd="0" destOrd="0" presId="urn:microsoft.com/office/officeart/2005/8/layout/hierarchy1"/>
    <dgm:cxn modelId="{8CDA8387-12E0-4E34-B908-AC1C67A8F3B7}" type="presParOf" srcId="{0D930EDD-6D0A-47C4-9830-F385002FB925}" destId="{C4E7EDC7-68C6-414B-8DC0-56C8DD1F0B8A}" srcOrd="0" destOrd="0" presId="urn:microsoft.com/office/officeart/2005/8/layout/hierarchy1"/>
    <dgm:cxn modelId="{42C6C569-46E1-48AA-973E-C90304F0974F}" type="presParOf" srcId="{0D930EDD-6D0A-47C4-9830-F385002FB925}" destId="{D686CCFA-94B5-4F86-86F4-EE3C8B2A2E73}" srcOrd="1" destOrd="0" presId="urn:microsoft.com/office/officeart/2005/8/layout/hierarchy1"/>
    <dgm:cxn modelId="{2C8E8C99-726D-4F74-A668-BD07423B1883}" type="presParOf" srcId="{E22FE759-7F20-4CFA-A46E-88EE697220CB}" destId="{4D81BEB2-1E5C-4D9C-98DC-0048DE27FC32}" srcOrd="1" destOrd="0" presId="urn:microsoft.com/office/officeart/2005/8/layout/hierarchy1"/>
    <dgm:cxn modelId="{CB318085-CC37-4E19-BFF1-A1AB06C21EB5}" type="presParOf" srcId="{4D81BEB2-1E5C-4D9C-98DC-0048DE27FC32}" destId="{C29F0BCD-6D27-4AD6-AA85-599DB6D441A7}" srcOrd="0" destOrd="0" presId="urn:microsoft.com/office/officeart/2005/8/layout/hierarchy1"/>
    <dgm:cxn modelId="{008F3C40-39CC-43CF-8BAB-FEB3A42CF4D2}" type="presParOf" srcId="{4D81BEB2-1E5C-4D9C-98DC-0048DE27FC32}" destId="{93DFC4EF-2313-4CAA-A66B-F8D926B03A01}" srcOrd="1" destOrd="0" presId="urn:microsoft.com/office/officeart/2005/8/layout/hierarchy1"/>
    <dgm:cxn modelId="{DC59825A-94D6-4908-BD50-22282741B93F}" type="presParOf" srcId="{93DFC4EF-2313-4CAA-A66B-F8D926B03A01}" destId="{AF36BAE0-7EF4-4503-A865-1EA9793E6367}" srcOrd="0" destOrd="0" presId="urn:microsoft.com/office/officeart/2005/8/layout/hierarchy1"/>
    <dgm:cxn modelId="{A78C7FAF-3D7C-49B3-B175-1DA0CF0DFB9E}" type="presParOf" srcId="{AF36BAE0-7EF4-4503-A865-1EA9793E6367}" destId="{72D9CFF4-AD4E-44A4-B010-8C21270602DE}" srcOrd="0" destOrd="0" presId="urn:microsoft.com/office/officeart/2005/8/layout/hierarchy1"/>
    <dgm:cxn modelId="{06DAD174-DEBC-4116-9AAA-03D39CC68AE9}" type="presParOf" srcId="{AF36BAE0-7EF4-4503-A865-1EA9793E6367}" destId="{04F8E077-C9DA-422B-9D33-E3B2C1C27281}" srcOrd="1" destOrd="0" presId="urn:microsoft.com/office/officeart/2005/8/layout/hierarchy1"/>
    <dgm:cxn modelId="{E9B7FA2A-69E0-44EE-948B-252BF476DC44}" type="presParOf" srcId="{93DFC4EF-2313-4CAA-A66B-F8D926B03A01}" destId="{3E652920-6E68-4082-8E24-7C047479EFEB}" srcOrd="1" destOrd="0" presId="urn:microsoft.com/office/officeart/2005/8/layout/hierarchy1"/>
    <dgm:cxn modelId="{73F846CC-2C06-49A7-8D0E-837FC0C0D88E}" type="presParOf" srcId="{3E652920-6E68-4082-8E24-7C047479EFEB}" destId="{0901F531-1BAC-4DCB-9E81-72FB8F1CF1E5}" srcOrd="0" destOrd="0" presId="urn:microsoft.com/office/officeart/2005/8/layout/hierarchy1"/>
    <dgm:cxn modelId="{D9B0E657-2063-451D-83E0-D182AAD06072}" type="presParOf" srcId="{3E652920-6E68-4082-8E24-7C047479EFEB}" destId="{5BAF8B46-B2E6-4C70-BAE0-4784622C899C}" srcOrd="1" destOrd="0" presId="urn:microsoft.com/office/officeart/2005/8/layout/hierarchy1"/>
    <dgm:cxn modelId="{43250540-9C0E-4779-BFFB-0FBCFC5F4FDB}" type="presParOf" srcId="{5BAF8B46-B2E6-4C70-BAE0-4784622C899C}" destId="{BA8B941E-6DAE-4F5F-90DF-E15C7CC801DE}" srcOrd="0" destOrd="0" presId="urn:microsoft.com/office/officeart/2005/8/layout/hierarchy1"/>
    <dgm:cxn modelId="{17D62AA4-A7E2-43BD-B950-C83651D975E8}" type="presParOf" srcId="{BA8B941E-6DAE-4F5F-90DF-E15C7CC801DE}" destId="{08653055-373E-4EDD-B251-3CA88B8688D9}" srcOrd="0" destOrd="0" presId="urn:microsoft.com/office/officeart/2005/8/layout/hierarchy1"/>
    <dgm:cxn modelId="{7FD3D3B8-545B-407D-BE51-75F9945FDF74}" type="presParOf" srcId="{BA8B941E-6DAE-4F5F-90DF-E15C7CC801DE}" destId="{F0DEAD5C-C780-4D59-8326-2D5DED060B73}" srcOrd="1" destOrd="0" presId="urn:microsoft.com/office/officeart/2005/8/layout/hierarchy1"/>
    <dgm:cxn modelId="{80CE0923-04F0-4960-A4C9-D70D1DE98444}" type="presParOf" srcId="{5BAF8B46-B2E6-4C70-BAE0-4784622C899C}" destId="{76012AE1-533A-49E2-BA52-F46EF3D739EF}" srcOrd="1" destOrd="0" presId="urn:microsoft.com/office/officeart/2005/8/layout/hierarchy1"/>
    <dgm:cxn modelId="{C6E9ECC3-90A1-4D3F-A1FB-32B9732C9B1E}" type="presParOf" srcId="{76012AE1-533A-49E2-BA52-F46EF3D739EF}" destId="{189F284E-D433-4C5F-B964-DFFF451453A0}" srcOrd="0" destOrd="0" presId="urn:microsoft.com/office/officeart/2005/8/layout/hierarchy1"/>
    <dgm:cxn modelId="{0978A774-60C7-4E9A-A615-835D291AD66D}" type="presParOf" srcId="{76012AE1-533A-49E2-BA52-F46EF3D739EF}" destId="{5F0D5056-A448-41D6-B4B1-32B487D247BF}" srcOrd="1" destOrd="0" presId="urn:microsoft.com/office/officeart/2005/8/layout/hierarchy1"/>
    <dgm:cxn modelId="{45074693-6375-44CC-89C1-F0DEFFDC675C}" type="presParOf" srcId="{5F0D5056-A448-41D6-B4B1-32B487D247BF}" destId="{DAE0392A-866B-44C0-B0E6-C20B4B32CF56}" srcOrd="0" destOrd="0" presId="urn:microsoft.com/office/officeart/2005/8/layout/hierarchy1"/>
    <dgm:cxn modelId="{A88D8689-9B32-4187-88F0-AD82B7917B99}" type="presParOf" srcId="{DAE0392A-866B-44C0-B0E6-C20B4B32CF56}" destId="{74C972FF-906F-461B-AFE5-F8339BD65660}" srcOrd="0" destOrd="0" presId="urn:microsoft.com/office/officeart/2005/8/layout/hierarchy1"/>
    <dgm:cxn modelId="{34972651-1628-40AB-8493-D887237725A5}" type="presParOf" srcId="{DAE0392A-866B-44C0-B0E6-C20B4B32CF56}" destId="{DD666014-789F-4ADF-927A-3DC8922CFD3D}" srcOrd="1" destOrd="0" presId="urn:microsoft.com/office/officeart/2005/8/layout/hierarchy1"/>
    <dgm:cxn modelId="{5E39C7E8-3B05-46A3-B7D1-076D0925C852}" type="presParOf" srcId="{5F0D5056-A448-41D6-B4B1-32B487D247BF}" destId="{5E046C0D-F0A9-43A5-BEDB-54E569B93050}" srcOrd="1" destOrd="0" presId="urn:microsoft.com/office/officeart/2005/8/layout/hierarchy1"/>
    <dgm:cxn modelId="{66633731-09F2-4FAC-A69B-B65B1FF4631C}" type="presParOf" srcId="{3E652920-6E68-4082-8E24-7C047479EFEB}" destId="{25A351B3-3347-4ABE-BDCA-415E94B18718}" srcOrd="2" destOrd="0" presId="urn:microsoft.com/office/officeart/2005/8/layout/hierarchy1"/>
    <dgm:cxn modelId="{2F1163F8-563E-4B31-9897-8EF9C7ECC268}" type="presParOf" srcId="{3E652920-6E68-4082-8E24-7C047479EFEB}" destId="{1AD70AC0-D6A0-482D-9C07-15F98BDEFA84}" srcOrd="3" destOrd="0" presId="urn:microsoft.com/office/officeart/2005/8/layout/hierarchy1"/>
    <dgm:cxn modelId="{364C627D-8C80-4761-99A5-0B77B118925D}" type="presParOf" srcId="{1AD70AC0-D6A0-482D-9C07-15F98BDEFA84}" destId="{C634F40E-0DE8-4280-A3C6-7B396210CB90}" srcOrd="0" destOrd="0" presId="urn:microsoft.com/office/officeart/2005/8/layout/hierarchy1"/>
    <dgm:cxn modelId="{4B1B1236-6C91-4F8B-89EE-9390834522D6}" type="presParOf" srcId="{C634F40E-0DE8-4280-A3C6-7B396210CB90}" destId="{77409786-C3D2-4BCC-9798-8DC92496B8C3}" srcOrd="0" destOrd="0" presId="urn:microsoft.com/office/officeart/2005/8/layout/hierarchy1"/>
    <dgm:cxn modelId="{83190D91-148E-4BD7-B071-9D3D9106FBC9}" type="presParOf" srcId="{C634F40E-0DE8-4280-A3C6-7B396210CB90}" destId="{3262A2AF-86A5-4EFE-A3CB-B957A83E906A}" srcOrd="1" destOrd="0" presId="urn:microsoft.com/office/officeart/2005/8/layout/hierarchy1"/>
    <dgm:cxn modelId="{EB201DDE-5A8C-4814-ACC7-2A36CC24A230}" type="presParOf" srcId="{1AD70AC0-D6A0-482D-9C07-15F98BDEFA84}" destId="{04955D1D-6F1D-4C74-AAFA-C214F2545D2C}" srcOrd="1" destOrd="0" presId="urn:microsoft.com/office/officeart/2005/8/layout/hierarchy1"/>
    <dgm:cxn modelId="{D73355AE-19C8-4FD4-8BA8-7594D41EEFD4}" type="presParOf" srcId="{04955D1D-6F1D-4C74-AAFA-C214F2545D2C}" destId="{0D189560-0780-4222-BBB3-5AC07A50E66C}" srcOrd="0" destOrd="0" presId="urn:microsoft.com/office/officeart/2005/8/layout/hierarchy1"/>
    <dgm:cxn modelId="{CE832501-8F1E-45BD-9EA4-4D4EAB728A08}" type="presParOf" srcId="{04955D1D-6F1D-4C74-AAFA-C214F2545D2C}" destId="{F703CC7C-3227-4DC1-93BF-66E5CE07D78C}" srcOrd="1" destOrd="0" presId="urn:microsoft.com/office/officeart/2005/8/layout/hierarchy1"/>
    <dgm:cxn modelId="{0FC6B143-43E8-4099-8EDD-B3B1C68EC00B}" type="presParOf" srcId="{F703CC7C-3227-4DC1-93BF-66E5CE07D78C}" destId="{23FE5338-B7A9-4D25-83EC-8F762E28FBEC}" srcOrd="0" destOrd="0" presId="urn:microsoft.com/office/officeart/2005/8/layout/hierarchy1"/>
    <dgm:cxn modelId="{B73C7AD6-A04F-4630-9C9C-BA789FD2F915}" type="presParOf" srcId="{23FE5338-B7A9-4D25-83EC-8F762E28FBEC}" destId="{2A133AD0-0C26-4BA9-94E9-13E8CD90D860}" srcOrd="0" destOrd="0" presId="urn:microsoft.com/office/officeart/2005/8/layout/hierarchy1"/>
    <dgm:cxn modelId="{ABA9B7B4-E770-416C-A73B-2BD5B9BD4EBE}" type="presParOf" srcId="{23FE5338-B7A9-4D25-83EC-8F762E28FBEC}" destId="{914A1D57-6343-4ABD-B135-E0938FA1BFEB}" srcOrd="1" destOrd="0" presId="urn:microsoft.com/office/officeart/2005/8/layout/hierarchy1"/>
    <dgm:cxn modelId="{ADCA26B9-4B62-4C20-952A-21065255A037}" type="presParOf" srcId="{F703CC7C-3227-4DC1-93BF-66E5CE07D78C}" destId="{E88B744E-687A-44C4-8713-5376D22D537C}" srcOrd="1" destOrd="0" presId="urn:microsoft.com/office/officeart/2005/8/layout/hierarchy1"/>
    <dgm:cxn modelId="{1680ED90-B4A3-454F-863A-AD7F7ADCA3E1}" type="presParOf" srcId="{A711E3D1-18C9-4A5C-8610-3DE5DB537196}" destId="{5C5A650A-559F-475A-96F6-8DCC88812D15}" srcOrd="2" destOrd="0" presId="urn:microsoft.com/office/officeart/2005/8/layout/hierarchy1"/>
    <dgm:cxn modelId="{7A29EBCE-CBF6-42E9-A6F5-6EC0F6DF6F66}" type="presParOf" srcId="{A711E3D1-18C9-4A5C-8610-3DE5DB537196}" destId="{AD3E5E13-5C14-4D70-AE6A-76009F315892}" srcOrd="3" destOrd="0" presId="urn:microsoft.com/office/officeart/2005/8/layout/hierarchy1"/>
    <dgm:cxn modelId="{50AE446E-490B-43B5-A5DF-620BA8EA75B5}" type="presParOf" srcId="{AD3E5E13-5C14-4D70-AE6A-76009F315892}" destId="{5E1B9255-1133-4697-8D89-0BFB901F1AF2}" srcOrd="0" destOrd="0" presId="urn:microsoft.com/office/officeart/2005/8/layout/hierarchy1"/>
    <dgm:cxn modelId="{52B0ED73-4791-47E8-9D73-67558DAB8F6E}" type="presParOf" srcId="{5E1B9255-1133-4697-8D89-0BFB901F1AF2}" destId="{5791A315-582F-4E20-B47C-C4069F9EC2FF}" srcOrd="0" destOrd="0" presId="urn:microsoft.com/office/officeart/2005/8/layout/hierarchy1"/>
    <dgm:cxn modelId="{1C138654-BA39-4071-9B8E-6E08E6624D9F}" type="presParOf" srcId="{5E1B9255-1133-4697-8D89-0BFB901F1AF2}" destId="{E29E0C9F-6E62-4F20-8A21-917886BAF3D8}" srcOrd="1" destOrd="0" presId="urn:microsoft.com/office/officeart/2005/8/layout/hierarchy1"/>
    <dgm:cxn modelId="{1AAE29B0-BE90-46E0-B29D-21BBCA5D49B7}" type="presParOf" srcId="{AD3E5E13-5C14-4D70-AE6A-76009F315892}" destId="{ECF6D504-9A07-4FD9-B9E1-D08491307116}" srcOrd="1" destOrd="0" presId="urn:microsoft.com/office/officeart/2005/8/layout/hierarchy1"/>
    <dgm:cxn modelId="{787375C4-7DE9-4E7C-B2AA-2DD197323CBC}" type="presParOf" srcId="{ECF6D504-9A07-4FD9-B9E1-D08491307116}" destId="{8F6FE685-FBF3-4528-820D-16331F11E32C}" srcOrd="0" destOrd="0" presId="urn:microsoft.com/office/officeart/2005/8/layout/hierarchy1"/>
    <dgm:cxn modelId="{1B15240E-4B61-4BAF-9229-EC8E34D5CB37}" type="presParOf" srcId="{ECF6D504-9A07-4FD9-B9E1-D08491307116}" destId="{1F96B68B-FFF5-4FAD-9701-67D3F9CE114D}" srcOrd="1" destOrd="0" presId="urn:microsoft.com/office/officeart/2005/8/layout/hierarchy1"/>
    <dgm:cxn modelId="{B875BB6C-55C6-49F1-9DFB-3F05F8A4C6E2}" type="presParOf" srcId="{1F96B68B-FFF5-4FAD-9701-67D3F9CE114D}" destId="{09418E4F-9284-450A-9706-DCC40618BEF8}" srcOrd="0" destOrd="0" presId="urn:microsoft.com/office/officeart/2005/8/layout/hierarchy1"/>
    <dgm:cxn modelId="{3527BBB9-8CB0-4288-963F-5361D837AA5D}" type="presParOf" srcId="{09418E4F-9284-450A-9706-DCC40618BEF8}" destId="{EB8BB73F-C90A-4523-BAE3-DDD9533C6D33}" srcOrd="0" destOrd="0" presId="urn:microsoft.com/office/officeart/2005/8/layout/hierarchy1"/>
    <dgm:cxn modelId="{E555F0DD-38FE-40C7-8A33-79EDADF25F84}" type="presParOf" srcId="{09418E4F-9284-450A-9706-DCC40618BEF8}" destId="{D75E9204-5865-4CA9-BF37-DC33AA71B473}" srcOrd="1" destOrd="0" presId="urn:microsoft.com/office/officeart/2005/8/layout/hierarchy1"/>
    <dgm:cxn modelId="{F3CF1F97-1121-413E-BB3E-6C8AA6E61E43}" type="presParOf" srcId="{1F96B68B-FFF5-4FAD-9701-67D3F9CE114D}" destId="{4D6B318B-F6DD-4C79-B694-F430D9899512}" srcOrd="1" destOrd="0" presId="urn:microsoft.com/office/officeart/2005/8/layout/hierarchy1"/>
    <dgm:cxn modelId="{101B7485-5D8F-4CF9-8C1B-CBD7F76BCF84}" type="presParOf" srcId="{4D6B318B-F6DD-4C79-B694-F430D9899512}" destId="{3F59DF02-36E6-49AE-A920-256B91286D0E}" srcOrd="0" destOrd="0" presId="urn:microsoft.com/office/officeart/2005/8/layout/hierarchy1"/>
    <dgm:cxn modelId="{626B06CC-268D-4C9E-8DAB-7F73B246255C}" type="presParOf" srcId="{4D6B318B-F6DD-4C79-B694-F430D9899512}" destId="{A160A290-2A08-438E-A414-465D7DB4D249}" srcOrd="1" destOrd="0" presId="urn:microsoft.com/office/officeart/2005/8/layout/hierarchy1"/>
    <dgm:cxn modelId="{93CF5CE0-970A-4EFB-A641-11A035E2BA41}" type="presParOf" srcId="{A160A290-2A08-438E-A414-465D7DB4D249}" destId="{F52FB068-48AD-4187-B57F-77DBF992FFCF}" srcOrd="0" destOrd="0" presId="urn:microsoft.com/office/officeart/2005/8/layout/hierarchy1"/>
    <dgm:cxn modelId="{54DD5FAC-758C-41E9-A51F-EACBCE9BD030}" type="presParOf" srcId="{F52FB068-48AD-4187-B57F-77DBF992FFCF}" destId="{5A901BED-C48A-44A0-9C7D-D7ECC55223B8}" srcOrd="0" destOrd="0" presId="urn:microsoft.com/office/officeart/2005/8/layout/hierarchy1"/>
    <dgm:cxn modelId="{BA955D68-C544-41C8-A808-1B32314D93C1}" type="presParOf" srcId="{F52FB068-48AD-4187-B57F-77DBF992FFCF}" destId="{7F62485A-3074-484B-B5DC-71F0C2BDEE47}" srcOrd="1" destOrd="0" presId="urn:microsoft.com/office/officeart/2005/8/layout/hierarchy1"/>
    <dgm:cxn modelId="{32552EAC-DB94-4944-BC8C-F5FA7B2A4584}" type="presParOf" srcId="{A160A290-2A08-438E-A414-465D7DB4D249}" destId="{2E31EA91-0AE7-4E45-AB5D-0AAFA3ADF686}" srcOrd="1" destOrd="0" presId="urn:microsoft.com/office/officeart/2005/8/layout/hierarchy1"/>
    <dgm:cxn modelId="{094EBE4B-483C-4626-BE04-BD154B13901C}" type="presParOf" srcId="{2E31EA91-0AE7-4E45-AB5D-0AAFA3ADF686}" destId="{270AA9A6-954A-4579-BE47-8CAA584CF754}" srcOrd="0" destOrd="0" presId="urn:microsoft.com/office/officeart/2005/8/layout/hierarchy1"/>
    <dgm:cxn modelId="{196E230D-EFAC-4BB7-9B44-537D468128F9}" type="presParOf" srcId="{2E31EA91-0AE7-4E45-AB5D-0AAFA3ADF686}" destId="{4FC77D8C-1051-4F01-A2DE-7625B96B194D}" srcOrd="1" destOrd="0" presId="urn:microsoft.com/office/officeart/2005/8/layout/hierarchy1"/>
    <dgm:cxn modelId="{4AA4C9D0-7F28-4FB1-B3C7-A55CB4C2A85A}" type="presParOf" srcId="{4FC77D8C-1051-4F01-A2DE-7625B96B194D}" destId="{61E53610-2D68-4C63-AED5-E21F68849B5A}" srcOrd="0" destOrd="0" presId="urn:microsoft.com/office/officeart/2005/8/layout/hierarchy1"/>
    <dgm:cxn modelId="{CA1A5BDE-B378-474B-A1F2-C498AF1D38ED}" type="presParOf" srcId="{61E53610-2D68-4C63-AED5-E21F68849B5A}" destId="{F6E29BA1-0A79-411E-A7CA-18AF2EFAAD6B}" srcOrd="0" destOrd="0" presId="urn:microsoft.com/office/officeart/2005/8/layout/hierarchy1"/>
    <dgm:cxn modelId="{938F9DE2-8F90-4054-B0D9-0A0E33690211}" type="presParOf" srcId="{61E53610-2D68-4C63-AED5-E21F68849B5A}" destId="{A024951E-5C1C-4571-B93C-83B14A19AA2D}" srcOrd="1" destOrd="0" presId="urn:microsoft.com/office/officeart/2005/8/layout/hierarchy1"/>
    <dgm:cxn modelId="{F002D59D-64C9-4692-89F7-F01013FFFE69}" type="presParOf" srcId="{4FC77D8C-1051-4F01-A2DE-7625B96B194D}" destId="{54D0A1DB-4B0F-4833-901B-1084FE43EC9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AA9A6-954A-4579-BE47-8CAA584CF754}">
      <dsp:nvSpPr>
        <dsp:cNvPr id="0" name=""/>
        <dsp:cNvSpPr/>
      </dsp:nvSpPr>
      <dsp:spPr>
        <a:xfrm>
          <a:off x="4242770" y="3427649"/>
          <a:ext cx="91440" cy="2920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20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59DF02-36E6-49AE-A920-256B91286D0E}">
      <dsp:nvSpPr>
        <dsp:cNvPr id="0" name=""/>
        <dsp:cNvSpPr/>
      </dsp:nvSpPr>
      <dsp:spPr>
        <a:xfrm>
          <a:off x="4242770" y="2498048"/>
          <a:ext cx="91440" cy="2920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20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6FE685-FBF3-4528-820D-16331F11E32C}">
      <dsp:nvSpPr>
        <dsp:cNvPr id="0" name=""/>
        <dsp:cNvSpPr/>
      </dsp:nvSpPr>
      <dsp:spPr>
        <a:xfrm>
          <a:off x="4242770" y="1568446"/>
          <a:ext cx="91440" cy="2920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20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5A650A-559F-475A-96F6-8DCC88812D15}">
      <dsp:nvSpPr>
        <dsp:cNvPr id="0" name=""/>
        <dsp:cNvSpPr/>
      </dsp:nvSpPr>
      <dsp:spPr>
        <a:xfrm>
          <a:off x="3368093" y="638845"/>
          <a:ext cx="920397" cy="2920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01"/>
              </a:lnTo>
              <a:lnTo>
                <a:pt x="920397" y="199001"/>
              </a:lnTo>
              <a:lnTo>
                <a:pt x="920397" y="2920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89560-0780-4222-BBB3-5AC07A50E66C}">
      <dsp:nvSpPr>
        <dsp:cNvPr id="0" name=""/>
        <dsp:cNvSpPr/>
      </dsp:nvSpPr>
      <dsp:spPr>
        <a:xfrm>
          <a:off x="3015574" y="3427649"/>
          <a:ext cx="91440" cy="2920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20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A351B3-3347-4ABE-BDCA-415E94B18718}">
      <dsp:nvSpPr>
        <dsp:cNvPr id="0" name=""/>
        <dsp:cNvSpPr/>
      </dsp:nvSpPr>
      <dsp:spPr>
        <a:xfrm>
          <a:off x="2447696" y="2498048"/>
          <a:ext cx="613598" cy="2920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01"/>
              </a:lnTo>
              <a:lnTo>
                <a:pt x="613598" y="199001"/>
              </a:lnTo>
              <a:lnTo>
                <a:pt x="613598" y="2920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9F284E-D433-4C5F-B964-DFFF451453A0}">
      <dsp:nvSpPr>
        <dsp:cNvPr id="0" name=""/>
        <dsp:cNvSpPr/>
      </dsp:nvSpPr>
      <dsp:spPr>
        <a:xfrm>
          <a:off x="1788377" y="3427649"/>
          <a:ext cx="91440" cy="2920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20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01F531-1BAC-4DCB-9E81-72FB8F1CF1E5}">
      <dsp:nvSpPr>
        <dsp:cNvPr id="0" name=""/>
        <dsp:cNvSpPr/>
      </dsp:nvSpPr>
      <dsp:spPr>
        <a:xfrm>
          <a:off x="1834097" y="2498048"/>
          <a:ext cx="613598" cy="292016"/>
        </a:xfrm>
        <a:custGeom>
          <a:avLst/>
          <a:gdLst/>
          <a:ahLst/>
          <a:cxnLst/>
          <a:rect l="0" t="0" r="0" b="0"/>
          <a:pathLst>
            <a:path>
              <a:moveTo>
                <a:pt x="613598" y="0"/>
              </a:moveTo>
              <a:lnTo>
                <a:pt x="613598" y="199001"/>
              </a:lnTo>
              <a:lnTo>
                <a:pt x="0" y="199001"/>
              </a:lnTo>
              <a:lnTo>
                <a:pt x="0" y="2920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F0BCD-6D27-4AD6-AA85-599DB6D441A7}">
      <dsp:nvSpPr>
        <dsp:cNvPr id="0" name=""/>
        <dsp:cNvSpPr/>
      </dsp:nvSpPr>
      <dsp:spPr>
        <a:xfrm>
          <a:off x="2401976" y="1568446"/>
          <a:ext cx="91440" cy="2920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20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424204-6C30-4A2D-8451-5208E7DF9432}">
      <dsp:nvSpPr>
        <dsp:cNvPr id="0" name=""/>
        <dsp:cNvSpPr/>
      </dsp:nvSpPr>
      <dsp:spPr>
        <a:xfrm>
          <a:off x="2447696" y="638845"/>
          <a:ext cx="920397" cy="292016"/>
        </a:xfrm>
        <a:custGeom>
          <a:avLst/>
          <a:gdLst/>
          <a:ahLst/>
          <a:cxnLst/>
          <a:rect l="0" t="0" r="0" b="0"/>
          <a:pathLst>
            <a:path>
              <a:moveTo>
                <a:pt x="920397" y="0"/>
              </a:moveTo>
              <a:lnTo>
                <a:pt x="920397" y="199001"/>
              </a:lnTo>
              <a:lnTo>
                <a:pt x="0" y="199001"/>
              </a:lnTo>
              <a:lnTo>
                <a:pt x="0" y="2920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E4FEE-C206-42D3-9D20-35B05BDCF772}">
      <dsp:nvSpPr>
        <dsp:cNvPr id="0" name=""/>
        <dsp:cNvSpPr/>
      </dsp:nvSpPr>
      <dsp:spPr>
        <a:xfrm>
          <a:off x="2866058" y="1261"/>
          <a:ext cx="1004069" cy="6375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C32C3CE-3B3F-470E-8524-4B61DA2111FC}">
      <dsp:nvSpPr>
        <dsp:cNvPr id="0" name=""/>
        <dsp:cNvSpPr/>
      </dsp:nvSpPr>
      <dsp:spPr>
        <a:xfrm>
          <a:off x="2977621" y="107246"/>
          <a:ext cx="1004069" cy="6375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quality assurance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MVD-Stave</a:t>
          </a:r>
          <a:endParaRPr lang="en-US" sz="700" kern="1200" dirty="0"/>
        </a:p>
      </dsp:txBody>
      <dsp:txXfrm>
        <a:off x="2996295" y="125920"/>
        <a:ext cx="966721" cy="600236"/>
      </dsp:txXfrm>
    </dsp:sp>
    <dsp:sp modelId="{C4E7EDC7-68C6-414B-8DC0-56C8DD1F0B8A}">
      <dsp:nvSpPr>
        <dsp:cNvPr id="0" name=""/>
        <dsp:cNvSpPr/>
      </dsp:nvSpPr>
      <dsp:spPr>
        <a:xfrm>
          <a:off x="1945661" y="930862"/>
          <a:ext cx="1004069" cy="6375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686CCFA-94B5-4F86-86F4-EE3C8B2A2E73}">
      <dsp:nvSpPr>
        <dsp:cNvPr id="0" name=""/>
        <dsp:cNvSpPr/>
      </dsp:nvSpPr>
      <dsp:spPr>
        <a:xfrm>
          <a:off x="2057224" y="1036847"/>
          <a:ext cx="1004069" cy="6375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hydraulic</a:t>
          </a:r>
          <a:endParaRPr lang="en-US" sz="700" kern="1200" dirty="0"/>
        </a:p>
      </dsp:txBody>
      <dsp:txXfrm>
        <a:off x="2075898" y="1055521"/>
        <a:ext cx="966721" cy="600236"/>
      </dsp:txXfrm>
    </dsp:sp>
    <dsp:sp modelId="{72D9CFF4-AD4E-44A4-B010-8C21270602DE}">
      <dsp:nvSpPr>
        <dsp:cNvPr id="0" name=""/>
        <dsp:cNvSpPr/>
      </dsp:nvSpPr>
      <dsp:spPr>
        <a:xfrm>
          <a:off x="1945661" y="1860463"/>
          <a:ext cx="1004069" cy="6375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4F8E077-C9DA-422B-9D33-E3B2C1C27281}">
      <dsp:nvSpPr>
        <dsp:cNvPr id="0" name=""/>
        <dsp:cNvSpPr/>
      </dsp:nvSpPr>
      <dsp:spPr>
        <a:xfrm>
          <a:off x="2057224" y="1966448"/>
          <a:ext cx="1004069" cy="6375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Further development of the automatic test procedure</a:t>
          </a:r>
          <a:endParaRPr lang="en-US" sz="700" kern="1200" dirty="0"/>
        </a:p>
      </dsp:txBody>
      <dsp:txXfrm>
        <a:off x="2075898" y="1985122"/>
        <a:ext cx="966721" cy="600236"/>
      </dsp:txXfrm>
    </dsp:sp>
    <dsp:sp modelId="{08653055-373E-4EDD-B251-3CA88B8688D9}">
      <dsp:nvSpPr>
        <dsp:cNvPr id="0" name=""/>
        <dsp:cNvSpPr/>
      </dsp:nvSpPr>
      <dsp:spPr>
        <a:xfrm>
          <a:off x="1332062" y="2790065"/>
          <a:ext cx="1004069" cy="6375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0DEAD5C-C780-4D59-8326-2D5DED060B73}">
      <dsp:nvSpPr>
        <dsp:cNvPr id="0" name=""/>
        <dsp:cNvSpPr/>
      </dsp:nvSpPr>
      <dsp:spPr>
        <a:xfrm>
          <a:off x="1443626" y="2896050"/>
          <a:ext cx="1004069" cy="6375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Calibration of flow and pressure sensors</a:t>
          </a:r>
          <a:endParaRPr lang="en-US" sz="700" b="0" kern="1200" dirty="0"/>
        </a:p>
      </dsp:txBody>
      <dsp:txXfrm>
        <a:off x="1462300" y="2914724"/>
        <a:ext cx="966721" cy="600236"/>
      </dsp:txXfrm>
    </dsp:sp>
    <dsp:sp modelId="{74C972FF-906F-461B-AFE5-F8339BD65660}">
      <dsp:nvSpPr>
        <dsp:cNvPr id="0" name=""/>
        <dsp:cNvSpPr/>
      </dsp:nvSpPr>
      <dsp:spPr>
        <a:xfrm>
          <a:off x="1332062" y="3719666"/>
          <a:ext cx="1004069" cy="6375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D666014-789F-4ADF-927A-3DC8922CFD3D}">
      <dsp:nvSpPr>
        <dsp:cNvPr id="0" name=""/>
        <dsp:cNvSpPr/>
      </dsp:nvSpPr>
      <dsp:spPr>
        <a:xfrm>
          <a:off x="1443626" y="3825651"/>
          <a:ext cx="1004069" cy="6375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Maintenance of the calibration facility</a:t>
          </a:r>
          <a:endParaRPr lang="en-US" sz="700" kern="1200" dirty="0"/>
        </a:p>
      </dsp:txBody>
      <dsp:txXfrm>
        <a:off x="1462300" y="3844325"/>
        <a:ext cx="966721" cy="600236"/>
      </dsp:txXfrm>
    </dsp:sp>
    <dsp:sp modelId="{77409786-C3D2-4BCC-9798-8DC92496B8C3}">
      <dsp:nvSpPr>
        <dsp:cNvPr id="0" name=""/>
        <dsp:cNvSpPr/>
      </dsp:nvSpPr>
      <dsp:spPr>
        <a:xfrm>
          <a:off x="2559259" y="2790065"/>
          <a:ext cx="1004069" cy="6375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262A2AF-86A5-4EFE-A3CB-B957A83E906A}">
      <dsp:nvSpPr>
        <dsp:cNvPr id="0" name=""/>
        <dsp:cNvSpPr/>
      </dsp:nvSpPr>
      <dsp:spPr>
        <a:xfrm>
          <a:off x="2670822" y="2896050"/>
          <a:ext cx="1004069" cy="6375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Testing of the hydraulic specifications</a:t>
          </a:r>
          <a:endParaRPr lang="en-US" sz="700" kern="1200" dirty="0"/>
        </a:p>
      </dsp:txBody>
      <dsp:txXfrm>
        <a:off x="2689496" y="2914724"/>
        <a:ext cx="966721" cy="600236"/>
      </dsp:txXfrm>
    </dsp:sp>
    <dsp:sp modelId="{2A133AD0-0C26-4BA9-94E9-13E8CD90D860}">
      <dsp:nvSpPr>
        <dsp:cNvPr id="0" name=""/>
        <dsp:cNvSpPr/>
      </dsp:nvSpPr>
      <dsp:spPr>
        <a:xfrm>
          <a:off x="2559259" y="3719666"/>
          <a:ext cx="1004069" cy="6375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14A1D57-6343-4ABD-B135-E0938FA1BFEB}">
      <dsp:nvSpPr>
        <dsp:cNvPr id="0" name=""/>
        <dsp:cNvSpPr/>
      </dsp:nvSpPr>
      <dsp:spPr>
        <a:xfrm>
          <a:off x="2670822" y="3825651"/>
          <a:ext cx="1004069" cy="6375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Documentation</a:t>
          </a:r>
          <a:endParaRPr lang="en-US" sz="700" kern="1200" dirty="0"/>
        </a:p>
      </dsp:txBody>
      <dsp:txXfrm>
        <a:off x="2689496" y="3844325"/>
        <a:ext cx="966721" cy="600236"/>
      </dsp:txXfrm>
    </dsp:sp>
    <dsp:sp modelId="{5791A315-582F-4E20-B47C-C4069F9EC2FF}">
      <dsp:nvSpPr>
        <dsp:cNvPr id="0" name=""/>
        <dsp:cNvSpPr/>
      </dsp:nvSpPr>
      <dsp:spPr>
        <a:xfrm>
          <a:off x="3786455" y="930862"/>
          <a:ext cx="1004069" cy="6375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29E0C9F-6E62-4F20-8A21-917886BAF3D8}">
      <dsp:nvSpPr>
        <dsp:cNvPr id="0" name=""/>
        <dsp:cNvSpPr/>
      </dsp:nvSpPr>
      <dsp:spPr>
        <a:xfrm>
          <a:off x="3898019" y="1036847"/>
          <a:ext cx="1004069" cy="6375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thermal</a:t>
          </a:r>
          <a:endParaRPr lang="en-US" sz="700" kern="1200" dirty="0"/>
        </a:p>
      </dsp:txBody>
      <dsp:txXfrm>
        <a:off x="3916693" y="1055521"/>
        <a:ext cx="966721" cy="600236"/>
      </dsp:txXfrm>
    </dsp:sp>
    <dsp:sp modelId="{EB8BB73F-C90A-4523-BAE3-DDD9533C6D33}">
      <dsp:nvSpPr>
        <dsp:cNvPr id="0" name=""/>
        <dsp:cNvSpPr/>
      </dsp:nvSpPr>
      <dsp:spPr>
        <a:xfrm>
          <a:off x="3786455" y="1860463"/>
          <a:ext cx="1004069" cy="6375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75E9204-5865-4CA9-BF37-DC33AA71B473}">
      <dsp:nvSpPr>
        <dsp:cNvPr id="0" name=""/>
        <dsp:cNvSpPr/>
      </dsp:nvSpPr>
      <dsp:spPr>
        <a:xfrm>
          <a:off x="3898019" y="1966448"/>
          <a:ext cx="1004069" cy="6375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Check with active thermography :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delamination</a:t>
          </a:r>
          <a:r>
            <a:rPr lang="en-US" sz="700" kern="1200" dirty="0"/>
            <a:t>, </a:t>
          </a:r>
          <a:r>
            <a:rPr lang="en-US" sz="700" kern="1200" dirty="0" smtClean="0"/>
            <a:t>resin allocation, faulty </a:t>
          </a:r>
          <a:r>
            <a:rPr lang="en-US" sz="700" kern="1200" dirty="0" err="1" smtClean="0"/>
            <a:t>glueing</a:t>
          </a:r>
          <a:r>
            <a:rPr lang="en-US" sz="700" kern="1200" dirty="0" smtClean="0"/>
            <a:t>, CFC or foam fractures  </a:t>
          </a:r>
          <a:endParaRPr lang="en-US" sz="700" kern="1200" dirty="0"/>
        </a:p>
      </dsp:txBody>
      <dsp:txXfrm>
        <a:off x="3916693" y="1985122"/>
        <a:ext cx="966721" cy="600236"/>
      </dsp:txXfrm>
    </dsp:sp>
    <dsp:sp modelId="{5A901BED-C48A-44A0-9C7D-D7ECC55223B8}">
      <dsp:nvSpPr>
        <dsp:cNvPr id="0" name=""/>
        <dsp:cNvSpPr/>
      </dsp:nvSpPr>
      <dsp:spPr>
        <a:xfrm>
          <a:off x="3786455" y="2790065"/>
          <a:ext cx="1004069" cy="6375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F62485A-3074-484B-B5DC-71F0C2BDEE47}">
      <dsp:nvSpPr>
        <dsp:cNvPr id="0" name=""/>
        <dsp:cNvSpPr/>
      </dsp:nvSpPr>
      <dsp:spPr>
        <a:xfrm>
          <a:off x="3898019" y="2896050"/>
          <a:ext cx="1004069" cy="6375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Testing  of the  thermal coupling between  the cooling and the </a:t>
          </a:r>
          <a:r>
            <a:rPr lang="en-US" sz="700" kern="1200" dirty="0" err="1" smtClean="0"/>
            <a:t>mecanical</a:t>
          </a:r>
          <a:r>
            <a:rPr lang="en-US" sz="700" kern="1200" dirty="0" smtClean="0"/>
            <a:t> structure</a:t>
          </a:r>
          <a:endParaRPr lang="en-US" sz="700" kern="1200" dirty="0"/>
        </a:p>
      </dsp:txBody>
      <dsp:txXfrm>
        <a:off x="3916693" y="2914724"/>
        <a:ext cx="966721" cy="600236"/>
      </dsp:txXfrm>
    </dsp:sp>
    <dsp:sp modelId="{F6E29BA1-0A79-411E-A7CA-18AF2EFAAD6B}">
      <dsp:nvSpPr>
        <dsp:cNvPr id="0" name=""/>
        <dsp:cNvSpPr/>
      </dsp:nvSpPr>
      <dsp:spPr>
        <a:xfrm>
          <a:off x="3786455" y="3719666"/>
          <a:ext cx="1004069" cy="6375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024951E-5C1C-4571-B93C-83B14A19AA2D}">
      <dsp:nvSpPr>
        <dsp:cNvPr id="0" name=""/>
        <dsp:cNvSpPr/>
      </dsp:nvSpPr>
      <dsp:spPr>
        <a:xfrm>
          <a:off x="3898019" y="3825651"/>
          <a:ext cx="1004069" cy="6375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Documentation</a:t>
          </a:r>
          <a:endParaRPr lang="en-US" sz="700" kern="1200" dirty="0"/>
        </a:p>
      </dsp:txBody>
      <dsp:txXfrm>
        <a:off x="3916693" y="3844325"/>
        <a:ext cx="966721" cy="600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89" cy="53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7" rIns="90992" bIns="4549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487" y="0"/>
            <a:ext cx="2946188" cy="53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7" rIns="90992" bIns="4549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0307"/>
            <a:ext cx="2946189" cy="53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7" rIns="90992" bIns="4549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487" y="9430307"/>
            <a:ext cx="2946188" cy="53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7" rIns="90992" bIns="4549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F0AB947-6C72-4EDE-B1E7-814A7D19DE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9628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7" rIns="90992" bIns="4549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899" y="0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7" rIns="90992" bIns="4549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7" rIns="90992" bIns="454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716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7" rIns="90992" bIns="4549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899" y="9428716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2" tIns="45497" rIns="90992" bIns="4549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54DA0BA-5E6B-4A56-9CE9-06C85D2529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467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3990" indent="-2861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4600" indent="-2289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2440" indent="-2289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60280" indent="-2289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2EA16039-075E-4295-918E-4CDA14C3272D}" type="slidenum">
              <a:rPr lang="de-DE" smtClean="0"/>
              <a:pPr eaLnBrk="1" hangingPunct="1">
                <a:defRPr/>
              </a:pPr>
              <a:t>1</a:t>
            </a:fld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082057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1215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2866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286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2866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2866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286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2866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2866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4DA0BA-5E6B-4A56-9CE9-06C85D2529DE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400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3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4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5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6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7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8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9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0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1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pic>
        <p:nvPicPr>
          <p:cNvPr id="8" name="Picture 70" descr="Logo_FZ_Jülich_NE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647564" y="6376243"/>
            <a:ext cx="130648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de-DE" dirty="0" smtClean="0"/>
              <a:t>06.12.2016</a:t>
            </a:r>
            <a:endParaRPr lang="en-US" dirty="0"/>
          </a:p>
        </p:txBody>
      </p:sp>
      <p:sp>
        <p:nvSpPr>
          <p:cNvPr id="11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2303748" y="6448251"/>
            <a:ext cx="4500500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de-DE" dirty="0" smtClean="0"/>
              <a:t>ZEA 1:  V. </a:t>
            </a:r>
            <a:r>
              <a:rPr lang="de-DE" dirty="0" err="1" smtClean="0"/>
              <a:t>Fracassi</a:t>
            </a:r>
            <a:r>
              <a:rPr lang="de-DE" dirty="0" smtClean="0"/>
              <a:t>, E. Rosenthal, D. Grunwald, R. Schmitz, S. Schönen </a:t>
            </a:r>
            <a:endParaRPr lang="en-US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984268" y="6448251"/>
            <a:ext cx="5760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CC682-3BF7-43D2-8E1C-C02E2713AFB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102488" name="Picture 8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6165304"/>
            <a:ext cx="1142673" cy="6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29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7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8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9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21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81080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8" name="Picture 70" descr="Logo_FZ_Jülich_NE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323528" y="6376988"/>
            <a:ext cx="130648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11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5996880" y="6376988"/>
            <a:ext cx="152744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2582416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CC682-3BF7-43D2-8E1C-C02E2713AF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2488" name="Picture 8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6165304"/>
            <a:ext cx="1142673" cy="6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09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8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9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10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945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428612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153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2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13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14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4DDF3-5E9A-4FBF-866F-A46EF57C4FE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59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8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9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10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1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12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969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4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15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16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639EE-B0C1-426C-B766-3610CD784A6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89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3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4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6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7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18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38305-F388-4604-B86F-F42418E20F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55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8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9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10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41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62339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8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9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10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65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06729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7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8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9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89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33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7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8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9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13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8438" y="609600"/>
            <a:ext cx="1943100" cy="541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19138" y="609600"/>
            <a:ext cx="5676900" cy="54102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95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8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9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10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1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12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37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165100"/>
            <a:ext cx="8362950" cy="7032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23850" y="1047750"/>
            <a:ext cx="4171950" cy="24669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047750"/>
            <a:ext cx="4171950" cy="24669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23850" y="3667125"/>
            <a:ext cx="4171950" cy="24669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667125"/>
            <a:ext cx="4171950" cy="24669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4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2228850" y="6597650"/>
            <a:ext cx="5905500" cy="1841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15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8412163" y="6597650"/>
            <a:ext cx="685800" cy="1841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4D387-381C-42B3-82B7-395B79796274}" type="slidenum">
              <a:rPr lang="he-IL" alt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8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>
            <a:off x="-1588" y="2286000"/>
            <a:ext cx="9144001" cy="4572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solidFill>
                <a:srgbClr val="005B82"/>
              </a:solidFill>
              <a:ea typeface="MS PGothic" pitchFamily="34" charset="-128"/>
            </a:endParaRPr>
          </a:p>
        </p:txBody>
      </p:sp>
      <p:sp>
        <p:nvSpPr>
          <p:cNvPr id="5" name="Rectangle 31"/>
          <p:cNvSpPr>
            <a:spLocks noChangeArrowheads="1"/>
          </p:cNvSpPr>
          <p:nvPr userDrawn="1"/>
        </p:nvSpPr>
        <p:spPr bwMode="auto">
          <a:xfrm>
            <a:off x="0" y="2286000"/>
            <a:ext cx="125413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6" name="Rectangle 32"/>
          <p:cNvSpPr>
            <a:spLocks noChangeArrowheads="1"/>
          </p:cNvSpPr>
          <p:nvPr userDrawn="1"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sp>
        <p:nvSpPr>
          <p:cNvPr id="7" name="Rectangle 43"/>
          <p:cNvSpPr>
            <a:spLocks noChangeArrowheads="1"/>
          </p:cNvSpPr>
          <p:nvPr userDrawn="1"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sp>
        <p:nvSpPr>
          <p:cNvPr id="8" name="Rectangle 44"/>
          <p:cNvSpPr>
            <a:spLocks noChangeArrowheads="1"/>
          </p:cNvSpPr>
          <p:nvPr userDrawn="1"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9" name="Rectangle 45"/>
          <p:cNvSpPr>
            <a:spLocks noChangeArrowheads="1"/>
          </p:cNvSpPr>
          <p:nvPr userDrawn="1"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sp>
        <p:nvSpPr>
          <p:cNvPr id="10" name="Text Box 51"/>
          <p:cNvSpPr txBox="1">
            <a:spLocks noChangeArrowheads="1"/>
          </p:cNvSpPr>
          <p:nvPr userDrawn="1"/>
        </p:nvSpPr>
        <p:spPr bwMode="auto">
          <a:xfrm>
            <a:off x="683567" y="6345324"/>
            <a:ext cx="752483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F4F4F4"/>
                </a:solidFill>
                <a:ea typeface="MS PGothic" pitchFamily="34" charset="-128"/>
              </a:rPr>
              <a:t>ZEA</a:t>
            </a:r>
            <a:r>
              <a:rPr lang="en-US" sz="1400" baseline="0" dirty="0" smtClean="0">
                <a:solidFill>
                  <a:srgbClr val="F4F4F4"/>
                </a:solidFill>
                <a:ea typeface="MS PGothic" pitchFamily="34" charset="-128"/>
              </a:rPr>
              <a:t> 1:  V. Fracassi, E. Rosenthal, D. Grunwald, R. Schmitz, S. Schönen </a:t>
            </a:r>
            <a:endParaRPr lang="en-US" sz="1400" dirty="0" smtClean="0">
              <a:solidFill>
                <a:srgbClr val="F4F4F4"/>
              </a:solidFill>
              <a:ea typeface="MS PGothic" pitchFamily="34" charset="-128"/>
            </a:endParaRPr>
          </a:p>
        </p:txBody>
      </p:sp>
      <p:pic>
        <p:nvPicPr>
          <p:cNvPr id="11" name="Picture 54" descr="Logo_FZ_Jülich_NEU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4000"/>
            <a:ext cx="2514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6"/>
          <p:cNvSpPr txBox="1">
            <a:spLocks noChangeArrowheads="1"/>
          </p:cNvSpPr>
          <p:nvPr userDrawn="1"/>
        </p:nvSpPr>
        <p:spPr bwMode="auto">
          <a:xfrm rot="16200000">
            <a:off x="-1079500" y="933450"/>
            <a:ext cx="2476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900" smtClean="0">
                <a:solidFill>
                  <a:srgbClr val="005B82"/>
                </a:solidFill>
                <a:latin typeface="Arial MT Bd"/>
              </a:rPr>
              <a:t>Mitglied der Helmholtz-Gemeinschaft</a:t>
            </a:r>
          </a:p>
        </p:txBody>
      </p:sp>
      <p:sp>
        <p:nvSpPr>
          <p:cNvPr id="3130" name="Rectangle 58"/>
          <p:cNvSpPr>
            <a:spLocks noGrp="1" noChangeArrowheads="1"/>
          </p:cNvSpPr>
          <p:nvPr>
            <p:ph type="ctrTitle" sz="quarter"/>
          </p:nvPr>
        </p:nvSpPr>
        <p:spPr>
          <a:xfrm>
            <a:off x="719138" y="3070225"/>
            <a:ext cx="7772400" cy="719138"/>
          </a:xfrm>
        </p:spPr>
        <p:txBody>
          <a:bodyPr/>
          <a:lstStyle>
            <a:lvl1pPr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131" name="Rectangle 5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19138" y="3860800"/>
            <a:ext cx="7740650" cy="647700"/>
          </a:xfrm>
        </p:spPr>
        <p:txBody>
          <a:bodyPr/>
          <a:lstStyle>
            <a:lvl1pPr marL="0" indent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14" name="Picture 8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224644"/>
            <a:ext cx="2489373" cy="133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618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7BDD63-4C86-4EDD-8182-B6B7C571AE4F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59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06.12.2016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ZEA 1:  V. Fracassi, E. Rosenthal, D. Grunwald, R. Schmitz, S. Schönen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728682" y="1156475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de-DE" sz="2800" b="1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>
              <a:spcBef>
                <a:spcPct val="20000"/>
              </a:spcBef>
              <a:buClr>
                <a:srgbClr val="005B82"/>
              </a:buClr>
              <a:buSzPct val="80000"/>
              <a:buFontTx/>
            </a:pPr>
            <a:r>
              <a:rPr lang="de-DE" dirty="0" smtClean="0"/>
              <a:t>Platzhalter Titel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742129" y="1916832"/>
            <a:ext cx="7488832" cy="4209331"/>
          </a:xfrm>
          <a:prstGeom prst="rect">
            <a:avLst/>
          </a:prstGeom>
        </p:spPr>
        <p:txBody>
          <a:bodyPr lIns="0" tIns="0"/>
          <a:lstStyle>
            <a:lvl1pPr marL="0" indent="0">
              <a:spcAft>
                <a:spcPts val="500"/>
              </a:spcAft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-3429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itchFamily="2" charset="2"/>
              <a:buChar char="§"/>
              <a:defRPr lang="de-DE" sz="20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00" y="151200"/>
            <a:ext cx="1440000" cy="46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541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r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06.12.2016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ZEA 1:  V. Fracassi, E. Rosenthal, D. Grunwald, R. Schmitz, S. Schönen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908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Überschrift zu einem Thema mit Objekten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idx="18"/>
          </p:nvPr>
        </p:nvSpPr>
        <p:spPr>
          <a:xfrm>
            <a:off x="723941" y="5408353"/>
            <a:ext cx="3632036" cy="540927"/>
          </a:xfrm>
          <a:prstGeom prst="rect">
            <a:avLst/>
          </a:prstGeom>
        </p:spPr>
        <p:txBody>
          <a:bodyPr lIns="3600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Blindtext für eine Bildunterschrift</a:t>
            </a:r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728682" y="1156475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de-DE" sz="2800" b="1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>
              <a:spcBef>
                <a:spcPct val="20000"/>
              </a:spcBef>
              <a:buClr>
                <a:srgbClr val="005B82"/>
              </a:buClr>
              <a:buSzPct val="80000"/>
              <a:buFontTx/>
            </a:pPr>
            <a:r>
              <a:rPr lang="de-DE" dirty="0" smtClean="0"/>
              <a:t>Platzhalter Titel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21"/>
          </p:nvPr>
        </p:nvSpPr>
        <p:spPr>
          <a:xfrm>
            <a:off x="755650" y="2852738"/>
            <a:ext cx="3600450" cy="230445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0" name="Inhaltsplatzhalter 13"/>
          <p:cNvSpPr>
            <a:spLocks noGrp="1"/>
          </p:cNvSpPr>
          <p:nvPr>
            <p:ph idx="22"/>
          </p:nvPr>
        </p:nvSpPr>
        <p:spPr>
          <a:xfrm>
            <a:off x="4756315" y="5408551"/>
            <a:ext cx="3632036" cy="540927"/>
          </a:xfrm>
          <a:prstGeom prst="rect">
            <a:avLst/>
          </a:prstGeom>
        </p:spPr>
        <p:txBody>
          <a:bodyPr lIns="3600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Blindtext für eine Bildunterschrift</a:t>
            </a:r>
            <a:endParaRPr lang="de-DE" dirty="0"/>
          </a:p>
        </p:txBody>
      </p:sp>
      <p:sp>
        <p:nvSpPr>
          <p:cNvPr id="21" name="Bildplatzhalter 2"/>
          <p:cNvSpPr>
            <a:spLocks noGrp="1"/>
          </p:cNvSpPr>
          <p:nvPr>
            <p:ph type="pic" sz="quarter" idx="23"/>
          </p:nvPr>
        </p:nvSpPr>
        <p:spPr>
          <a:xfrm>
            <a:off x="4788024" y="2852936"/>
            <a:ext cx="3600450" cy="230445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pic>
        <p:nvPicPr>
          <p:cNvPr id="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00" y="151200"/>
            <a:ext cx="1440000" cy="46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677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06.12.2016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69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06.12.2016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50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06.12.2016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97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06.12.2016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5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06.12.2016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5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06.12.2016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33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06.12.2016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4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7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8" name="Picture 70" descr="Logo_FZ_Jülich_NE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323528" y="6376988"/>
            <a:ext cx="130648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11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5364088" y="6376988"/>
            <a:ext cx="2160240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2582416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CC682-3BF7-43D2-8E1C-C02E2713AF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2488" name="Picture 8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6165304"/>
            <a:ext cx="1142673" cy="6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09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06.12.2016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7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06.12.2016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24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06.12.2016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63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06.12.2016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029B1-DFDB-425A-8966-A624544EA44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8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8" name="Picture 70" descr="Logo_FZ_Jülich_NE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323528" y="6376988"/>
            <a:ext cx="130648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11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5996880" y="6376988"/>
            <a:ext cx="152744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2582416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CC682-3BF7-43D2-8E1C-C02E2713AF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2488" name="Picture 8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6165304"/>
            <a:ext cx="1142673" cy="6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09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8" name="Picture 70" descr="Logo_FZ_Jülich_NE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323528" y="6376988"/>
            <a:ext cx="130648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11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5996880" y="6376988"/>
            <a:ext cx="152744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2582416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CC682-3BF7-43D2-8E1C-C02E2713AF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2488" name="Picture 8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6165304"/>
            <a:ext cx="1142673" cy="6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09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8" name="Picture 70" descr="Logo_FZ_Jülich_NE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323528" y="6376988"/>
            <a:ext cx="130648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11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5996880" y="6376988"/>
            <a:ext cx="152744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2582416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CC682-3BF7-43D2-8E1C-C02E2713AF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2488" name="Picture 8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6165304"/>
            <a:ext cx="1142673" cy="6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09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8" name="Picture 70" descr="Logo_FZ_Jülich_NE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323528" y="6376988"/>
            <a:ext cx="130648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11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5996880" y="6376988"/>
            <a:ext cx="152744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2582416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CC682-3BF7-43D2-8E1C-C02E2713AF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2488" name="Picture 8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6165304"/>
            <a:ext cx="1142673" cy="6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09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8" name="Picture 70" descr="Logo_FZ_Jülich_NEU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0" name="Datumsplatzhalter 5"/>
          <p:cNvSpPr>
            <a:spLocks noGrp="1"/>
          </p:cNvSpPr>
          <p:nvPr>
            <p:ph type="dt" sz="half" idx="10"/>
          </p:nvPr>
        </p:nvSpPr>
        <p:spPr>
          <a:xfrm>
            <a:off x="323528" y="6376988"/>
            <a:ext cx="130648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11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5996880" y="6376988"/>
            <a:ext cx="1527448" cy="36512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2582416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CC682-3BF7-43D2-8E1C-C02E2713AFB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2488" name="Picture 8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6165304"/>
            <a:ext cx="1142673" cy="61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09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5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sp>
        <p:nvSpPr>
          <p:cNvPr id="7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8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MS PGothic" pitchFamily="34" charset="-128"/>
            </a:endParaRPr>
          </a:p>
        </p:txBody>
      </p:sp>
      <p:pic>
        <p:nvPicPr>
          <p:cNvPr id="9" name="Picture 70" descr="Logo_FZ_Jülich_NE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897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1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13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EE323-8FD5-4759-8398-CA71A7D142D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68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vmlDrawing" Target="../drawings/vmlDrawing1.v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714375" y="71438"/>
            <a:ext cx="66436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000125"/>
            <a:ext cx="77724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8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sp>
        <p:nvSpPr>
          <p:cNvPr id="1029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sp>
        <p:nvSpPr>
          <p:cNvPr id="1030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sp>
        <p:nvSpPr>
          <p:cNvPr id="1031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solidFill>
                <a:schemeClr val="bg1"/>
              </a:solidFill>
              <a:ea typeface="MS PGothic" pitchFamily="34" charset="-128"/>
            </a:endParaRPr>
          </a:p>
        </p:txBody>
      </p:sp>
      <p:sp>
        <p:nvSpPr>
          <p:cNvPr id="1032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dirty="0">
              <a:ea typeface="MS PGothic" pitchFamily="34" charset="-128"/>
            </a:endParaRPr>
          </a:p>
        </p:txBody>
      </p:sp>
      <p:pic>
        <p:nvPicPr>
          <p:cNvPr id="1033" name="Picture 70" descr="Logo_FZ_Jülich_NEU_rgb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34" name="Object 1"/>
          <p:cNvGraphicFramePr>
            <a:graphicFrameLocks noChangeAspect="1"/>
          </p:cNvGraphicFramePr>
          <p:nvPr/>
        </p:nvGraphicFramePr>
        <p:xfrm>
          <a:off x="7489825" y="6357938"/>
          <a:ext cx="143986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" name="Bitmap" r:id="rId26" imgW="1905266" imgH="457143" progId="PBrush">
                  <p:embed/>
                </p:oleObj>
              </mc:Choice>
              <mc:Fallback>
                <p:oleObj name="Bitmap" r:id="rId26" imgW="1905266" imgH="457143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9825" y="6357938"/>
                        <a:ext cx="1439863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457200" y="6376988"/>
            <a:ext cx="1090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0" y="63769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835150" y="6381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F7BDD63-4C86-4EDD-8182-B6B7C571AE4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2" r:id="rId2"/>
    <p:sldLayoutId id="2147483740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23" r:id="rId9"/>
    <p:sldLayoutId id="2147483724" r:id="rId10"/>
    <p:sldLayoutId id="2147483739" r:id="rId11"/>
    <p:sldLayoutId id="2147483725" r:id="rId12"/>
    <p:sldLayoutId id="2147483726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55" r:id="rId20"/>
    <p:sldLayoutId id="2147483777" r:id="rId21"/>
    <p:sldLayoutId id="2147483778" r:id="rId2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B82"/>
        </a:buClr>
        <a:buFont typeface="Arial" pitchFamily="34" charset="0"/>
        <a:buChar char="•"/>
        <a:defRPr sz="2200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9EE0"/>
        </a:buClr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029B1-DFDB-425A-8966-A624544EA441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61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NULL"/><Relationship Id="rId7" Type="http://schemas.openxmlformats.org/officeDocument/2006/relationships/image" Target="../media/image55.png"/><Relationship Id="rId2" Type="http://schemas.openxmlformats.org/officeDocument/2006/relationships/image" Target="NULL"/><Relationship Id="rId1" Type="http://schemas.openxmlformats.org/officeDocument/2006/relationships/slideLayout" Target="../slideLayouts/slideLayout21.xml"/><Relationship Id="rId6" Type="http://schemas.openxmlformats.org/officeDocument/2006/relationships/image" Target="NULL"/><Relationship Id="rId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5.png"/><Relationship Id="rId4" Type="http://schemas.openxmlformats.org/officeDocument/2006/relationships/image" Target="../media/image70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55576" y="3713215"/>
            <a:ext cx="8101012" cy="719138"/>
          </a:xfrm>
        </p:spPr>
        <p:txBody>
          <a:bodyPr anchor="ctr" anchorCtr="1"/>
          <a:lstStyle/>
          <a:p>
            <a:pPr algn="ctr" eaLnBrk="1" hangingPunct="1"/>
            <a:r>
              <a:rPr lang="en-US" sz="2400" dirty="0" smtClean="0"/>
              <a:t>Micro Vertex Detector of PANDA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Strip Detector</a:t>
            </a:r>
            <a:br>
              <a:rPr lang="en-US" sz="3200" dirty="0" smtClean="0"/>
            </a:br>
            <a:endParaRPr lang="en-US" sz="3200" dirty="0" smtClean="0"/>
          </a:p>
        </p:txBody>
      </p:sp>
      <p:sp>
        <p:nvSpPr>
          <p:cNvPr id="1433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55576" y="5013176"/>
            <a:ext cx="7740650" cy="647700"/>
          </a:xfrm>
        </p:spPr>
        <p:txBody>
          <a:bodyPr/>
          <a:lstStyle/>
          <a:p>
            <a:pPr eaLnBrk="1" hangingPunct="1"/>
            <a:r>
              <a:rPr lang="en-US" sz="1400" dirty="0" smtClean="0"/>
              <a:t>PANDA MVD</a:t>
            </a:r>
          </a:p>
          <a:p>
            <a:pPr eaLnBrk="1" hangingPunct="1"/>
            <a:r>
              <a:rPr lang="en-US" sz="1400" dirty="0" smtClean="0"/>
              <a:t>Detector Construction and Design 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780" y="6103385"/>
            <a:ext cx="972220" cy="754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9"/>
    </mc:Choice>
    <mc:Fallback xmlns="">
      <p:transition spd="slow" advTm="465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ieren 23"/>
          <p:cNvGrpSpPr/>
          <p:nvPr/>
        </p:nvGrpSpPr>
        <p:grpSpPr>
          <a:xfrm>
            <a:off x="541416" y="3759613"/>
            <a:ext cx="2724389" cy="1963818"/>
            <a:chOff x="596466" y="2371867"/>
            <a:chExt cx="2549952" cy="1838079"/>
          </a:xfrm>
        </p:grpSpPr>
        <p:pic>
          <p:nvPicPr>
            <p:cNvPr id="9" name="Picture 6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466" y="2371867"/>
              <a:ext cx="2549952" cy="18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638814" y="2399488"/>
              <a:ext cx="22566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rgbClr val="92D050"/>
                  </a:solidFill>
                </a:rPr>
                <a:t>Water inlet temperature ~30°</a:t>
              </a:r>
              <a:endParaRPr lang="en-GB" sz="1200" dirty="0">
                <a:solidFill>
                  <a:srgbClr val="92D050"/>
                </a:solidFill>
              </a:endParaRP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3569468" y="3672761"/>
            <a:ext cx="2658715" cy="1916479"/>
            <a:chOff x="638814" y="4331792"/>
            <a:chExt cx="2484276" cy="1790738"/>
          </a:xfrm>
        </p:grpSpPr>
        <p:pic>
          <p:nvPicPr>
            <p:cNvPr id="8" name="Picture 6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814" y="4331792"/>
              <a:ext cx="2484276" cy="1790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735933" y="4381709"/>
              <a:ext cx="21595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chemeClr val="tx2"/>
                  </a:solidFill>
                </a:rPr>
                <a:t>Water inlet temperature ~23°</a:t>
              </a:r>
              <a:endParaRPr lang="en-GB"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611560" y="5713458"/>
            <a:ext cx="493714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sharp temperature separation between Carbon Foam and Rohacell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13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306488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grpSp>
        <p:nvGrpSpPr>
          <p:cNvPr id="25" name="Gruppieren 24"/>
          <p:cNvGrpSpPr/>
          <p:nvPr/>
        </p:nvGrpSpPr>
        <p:grpSpPr>
          <a:xfrm>
            <a:off x="6495983" y="3725728"/>
            <a:ext cx="2596024" cy="1880517"/>
            <a:chOff x="6575057" y="3783008"/>
            <a:chExt cx="2516950" cy="1823237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7802" y="3783008"/>
              <a:ext cx="2504205" cy="1823237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5057" y="4888099"/>
              <a:ext cx="901834" cy="701141"/>
            </a:xfrm>
            <a:prstGeom prst="rect">
              <a:avLst/>
            </a:prstGeom>
          </p:spPr>
        </p:pic>
      </p:grpSp>
      <p:pic>
        <p:nvPicPr>
          <p:cNvPr id="21" name="Grafik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6316" y="1095680"/>
            <a:ext cx="720080" cy="2191236"/>
          </a:xfrm>
          <a:prstGeom prst="rect">
            <a:avLst/>
          </a:prstGeom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9" y="1179266"/>
            <a:ext cx="3170237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1179265"/>
            <a:ext cx="3273122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Inhaltsplatzhalter 2"/>
          <p:cNvSpPr>
            <a:spLocks noGrp="1"/>
          </p:cNvSpPr>
          <p:nvPr>
            <p:ph idx="4294967295"/>
          </p:nvPr>
        </p:nvSpPr>
        <p:spPr>
          <a:xfrm>
            <a:off x="323528" y="332656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Test Facility (Thermography)</a:t>
            </a:r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EE323-8FD5-4759-8398-CA71A7D142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2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36" y="980728"/>
            <a:ext cx="3532725" cy="137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2"/>
          <p:cNvSpPr>
            <a:spLocks noChangeArrowheads="1"/>
          </p:cNvSpPr>
          <p:nvPr/>
        </p:nvSpPr>
        <p:spPr bwMode="auto">
          <a:xfrm>
            <a:off x="827584" y="4869160"/>
            <a:ext cx="73448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/>
              <a:t/>
            </a:r>
            <a:br>
              <a:rPr lang="en-US" altLang="en-US" sz="1400" dirty="0"/>
            </a:br>
            <a:r>
              <a:rPr lang="en-US" altLang="en-US" sz="2000" b="1" dirty="0"/>
              <a:t>Studies to determine the quality control (delamination) for the production of CFRP (carbon fiber-reinforced </a:t>
            </a:r>
            <a:r>
              <a:rPr lang="en-US" altLang="en-US" sz="2000" b="1" dirty="0" smtClean="0"/>
              <a:t>polymer</a:t>
            </a:r>
            <a:endParaRPr lang="en-US" altLang="en-US" sz="2000" dirty="0"/>
          </a:p>
        </p:txBody>
      </p:sp>
      <p:pic>
        <p:nvPicPr>
          <p:cNvPr id="9" name="Picture 2" descr="C:\Users\e.rosenthal\Desktop\Folien HGF-Detektor_aktivitätern\träger_mit_roh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21" y="1101225"/>
            <a:ext cx="1071848" cy="389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e.rosenthal\Desktop\Folien HGF-Detektor_aktivitätern\Stave002_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9" y="2411786"/>
            <a:ext cx="1702106" cy="262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Users\e.rosenthal\Desktop\Folien HGF-Detektor_aktivitätern\Rönt_Therm_Vergl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974" y="2485077"/>
            <a:ext cx="2675520" cy="250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Inhaltsplatzhalter 2"/>
          <p:cNvSpPr>
            <a:spLocks noGrp="1"/>
          </p:cNvSpPr>
          <p:nvPr>
            <p:ph idx="4294967295"/>
          </p:nvPr>
        </p:nvSpPr>
        <p:spPr>
          <a:xfrm>
            <a:off x="323528" y="332656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Test Facility Active Thermography</a:t>
            </a:r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06.12.2016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EE323-8FD5-4759-8398-CA71A7D142D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06.12.2016</a:t>
            </a:r>
            <a:endParaRPr lang="de-DE" dirty="0"/>
          </a:p>
        </p:txBody>
      </p:sp>
      <p:sp>
        <p:nvSpPr>
          <p:cNvPr id="17" name="Inhaltsplatzhalter 2"/>
          <p:cNvSpPr>
            <a:spLocks noGrp="1"/>
          </p:cNvSpPr>
          <p:nvPr>
            <p:ph idx="4294967295"/>
          </p:nvPr>
        </p:nvSpPr>
        <p:spPr>
          <a:xfrm>
            <a:off x="323528" y="332656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Test Facility Active Thermography</a:t>
            </a:r>
            <a:endParaRPr lang="de-DE" dirty="0" smtClean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00585"/>
            <a:ext cx="4536504" cy="270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683568" y="2615796"/>
                <a:ext cx="3600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600" b="0" i="1" u="sng" smtClean="0">
                        <a:latin typeface="Cambria Math"/>
                      </a:rPr>
                      <m:t>20</m:t>
                    </m:r>
                    <m:r>
                      <a:rPr lang="de-DE" sz="1600" b="0" i="1" u="sng" smtClean="0">
                        <a:latin typeface="Cambria Math"/>
                      </a:rPr>
                      <m:t>𝑚𝑚</m:t>
                    </m:r>
                  </m:oMath>
                </a14:m>
                <a:r>
                  <a:rPr lang="de-DE" sz="1600" b="0" u="sng" dirty="0" smtClean="0"/>
                  <a:t> </a:t>
                </a:r>
                <a:r>
                  <a:rPr lang="de-DE" sz="1600" b="0" u="sng" dirty="0" err="1" smtClean="0"/>
                  <a:t>long</a:t>
                </a:r>
                <a:r>
                  <a:rPr lang="de-DE" sz="1600" b="0" u="sng" dirty="0" smtClean="0"/>
                  <a:t>, </a:t>
                </a:r>
                <a14:m>
                  <m:oMath xmlns:m="http://schemas.openxmlformats.org/officeDocument/2006/math">
                    <m:r>
                      <a:rPr lang="de-DE" sz="1600" b="0" i="1" u="sng" smtClean="0">
                        <a:latin typeface="Cambria Math"/>
                      </a:rPr>
                      <m:t>0,5</m:t>
                    </m:r>
                    <m:r>
                      <a:rPr lang="de-DE" sz="1600" b="0" i="1" u="sng" smtClean="0">
                        <a:latin typeface="Cambria Math"/>
                      </a:rPr>
                      <m:t>𝑚𝑚</m:t>
                    </m:r>
                  </m:oMath>
                </a14:m>
                <a:r>
                  <a:rPr lang="en-US" sz="1600" u="sng" dirty="0" smtClean="0"/>
                  <a:t> in diameter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sz="1600" dirty="0" err="1" smtClean="0"/>
                  <a:t>passage</a:t>
                </a:r>
                <a:endParaRPr lang="de-DE" sz="1600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sz="1600" dirty="0" err="1" smtClean="0"/>
                  <a:t>steel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needle</a:t>
                </a:r>
                <a:endParaRPr lang="en-US" sz="1600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615796"/>
                <a:ext cx="3600400" cy="830997"/>
              </a:xfrm>
              <a:prstGeom prst="rect">
                <a:avLst/>
              </a:prstGeom>
              <a:blipFill rotWithShape="1">
                <a:blip r:embed="rId3"/>
                <a:stretch>
                  <a:fillRect l="-508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Gerade Verbindung 20"/>
          <p:cNvCxnSpPr/>
          <p:nvPr/>
        </p:nvCxnSpPr>
        <p:spPr>
          <a:xfrm>
            <a:off x="1475656" y="5089598"/>
            <a:ext cx="0" cy="106663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flipH="1">
            <a:off x="1475658" y="6156232"/>
            <a:ext cx="482453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2627784" y="5083443"/>
            <a:ext cx="0" cy="87065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 flipH="1" flipV="1">
            <a:off x="2629758" y="5954094"/>
            <a:ext cx="5110594" cy="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V="1">
            <a:off x="7740352" y="5166801"/>
            <a:ext cx="0" cy="787294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7452320" y="5343599"/>
            <a:ext cx="24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2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6039429" y="5333962"/>
            <a:ext cx="24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tx2"/>
                </a:solidFill>
              </a:rPr>
              <a:t>1</a:t>
            </a:r>
            <a:endParaRPr lang="en-US" sz="2400" b="1" dirty="0">
              <a:solidFill>
                <a:schemeClr val="tx2"/>
              </a:solidFill>
            </a:endParaRPr>
          </a:p>
        </p:txBody>
      </p:sp>
      <p:cxnSp>
        <p:nvCxnSpPr>
          <p:cNvPr id="28" name="Gerade Verbindung mit Pfeil 27"/>
          <p:cNvCxnSpPr/>
          <p:nvPr/>
        </p:nvCxnSpPr>
        <p:spPr>
          <a:xfrm flipH="1" flipV="1">
            <a:off x="6286646" y="5166801"/>
            <a:ext cx="13546" cy="989431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/>
          <p:cNvSpPr/>
          <p:nvPr/>
        </p:nvSpPr>
        <p:spPr>
          <a:xfrm>
            <a:off x="1228503" y="1073163"/>
            <a:ext cx="33227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development of a "thermal wave algorithm" using active thermal imaging to analyze the structure of the staves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2483768" y="3687415"/>
            <a:ext cx="24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1353397" y="3677778"/>
            <a:ext cx="24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458" y="1137279"/>
            <a:ext cx="264795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ZEA 1:  V. Fracassi, E. Rosenthal, D. Grunwald, R. Schmitz, S. Schönen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104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6383337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e.rosenthal\Desktop\DATEN\Projekte\062_MVD_Panda\4 Konzeptentwicklung- Studie und technische Klärung\Teststand\Version_2\Aufbau\Übersicht\062_SKZ_20160419_ERosenthal_Hydraulik_Uebersic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736" y="4289606"/>
            <a:ext cx="3323704" cy="20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3707904" y="1187460"/>
            <a:ext cx="9675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variable distance</a:t>
            </a:r>
            <a:endParaRPr lang="en-US" sz="1400" dirty="0"/>
          </a:p>
        </p:txBody>
      </p:sp>
      <p:cxnSp>
        <p:nvCxnSpPr>
          <p:cNvPr id="11" name="Gerade Verbindung mit Pfeil 10"/>
          <p:cNvCxnSpPr>
            <a:stCxn id="10" idx="3"/>
          </p:cNvCxnSpPr>
          <p:nvPr/>
        </p:nvCxnSpPr>
        <p:spPr>
          <a:xfrm>
            <a:off x="4675427" y="1449070"/>
            <a:ext cx="806066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stCxn id="10" idx="1"/>
          </p:cNvCxnSpPr>
          <p:nvPr/>
        </p:nvCxnSpPr>
        <p:spPr>
          <a:xfrm flipH="1">
            <a:off x="2889120" y="1449070"/>
            <a:ext cx="818784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5481493" y="2164353"/>
            <a:ext cx="110673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temperatur</a:t>
            </a:r>
            <a:r>
              <a:rPr lang="de-DE" sz="1400" dirty="0" smtClean="0"/>
              <a:t> </a:t>
            </a:r>
            <a:r>
              <a:rPr lang="de-DE" sz="1400" dirty="0" err="1" smtClean="0"/>
              <a:t>sensor</a:t>
            </a:r>
            <a:endParaRPr lang="en-US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5868144" y="1019912"/>
            <a:ext cx="9361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pressure</a:t>
            </a:r>
            <a:r>
              <a:rPr lang="de-DE" sz="1400" dirty="0" smtClean="0"/>
              <a:t> </a:t>
            </a:r>
            <a:r>
              <a:rPr lang="de-DE" sz="1400" dirty="0" err="1" smtClean="0"/>
              <a:t>sensor</a:t>
            </a:r>
            <a:endParaRPr lang="en-US" sz="1400" dirty="0"/>
          </a:p>
        </p:txBody>
      </p:sp>
      <p:sp>
        <p:nvSpPr>
          <p:cNvPr id="15" name="Textfeld 14"/>
          <p:cNvSpPr txBox="1"/>
          <p:nvPr/>
        </p:nvSpPr>
        <p:spPr>
          <a:xfrm>
            <a:off x="2548701" y="2761818"/>
            <a:ext cx="11101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volume</a:t>
            </a:r>
            <a:r>
              <a:rPr lang="de-DE" sz="1400" dirty="0" smtClean="0"/>
              <a:t> </a:t>
            </a:r>
            <a:r>
              <a:rPr lang="de-DE" sz="1400" dirty="0" err="1" smtClean="0"/>
              <a:t>flow</a:t>
            </a:r>
            <a:r>
              <a:rPr lang="de-DE" sz="1400" dirty="0" smtClean="0"/>
              <a:t> </a:t>
            </a:r>
            <a:r>
              <a:rPr lang="de-DE" sz="1400" dirty="0" err="1" smtClean="0"/>
              <a:t>sensor</a:t>
            </a:r>
            <a:endParaRPr lang="en-US" sz="1400" dirty="0"/>
          </a:p>
        </p:txBody>
      </p:sp>
      <p:sp>
        <p:nvSpPr>
          <p:cNvPr id="16" name="Textfeld 15"/>
          <p:cNvSpPr txBox="1"/>
          <p:nvPr/>
        </p:nvSpPr>
        <p:spPr>
          <a:xfrm>
            <a:off x="3995936" y="3685422"/>
            <a:ext cx="6714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water</a:t>
            </a:r>
            <a:r>
              <a:rPr lang="de-DE" sz="1400" dirty="0" smtClean="0"/>
              <a:t> pump</a:t>
            </a:r>
            <a:endParaRPr lang="en-US" sz="1400" dirty="0"/>
          </a:p>
        </p:txBody>
      </p:sp>
      <p:sp>
        <p:nvSpPr>
          <p:cNvPr id="17" name="Textfeld 16"/>
          <p:cNvSpPr txBox="1"/>
          <p:nvPr/>
        </p:nvSpPr>
        <p:spPr>
          <a:xfrm>
            <a:off x="5868144" y="3423812"/>
            <a:ext cx="7200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air</a:t>
            </a:r>
            <a:r>
              <a:rPr lang="de-DE" sz="1400" dirty="0" smtClean="0"/>
              <a:t> pump</a:t>
            </a:r>
            <a:endParaRPr lang="en-US" sz="1400" dirty="0"/>
          </a:p>
        </p:txBody>
      </p:sp>
      <p:sp>
        <p:nvSpPr>
          <p:cNvPr id="18" name="Textfeld 17"/>
          <p:cNvSpPr txBox="1"/>
          <p:nvPr/>
        </p:nvSpPr>
        <p:spPr>
          <a:xfrm>
            <a:off x="2051720" y="3861048"/>
            <a:ext cx="10520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data</a:t>
            </a:r>
            <a:r>
              <a:rPr lang="de-DE" sz="1400" dirty="0" smtClean="0"/>
              <a:t> </a:t>
            </a:r>
            <a:r>
              <a:rPr lang="de-DE" sz="1400" dirty="0" err="1" smtClean="0"/>
              <a:t>aquisition</a:t>
            </a:r>
            <a:endParaRPr lang="en-US" sz="1400" dirty="0"/>
          </a:p>
        </p:txBody>
      </p:sp>
      <p:sp>
        <p:nvSpPr>
          <p:cNvPr id="19" name="Textfeld 18"/>
          <p:cNvSpPr txBox="1"/>
          <p:nvPr/>
        </p:nvSpPr>
        <p:spPr>
          <a:xfrm>
            <a:off x="2261475" y="5147771"/>
            <a:ext cx="82597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Pump </a:t>
            </a:r>
            <a:r>
              <a:rPr lang="de-DE" sz="1400" dirty="0" err="1" smtClean="0"/>
              <a:t>control</a:t>
            </a:r>
            <a:endParaRPr lang="en-US" sz="1400" dirty="0"/>
          </a:p>
        </p:txBody>
      </p:sp>
      <p:sp>
        <p:nvSpPr>
          <p:cNvPr id="20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306488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21" name="Inhaltsplatzhalter 2"/>
          <p:cNvSpPr>
            <a:spLocks noGrp="1"/>
          </p:cNvSpPr>
          <p:nvPr>
            <p:ph idx="4294967295"/>
          </p:nvPr>
        </p:nvSpPr>
        <p:spPr>
          <a:xfrm>
            <a:off x="323528" y="332656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Test Facility Hydraulic</a:t>
            </a:r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ZEA 1:  V. Fracassi, E. Rosenthal, D. Grunwald, R. Schmitz, S. Schönen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66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06.12.2016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647316" y="1438635"/>
                <a:ext cx="2693262" cy="446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smtClean="0"/>
                  <a:t>Volume </a:t>
                </a:r>
                <a:r>
                  <a:rPr lang="de-DE" sz="1600" dirty="0" err="1" smtClean="0"/>
                  <a:t>flow</a:t>
                </a:r>
                <a:r>
                  <a:rPr lang="de-DE" sz="1600" dirty="0" smtClean="0"/>
                  <a:t>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/>
                      </a:rPr>
                      <m:t>0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⋯500</m:t>
                    </m:r>
                    <m:f>
                      <m:fPr>
                        <m:ctrlPr>
                          <a:rPr lang="de-DE" sz="16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𝑚𝑙</m:t>
                        </m:r>
                      </m:num>
                      <m:den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𝑚𝑖𝑛</m:t>
                        </m:r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316" y="1438635"/>
                <a:ext cx="2693262" cy="446917"/>
              </a:xfrm>
              <a:prstGeom prst="rect">
                <a:avLst/>
              </a:prstGeom>
              <a:blipFill rotWithShape="1">
                <a:blip r:embed="rId2"/>
                <a:stretch>
                  <a:fillRect l="-1131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4647316" y="2388203"/>
                <a:ext cx="43817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smtClean="0"/>
                  <a:t>Low </a:t>
                </a:r>
                <a:r>
                  <a:rPr lang="de-DE" sz="1600" dirty="0" err="1" smtClean="0"/>
                  <a:t>pressure</a:t>
                </a:r>
                <a:r>
                  <a:rPr lang="de-DE" sz="1600" dirty="0" smtClean="0"/>
                  <a:t> m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600" b="0" i="0" smtClean="0">
                        <a:latin typeface="Cambria Math"/>
                      </a:rPr>
                      <m:t>ode</m:t>
                    </m:r>
                    <m:r>
                      <a:rPr lang="de-DE" sz="1600" b="0" i="0" smtClean="0">
                        <a:latin typeface="Cambria Math"/>
                      </a:rPr>
                      <m:t> 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de-DE" sz="1600" b="0" i="0" smtClean="0">
                        <a:latin typeface="Cambria Math"/>
                      </a:rPr>
                      <m:t>800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/>
                      </a:rPr>
                      <m:t>mbar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⋯0</m:t>
                    </m:r>
                  </m:oMath>
                </a14:m>
                <a:r>
                  <a:rPr lang="en-US" sz="1600" dirty="0" smtClean="0"/>
                  <a:t>mbar</a:t>
                </a:r>
                <a:endParaRPr lang="en-US" sz="16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316" y="2388203"/>
                <a:ext cx="4381749" cy="338554"/>
              </a:xfrm>
              <a:prstGeom prst="rect">
                <a:avLst/>
              </a:prstGeom>
              <a:blipFill rotWithShape="1">
                <a:blip r:embed="rId3"/>
                <a:stretch>
                  <a:fillRect l="-695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4647316" y="1052736"/>
                <a:ext cx="44966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smtClean="0"/>
                  <a:t>Pressure range</a:t>
                </a:r>
                <a14:m>
                  <m:oMath xmlns:m="http://schemas.openxmlformats.org/officeDocument/2006/math">
                    <m:r>
                      <a:rPr lang="de-DE" sz="1600">
                        <a:latin typeface="Cambria Math"/>
                      </a:rPr>
                      <m:t> </m:t>
                    </m:r>
                    <m:r>
                      <a:rPr lang="de-DE" sz="1600" i="1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de-DE" sz="1600" b="0" i="0" smtClean="0">
                        <a:latin typeface="Cambria Math"/>
                      </a:rPr>
                      <m:t>1000 </m:t>
                    </m:r>
                    <m:r>
                      <m:rPr>
                        <m:sty m:val="p"/>
                      </m:rPr>
                      <a:rPr lang="de-DE" sz="1600" b="0" i="0" smtClean="0">
                        <a:latin typeface="Cambria Math"/>
                      </a:rPr>
                      <m:t>mbar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⋯+1000</m:t>
                    </m:r>
                  </m:oMath>
                </a14:m>
                <a:r>
                  <a:rPr lang="en-US" sz="1600" dirty="0" smtClean="0"/>
                  <a:t>mbar</a:t>
                </a:r>
                <a:endParaRPr lang="en-US" sz="16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316" y="1052736"/>
                <a:ext cx="4496684" cy="338554"/>
              </a:xfrm>
              <a:prstGeom prst="rect">
                <a:avLst/>
              </a:prstGeom>
              <a:blipFill rotWithShape="1">
                <a:blip r:embed="rId4"/>
                <a:stretch>
                  <a:fillRect l="-678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/>
          <p:cNvSpPr txBox="1"/>
          <p:nvPr/>
        </p:nvSpPr>
        <p:spPr>
          <a:xfrm>
            <a:off x="806739" y="4077162"/>
            <a:ext cx="2133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dirty="0" smtClean="0"/>
              <a:t>Variable PID </a:t>
            </a:r>
            <a:r>
              <a:rPr lang="de-DE" sz="1600" dirty="0" err="1" smtClean="0"/>
              <a:t>controlled</a:t>
            </a:r>
            <a:r>
              <a:rPr lang="de-DE" sz="1600" dirty="0" smtClean="0"/>
              <a:t> </a:t>
            </a:r>
          </a:p>
          <a:p>
            <a:pPr algn="r"/>
            <a:r>
              <a:rPr lang="de-DE" sz="1600" dirty="0" err="1" smtClean="0"/>
              <a:t>volume</a:t>
            </a:r>
            <a:r>
              <a:rPr lang="de-DE" sz="1600" dirty="0" smtClean="0"/>
              <a:t> </a:t>
            </a:r>
            <a:r>
              <a:rPr lang="de-DE" sz="1600" dirty="0" err="1" smtClean="0"/>
              <a:t>flow</a:t>
            </a:r>
            <a:endParaRPr lang="en-US" sz="1600" dirty="0"/>
          </a:p>
        </p:txBody>
      </p:sp>
      <p:sp>
        <p:nvSpPr>
          <p:cNvPr id="15" name="Rechteck 14"/>
          <p:cNvSpPr/>
          <p:nvPr/>
        </p:nvSpPr>
        <p:spPr>
          <a:xfrm>
            <a:off x="395536" y="4661937"/>
            <a:ext cx="2544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smtClean="0"/>
              <a:t>Standardized measurement</a:t>
            </a:r>
          </a:p>
          <a:p>
            <a:pPr algn="r"/>
            <a:r>
              <a:rPr lang="en-US" sz="1600" dirty="0" smtClean="0"/>
              <a:t> cycles for quality assurance 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hteck 16"/>
              <p:cNvSpPr/>
              <p:nvPr/>
            </p:nvSpPr>
            <p:spPr>
              <a:xfrm>
                <a:off x="4647316" y="1943308"/>
                <a:ext cx="388062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600" dirty="0" err="1" smtClean="0"/>
                  <a:t>Cooling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water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temperature</a:t>
                </a:r>
                <a:r>
                  <a:rPr lang="de-DE" sz="1600" dirty="0" smtClean="0"/>
                  <a:t>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/>
                      </a:rPr>
                      <m:t>5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⋯25°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𝐶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Rechteck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316" y="1943308"/>
                <a:ext cx="3880629" cy="338554"/>
              </a:xfrm>
              <a:prstGeom prst="rect">
                <a:avLst/>
              </a:prstGeom>
              <a:blipFill rotWithShape="1">
                <a:blip r:embed="rId6"/>
                <a:stretch>
                  <a:fillRect l="-785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1111438" y="5364505"/>
            <a:ext cx="1828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dirty="0" err="1" smtClean="0"/>
              <a:t>Labview</a:t>
            </a:r>
            <a:r>
              <a:rPr lang="de-DE" sz="1600" dirty="0" smtClean="0"/>
              <a:t> </a:t>
            </a:r>
            <a:r>
              <a:rPr lang="de-DE" sz="1600" dirty="0" err="1" smtClean="0"/>
              <a:t>software</a:t>
            </a:r>
            <a:r>
              <a:rPr lang="de-DE" sz="1600" dirty="0" smtClean="0"/>
              <a:t> </a:t>
            </a:r>
          </a:p>
          <a:p>
            <a:pPr algn="r"/>
            <a:r>
              <a:rPr lang="de-DE" sz="1600" dirty="0" smtClean="0"/>
              <a:t>Experiment </a:t>
            </a:r>
            <a:r>
              <a:rPr lang="de-DE" sz="1600" dirty="0" err="1" smtClean="0"/>
              <a:t>control</a:t>
            </a:r>
            <a:r>
              <a:rPr lang="de-DE" sz="1600" dirty="0" smtClean="0"/>
              <a:t> 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7" y="908720"/>
            <a:ext cx="39528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428" y="2852936"/>
            <a:ext cx="6116637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Inhaltsplatzhalter 2"/>
          <p:cNvSpPr>
            <a:spLocks noGrp="1"/>
          </p:cNvSpPr>
          <p:nvPr>
            <p:ph idx="4294967295"/>
          </p:nvPr>
        </p:nvSpPr>
        <p:spPr>
          <a:xfrm>
            <a:off x="323528" y="332656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Test Facility Hydraulic</a:t>
            </a:r>
            <a:endParaRPr lang="de-DE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ZEA 1:  V. Fracassi, E. Rosenthal, D. Grunwald, R. Schmitz, S. Schönen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390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438148" y="956061"/>
                <a:ext cx="4645247" cy="1320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dirty="0" err="1" smtClean="0"/>
                  <a:t>Pressure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sensor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/>
                      </a:rPr>
                      <m:t>−</m:t>
                    </m:r>
                    <m:r>
                      <a:rPr lang="de-DE" b="0" i="1" smtClean="0">
                        <a:latin typeface="Cambria Math"/>
                      </a:rPr>
                      <m:t>1000</m:t>
                    </m:r>
                    <m:r>
                      <a:rPr lang="de-DE" b="0" i="1" smtClean="0">
                        <a:latin typeface="Cambria Math"/>
                      </a:rPr>
                      <m:t>𝑚𝑏𝑎𝑟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⋯1000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𝑚𝑏𝑎𝑟</m:t>
                    </m:r>
                  </m:oMath>
                </a14:m>
                <a:endParaRPr lang="en-US" dirty="0" smtClean="0"/>
              </a:p>
              <a:p>
                <a:pPr algn="r"/>
                <a:r>
                  <a:rPr lang="en-US" dirty="0" smtClean="0"/>
                  <a:t>temperature coefficient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&lt;±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0,3</m:t>
                    </m:r>
                    <m:f>
                      <m:f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𝑚𝑏𝑎𝑟</m:t>
                        </m:r>
                      </m:num>
                      <m:den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𝐾</m:t>
                        </m:r>
                      </m:den>
                    </m:f>
                  </m:oMath>
                </a14:m>
                <a:endParaRPr lang="de-DE" b="0" dirty="0" smtClean="0">
                  <a:ea typeface="Cambria Math"/>
                </a:endParaRPr>
              </a:p>
              <a:p>
                <a:pPr algn="r"/>
                <a:r>
                  <a:rPr lang="en-US" dirty="0" smtClean="0"/>
                  <a:t>Linearity error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&lt;±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4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𝑚𝑏𝑎𝑟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148" y="956061"/>
                <a:ext cx="4645247" cy="1320811"/>
              </a:xfrm>
              <a:prstGeom prst="rect">
                <a:avLst/>
              </a:prstGeom>
              <a:blipFill rotWithShape="1">
                <a:blip r:embed="rId2"/>
                <a:stretch>
                  <a:fillRect t="-23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1223628" y="5445224"/>
            <a:ext cx="5312185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de-DE" dirty="0" smtClean="0"/>
              <a:t>Iterative </a:t>
            </a:r>
            <a:r>
              <a:rPr lang="de-DE" dirty="0" err="1" smtClean="0"/>
              <a:t>calibrated</a:t>
            </a:r>
            <a:r>
              <a:rPr lang="de-DE" dirty="0" smtClean="0"/>
              <a:t> </a:t>
            </a:r>
            <a:r>
              <a:rPr lang="de-DE" dirty="0" err="1" smtClean="0"/>
              <a:t>pressure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volume</a:t>
            </a:r>
            <a:r>
              <a:rPr lang="de-DE" dirty="0" smtClean="0"/>
              <a:t>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sensors</a:t>
            </a:r>
            <a:r>
              <a:rPr lang="de-DE" dirty="0" smtClean="0"/>
              <a:t>. </a:t>
            </a:r>
            <a:r>
              <a:rPr lang="de-DE" dirty="0" err="1" smtClean="0"/>
              <a:t>Documentation</a:t>
            </a:r>
            <a:r>
              <a:rPr lang="de-DE" dirty="0" smtClean="0"/>
              <a:t> </a:t>
            </a:r>
            <a:r>
              <a:rPr lang="de-DE" dirty="0" err="1" smtClean="0"/>
              <a:t>according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smtClean="0"/>
              <a:t>ISO 9001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/>
              <p:cNvSpPr/>
              <p:nvPr/>
            </p:nvSpPr>
            <p:spPr>
              <a:xfrm>
                <a:off x="486726" y="4218099"/>
                <a:ext cx="4229290" cy="13223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dirty="0" smtClean="0"/>
                  <a:t>Volume </a:t>
                </a:r>
                <a:r>
                  <a:rPr lang="en-GB" dirty="0" smtClean="0"/>
                  <a:t>flow</a:t>
                </a:r>
                <a:r>
                  <a:rPr lang="de-DE" dirty="0" smtClean="0"/>
                  <a:t> Sensor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10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⋯500</m:t>
                    </m:r>
                    <m:f>
                      <m:f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𝑚𝑙</m:t>
                        </m:r>
                      </m:num>
                      <m:den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𝑚𝑖𝑛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algn="ctr"/>
                <a:r>
                  <a:rPr lang="en-US" dirty="0" smtClean="0"/>
                  <a:t>repeat accuracy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±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5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𝑚𝑙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/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𝑚𝑖𝑛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 algn="ctr"/>
                <a:r>
                  <a:rPr lang="en-US" dirty="0" smtClean="0"/>
                  <a:t>accuracy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±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10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𝑚𝑙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/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𝑚𝑖𝑛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6" y="4218099"/>
                <a:ext cx="4229290" cy="132235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hteck 11"/>
          <p:cNvSpPr/>
          <p:nvPr/>
        </p:nvSpPr>
        <p:spPr>
          <a:xfrm>
            <a:off x="6207952" y="4653138"/>
            <a:ext cx="2696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K-Type </a:t>
            </a:r>
            <a:r>
              <a:rPr lang="de-DE" dirty="0" err="1" smtClean="0"/>
              <a:t>thermocouple</a:t>
            </a:r>
            <a:endParaRPr lang="de-DE" dirty="0" smtClean="0"/>
          </a:p>
          <a:p>
            <a:pPr algn="ctr"/>
            <a:r>
              <a:rPr lang="de-DE" dirty="0" smtClean="0"/>
              <a:t> D</a:t>
            </a:r>
            <a:r>
              <a:rPr lang="en-US" dirty="0" err="1" smtClean="0"/>
              <a:t>eviation</a:t>
            </a:r>
            <a:r>
              <a:rPr lang="en-US" dirty="0" smtClean="0"/>
              <a:t> class 1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707" y="734281"/>
            <a:ext cx="290512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55924"/>
            <a:ext cx="4810125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306488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14" name="Inhaltsplatzhalter 2"/>
          <p:cNvSpPr>
            <a:spLocks noGrp="1"/>
          </p:cNvSpPr>
          <p:nvPr>
            <p:ph idx="4294967295"/>
          </p:nvPr>
        </p:nvSpPr>
        <p:spPr>
          <a:xfrm>
            <a:off x="323528" y="332656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US" dirty="0" smtClean="0"/>
              <a:t>Test Facility </a:t>
            </a:r>
            <a:r>
              <a:rPr lang="de-DE" dirty="0"/>
              <a:t>Measurement </a:t>
            </a:r>
            <a:r>
              <a:rPr lang="de-DE" dirty="0" err="1" smtClean="0"/>
              <a:t>accuracy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ZEA 1:  V. Fracassi, E. Rosenthal, D. Grunwald, R. Schmitz, S. Schönen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946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.rosenthal\Desktop\Vortrag\P10607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28"/>
          <a:stretch/>
        </p:blipFill>
        <p:spPr bwMode="auto">
          <a:xfrm rot="5400000">
            <a:off x="-583198" y="2679542"/>
            <a:ext cx="4464496" cy="236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4101268117"/>
              </p:ext>
            </p:extLst>
          </p:nvPr>
        </p:nvGraphicFramePr>
        <p:xfrm>
          <a:off x="3635896" y="1556791"/>
          <a:ext cx="6234152" cy="4464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 descr="C:\Users\e.rosenthal\Desktop\Vortrag\P10607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28800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2"/>
          <p:cNvSpPr>
            <a:spLocks noGrp="1"/>
          </p:cNvSpPr>
          <p:nvPr>
            <p:ph idx="4294967295"/>
          </p:nvPr>
        </p:nvSpPr>
        <p:spPr>
          <a:xfrm>
            <a:off x="323528" y="332656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US" dirty="0" smtClean="0"/>
              <a:t>Test Facility Q</a:t>
            </a:r>
            <a:r>
              <a:rPr lang="de-DE" dirty="0" err="1" smtClean="0"/>
              <a:t>uality</a:t>
            </a:r>
            <a:r>
              <a:rPr lang="de-DE" dirty="0" smtClean="0"/>
              <a:t> Assurance </a:t>
            </a:r>
            <a:r>
              <a:rPr lang="de-DE" dirty="0" err="1" smtClean="0"/>
              <a:t>Process</a:t>
            </a:r>
            <a:endParaRPr lang="en-US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EE323-8FD5-4759-8398-CA71A7D142D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Cable Dimension BL4 </a:t>
            </a:r>
            <a:endParaRPr lang="en-US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894233"/>
              </p:ext>
            </p:extLst>
          </p:nvPr>
        </p:nvGraphicFramePr>
        <p:xfrm>
          <a:off x="539552" y="1412777"/>
          <a:ext cx="3493726" cy="4425355"/>
        </p:xfrm>
        <a:graphic>
          <a:graphicData uri="http://schemas.openxmlformats.org/drawingml/2006/table">
            <a:tbl>
              <a:tblPr/>
              <a:tblGrid>
                <a:gridCol w="771342"/>
                <a:gridCol w="680596"/>
                <a:gridCol w="680596"/>
                <a:gridCol w="680596"/>
                <a:gridCol w="680596"/>
              </a:tblGrid>
              <a:tr h="3417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pair name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d[mm] forward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d[mm] </a:t>
                      </a: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backward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I [A]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length </a:t>
                      </a:r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/>
                        </a:rPr>
                        <a:t>[mm]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N-FEA-1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31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N-FEA-2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91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N-FEA-3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139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N-FEA-4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174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N-FEA-5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222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N-FEA-6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282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N-FED-1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31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N-FED-2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91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N-FED-3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139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N-FED-4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174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N-FED-5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222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N-FED-6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282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P-FEA-1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31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P-FEA-2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91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P-FEA-3s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139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P-FEA-4s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174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P-FEA-5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222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P-FEA-6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282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P-FED-1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31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P-FED-2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91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P-FED-3s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139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P-FED-4s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174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P-FED-5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222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P-FED-6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Verdana"/>
                        </a:rPr>
                        <a:t>282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49" name="Picture 1" descr="C:\Users\e.rosenthal\Desktop\Vortrag\062-SKZ-20160906-ERosenthal-Aufbau_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7" b="7194"/>
          <a:stretch/>
        </p:blipFill>
        <p:spPr bwMode="auto">
          <a:xfrm>
            <a:off x="4139952" y="1412776"/>
            <a:ext cx="4392488" cy="294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e.rosenthal\Desktop\Vortrag\P10607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8" b="35190"/>
          <a:stretch/>
        </p:blipFill>
        <p:spPr bwMode="auto">
          <a:xfrm>
            <a:off x="4139953" y="4437113"/>
            <a:ext cx="4392488" cy="11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139952" y="5589241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Connector, </a:t>
            </a:r>
            <a:r>
              <a:rPr lang="de-DE" sz="1400" dirty="0" err="1" smtClean="0"/>
              <a:t>designed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ZEA-2</a:t>
            </a:r>
            <a:endParaRPr lang="en-US" sz="14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EE323-8FD5-4759-8398-CA71A7D142D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0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Thermal Investigation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04764"/>
            <a:ext cx="527491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619672" y="2514092"/>
            <a:ext cx="576064" cy="2308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900" dirty="0" smtClean="0"/>
              <a:t>Front 1</a:t>
            </a:r>
            <a:endParaRPr lang="en-US" sz="900" dirty="0"/>
          </a:p>
        </p:txBody>
      </p:sp>
      <p:sp>
        <p:nvSpPr>
          <p:cNvPr id="6" name="Textfeld 5"/>
          <p:cNvSpPr txBox="1"/>
          <p:nvPr/>
        </p:nvSpPr>
        <p:spPr>
          <a:xfrm>
            <a:off x="2915816" y="2528900"/>
            <a:ext cx="576064" cy="2308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900" dirty="0" smtClean="0"/>
              <a:t>Front 2</a:t>
            </a:r>
            <a:endParaRPr lang="en-US" sz="900" dirty="0"/>
          </a:p>
        </p:txBody>
      </p:sp>
      <p:sp>
        <p:nvSpPr>
          <p:cNvPr id="7" name="Textfeld 6"/>
          <p:cNvSpPr txBox="1"/>
          <p:nvPr/>
        </p:nvSpPr>
        <p:spPr>
          <a:xfrm>
            <a:off x="1763688" y="4674332"/>
            <a:ext cx="576064" cy="2308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900" dirty="0" smtClean="0"/>
              <a:t>Back 1</a:t>
            </a:r>
            <a:endParaRPr lang="en-US" sz="900" dirty="0"/>
          </a:p>
        </p:txBody>
      </p:sp>
      <p:sp>
        <p:nvSpPr>
          <p:cNvPr id="8" name="Textfeld 7"/>
          <p:cNvSpPr txBox="1"/>
          <p:nvPr/>
        </p:nvSpPr>
        <p:spPr>
          <a:xfrm>
            <a:off x="2699792" y="4674332"/>
            <a:ext cx="576064" cy="2308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900" dirty="0" smtClean="0"/>
              <a:t>Back 2</a:t>
            </a:r>
            <a:endParaRPr lang="en-US" sz="900" dirty="0"/>
          </a:p>
        </p:txBody>
      </p:sp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5055671"/>
              </p:ext>
            </p:extLst>
          </p:nvPr>
        </p:nvGraphicFramePr>
        <p:xfrm>
          <a:off x="5742461" y="3753036"/>
          <a:ext cx="3294035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167110"/>
              </p:ext>
            </p:extLst>
          </p:nvPr>
        </p:nvGraphicFramePr>
        <p:xfrm>
          <a:off x="5750611" y="1160748"/>
          <a:ext cx="3368402" cy="254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488256" y="5337212"/>
            <a:ext cx="5274917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The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density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too</a:t>
            </a:r>
            <a:r>
              <a:rPr lang="de-DE" dirty="0" smtClean="0"/>
              <a:t> high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choosen</a:t>
            </a:r>
            <a:r>
              <a:rPr lang="de-DE" dirty="0" smtClean="0"/>
              <a:t> </a:t>
            </a:r>
            <a:r>
              <a:rPr lang="de-DE" dirty="0" err="1" smtClean="0"/>
              <a:t>cable</a:t>
            </a:r>
            <a:r>
              <a:rPr lang="de-DE" dirty="0" smtClean="0"/>
              <a:t> </a:t>
            </a:r>
            <a:r>
              <a:rPr lang="de-DE" dirty="0" err="1" smtClean="0"/>
              <a:t>diameter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EE323-8FD5-4759-8398-CA71A7D142D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\eta = \frac{n r^2}{R^2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uppieren 7"/>
          <p:cNvGrpSpPr/>
          <p:nvPr/>
        </p:nvGrpSpPr>
        <p:grpSpPr>
          <a:xfrm>
            <a:off x="6156201" y="3061019"/>
            <a:ext cx="2736279" cy="3032277"/>
            <a:chOff x="6156201" y="3133027"/>
            <a:chExt cx="2736279" cy="30322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feld 4"/>
                <p:cNvSpPr txBox="1"/>
                <p:nvPr/>
              </p:nvSpPr>
              <p:spPr>
                <a:xfrm>
                  <a:off x="6156201" y="3133027"/>
                  <a:ext cx="1656159" cy="6560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/>
                          </a:rPr>
                          <m:t>𝑅</m:t>
                        </m:r>
                        <m:r>
                          <a:rPr lang="de-DE" b="0" i="1" smtClean="0">
                            <a:latin typeface="Cambria Math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𝑛</m:t>
                            </m:r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²∙</m:t>
                            </m:r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𝜂</m:t>
                            </m:r>
                          </m:e>
                        </m:ra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feld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6201" y="3133027"/>
                  <a:ext cx="1656159" cy="656013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feld 5"/>
                <p:cNvSpPr txBox="1"/>
                <p:nvPr/>
              </p:nvSpPr>
              <p:spPr>
                <a:xfrm>
                  <a:off x="7812360" y="3133027"/>
                  <a:ext cx="94320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𝜂</m:t>
                      </m:r>
                    </m:oMath>
                  </a14:m>
                  <a:r>
                    <a:rPr lang="en-US" dirty="0" smtClean="0"/>
                    <a:t> = 0,79</a:t>
                  </a:r>
                </a:p>
                <a:p>
                  <a:r>
                    <a:rPr lang="de-DE" dirty="0" smtClean="0"/>
                    <a:t>n = 48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6" name="Textfeld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2360" y="3133027"/>
                  <a:ext cx="943207" cy="64633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5844" t="-4717" r="-4545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/>
                <p:cNvSpPr txBox="1"/>
                <p:nvPr/>
              </p:nvSpPr>
              <p:spPr>
                <a:xfrm>
                  <a:off x="6300192" y="4079974"/>
                  <a:ext cx="2592288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 smtClean="0"/>
                    <a:t>r = </a:t>
                  </a:r>
                  <a:r>
                    <a:rPr lang="de-DE" sz="1600" dirty="0" err="1" smtClean="0"/>
                    <a:t>cable</a:t>
                  </a:r>
                  <a:r>
                    <a:rPr lang="de-DE" sz="1600" dirty="0" smtClean="0"/>
                    <a:t> </a:t>
                  </a:r>
                  <a:r>
                    <a:rPr lang="de-DE" sz="1600" dirty="0" err="1" smtClean="0"/>
                    <a:t>diameter</a:t>
                  </a:r>
                  <a:endParaRPr lang="de-DE" sz="1600" dirty="0" smtClean="0"/>
                </a:p>
                <a:p>
                  <a:r>
                    <a:rPr lang="de-DE" sz="1600" dirty="0" smtClean="0"/>
                    <a:t>R =  </a:t>
                  </a:r>
                  <a:r>
                    <a:rPr lang="de-DE" sz="1600" dirty="0" err="1" smtClean="0"/>
                    <a:t>diameter</a:t>
                  </a:r>
                  <a:r>
                    <a:rPr lang="de-DE" sz="1600" dirty="0" smtClean="0"/>
                    <a:t> </a:t>
                  </a:r>
                  <a:r>
                    <a:rPr lang="de-DE" sz="1600" dirty="0" err="1" smtClean="0"/>
                    <a:t>cable</a:t>
                  </a:r>
                  <a:r>
                    <a:rPr lang="de-DE" sz="1600" dirty="0" smtClean="0"/>
                    <a:t> </a:t>
                  </a:r>
                  <a:r>
                    <a:rPr lang="de-DE" sz="1600" dirty="0" err="1" smtClean="0"/>
                    <a:t>channel</a:t>
                  </a:r>
                  <a:endParaRPr lang="de-DE" sz="1600" dirty="0" smtClean="0"/>
                </a:p>
                <a:p>
                  <a:r>
                    <a:rPr lang="de-DE" sz="1600" dirty="0" smtClean="0"/>
                    <a:t>n = </a:t>
                  </a:r>
                  <a:r>
                    <a:rPr lang="de-DE" sz="1600" dirty="0" err="1" smtClean="0"/>
                    <a:t>number</a:t>
                  </a:r>
                  <a:r>
                    <a:rPr lang="de-DE" sz="1600" dirty="0" smtClean="0"/>
                    <a:t> </a:t>
                  </a:r>
                  <a:r>
                    <a:rPr lang="de-DE" sz="1600" dirty="0" err="1" smtClean="0"/>
                    <a:t>of</a:t>
                  </a:r>
                  <a:r>
                    <a:rPr lang="de-DE" sz="1600" dirty="0" smtClean="0"/>
                    <a:t> </a:t>
                  </a:r>
                  <a:r>
                    <a:rPr lang="de-DE" sz="1600" dirty="0" err="1" smtClean="0"/>
                    <a:t>cable</a:t>
                  </a:r>
                  <a:endParaRPr lang="de-DE" sz="1600" dirty="0" smtClean="0"/>
                </a:p>
                <a:p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𝜂</m:t>
                      </m:r>
                    </m:oMath>
                  </a14:m>
                  <a:r>
                    <a:rPr lang="en-US" sz="1600" dirty="0" smtClean="0"/>
                    <a:t> = packing ratio</a:t>
                  </a:r>
                  <a:endParaRPr lang="en-US" sz="1600" dirty="0"/>
                </a:p>
              </p:txBody>
            </p:sp>
          </mc:Choice>
          <mc:Fallback xmlns="">
            <p:sp>
              <p:nvSpPr>
                <p:cNvPr id="7" name="Textfeld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0192" y="4079974"/>
                  <a:ext cx="2592288" cy="107721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174" t="-1695" b="-62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28" name="Picture 4" descr="C:\Users\e.rosenthal\Desktop\Vortrag\Unbenann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0578" y="5085184"/>
              <a:ext cx="992059" cy="1080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985837"/>
              </p:ext>
            </p:extLst>
          </p:nvPr>
        </p:nvGraphicFramePr>
        <p:xfrm>
          <a:off x="415987" y="1855365"/>
          <a:ext cx="2823865" cy="4525963"/>
        </p:xfrm>
        <a:graphic>
          <a:graphicData uri="http://schemas.openxmlformats.org/drawingml/2006/table">
            <a:tbl>
              <a:tblPr/>
              <a:tblGrid>
                <a:gridCol w="771342"/>
                <a:gridCol w="612363"/>
                <a:gridCol w="576064"/>
                <a:gridCol w="864096"/>
              </a:tblGrid>
              <a:tr h="4423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pair name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d[mm] forward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I [A]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 [mm] </a:t>
                      </a:r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calculated</a:t>
                      </a:r>
                    </a:p>
                    <a:p>
                      <a:pPr algn="ctr" fontAlgn="b"/>
                      <a:r>
                        <a:rPr lang="de-DE" sz="9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forward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N-FEA-1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N-FEA-2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N-FEA-3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N-FEA-4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N-FEA-5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N-FEA-6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N-FED-1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N-FED-2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N-FED-3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N-FED-4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N-FED-5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N-FED-6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P-FEA-1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P-FEA-2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P-FEA-3s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P-FEA-4s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P-FEA-5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P-FEA-6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P-FED-1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P-FED-2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P-FED-3s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P-FED-4s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P-FED-5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0,35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7014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P-FED-6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0,75</a:t>
                      </a:r>
                    </a:p>
                  </a:txBody>
                  <a:tcPr marL="8507" marR="8507" marT="85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3375815" y="2492896"/>
            <a:ext cx="2423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First </a:t>
            </a:r>
            <a:r>
              <a:rPr lang="de-DE" dirty="0" err="1" smtClean="0"/>
              <a:t>try</a:t>
            </a:r>
            <a:r>
              <a:rPr lang="de-DE" dirty="0" smtClean="0"/>
              <a:t>: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lowest</a:t>
            </a:r>
            <a:r>
              <a:rPr lang="de-DE" dirty="0" smtClean="0"/>
              <a:t> </a:t>
            </a:r>
            <a:r>
              <a:rPr lang="de-DE" dirty="0" err="1" smtClean="0"/>
              <a:t>calculated</a:t>
            </a:r>
            <a:r>
              <a:rPr lang="de-DE" dirty="0" smtClean="0"/>
              <a:t>  </a:t>
            </a:r>
            <a:r>
              <a:rPr lang="de-DE" dirty="0" err="1" smtClean="0"/>
              <a:t>diameter</a:t>
            </a:r>
            <a:r>
              <a:rPr lang="de-DE" dirty="0" smtClean="0"/>
              <a:t>  (=</a:t>
            </a:r>
            <a:r>
              <a:rPr lang="de-DE" dirty="0" err="1" smtClean="0"/>
              <a:t>biggest</a:t>
            </a:r>
            <a:r>
              <a:rPr lang="de-DE" dirty="0" smtClean="0"/>
              <a:t> </a:t>
            </a:r>
            <a:r>
              <a:rPr lang="de-DE" dirty="0" err="1" smtClean="0"/>
              <a:t>old</a:t>
            </a:r>
            <a:r>
              <a:rPr lang="de-DE" dirty="0" smtClean="0"/>
              <a:t> </a:t>
            </a:r>
            <a:r>
              <a:rPr lang="de-DE" dirty="0" err="1" smtClean="0"/>
              <a:t>diameter</a:t>
            </a:r>
            <a:r>
              <a:rPr lang="de-DE" dirty="0" smtClean="0"/>
              <a:t>) </a:t>
            </a:r>
            <a:r>
              <a:rPr lang="de-DE" dirty="0" err="1" smtClean="0"/>
              <a:t>for</a:t>
            </a:r>
            <a:r>
              <a:rPr lang="de-DE" dirty="0" smtClean="0"/>
              <a:t> all </a:t>
            </a:r>
            <a:r>
              <a:rPr lang="de-DE" dirty="0" err="1" smtClean="0"/>
              <a:t>cables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connectors</a:t>
            </a:r>
            <a:endParaRPr lang="de-DE" dirty="0" smtClean="0"/>
          </a:p>
          <a:p>
            <a:r>
              <a:rPr lang="de-DE" dirty="0" smtClean="0"/>
              <a:t>= 13,2g CU per </a:t>
            </a:r>
            <a:r>
              <a:rPr lang="de-DE" dirty="0" err="1" smtClean="0"/>
              <a:t>stave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3347864" y="4437112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comparison:</a:t>
            </a:r>
          </a:p>
          <a:p>
            <a:r>
              <a:rPr lang="en-US" dirty="0" smtClean="0"/>
              <a:t>Backward cable:</a:t>
            </a:r>
            <a:r>
              <a:rPr lang="de-DE" dirty="0" smtClean="0"/>
              <a:t> 326g CU per </a:t>
            </a:r>
            <a:r>
              <a:rPr lang="de-DE" dirty="0" err="1" smtClean="0"/>
              <a:t>meter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stave</a:t>
            </a:r>
            <a:r>
              <a:rPr lang="de-DE" dirty="0" smtClean="0"/>
              <a:t> (BL4)</a:t>
            </a:r>
            <a:endParaRPr lang="en-US" dirty="0"/>
          </a:p>
        </p:txBody>
      </p:sp>
      <p:sp>
        <p:nvSpPr>
          <p:cNvPr id="2" name="Rechteck 1"/>
          <p:cNvSpPr/>
          <p:nvPr/>
        </p:nvSpPr>
        <p:spPr>
          <a:xfrm>
            <a:off x="467544" y="1052736"/>
            <a:ext cx="8172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Laying up the cable diameter in dependence on DIN 46435, </a:t>
            </a:r>
            <a:r>
              <a:rPr lang="en-US" dirty="0"/>
              <a:t>DIN VDE 0298-4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347864" y="1835532"/>
            <a:ext cx="405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5,1g CU per </a:t>
            </a:r>
            <a:r>
              <a:rPr lang="de-DE" dirty="0" err="1" smtClean="0"/>
              <a:t>Stave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 22,6g CU per </a:t>
            </a:r>
            <a:r>
              <a:rPr lang="de-DE" dirty="0" err="1" smtClean="0">
                <a:sym typeface="Wingdings" panose="05000000000000000000" pitchFamily="2" charset="2"/>
              </a:rPr>
              <a:t>Stave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714375" y="71438"/>
            <a:ext cx="6643688" cy="571500"/>
          </a:xfrm>
        </p:spPr>
        <p:txBody>
          <a:bodyPr/>
          <a:lstStyle/>
          <a:p>
            <a:r>
              <a:rPr lang="en-US" dirty="0"/>
              <a:t>Cable diameter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EE323-8FD5-4759-8398-CA71A7D142D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5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840981" y="224644"/>
            <a:ext cx="6516724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200" dirty="0" err="1" smtClean="0"/>
              <a:t>Overview</a:t>
            </a:r>
            <a:endParaRPr lang="de-DE" sz="3200" dirty="0"/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476164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487209" y="836712"/>
            <a:ext cx="845761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Design 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Strip Part</a:t>
            </a:r>
            <a:endParaRPr lang="en-GB" sz="2000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Half Shell					(new prototype needed)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Stave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					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(BL 4 prototype)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Service lines		</a:t>
            </a: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			(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going</a:t>
            </a:r>
            <a:r>
              <a:rPr lang="de-DE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Strip Disc 		</a:t>
            </a: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de-DE" sz="1400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(going on)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Manufacture 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of the parts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BL 4- Stave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with cooling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module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as Prototype 	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	ready for test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Disc Support for Readout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electronics			</a:t>
            </a:r>
            <a:r>
              <a:rPr lang="de-DE" sz="14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going</a:t>
            </a: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 on) </a:t>
            </a:r>
            <a:endParaRPr lang="de-DE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Manufacturing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of Disc support structure    		</a:t>
            </a:r>
            <a:r>
              <a:rPr lang="de-DE" sz="14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going</a:t>
            </a: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 on)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Quality controls 			      	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new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X-ray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machine at ZEA-1</a:t>
            </a:r>
          </a:p>
          <a:p>
            <a:pPr lvl="1"/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Thermal </a:t>
            </a: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hydraulic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investigation and tests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Thermal hydraulic 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Test at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ZEA-1			(test facility ready for use)</a:t>
            </a:r>
            <a:endParaRPr lang="en-GB" sz="1400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Investigation of cooling pipes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			</a:t>
            </a:r>
            <a:r>
              <a:rPr lang="de-DE" sz="14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going</a:t>
            </a: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 on) </a:t>
            </a:r>
            <a:endParaRPr lang="en-GB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						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FEM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Validation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Half shell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deformation - 1. valuation			</a:t>
            </a:r>
            <a:r>
              <a:rPr lang="de-DE" sz="14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going</a:t>
            </a: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 on)</a:t>
            </a:r>
            <a:endParaRPr lang="en-GB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Stave deformation</a:t>
            </a: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400" dirty="0" smtClean="0">
                <a:solidFill>
                  <a:schemeClr val="tx2">
                    <a:lumMod val="75000"/>
                  </a:schemeClr>
                </a:solidFill>
              </a:rPr>
              <a:t>				(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going</a:t>
            </a: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 on)</a:t>
            </a:r>
            <a:endParaRPr lang="en-GB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Strip Disc deformation				</a:t>
            </a:r>
            <a:r>
              <a:rPr lang="de-DE" sz="14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going</a:t>
            </a: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 on</a:t>
            </a:r>
            <a:r>
              <a:rPr lang="de-DE" sz="14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	</a:t>
            </a:r>
            <a:endParaRPr lang="en-GB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Pixel Disk </a:t>
            </a:r>
            <a:r>
              <a:rPr lang="en-GB" sz="1400" dirty="0" smtClean="0">
                <a:solidFill>
                  <a:schemeClr val="tx2">
                    <a:lumMod val="75000"/>
                  </a:schemeClr>
                </a:solidFill>
              </a:rPr>
              <a:t>attachment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				</a:t>
            </a: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GB" sz="1400" dirty="0">
                <a:solidFill>
                  <a:schemeClr val="tx2">
                    <a:lumMod val="75000"/>
                  </a:schemeClr>
                </a:solidFill>
              </a:rPr>
              <a:t>going</a:t>
            </a:r>
            <a:r>
              <a:rPr lang="de-DE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400" dirty="0" smtClean="0">
                <a:solidFill>
                  <a:schemeClr val="tx2">
                    <a:lumMod val="75000"/>
                  </a:schemeClr>
                </a:solidFill>
              </a:rPr>
              <a:t>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Full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Scale Model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CC682-3BF7-43D2-8E1C-C02E2713AFB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98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Redesign</a:t>
            </a:r>
            <a:r>
              <a:rPr lang="de-DE" dirty="0" smtClean="0"/>
              <a:t> Cable Channel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395536" y="4077072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dirty="0" err="1" smtClean="0">
                <a:solidFill>
                  <a:schemeClr val="accent3">
                    <a:lumMod val="50000"/>
                  </a:schemeClr>
                </a:solidFill>
              </a:rPr>
              <a:t>new</a:t>
            </a:r>
            <a:r>
              <a:rPr lang="de-DE" sz="1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accent3">
                    <a:lumMod val="50000"/>
                  </a:schemeClr>
                </a:solidFill>
              </a:rPr>
              <a:t>concept</a:t>
            </a:r>
            <a:r>
              <a:rPr lang="de-DE" sz="1600" dirty="0" smtClean="0">
                <a:solidFill>
                  <a:schemeClr val="accent3">
                    <a:lumMod val="50000"/>
                  </a:schemeClr>
                </a:solidFill>
              </a:rPr>
              <a:t>: </a:t>
            </a:r>
          </a:p>
          <a:p>
            <a:pPr algn="just"/>
            <a:r>
              <a:rPr lang="de-DE" sz="1600" dirty="0" err="1" smtClean="0"/>
              <a:t>laminating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carbon</a:t>
            </a:r>
            <a:r>
              <a:rPr lang="de-DE" sz="1600" dirty="0" smtClean="0"/>
              <a:t> </a:t>
            </a:r>
            <a:r>
              <a:rPr lang="de-DE" sz="1600" dirty="0" err="1" smtClean="0"/>
              <a:t>prepack</a:t>
            </a:r>
            <a:r>
              <a:rPr lang="de-DE" sz="1600" dirty="0" smtClean="0"/>
              <a:t> </a:t>
            </a:r>
            <a:r>
              <a:rPr lang="de-DE" sz="1600" dirty="0" err="1" smtClean="0"/>
              <a:t>around</a:t>
            </a:r>
            <a:r>
              <a:rPr lang="de-DE" sz="1600" dirty="0" smtClean="0"/>
              <a:t> a </a:t>
            </a:r>
            <a:r>
              <a:rPr lang="de-DE" sz="1600" dirty="0" err="1" smtClean="0"/>
              <a:t>metal</a:t>
            </a:r>
            <a:r>
              <a:rPr lang="de-DE" sz="1600" dirty="0" smtClean="0"/>
              <a:t>  </a:t>
            </a:r>
            <a:r>
              <a:rPr lang="de-DE" sz="1600" dirty="0" err="1" smtClean="0"/>
              <a:t>rod</a:t>
            </a:r>
            <a:r>
              <a:rPr lang="de-DE" sz="1600" dirty="0" smtClean="0"/>
              <a:t>. </a:t>
            </a:r>
            <a:r>
              <a:rPr lang="de-DE" sz="1600" dirty="0"/>
              <a:t>After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manufacturing</a:t>
            </a:r>
            <a:r>
              <a:rPr lang="de-DE" sz="1600" dirty="0" smtClean="0"/>
              <a:t> </a:t>
            </a:r>
            <a:r>
              <a:rPr lang="de-DE" sz="1600" dirty="0" err="1" smtClean="0"/>
              <a:t>process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/>
              <a:t>material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 smtClean="0"/>
              <a:t>cooled</a:t>
            </a:r>
            <a:r>
              <a:rPr lang="de-DE" sz="1600" dirty="0" smtClean="0"/>
              <a:t>, </a:t>
            </a:r>
            <a:r>
              <a:rPr lang="en-US" sz="1600" dirty="0"/>
              <a:t>so that the </a:t>
            </a:r>
            <a:r>
              <a:rPr lang="en-US" sz="1600" dirty="0" smtClean="0"/>
              <a:t>shrunken  </a:t>
            </a:r>
            <a:r>
              <a:rPr lang="en-US" sz="1600" dirty="0"/>
              <a:t>rod can be removed</a:t>
            </a:r>
          </a:p>
        </p:txBody>
      </p:sp>
      <p:pic>
        <p:nvPicPr>
          <p:cNvPr id="2051" name="Picture 3" descr="V:\40_Projekte\062_MVDfürPANDA\5 Zeichnungen- Fotos\2016\20161125 - CFK von Aachen\20161111_IKV_Aachen\IMG_88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35230" r="38619" b="32335"/>
          <a:stretch/>
        </p:blipFill>
        <p:spPr bwMode="auto">
          <a:xfrm flipH="1">
            <a:off x="4283968" y="2780928"/>
            <a:ext cx="4362070" cy="25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V:\40_Projekte\062_MVDfürPANDA\5 Zeichnungen- Fotos\062-20141024-P10308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3" t="15671" r="12405" b="34197"/>
          <a:stretch/>
        </p:blipFill>
        <p:spPr bwMode="auto">
          <a:xfrm>
            <a:off x="395536" y="1484784"/>
            <a:ext cx="4588934" cy="245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5076056" y="1572651"/>
            <a:ext cx="3349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old concept: </a:t>
            </a:r>
          </a:p>
          <a:p>
            <a:pPr algn="just"/>
            <a:r>
              <a:rPr lang="en-US" sz="1600" dirty="0"/>
              <a:t>carbon prepack </a:t>
            </a:r>
            <a:r>
              <a:rPr lang="en-US" sz="1600" dirty="0" smtClean="0"/>
              <a:t>laminated around a semi-manufactured carbon tube</a:t>
            </a:r>
            <a:endParaRPr lang="en-US" sz="1600" dirty="0"/>
          </a:p>
        </p:txBody>
      </p:sp>
      <p:sp>
        <p:nvSpPr>
          <p:cNvPr id="8" name="Rechteck 7"/>
          <p:cNvSpPr/>
          <p:nvPr/>
        </p:nvSpPr>
        <p:spPr>
          <a:xfrm>
            <a:off x="2411760" y="5733256"/>
            <a:ext cx="3884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Doubling </a:t>
            </a:r>
            <a:r>
              <a:rPr lang="en-US" dirty="0"/>
              <a:t>of the 	cross-sectional </a:t>
            </a:r>
            <a:r>
              <a:rPr lang="en-US" dirty="0" smtClean="0"/>
              <a:t>area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saving </a:t>
            </a:r>
            <a:r>
              <a:rPr lang="en-US" dirty="0"/>
              <a:t>of material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EE323-8FD5-4759-8398-CA71A7D142D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1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Thermal </a:t>
            </a:r>
            <a:r>
              <a:rPr lang="de-DE" dirty="0" err="1" smtClean="0"/>
              <a:t>Testing</a:t>
            </a:r>
            <a:r>
              <a:rPr lang="de-DE" dirty="0" smtClean="0"/>
              <a:t> Power Connector 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33" y="1340768"/>
            <a:ext cx="4552935" cy="235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4" descr="C:\Users\e.rosenthal\Desktop\DATEN\Projekte\062_MVD_Panda\4 Konzeptentwicklung- Studie und technische Klärung\Stecker_Untersuchungen\Messdaten\Messwiderstand\Plan_Steckermessung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"/>
          <a:stretch/>
        </p:blipFill>
        <p:spPr bwMode="auto">
          <a:xfrm>
            <a:off x="6588224" y="1628800"/>
            <a:ext cx="2134796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Diagramm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531268"/>
              </p:ext>
            </p:extLst>
          </p:nvPr>
        </p:nvGraphicFramePr>
        <p:xfrm>
          <a:off x="971600" y="3933056"/>
          <a:ext cx="5873975" cy="2352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Gerade Verbindung 5"/>
          <p:cNvCxnSpPr/>
          <p:nvPr/>
        </p:nvCxnSpPr>
        <p:spPr>
          <a:xfrm flipV="1">
            <a:off x="5076056" y="4797152"/>
            <a:ext cx="0" cy="10081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H="1">
            <a:off x="1619672" y="4797152"/>
            <a:ext cx="36087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EE323-8FD5-4759-8398-CA71A7D142D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4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.rosenthal\Desktop\Vortrag\062-SKZ-20160706-Strip_Smod_N_4_bended-bac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6714823" cy="370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Next </a:t>
            </a:r>
            <a:r>
              <a:rPr lang="de-DE" dirty="0" err="1" smtClean="0"/>
              <a:t>Steps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490879" y="908720"/>
            <a:ext cx="66176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u="sng" dirty="0" smtClean="0"/>
              <a:t>Examination thermal behavior BL4 staves </a:t>
            </a:r>
          </a:p>
          <a:p>
            <a:pPr algn="just"/>
            <a:r>
              <a:rPr lang="en-US" dirty="0" smtClean="0"/>
              <a:t>connected to the cooling system,</a:t>
            </a:r>
          </a:p>
          <a:p>
            <a:pPr algn="just"/>
            <a:r>
              <a:rPr lang="en-US" dirty="0"/>
              <a:t>	</a:t>
            </a:r>
            <a:r>
              <a:rPr lang="en-US" dirty="0" err="1" smtClean="0"/>
              <a:t>equiped</a:t>
            </a:r>
            <a:r>
              <a:rPr lang="en-US" dirty="0" smtClean="0"/>
              <a:t> with cables inside,</a:t>
            </a:r>
          </a:p>
          <a:p>
            <a:pPr algn="just"/>
            <a:r>
              <a:rPr lang="en-US" dirty="0"/>
              <a:t>	</a:t>
            </a:r>
            <a:r>
              <a:rPr lang="en-US" dirty="0" smtClean="0"/>
              <a:t>	flexible </a:t>
            </a:r>
            <a:r>
              <a:rPr lang="en-US" dirty="0" err="1" smtClean="0"/>
              <a:t>pcb</a:t>
            </a:r>
            <a:r>
              <a:rPr lang="en-US" dirty="0" smtClean="0"/>
              <a:t>,</a:t>
            </a:r>
          </a:p>
          <a:p>
            <a:pPr algn="just"/>
            <a:r>
              <a:rPr lang="en-US" dirty="0"/>
              <a:t>	</a:t>
            </a:r>
            <a:r>
              <a:rPr lang="en-US" dirty="0" smtClean="0"/>
              <a:t>		connectors, </a:t>
            </a:r>
          </a:p>
          <a:p>
            <a:pPr algn="just"/>
            <a:r>
              <a:rPr lang="en-US" dirty="0"/>
              <a:t>	</a:t>
            </a:r>
            <a:r>
              <a:rPr lang="en-US" dirty="0" smtClean="0"/>
              <a:t>			dummy electronic/sensors.</a:t>
            </a:r>
          </a:p>
          <a:p>
            <a:pPr algn="just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301747" y="4222829"/>
            <a:ext cx="3658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Who determines the new cable diameter and material?</a:t>
            </a:r>
          </a:p>
        </p:txBody>
      </p:sp>
      <p:pic>
        <p:nvPicPr>
          <p:cNvPr id="1027" name="Picture 3" descr="C:\Users\e.rosenthal\Desktop\Vortrag\062-SKZ-20160706-Strip_Smod_N_4_bended-fro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663" y="2556552"/>
            <a:ext cx="7189841" cy="396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287524" y="4823952"/>
            <a:ext cx="4713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Who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looking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(final) </a:t>
            </a:r>
            <a:r>
              <a:rPr lang="de-DE" dirty="0" err="1"/>
              <a:t>connectors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301747" y="5472024"/>
            <a:ext cx="6901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(final) power </a:t>
            </a:r>
            <a:r>
              <a:rPr lang="de-DE" dirty="0" err="1" smtClean="0"/>
              <a:t>consumption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electronic?</a:t>
            </a:r>
          </a:p>
        </p:txBody>
      </p:sp>
      <p:sp>
        <p:nvSpPr>
          <p:cNvPr id="7" name="Rechteck 6"/>
          <p:cNvSpPr/>
          <p:nvPr/>
        </p:nvSpPr>
        <p:spPr>
          <a:xfrm>
            <a:off x="301747" y="5157192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Who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designing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Flex PCB,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get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?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6516153" y="3933056"/>
            <a:ext cx="21242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de-DE" sz="2000" dirty="0" smtClean="0">
                <a:solidFill>
                  <a:srgbClr val="C00000"/>
                </a:solidFill>
              </a:rPr>
              <a:t>Help </a:t>
            </a:r>
            <a:r>
              <a:rPr lang="de-DE" sz="2000" dirty="0" err="1" smtClean="0">
                <a:solidFill>
                  <a:srgbClr val="C00000"/>
                </a:solidFill>
              </a:rPr>
              <a:t>is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needed</a:t>
            </a:r>
            <a:r>
              <a:rPr lang="de-DE" sz="2000" dirty="0" smtClean="0">
                <a:solidFill>
                  <a:srgbClr val="C00000"/>
                </a:solidFill>
              </a:rPr>
              <a:t>!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01747" y="5832064"/>
            <a:ext cx="6901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Who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 smtClean="0"/>
              <a:t>persons</a:t>
            </a:r>
            <a:r>
              <a:rPr lang="de-DE" dirty="0" smtClean="0"/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Who </a:t>
            </a:r>
            <a:r>
              <a:rPr lang="de-DE" dirty="0" err="1" smtClean="0"/>
              <a:t>needs</a:t>
            </a:r>
            <a:r>
              <a:rPr lang="de-DE" dirty="0" smtClean="0"/>
              <a:t> BL4-Prototypes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? 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EE323-8FD5-4759-8398-CA71A7D142D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9228"/>
            <a:ext cx="6643688" cy="571500"/>
          </a:xfrm>
        </p:spPr>
        <p:txBody>
          <a:bodyPr/>
          <a:lstStyle/>
          <a:p>
            <a:pPr algn="ctr"/>
            <a:r>
              <a:rPr lang="de-DE" sz="3200" dirty="0" err="1" smtClean="0"/>
              <a:t>Retirement</a:t>
            </a:r>
            <a:r>
              <a:rPr lang="de-DE" sz="3200" dirty="0" smtClean="0"/>
              <a:t> </a:t>
            </a:r>
            <a:r>
              <a:rPr lang="de-DE" sz="3200" dirty="0" err="1" smtClean="0"/>
              <a:t>of</a:t>
            </a:r>
            <a:r>
              <a:rPr lang="de-DE" sz="3200" dirty="0" smtClean="0"/>
              <a:t> Vincenzo Fracassi</a:t>
            </a:r>
            <a:endParaRPr lang="de-DE" sz="3200" dirty="0"/>
          </a:p>
        </p:txBody>
      </p:sp>
      <p:sp>
        <p:nvSpPr>
          <p:cNvPr id="20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476164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pic>
        <p:nvPicPr>
          <p:cNvPr id="109570" name="Picture 2" descr="C:\Users\e.rosenthal\Desktop\Vortrag\Enz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2"/>
          <a:stretch/>
        </p:blipFill>
        <p:spPr bwMode="auto">
          <a:xfrm>
            <a:off x="1043608" y="1678986"/>
            <a:ext cx="6444084" cy="383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655044" y="5714092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C00000"/>
                </a:solidFill>
              </a:rPr>
              <a:t>Thank you very much </a:t>
            </a:r>
            <a:r>
              <a:rPr lang="en-GB" sz="2800" dirty="0" err="1" smtClean="0">
                <a:solidFill>
                  <a:srgbClr val="C00000"/>
                </a:solidFill>
              </a:rPr>
              <a:t>Enzo</a:t>
            </a:r>
            <a:r>
              <a:rPr lang="en-GB" sz="2800" dirty="0" smtClean="0">
                <a:solidFill>
                  <a:srgbClr val="C00000"/>
                </a:solidFill>
              </a:rPr>
              <a:t>!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CC682-3BF7-43D2-8E1C-C02E2713AFB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10605" name="Picture 13" descr="C:\Users\d.grunwald\Desktop\Unbenannt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811">
            <a:off x="2354869" y="899001"/>
            <a:ext cx="2791519" cy="19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83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75556" y="468052"/>
            <a:ext cx="6516724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200" dirty="0"/>
              <a:t>Support </a:t>
            </a:r>
            <a:r>
              <a:rPr lang="de-DE" sz="3200" dirty="0" err="1"/>
              <a:t>Structures</a:t>
            </a:r>
            <a:r>
              <a:rPr lang="de-DE" sz="3200" dirty="0"/>
              <a:t>- Strip </a:t>
            </a:r>
            <a:r>
              <a:rPr lang="de-DE" sz="3200" dirty="0" smtClean="0"/>
              <a:t>Barrel Half Shell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476164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pic>
        <p:nvPicPr>
          <p:cNvPr id="109571" name="Picture 3" descr="V:\40_Projekte\062_MVDfürPANDA\5 Zeichnungen- Fotos\2016\20161125 - CFK von Aachen\Flansch-Schale-Sägezähne-Auflage-Stave BL3 u 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"/>
          <a:stretch/>
        </p:blipFill>
        <p:spPr bwMode="auto">
          <a:xfrm>
            <a:off x="922564" y="2312876"/>
            <a:ext cx="2911354" cy="274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5" name="Picture 7" descr="V:\40_Projekte\062_MVDfürPANDA\9 Berichte- Präsentationen\2008_GSI\062-20081205-DSC_0029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28" y="2332137"/>
            <a:ext cx="1800000" cy="120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7" name="Picture 9" descr="C:\Users\d.grunwald\Desktop\IMG_93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00" y="4211700"/>
            <a:ext cx="1800000" cy="1701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8" name="Picture 10" descr="V:\40_Projekte\062_MVDfürPANDA\5 Zeichnungen- Fotos\2010\IMG_92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196" y="2295161"/>
            <a:ext cx="1800000" cy="134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6408204" y="16288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Semi-</a:t>
            </a:r>
            <a:r>
              <a:rPr lang="de-DE" dirty="0" err="1" smtClean="0"/>
              <a:t>finished</a:t>
            </a:r>
            <a:r>
              <a:rPr lang="de-DE" dirty="0" smtClean="0"/>
              <a:t>-</a:t>
            </a:r>
            <a:r>
              <a:rPr lang="de-DE" dirty="0" err="1" smtClean="0"/>
              <a:t>products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4752020" y="16288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1. Prototyp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763688" y="1880828"/>
            <a:ext cx="140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Half Shell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CC682-3BF7-43D2-8E1C-C02E2713AFB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80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75556" y="296652"/>
            <a:ext cx="6516724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200" dirty="0" err="1" smtClean="0"/>
              <a:t>Stave</a:t>
            </a:r>
            <a:r>
              <a:rPr lang="de-DE" sz="3200" dirty="0" smtClean="0"/>
              <a:t> – BL4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476164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6439108" y="98934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Inlay – 2mm CFK</a:t>
            </a:r>
            <a:endParaRPr lang="de-DE" dirty="0"/>
          </a:p>
        </p:txBody>
      </p:sp>
      <p:pic>
        <p:nvPicPr>
          <p:cNvPr id="111618" name="Picture 2" descr="V:\40_Projekte\062_MVDfürPANDA\5 Zeichnungen- Fotos\2016\20161125 - CFK von Aachen\IMG_81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92711" y="1587788"/>
            <a:ext cx="1860000" cy="139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0" name="Picture 4" descr="V:\40_Projekte\062_MVDfürPANDA\5 Zeichnungen- Fotos\2016\20161125 - CFK von Aachen\IMG_81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36" y="1686895"/>
            <a:ext cx="4647948" cy="1455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0" name="Picture 2" descr="C:\Users\d.grunwald\Desktop\Unbenann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t="479" r="-648" b="11601"/>
          <a:stretch/>
        </p:blipFill>
        <p:spPr bwMode="auto">
          <a:xfrm>
            <a:off x="5004048" y="3916449"/>
            <a:ext cx="3222662" cy="2097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1295636" y="343631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Edge </a:t>
            </a:r>
            <a:r>
              <a:rPr lang="de-DE" dirty="0" err="1" smtClean="0"/>
              <a:t>processing</a:t>
            </a:r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5040052" y="3446951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Deformation / </a:t>
            </a:r>
            <a:r>
              <a:rPr lang="de-DE" dirty="0" err="1" smtClean="0"/>
              <a:t>rotation</a:t>
            </a:r>
            <a:r>
              <a:rPr lang="de-DE" dirty="0" smtClean="0"/>
              <a:t> – 1mm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1223628" y="1137953"/>
            <a:ext cx="3963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Prototyp – BL4 – Nov. 2016 </a:t>
            </a:r>
            <a:r>
              <a:rPr lang="de-DE" dirty="0" err="1" smtClean="0"/>
              <a:t>from</a:t>
            </a:r>
            <a:r>
              <a:rPr lang="de-DE" dirty="0" smtClean="0"/>
              <a:t> IKV</a:t>
            </a:r>
            <a:endParaRPr lang="de-DE" dirty="0"/>
          </a:p>
        </p:txBody>
      </p:sp>
      <p:pic>
        <p:nvPicPr>
          <p:cNvPr id="109571" name="Picture 3" descr="C:\Users\d.grunwald\Desktop\Bild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59" y="3916449"/>
            <a:ext cx="2970233" cy="2471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CC682-3BF7-43D2-8E1C-C02E2713AFB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71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64403" y="271847"/>
            <a:ext cx="6516724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200" dirty="0" err="1" smtClean="0"/>
              <a:t>Stave</a:t>
            </a:r>
            <a:r>
              <a:rPr lang="de-DE" sz="3200" dirty="0" smtClean="0"/>
              <a:t> – BL4 - Hand- </a:t>
            </a:r>
            <a:r>
              <a:rPr lang="de-DE" sz="3200" dirty="0" err="1"/>
              <a:t>lay</a:t>
            </a:r>
            <a:r>
              <a:rPr lang="de-DE" sz="3200" dirty="0"/>
              <a:t>- </a:t>
            </a:r>
            <a:r>
              <a:rPr lang="de-DE" sz="3200" dirty="0" err="1" smtClean="0"/>
              <a:t>up</a:t>
            </a:r>
            <a:endParaRPr lang="de-DE" sz="3200" dirty="0" smtClean="0"/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476164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1367644" y="1202658"/>
            <a:ext cx="60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Tool</a:t>
            </a:r>
            <a:endParaRPr lang="de-DE" dirty="0"/>
          </a:p>
        </p:txBody>
      </p:sp>
      <p:pic>
        <p:nvPicPr>
          <p:cNvPr id="111621" name="Picture 5" descr="V:\40_Projekte\062_MVDfürPANDA\5 Zeichnungen- Fotos\2016\20161125 - CFK von Aachen\IMG_8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4152046"/>
            <a:ext cx="3068385" cy="2301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V:\40_Projekte\062_MVDfürPANDA\5 Zeichnungen- Fotos\2016\20161125-Fräsen der CFK-Teile\IMG_20160928_1159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4" t="9264" r="2719" b="3610"/>
          <a:stretch/>
        </p:blipFill>
        <p:spPr bwMode="auto">
          <a:xfrm>
            <a:off x="3801200" y="1628800"/>
            <a:ext cx="2641165" cy="2003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5" name="Picture 9" descr="V:\40_Projekte\062_MVDfürPANDA\5 Zeichnungen- Fotos\2016\20161125-Fräsen der CFK-Teile\IMG_20160928_1202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44" y="3261248"/>
            <a:ext cx="1800000" cy="2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6" name="Picture 10" descr="V:\40_Projekte\062_MVDfürPANDA\5 Zeichnungen- Fotos\2016\20161125-Fräsen der CFK-Teile\Vorrichtung neu i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22" y="1695474"/>
            <a:ext cx="2425438" cy="1481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8" name="Picture 12" descr="V:\40_Projekte\062_MVDfürPANDA\5 Zeichnungen- Fotos\2016\20161125-Fräsen der CFK-Teile\3. Kühlkörper +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8"/>
          <a:stretch/>
        </p:blipFill>
        <p:spPr bwMode="auto">
          <a:xfrm>
            <a:off x="6840252" y="1534876"/>
            <a:ext cx="1837878" cy="1318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4225832" y="116554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Hand- </a:t>
            </a:r>
            <a:r>
              <a:rPr lang="de-DE" dirty="0" err="1" smtClean="0"/>
              <a:t>lay</a:t>
            </a:r>
            <a:r>
              <a:rPr lang="de-DE" dirty="0" smtClean="0"/>
              <a:t>- </a:t>
            </a:r>
            <a:r>
              <a:rPr lang="de-DE" dirty="0" err="1" smtClean="0"/>
              <a:t>up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692345" y="3690364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Hand- </a:t>
            </a:r>
            <a:r>
              <a:rPr lang="de-DE" dirty="0" err="1"/>
              <a:t>lay</a:t>
            </a:r>
            <a:r>
              <a:rPr lang="de-DE" dirty="0"/>
              <a:t>- </a:t>
            </a:r>
            <a:r>
              <a:rPr lang="de-DE" dirty="0" err="1" smtClean="0"/>
              <a:t>up</a:t>
            </a:r>
            <a:r>
              <a:rPr lang="de-DE" dirty="0" smtClean="0"/>
              <a:t> vs. </a:t>
            </a:r>
            <a:r>
              <a:rPr lang="de-DE" dirty="0" err="1" smtClean="0"/>
              <a:t>Prepreg</a:t>
            </a:r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4715869" y="4867381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Cable </a:t>
            </a:r>
            <a:r>
              <a:rPr lang="de-DE" dirty="0" err="1" smtClean="0"/>
              <a:t>channel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round</a:t>
            </a:r>
            <a:r>
              <a:rPr lang="de-DE" dirty="0" smtClean="0"/>
              <a:t> stock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675929" y="107944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Single </a:t>
            </a:r>
            <a:r>
              <a:rPr lang="de-DE" dirty="0" err="1" smtClean="0"/>
              <a:t>components</a:t>
            </a:r>
            <a:endParaRPr lang="de-DE" dirty="0"/>
          </a:p>
        </p:txBody>
      </p:sp>
      <p:cxnSp>
        <p:nvCxnSpPr>
          <p:cNvPr id="11" name="Gerade Verbindung 10"/>
          <p:cNvCxnSpPr>
            <a:stCxn id="22" idx="3"/>
          </p:cNvCxnSpPr>
          <p:nvPr/>
        </p:nvCxnSpPr>
        <p:spPr>
          <a:xfrm flipV="1">
            <a:off x="6567658" y="5190546"/>
            <a:ext cx="38060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CC682-3BF7-43D2-8E1C-C02E2713AFB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52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64403" y="271847"/>
            <a:ext cx="6516724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200" dirty="0" err="1" smtClean="0"/>
              <a:t>Stave</a:t>
            </a:r>
            <a:r>
              <a:rPr lang="de-DE" sz="3200" dirty="0" smtClean="0"/>
              <a:t> – BL4 </a:t>
            </a:r>
            <a:r>
              <a:rPr lang="de-DE" sz="3200" dirty="0" err="1" smtClean="0"/>
              <a:t>With</a:t>
            </a:r>
            <a:r>
              <a:rPr lang="de-DE" sz="3200" dirty="0" smtClean="0"/>
              <a:t> Cable</a:t>
            </a:r>
            <a:endParaRPr lang="de-DE" sz="3200" dirty="0" smtClean="0"/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476164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CC682-3BF7-43D2-8E1C-C02E2713AFB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09571" name="Picture 3" descr="H:\DCIM\Camera\IMG_20161206_1056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t="26303" b="23117"/>
          <a:stretch/>
        </p:blipFill>
        <p:spPr bwMode="auto">
          <a:xfrm>
            <a:off x="4139952" y="1435376"/>
            <a:ext cx="4585534" cy="180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H:\DCIM\Camera\IMG_20161206_1056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127" y="3797092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:\DCIM\Camera\IMG_20161206_1056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082525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H:\DCIM\Camera\IMG_20161206_1055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3797092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47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V:\40_Projekte\062_MVDfürPANDA\5 Zeichnungen- Fotos\2016\20161125 - CFK von Aachen\Disk-halb-kurz-la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73" y="1739679"/>
            <a:ext cx="1511901" cy="2092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75556" y="296652"/>
            <a:ext cx="6516724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200" dirty="0" smtClean="0"/>
              <a:t>Strip Disk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476164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1121525" y="11630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Half Disk</a:t>
            </a:r>
            <a:endParaRPr lang="de-DE" dirty="0"/>
          </a:p>
        </p:txBody>
      </p:sp>
      <p:pic>
        <p:nvPicPr>
          <p:cNvPr id="110595" name="Picture 3" descr="V:\40_Projekte\062_MVDfürPANDA\5 Zeichnungen- Fotos\2016\20161125 - CFK von Aachen\Disk-halb-kurz-lang-liegen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7" r="7698" b="6951"/>
          <a:stretch/>
        </p:blipFill>
        <p:spPr bwMode="auto">
          <a:xfrm>
            <a:off x="3383868" y="2279712"/>
            <a:ext cx="2658314" cy="125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6" name="Picture 4" descr="V:\40_Projekte\062_MVDfürPANDA\5 Zeichnungen- Fotos\2016\20161125 - CFK von Aachen\IMG_817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5" t="4903" r="12221" b="12850"/>
          <a:stretch/>
        </p:blipFill>
        <p:spPr bwMode="auto">
          <a:xfrm>
            <a:off x="3698420" y="4694463"/>
            <a:ext cx="1917695" cy="168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7" name="Picture 5" descr="V:\40_Projekte\062_MVDfürPANDA\5 Zeichnungen- Fotos\2016\20161125 - CFK von Aachen\IMG_817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r="11762" b="32346"/>
          <a:stretch/>
        </p:blipFill>
        <p:spPr bwMode="auto">
          <a:xfrm>
            <a:off x="6084168" y="4509120"/>
            <a:ext cx="2328495" cy="158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9" name="Picture 7" descr="V:\40_Projekte\062_MVDfürPANDA\5 Zeichnungen- Fotos\2016\20161125-Fräsen der CFK-Teile\20150702-IMG_20150702_1149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5" t="15127" r="3207" b="23791"/>
          <a:stretch/>
        </p:blipFill>
        <p:spPr bwMode="auto">
          <a:xfrm>
            <a:off x="487821" y="4761148"/>
            <a:ext cx="2599401" cy="1517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0" name="Picture 8" descr="V:\40_Projekte\062_MVDfürPANDA\5 Zeichnungen- Fotos\2016\20161125-Fräsen der CFK-Teile\20150701-IMG_20150701_1358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060" y="1376772"/>
            <a:ext cx="1800000" cy="2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3563888" y="1308851"/>
            <a:ext cx="1398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Variant </a:t>
            </a:r>
            <a:r>
              <a:rPr lang="de-DE" dirty="0" err="1" smtClean="0"/>
              <a:t>long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6842437" y="978344"/>
            <a:ext cx="121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Workshop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399961" y="4261738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1. Prototyp - hand- </a:t>
            </a:r>
            <a:r>
              <a:rPr lang="de-DE" dirty="0" err="1" smtClean="0"/>
              <a:t>lay</a:t>
            </a:r>
            <a:r>
              <a:rPr lang="de-DE" dirty="0" smtClean="0"/>
              <a:t>-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3459990" y="4211796"/>
            <a:ext cx="2172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Tool </a:t>
            </a:r>
            <a:r>
              <a:rPr lang="de-DE" dirty="0" err="1" smtClean="0"/>
              <a:t>and</a:t>
            </a:r>
            <a:r>
              <a:rPr lang="de-DE" dirty="0" smtClean="0"/>
              <a:t> 2.Prototyp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6120172" y="407707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2. Prototyp - </a:t>
            </a:r>
            <a:r>
              <a:rPr lang="de-DE" dirty="0" err="1" smtClean="0"/>
              <a:t>Prepreg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3031999" y="1739679"/>
            <a:ext cx="147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Variant </a:t>
            </a:r>
            <a:r>
              <a:rPr lang="de-DE" dirty="0" err="1" smtClean="0"/>
              <a:t>short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CC682-3BF7-43D2-8E1C-C02E2713AFB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7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7" name="Picture 7" descr="V:\40_Projekte\062_MVDfürPANDA\5 Zeichnungen- Fotos\2016\062-SKZ-20161130-Bilder Model MVD\062-SKZ-20161129-Kabelmod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14" y="4833156"/>
            <a:ext cx="2986658" cy="1648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75556" y="296652"/>
            <a:ext cx="6516724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200" dirty="0" err="1" smtClean="0"/>
              <a:t>Full</a:t>
            </a:r>
            <a:r>
              <a:rPr lang="de-DE" sz="3200" dirty="0" smtClean="0"/>
              <a:t> </a:t>
            </a:r>
            <a:r>
              <a:rPr lang="de-DE" sz="3200" dirty="0" err="1" smtClean="0"/>
              <a:t>Scale</a:t>
            </a:r>
            <a:r>
              <a:rPr lang="de-DE" sz="3200" dirty="0" smtClean="0"/>
              <a:t> Model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476164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pic>
        <p:nvPicPr>
          <p:cNvPr id="112644" name="Picture 4" descr="V:\40_Projekte\062_MVDfürPANDA\5 Zeichnungen- Fotos\2016\062-SKZ-20161130-Bilder Model MVD\062-SKZ-20161129_113859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24" y="3290469"/>
            <a:ext cx="14175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6" name="Picture 6" descr="V:\40_Projekte\062_MVDfürPANDA\5 Zeichnungen- Fotos\2016\062-SKZ-20161130-Bilder Model MVD\062-SKZ-20161201 (4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" t="20392" r="13420" b="19949"/>
          <a:stretch/>
        </p:blipFill>
        <p:spPr bwMode="auto">
          <a:xfrm>
            <a:off x="3671900" y="4833156"/>
            <a:ext cx="3635268" cy="15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8" name="Picture 8" descr="V:\40_Projekte\062_MVDfürPANDA\5 Zeichnungen- Fotos\2016\062-SKZ-20161130-Bilder Model MVD\062-SKZ-20161129_113859 (1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68" y="836712"/>
            <a:ext cx="1316250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9" name="Picture 9" descr="V:\40_Projekte\062_MVDfürPANDA\5 Zeichnungen- Fotos\2016\062-SKZ-20161130-Bilder Model MVD\062-SKZ-20161129_113859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38" y="3248980"/>
            <a:ext cx="2248050" cy="126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V:\40_Projekte\062_MVDfürPANDA\5 Zeichnungen- Fotos\2016\062-SKZ-20161130-Bilder Model MVD\062-SKZ-20161129_113859 (10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4" r="13098"/>
          <a:stretch/>
        </p:blipFill>
        <p:spPr bwMode="auto">
          <a:xfrm>
            <a:off x="431540" y="1232756"/>
            <a:ext cx="2160000" cy="1653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0" name="Picture 2" descr="V:\40_Projekte\062_MVDfürPANDA\5 Zeichnungen- Fotos\2016\062-SKZ-20161130-Bilder Model MVD\062-SKZ-20161202 (1)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r="15311"/>
          <a:stretch/>
        </p:blipFill>
        <p:spPr bwMode="auto">
          <a:xfrm>
            <a:off x="2843808" y="1268760"/>
            <a:ext cx="400361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ZEA 1:  V. Fracassi, E. Rosenthal, D. Grunwald, R. Schmitz, S. Schönen 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CC682-3BF7-43D2-8E1C-C02E2713AFB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2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4294967295"/>
          </p:nvPr>
        </p:nvSpPr>
        <p:spPr>
          <a:xfrm>
            <a:off x="323528" y="332656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Test Facility (Thermography)</a:t>
            </a:r>
            <a:endParaRPr lang="de-DE" dirty="0" smtClean="0"/>
          </a:p>
        </p:txBody>
      </p:sp>
      <p:sp>
        <p:nvSpPr>
          <p:cNvPr id="11" name="Rechteck 10"/>
          <p:cNvSpPr/>
          <p:nvPr/>
        </p:nvSpPr>
        <p:spPr>
          <a:xfrm>
            <a:off x="4932040" y="3666510"/>
            <a:ext cx="39512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heat distribution on </a:t>
            </a:r>
            <a:r>
              <a:rPr lang="en-US" sz="1600" dirty="0" smtClean="0"/>
              <a:t>the surface </a:t>
            </a:r>
            <a:r>
              <a:rPr lang="en-US" sz="1600" dirty="0"/>
              <a:t>of </a:t>
            </a:r>
            <a:r>
              <a:rPr lang="en-US" sz="1600" dirty="0" smtClean="0"/>
              <a:t>a stave</a:t>
            </a:r>
            <a:endParaRPr lang="en-US" sz="1600" dirty="0"/>
          </a:p>
        </p:txBody>
      </p:sp>
      <p:sp>
        <p:nvSpPr>
          <p:cNvPr id="12" name="Rechteck 11"/>
          <p:cNvSpPr/>
          <p:nvPr/>
        </p:nvSpPr>
        <p:spPr>
          <a:xfrm>
            <a:off x="4820362" y="786190"/>
            <a:ext cx="36225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fiber crack in a composite </a:t>
            </a:r>
            <a:r>
              <a:rPr lang="en-US" sz="1600" dirty="0" err="1" smtClean="0"/>
              <a:t>cfk</a:t>
            </a:r>
            <a:r>
              <a:rPr lang="en-US" sz="1600" dirty="0" smtClean="0"/>
              <a:t>/foam plate </a:t>
            </a:r>
            <a:endParaRPr lang="en-US" sz="1600" dirty="0"/>
          </a:p>
        </p:txBody>
      </p:sp>
      <p:sp>
        <p:nvSpPr>
          <p:cNvPr id="13" name="Textfeld 12"/>
          <p:cNvSpPr txBox="1"/>
          <p:nvPr/>
        </p:nvSpPr>
        <p:spPr>
          <a:xfrm>
            <a:off x="323528" y="908720"/>
            <a:ext cx="44142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Arial" charset="0"/>
              </a:rPr>
              <a:t>FLIR SC6000, </a:t>
            </a:r>
            <a:r>
              <a:rPr lang="en-US" sz="1600" kern="1200" dirty="0" err="1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Arial" charset="0"/>
              </a:rPr>
              <a:t>ImageIR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Arial" charset="0"/>
              </a:rPr>
              <a:t> 8300 thermography cameras with cooled detectors</a:t>
            </a: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Arial" charset="0"/>
              </a:rPr>
              <a:t>picture resolution 640x512</a:t>
            </a: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Arial" charset="0"/>
              </a:rPr>
              <a:t>thermal resolution better than 20mK</a:t>
            </a:r>
          </a:p>
          <a:p>
            <a:r>
              <a:rPr lang="en-US" sz="160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Arial" charset="0"/>
              </a:rPr>
              <a:t>Different exaction sources for active thermography</a:t>
            </a:r>
            <a:endParaRPr lang="en-US" sz="1600" kern="1200" dirty="0">
              <a:solidFill>
                <a:schemeClr val="tx1"/>
              </a:solidFill>
              <a:effectLst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733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82" y="2325060"/>
            <a:ext cx="4114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05064"/>
            <a:ext cx="46672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484255"/>
            <a:ext cx="1306488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06.12.2016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ZEA 1:  V. Fracassi, E. Rosenthal, D. Grunwald, R. Schmitz, S. Schönen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699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ikp_cd1">
      <a:dk1>
        <a:srgbClr val="000000"/>
      </a:dk1>
      <a:lt1>
        <a:srgbClr val="FFFFFF"/>
      </a:lt1>
      <a:dk2>
        <a:srgbClr val="005B82"/>
      </a:dk2>
      <a:lt2>
        <a:srgbClr val="515151"/>
      </a:lt2>
      <a:accent1>
        <a:srgbClr val="0193DE"/>
      </a:accent1>
      <a:accent2>
        <a:srgbClr val="515151"/>
      </a:accent2>
      <a:accent3>
        <a:srgbClr val="FFFFFF"/>
      </a:accent3>
      <a:accent4>
        <a:srgbClr val="000000"/>
      </a:accent4>
      <a:accent5>
        <a:srgbClr val="AAC8EC"/>
      </a:accent5>
      <a:accent6>
        <a:srgbClr val="494949"/>
      </a:accent6>
      <a:hlink>
        <a:srgbClr val="9C9C9C"/>
      </a:hlink>
      <a:folHlink>
        <a:srgbClr val="B9B9B9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1506</Words>
  <Application>Microsoft Office PowerPoint</Application>
  <PresentationFormat>Bildschirmpräsentation (4:3)</PresentationFormat>
  <Paragraphs>483</Paragraphs>
  <Slides>23</Slides>
  <Notes>10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3" baseType="lpstr">
      <vt:lpstr>Arial</vt:lpstr>
      <vt:lpstr>Verdana</vt:lpstr>
      <vt:lpstr>Arial MT Bd</vt:lpstr>
      <vt:lpstr>Calibri</vt:lpstr>
      <vt:lpstr>MS PGothic</vt:lpstr>
      <vt:lpstr>Cambria Math</vt:lpstr>
      <vt:lpstr>Wingdings</vt:lpstr>
      <vt:lpstr>Standarddesign</vt:lpstr>
      <vt:lpstr>Benutzerdefiniertes Design</vt:lpstr>
      <vt:lpstr>Bitmap</vt:lpstr>
      <vt:lpstr>Micro Vertex Detector of PANDA Strip Detector </vt:lpstr>
      <vt:lpstr> </vt:lpstr>
      <vt:lpstr> </vt:lpstr>
      <vt:lpstr> </vt:lpstr>
      <vt:lpstr> </vt:lpstr>
      <vt:lpstr> </vt:lpstr>
      <vt:lpstr> </vt:lpstr>
      <vt:lpstr>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Cable Dimension BL4 </vt:lpstr>
      <vt:lpstr>Thermal Investigation </vt:lpstr>
      <vt:lpstr>Cable diameter</vt:lpstr>
      <vt:lpstr>Redesign Cable Channel</vt:lpstr>
      <vt:lpstr>Thermal Testing Power Connector  </vt:lpstr>
      <vt:lpstr>Next Steps </vt:lpstr>
      <vt:lpstr>Retirement of Vincenzo Fracassi</vt:lpstr>
    </vt:vector>
  </TitlesOfParts>
  <Company>Tema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dott</dc:creator>
  <cp:lastModifiedBy>Grunwald, Dirk</cp:lastModifiedBy>
  <cp:revision>2404</cp:revision>
  <cp:lastPrinted>2015-11-27T16:23:34Z</cp:lastPrinted>
  <dcterms:created xsi:type="dcterms:W3CDTF">2006-01-19T12:56:44Z</dcterms:created>
  <dcterms:modified xsi:type="dcterms:W3CDTF">2016-12-06T10:34:15Z</dcterms:modified>
</cp:coreProperties>
</file>