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8" r:id="rId4"/>
    <p:sldId id="278" r:id="rId5"/>
    <p:sldId id="260" r:id="rId6"/>
    <p:sldId id="279" r:id="rId7"/>
    <p:sldId id="259" r:id="rId8"/>
    <p:sldId id="257" r:id="rId9"/>
    <p:sldId id="261" r:id="rId10"/>
    <p:sldId id="262" r:id="rId11"/>
    <p:sldId id="263" r:id="rId12"/>
    <p:sldId id="264" r:id="rId13"/>
    <p:sldId id="266" r:id="rId14"/>
    <p:sldId id="265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69308" autoAdjust="0"/>
  </p:normalViewPr>
  <p:slideViewPr>
    <p:cSldViewPr>
      <p:cViewPr varScale="1">
        <p:scale>
          <a:sx n="106" d="100"/>
          <a:sy n="106" d="100"/>
        </p:scale>
        <p:origin x="-17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491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8256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824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9130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239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608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2169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785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472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443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1297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3AF86-3C01-4354-BB2B-45F69C116245}" type="datetimeFigureOut">
              <a:rPr lang="nl-NL" smtClean="0"/>
              <a:t>5-12-2016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3C5A3-E407-47AC-BC36-605B9B506E3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310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12" b="23285"/>
          <a:stretch/>
        </p:blipFill>
        <p:spPr>
          <a:xfrm>
            <a:off x="0" y="2420888"/>
            <a:ext cx="9144000" cy="4440179"/>
          </a:xfrm>
          <a:prstGeom prst="rect">
            <a:avLst/>
          </a:prstGeom>
        </p:spPr>
      </p:pic>
      <p:sp>
        <p:nvSpPr>
          <p:cNvPr id="143" name="Rectangle 142"/>
          <p:cNvSpPr/>
          <p:nvPr/>
        </p:nvSpPr>
        <p:spPr>
          <a:xfrm>
            <a:off x="0" y="1124744"/>
            <a:ext cx="9144000" cy="12961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extBox 8"/>
          <p:cNvSpPr txBox="1"/>
          <p:nvPr/>
        </p:nvSpPr>
        <p:spPr>
          <a:xfrm>
            <a:off x="35496" y="1185423"/>
            <a:ext cx="89289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The hardware implementation of the cluster finding algorithm and the Burst Building Network</a:t>
            </a:r>
            <a:endParaRPr lang="nl-NL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69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10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642" y="1185423"/>
            <a:ext cx="5161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Data Collection</a:t>
            </a:r>
            <a:endParaRPr lang="nl-NL" sz="2800" dirty="0"/>
          </a:p>
        </p:txBody>
      </p:sp>
      <p:sp>
        <p:nvSpPr>
          <p:cNvPr id="10" name="Donut 9"/>
          <p:cNvSpPr/>
          <p:nvPr/>
        </p:nvSpPr>
        <p:spPr>
          <a:xfrm>
            <a:off x="4449300" y="1916832"/>
            <a:ext cx="1801861" cy="1801861"/>
          </a:xfrm>
          <a:prstGeom prst="donut">
            <a:avLst>
              <a:gd name="adj" fmla="val 3180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isometricOffAxis1Left"/>
            <a:lightRig rig="chilly" dir="t">
              <a:rot lat="0" lon="0" rev="3000000"/>
            </a:lightRig>
          </a:scene3d>
          <a:sp3d extrusionH="203200"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nl-NL" dirty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563936" y="2327512"/>
            <a:ext cx="1741348" cy="1473520"/>
            <a:chOff x="2563936" y="2492896"/>
            <a:chExt cx="1741348" cy="1473520"/>
          </a:xfrm>
        </p:grpSpPr>
        <p:sp>
          <p:nvSpPr>
            <p:cNvPr id="11" name="Donut 10"/>
            <p:cNvSpPr/>
            <p:nvPr/>
          </p:nvSpPr>
          <p:spPr>
            <a:xfrm>
              <a:off x="2831764" y="2492896"/>
              <a:ext cx="1473520" cy="1473520"/>
            </a:xfrm>
            <a:prstGeom prst="donut">
              <a:avLst>
                <a:gd name="adj" fmla="val 12615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scene3d>
              <a:camera prst="isometricOffAxis1Left"/>
              <a:lightRig rig="chilly" dir="t">
                <a:rot lat="0" lon="0" rev="3000000"/>
              </a:lightRig>
            </a:scene3d>
            <a:sp3d extrusionH="1625600"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2" name="Donut 11"/>
            <p:cNvSpPr/>
            <p:nvPr/>
          </p:nvSpPr>
          <p:spPr>
            <a:xfrm>
              <a:off x="2563936" y="2878101"/>
              <a:ext cx="903809" cy="903809"/>
            </a:xfrm>
            <a:prstGeom prst="donut">
              <a:avLst>
                <a:gd name="adj" fmla="val 31805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scene3d>
              <a:camera prst="isometricOffAxis1Left"/>
              <a:lightRig rig="chilly" dir="t">
                <a:rot lat="0" lon="0" rev="3000000"/>
              </a:lightRig>
            </a:scene3d>
            <a:sp3d extrusionH="203200"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4138138" y="3801032"/>
            <a:ext cx="76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EMC</a:t>
            </a:r>
            <a:endParaRPr lang="nl-NL" sz="24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459459"/>
              </p:ext>
            </p:extLst>
          </p:nvPr>
        </p:nvGraphicFramePr>
        <p:xfrm>
          <a:off x="0" y="4437112"/>
          <a:ext cx="9144000" cy="2310765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619672"/>
                <a:gridCol w="648072"/>
                <a:gridCol w="1296144"/>
                <a:gridCol w="1080120"/>
                <a:gridCol w="72008"/>
                <a:gridCol w="1512168"/>
                <a:gridCol w="576064"/>
                <a:gridCol w="1296144"/>
                <a:gridCol w="1043608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 err="1">
                          <a:effectLst/>
                        </a:rPr>
                        <a:t>BwEndcap</a:t>
                      </a:r>
                      <a:r>
                        <a:rPr lang="nl-NL" sz="1800" u="none" strike="noStrike" dirty="0">
                          <a:effectLst/>
                        </a:rPr>
                        <a:t> + Barrel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>
                          <a:effectLst/>
                        </a:rPr>
                        <a:t>#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 err="1" smtClean="0">
                          <a:effectLst/>
                        </a:rPr>
                        <a:t>Rate</a:t>
                      </a:r>
                      <a:r>
                        <a:rPr lang="nl-NL" sz="1800" u="none" strike="noStrike" dirty="0" smtClean="0">
                          <a:effectLst/>
                        </a:rPr>
                        <a:t> /device </a:t>
                      </a:r>
                      <a:r>
                        <a:rPr lang="nl-NL" sz="1800" u="none" strike="noStrike" dirty="0">
                          <a:effectLst/>
                        </a:rPr>
                        <a:t>(</a:t>
                      </a:r>
                      <a:r>
                        <a:rPr lang="nl-NL" sz="1800" u="none" strike="noStrike" dirty="0" err="1">
                          <a:effectLst/>
                        </a:rPr>
                        <a:t>Gbps</a:t>
                      </a:r>
                      <a:r>
                        <a:rPr lang="nl-NL" sz="1800" u="none" strike="noStrike" dirty="0">
                          <a:effectLst/>
                        </a:rPr>
                        <a:t>)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effectLst/>
                        </a:rPr>
                        <a:t>Total </a:t>
                      </a:r>
                      <a:r>
                        <a:rPr lang="nl-NL" sz="1800" u="none" strike="noStrike" dirty="0" err="1" smtClean="0">
                          <a:effectLst/>
                        </a:rPr>
                        <a:t>rate</a:t>
                      </a:r>
                      <a:r>
                        <a:rPr lang="nl-NL" sz="1800" u="none" strike="noStrike" dirty="0" smtClean="0">
                          <a:effectLst/>
                        </a:rPr>
                        <a:t> </a:t>
                      </a:r>
                      <a:r>
                        <a:rPr lang="nl-NL" sz="1800" u="none" strike="noStrike" dirty="0">
                          <a:effectLst/>
                        </a:rPr>
                        <a:t>(</a:t>
                      </a:r>
                      <a:r>
                        <a:rPr lang="nl-NL" sz="1800" u="none" strike="noStrike" dirty="0" err="1">
                          <a:effectLst/>
                        </a:rPr>
                        <a:t>Gbps</a:t>
                      </a:r>
                      <a:r>
                        <a:rPr lang="nl-NL" sz="1800" u="none" strike="noStrike" dirty="0">
                          <a:effectLst/>
                        </a:rPr>
                        <a:t>)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b"/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 err="1">
                          <a:effectLst/>
                        </a:rPr>
                        <a:t>FwEndcap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>
                          <a:effectLst/>
                        </a:rPr>
                        <a:t>#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 err="1" smtClean="0">
                          <a:effectLst/>
                        </a:rPr>
                        <a:t>Rate</a:t>
                      </a:r>
                      <a:r>
                        <a:rPr lang="nl-NL" sz="1800" u="none" strike="noStrike" dirty="0" smtClean="0">
                          <a:effectLst/>
                        </a:rPr>
                        <a:t>/device </a:t>
                      </a:r>
                      <a:r>
                        <a:rPr lang="nl-NL" sz="1800" u="none" strike="noStrike" dirty="0">
                          <a:effectLst/>
                        </a:rPr>
                        <a:t>(</a:t>
                      </a:r>
                      <a:r>
                        <a:rPr lang="nl-NL" sz="1800" u="none" strike="noStrike" dirty="0" err="1">
                          <a:effectLst/>
                        </a:rPr>
                        <a:t>Gbps</a:t>
                      </a:r>
                      <a:r>
                        <a:rPr lang="nl-NL" sz="1800" u="none" strike="noStrike" dirty="0">
                          <a:effectLst/>
                        </a:rPr>
                        <a:t>)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effectLst/>
                        </a:rPr>
                        <a:t>Total </a:t>
                      </a:r>
                      <a:r>
                        <a:rPr lang="nl-NL" sz="1800" u="none" strike="noStrike" dirty="0" err="1" smtClean="0">
                          <a:effectLst/>
                        </a:rPr>
                        <a:t>rate</a:t>
                      </a:r>
                      <a:r>
                        <a:rPr lang="nl-NL" sz="1800" u="none" strike="noStrike" dirty="0" smtClean="0">
                          <a:effectLst/>
                        </a:rPr>
                        <a:t> </a:t>
                      </a:r>
                      <a:r>
                        <a:rPr lang="nl-NL" sz="1800" u="none" strike="noStrike" dirty="0">
                          <a:effectLst/>
                        </a:rPr>
                        <a:t>(</a:t>
                      </a:r>
                      <a:r>
                        <a:rPr lang="nl-NL" sz="1800" u="none" strike="noStrike" dirty="0" err="1">
                          <a:effectLst/>
                        </a:rPr>
                        <a:t>Gbps</a:t>
                      </a:r>
                      <a:r>
                        <a:rPr lang="nl-NL" sz="1800" u="none" strike="noStrike" dirty="0">
                          <a:effectLst/>
                        </a:rPr>
                        <a:t>)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 err="1">
                          <a:effectLst/>
                        </a:rPr>
                        <a:t>SADCs</a:t>
                      </a:r>
                      <a:r>
                        <a:rPr lang="nl-NL" sz="1800" u="none" strike="noStrike" dirty="0">
                          <a:effectLst/>
                        </a:rPr>
                        <a:t> &lt;10 kHz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 smtClean="0">
                          <a:effectLst/>
                        </a:rPr>
                        <a:t>572 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0.05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28.6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 err="1">
                          <a:effectLst/>
                        </a:rPr>
                        <a:t>SADCs</a:t>
                      </a:r>
                      <a:r>
                        <a:rPr lang="nl-NL" sz="1800" u="none" strike="noStrike" dirty="0">
                          <a:effectLst/>
                        </a:rPr>
                        <a:t> 300 kHz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217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1.2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260.4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 err="1">
                          <a:effectLst/>
                        </a:rPr>
                        <a:t>SADCs</a:t>
                      </a:r>
                      <a:r>
                        <a:rPr lang="nl-NL" sz="1800" u="none" strike="noStrike" dirty="0">
                          <a:effectLst/>
                        </a:rPr>
                        <a:t> &gt;10, &lt;50 kHz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512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0.27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138.24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 err="1">
                          <a:effectLst/>
                        </a:rPr>
                        <a:t>SADCs</a:t>
                      </a:r>
                      <a:r>
                        <a:rPr lang="nl-NL" sz="1800" u="none" strike="noStrike" dirty="0">
                          <a:effectLst/>
                        </a:rPr>
                        <a:t> &gt;50 kHz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112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0.6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67.2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>
                          <a:effectLst/>
                        </a:rPr>
                        <a:t>Total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1196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234.04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217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260.4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07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-0.21406 -3.33333E-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1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6 L 0.19062 -3.7037E-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31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11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322243"/>
              </p:ext>
            </p:extLst>
          </p:nvPr>
        </p:nvGraphicFramePr>
        <p:xfrm>
          <a:off x="0" y="4437112"/>
          <a:ext cx="9144000" cy="2310765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1619672"/>
                <a:gridCol w="648072"/>
                <a:gridCol w="1296144"/>
                <a:gridCol w="1080120"/>
                <a:gridCol w="72008"/>
                <a:gridCol w="1512168"/>
                <a:gridCol w="576064"/>
                <a:gridCol w="1296144"/>
                <a:gridCol w="1043608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 err="1">
                          <a:effectLst/>
                        </a:rPr>
                        <a:t>BwEndcap</a:t>
                      </a:r>
                      <a:r>
                        <a:rPr lang="nl-NL" sz="1800" u="none" strike="noStrike" dirty="0">
                          <a:effectLst/>
                        </a:rPr>
                        <a:t> + Barrel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>
                          <a:effectLst/>
                        </a:rPr>
                        <a:t>#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 err="1" smtClean="0">
                          <a:effectLst/>
                        </a:rPr>
                        <a:t>Rate</a:t>
                      </a:r>
                      <a:r>
                        <a:rPr lang="nl-NL" sz="1800" u="none" strike="noStrike" dirty="0" smtClean="0">
                          <a:effectLst/>
                        </a:rPr>
                        <a:t> /device </a:t>
                      </a:r>
                      <a:r>
                        <a:rPr lang="nl-NL" sz="1800" u="none" strike="noStrike" dirty="0">
                          <a:effectLst/>
                        </a:rPr>
                        <a:t>(</a:t>
                      </a:r>
                      <a:r>
                        <a:rPr lang="nl-NL" sz="1800" u="none" strike="noStrike" dirty="0" err="1">
                          <a:effectLst/>
                        </a:rPr>
                        <a:t>Gbps</a:t>
                      </a:r>
                      <a:r>
                        <a:rPr lang="nl-NL" sz="1800" u="none" strike="noStrike" dirty="0">
                          <a:effectLst/>
                        </a:rPr>
                        <a:t>)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effectLst/>
                        </a:rPr>
                        <a:t>Total </a:t>
                      </a:r>
                      <a:r>
                        <a:rPr lang="nl-NL" sz="1800" u="none" strike="noStrike" dirty="0" err="1" smtClean="0">
                          <a:effectLst/>
                        </a:rPr>
                        <a:t>rate</a:t>
                      </a:r>
                      <a:r>
                        <a:rPr lang="nl-NL" sz="1800" u="none" strike="noStrike" dirty="0" smtClean="0">
                          <a:effectLst/>
                        </a:rPr>
                        <a:t> </a:t>
                      </a:r>
                      <a:r>
                        <a:rPr lang="nl-NL" sz="1800" u="none" strike="noStrike" dirty="0">
                          <a:effectLst/>
                        </a:rPr>
                        <a:t>(</a:t>
                      </a:r>
                      <a:r>
                        <a:rPr lang="nl-NL" sz="1800" u="none" strike="noStrike" dirty="0" err="1">
                          <a:effectLst/>
                        </a:rPr>
                        <a:t>Gbps</a:t>
                      </a:r>
                      <a:r>
                        <a:rPr lang="nl-NL" sz="1800" u="none" strike="noStrike" dirty="0">
                          <a:effectLst/>
                        </a:rPr>
                        <a:t>)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 fontAlgn="b"/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 err="1">
                          <a:effectLst/>
                        </a:rPr>
                        <a:t>FwEndcap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>
                          <a:effectLst/>
                        </a:rPr>
                        <a:t>#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 err="1" smtClean="0">
                          <a:effectLst/>
                        </a:rPr>
                        <a:t>Rate</a:t>
                      </a:r>
                      <a:r>
                        <a:rPr lang="nl-NL" sz="1800" u="none" strike="noStrike" dirty="0" smtClean="0">
                          <a:effectLst/>
                        </a:rPr>
                        <a:t>/device </a:t>
                      </a:r>
                      <a:r>
                        <a:rPr lang="nl-NL" sz="1800" u="none" strike="noStrike" dirty="0">
                          <a:effectLst/>
                        </a:rPr>
                        <a:t>(</a:t>
                      </a:r>
                      <a:r>
                        <a:rPr lang="nl-NL" sz="1800" u="none" strike="noStrike" dirty="0" err="1">
                          <a:effectLst/>
                        </a:rPr>
                        <a:t>Gbps</a:t>
                      </a:r>
                      <a:r>
                        <a:rPr lang="nl-NL" sz="1800" u="none" strike="noStrike" dirty="0">
                          <a:effectLst/>
                        </a:rPr>
                        <a:t>)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800" u="none" strike="noStrike" dirty="0">
                          <a:effectLst/>
                        </a:rPr>
                        <a:t>Total </a:t>
                      </a:r>
                      <a:r>
                        <a:rPr lang="nl-NL" sz="1800" u="none" strike="noStrike" dirty="0" err="1" smtClean="0">
                          <a:effectLst/>
                        </a:rPr>
                        <a:t>rate</a:t>
                      </a:r>
                      <a:r>
                        <a:rPr lang="nl-NL" sz="1800" u="none" strike="noStrike" dirty="0" smtClean="0">
                          <a:effectLst/>
                        </a:rPr>
                        <a:t> </a:t>
                      </a:r>
                      <a:r>
                        <a:rPr lang="nl-NL" sz="1800" u="none" strike="noStrike" dirty="0">
                          <a:effectLst/>
                        </a:rPr>
                        <a:t>(</a:t>
                      </a:r>
                      <a:r>
                        <a:rPr lang="nl-NL" sz="1800" u="none" strike="noStrike" dirty="0" err="1">
                          <a:effectLst/>
                        </a:rPr>
                        <a:t>Gbps</a:t>
                      </a:r>
                      <a:r>
                        <a:rPr lang="nl-NL" sz="1800" u="none" strike="noStrike" dirty="0">
                          <a:effectLst/>
                        </a:rPr>
                        <a:t>)</a:t>
                      </a:r>
                      <a:endParaRPr lang="nl-NL" sz="18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 err="1">
                          <a:effectLst/>
                        </a:rPr>
                        <a:t>SADCs</a:t>
                      </a:r>
                      <a:r>
                        <a:rPr lang="nl-NL" sz="1800" u="none" strike="noStrike" dirty="0">
                          <a:effectLst/>
                        </a:rPr>
                        <a:t> &lt;10 kHz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 smtClean="0">
                          <a:effectLst/>
                        </a:rPr>
                        <a:t>572 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0.05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28.6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 err="1">
                          <a:effectLst/>
                        </a:rPr>
                        <a:t>SADCs</a:t>
                      </a:r>
                      <a:r>
                        <a:rPr lang="nl-NL" sz="1800" u="none" strike="noStrike" dirty="0">
                          <a:effectLst/>
                        </a:rPr>
                        <a:t> 300 kHz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217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1.2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260.4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 err="1">
                          <a:effectLst/>
                        </a:rPr>
                        <a:t>SADCs</a:t>
                      </a:r>
                      <a:r>
                        <a:rPr lang="nl-NL" sz="1800" u="none" strike="noStrike" dirty="0">
                          <a:effectLst/>
                        </a:rPr>
                        <a:t> &gt;10, &lt;50 kHz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512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0.27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138.24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 err="1">
                          <a:effectLst/>
                        </a:rPr>
                        <a:t>SADCs</a:t>
                      </a:r>
                      <a:r>
                        <a:rPr lang="nl-NL" sz="1800" u="none" strike="noStrike" dirty="0">
                          <a:effectLst/>
                        </a:rPr>
                        <a:t> &gt;50 kHz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112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0.6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67.2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nl-NL" sz="1800" u="none" strike="noStrike" dirty="0">
                          <a:effectLst/>
                        </a:rPr>
                        <a:t>Total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1196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234.04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217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800" u="none" strike="noStrike" dirty="0">
                          <a:effectLst/>
                        </a:rPr>
                        <a:t>260.4</a:t>
                      </a:r>
                      <a:endParaRPr lang="nl-N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611560" y="1916832"/>
            <a:ext cx="7382301" cy="1884200"/>
            <a:chOff x="611560" y="1916832"/>
            <a:chExt cx="7382301" cy="1884200"/>
          </a:xfrm>
        </p:grpSpPr>
        <p:grpSp>
          <p:nvGrpSpPr>
            <p:cNvPr id="18" name="Group 17"/>
            <p:cNvGrpSpPr/>
            <p:nvPr/>
          </p:nvGrpSpPr>
          <p:grpSpPr>
            <a:xfrm>
              <a:off x="611560" y="2327512"/>
              <a:ext cx="1741348" cy="1473520"/>
              <a:chOff x="2563936" y="2492896"/>
              <a:chExt cx="1741348" cy="147352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2831764" y="2492896"/>
                <a:ext cx="1473520" cy="1473520"/>
              </a:xfrm>
              <a:prstGeom prst="donut">
                <a:avLst>
                  <a:gd name="adj" fmla="val 12615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scene3d>
                <a:camera prst="isometricOffAxis1Left"/>
                <a:lightRig rig="chilly" dir="t">
                  <a:rot lat="0" lon="0" rev="3000000"/>
                </a:lightRig>
              </a:scene3d>
              <a:sp3d extrusionH="1625600" prstMaterial="metal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563936" y="2878101"/>
                <a:ext cx="903809" cy="903809"/>
              </a:xfrm>
              <a:prstGeom prst="donut">
                <a:avLst>
                  <a:gd name="adj" fmla="val 31805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scene3d>
                <a:camera prst="isometricOffAxis1Left"/>
                <a:lightRig rig="chilly" dir="t">
                  <a:rot lat="0" lon="0" rev="3000000"/>
                </a:lightRig>
              </a:scene3d>
              <a:sp3d extrusionH="203200" prstMaterial="metal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1" name="Donut 20"/>
            <p:cNvSpPr/>
            <p:nvPr/>
          </p:nvSpPr>
          <p:spPr>
            <a:xfrm>
              <a:off x="6192000" y="1916832"/>
              <a:ext cx="1801861" cy="1801861"/>
            </a:xfrm>
            <a:prstGeom prst="donut">
              <a:avLst>
                <a:gd name="adj" fmla="val 31805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scene3d>
              <a:camera prst="isometricOffAxis1Left"/>
              <a:lightRig rig="chilly" dir="t">
                <a:rot lat="0" lon="0" rev="3000000"/>
              </a:lightRig>
            </a:scene3d>
            <a:sp3d extrusionH="203200" prstMaterial="metal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7974" y="1191040"/>
            <a:ext cx="2371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BwEndcap</a:t>
            </a:r>
            <a:r>
              <a:rPr lang="en-US" sz="2000" dirty="0" smtClean="0"/>
              <a:t>        Barrel</a:t>
            </a:r>
            <a:endParaRPr lang="nl-NL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5436096" y="1191553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FwEndcap</a:t>
            </a:r>
            <a:endParaRPr lang="nl-NL" sz="20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809265" y="4373154"/>
            <a:ext cx="7052457" cy="1601282"/>
            <a:chOff x="809265" y="4373154"/>
            <a:chExt cx="7052457" cy="1601282"/>
          </a:xfrm>
        </p:grpSpPr>
        <p:sp>
          <p:nvSpPr>
            <p:cNvPr id="25" name="Right Bracket 24"/>
            <p:cNvSpPr/>
            <p:nvPr/>
          </p:nvSpPr>
          <p:spPr>
            <a:xfrm rot="5400000">
              <a:off x="2033263" y="3149156"/>
              <a:ext cx="351990" cy="2799986"/>
            </a:xfrm>
            <a:prstGeom prst="rightBracket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26" name="Straight Connector 25"/>
            <p:cNvCxnSpPr>
              <a:stCxn id="233" idx="2"/>
              <a:endCxn id="80" idx="0"/>
            </p:cNvCxnSpPr>
            <p:nvPr/>
          </p:nvCxnSpPr>
          <p:spPr>
            <a:xfrm>
              <a:off x="2181183" y="4389622"/>
              <a:ext cx="0" cy="59617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 rot="5400000">
              <a:off x="1690821" y="4534935"/>
              <a:ext cx="988645" cy="1890357"/>
              <a:chOff x="4425048" y="685363"/>
              <a:chExt cx="775844" cy="1607103"/>
            </a:xfrm>
          </p:grpSpPr>
          <p:sp>
            <p:nvSpPr>
              <p:cNvPr id="80" name="Flowchart: Manual Operation 79"/>
              <p:cNvSpPr/>
              <p:nvPr/>
            </p:nvSpPr>
            <p:spPr>
              <a:xfrm rot="5400000" flipV="1">
                <a:off x="4009419" y="1100993"/>
                <a:ext cx="1607103" cy="775843"/>
              </a:xfrm>
              <a:prstGeom prst="flowChartManualOperati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81" name="Group 80"/>
              <p:cNvGrpSpPr/>
              <p:nvPr/>
            </p:nvGrpSpPr>
            <p:grpSpPr>
              <a:xfrm rot="5400000">
                <a:off x="4502087" y="896777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124" name="Straight Connector 12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8" name="Rectangle 12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82" name="Straight Connector 81"/>
              <p:cNvCxnSpPr/>
              <p:nvPr/>
            </p:nvCxnSpPr>
            <p:spPr>
              <a:xfrm rot="5400000" flipV="1">
                <a:off x="4512295" y="1620707"/>
                <a:ext cx="0" cy="17449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5400000" flipH="1" flipV="1">
                <a:off x="4649944" y="1595934"/>
                <a:ext cx="44478" cy="17956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rot="5400000" flipV="1">
                <a:off x="4479810" y="1549990"/>
                <a:ext cx="0" cy="109523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5400000" flipV="1">
                <a:off x="4468672" y="1128829"/>
                <a:ext cx="0" cy="872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endCxn id="123" idx="2"/>
              </p:cNvCxnSpPr>
              <p:nvPr/>
            </p:nvCxnSpPr>
            <p:spPr>
              <a:xfrm rot="5400000" flipV="1">
                <a:off x="4525796" y="1148743"/>
                <a:ext cx="138550" cy="185968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>
                <a:off x="4447384" y="1208440"/>
                <a:ext cx="150210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 flipV="1">
                <a:off x="4702469" y="1117356"/>
                <a:ext cx="0" cy="24013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5400000">
                <a:off x="4753781" y="1123971"/>
                <a:ext cx="397384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117" idx="1"/>
              </p:cNvCxnSpPr>
              <p:nvPr/>
            </p:nvCxnSpPr>
            <p:spPr>
              <a:xfrm rot="5400000" flipV="1">
                <a:off x="4877367" y="1117619"/>
                <a:ext cx="280149" cy="129939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5400000" flipV="1">
                <a:off x="4495822" y="753133"/>
                <a:ext cx="0" cy="1415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Oval 91"/>
              <p:cNvSpPr/>
              <p:nvPr/>
            </p:nvSpPr>
            <p:spPr>
              <a:xfrm rot="5400000">
                <a:off x="5052652" y="1309658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3" name="Oval 92"/>
              <p:cNvSpPr/>
              <p:nvPr/>
            </p:nvSpPr>
            <p:spPr>
              <a:xfrm rot="5400000">
                <a:off x="4481811" y="1554735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4" name="Oval 93"/>
              <p:cNvSpPr/>
              <p:nvPr/>
            </p:nvSpPr>
            <p:spPr>
              <a:xfrm rot="5400000">
                <a:off x="4520856" y="776823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95" name="Group 94"/>
              <p:cNvGrpSpPr/>
              <p:nvPr/>
            </p:nvGrpSpPr>
            <p:grpSpPr>
              <a:xfrm rot="5400000">
                <a:off x="4596101" y="1147178"/>
                <a:ext cx="426052" cy="606539"/>
                <a:chOff x="4016933" y="3453611"/>
                <a:chExt cx="944153" cy="1344122"/>
              </a:xfrm>
            </p:grpSpPr>
            <p:grpSp>
              <p:nvGrpSpPr>
                <p:cNvPr id="118" name="Group 117"/>
                <p:cNvGrpSpPr/>
                <p:nvPr/>
              </p:nvGrpSpPr>
              <p:grpSpPr>
                <a:xfrm>
                  <a:off x="4016933" y="3990212"/>
                  <a:ext cx="807521" cy="807521"/>
                  <a:chOff x="3141682" y="752097"/>
                  <a:chExt cx="2235200" cy="2235200"/>
                </a:xfrm>
              </p:grpSpPr>
              <p:sp>
                <p:nvSpPr>
                  <p:cNvPr id="122" name="Shape 121"/>
                  <p:cNvSpPr/>
                  <p:nvPr/>
                </p:nvSpPr>
                <p:spPr>
                  <a:xfrm>
                    <a:off x="3141682" y="752097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23" name="Oval 122"/>
                  <p:cNvSpPr/>
                  <p:nvPr/>
                </p:nvSpPr>
                <p:spPr>
                  <a:xfrm>
                    <a:off x="3593020" y="1221624"/>
                    <a:ext cx="1332529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119" name="Group 118"/>
                <p:cNvGrpSpPr/>
                <p:nvPr/>
              </p:nvGrpSpPr>
              <p:grpSpPr>
                <a:xfrm>
                  <a:off x="4316622" y="3453611"/>
                  <a:ext cx="644464" cy="644464"/>
                  <a:chOff x="1841882" y="-220652"/>
                  <a:chExt cx="2235200" cy="2235200"/>
                </a:xfrm>
              </p:grpSpPr>
              <p:sp>
                <p:nvSpPr>
                  <p:cNvPr id="120" name="Shape 119"/>
                  <p:cNvSpPr/>
                  <p:nvPr/>
                </p:nvSpPr>
                <p:spPr>
                  <a:xfrm>
                    <a:off x="1841882" y="-220652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21" name="Oval 120"/>
                  <p:cNvSpPr/>
                  <p:nvPr/>
                </p:nvSpPr>
                <p:spPr>
                  <a:xfrm>
                    <a:off x="2293217" y="248871"/>
                    <a:ext cx="1332525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96" name="Group 95"/>
              <p:cNvGrpSpPr/>
              <p:nvPr/>
            </p:nvGrpSpPr>
            <p:grpSpPr>
              <a:xfrm rot="5400000">
                <a:off x="4822534" y="1010029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113" name="Straight Connector 11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Rectangle 116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97" name="Oval 96"/>
              <p:cNvSpPr/>
              <p:nvPr/>
            </p:nvSpPr>
            <p:spPr>
              <a:xfrm rot="5400000">
                <a:off x="4730824" y="1616391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98" name="Straight Connector 97"/>
              <p:cNvCxnSpPr/>
              <p:nvPr/>
            </p:nvCxnSpPr>
            <p:spPr>
              <a:xfrm rot="5400000">
                <a:off x="4371950" y="1903860"/>
                <a:ext cx="389292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5400000" flipV="1">
                <a:off x="4853398" y="1529342"/>
                <a:ext cx="0" cy="58415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Oval 99"/>
              <p:cNvSpPr/>
              <p:nvPr/>
            </p:nvSpPr>
            <p:spPr>
              <a:xfrm rot="5400000">
                <a:off x="4520856" y="2088286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101" name="Group 100"/>
              <p:cNvGrpSpPr/>
              <p:nvPr/>
            </p:nvGrpSpPr>
            <p:grpSpPr>
              <a:xfrm rot="5400000">
                <a:off x="4502087" y="1782058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108" name="Straight Connector 107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Rectangle 111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102" name="Group 101"/>
              <p:cNvGrpSpPr/>
              <p:nvPr/>
            </p:nvGrpSpPr>
            <p:grpSpPr>
              <a:xfrm rot="5400000">
                <a:off x="4822534" y="1707953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103" name="Straight Connector 10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Rectangle 106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cxnSp>
          <p:nvCxnSpPr>
            <p:cNvPr id="28" name="Straight Connector 27"/>
            <p:cNvCxnSpPr>
              <a:endCxn id="137" idx="2"/>
            </p:cNvCxnSpPr>
            <p:nvPr/>
          </p:nvCxnSpPr>
          <p:spPr>
            <a:xfrm flipH="1" flipV="1">
              <a:off x="7670819" y="4373933"/>
              <a:ext cx="3961" cy="755875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Group 28"/>
            <p:cNvGrpSpPr/>
            <p:nvPr/>
          </p:nvGrpSpPr>
          <p:grpSpPr>
            <a:xfrm rot="5400000">
              <a:off x="6422221" y="4534935"/>
              <a:ext cx="988645" cy="1890357"/>
              <a:chOff x="4425048" y="685363"/>
              <a:chExt cx="775844" cy="1607103"/>
            </a:xfrm>
          </p:grpSpPr>
          <p:sp>
            <p:nvSpPr>
              <p:cNvPr id="31" name="Flowchart: Manual Operation 30"/>
              <p:cNvSpPr/>
              <p:nvPr/>
            </p:nvSpPr>
            <p:spPr>
              <a:xfrm rot="5400000" flipV="1">
                <a:off x="4009419" y="1100993"/>
                <a:ext cx="1607103" cy="775843"/>
              </a:xfrm>
              <a:prstGeom prst="flowChartManualOperati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 rot="5400000">
                <a:off x="4502087" y="896777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75" name="Straight Connector 74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Rectangle 78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5400000" flipV="1">
                <a:off x="4512295" y="1620707"/>
                <a:ext cx="0" cy="17449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5400000" flipH="1" flipV="1">
                <a:off x="4649944" y="1595934"/>
                <a:ext cx="44478" cy="17956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 flipV="1">
                <a:off x="4479810" y="1549990"/>
                <a:ext cx="0" cy="109523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 flipV="1">
                <a:off x="4468672" y="1128829"/>
                <a:ext cx="0" cy="872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endCxn id="74" idx="2"/>
              </p:cNvCxnSpPr>
              <p:nvPr/>
            </p:nvCxnSpPr>
            <p:spPr>
              <a:xfrm rot="5400000" flipV="1">
                <a:off x="4525796" y="1148743"/>
                <a:ext cx="138550" cy="185968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5400000">
                <a:off x="4447384" y="1208440"/>
                <a:ext cx="150210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5400000" flipV="1">
                <a:off x="4702469" y="1117356"/>
                <a:ext cx="0" cy="24013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5400000">
                <a:off x="4753781" y="1123971"/>
                <a:ext cx="397384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stCxn id="68" idx="1"/>
              </p:cNvCxnSpPr>
              <p:nvPr/>
            </p:nvCxnSpPr>
            <p:spPr>
              <a:xfrm rot="5400000" flipV="1">
                <a:off x="4877367" y="1117619"/>
                <a:ext cx="280149" cy="129939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 flipV="1">
                <a:off x="4495822" y="753133"/>
                <a:ext cx="0" cy="1415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42"/>
              <p:cNvSpPr/>
              <p:nvPr/>
            </p:nvSpPr>
            <p:spPr>
              <a:xfrm rot="5400000">
                <a:off x="5052652" y="1309658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4" name="Oval 43"/>
              <p:cNvSpPr/>
              <p:nvPr/>
            </p:nvSpPr>
            <p:spPr>
              <a:xfrm rot="5400000">
                <a:off x="4481811" y="1554735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5" name="Oval 44"/>
              <p:cNvSpPr/>
              <p:nvPr/>
            </p:nvSpPr>
            <p:spPr>
              <a:xfrm rot="5400000">
                <a:off x="4520856" y="776823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46" name="Group 45"/>
              <p:cNvGrpSpPr/>
              <p:nvPr/>
            </p:nvGrpSpPr>
            <p:grpSpPr>
              <a:xfrm rot="5400000">
                <a:off x="4596101" y="1147178"/>
                <a:ext cx="426052" cy="606539"/>
                <a:chOff x="4016933" y="3453611"/>
                <a:chExt cx="944153" cy="1344122"/>
              </a:xfrm>
            </p:grpSpPr>
            <p:grpSp>
              <p:nvGrpSpPr>
                <p:cNvPr id="69" name="Group 68"/>
                <p:cNvGrpSpPr/>
                <p:nvPr/>
              </p:nvGrpSpPr>
              <p:grpSpPr>
                <a:xfrm>
                  <a:off x="4016933" y="3990212"/>
                  <a:ext cx="807521" cy="807521"/>
                  <a:chOff x="3141682" y="752097"/>
                  <a:chExt cx="2235200" cy="2235200"/>
                </a:xfrm>
              </p:grpSpPr>
              <p:sp>
                <p:nvSpPr>
                  <p:cNvPr id="73" name="Shape 72"/>
                  <p:cNvSpPr/>
                  <p:nvPr/>
                </p:nvSpPr>
                <p:spPr>
                  <a:xfrm>
                    <a:off x="3141682" y="752097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74" name="Oval 73"/>
                  <p:cNvSpPr/>
                  <p:nvPr/>
                </p:nvSpPr>
                <p:spPr>
                  <a:xfrm>
                    <a:off x="3593020" y="1221624"/>
                    <a:ext cx="1332529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70" name="Group 69"/>
                <p:cNvGrpSpPr/>
                <p:nvPr/>
              </p:nvGrpSpPr>
              <p:grpSpPr>
                <a:xfrm>
                  <a:off x="4316622" y="3453611"/>
                  <a:ext cx="644464" cy="644464"/>
                  <a:chOff x="1841882" y="-220652"/>
                  <a:chExt cx="2235200" cy="2235200"/>
                </a:xfrm>
              </p:grpSpPr>
              <p:sp>
                <p:nvSpPr>
                  <p:cNvPr id="71" name="Shape 70"/>
                  <p:cNvSpPr/>
                  <p:nvPr/>
                </p:nvSpPr>
                <p:spPr>
                  <a:xfrm>
                    <a:off x="1841882" y="-220652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72" name="Oval 71"/>
                  <p:cNvSpPr/>
                  <p:nvPr/>
                </p:nvSpPr>
                <p:spPr>
                  <a:xfrm>
                    <a:off x="2293217" y="248871"/>
                    <a:ext cx="1332525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47" name="Group 46"/>
              <p:cNvGrpSpPr/>
              <p:nvPr/>
            </p:nvGrpSpPr>
            <p:grpSpPr>
              <a:xfrm rot="5400000">
                <a:off x="4822534" y="1010029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64" name="Straight Connector 6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Rectangle 6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48" name="Oval 47"/>
              <p:cNvSpPr/>
              <p:nvPr/>
            </p:nvSpPr>
            <p:spPr>
              <a:xfrm rot="5400000">
                <a:off x="4730824" y="1616391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rot="5400000">
                <a:off x="4371950" y="1903860"/>
                <a:ext cx="389292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5400000" flipV="1">
                <a:off x="4853398" y="1529342"/>
                <a:ext cx="0" cy="58415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50"/>
              <p:cNvSpPr/>
              <p:nvPr/>
            </p:nvSpPr>
            <p:spPr>
              <a:xfrm rot="5400000">
                <a:off x="4520856" y="2088286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52" name="Group 51"/>
              <p:cNvGrpSpPr/>
              <p:nvPr/>
            </p:nvGrpSpPr>
            <p:grpSpPr>
              <a:xfrm rot="5400000">
                <a:off x="4502087" y="1782058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" name="Rectangle 62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53" name="Group 52"/>
              <p:cNvGrpSpPr/>
              <p:nvPr/>
            </p:nvGrpSpPr>
            <p:grpSpPr>
              <a:xfrm rot="5400000">
                <a:off x="4822534" y="1707953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Rectangle 5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cxnSp>
          <p:nvCxnSpPr>
            <p:cNvPr id="30" name="Straight Connector 29"/>
            <p:cNvCxnSpPr>
              <a:stCxn id="169" idx="2"/>
            </p:cNvCxnSpPr>
            <p:nvPr/>
          </p:nvCxnSpPr>
          <p:spPr>
            <a:xfrm>
              <a:off x="6180417" y="4389623"/>
              <a:ext cx="3961" cy="581011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9" name="Group 128"/>
          <p:cNvGrpSpPr/>
          <p:nvPr/>
        </p:nvGrpSpPr>
        <p:grpSpPr>
          <a:xfrm>
            <a:off x="82803" y="3004903"/>
            <a:ext cx="9042296" cy="1384720"/>
            <a:chOff x="82803" y="3004903"/>
            <a:chExt cx="9042296" cy="1384720"/>
          </a:xfrm>
        </p:grpSpPr>
        <p:grpSp>
          <p:nvGrpSpPr>
            <p:cNvPr id="130" name="Group 129"/>
            <p:cNvGrpSpPr/>
            <p:nvPr/>
          </p:nvGrpSpPr>
          <p:grpSpPr>
            <a:xfrm>
              <a:off x="82803" y="3716430"/>
              <a:ext cx="1346386" cy="673193"/>
              <a:chOff x="3059832" y="3356992"/>
              <a:chExt cx="2448272" cy="1224136"/>
            </a:xfrm>
          </p:grpSpPr>
          <p:sp>
            <p:nvSpPr>
              <p:cNvPr id="265" name="Rectangle 264"/>
              <p:cNvSpPr/>
              <p:nvPr/>
            </p:nvSpPr>
            <p:spPr>
              <a:xfrm>
                <a:off x="3059832" y="3356992"/>
                <a:ext cx="2448272" cy="1224136"/>
              </a:xfrm>
              <a:prstGeom prst="rect">
                <a:avLst/>
              </a:prstGeom>
              <a:solidFill>
                <a:schemeClr val="accent5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266" name="Group 265"/>
              <p:cNvGrpSpPr/>
              <p:nvPr/>
            </p:nvGrpSpPr>
            <p:grpSpPr>
              <a:xfrm>
                <a:off x="3179841" y="3480973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292" name="Straight Connector 291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3" name="Straight Connector 292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4" name="Straight Connector 293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6" name="Rectangle 295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267" name="Group 266"/>
              <p:cNvGrpSpPr/>
              <p:nvPr/>
            </p:nvGrpSpPr>
            <p:grpSpPr>
              <a:xfrm>
                <a:off x="3179841" y="3969060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287" name="Straight Connector 286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8" name="Straight Connector 287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Straight Connector 288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1" name="Rectangle 290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sp>
            <p:nvSpPr>
              <p:cNvPr id="268" name="Rectangle 267"/>
              <p:cNvSpPr/>
              <p:nvPr/>
            </p:nvSpPr>
            <p:spPr>
              <a:xfrm>
                <a:off x="4691180" y="4170985"/>
                <a:ext cx="730357" cy="30205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50000"/>
                  </a:schemeClr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1100" dirty="0" smtClean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rPr>
                  <a:t>0101</a:t>
                </a:r>
                <a:endParaRPr lang="nl-NL" sz="1100" dirty="0">
                  <a:solidFill>
                    <a:schemeClr val="accent5">
                      <a:lumMod val="50000"/>
                    </a:schemeClr>
                  </a:solidFill>
                  <a:latin typeface="OCR A Extended" panose="02010509020102010303" pitchFamily="50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69" name="Straight Connector 268"/>
              <p:cNvCxnSpPr/>
              <p:nvPr/>
            </p:nvCxnSpPr>
            <p:spPr>
              <a:xfrm flipH="1">
                <a:off x="4355976" y="3536104"/>
                <a:ext cx="1152128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 flipH="1" flipV="1">
                <a:off x="4226362" y="3480973"/>
                <a:ext cx="129614" cy="55131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>
              <a:xfrm>
                <a:off x="3620890" y="3480973"/>
                <a:ext cx="605472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2" name="Oval 271"/>
              <p:cNvSpPr/>
              <p:nvPr/>
            </p:nvSpPr>
            <p:spPr>
              <a:xfrm>
                <a:off x="4139952" y="342900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273" name="Straight Connector 272"/>
              <p:cNvCxnSpPr/>
              <p:nvPr/>
            </p:nvCxnSpPr>
            <p:spPr>
              <a:xfrm flipH="1">
                <a:off x="4291170" y="3508538"/>
                <a:ext cx="212430" cy="3452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/>
              <p:cNvCxnSpPr/>
              <p:nvPr/>
            </p:nvCxnSpPr>
            <p:spPr>
              <a:xfrm flipH="1">
                <a:off x="3822602" y="3853750"/>
                <a:ext cx="468567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5" name="Oval 274"/>
              <p:cNvSpPr/>
              <p:nvPr/>
            </p:nvSpPr>
            <p:spPr>
              <a:xfrm>
                <a:off x="3750594" y="380476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276" name="Straight Connector 275"/>
              <p:cNvCxnSpPr/>
              <p:nvPr/>
            </p:nvCxnSpPr>
            <p:spPr>
              <a:xfrm flipH="1" flipV="1">
                <a:off x="3923626" y="3681144"/>
                <a:ext cx="473759" cy="2977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/>
              <p:cNvCxnSpPr/>
              <p:nvPr/>
            </p:nvCxnSpPr>
            <p:spPr>
              <a:xfrm>
                <a:off x="5292080" y="3536104"/>
                <a:ext cx="0" cy="385918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8" name="Oval 277"/>
              <p:cNvSpPr/>
              <p:nvPr/>
            </p:nvSpPr>
            <p:spPr>
              <a:xfrm>
                <a:off x="5220072" y="3866891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279" name="Group 278"/>
              <p:cNvGrpSpPr/>
              <p:nvPr/>
            </p:nvGrpSpPr>
            <p:grpSpPr>
              <a:xfrm>
                <a:off x="3822602" y="3684121"/>
                <a:ext cx="807521" cy="807521"/>
                <a:chOff x="3051965" y="738228"/>
                <a:chExt cx="2235200" cy="2235200"/>
              </a:xfrm>
            </p:grpSpPr>
            <p:sp>
              <p:nvSpPr>
                <p:cNvPr id="285" name="Shape 284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86" name="Oval 285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280" name="Group 279"/>
              <p:cNvGrpSpPr/>
              <p:nvPr/>
            </p:nvGrpSpPr>
            <p:grpSpPr>
              <a:xfrm>
                <a:off x="4503600" y="3429000"/>
                <a:ext cx="644464" cy="644464"/>
                <a:chOff x="3051965" y="738228"/>
                <a:chExt cx="2235200" cy="2235200"/>
              </a:xfrm>
            </p:grpSpPr>
            <p:sp>
              <p:nvSpPr>
                <p:cNvPr id="283" name="Shape 282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84" name="Oval 283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cxnSp>
            <p:nvCxnSpPr>
              <p:cNvPr id="281" name="Straight Connector 280"/>
              <p:cNvCxnSpPr/>
              <p:nvPr/>
            </p:nvCxnSpPr>
            <p:spPr>
              <a:xfrm flipV="1">
                <a:off x="3750594" y="4244716"/>
                <a:ext cx="0" cy="3364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2" name="Oval 281"/>
              <p:cNvSpPr/>
              <p:nvPr/>
            </p:nvSpPr>
            <p:spPr>
              <a:xfrm>
                <a:off x="3678586" y="4121895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</p:grpSp>
        <p:grpSp>
          <p:nvGrpSpPr>
            <p:cNvPr id="131" name="Group 130"/>
            <p:cNvGrpSpPr/>
            <p:nvPr/>
          </p:nvGrpSpPr>
          <p:grpSpPr>
            <a:xfrm>
              <a:off x="1507990" y="3716429"/>
              <a:ext cx="1346386" cy="673193"/>
              <a:chOff x="3059832" y="3356992"/>
              <a:chExt cx="2448272" cy="1224136"/>
            </a:xfrm>
          </p:grpSpPr>
          <p:sp>
            <p:nvSpPr>
              <p:cNvPr id="233" name="Rectangle 232"/>
              <p:cNvSpPr/>
              <p:nvPr/>
            </p:nvSpPr>
            <p:spPr>
              <a:xfrm>
                <a:off x="3059832" y="3356992"/>
                <a:ext cx="2448272" cy="1224136"/>
              </a:xfrm>
              <a:prstGeom prst="rect">
                <a:avLst/>
              </a:prstGeom>
              <a:solidFill>
                <a:schemeClr val="accent5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234" name="Group 233"/>
              <p:cNvGrpSpPr/>
              <p:nvPr/>
            </p:nvGrpSpPr>
            <p:grpSpPr>
              <a:xfrm>
                <a:off x="3179841" y="3480973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260" name="Straight Connector 259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1" name="Straight Connector 260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Straight Connector 261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3" name="Straight Connector 262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4" name="Rectangle 263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235" name="Group 234"/>
              <p:cNvGrpSpPr/>
              <p:nvPr/>
            </p:nvGrpSpPr>
            <p:grpSpPr>
              <a:xfrm>
                <a:off x="3179841" y="3969060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255" name="Straight Connector 254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6" name="Straight Connector 255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7" name="Straight Connector 256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8" name="Straight Connector 257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9" name="Rectangle 258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sp>
            <p:nvSpPr>
              <p:cNvPr id="236" name="Rectangle 235"/>
              <p:cNvSpPr/>
              <p:nvPr/>
            </p:nvSpPr>
            <p:spPr>
              <a:xfrm>
                <a:off x="4691180" y="4170985"/>
                <a:ext cx="730357" cy="30205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50000"/>
                  </a:schemeClr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1100" dirty="0" smtClean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rPr>
                  <a:t>0101</a:t>
                </a:r>
                <a:endParaRPr lang="nl-NL" sz="1100" dirty="0">
                  <a:solidFill>
                    <a:schemeClr val="accent5">
                      <a:lumMod val="50000"/>
                    </a:schemeClr>
                  </a:solidFill>
                  <a:latin typeface="OCR A Extended" panose="02010509020102010303" pitchFamily="50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37" name="Straight Connector 236"/>
              <p:cNvCxnSpPr/>
              <p:nvPr/>
            </p:nvCxnSpPr>
            <p:spPr>
              <a:xfrm flipH="1">
                <a:off x="4355976" y="3536104"/>
                <a:ext cx="1152128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/>
              <p:cNvCxnSpPr/>
              <p:nvPr/>
            </p:nvCxnSpPr>
            <p:spPr>
              <a:xfrm flipH="1" flipV="1">
                <a:off x="4226362" y="3480973"/>
                <a:ext cx="129614" cy="55131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/>
              <p:cNvCxnSpPr/>
              <p:nvPr/>
            </p:nvCxnSpPr>
            <p:spPr>
              <a:xfrm>
                <a:off x="3620890" y="3480973"/>
                <a:ext cx="605472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0" name="Oval 239"/>
              <p:cNvSpPr/>
              <p:nvPr/>
            </p:nvSpPr>
            <p:spPr>
              <a:xfrm>
                <a:off x="4139952" y="342900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241" name="Straight Connector 240"/>
              <p:cNvCxnSpPr/>
              <p:nvPr/>
            </p:nvCxnSpPr>
            <p:spPr>
              <a:xfrm flipH="1">
                <a:off x="4291170" y="3508538"/>
                <a:ext cx="212430" cy="3452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/>
              <p:cNvCxnSpPr/>
              <p:nvPr/>
            </p:nvCxnSpPr>
            <p:spPr>
              <a:xfrm flipH="1">
                <a:off x="3822602" y="3853750"/>
                <a:ext cx="468567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3" name="Oval 242"/>
              <p:cNvSpPr/>
              <p:nvPr/>
            </p:nvSpPr>
            <p:spPr>
              <a:xfrm>
                <a:off x="3750594" y="380476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244" name="Straight Connector 243"/>
              <p:cNvCxnSpPr/>
              <p:nvPr/>
            </p:nvCxnSpPr>
            <p:spPr>
              <a:xfrm flipH="1" flipV="1">
                <a:off x="3923626" y="3681144"/>
                <a:ext cx="473759" cy="2977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/>
              <p:cNvCxnSpPr/>
              <p:nvPr/>
            </p:nvCxnSpPr>
            <p:spPr>
              <a:xfrm>
                <a:off x="5292080" y="3536104"/>
                <a:ext cx="0" cy="385918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6" name="Oval 245"/>
              <p:cNvSpPr/>
              <p:nvPr/>
            </p:nvSpPr>
            <p:spPr>
              <a:xfrm>
                <a:off x="5220072" y="3866891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247" name="Group 246"/>
              <p:cNvGrpSpPr/>
              <p:nvPr/>
            </p:nvGrpSpPr>
            <p:grpSpPr>
              <a:xfrm>
                <a:off x="3822602" y="3684121"/>
                <a:ext cx="807521" cy="807521"/>
                <a:chOff x="3051965" y="738228"/>
                <a:chExt cx="2235200" cy="2235200"/>
              </a:xfrm>
            </p:grpSpPr>
            <p:sp>
              <p:nvSpPr>
                <p:cNvPr id="253" name="Shape 252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54" name="Oval 253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248" name="Group 247"/>
              <p:cNvGrpSpPr/>
              <p:nvPr/>
            </p:nvGrpSpPr>
            <p:grpSpPr>
              <a:xfrm>
                <a:off x="4503600" y="3429000"/>
                <a:ext cx="644464" cy="644464"/>
                <a:chOff x="3051965" y="738228"/>
                <a:chExt cx="2235200" cy="2235200"/>
              </a:xfrm>
            </p:grpSpPr>
            <p:sp>
              <p:nvSpPr>
                <p:cNvPr id="251" name="Shape 250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52" name="Oval 251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cxnSp>
            <p:nvCxnSpPr>
              <p:cNvPr id="249" name="Straight Connector 248"/>
              <p:cNvCxnSpPr/>
              <p:nvPr/>
            </p:nvCxnSpPr>
            <p:spPr>
              <a:xfrm flipV="1">
                <a:off x="3750594" y="4244716"/>
                <a:ext cx="0" cy="3364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0" name="Oval 249"/>
              <p:cNvSpPr/>
              <p:nvPr/>
            </p:nvSpPr>
            <p:spPr>
              <a:xfrm>
                <a:off x="3678586" y="4121895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2924885" y="3716428"/>
              <a:ext cx="1346386" cy="673193"/>
              <a:chOff x="3059832" y="3356992"/>
              <a:chExt cx="2448272" cy="1224136"/>
            </a:xfrm>
          </p:grpSpPr>
          <p:sp>
            <p:nvSpPr>
              <p:cNvPr id="201" name="Rectangle 200"/>
              <p:cNvSpPr/>
              <p:nvPr/>
            </p:nvSpPr>
            <p:spPr>
              <a:xfrm>
                <a:off x="3059832" y="3356992"/>
                <a:ext cx="2448272" cy="1224136"/>
              </a:xfrm>
              <a:prstGeom prst="rect">
                <a:avLst/>
              </a:prstGeom>
              <a:solidFill>
                <a:schemeClr val="accent5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202" name="Group 201"/>
              <p:cNvGrpSpPr/>
              <p:nvPr/>
            </p:nvGrpSpPr>
            <p:grpSpPr>
              <a:xfrm>
                <a:off x="3179841" y="3480973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228" name="Straight Connector 227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9" name="Straight Connector 228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1" name="Straight Connector 230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2" name="Rectangle 231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203" name="Group 202"/>
              <p:cNvGrpSpPr/>
              <p:nvPr/>
            </p:nvGrpSpPr>
            <p:grpSpPr>
              <a:xfrm>
                <a:off x="3179841" y="3969060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223" name="Straight Connector 22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4" name="Straight Connector 22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5" name="Straight Connector 22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6" name="Straight Connector 22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7" name="Rectangle 226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sp>
            <p:nvSpPr>
              <p:cNvPr id="204" name="Rectangle 203"/>
              <p:cNvSpPr/>
              <p:nvPr/>
            </p:nvSpPr>
            <p:spPr>
              <a:xfrm>
                <a:off x="4691180" y="4170985"/>
                <a:ext cx="730357" cy="30205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50000"/>
                  </a:schemeClr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1100" dirty="0" smtClean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rPr>
                  <a:t>0101</a:t>
                </a:r>
                <a:endParaRPr lang="nl-NL" sz="1100" dirty="0">
                  <a:solidFill>
                    <a:schemeClr val="accent5">
                      <a:lumMod val="50000"/>
                    </a:schemeClr>
                  </a:solidFill>
                  <a:latin typeface="OCR A Extended" panose="02010509020102010303" pitchFamily="50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05" name="Straight Connector 204"/>
              <p:cNvCxnSpPr/>
              <p:nvPr/>
            </p:nvCxnSpPr>
            <p:spPr>
              <a:xfrm flipH="1">
                <a:off x="4355976" y="3536104"/>
                <a:ext cx="1152128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>
              <a:xfrm flipH="1" flipV="1">
                <a:off x="4226362" y="3480973"/>
                <a:ext cx="129614" cy="55131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>
                <a:off x="3620890" y="3480973"/>
                <a:ext cx="605472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8" name="Oval 207"/>
              <p:cNvSpPr/>
              <p:nvPr/>
            </p:nvSpPr>
            <p:spPr>
              <a:xfrm>
                <a:off x="4139952" y="342900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209" name="Straight Connector 208"/>
              <p:cNvCxnSpPr/>
              <p:nvPr/>
            </p:nvCxnSpPr>
            <p:spPr>
              <a:xfrm flipH="1">
                <a:off x="4291170" y="3508538"/>
                <a:ext cx="212430" cy="3452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209"/>
              <p:cNvCxnSpPr/>
              <p:nvPr/>
            </p:nvCxnSpPr>
            <p:spPr>
              <a:xfrm flipH="1">
                <a:off x="3822602" y="3853750"/>
                <a:ext cx="468567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1" name="Oval 210"/>
              <p:cNvSpPr/>
              <p:nvPr/>
            </p:nvSpPr>
            <p:spPr>
              <a:xfrm>
                <a:off x="3750594" y="380476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212" name="Straight Connector 211"/>
              <p:cNvCxnSpPr/>
              <p:nvPr/>
            </p:nvCxnSpPr>
            <p:spPr>
              <a:xfrm flipH="1" flipV="1">
                <a:off x="3923626" y="3681144"/>
                <a:ext cx="473759" cy="2977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>
                <a:off x="5292080" y="3536104"/>
                <a:ext cx="0" cy="385918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4" name="Oval 213"/>
              <p:cNvSpPr/>
              <p:nvPr/>
            </p:nvSpPr>
            <p:spPr>
              <a:xfrm>
                <a:off x="5220072" y="3866891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215" name="Group 214"/>
              <p:cNvGrpSpPr/>
              <p:nvPr/>
            </p:nvGrpSpPr>
            <p:grpSpPr>
              <a:xfrm>
                <a:off x="3822602" y="3684121"/>
                <a:ext cx="807521" cy="807521"/>
                <a:chOff x="3051965" y="738228"/>
                <a:chExt cx="2235200" cy="2235200"/>
              </a:xfrm>
            </p:grpSpPr>
            <p:sp>
              <p:nvSpPr>
                <p:cNvPr id="221" name="Shape 220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22" name="Oval 221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216" name="Group 215"/>
              <p:cNvGrpSpPr/>
              <p:nvPr/>
            </p:nvGrpSpPr>
            <p:grpSpPr>
              <a:xfrm>
                <a:off x="4503600" y="3429000"/>
                <a:ext cx="644464" cy="644464"/>
                <a:chOff x="3051965" y="738228"/>
                <a:chExt cx="2235200" cy="2235200"/>
              </a:xfrm>
            </p:grpSpPr>
            <p:sp>
              <p:nvSpPr>
                <p:cNvPr id="219" name="Shape 218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220" name="Oval 219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cxnSp>
            <p:nvCxnSpPr>
              <p:cNvPr id="217" name="Straight Connector 216"/>
              <p:cNvCxnSpPr/>
              <p:nvPr/>
            </p:nvCxnSpPr>
            <p:spPr>
              <a:xfrm flipV="1">
                <a:off x="3750594" y="4244716"/>
                <a:ext cx="0" cy="3364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8" name="Oval 217"/>
              <p:cNvSpPr/>
              <p:nvPr/>
            </p:nvSpPr>
            <p:spPr>
              <a:xfrm>
                <a:off x="3678586" y="4121895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</p:grpSp>
        <p:grpSp>
          <p:nvGrpSpPr>
            <p:cNvPr id="133" name="Group 132"/>
            <p:cNvGrpSpPr/>
            <p:nvPr/>
          </p:nvGrpSpPr>
          <p:grpSpPr>
            <a:xfrm>
              <a:off x="5507224" y="3716430"/>
              <a:ext cx="1346386" cy="673193"/>
              <a:chOff x="3059832" y="3356992"/>
              <a:chExt cx="2448272" cy="1224136"/>
            </a:xfrm>
          </p:grpSpPr>
          <p:sp>
            <p:nvSpPr>
              <p:cNvPr id="169" name="Rectangle 168"/>
              <p:cNvSpPr/>
              <p:nvPr/>
            </p:nvSpPr>
            <p:spPr>
              <a:xfrm>
                <a:off x="3059832" y="3356992"/>
                <a:ext cx="2448272" cy="1224136"/>
              </a:xfrm>
              <a:prstGeom prst="rect">
                <a:avLst/>
              </a:prstGeom>
              <a:solidFill>
                <a:schemeClr val="accent5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170" name="Group 169"/>
              <p:cNvGrpSpPr/>
              <p:nvPr/>
            </p:nvGrpSpPr>
            <p:grpSpPr>
              <a:xfrm>
                <a:off x="3179841" y="3480973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196" name="Straight Connector 195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7" name="Straight Connector 196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8" name="Straight Connector 197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9" name="Straight Connector 198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0" name="Rectangle 199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171" name="Group 170"/>
              <p:cNvGrpSpPr/>
              <p:nvPr/>
            </p:nvGrpSpPr>
            <p:grpSpPr>
              <a:xfrm>
                <a:off x="3179841" y="3969060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191" name="Straight Connector 190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5" name="Rectangle 194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sp>
            <p:nvSpPr>
              <p:cNvPr id="172" name="Rectangle 171"/>
              <p:cNvSpPr/>
              <p:nvPr/>
            </p:nvSpPr>
            <p:spPr>
              <a:xfrm>
                <a:off x="4691180" y="4170985"/>
                <a:ext cx="730357" cy="30205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50000"/>
                  </a:schemeClr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1100" dirty="0" smtClean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rPr>
                  <a:t>0101</a:t>
                </a:r>
                <a:endParaRPr lang="nl-NL" sz="1100" dirty="0">
                  <a:solidFill>
                    <a:schemeClr val="accent5">
                      <a:lumMod val="50000"/>
                    </a:schemeClr>
                  </a:solidFill>
                  <a:latin typeface="OCR A Extended" panose="02010509020102010303" pitchFamily="50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73" name="Straight Connector 172"/>
              <p:cNvCxnSpPr/>
              <p:nvPr/>
            </p:nvCxnSpPr>
            <p:spPr>
              <a:xfrm flipH="1">
                <a:off x="4355976" y="3536104"/>
                <a:ext cx="1152128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 flipH="1" flipV="1">
                <a:off x="4226362" y="3480973"/>
                <a:ext cx="129614" cy="55131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>
                <a:off x="3620890" y="3480973"/>
                <a:ext cx="605472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6" name="Oval 175"/>
              <p:cNvSpPr/>
              <p:nvPr/>
            </p:nvSpPr>
            <p:spPr>
              <a:xfrm>
                <a:off x="4139952" y="342900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177" name="Straight Connector 176"/>
              <p:cNvCxnSpPr/>
              <p:nvPr/>
            </p:nvCxnSpPr>
            <p:spPr>
              <a:xfrm flipH="1">
                <a:off x="4291170" y="3508538"/>
                <a:ext cx="212430" cy="3452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Straight Connector 177"/>
              <p:cNvCxnSpPr/>
              <p:nvPr/>
            </p:nvCxnSpPr>
            <p:spPr>
              <a:xfrm flipH="1">
                <a:off x="3822602" y="3853750"/>
                <a:ext cx="468567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9" name="Oval 178"/>
              <p:cNvSpPr/>
              <p:nvPr/>
            </p:nvSpPr>
            <p:spPr>
              <a:xfrm>
                <a:off x="3750594" y="380476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180" name="Straight Connector 179"/>
              <p:cNvCxnSpPr/>
              <p:nvPr/>
            </p:nvCxnSpPr>
            <p:spPr>
              <a:xfrm flipH="1" flipV="1">
                <a:off x="3923626" y="3681144"/>
                <a:ext cx="473759" cy="2977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>
              <a:xfrm>
                <a:off x="5292080" y="3536104"/>
                <a:ext cx="0" cy="385918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2" name="Oval 181"/>
              <p:cNvSpPr/>
              <p:nvPr/>
            </p:nvSpPr>
            <p:spPr>
              <a:xfrm>
                <a:off x="5220072" y="3866891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183" name="Group 182"/>
              <p:cNvGrpSpPr/>
              <p:nvPr/>
            </p:nvGrpSpPr>
            <p:grpSpPr>
              <a:xfrm>
                <a:off x="3822602" y="3684121"/>
                <a:ext cx="807521" cy="807521"/>
                <a:chOff x="3051965" y="738228"/>
                <a:chExt cx="2235200" cy="2235200"/>
              </a:xfrm>
            </p:grpSpPr>
            <p:sp>
              <p:nvSpPr>
                <p:cNvPr id="189" name="Shape 188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90" name="Oval 189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184" name="Group 183"/>
              <p:cNvGrpSpPr/>
              <p:nvPr/>
            </p:nvGrpSpPr>
            <p:grpSpPr>
              <a:xfrm>
                <a:off x="4503600" y="3429000"/>
                <a:ext cx="644464" cy="644464"/>
                <a:chOff x="3051965" y="738228"/>
                <a:chExt cx="2235200" cy="2235200"/>
              </a:xfrm>
            </p:grpSpPr>
            <p:sp>
              <p:nvSpPr>
                <p:cNvPr id="187" name="Shape 186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88" name="Oval 187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cxnSp>
            <p:nvCxnSpPr>
              <p:cNvPr id="185" name="Straight Connector 184"/>
              <p:cNvCxnSpPr/>
              <p:nvPr/>
            </p:nvCxnSpPr>
            <p:spPr>
              <a:xfrm flipV="1">
                <a:off x="3750594" y="4244716"/>
                <a:ext cx="0" cy="3364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6" name="Oval 185"/>
              <p:cNvSpPr/>
              <p:nvPr/>
            </p:nvSpPr>
            <p:spPr>
              <a:xfrm>
                <a:off x="3678586" y="4121895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</p:grpSp>
        <p:grpSp>
          <p:nvGrpSpPr>
            <p:cNvPr id="134" name="Group 133"/>
            <p:cNvGrpSpPr/>
            <p:nvPr/>
          </p:nvGrpSpPr>
          <p:grpSpPr>
            <a:xfrm>
              <a:off x="6997626" y="3700740"/>
              <a:ext cx="1346386" cy="673193"/>
              <a:chOff x="3059832" y="3356992"/>
              <a:chExt cx="2448272" cy="1224136"/>
            </a:xfrm>
          </p:grpSpPr>
          <p:sp>
            <p:nvSpPr>
              <p:cNvPr id="137" name="Rectangle 136"/>
              <p:cNvSpPr/>
              <p:nvPr/>
            </p:nvSpPr>
            <p:spPr>
              <a:xfrm>
                <a:off x="3059832" y="3356992"/>
                <a:ext cx="2448272" cy="1224136"/>
              </a:xfrm>
              <a:prstGeom prst="rect">
                <a:avLst/>
              </a:prstGeom>
              <a:solidFill>
                <a:schemeClr val="accent5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138" name="Group 137"/>
              <p:cNvGrpSpPr/>
              <p:nvPr/>
            </p:nvGrpSpPr>
            <p:grpSpPr>
              <a:xfrm>
                <a:off x="3179841" y="3480973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164" name="Straight Connector 16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8" name="Rectangle 16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139" name="Group 138"/>
              <p:cNvGrpSpPr/>
              <p:nvPr/>
            </p:nvGrpSpPr>
            <p:grpSpPr>
              <a:xfrm>
                <a:off x="3179841" y="3969060"/>
                <a:ext cx="441049" cy="441049"/>
                <a:chOff x="2555776" y="1844824"/>
                <a:chExt cx="576064" cy="576064"/>
              </a:xfrm>
            </p:grpSpPr>
            <p:cxnSp>
              <p:nvCxnSpPr>
                <p:cNvPr id="159" name="Straight Connector 158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0" name="Straight Connector 159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1" name="Straight Connector 160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63" name="Rectangle 162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sp>
            <p:nvSpPr>
              <p:cNvPr id="140" name="Rectangle 139"/>
              <p:cNvSpPr/>
              <p:nvPr/>
            </p:nvSpPr>
            <p:spPr>
              <a:xfrm>
                <a:off x="4691180" y="4170985"/>
                <a:ext cx="730357" cy="302058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50000"/>
                  </a:schemeClr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sz="1100" dirty="0" smtClean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rPr>
                  <a:t>0101</a:t>
                </a:r>
                <a:endParaRPr lang="nl-NL" sz="1100" dirty="0">
                  <a:solidFill>
                    <a:schemeClr val="accent5">
                      <a:lumMod val="50000"/>
                    </a:schemeClr>
                  </a:solidFill>
                  <a:latin typeface="OCR A Extended" panose="02010509020102010303" pitchFamily="50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41" name="Straight Connector 140"/>
              <p:cNvCxnSpPr/>
              <p:nvPr/>
            </p:nvCxnSpPr>
            <p:spPr>
              <a:xfrm flipH="1">
                <a:off x="4355976" y="3536104"/>
                <a:ext cx="1152128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 flipH="1" flipV="1">
                <a:off x="4226362" y="3480973"/>
                <a:ext cx="129614" cy="55131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3620890" y="3480973"/>
                <a:ext cx="605472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4" name="Oval 143"/>
              <p:cNvSpPr/>
              <p:nvPr/>
            </p:nvSpPr>
            <p:spPr>
              <a:xfrm>
                <a:off x="4139952" y="342900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145" name="Straight Connector 144"/>
              <p:cNvCxnSpPr/>
              <p:nvPr/>
            </p:nvCxnSpPr>
            <p:spPr>
              <a:xfrm flipH="1">
                <a:off x="4291170" y="3508538"/>
                <a:ext cx="212430" cy="3452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flipH="1">
                <a:off x="3822602" y="3853750"/>
                <a:ext cx="468567" cy="0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Oval 146"/>
              <p:cNvSpPr/>
              <p:nvPr/>
            </p:nvSpPr>
            <p:spPr>
              <a:xfrm>
                <a:off x="3750594" y="3804760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cxnSp>
            <p:nvCxnSpPr>
              <p:cNvPr id="148" name="Straight Connector 147"/>
              <p:cNvCxnSpPr/>
              <p:nvPr/>
            </p:nvCxnSpPr>
            <p:spPr>
              <a:xfrm flipH="1" flipV="1">
                <a:off x="3923626" y="3681144"/>
                <a:ext cx="473759" cy="2977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/>
              <p:cNvCxnSpPr/>
              <p:nvPr/>
            </p:nvCxnSpPr>
            <p:spPr>
              <a:xfrm>
                <a:off x="5292080" y="3536104"/>
                <a:ext cx="0" cy="385918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0" name="Oval 149"/>
              <p:cNvSpPr/>
              <p:nvPr/>
            </p:nvSpPr>
            <p:spPr>
              <a:xfrm>
                <a:off x="5220072" y="3866891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  <p:grpSp>
            <p:nvGrpSpPr>
              <p:cNvPr id="151" name="Group 150"/>
              <p:cNvGrpSpPr/>
              <p:nvPr/>
            </p:nvGrpSpPr>
            <p:grpSpPr>
              <a:xfrm>
                <a:off x="3822602" y="3684121"/>
                <a:ext cx="807521" cy="807521"/>
                <a:chOff x="3051965" y="738228"/>
                <a:chExt cx="2235200" cy="2235200"/>
              </a:xfrm>
            </p:grpSpPr>
            <p:sp>
              <p:nvSpPr>
                <p:cNvPr id="157" name="Shape 156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58" name="Oval 157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152" name="Group 151"/>
              <p:cNvGrpSpPr/>
              <p:nvPr/>
            </p:nvGrpSpPr>
            <p:grpSpPr>
              <a:xfrm>
                <a:off x="4503600" y="3429000"/>
                <a:ext cx="644464" cy="644464"/>
                <a:chOff x="3051965" y="738228"/>
                <a:chExt cx="2235200" cy="2235200"/>
              </a:xfrm>
            </p:grpSpPr>
            <p:sp>
              <p:nvSpPr>
                <p:cNvPr id="155" name="Shape 154"/>
                <p:cNvSpPr/>
                <p:nvPr/>
              </p:nvSpPr>
              <p:spPr>
                <a:xfrm>
                  <a:off x="3051965" y="738228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5">
                    <a:lumMod val="50000"/>
                  </a:schemeClr>
                </a:solidFill>
                <a:ln w="19050"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56" name="Oval 155"/>
                <p:cNvSpPr/>
                <p:nvPr/>
              </p:nvSpPr>
              <p:spPr>
                <a:xfrm>
                  <a:off x="3503301" y="1207756"/>
                  <a:ext cx="1332527" cy="1296144"/>
                </a:xfrm>
                <a:prstGeom prst="ellipse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cxnSp>
            <p:nvCxnSpPr>
              <p:cNvPr id="153" name="Straight Connector 152"/>
              <p:cNvCxnSpPr/>
              <p:nvPr/>
            </p:nvCxnSpPr>
            <p:spPr>
              <a:xfrm flipV="1">
                <a:off x="3750594" y="4244716"/>
                <a:ext cx="0" cy="336412"/>
              </a:xfrm>
              <a:prstGeom prst="line">
                <a:avLst/>
              </a:prstGeom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4" name="Oval 153"/>
              <p:cNvSpPr/>
              <p:nvPr/>
            </p:nvSpPr>
            <p:spPr>
              <a:xfrm>
                <a:off x="3678586" y="4121895"/>
                <a:ext cx="144016" cy="135377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 w="19050">
                <a:solidFill>
                  <a:schemeClr val="accent5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sz="1400">
                  <a:latin typeface="OCR A Extended" panose="02010509020102010303" pitchFamily="50" charset="0"/>
                </a:endParaRPr>
              </a:p>
            </p:txBody>
          </p:sp>
        </p:grpSp>
        <p:sp>
          <p:nvSpPr>
            <p:cNvPr id="135" name="TextBox 134"/>
            <p:cNvSpPr txBox="1"/>
            <p:nvPr/>
          </p:nvSpPr>
          <p:spPr>
            <a:xfrm>
              <a:off x="2915816" y="3004903"/>
              <a:ext cx="20614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1196 </a:t>
              </a:r>
              <a:r>
                <a:rPr lang="en-US" dirty="0" err="1" smtClean="0"/>
                <a:t>digitisers</a:t>
              </a:r>
              <a:endParaRPr lang="en-US" dirty="0" smtClean="0"/>
            </a:p>
            <a:p>
              <a:pPr algn="ctr"/>
              <a:r>
                <a:rPr lang="en-US" dirty="0" smtClean="0"/>
                <a:t>Total rate: 234 </a:t>
              </a:r>
              <a:r>
                <a:rPr lang="en-US" dirty="0" err="1" smtClean="0"/>
                <a:t>Gbps</a:t>
              </a:r>
              <a:endParaRPr lang="nl-NL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7063623" y="3018992"/>
              <a:ext cx="20614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217 </a:t>
              </a:r>
              <a:r>
                <a:rPr lang="en-US" dirty="0" err="1" smtClean="0"/>
                <a:t>digitisers</a:t>
              </a:r>
              <a:endParaRPr lang="en-US" dirty="0" smtClean="0"/>
            </a:p>
            <a:p>
              <a:pPr algn="ctr"/>
              <a:r>
                <a:rPr lang="en-US" dirty="0" smtClean="0"/>
                <a:t>Total rate: 260 </a:t>
              </a:r>
              <a:r>
                <a:rPr lang="en-US" dirty="0" err="1" smtClean="0"/>
                <a:t>Gbps</a:t>
              </a:r>
              <a:endParaRPr lang="nl-NL" dirty="0"/>
            </a:p>
          </p:txBody>
        </p:sp>
      </p:grpSp>
      <p:grpSp>
        <p:nvGrpSpPr>
          <p:cNvPr id="297" name="Group 296"/>
          <p:cNvGrpSpPr/>
          <p:nvPr/>
        </p:nvGrpSpPr>
        <p:grpSpPr>
          <a:xfrm>
            <a:off x="899592" y="4581128"/>
            <a:ext cx="8052083" cy="2086491"/>
            <a:chOff x="899592" y="4581128"/>
            <a:chExt cx="8052083" cy="2086491"/>
          </a:xfrm>
        </p:grpSpPr>
        <p:sp>
          <p:nvSpPr>
            <p:cNvPr id="298" name="TextBox 297"/>
            <p:cNvSpPr txBox="1"/>
            <p:nvPr/>
          </p:nvSpPr>
          <p:spPr>
            <a:xfrm>
              <a:off x="8095582" y="4581128"/>
              <a:ext cx="8560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16 inputs</a:t>
              </a:r>
              <a:endParaRPr lang="nl-NL" dirty="0"/>
            </a:p>
          </p:txBody>
        </p:sp>
        <p:sp>
          <p:nvSpPr>
            <p:cNvPr id="299" name="Freeform 298"/>
            <p:cNvSpPr/>
            <p:nvPr/>
          </p:nvSpPr>
          <p:spPr>
            <a:xfrm rot="5400000">
              <a:off x="7605311" y="4507838"/>
              <a:ext cx="245490" cy="680102"/>
            </a:xfrm>
            <a:custGeom>
              <a:avLst/>
              <a:gdLst>
                <a:gd name="connsiteX0" fmla="*/ 0 w 349624"/>
                <a:gd name="connsiteY0" fmla="*/ 0 h 286870"/>
                <a:gd name="connsiteX1" fmla="*/ 0 w 349624"/>
                <a:gd name="connsiteY1" fmla="*/ 286870 h 286870"/>
                <a:gd name="connsiteX2" fmla="*/ 349624 w 349624"/>
                <a:gd name="connsiteY2" fmla="*/ 286870 h 286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9624" h="286870">
                  <a:moveTo>
                    <a:pt x="0" y="0"/>
                  </a:moveTo>
                  <a:lnTo>
                    <a:pt x="0" y="286870"/>
                  </a:lnTo>
                  <a:lnTo>
                    <a:pt x="349624" y="28687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0" name="TextBox 299"/>
            <p:cNvSpPr txBox="1"/>
            <p:nvPr/>
          </p:nvSpPr>
          <p:spPr>
            <a:xfrm>
              <a:off x="899592" y="6021288"/>
              <a:ext cx="23832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25 Data Concentrators</a:t>
              </a:r>
            </a:p>
            <a:p>
              <a:pPr algn="ctr"/>
              <a:r>
                <a:rPr lang="en-US" dirty="0" smtClean="0"/>
                <a:t>Total rate: 468 </a:t>
              </a:r>
              <a:r>
                <a:rPr lang="en-US" dirty="0" err="1" smtClean="0"/>
                <a:t>Gbps</a:t>
              </a:r>
              <a:endParaRPr lang="nl-NL" dirty="0"/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5861158" y="6021288"/>
              <a:ext cx="23832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14 Data Concentrators</a:t>
              </a:r>
            </a:p>
            <a:p>
              <a:pPr algn="ctr"/>
              <a:r>
                <a:rPr lang="en-US" dirty="0" smtClean="0"/>
                <a:t>Total rate: 520 </a:t>
              </a:r>
              <a:r>
                <a:rPr lang="en-US" dirty="0" err="1" smtClean="0"/>
                <a:t>Gbps</a:t>
              </a:r>
              <a:endParaRPr lang="nl-NL" dirty="0"/>
            </a:p>
          </p:txBody>
        </p:sp>
      </p:grpSp>
      <p:grpSp>
        <p:nvGrpSpPr>
          <p:cNvPr id="305" name="Group 304"/>
          <p:cNvGrpSpPr/>
          <p:nvPr/>
        </p:nvGrpSpPr>
        <p:grpSpPr>
          <a:xfrm>
            <a:off x="3281380" y="5897858"/>
            <a:ext cx="2605717" cy="843510"/>
            <a:chOff x="3281379" y="5681185"/>
            <a:chExt cx="2605717" cy="843510"/>
          </a:xfrm>
        </p:grpSpPr>
        <p:sp>
          <p:nvSpPr>
            <p:cNvPr id="306" name="Left-Right Arrow 305"/>
            <p:cNvSpPr/>
            <p:nvPr/>
          </p:nvSpPr>
          <p:spPr>
            <a:xfrm>
              <a:off x="3281379" y="5953570"/>
              <a:ext cx="2605717" cy="298740"/>
            </a:xfrm>
            <a:prstGeom prst="leftRight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07" name="Rectangle 306"/>
            <p:cNvSpPr/>
            <p:nvPr/>
          </p:nvSpPr>
          <p:spPr>
            <a:xfrm>
              <a:off x="3530182" y="5681185"/>
              <a:ext cx="2088232" cy="84351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Assuming</a:t>
              </a:r>
              <a:r>
                <a:rPr lang="nl-NL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worst case </a:t>
              </a:r>
              <a:r>
                <a:rPr lang="nl-NL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where</a:t>
              </a:r>
              <a:r>
                <a:rPr lang="nl-NL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</a:t>
              </a:r>
              <a:r>
                <a:rPr lang="nl-NL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each</a:t>
              </a:r>
              <a:r>
                <a:rPr lang="nl-NL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hit </a:t>
              </a:r>
              <a:r>
                <a:rPr lang="nl-NL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becomes</a:t>
              </a:r>
              <a:r>
                <a:rPr lang="nl-NL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a cluster</a:t>
              </a:r>
              <a:endParaRPr lang="nl-NL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308" name="Rectangle 307"/>
          <p:cNvSpPr/>
          <p:nvPr/>
        </p:nvSpPr>
        <p:spPr>
          <a:xfrm>
            <a:off x="1802124" y="4549149"/>
            <a:ext cx="743336" cy="2987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</a:rPr>
              <a:t>3 </a:t>
            </a:r>
            <a:r>
              <a:rPr lang="nl-NL" b="1" dirty="0" smtClean="0">
                <a:solidFill>
                  <a:schemeClr val="accent6">
                    <a:lumMod val="50000"/>
                  </a:schemeClr>
                </a:solidFill>
                <a:sym typeface="Wingdings 3"/>
              </a:rPr>
              <a:t>→ 1</a:t>
            </a:r>
            <a:endParaRPr lang="nl-NL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82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33333E-6 L 3.88889E-6 -0.08473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30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2803" y="1328776"/>
            <a:ext cx="9042296" cy="3801032"/>
            <a:chOff x="82803" y="1328776"/>
            <a:chExt cx="9042296" cy="3801032"/>
          </a:xfrm>
        </p:grpSpPr>
        <p:sp>
          <p:nvSpPr>
            <p:cNvPr id="25" name="Right Bracket 24"/>
            <p:cNvSpPr/>
            <p:nvPr/>
          </p:nvSpPr>
          <p:spPr>
            <a:xfrm rot="5400000">
              <a:off x="2033263" y="3149156"/>
              <a:ext cx="351990" cy="2799986"/>
            </a:xfrm>
            <a:prstGeom prst="rightBracket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26" name="Straight Connector 25"/>
            <p:cNvCxnSpPr>
              <a:stCxn id="233" idx="2"/>
              <a:endCxn id="80" idx="0"/>
            </p:cNvCxnSpPr>
            <p:nvPr/>
          </p:nvCxnSpPr>
          <p:spPr>
            <a:xfrm>
              <a:off x="2181183" y="4389622"/>
              <a:ext cx="0" cy="59617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137" idx="2"/>
            </p:cNvCxnSpPr>
            <p:nvPr/>
          </p:nvCxnSpPr>
          <p:spPr>
            <a:xfrm flipH="1" flipV="1">
              <a:off x="7670819" y="4373933"/>
              <a:ext cx="3961" cy="755875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169" idx="2"/>
            </p:cNvCxnSpPr>
            <p:nvPr/>
          </p:nvCxnSpPr>
          <p:spPr>
            <a:xfrm>
              <a:off x="6180417" y="4389623"/>
              <a:ext cx="3961" cy="581011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9" name="Group 128"/>
            <p:cNvGrpSpPr/>
            <p:nvPr/>
          </p:nvGrpSpPr>
          <p:grpSpPr>
            <a:xfrm>
              <a:off x="82803" y="3004903"/>
              <a:ext cx="9042296" cy="1384720"/>
              <a:chOff x="82803" y="3004903"/>
              <a:chExt cx="9042296" cy="1384720"/>
            </a:xfrm>
          </p:grpSpPr>
          <p:grpSp>
            <p:nvGrpSpPr>
              <p:cNvPr id="130" name="Group 129"/>
              <p:cNvGrpSpPr/>
              <p:nvPr/>
            </p:nvGrpSpPr>
            <p:grpSpPr>
              <a:xfrm>
                <a:off x="82803" y="3716430"/>
                <a:ext cx="1346386" cy="673193"/>
                <a:chOff x="3059832" y="3356992"/>
                <a:chExt cx="2448272" cy="1224136"/>
              </a:xfrm>
            </p:grpSpPr>
            <p:sp>
              <p:nvSpPr>
                <p:cNvPr id="265" name="Rectangle 264"/>
                <p:cNvSpPr/>
                <p:nvPr/>
              </p:nvSpPr>
              <p:spPr>
                <a:xfrm>
                  <a:off x="3059832" y="3356992"/>
                  <a:ext cx="2448272" cy="1224136"/>
                </a:xfrm>
                <a:prstGeom prst="rect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266" name="Group 265"/>
                <p:cNvGrpSpPr/>
                <p:nvPr/>
              </p:nvGrpSpPr>
              <p:grpSpPr>
                <a:xfrm>
                  <a:off x="3179841" y="3480973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292" name="Straight Connector 291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3" name="Straight Connector 292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4" name="Straight Connector 293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5" name="Straight Connector 294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6" name="Rectangle 295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267" name="Group 266"/>
                <p:cNvGrpSpPr/>
                <p:nvPr/>
              </p:nvGrpSpPr>
              <p:grpSpPr>
                <a:xfrm>
                  <a:off x="3179841" y="3969060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287" name="Straight Connector 28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8" name="Straight Connector 28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9" name="Straight Connector 28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0" name="Straight Connector 28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91" name="Rectangle 29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sp>
              <p:nvSpPr>
                <p:cNvPr id="268" name="Rectangle 267"/>
                <p:cNvSpPr/>
                <p:nvPr/>
              </p:nvSpPr>
              <p:spPr>
                <a:xfrm>
                  <a:off x="4691180" y="4170985"/>
                  <a:ext cx="730357" cy="302058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50000"/>
                    </a:schemeClr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r>
                    <a:rPr lang="en-US" sz="1100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OCR A Extended" panose="02010509020102010303" pitchFamily="50" charset="0"/>
                      <a:cs typeface="Arial" panose="020B0604020202020204" pitchFamily="34" charset="0"/>
                    </a:rPr>
                    <a:t>0101</a:t>
                  </a:r>
                  <a:endParaRPr lang="nl-NL" sz="1100" dirty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269" name="Straight Connector 268"/>
                <p:cNvCxnSpPr/>
                <p:nvPr/>
              </p:nvCxnSpPr>
              <p:spPr>
                <a:xfrm flipH="1">
                  <a:off x="4355976" y="3536104"/>
                  <a:ext cx="1152128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Straight Connector 269"/>
                <p:cNvCxnSpPr/>
                <p:nvPr/>
              </p:nvCxnSpPr>
              <p:spPr>
                <a:xfrm flipH="1" flipV="1">
                  <a:off x="4226362" y="3480973"/>
                  <a:ext cx="129614" cy="5513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1" name="Straight Connector 270"/>
                <p:cNvCxnSpPr/>
                <p:nvPr/>
              </p:nvCxnSpPr>
              <p:spPr>
                <a:xfrm>
                  <a:off x="3620890" y="3480973"/>
                  <a:ext cx="605472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2" name="Oval 271"/>
                <p:cNvSpPr/>
                <p:nvPr/>
              </p:nvSpPr>
              <p:spPr>
                <a:xfrm>
                  <a:off x="4139952" y="342900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273" name="Straight Connector 272"/>
                <p:cNvCxnSpPr/>
                <p:nvPr/>
              </p:nvCxnSpPr>
              <p:spPr>
                <a:xfrm flipH="1">
                  <a:off x="4291170" y="3508538"/>
                  <a:ext cx="212430" cy="3452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Straight Connector 273"/>
                <p:cNvCxnSpPr/>
                <p:nvPr/>
              </p:nvCxnSpPr>
              <p:spPr>
                <a:xfrm flipH="1">
                  <a:off x="3822602" y="3853750"/>
                  <a:ext cx="468567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5" name="Oval 274"/>
                <p:cNvSpPr/>
                <p:nvPr/>
              </p:nvSpPr>
              <p:spPr>
                <a:xfrm>
                  <a:off x="3750594" y="380476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276" name="Straight Connector 275"/>
                <p:cNvCxnSpPr/>
                <p:nvPr/>
              </p:nvCxnSpPr>
              <p:spPr>
                <a:xfrm flipH="1" flipV="1">
                  <a:off x="3923626" y="3681144"/>
                  <a:ext cx="473759" cy="2977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7" name="Straight Connector 276"/>
                <p:cNvCxnSpPr/>
                <p:nvPr/>
              </p:nvCxnSpPr>
              <p:spPr>
                <a:xfrm>
                  <a:off x="5292080" y="3536104"/>
                  <a:ext cx="0" cy="385918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78" name="Oval 277"/>
                <p:cNvSpPr/>
                <p:nvPr/>
              </p:nvSpPr>
              <p:spPr>
                <a:xfrm>
                  <a:off x="5220072" y="3866891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279" name="Group 278"/>
                <p:cNvGrpSpPr/>
                <p:nvPr/>
              </p:nvGrpSpPr>
              <p:grpSpPr>
                <a:xfrm>
                  <a:off x="3822602" y="3684121"/>
                  <a:ext cx="807521" cy="807521"/>
                  <a:chOff x="3051965" y="738228"/>
                  <a:chExt cx="2235200" cy="2235200"/>
                </a:xfrm>
              </p:grpSpPr>
              <p:sp>
                <p:nvSpPr>
                  <p:cNvPr id="285" name="Shape 284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86" name="Oval 285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280" name="Group 279"/>
                <p:cNvGrpSpPr/>
                <p:nvPr/>
              </p:nvGrpSpPr>
              <p:grpSpPr>
                <a:xfrm>
                  <a:off x="4503600" y="3429000"/>
                  <a:ext cx="644464" cy="644464"/>
                  <a:chOff x="3051965" y="738228"/>
                  <a:chExt cx="2235200" cy="2235200"/>
                </a:xfrm>
              </p:grpSpPr>
              <p:sp>
                <p:nvSpPr>
                  <p:cNvPr id="283" name="Shape 282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84" name="Oval 283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cxnSp>
              <p:nvCxnSpPr>
                <p:cNvPr id="281" name="Straight Connector 280"/>
                <p:cNvCxnSpPr/>
                <p:nvPr/>
              </p:nvCxnSpPr>
              <p:spPr>
                <a:xfrm flipV="1">
                  <a:off x="3750594" y="4244716"/>
                  <a:ext cx="0" cy="3364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2" name="Oval 281"/>
                <p:cNvSpPr/>
                <p:nvPr/>
              </p:nvSpPr>
              <p:spPr>
                <a:xfrm>
                  <a:off x="3678586" y="4121895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131" name="Group 130"/>
              <p:cNvGrpSpPr/>
              <p:nvPr/>
            </p:nvGrpSpPr>
            <p:grpSpPr>
              <a:xfrm>
                <a:off x="1507990" y="3716429"/>
                <a:ext cx="1346386" cy="673193"/>
                <a:chOff x="3059832" y="3356992"/>
                <a:chExt cx="2448272" cy="1224136"/>
              </a:xfrm>
            </p:grpSpPr>
            <p:sp>
              <p:nvSpPr>
                <p:cNvPr id="233" name="Rectangle 232"/>
                <p:cNvSpPr/>
                <p:nvPr/>
              </p:nvSpPr>
              <p:spPr>
                <a:xfrm>
                  <a:off x="3059832" y="3356992"/>
                  <a:ext cx="2448272" cy="1224136"/>
                </a:xfrm>
                <a:prstGeom prst="rect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234" name="Group 233"/>
                <p:cNvGrpSpPr/>
                <p:nvPr/>
              </p:nvGrpSpPr>
              <p:grpSpPr>
                <a:xfrm>
                  <a:off x="3179841" y="3480973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260" name="Straight Connector 259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1" name="Straight Connector 260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2" name="Straight Connector 261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3" name="Straight Connector 262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64" name="Rectangle 263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235" name="Group 234"/>
                <p:cNvGrpSpPr/>
                <p:nvPr/>
              </p:nvGrpSpPr>
              <p:grpSpPr>
                <a:xfrm>
                  <a:off x="3179841" y="3969060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255" name="Straight Connector 254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6" name="Straight Connector 255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7" name="Straight Connector 256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8" name="Straight Connector 257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9" name="Rectangle 258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sp>
              <p:nvSpPr>
                <p:cNvPr id="236" name="Rectangle 235"/>
                <p:cNvSpPr/>
                <p:nvPr/>
              </p:nvSpPr>
              <p:spPr>
                <a:xfrm>
                  <a:off x="4691180" y="4170985"/>
                  <a:ext cx="730357" cy="302058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50000"/>
                    </a:schemeClr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r>
                    <a:rPr lang="en-US" sz="1100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OCR A Extended" panose="02010509020102010303" pitchFamily="50" charset="0"/>
                      <a:cs typeface="Arial" panose="020B0604020202020204" pitchFamily="34" charset="0"/>
                    </a:rPr>
                    <a:t>0101</a:t>
                  </a:r>
                  <a:endParaRPr lang="nl-NL" sz="1100" dirty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237" name="Straight Connector 236"/>
                <p:cNvCxnSpPr/>
                <p:nvPr/>
              </p:nvCxnSpPr>
              <p:spPr>
                <a:xfrm flipH="1">
                  <a:off x="4355976" y="3536104"/>
                  <a:ext cx="1152128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8" name="Straight Connector 237"/>
                <p:cNvCxnSpPr/>
                <p:nvPr/>
              </p:nvCxnSpPr>
              <p:spPr>
                <a:xfrm flipH="1" flipV="1">
                  <a:off x="4226362" y="3480973"/>
                  <a:ext cx="129614" cy="5513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Straight Connector 238"/>
                <p:cNvCxnSpPr/>
                <p:nvPr/>
              </p:nvCxnSpPr>
              <p:spPr>
                <a:xfrm>
                  <a:off x="3620890" y="3480973"/>
                  <a:ext cx="605472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0" name="Oval 239"/>
                <p:cNvSpPr/>
                <p:nvPr/>
              </p:nvSpPr>
              <p:spPr>
                <a:xfrm>
                  <a:off x="4139952" y="342900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241" name="Straight Connector 240"/>
                <p:cNvCxnSpPr/>
                <p:nvPr/>
              </p:nvCxnSpPr>
              <p:spPr>
                <a:xfrm flipH="1">
                  <a:off x="4291170" y="3508538"/>
                  <a:ext cx="212430" cy="3452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2" name="Straight Connector 241"/>
                <p:cNvCxnSpPr/>
                <p:nvPr/>
              </p:nvCxnSpPr>
              <p:spPr>
                <a:xfrm flipH="1">
                  <a:off x="3822602" y="3853750"/>
                  <a:ext cx="468567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Oval 242"/>
                <p:cNvSpPr/>
                <p:nvPr/>
              </p:nvSpPr>
              <p:spPr>
                <a:xfrm>
                  <a:off x="3750594" y="380476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244" name="Straight Connector 243"/>
                <p:cNvCxnSpPr/>
                <p:nvPr/>
              </p:nvCxnSpPr>
              <p:spPr>
                <a:xfrm flipH="1" flipV="1">
                  <a:off x="3923626" y="3681144"/>
                  <a:ext cx="473759" cy="2977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5" name="Straight Connector 244"/>
                <p:cNvCxnSpPr/>
                <p:nvPr/>
              </p:nvCxnSpPr>
              <p:spPr>
                <a:xfrm>
                  <a:off x="5292080" y="3536104"/>
                  <a:ext cx="0" cy="385918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6" name="Oval 245"/>
                <p:cNvSpPr/>
                <p:nvPr/>
              </p:nvSpPr>
              <p:spPr>
                <a:xfrm>
                  <a:off x="5220072" y="3866891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247" name="Group 246"/>
                <p:cNvGrpSpPr/>
                <p:nvPr/>
              </p:nvGrpSpPr>
              <p:grpSpPr>
                <a:xfrm>
                  <a:off x="3822602" y="3684121"/>
                  <a:ext cx="807521" cy="807521"/>
                  <a:chOff x="3051965" y="738228"/>
                  <a:chExt cx="2235200" cy="2235200"/>
                </a:xfrm>
              </p:grpSpPr>
              <p:sp>
                <p:nvSpPr>
                  <p:cNvPr id="253" name="Shape 252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54" name="Oval 253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248" name="Group 247"/>
                <p:cNvGrpSpPr/>
                <p:nvPr/>
              </p:nvGrpSpPr>
              <p:grpSpPr>
                <a:xfrm>
                  <a:off x="4503600" y="3429000"/>
                  <a:ext cx="644464" cy="644464"/>
                  <a:chOff x="3051965" y="738228"/>
                  <a:chExt cx="2235200" cy="2235200"/>
                </a:xfrm>
              </p:grpSpPr>
              <p:sp>
                <p:nvSpPr>
                  <p:cNvPr id="251" name="Shape 250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52" name="Oval 251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cxnSp>
              <p:nvCxnSpPr>
                <p:cNvPr id="249" name="Straight Connector 248"/>
                <p:cNvCxnSpPr/>
                <p:nvPr/>
              </p:nvCxnSpPr>
              <p:spPr>
                <a:xfrm flipV="1">
                  <a:off x="3750594" y="4244716"/>
                  <a:ext cx="0" cy="3364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0" name="Oval 249"/>
                <p:cNvSpPr/>
                <p:nvPr/>
              </p:nvSpPr>
              <p:spPr>
                <a:xfrm>
                  <a:off x="3678586" y="4121895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132" name="Group 131"/>
              <p:cNvGrpSpPr/>
              <p:nvPr/>
            </p:nvGrpSpPr>
            <p:grpSpPr>
              <a:xfrm>
                <a:off x="2924885" y="3716428"/>
                <a:ext cx="1346386" cy="673193"/>
                <a:chOff x="3059832" y="3356992"/>
                <a:chExt cx="2448272" cy="1224136"/>
              </a:xfrm>
            </p:grpSpPr>
            <p:sp>
              <p:nvSpPr>
                <p:cNvPr id="201" name="Rectangle 200"/>
                <p:cNvSpPr/>
                <p:nvPr/>
              </p:nvSpPr>
              <p:spPr>
                <a:xfrm>
                  <a:off x="3059832" y="3356992"/>
                  <a:ext cx="2448272" cy="1224136"/>
                </a:xfrm>
                <a:prstGeom prst="rect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202" name="Group 201"/>
                <p:cNvGrpSpPr/>
                <p:nvPr/>
              </p:nvGrpSpPr>
              <p:grpSpPr>
                <a:xfrm>
                  <a:off x="3179841" y="3480973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228" name="Straight Connector 227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9" name="Straight Connector 228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0" name="Straight Connector 229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1" name="Straight Connector 230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2" name="Rectangle 231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203" name="Group 202"/>
                <p:cNvGrpSpPr/>
                <p:nvPr/>
              </p:nvGrpSpPr>
              <p:grpSpPr>
                <a:xfrm>
                  <a:off x="3179841" y="3969060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223" name="Straight Connector 222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4" name="Straight Connector 223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5" name="Straight Connector 224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6" name="Straight Connector 225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7" name="Rectangle 226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sp>
              <p:nvSpPr>
                <p:cNvPr id="204" name="Rectangle 203"/>
                <p:cNvSpPr/>
                <p:nvPr/>
              </p:nvSpPr>
              <p:spPr>
                <a:xfrm>
                  <a:off x="4691180" y="4170985"/>
                  <a:ext cx="730357" cy="302058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50000"/>
                    </a:schemeClr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r>
                    <a:rPr lang="en-US" sz="1100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OCR A Extended" panose="02010509020102010303" pitchFamily="50" charset="0"/>
                      <a:cs typeface="Arial" panose="020B0604020202020204" pitchFamily="34" charset="0"/>
                    </a:rPr>
                    <a:t>0101</a:t>
                  </a:r>
                  <a:endParaRPr lang="nl-NL" sz="1100" dirty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205" name="Straight Connector 204"/>
                <p:cNvCxnSpPr/>
                <p:nvPr/>
              </p:nvCxnSpPr>
              <p:spPr>
                <a:xfrm flipH="1">
                  <a:off x="4355976" y="3536104"/>
                  <a:ext cx="1152128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6" name="Straight Connector 205"/>
                <p:cNvCxnSpPr/>
                <p:nvPr/>
              </p:nvCxnSpPr>
              <p:spPr>
                <a:xfrm flipH="1" flipV="1">
                  <a:off x="4226362" y="3480973"/>
                  <a:ext cx="129614" cy="5513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7" name="Straight Connector 206"/>
                <p:cNvCxnSpPr/>
                <p:nvPr/>
              </p:nvCxnSpPr>
              <p:spPr>
                <a:xfrm>
                  <a:off x="3620890" y="3480973"/>
                  <a:ext cx="605472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08" name="Oval 207"/>
                <p:cNvSpPr/>
                <p:nvPr/>
              </p:nvSpPr>
              <p:spPr>
                <a:xfrm>
                  <a:off x="4139952" y="342900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209" name="Straight Connector 208"/>
                <p:cNvCxnSpPr/>
                <p:nvPr/>
              </p:nvCxnSpPr>
              <p:spPr>
                <a:xfrm flipH="1">
                  <a:off x="4291170" y="3508538"/>
                  <a:ext cx="212430" cy="3452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>
                <a:xfrm flipH="1">
                  <a:off x="3822602" y="3853750"/>
                  <a:ext cx="468567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1" name="Oval 210"/>
                <p:cNvSpPr/>
                <p:nvPr/>
              </p:nvSpPr>
              <p:spPr>
                <a:xfrm>
                  <a:off x="3750594" y="380476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212" name="Straight Connector 211"/>
                <p:cNvCxnSpPr/>
                <p:nvPr/>
              </p:nvCxnSpPr>
              <p:spPr>
                <a:xfrm flipH="1" flipV="1">
                  <a:off x="3923626" y="3681144"/>
                  <a:ext cx="473759" cy="2977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3" name="Straight Connector 212"/>
                <p:cNvCxnSpPr/>
                <p:nvPr/>
              </p:nvCxnSpPr>
              <p:spPr>
                <a:xfrm>
                  <a:off x="5292080" y="3536104"/>
                  <a:ext cx="0" cy="385918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4" name="Oval 213"/>
                <p:cNvSpPr/>
                <p:nvPr/>
              </p:nvSpPr>
              <p:spPr>
                <a:xfrm>
                  <a:off x="5220072" y="3866891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215" name="Group 214"/>
                <p:cNvGrpSpPr/>
                <p:nvPr/>
              </p:nvGrpSpPr>
              <p:grpSpPr>
                <a:xfrm>
                  <a:off x="3822602" y="3684121"/>
                  <a:ext cx="807521" cy="807521"/>
                  <a:chOff x="3051965" y="738228"/>
                  <a:chExt cx="2235200" cy="2235200"/>
                </a:xfrm>
              </p:grpSpPr>
              <p:sp>
                <p:nvSpPr>
                  <p:cNvPr id="221" name="Shape 220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22" name="Oval 221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216" name="Group 215"/>
                <p:cNvGrpSpPr/>
                <p:nvPr/>
              </p:nvGrpSpPr>
              <p:grpSpPr>
                <a:xfrm>
                  <a:off x="4503600" y="3429000"/>
                  <a:ext cx="644464" cy="644464"/>
                  <a:chOff x="3051965" y="738228"/>
                  <a:chExt cx="2235200" cy="2235200"/>
                </a:xfrm>
              </p:grpSpPr>
              <p:sp>
                <p:nvSpPr>
                  <p:cNvPr id="219" name="Shape 218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20" name="Oval 219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cxnSp>
              <p:nvCxnSpPr>
                <p:cNvPr id="217" name="Straight Connector 216"/>
                <p:cNvCxnSpPr/>
                <p:nvPr/>
              </p:nvCxnSpPr>
              <p:spPr>
                <a:xfrm flipV="1">
                  <a:off x="3750594" y="4244716"/>
                  <a:ext cx="0" cy="3364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8" name="Oval 217"/>
                <p:cNvSpPr/>
                <p:nvPr/>
              </p:nvSpPr>
              <p:spPr>
                <a:xfrm>
                  <a:off x="3678586" y="4121895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133" name="Group 132"/>
              <p:cNvGrpSpPr/>
              <p:nvPr/>
            </p:nvGrpSpPr>
            <p:grpSpPr>
              <a:xfrm>
                <a:off x="5507224" y="3716430"/>
                <a:ext cx="1346386" cy="673193"/>
                <a:chOff x="3059832" y="3356992"/>
                <a:chExt cx="2448272" cy="1224136"/>
              </a:xfrm>
            </p:grpSpPr>
            <p:sp>
              <p:nvSpPr>
                <p:cNvPr id="169" name="Rectangle 168"/>
                <p:cNvSpPr/>
                <p:nvPr/>
              </p:nvSpPr>
              <p:spPr>
                <a:xfrm>
                  <a:off x="3059832" y="3356992"/>
                  <a:ext cx="2448272" cy="1224136"/>
                </a:xfrm>
                <a:prstGeom prst="rect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170" name="Group 169"/>
                <p:cNvGrpSpPr/>
                <p:nvPr/>
              </p:nvGrpSpPr>
              <p:grpSpPr>
                <a:xfrm>
                  <a:off x="3179841" y="3480973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196" name="Straight Connector 195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0" name="Rectangle 199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171" name="Group 170"/>
                <p:cNvGrpSpPr/>
                <p:nvPr/>
              </p:nvGrpSpPr>
              <p:grpSpPr>
                <a:xfrm>
                  <a:off x="3179841" y="3969060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191" name="Straight Connector 190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5" name="Rectangle 194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sp>
              <p:nvSpPr>
                <p:cNvPr id="172" name="Rectangle 171"/>
                <p:cNvSpPr/>
                <p:nvPr/>
              </p:nvSpPr>
              <p:spPr>
                <a:xfrm>
                  <a:off x="4691180" y="4170985"/>
                  <a:ext cx="730357" cy="302058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50000"/>
                    </a:schemeClr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r>
                    <a:rPr lang="en-US" sz="1100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OCR A Extended" panose="02010509020102010303" pitchFamily="50" charset="0"/>
                      <a:cs typeface="Arial" panose="020B0604020202020204" pitchFamily="34" charset="0"/>
                    </a:rPr>
                    <a:t>0101</a:t>
                  </a:r>
                  <a:endParaRPr lang="nl-NL" sz="1100" dirty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73" name="Straight Connector 172"/>
                <p:cNvCxnSpPr/>
                <p:nvPr/>
              </p:nvCxnSpPr>
              <p:spPr>
                <a:xfrm flipH="1">
                  <a:off x="4355976" y="3536104"/>
                  <a:ext cx="1152128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 flipH="1" flipV="1">
                  <a:off x="4226362" y="3480973"/>
                  <a:ext cx="129614" cy="5513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/>
                <p:cNvCxnSpPr/>
                <p:nvPr/>
              </p:nvCxnSpPr>
              <p:spPr>
                <a:xfrm>
                  <a:off x="3620890" y="3480973"/>
                  <a:ext cx="605472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6" name="Oval 175"/>
                <p:cNvSpPr/>
                <p:nvPr/>
              </p:nvSpPr>
              <p:spPr>
                <a:xfrm>
                  <a:off x="4139952" y="342900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177" name="Straight Connector 176"/>
                <p:cNvCxnSpPr/>
                <p:nvPr/>
              </p:nvCxnSpPr>
              <p:spPr>
                <a:xfrm flipH="1">
                  <a:off x="4291170" y="3508538"/>
                  <a:ext cx="212430" cy="3452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8" name="Straight Connector 177"/>
                <p:cNvCxnSpPr/>
                <p:nvPr/>
              </p:nvCxnSpPr>
              <p:spPr>
                <a:xfrm flipH="1">
                  <a:off x="3822602" y="3853750"/>
                  <a:ext cx="468567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9" name="Oval 178"/>
                <p:cNvSpPr/>
                <p:nvPr/>
              </p:nvSpPr>
              <p:spPr>
                <a:xfrm>
                  <a:off x="3750594" y="380476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180" name="Straight Connector 179"/>
                <p:cNvCxnSpPr/>
                <p:nvPr/>
              </p:nvCxnSpPr>
              <p:spPr>
                <a:xfrm flipH="1" flipV="1">
                  <a:off x="3923626" y="3681144"/>
                  <a:ext cx="473759" cy="2977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1" name="Straight Connector 180"/>
                <p:cNvCxnSpPr/>
                <p:nvPr/>
              </p:nvCxnSpPr>
              <p:spPr>
                <a:xfrm>
                  <a:off x="5292080" y="3536104"/>
                  <a:ext cx="0" cy="385918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2" name="Oval 181"/>
                <p:cNvSpPr/>
                <p:nvPr/>
              </p:nvSpPr>
              <p:spPr>
                <a:xfrm>
                  <a:off x="5220072" y="3866891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183" name="Group 182"/>
                <p:cNvGrpSpPr/>
                <p:nvPr/>
              </p:nvGrpSpPr>
              <p:grpSpPr>
                <a:xfrm>
                  <a:off x="3822602" y="3684121"/>
                  <a:ext cx="807521" cy="807521"/>
                  <a:chOff x="3051965" y="738228"/>
                  <a:chExt cx="2235200" cy="2235200"/>
                </a:xfrm>
              </p:grpSpPr>
              <p:sp>
                <p:nvSpPr>
                  <p:cNvPr id="189" name="Shape 188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90" name="Oval 189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184" name="Group 183"/>
                <p:cNvGrpSpPr/>
                <p:nvPr/>
              </p:nvGrpSpPr>
              <p:grpSpPr>
                <a:xfrm>
                  <a:off x="4503600" y="3429000"/>
                  <a:ext cx="644464" cy="644464"/>
                  <a:chOff x="3051965" y="738228"/>
                  <a:chExt cx="2235200" cy="2235200"/>
                </a:xfrm>
              </p:grpSpPr>
              <p:sp>
                <p:nvSpPr>
                  <p:cNvPr id="187" name="Shape 186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88" name="Oval 187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cxnSp>
              <p:nvCxnSpPr>
                <p:cNvPr id="185" name="Straight Connector 184"/>
                <p:cNvCxnSpPr/>
                <p:nvPr/>
              </p:nvCxnSpPr>
              <p:spPr>
                <a:xfrm flipV="1">
                  <a:off x="3750594" y="4244716"/>
                  <a:ext cx="0" cy="3364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6" name="Oval 185"/>
                <p:cNvSpPr/>
                <p:nvPr/>
              </p:nvSpPr>
              <p:spPr>
                <a:xfrm>
                  <a:off x="3678586" y="4121895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grpSp>
            <p:nvGrpSpPr>
              <p:cNvPr id="134" name="Group 133"/>
              <p:cNvGrpSpPr/>
              <p:nvPr/>
            </p:nvGrpSpPr>
            <p:grpSpPr>
              <a:xfrm>
                <a:off x="6997626" y="3700740"/>
                <a:ext cx="1346386" cy="673193"/>
                <a:chOff x="3059832" y="3356992"/>
                <a:chExt cx="2448272" cy="1224136"/>
              </a:xfrm>
            </p:grpSpPr>
            <p:sp>
              <p:nvSpPr>
                <p:cNvPr id="137" name="Rectangle 136"/>
                <p:cNvSpPr/>
                <p:nvPr/>
              </p:nvSpPr>
              <p:spPr>
                <a:xfrm>
                  <a:off x="3059832" y="3356992"/>
                  <a:ext cx="2448272" cy="1224136"/>
                </a:xfrm>
                <a:prstGeom prst="rect">
                  <a:avLst/>
                </a:prstGeom>
                <a:solidFill>
                  <a:schemeClr val="accent5"/>
                </a:solidFill>
                <a:ln w="190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138" name="Group 137"/>
                <p:cNvGrpSpPr/>
                <p:nvPr/>
              </p:nvGrpSpPr>
              <p:grpSpPr>
                <a:xfrm>
                  <a:off x="3179841" y="3480973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164" name="Straight Connector 163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5" name="Straight Connector 164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Straight Connector 165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8" name="Rectangle 167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139" name="Group 138"/>
                <p:cNvGrpSpPr/>
                <p:nvPr/>
              </p:nvGrpSpPr>
              <p:grpSpPr>
                <a:xfrm>
                  <a:off x="3179841" y="3969060"/>
                  <a:ext cx="441049" cy="441049"/>
                  <a:chOff x="2555776" y="1844824"/>
                  <a:chExt cx="576064" cy="576064"/>
                </a:xfrm>
              </p:grpSpPr>
              <p:cxnSp>
                <p:nvCxnSpPr>
                  <p:cNvPr id="159" name="Straight Connector 158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ln w="19050">
                    <a:solidFill>
                      <a:schemeClr val="accent5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3" name="Rectangle 162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sp>
              <p:nvSpPr>
                <p:cNvPr id="140" name="Rectangle 139"/>
                <p:cNvSpPr/>
                <p:nvPr/>
              </p:nvSpPr>
              <p:spPr>
                <a:xfrm>
                  <a:off x="4691180" y="4170985"/>
                  <a:ext cx="730357" cy="302058"/>
                </a:xfrm>
                <a:prstGeom prst="rect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50000"/>
                    </a:schemeClr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/>
                  <a:r>
                    <a:rPr lang="en-US" sz="1100" dirty="0" smtClean="0">
                      <a:solidFill>
                        <a:schemeClr val="accent5">
                          <a:lumMod val="50000"/>
                        </a:schemeClr>
                      </a:solidFill>
                      <a:latin typeface="OCR A Extended" panose="02010509020102010303" pitchFamily="50" charset="0"/>
                      <a:cs typeface="Arial" panose="020B0604020202020204" pitchFamily="34" charset="0"/>
                    </a:rPr>
                    <a:t>0101</a:t>
                  </a:r>
                  <a:endParaRPr lang="nl-NL" sz="1100" dirty="0">
                    <a:solidFill>
                      <a:schemeClr val="accent5">
                        <a:lumMod val="50000"/>
                      </a:schemeClr>
                    </a:solidFill>
                    <a:latin typeface="OCR A Extended" panose="02010509020102010303" pitchFamily="50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41" name="Straight Connector 140"/>
                <p:cNvCxnSpPr/>
                <p:nvPr/>
              </p:nvCxnSpPr>
              <p:spPr>
                <a:xfrm flipH="1">
                  <a:off x="4355976" y="3536104"/>
                  <a:ext cx="1152128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2" name="Straight Connector 141"/>
                <p:cNvCxnSpPr/>
                <p:nvPr/>
              </p:nvCxnSpPr>
              <p:spPr>
                <a:xfrm flipH="1" flipV="1">
                  <a:off x="4226362" y="3480973"/>
                  <a:ext cx="129614" cy="55131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>
                <a:xfrm>
                  <a:off x="3620890" y="3480973"/>
                  <a:ext cx="605472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4" name="Oval 143"/>
                <p:cNvSpPr/>
                <p:nvPr/>
              </p:nvSpPr>
              <p:spPr>
                <a:xfrm>
                  <a:off x="4139952" y="342900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145" name="Straight Connector 144"/>
                <p:cNvCxnSpPr/>
                <p:nvPr/>
              </p:nvCxnSpPr>
              <p:spPr>
                <a:xfrm flipH="1">
                  <a:off x="4291170" y="3508538"/>
                  <a:ext cx="212430" cy="3452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flipH="1">
                  <a:off x="3822602" y="3853750"/>
                  <a:ext cx="468567" cy="0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7" name="Oval 146"/>
                <p:cNvSpPr/>
                <p:nvPr/>
              </p:nvSpPr>
              <p:spPr>
                <a:xfrm>
                  <a:off x="3750594" y="3804760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cxnSp>
              <p:nvCxnSpPr>
                <p:cNvPr id="148" name="Straight Connector 147"/>
                <p:cNvCxnSpPr/>
                <p:nvPr/>
              </p:nvCxnSpPr>
              <p:spPr>
                <a:xfrm flipH="1" flipV="1">
                  <a:off x="3923626" y="3681144"/>
                  <a:ext cx="473759" cy="2977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9" name="Straight Connector 148"/>
                <p:cNvCxnSpPr/>
                <p:nvPr/>
              </p:nvCxnSpPr>
              <p:spPr>
                <a:xfrm>
                  <a:off x="5292080" y="3536104"/>
                  <a:ext cx="0" cy="385918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0" name="Oval 149"/>
                <p:cNvSpPr/>
                <p:nvPr/>
              </p:nvSpPr>
              <p:spPr>
                <a:xfrm>
                  <a:off x="5220072" y="3866891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  <p:grpSp>
              <p:nvGrpSpPr>
                <p:cNvPr id="151" name="Group 150"/>
                <p:cNvGrpSpPr/>
                <p:nvPr/>
              </p:nvGrpSpPr>
              <p:grpSpPr>
                <a:xfrm>
                  <a:off x="3822602" y="3684121"/>
                  <a:ext cx="807521" cy="807521"/>
                  <a:chOff x="3051965" y="738228"/>
                  <a:chExt cx="2235200" cy="2235200"/>
                </a:xfrm>
              </p:grpSpPr>
              <p:sp>
                <p:nvSpPr>
                  <p:cNvPr id="157" name="Shape 156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58" name="Oval 157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grpSp>
              <p:nvGrpSpPr>
                <p:cNvPr id="152" name="Group 151"/>
                <p:cNvGrpSpPr/>
                <p:nvPr/>
              </p:nvGrpSpPr>
              <p:grpSpPr>
                <a:xfrm>
                  <a:off x="4503600" y="3429000"/>
                  <a:ext cx="644464" cy="644464"/>
                  <a:chOff x="3051965" y="738228"/>
                  <a:chExt cx="2235200" cy="2235200"/>
                </a:xfrm>
              </p:grpSpPr>
              <p:sp>
                <p:nvSpPr>
                  <p:cNvPr id="155" name="Shape 154"/>
                  <p:cNvSpPr/>
                  <p:nvPr/>
                </p:nvSpPr>
                <p:spPr>
                  <a:xfrm>
                    <a:off x="3051965" y="738228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5">
                      <a:lumMod val="50000"/>
                    </a:schemeClr>
                  </a:solidFill>
                  <a:ln w="19050"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56" name="Oval 155"/>
                  <p:cNvSpPr/>
                  <p:nvPr/>
                </p:nvSpPr>
                <p:spPr>
                  <a:xfrm>
                    <a:off x="3503301" y="1207756"/>
                    <a:ext cx="1332527" cy="1296144"/>
                  </a:xfrm>
                  <a:prstGeom prst="ellipse">
                    <a:avLst/>
                  </a:prstGeom>
                  <a:solidFill>
                    <a:schemeClr val="accent5"/>
                  </a:solidFill>
                  <a:ln w="190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 sz="1400">
                      <a:latin typeface="OCR A Extended" panose="02010509020102010303" pitchFamily="50" charset="0"/>
                    </a:endParaRPr>
                  </a:p>
                </p:txBody>
              </p:sp>
            </p:grpSp>
            <p:cxnSp>
              <p:nvCxnSpPr>
                <p:cNvPr id="153" name="Straight Connector 152"/>
                <p:cNvCxnSpPr/>
                <p:nvPr/>
              </p:nvCxnSpPr>
              <p:spPr>
                <a:xfrm flipV="1">
                  <a:off x="3750594" y="4244716"/>
                  <a:ext cx="0" cy="336412"/>
                </a:xfrm>
                <a:prstGeom prst="line">
                  <a:avLst/>
                </a:prstGeom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4" name="Oval 153"/>
                <p:cNvSpPr/>
                <p:nvPr/>
              </p:nvSpPr>
              <p:spPr>
                <a:xfrm>
                  <a:off x="3678586" y="4121895"/>
                  <a:ext cx="144016" cy="135377"/>
                </a:xfrm>
                <a:prstGeom prst="ellipse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sz="1400">
                    <a:latin typeface="OCR A Extended" panose="02010509020102010303" pitchFamily="50" charset="0"/>
                  </a:endParaRPr>
                </a:p>
              </p:txBody>
            </p:sp>
          </p:grpSp>
          <p:sp>
            <p:nvSpPr>
              <p:cNvPr id="135" name="TextBox 134"/>
              <p:cNvSpPr txBox="1"/>
              <p:nvPr/>
            </p:nvSpPr>
            <p:spPr>
              <a:xfrm>
                <a:off x="2915816" y="3004903"/>
                <a:ext cx="20614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1196 </a:t>
                </a:r>
                <a:r>
                  <a:rPr lang="en-US" dirty="0" err="1" smtClean="0"/>
                  <a:t>digitisers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Total rate: 234 </a:t>
                </a:r>
                <a:r>
                  <a:rPr lang="en-US" dirty="0" err="1" smtClean="0"/>
                  <a:t>Gbps</a:t>
                </a:r>
                <a:endParaRPr lang="nl-NL" dirty="0"/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7063623" y="3018992"/>
                <a:ext cx="20614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217 </a:t>
                </a:r>
                <a:r>
                  <a:rPr lang="en-US" dirty="0" err="1" smtClean="0"/>
                  <a:t>digitisers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Total rate: 260 </a:t>
                </a:r>
                <a:r>
                  <a:rPr lang="en-US" dirty="0" err="1" smtClean="0"/>
                  <a:t>Gbps</a:t>
                </a:r>
                <a:endParaRPr lang="nl-NL" dirty="0"/>
              </a:p>
            </p:txBody>
          </p:sp>
        </p:grpSp>
        <p:sp>
          <p:nvSpPr>
            <p:cNvPr id="308" name="Rectangle 307"/>
            <p:cNvSpPr/>
            <p:nvPr/>
          </p:nvSpPr>
          <p:spPr>
            <a:xfrm>
              <a:off x="1802124" y="4549149"/>
              <a:ext cx="743336" cy="29874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b="1" dirty="0" smtClean="0">
                  <a:solidFill>
                    <a:schemeClr val="accent6">
                      <a:lumMod val="50000"/>
                    </a:schemeClr>
                  </a:solidFill>
                </a:rPr>
                <a:t>3 </a:t>
              </a:r>
              <a:r>
                <a:rPr lang="nl-NL" b="1" dirty="0" smtClean="0">
                  <a:solidFill>
                    <a:schemeClr val="accent6">
                      <a:lumMod val="50000"/>
                    </a:schemeClr>
                  </a:solidFill>
                  <a:sym typeface="Wingdings 3"/>
                </a:rPr>
                <a:t>→ 1</a:t>
              </a:r>
              <a:endParaRPr lang="nl-NL" b="1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grpSp>
          <p:nvGrpSpPr>
            <p:cNvPr id="302" name="Group 301"/>
            <p:cNvGrpSpPr/>
            <p:nvPr/>
          </p:nvGrpSpPr>
          <p:grpSpPr>
            <a:xfrm>
              <a:off x="611560" y="1328776"/>
              <a:ext cx="7382301" cy="1884200"/>
              <a:chOff x="611560" y="1916832"/>
              <a:chExt cx="7382301" cy="1884200"/>
            </a:xfrm>
          </p:grpSpPr>
          <p:grpSp>
            <p:nvGrpSpPr>
              <p:cNvPr id="303" name="Group 302"/>
              <p:cNvGrpSpPr/>
              <p:nvPr/>
            </p:nvGrpSpPr>
            <p:grpSpPr>
              <a:xfrm>
                <a:off x="611560" y="2327512"/>
                <a:ext cx="1741348" cy="1473520"/>
                <a:chOff x="2563936" y="2492896"/>
                <a:chExt cx="1741348" cy="1473520"/>
              </a:xfrm>
            </p:grpSpPr>
            <p:sp>
              <p:nvSpPr>
                <p:cNvPr id="309" name="Donut 308"/>
                <p:cNvSpPr/>
                <p:nvPr/>
              </p:nvSpPr>
              <p:spPr>
                <a:xfrm>
                  <a:off x="2831764" y="2492896"/>
                  <a:ext cx="1473520" cy="1473520"/>
                </a:xfrm>
                <a:prstGeom prst="donut">
                  <a:avLst>
                    <a:gd name="adj" fmla="val 12615"/>
                  </a:avLst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isometricOffAxis1Left"/>
                  <a:lightRig rig="chilly" dir="t">
                    <a:rot lat="0" lon="0" rev="3000000"/>
                  </a:lightRig>
                </a:scene3d>
                <a:sp3d extrusionH="1625600" prstMaterial="metal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nl-NL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0" name="Donut 309"/>
                <p:cNvSpPr/>
                <p:nvPr/>
              </p:nvSpPr>
              <p:spPr>
                <a:xfrm>
                  <a:off x="2563936" y="2878101"/>
                  <a:ext cx="903809" cy="903809"/>
                </a:xfrm>
                <a:prstGeom prst="donut">
                  <a:avLst>
                    <a:gd name="adj" fmla="val 31805"/>
                  </a:avLst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noFill/>
                </a:ln>
                <a:scene3d>
                  <a:camera prst="isometricOffAxis1Left"/>
                  <a:lightRig rig="chilly" dir="t">
                    <a:rot lat="0" lon="0" rev="3000000"/>
                  </a:lightRig>
                </a:scene3d>
                <a:sp3d extrusionH="203200" prstMaterial="metal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endParaRPr lang="nl-NL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304" name="Donut 303"/>
              <p:cNvSpPr/>
              <p:nvPr/>
            </p:nvSpPr>
            <p:spPr>
              <a:xfrm>
                <a:off x="6192000" y="1916832"/>
                <a:ext cx="1801861" cy="1801861"/>
              </a:xfrm>
              <a:prstGeom prst="donut">
                <a:avLst>
                  <a:gd name="adj" fmla="val 31805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scene3d>
                <a:camera prst="isometricOffAxis1Left"/>
                <a:lightRig rig="chilly" dir="t">
                  <a:rot lat="0" lon="0" rev="3000000"/>
                </a:lightRig>
              </a:scene3d>
              <a:sp3d extrusionH="203200" prstMaterial="metal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9" name="Rectangle 8"/>
          <p:cNvSpPr/>
          <p:nvPr/>
        </p:nvSpPr>
        <p:spPr>
          <a:xfrm>
            <a:off x="0" y="0"/>
            <a:ext cx="9144000" cy="16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12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311" name="TextBox 310"/>
          <p:cNvSpPr txBox="1"/>
          <p:nvPr/>
        </p:nvSpPr>
        <p:spPr>
          <a:xfrm>
            <a:off x="202641" y="1185423"/>
            <a:ext cx="68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Output </a:t>
            </a:r>
            <a:r>
              <a:rPr lang="nl-NL" sz="2800" dirty="0" err="1" smtClean="0"/>
              <a:t>Produced</a:t>
            </a:r>
            <a:r>
              <a:rPr lang="nl-NL" sz="2800" dirty="0" smtClean="0"/>
              <a:t> </a:t>
            </a:r>
            <a:r>
              <a:rPr lang="nl-NL" sz="2800" dirty="0" err="1" smtClean="0"/>
              <a:t>by</a:t>
            </a:r>
            <a:r>
              <a:rPr lang="nl-NL" sz="2800" dirty="0" smtClean="0"/>
              <a:t> Data </a:t>
            </a:r>
            <a:r>
              <a:rPr lang="nl-NL" sz="2800" dirty="0" err="1" smtClean="0"/>
              <a:t>Concentrators</a:t>
            </a:r>
            <a:r>
              <a:rPr lang="nl-NL" sz="2800" dirty="0" smtClean="0"/>
              <a:t> (</a:t>
            </a:r>
            <a:r>
              <a:rPr lang="nl-NL" sz="2800" dirty="0" err="1" smtClean="0"/>
              <a:t>DCs</a:t>
            </a:r>
            <a:r>
              <a:rPr lang="nl-NL" sz="2800" dirty="0" smtClean="0"/>
              <a:t>)</a:t>
            </a:r>
            <a:endParaRPr lang="nl-NL" sz="28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239965" y="4985791"/>
            <a:ext cx="6621757" cy="988645"/>
            <a:chOff x="1239965" y="4985791"/>
            <a:chExt cx="6621757" cy="988645"/>
          </a:xfrm>
        </p:grpSpPr>
        <p:grpSp>
          <p:nvGrpSpPr>
            <p:cNvPr id="27" name="Group 26"/>
            <p:cNvGrpSpPr/>
            <p:nvPr/>
          </p:nvGrpSpPr>
          <p:grpSpPr>
            <a:xfrm rot="5400000">
              <a:off x="1690821" y="4534935"/>
              <a:ext cx="988645" cy="1890357"/>
              <a:chOff x="4425048" y="685363"/>
              <a:chExt cx="775844" cy="1607103"/>
            </a:xfrm>
          </p:grpSpPr>
          <p:sp>
            <p:nvSpPr>
              <p:cNvPr id="80" name="Flowchart: Manual Operation 79"/>
              <p:cNvSpPr/>
              <p:nvPr/>
            </p:nvSpPr>
            <p:spPr>
              <a:xfrm rot="5400000" flipV="1">
                <a:off x="4009419" y="1100993"/>
                <a:ext cx="1607103" cy="775843"/>
              </a:xfrm>
              <a:prstGeom prst="flowChartManualOperati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81" name="Group 80"/>
              <p:cNvGrpSpPr/>
              <p:nvPr/>
            </p:nvGrpSpPr>
            <p:grpSpPr>
              <a:xfrm rot="5400000">
                <a:off x="4502087" y="896777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124" name="Straight Connector 12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8" name="Rectangle 12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82" name="Straight Connector 81"/>
              <p:cNvCxnSpPr/>
              <p:nvPr/>
            </p:nvCxnSpPr>
            <p:spPr>
              <a:xfrm rot="5400000" flipV="1">
                <a:off x="4512295" y="1620707"/>
                <a:ext cx="0" cy="17449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5400000" flipH="1" flipV="1">
                <a:off x="4649944" y="1595934"/>
                <a:ext cx="44478" cy="17956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 rot="5400000" flipV="1">
                <a:off x="4479810" y="1549990"/>
                <a:ext cx="0" cy="109523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/>
              <p:cNvCxnSpPr/>
              <p:nvPr/>
            </p:nvCxnSpPr>
            <p:spPr>
              <a:xfrm rot="5400000" flipV="1">
                <a:off x="4468672" y="1128829"/>
                <a:ext cx="0" cy="872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endCxn id="123" idx="2"/>
              </p:cNvCxnSpPr>
              <p:nvPr/>
            </p:nvCxnSpPr>
            <p:spPr>
              <a:xfrm rot="5400000" flipV="1">
                <a:off x="4525796" y="1148743"/>
                <a:ext cx="138550" cy="185968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>
                <a:off x="4447384" y="1208440"/>
                <a:ext cx="150210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 flipV="1">
                <a:off x="4702469" y="1117356"/>
                <a:ext cx="0" cy="24013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5400000">
                <a:off x="4753781" y="1123971"/>
                <a:ext cx="397384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>
                <a:stCxn id="117" idx="1"/>
              </p:cNvCxnSpPr>
              <p:nvPr/>
            </p:nvCxnSpPr>
            <p:spPr>
              <a:xfrm rot="5400000" flipV="1">
                <a:off x="4877367" y="1117619"/>
                <a:ext cx="280149" cy="129939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5400000" flipV="1">
                <a:off x="4495822" y="753133"/>
                <a:ext cx="0" cy="1415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Oval 91"/>
              <p:cNvSpPr/>
              <p:nvPr/>
            </p:nvSpPr>
            <p:spPr>
              <a:xfrm rot="5400000">
                <a:off x="5052652" y="1309658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3" name="Oval 92"/>
              <p:cNvSpPr/>
              <p:nvPr/>
            </p:nvSpPr>
            <p:spPr>
              <a:xfrm rot="5400000">
                <a:off x="4481811" y="1554735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4" name="Oval 93"/>
              <p:cNvSpPr/>
              <p:nvPr/>
            </p:nvSpPr>
            <p:spPr>
              <a:xfrm rot="5400000">
                <a:off x="4520856" y="776823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95" name="Group 94"/>
              <p:cNvGrpSpPr/>
              <p:nvPr/>
            </p:nvGrpSpPr>
            <p:grpSpPr>
              <a:xfrm rot="5400000">
                <a:off x="4596101" y="1147178"/>
                <a:ext cx="426052" cy="606539"/>
                <a:chOff x="4016933" y="3453611"/>
                <a:chExt cx="944153" cy="1344122"/>
              </a:xfrm>
            </p:grpSpPr>
            <p:grpSp>
              <p:nvGrpSpPr>
                <p:cNvPr id="118" name="Group 117"/>
                <p:cNvGrpSpPr/>
                <p:nvPr/>
              </p:nvGrpSpPr>
              <p:grpSpPr>
                <a:xfrm>
                  <a:off x="4016933" y="3990212"/>
                  <a:ext cx="807521" cy="807521"/>
                  <a:chOff x="3141682" y="752097"/>
                  <a:chExt cx="2235200" cy="2235200"/>
                </a:xfrm>
              </p:grpSpPr>
              <p:sp>
                <p:nvSpPr>
                  <p:cNvPr id="122" name="Shape 121"/>
                  <p:cNvSpPr/>
                  <p:nvPr/>
                </p:nvSpPr>
                <p:spPr>
                  <a:xfrm>
                    <a:off x="3141682" y="752097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23" name="Oval 122"/>
                  <p:cNvSpPr/>
                  <p:nvPr/>
                </p:nvSpPr>
                <p:spPr>
                  <a:xfrm>
                    <a:off x="3593020" y="1221624"/>
                    <a:ext cx="1332529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119" name="Group 118"/>
                <p:cNvGrpSpPr/>
                <p:nvPr/>
              </p:nvGrpSpPr>
              <p:grpSpPr>
                <a:xfrm>
                  <a:off x="4316622" y="3453611"/>
                  <a:ext cx="644464" cy="644464"/>
                  <a:chOff x="1841882" y="-220652"/>
                  <a:chExt cx="2235200" cy="2235200"/>
                </a:xfrm>
              </p:grpSpPr>
              <p:sp>
                <p:nvSpPr>
                  <p:cNvPr id="120" name="Shape 119"/>
                  <p:cNvSpPr/>
                  <p:nvPr/>
                </p:nvSpPr>
                <p:spPr>
                  <a:xfrm>
                    <a:off x="1841882" y="-220652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21" name="Oval 120"/>
                  <p:cNvSpPr/>
                  <p:nvPr/>
                </p:nvSpPr>
                <p:spPr>
                  <a:xfrm>
                    <a:off x="2293217" y="248871"/>
                    <a:ext cx="1332525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96" name="Group 95"/>
              <p:cNvGrpSpPr/>
              <p:nvPr/>
            </p:nvGrpSpPr>
            <p:grpSpPr>
              <a:xfrm rot="5400000">
                <a:off x="4822534" y="1010029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113" name="Straight Connector 11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7" name="Rectangle 116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97" name="Oval 96"/>
              <p:cNvSpPr/>
              <p:nvPr/>
            </p:nvSpPr>
            <p:spPr>
              <a:xfrm rot="5400000">
                <a:off x="4730824" y="1616391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98" name="Straight Connector 97"/>
              <p:cNvCxnSpPr/>
              <p:nvPr/>
            </p:nvCxnSpPr>
            <p:spPr>
              <a:xfrm rot="5400000">
                <a:off x="4371950" y="1903860"/>
                <a:ext cx="389292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5400000" flipV="1">
                <a:off x="4853398" y="1529342"/>
                <a:ext cx="0" cy="58415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Oval 99"/>
              <p:cNvSpPr/>
              <p:nvPr/>
            </p:nvSpPr>
            <p:spPr>
              <a:xfrm rot="5400000">
                <a:off x="4520856" y="2088286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101" name="Group 100"/>
              <p:cNvGrpSpPr/>
              <p:nvPr/>
            </p:nvGrpSpPr>
            <p:grpSpPr>
              <a:xfrm rot="5400000">
                <a:off x="4502087" y="1782058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108" name="Straight Connector 107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2" name="Rectangle 111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102" name="Group 101"/>
              <p:cNvGrpSpPr/>
              <p:nvPr/>
            </p:nvGrpSpPr>
            <p:grpSpPr>
              <a:xfrm rot="5400000">
                <a:off x="4822534" y="1707953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103" name="Straight Connector 10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Rectangle 106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grpSp>
          <p:nvGrpSpPr>
            <p:cNvPr id="29" name="Group 28"/>
            <p:cNvGrpSpPr/>
            <p:nvPr/>
          </p:nvGrpSpPr>
          <p:grpSpPr>
            <a:xfrm rot="5400000">
              <a:off x="6422221" y="4534935"/>
              <a:ext cx="988645" cy="1890357"/>
              <a:chOff x="4425048" y="685363"/>
              <a:chExt cx="775844" cy="1607103"/>
            </a:xfrm>
          </p:grpSpPr>
          <p:sp>
            <p:nvSpPr>
              <p:cNvPr id="31" name="Flowchart: Manual Operation 30"/>
              <p:cNvSpPr/>
              <p:nvPr/>
            </p:nvSpPr>
            <p:spPr>
              <a:xfrm rot="5400000" flipV="1">
                <a:off x="4009419" y="1100993"/>
                <a:ext cx="1607103" cy="775843"/>
              </a:xfrm>
              <a:prstGeom prst="flowChartManualOperati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 rot="5400000">
                <a:off x="4502087" y="896777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75" name="Straight Connector 74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Rectangle 78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5400000" flipV="1">
                <a:off x="4512295" y="1620707"/>
                <a:ext cx="0" cy="17449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5400000" flipH="1" flipV="1">
                <a:off x="4649944" y="1595934"/>
                <a:ext cx="44478" cy="17956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 flipV="1">
                <a:off x="4479810" y="1549990"/>
                <a:ext cx="0" cy="109523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 flipV="1">
                <a:off x="4468672" y="1128829"/>
                <a:ext cx="0" cy="872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endCxn id="74" idx="2"/>
              </p:cNvCxnSpPr>
              <p:nvPr/>
            </p:nvCxnSpPr>
            <p:spPr>
              <a:xfrm rot="5400000" flipV="1">
                <a:off x="4525796" y="1148743"/>
                <a:ext cx="138550" cy="185968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5400000">
                <a:off x="4447384" y="1208440"/>
                <a:ext cx="150210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5400000" flipV="1">
                <a:off x="4702469" y="1117356"/>
                <a:ext cx="0" cy="24013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5400000">
                <a:off x="4753781" y="1123971"/>
                <a:ext cx="397384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stCxn id="68" idx="1"/>
              </p:cNvCxnSpPr>
              <p:nvPr/>
            </p:nvCxnSpPr>
            <p:spPr>
              <a:xfrm rot="5400000" flipV="1">
                <a:off x="4877367" y="1117619"/>
                <a:ext cx="280149" cy="129939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 flipV="1">
                <a:off x="4495822" y="753133"/>
                <a:ext cx="0" cy="1415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42"/>
              <p:cNvSpPr/>
              <p:nvPr/>
            </p:nvSpPr>
            <p:spPr>
              <a:xfrm rot="5400000">
                <a:off x="5052652" y="1309658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4" name="Oval 43"/>
              <p:cNvSpPr/>
              <p:nvPr/>
            </p:nvSpPr>
            <p:spPr>
              <a:xfrm rot="5400000">
                <a:off x="4481811" y="1554735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5" name="Oval 44"/>
              <p:cNvSpPr/>
              <p:nvPr/>
            </p:nvSpPr>
            <p:spPr>
              <a:xfrm rot="5400000">
                <a:off x="4520856" y="776823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46" name="Group 45"/>
              <p:cNvGrpSpPr/>
              <p:nvPr/>
            </p:nvGrpSpPr>
            <p:grpSpPr>
              <a:xfrm rot="5400000">
                <a:off x="4596101" y="1147178"/>
                <a:ext cx="426052" cy="606539"/>
                <a:chOff x="4016933" y="3453611"/>
                <a:chExt cx="944153" cy="1344122"/>
              </a:xfrm>
            </p:grpSpPr>
            <p:grpSp>
              <p:nvGrpSpPr>
                <p:cNvPr id="69" name="Group 68"/>
                <p:cNvGrpSpPr/>
                <p:nvPr/>
              </p:nvGrpSpPr>
              <p:grpSpPr>
                <a:xfrm>
                  <a:off x="4016933" y="3990212"/>
                  <a:ext cx="807521" cy="807521"/>
                  <a:chOff x="3141682" y="752097"/>
                  <a:chExt cx="2235200" cy="2235200"/>
                </a:xfrm>
              </p:grpSpPr>
              <p:sp>
                <p:nvSpPr>
                  <p:cNvPr id="73" name="Shape 72"/>
                  <p:cNvSpPr/>
                  <p:nvPr/>
                </p:nvSpPr>
                <p:spPr>
                  <a:xfrm>
                    <a:off x="3141682" y="752097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74" name="Oval 73"/>
                  <p:cNvSpPr/>
                  <p:nvPr/>
                </p:nvSpPr>
                <p:spPr>
                  <a:xfrm>
                    <a:off x="3593020" y="1221624"/>
                    <a:ext cx="1332529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70" name="Group 69"/>
                <p:cNvGrpSpPr/>
                <p:nvPr/>
              </p:nvGrpSpPr>
              <p:grpSpPr>
                <a:xfrm>
                  <a:off x="4316622" y="3453611"/>
                  <a:ext cx="644464" cy="644464"/>
                  <a:chOff x="1841882" y="-220652"/>
                  <a:chExt cx="2235200" cy="2235200"/>
                </a:xfrm>
              </p:grpSpPr>
              <p:sp>
                <p:nvSpPr>
                  <p:cNvPr id="71" name="Shape 70"/>
                  <p:cNvSpPr/>
                  <p:nvPr/>
                </p:nvSpPr>
                <p:spPr>
                  <a:xfrm>
                    <a:off x="1841882" y="-220652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72" name="Oval 71"/>
                  <p:cNvSpPr/>
                  <p:nvPr/>
                </p:nvSpPr>
                <p:spPr>
                  <a:xfrm>
                    <a:off x="2293217" y="248871"/>
                    <a:ext cx="1332525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47" name="Group 46"/>
              <p:cNvGrpSpPr/>
              <p:nvPr/>
            </p:nvGrpSpPr>
            <p:grpSpPr>
              <a:xfrm rot="5400000">
                <a:off x="4822534" y="1010029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64" name="Straight Connector 6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Rectangle 6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48" name="Oval 47"/>
              <p:cNvSpPr/>
              <p:nvPr/>
            </p:nvSpPr>
            <p:spPr>
              <a:xfrm rot="5400000">
                <a:off x="4730824" y="1616391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rot="5400000">
                <a:off x="4371950" y="1903860"/>
                <a:ext cx="389292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5400000" flipV="1">
                <a:off x="4853398" y="1529342"/>
                <a:ext cx="0" cy="58415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50"/>
              <p:cNvSpPr/>
              <p:nvPr/>
            </p:nvSpPr>
            <p:spPr>
              <a:xfrm rot="5400000">
                <a:off x="4520856" y="2088286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52" name="Group 51"/>
              <p:cNvGrpSpPr/>
              <p:nvPr/>
            </p:nvGrpSpPr>
            <p:grpSpPr>
              <a:xfrm rot="5400000">
                <a:off x="4502087" y="1782058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" name="Rectangle 62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53" name="Group 52"/>
              <p:cNvGrpSpPr/>
              <p:nvPr/>
            </p:nvGrpSpPr>
            <p:grpSpPr>
              <a:xfrm rot="5400000">
                <a:off x="4822534" y="1707953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Rectangle 5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</p:grpSp>
      <p:grpSp>
        <p:nvGrpSpPr>
          <p:cNvPr id="312" name="Group 311"/>
          <p:cNvGrpSpPr/>
          <p:nvPr/>
        </p:nvGrpSpPr>
        <p:grpSpPr>
          <a:xfrm>
            <a:off x="2915816" y="1708750"/>
            <a:ext cx="3024336" cy="1233898"/>
            <a:chOff x="2915816" y="1484784"/>
            <a:chExt cx="3024336" cy="1233898"/>
          </a:xfrm>
        </p:grpSpPr>
        <p:sp>
          <p:nvSpPr>
            <p:cNvPr id="313" name="TextBox 312"/>
            <p:cNvSpPr txBox="1"/>
            <p:nvPr/>
          </p:nvSpPr>
          <p:spPr>
            <a:xfrm>
              <a:off x="2915816" y="2072351"/>
              <a:ext cx="239506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25 Data Concentrators</a:t>
              </a:r>
            </a:p>
            <a:p>
              <a:r>
                <a:rPr lang="en-US" dirty="0" smtClean="0"/>
                <a:t>Total rate: 468 </a:t>
              </a:r>
              <a:r>
                <a:rPr lang="en-US" dirty="0" err="1" smtClean="0"/>
                <a:t>Gbps</a:t>
              </a:r>
              <a:endParaRPr lang="nl-NL" dirty="0"/>
            </a:p>
          </p:txBody>
        </p:sp>
        <p:sp>
          <p:nvSpPr>
            <p:cNvPr id="314" name="TextBox 313"/>
            <p:cNvSpPr txBox="1"/>
            <p:nvPr/>
          </p:nvSpPr>
          <p:spPr>
            <a:xfrm>
              <a:off x="3556902" y="1484784"/>
              <a:ext cx="23832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14 Data Concentrators</a:t>
              </a:r>
            </a:p>
            <a:p>
              <a:pPr algn="r"/>
              <a:r>
                <a:rPr lang="en-US" dirty="0" smtClean="0"/>
                <a:t>Total rate: 520 </a:t>
              </a:r>
              <a:r>
                <a:rPr lang="en-US" dirty="0" err="1" smtClean="0"/>
                <a:t>Gbps</a:t>
              </a:r>
              <a:endParaRPr lang="nl-NL" dirty="0"/>
            </a:p>
          </p:txBody>
        </p:sp>
      </p:grpSp>
      <p:grpSp>
        <p:nvGrpSpPr>
          <p:cNvPr id="315" name="Group 314"/>
          <p:cNvGrpSpPr/>
          <p:nvPr/>
        </p:nvGrpSpPr>
        <p:grpSpPr>
          <a:xfrm rot="5400000">
            <a:off x="4223993" y="589762"/>
            <a:ext cx="734828" cy="5261176"/>
            <a:chOff x="1611551" y="171079"/>
            <a:chExt cx="1224136" cy="5261176"/>
          </a:xfrm>
        </p:grpSpPr>
        <p:cxnSp>
          <p:nvCxnSpPr>
            <p:cNvPr id="316" name="Straight Arrow Connector 315"/>
            <p:cNvCxnSpPr/>
            <p:nvPr/>
          </p:nvCxnSpPr>
          <p:spPr>
            <a:xfrm>
              <a:off x="1611551" y="171079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Arrow Connector 316"/>
            <p:cNvCxnSpPr/>
            <p:nvPr/>
          </p:nvCxnSpPr>
          <p:spPr>
            <a:xfrm>
              <a:off x="1611551" y="437940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Arrow Connector 317"/>
            <p:cNvCxnSpPr/>
            <p:nvPr/>
          </p:nvCxnSpPr>
          <p:spPr>
            <a:xfrm>
              <a:off x="1611551" y="734174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Arrow Connector 318"/>
            <p:cNvCxnSpPr/>
            <p:nvPr/>
          </p:nvCxnSpPr>
          <p:spPr>
            <a:xfrm>
              <a:off x="1611551" y="5136021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Arrow Connector 319"/>
            <p:cNvCxnSpPr/>
            <p:nvPr/>
          </p:nvCxnSpPr>
          <p:spPr>
            <a:xfrm>
              <a:off x="1611551" y="5432255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1" name="Group 320"/>
          <p:cNvGrpSpPr/>
          <p:nvPr/>
        </p:nvGrpSpPr>
        <p:grpSpPr>
          <a:xfrm>
            <a:off x="2411760" y="2941433"/>
            <a:ext cx="6450293" cy="646331"/>
            <a:chOff x="1443556" y="2851195"/>
            <a:chExt cx="6450293" cy="646331"/>
          </a:xfrm>
        </p:grpSpPr>
        <p:sp>
          <p:nvSpPr>
            <p:cNvPr id="322" name="TextBox 321"/>
            <p:cNvSpPr txBox="1"/>
            <p:nvPr/>
          </p:nvSpPr>
          <p:spPr>
            <a:xfrm>
              <a:off x="1443556" y="2851195"/>
              <a:ext cx="15851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50 </a:t>
              </a:r>
              <a:r>
                <a:rPr lang="nl-NL" dirty="0" err="1" smtClean="0"/>
                <a:t>optical</a:t>
              </a:r>
              <a:r>
                <a:rPr lang="nl-NL" dirty="0" smtClean="0"/>
                <a:t> links</a:t>
              </a:r>
            </a:p>
            <a:p>
              <a:r>
                <a:rPr lang="nl-NL" dirty="0"/>
                <a:t> </a:t>
              </a:r>
              <a:r>
                <a:rPr lang="nl-NL" dirty="0" smtClean="0"/>
                <a:t>@10 </a:t>
              </a:r>
              <a:r>
                <a:rPr lang="nl-NL" dirty="0" err="1" smtClean="0"/>
                <a:t>Gbps</a:t>
              </a:r>
              <a:endParaRPr lang="nl-NL" dirty="0"/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6308655" y="2851195"/>
              <a:ext cx="15851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42 </a:t>
              </a:r>
              <a:r>
                <a:rPr lang="nl-NL" dirty="0" err="1" smtClean="0"/>
                <a:t>optical</a:t>
              </a:r>
              <a:r>
                <a:rPr lang="nl-NL" dirty="0" smtClean="0"/>
                <a:t> links</a:t>
              </a:r>
            </a:p>
            <a:p>
              <a:r>
                <a:rPr lang="nl-NL" dirty="0"/>
                <a:t> </a:t>
              </a:r>
              <a:r>
                <a:rPr lang="nl-NL" dirty="0" smtClean="0"/>
                <a:t>@12 </a:t>
              </a:r>
              <a:r>
                <a:rPr lang="nl-NL" dirty="0" err="1" smtClean="0"/>
                <a:t>Gbps</a:t>
              </a:r>
              <a:endParaRPr lang="nl-NL" dirty="0"/>
            </a:p>
          </p:txBody>
        </p:sp>
      </p:grpSp>
      <p:grpSp>
        <p:nvGrpSpPr>
          <p:cNvPr id="324" name="Group 323"/>
          <p:cNvGrpSpPr/>
          <p:nvPr/>
        </p:nvGrpSpPr>
        <p:grpSpPr>
          <a:xfrm>
            <a:off x="1468110" y="3729234"/>
            <a:ext cx="6144935" cy="1427958"/>
            <a:chOff x="1468110" y="3881780"/>
            <a:chExt cx="6144935" cy="1427958"/>
          </a:xfrm>
        </p:grpSpPr>
        <p:sp>
          <p:nvSpPr>
            <p:cNvPr id="325" name="Right Brace 324"/>
            <p:cNvSpPr/>
            <p:nvPr/>
          </p:nvSpPr>
          <p:spPr>
            <a:xfrm rot="5400000">
              <a:off x="4133945" y="1215945"/>
              <a:ext cx="813265" cy="6144935"/>
            </a:xfrm>
            <a:prstGeom prst="righ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6" name="TextBox 325"/>
            <p:cNvSpPr txBox="1"/>
            <p:nvPr/>
          </p:nvSpPr>
          <p:spPr>
            <a:xfrm>
              <a:off x="3540461" y="4786518"/>
              <a:ext cx="203965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800" b="1" dirty="0" err="1" smtClean="0">
                  <a:latin typeface="Calibri" panose="020F0502020204030204" pitchFamily="34" charset="0"/>
                </a:rPr>
                <a:t>Now</a:t>
              </a:r>
              <a:r>
                <a:rPr lang="nl-NL" sz="2800" b="1" dirty="0" smtClean="0">
                  <a:latin typeface="Calibri" panose="020F0502020204030204" pitchFamily="34" charset="0"/>
                </a:rPr>
                <a:t> </a:t>
              </a:r>
              <a:r>
                <a:rPr lang="nl-NL" sz="2800" b="1" dirty="0" err="1" smtClean="0">
                  <a:latin typeface="Calibri" panose="020F0502020204030204" pitchFamily="34" charset="0"/>
                </a:rPr>
                <a:t>what</a:t>
              </a:r>
              <a:r>
                <a:rPr lang="nl-NL" sz="2800" b="1" dirty="0">
                  <a:latin typeface="Calibri" panose="020F0502020204030204" pitchFamily="34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937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5.55556E-7 -0.45648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13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73" name="TextBox 472"/>
          <p:cNvSpPr txBox="1"/>
          <p:nvPr/>
        </p:nvSpPr>
        <p:spPr>
          <a:xfrm>
            <a:off x="202641" y="1185423"/>
            <a:ext cx="68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Processing </a:t>
            </a:r>
            <a:r>
              <a:rPr lang="nl-NL" sz="2800" dirty="0" err="1" smtClean="0"/>
              <a:t>the</a:t>
            </a:r>
            <a:r>
              <a:rPr lang="nl-NL" sz="2800" dirty="0" smtClean="0"/>
              <a:t> DC Output</a:t>
            </a:r>
            <a:endParaRPr lang="nl-NL" sz="2800" dirty="0"/>
          </a:p>
        </p:txBody>
      </p:sp>
      <p:grpSp>
        <p:nvGrpSpPr>
          <p:cNvPr id="2" name="Group 1"/>
          <p:cNvGrpSpPr/>
          <p:nvPr/>
        </p:nvGrpSpPr>
        <p:grpSpPr>
          <a:xfrm>
            <a:off x="1239964" y="1708750"/>
            <a:ext cx="7622089" cy="3448442"/>
            <a:chOff x="1239964" y="1708750"/>
            <a:chExt cx="7622089" cy="3448442"/>
          </a:xfrm>
        </p:grpSpPr>
        <p:grpSp>
          <p:nvGrpSpPr>
            <p:cNvPr id="329" name="Group 328"/>
            <p:cNvGrpSpPr/>
            <p:nvPr/>
          </p:nvGrpSpPr>
          <p:grpSpPr>
            <a:xfrm>
              <a:off x="2915816" y="1708750"/>
              <a:ext cx="3024336" cy="1233898"/>
              <a:chOff x="2915816" y="1484784"/>
              <a:chExt cx="3024336" cy="1233898"/>
            </a:xfrm>
          </p:grpSpPr>
          <p:sp>
            <p:nvSpPr>
              <p:cNvPr id="330" name="TextBox 329"/>
              <p:cNvSpPr txBox="1"/>
              <p:nvPr/>
            </p:nvSpPr>
            <p:spPr>
              <a:xfrm>
                <a:off x="2915816" y="2072351"/>
                <a:ext cx="239506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25 Data Concentrators</a:t>
                </a:r>
              </a:p>
              <a:p>
                <a:r>
                  <a:rPr lang="en-US" dirty="0" smtClean="0"/>
                  <a:t>Total rate: 468 </a:t>
                </a:r>
                <a:r>
                  <a:rPr lang="en-US" dirty="0" err="1" smtClean="0"/>
                  <a:t>Gbps</a:t>
                </a:r>
                <a:endParaRPr lang="nl-NL" dirty="0"/>
              </a:p>
            </p:txBody>
          </p:sp>
          <p:sp>
            <p:nvSpPr>
              <p:cNvPr id="331" name="TextBox 330"/>
              <p:cNvSpPr txBox="1"/>
              <p:nvPr/>
            </p:nvSpPr>
            <p:spPr>
              <a:xfrm>
                <a:off x="3556902" y="1484784"/>
                <a:ext cx="23832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 smtClean="0"/>
                  <a:t>14 Data Concentrators</a:t>
                </a:r>
              </a:p>
              <a:p>
                <a:pPr algn="r"/>
                <a:r>
                  <a:rPr lang="en-US" dirty="0" smtClean="0"/>
                  <a:t>Total rate: 520 </a:t>
                </a:r>
                <a:r>
                  <a:rPr lang="en-US" dirty="0" err="1" smtClean="0"/>
                  <a:t>Gbps</a:t>
                </a:r>
                <a:endParaRPr lang="nl-NL" dirty="0"/>
              </a:p>
            </p:txBody>
          </p:sp>
        </p:grpSp>
        <p:grpSp>
          <p:nvGrpSpPr>
            <p:cNvPr id="332" name="Group 331"/>
            <p:cNvGrpSpPr/>
            <p:nvPr/>
          </p:nvGrpSpPr>
          <p:grpSpPr>
            <a:xfrm>
              <a:off x="1239964" y="1864291"/>
              <a:ext cx="6621757" cy="988645"/>
              <a:chOff x="1239965" y="4985791"/>
              <a:chExt cx="6621757" cy="988645"/>
            </a:xfrm>
          </p:grpSpPr>
          <p:grpSp>
            <p:nvGrpSpPr>
              <p:cNvPr id="333" name="Group 332"/>
              <p:cNvGrpSpPr/>
              <p:nvPr/>
            </p:nvGrpSpPr>
            <p:grpSpPr>
              <a:xfrm rot="5400000">
                <a:off x="1690821" y="4534935"/>
                <a:ext cx="988645" cy="1890357"/>
                <a:chOff x="4425048" y="685363"/>
                <a:chExt cx="775844" cy="1607103"/>
              </a:xfrm>
            </p:grpSpPr>
            <p:sp>
              <p:nvSpPr>
                <p:cNvPr id="384" name="Flowchart: Manual Operation 383"/>
                <p:cNvSpPr/>
                <p:nvPr/>
              </p:nvSpPr>
              <p:spPr>
                <a:xfrm rot="5400000" flipV="1">
                  <a:off x="4009419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85" name="Group 384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28" name="Straight Connector 427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9" name="Straight Connector 428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0" name="Straight Connector 429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1" name="Straight Connector 430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2" name="Rectangle 431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386" name="Straight Connector 385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7" name="Straight Connector 386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8" name="Straight Connector 387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9" name="Straight Connector 388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0" name="Straight Connector 389"/>
                <p:cNvCxnSpPr>
                  <a:endCxn id="427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" name="Straight Connector 390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2" name="Straight Connector 391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3" name="Straight Connector 392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4" name="Straight Connector 393"/>
                <p:cNvCxnSpPr>
                  <a:stCxn id="421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5" name="Straight Connector 394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6" name="Oval 395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97" name="Oval 396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98" name="Oval 397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99" name="Group 398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422" name="Group 421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426" name="Shape 425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427" name="Oval 426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423" name="Group 422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424" name="Shape 423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425" name="Oval 424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400" name="Group 399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17" name="Straight Connector 41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8" name="Straight Connector 41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9" name="Straight Connector 41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1" name="Rectangle 42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401" name="Oval 400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402" name="Straight Connector 401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3" name="Straight Connector 402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Oval 403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405" name="Group 404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12" name="Straight Connector 411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3" name="Straight Connector 412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4" name="Straight Connector 413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5" name="Straight Connector 414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16" name="Rectangle 415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406" name="Group 405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07" name="Straight Connector 40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8" name="Straight Connector 40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9" name="Straight Connector 40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0" name="Straight Connector 40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11" name="Rectangle 41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334" name="Group 333"/>
              <p:cNvGrpSpPr/>
              <p:nvPr/>
            </p:nvGrpSpPr>
            <p:grpSpPr>
              <a:xfrm rot="5400000">
                <a:off x="6422221" y="4534935"/>
                <a:ext cx="988645" cy="1890357"/>
                <a:chOff x="4425048" y="685363"/>
                <a:chExt cx="775844" cy="1607103"/>
              </a:xfrm>
            </p:grpSpPr>
            <p:sp>
              <p:nvSpPr>
                <p:cNvPr id="335" name="Flowchart: Manual Operation 334"/>
                <p:cNvSpPr/>
                <p:nvPr/>
              </p:nvSpPr>
              <p:spPr>
                <a:xfrm rot="5400000" flipV="1">
                  <a:off x="4009419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36" name="Group 335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379" name="Straight Connector 378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0" name="Straight Connector 379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1" name="Straight Connector 380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2" name="Straight Connector 381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83" name="Rectangle 382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337" name="Straight Connector 336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traight Connector 337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Straight Connector 339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Connector 340"/>
                <p:cNvCxnSpPr>
                  <a:endCxn id="378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Straight Connector 341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" name="Straight Connector 342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" name="Straight Connector 343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Straight Connector 344"/>
                <p:cNvCxnSpPr>
                  <a:stCxn id="372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6" name="Straight Connector 345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7" name="Oval 346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48" name="Oval 347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49" name="Oval 348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50" name="Group 349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373" name="Group 372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377" name="Shape 376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378" name="Oval 377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374" name="Group 373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375" name="Shape 374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376" name="Oval 375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351" name="Group 350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368" name="Straight Connector 367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9" name="Straight Connector 368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0" name="Straight Connector 369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1" name="Straight Connector 370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2" name="Rectangle 371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352" name="Oval 351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353" name="Straight Connector 352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4" name="Straight Connector 353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5" name="Oval 354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56" name="Group 355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363" name="Straight Connector 362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4" name="Straight Connector 363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5" name="Straight Connector 364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6" name="Straight Connector 365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7" name="Rectangle 366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357" name="Group 356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358" name="Straight Connector 357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9" name="Straight Connector 358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0" name="Straight Connector 359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1" name="Straight Connector 360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2" name="Rectangle 361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grpSp>
          <p:nvGrpSpPr>
            <p:cNvPr id="433" name="Group 432"/>
            <p:cNvGrpSpPr/>
            <p:nvPr/>
          </p:nvGrpSpPr>
          <p:grpSpPr>
            <a:xfrm rot="5400000">
              <a:off x="4223993" y="589762"/>
              <a:ext cx="734828" cy="5261176"/>
              <a:chOff x="1611551" y="171079"/>
              <a:chExt cx="1224136" cy="5261176"/>
            </a:xfrm>
          </p:grpSpPr>
          <p:cxnSp>
            <p:nvCxnSpPr>
              <p:cNvPr id="434" name="Straight Arrow Connector 433"/>
              <p:cNvCxnSpPr/>
              <p:nvPr/>
            </p:nvCxnSpPr>
            <p:spPr>
              <a:xfrm>
                <a:off x="1611551" y="171079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Straight Arrow Connector 434"/>
              <p:cNvCxnSpPr/>
              <p:nvPr/>
            </p:nvCxnSpPr>
            <p:spPr>
              <a:xfrm>
                <a:off x="1611551" y="437940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Arrow Connector 435"/>
              <p:cNvCxnSpPr/>
              <p:nvPr/>
            </p:nvCxnSpPr>
            <p:spPr>
              <a:xfrm>
                <a:off x="1611551" y="734174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7" name="Straight Arrow Connector 436"/>
              <p:cNvCxnSpPr/>
              <p:nvPr/>
            </p:nvCxnSpPr>
            <p:spPr>
              <a:xfrm>
                <a:off x="1611551" y="5136021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Arrow Connector 437"/>
              <p:cNvCxnSpPr/>
              <p:nvPr/>
            </p:nvCxnSpPr>
            <p:spPr>
              <a:xfrm>
                <a:off x="1611551" y="5432255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9" name="Group 438"/>
            <p:cNvGrpSpPr/>
            <p:nvPr/>
          </p:nvGrpSpPr>
          <p:grpSpPr>
            <a:xfrm>
              <a:off x="2411760" y="2941433"/>
              <a:ext cx="6450293" cy="646331"/>
              <a:chOff x="1443556" y="2851195"/>
              <a:chExt cx="6450293" cy="646331"/>
            </a:xfrm>
          </p:grpSpPr>
          <p:sp>
            <p:nvSpPr>
              <p:cNvPr id="440" name="TextBox 439"/>
              <p:cNvSpPr txBox="1"/>
              <p:nvPr/>
            </p:nvSpPr>
            <p:spPr>
              <a:xfrm>
                <a:off x="1443556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50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@10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  <p:sp>
            <p:nvSpPr>
              <p:cNvPr id="441" name="TextBox 440"/>
              <p:cNvSpPr txBox="1"/>
              <p:nvPr/>
            </p:nvSpPr>
            <p:spPr>
              <a:xfrm>
                <a:off x="6308655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42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@12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</p:grpSp>
        <p:grpSp>
          <p:nvGrpSpPr>
            <p:cNvPr id="155" name="Group 154"/>
            <p:cNvGrpSpPr/>
            <p:nvPr/>
          </p:nvGrpSpPr>
          <p:grpSpPr>
            <a:xfrm>
              <a:off x="1468110" y="3729234"/>
              <a:ext cx="6144935" cy="1427958"/>
              <a:chOff x="1468110" y="3881780"/>
              <a:chExt cx="6144935" cy="1427958"/>
            </a:xfrm>
          </p:grpSpPr>
          <p:sp>
            <p:nvSpPr>
              <p:cNvPr id="156" name="Right Brace 155"/>
              <p:cNvSpPr/>
              <p:nvPr/>
            </p:nvSpPr>
            <p:spPr>
              <a:xfrm rot="5400000">
                <a:off x="4133945" y="1215945"/>
                <a:ext cx="813265" cy="6144935"/>
              </a:xfrm>
              <a:prstGeom prst="rightBrac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7" name="TextBox 156"/>
              <p:cNvSpPr txBox="1"/>
              <p:nvPr/>
            </p:nvSpPr>
            <p:spPr>
              <a:xfrm>
                <a:off x="3563888" y="4786518"/>
                <a:ext cx="19706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800" b="1" dirty="0" err="1" smtClean="0">
                    <a:latin typeface="Calibri" panose="020F0502020204030204" pitchFamily="34" charset="0"/>
                  </a:rPr>
                  <a:t>Now</a:t>
                </a:r>
                <a:r>
                  <a:rPr lang="nl-NL" sz="2800" b="1" dirty="0" smtClean="0">
                    <a:latin typeface="Calibri" panose="020F0502020204030204" pitchFamily="34" charset="0"/>
                  </a:rPr>
                  <a:t> </a:t>
                </a:r>
                <a:r>
                  <a:rPr lang="nl-NL" sz="2800" b="1" dirty="0" err="1" smtClean="0">
                    <a:latin typeface="Calibri" panose="020F0502020204030204" pitchFamily="34" charset="0"/>
                  </a:rPr>
                  <a:t>what</a:t>
                </a:r>
                <a:r>
                  <a:rPr lang="nl-NL" sz="2800" b="1" dirty="0">
                    <a:latin typeface="Calibri" panose="020F0502020204030204" pitchFamily="34" charset="0"/>
                  </a:rPr>
                  <a:t>?</a:t>
                </a:r>
              </a:p>
            </p:txBody>
          </p:sp>
        </p:grpSp>
      </p:grpSp>
      <p:sp>
        <p:nvSpPr>
          <p:cNvPr id="159" name="Rectangle 158"/>
          <p:cNvSpPr/>
          <p:nvPr/>
        </p:nvSpPr>
        <p:spPr>
          <a:xfrm>
            <a:off x="2881645" y="1988840"/>
            <a:ext cx="3384406" cy="5040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nl-NL" sz="24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3 Options </a:t>
            </a:r>
            <a:r>
              <a:rPr lang="nl-NL" sz="2400" dirty="0" err="1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for</a:t>
            </a:r>
            <a:r>
              <a:rPr lang="nl-NL" sz="24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nl-NL" sz="2400" dirty="0" err="1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the</a:t>
            </a:r>
            <a:r>
              <a:rPr lang="nl-NL" sz="2400" dirty="0" smtClean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rPr>
              <a:t> BBN*:</a:t>
            </a:r>
            <a:endParaRPr lang="nl-NL" sz="2400" dirty="0">
              <a:solidFill>
                <a:schemeClr val="accent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160" name="Group 159"/>
          <p:cNvGrpSpPr/>
          <p:nvPr/>
        </p:nvGrpSpPr>
        <p:grpSpPr>
          <a:xfrm>
            <a:off x="274349" y="2823029"/>
            <a:ext cx="8402107" cy="707886"/>
            <a:chOff x="274349" y="2823029"/>
            <a:chExt cx="8402107" cy="707886"/>
          </a:xfrm>
        </p:grpSpPr>
        <p:sp>
          <p:nvSpPr>
            <p:cNvPr id="161" name="Rectangle 160"/>
            <p:cNvSpPr/>
            <p:nvPr/>
          </p:nvSpPr>
          <p:spPr>
            <a:xfrm>
              <a:off x="274349" y="2924944"/>
              <a:ext cx="504000" cy="5040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rPr>
                <a:t>1</a:t>
              </a:r>
              <a:endParaRPr lang="nl-NL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899592" y="2823029"/>
              <a:ext cx="777686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 smtClean="0"/>
                <a:t>Throw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everything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into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one</a:t>
              </a:r>
              <a:r>
                <a:rPr lang="nl-NL" sz="2000" dirty="0" smtClean="0"/>
                <a:t> big data </a:t>
              </a:r>
              <a:r>
                <a:rPr lang="nl-NL" sz="2000" dirty="0" err="1" smtClean="0"/>
                <a:t>collection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network</a:t>
              </a:r>
              <a:r>
                <a:rPr lang="nl-NL" sz="2000" dirty="0" smtClean="0"/>
                <a:t>, </a:t>
              </a:r>
              <a:r>
                <a:rPr lang="nl-NL" sz="2000" dirty="0" err="1" smtClean="0"/>
                <a:t>which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may</a:t>
              </a:r>
              <a:r>
                <a:rPr lang="nl-NL" sz="2000" dirty="0" smtClean="0"/>
                <a:t> or </a:t>
              </a:r>
              <a:r>
                <a:rPr lang="nl-NL" sz="2000" dirty="0" err="1" smtClean="0"/>
                <a:t>may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not</a:t>
              </a:r>
              <a:r>
                <a:rPr lang="nl-NL" sz="2000" dirty="0" smtClean="0"/>
                <a:t> do more </a:t>
              </a:r>
              <a:r>
                <a:rPr lang="nl-NL" sz="2000" dirty="0" err="1" smtClean="0"/>
                <a:t>advanced</a:t>
              </a:r>
              <a:r>
                <a:rPr lang="nl-NL" sz="2000" dirty="0" smtClean="0"/>
                <a:t> processing (at </a:t>
              </a:r>
              <a:r>
                <a:rPr lang="nl-NL" sz="2000" dirty="0" err="1" smtClean="0"/>
                <a:t>least</a:t>
              </a:r>
              <a:r>
                <a:rPr lang="nl-NL" sz="2000" dirty="0" smtClean="0"/>
                <a:t> collect </a:t>
              </a:r>
              <a:r>
                <a:rPr lang="nl-NL" sz="2000" dirty="0" err="1" smtClean="0"/>
                <a:t>and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sort</a:t>
              </a:r>
              <a:r>
                <a:rPr lang="nl-NL" sz="2000" dirty="0" smtClean="0"/>
                <a:t> data).</a:t>
              </a:r>
              <a:endParaRPr lang="nl-NL" sz="2000" dirty="0"/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274349" y="3933056"/>
            <a:ext cx="8402107" cy="504056"/>
            <a:chOff x="274349" y="3933056"/>
            <a:chExt cx="8402107" cy="504056"/>
          </a:xfrm>
        </p:grpSpPr>
        <p:sp>
          <p:nvSpPr>
            <p:cNvPr id="164" name="Rectangle 163"/>
            <p:cNvSpPr/>
            <p:nvPr/>
          </p:nvSpPr>
          <p:spPr>
            <a:xfrm>
              <a:off x="274349" y="3933056"/>
              <a:ext cx="504000" cy="5040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rPr>
                <a:t>2</a:t>
              </a:r>
              <a:endParaRPr lang="nl-NL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899592" y="3985029"/>
              <a:ext cx="77768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/>
                <a:t>Do </a:t>
              </a:r>
              <a:r>
                <a:rPr lang="nl-NL" sz="2000" dirty="0" err="1" smtClean="0"/>
                <a:t>some</a:t>
              </a:r>
              <a:r>
                <a:rPr lang="nl-NL" sz="2000" dirty="0" smtClean="0"/>
                <a:t> data </a:t>
              </a:r>
              <a:r>
                <a:rPr lang="nl-NL" sz="2000" dirty="0" err="1" smtClean="0"/>
                <a:t>merging</a:t>
              </a:r>
              <a:r>
                <a:rPr lang="nl-NL" sz="2000" dirty="0" smtClean="0"/>
                <a:t>, </a:t>
              </a:r>
              <a:r>
                <a:rPr lang="nl-NL" sz="2000" dirty="0" err="1" smtClean="0"/>
                <a:t>then</a:t>
              </a:r>
              <a:r>
                <a:rPr lang="nl-NL" sz="2000" dirty="0" smtClean="0"/>
                <a:t> do 1.</a:t>
              </a:r>
              <a:endParaRPr lang="nl-NL" sz="2000" dirty="0"/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274349" y="4869160"/>
            <a:ext cx="8402107" cy="504056"/>
            <a:chOff x="274349" y="4869160"/>
            <a:chExt cx="8402107" cy="504056"/>
          </a:xfrm>
        </p:grpSpPr>
        <p:sp>
          <p:nvSpPr>
            <p:cNvPr id="167" name="Rectangle 166"/>
            <p:cNvSpPr/>
            <p:nvPr/>
          </p:nvSpPr>
          <p:spPr>
            <a:xfrm>
              <a:off x="274349" y="4869160"/>
              <a:ext cx="504000" cy="5040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rPr>
                <a:t>3</a:t>
              </a:r>
              <a:endParaRPr lang="nl-NL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899592" y="4921133"/>
              <a:ext cx="77768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/>
                <a:t>Collect </a:t>
              </a:r>
              <a:r>
                <a:rPr lang="nl-NL" sz="2000" dirty="0" err="1" smtClean="0"/>
                <a:t>everything</a:t>
              </a:r>
              <a:r>
                <a:rPr lang="nl-NL" sz="2000" dirty="0" smtClean="0"/>
                <a:t> in a switch, </a:t>
              </a:r>
              <a:r>
                <a:rPr lang="nl-NL" sz="2000" dirty="0" err="1" smtClean="0"/>
                <a:t>and</a:t>
              </a:r>
              <a:r>
                <a:rPr lang="nl-NL" sz="2000" dirty="0" smtClean="0"/>
                <a:t> let </a:t>
              </a:r>
              <a:r>
                <a:rPr lang="nl-NL" sz="2000" dirty="0" err="1" smtClean="0"/>
                <a:t>one</a:t>
              </a:r>
              <a:r>
                <a:rPr lang="nl-NL" sz="2000" dirty="0" smtClean="0"/>
                <a:t> big FPGA board do </a:t>
              </a:r>
              <a:r>
                <a:rPr lang="nl-NL" sz="2000" dirty="0" err="1" smtClean="0"/>
                <a:t>the</a:t>
              </a:r>
              <a:r>
                <a:rPr lang="nl-NL" sz="2000" dirty="0" smtClean="0"/>
                <a:t> rest.</a:t>
              </a:r>
              <a:endParaRPr lang="nl-NL" sz="2000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94237" y="6381328"/>
            <a:ext cx="70264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*</a:t>
            </a:r>
            <a:r>
              <a:rPr lang="nl-NL" sz="1600" dirty="0" err="1" smtClean="0"/>
              <a:t>Burst</a:t>
            </a:r>
            <a:r>
              <a:rPr lang="nl-NL" sz="1600" dirty="0" smtClean="0"/>
              <a:t> Building Network, </a:t>
            </a:r>
            <a:r>
              <a:rPr lang="nl-NL" sz="1600" dirty="0" err="1" smtClean="0"/>
              <a:t>PANDA’s</a:t>
            </a:r>
            <a:r>
              <a:rPr lang="nl-NL" sz="1600" dirty="0" smtClean="0"/>
              <a:t> data </a:t>
            </a:r>
            <a:r>
              <a:rPr lang="nl-NL" sz="1600" dirty="0" err="1" smtClean="0"/>
              <a:t>collection</a:t>
            </a:r>
            <a:r>
              <a:rPr lang="nl-NL" sz="1600" dirty="0" smtClean="0"/>
              <a:t> </a:t>
            </a:r>
            <a:r>
              <a:rPr lang="nl-NL" sz="1600" dirty="0" err="1" smtClean="0"/>
              <a:t>and</a:t>
            </a:r>
            <a:r>
              <a:rPr lang="nl-NL" sz="1600" dirty="0" smtClean="0"/>
              <a:t> processing </a:t>
            </a:r>
            <a:r>
              <a:rPr lang="nl-NL" sz="1600" dirty="0" err="1" smtClean="0"/>
              <a:t>network</a:t>
            </a:r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79667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14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305" name="Group 304"/>
          <p:cNvGrpSpPr/>
          <p:nvPr/>
        </p:nvGrpSpPr>
        <p:grpSpPr>
          <a:xfrm>
            <a:off x="920615" y="4342497"/>
            <a:ext cx="7375231" cy="2336155"/>
            <a:chOff x="920615" y="4342497"/>
            <a:chExt cx="7375231" cy="2336155"/>
          </a:xfrm>
        </p:grpSpPr>
        <p:sp>
          <p:nvSpPr>
            <p:cNvPr id="306" name="Rectangle 305"/>
            <p:cNvSpPr/>
            <p:nvPr/>
          </p:nvSpPr>
          <p:spPr>
            <a:xfrm>
              <a:off x="920616" y="4667884"/>
              <a:ext cx="7375230" cy="16007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307" name="Rectangle 306"/>
            <p:cNvSpPr/>
            <p:nvPr/>
          </p:nvSpPr>
          <p:spPr>
            <a:xfrm>
              <a:off x="6035215" y="4342497"/>
              <a:ext cx="2260630" cy="41217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sz="1600" dirty="0"/>
            </a:p>
          </p:txBody>
        </p:sp>
        <p:sp>
          <p:nvSpPr>
            <p:cNvPr id="327" name="TextBox 326"/>
            <p:cNvSpPr txBox="1"/>
            <p:nvPr/>
          </p:nvSpPr>
          <p:spPr>
            <a:xfrm>
              <a:off x="6035214" y="4342497"/>
              <a:ext cx="22606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Smart Network</a:t>
              </a:r>
              <a:endParaRPr lang="nl-NL" sz="2000" dirty="0"/>
            </a:p>
          </p:txBody>
        </p:sp>
        <p:sp>
          <p:nvSpPr>
            <p:cNvPr id="328" name="Rectangle 327"/>
            <p:cNvSpPr/>
            <p:nvPr/>
          </p:nvSpPr>
          <p:spPr>
            <a:xfrm>
              <a:off x="920615" y="6268670"/>
              <a:ext cx="3273981" cy="40998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239964" y="1708750"/>
            <a:ext cx="7622089" cy="1879014"/>
            <a:chOff x="1239964" y="1708750"/>
            <a:chExt cx="7622089" cy="1879014"/>
          </a:xfrm>
        </p:grpSpPr>
        <p:grpSp>
          <p:nvGrpSpPr>
            <p:cNvPr id="329" name="Group 328"/>
            <p:cNvGrpSpPr/>
            <p:nvPr/>
          </p:nvGrpSpPr>
          <p:grpSpPr>
            <a:xfrm>
              <a:off x="2915816" y="1708750"/>
              <a:ext cx="3024336" cy="1233898"/>
              <a:chOff x="2915816" y="1484784"/>
              <a:chExt cx="3024336" cy="1233898"/>
            </a:xfrm>
          </p:grpSpPr>
          <p:sp>
            <p:nvSpPr>
              <p:cNvPr id="330" name="TextBox 329"/>
              <p:cNvSpPr txBox="1"/>
              <p:nvPr/>
            </p:nvSpPr>
            <p:spPr>
              <a:xfrm>
                <a:off x="2915816" y="2072351"/>
                <a:ext cx="239506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25 Data Concentrators</a:t>
                </a:r>
              </a:p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Total rate: 468 </a:t>
                </a:r>
                <a:r>
                  <a:rPr lang="en-US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Gbps</a:t>
                </a:r>
                <a:endPara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331" name="TextBox 330"/>
              <p:cNvSpPr txBox="1"/>
              <p:nvPr/>
            </p:nvSpPr>
            <p:spPr>
              <a:xfrm>
                <a:off x="3556902" y="1484784"/>
                <a:ext cx="23832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14 Data Concentrators</a:t>
                </a:r>
              </a:p>
              <a:p>
                <a:pPr algn="r"/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Total rate: 520 </a:t>
                </a:r>
                <a:r>
                  <a:rPr lang="en-US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Gbps</a:t>
                </a:r>
                <a:endPara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332" name="Group 331"/>
            <p:cNvGrpSpPr/>
            <p:nvPr/>
          </p:nvGrpSpPr>
          <p:grpSpPr>
            <a:xfrm>
              <a:off x="1239964" y="1864291"/>
              <a:ext cx="6621757" cy="988645"/>
              <a:chOff x="1239965" y="4985791"/>
              <a:chExt cx="6621757" cy="988645"/>
            </a:xfrm>
          </p:grpSpPr>
          <p:grpSp>
            <p:nvGrpSpPr>
              <p:cNvPr id="333" name="Group 332"/>
              <p:cNvGrpSpPr/>
              <p:nvPr/>
            </p:nvGrpSpPr>
            <p:grpSpPr>
              <a:xfrm rot="5400000">
                <a:off x="1690821" y="4534935"/>
                <a:ext cx="988645" cy="1890357"/>
                <a:chOff x="4425048" y="685363"/>
                <a:chExt cx="775844" cy="1607103"/>
              </a:xfrm>
            </p:grpSpPr>
            <p:sp>
              <p:nvSpPr>
                <p:cNvPr id="384" name="Flowchart: Manual Operation 383"/>
                <p:cNvSpPr/>
                <p:nvPr/>
              </p:nvSpPr>
              <p:spPr>
                <a:xfrm rot="5400000" flipV="1">
                  <a:off x="4009419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85" name="Group 384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28" name="Straight Connector 427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9" name="Straight Connector 428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0" name="Straight Connector 429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1" name="Straight Connector 430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32" name="Rectangle 431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386" name="Straight Connector 385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7" name="Straight Connector 386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8" name="Straight Connector 387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9" name="Straight Connector 388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0" name="Straight Connector 389"/>
                <p:cNvCxnSpPr>
                  <a:endCxn id="427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1" name="Straight Connector 390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2" name="Straight Connector 391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3" name="Straight Connector 392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4" name="Straight Connector 393"/>
                <p:cNvCxnSpPr>
                  <a:stCxn id="421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5" name="Straight Connector 394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6" name="Oval 395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97" name="Oval 396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98" name="Oval 397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99" name="Group 398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422" name="Group 421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426" name="Shape 425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427" name="Oval 426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423" name="Group 422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424" name="Shape 423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425" name="Oval 424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400" name="Group 399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17" name="Straight Connector 41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8" name="Straight Connector 41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9" name="Straight Connector 41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1" name="Rectangle 42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401" name="Oval 400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402" name="Straight Connector 401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3" name="Straight Connector 402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04" name="Oval 403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405" name="Group 404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12" name="Straight Connector 411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3" name="Straight Connector 412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4" name="Straight Connector 413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5" name="Straight Connector 414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16" name="Rectangle 415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406" name="Group 405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07" name="Straight Connector 40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8" name="Straight Connector 40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9" name="Straight Connector 40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0" name="Straight Connector 40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11" name="Rectangle 41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334" name="Group 333"/>
              <p:cNvGrpSpPr/>
              <p:nvPr/>
            </p:nvGrpSpPr>
            <p:grpSpPr>
              <a:xfrm rot="5400000">
                <a:off x="6422221" y="4534935"/>
                <a:ext cx="988645" cy="1890357"/>
                <a:chOff x="4425048" y="685363"/>
                <a:chExt cx="775844" cy="1607103"/>
              </a:xfrm>
            </p:grpSpPr>
            <p:sp>
              <p:nvSpPr>
                <p:cNvPr id="335" name="Flowchart: Manual Operation 334"/>
                <p:cNvSpPr/>
                <p:nvPr/>
              </p:nvSpPr>
              <p:spPr>
                <a:xfrm rot="5400000" flipV="1">
                  <a:off x="4009419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36" name="Group 335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379" name="Straight Connector 378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0" name="Straight Connector 379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1" name="Straight Connector 380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2" name="Straight Connector 381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83" name="Rectangle 382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337" name="Straight Connector 336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Straight Connector 337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Straight Connector 339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Connector 340"/>
                <p:cNvCxnSpPr>
                  <a:endCxn id="378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Straight Connector 341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3" name="Straight Connector 342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" name="Straight Connector 343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Straight Connector 344"/>
                <p:cNvCxnSpPr>
                  <a:stCxn id="372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6" name="Straight Connector 345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7" name="Oval 346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48" name="Oval 347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49" name="Oval 348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50" name="Group 349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373" name="Group 372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377" name="Shape 376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378" name="Oval 377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374" name="Group 373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375" name="Shape 374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376" name="Oval 375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351" name="Group 350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368" name="Straight Connector 367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9" name="Straight Connector 368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0" name="Straight Connector 369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1" name="Straight Connector 370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72" name="Rectangle 371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352" name="Oval 351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353" name="Straight Connector 352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4" name="Straight Connector 353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5" name="Oval 354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56" name="Group 355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363" name="Straight Connector 362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4" name="Straight Connector 363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5" name="Straight Connector 364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6" name="Straight Connector 365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7" name="Rectangle 366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357" name="Group 356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358" name="Straight Connector 357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9" name="Straight Connector 358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0" name="Straight Connector 359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1" name="Straight Connector 360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62" name="Rectangle 361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grpSp>
          <p:nvGrpSpPr>
            <p:cNvPr id="433" name="Group 432"/>
            <p:cNvGrpSpPr/>
            <p:nvPr/>
          </p:nvGrpSpPr>
          <p:grpSpPr>
            <a:xfrm rot="5400000">
              <a:off x="4223993" y="589762"/>
              <a:ext cx="734828" cy="5261176"/>
              <a:chOff x="1611551" y="171079"/>
              <a:chExt cx="1224136" cy="5261176"/>
            </a:xfrm>
          </p:grpSpPr>
          <p:cxnSp>
            <p:nvCxnSpPr>
              <p:cNvPr id="434" name="Straight Arrow Connector 433"/>
              <p:cNvCxnSpPr/>
              <p:nvPr/>
            </p:nvCxnSpPr>
            <p:spPr>
              <a:xfrm>
                <a:off x="1611551" y="171079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5" name="Straight Arrow Connector 434"/>
              <p:cNvCxnSpPr/>
              <p:nvPr/>
            </p:nvCxnSpPr>
            <p:spPr>
              <a:xfrm>
                <a:off x="1611551" y="437940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6" name="Straight Arrow Connector 435"/>
              <p:cNvCxnSpPr/>
              <p:nvPr/>
            </p:nvCxnSpPr>
            <p:spPr>
              <a:xfrm>
                <a:off x="1611551" y="734174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7" name="Straight Arrow Connector 436"/>
              <p:cNvCxnSpPr/>
              <p:nvPr/>
            </p:nvCxnSpPr>
            <p:spPr>
              <a:xfrm>
                <a:off x="1611551" y="5136021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8" name="Straight Arrow Connector 437"/>
              <p:cNvCxnSpPr/>
              <p:nvPr/>
            </p:nvCxnSpPr>
            <p:spPr>
              <a:xfrm>
                <a:off x="1611551" y="5432255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9" name="Group 438"/>
            <p:cNvGrpSpPr/>
            <p:nvPr/>
          </p:nvGrpSpPr>
          <p:grpSpPr>
            <a:xfrm>
              <a:off x="2411760" y="2941433"/>
              <a:ext cx="6450293" cy="646331"/>
              <a:chOff x="1443556" y="2851195"/>
              <a:chExt cx="6450293" cy="646331"/>
            </a:xfrm>
          </p:grpSpPr>
          <p:sp>
            <p:nvSpPr>
              <p:cNvPr id="440" name="TextBox 439"/>
              <p:cNvSpPr txBox="1"/>
              <p:nvPr/>
            </p:nvSpPr>
            <p:spPr>
              <a:xfrm>
                <a:off x="1443556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50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@10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  <p:sp>
            <p:nvSpPr>
              <p:cNvPr id="441" name="TextBox 440"/>
              <p:cNvSpPr txBox="1"/>
              <p:nvPr/>
            </p:nvSpPr>
            <p:spPr>
              <a:xfrm>
                <a:off x="6308655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42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@12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</p:grpSp>
      </p:grpSp>
      <p:grpSp>
        <p:nvGrpSpPr>
          <p:cNvPr id="442" name="Group 441"/>
          <p:cNvGrpSpPr/>
          <p:nvPr/>
        </p:nvGrpSpPr>
        <p:grpSpPr>
          <a:xfrm>
            <a:off x="1115616" y="3443748"/>
            <a:ext cx="7470522" cy="1224136"/>
            <a:chOff x="1115616" y="3443748"/>
            <a:chExt cx="7470522" cy="1224136"/>
          </a:xfrm>
        </p:grpSpPr>
        <p:sp>
          <p:nvSpPr>
            <p:cNvPr id="443" name="Rectangle 442"/>
            <p:cNvSpPr/>
            <p:nvPr/>
          </p:nvSpPr>
          <p:spPr>
            <a:xfrm>
              <a:off x="1385582" y="3587764"/>
              <a:ext cx="6313178" cy="43204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000" dirty="0" smtClean="0"/>
                <a:t>Switch</a:t>
              </a:r>
              <a:endParaRPr lang="nl-NL" sz="2000" dirty="0"/>
            </a:p>
          </p:txBody>
        </p:sp>
        <p:cxnSp>
          <p:nvCxnSpPr>
            <p:cNvPr id="444" name="Straight Arrow Connector 443"/>
            <p:cNvCxnSpPr/>
            <p:nvPr/>
          </p:nvCxnSpPr>
          <p:spPr>
            <a:xfrm>
              <a:off x="2159732" y="4019812"/>
              <a:ext cx="0" cy="648072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" name="TextBox 444"/>
            <p:cNvSpPr txBox="1"/>
            <p:nvPr/>
          </p:nvSpPr>
          <p:spPr>
            <a:xfrm>
              <a:off x="2260347" y="4077518"/>
              <a:ext cx="26005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dirty="0" smtClean="0"/>
                <a:t>63 </a:t>
              </a:r>
              <a:r>
                <a:rPr lang="nl-NL" dirty="0" err="1" smtClean="0"/>
                <a:t>optical</a:t>
              </a:r>
              <a:r>
                <a:rPr lang="nl-NL" dirty="0" smtClean="0"/>
                <a:t> links @16 </a:t>
              </a:r>
              <a:r>
                <a:rPr lang="nl-NL" dirty="0" err="1" smtClean="0"/>
                <a:t>Gbps</a:t>
              </a:r>
              <a:endParaRPr lang="nl-NL" dirty="0"/>
            </a:p>
          </p:txBody>
        </p:sp>
        <p:sp>
          <p:nvSpPr>
            <p:cNvPr id="446" name="Left Bracket 445"/>
            <p:cNvSpPr/>
            <p:nvPr/>
          </p:nvSpPr>
          <p:spPr>
            <a:xfrm>
              <a:off x="1115616" y="3443748"/>
              <a:ext cx="144016" cy="1095624"/>
            </a:xfrm>
            <a:prstGeom prst="leftBracket">
              <a:avLst>
                <a:gd name="adj" fmla="val 142407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47" name="Left Bracket 446"/>
            <p:cNvSpPr/>
            <p:nvPr/>
          </p:nvSpPr>
          <p:spPr>
            <a:xfrm flipH="1">
              <a:off x="8442122" y="3443748"/>
              <a:ext cx="144016" cy="1095624"/>
            </a:xfrm>
            <a:prstGeom prst="leftBracket">
              <a:avLst>
                <a:gd name="adj" fmla="val 142407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448" name="Group 447"/>
          <p:cNvGrpSpPr/>
          <p:nvPr/>
        </p:nvGrpSpPr>
        <p:grpSpPr>
          <a:xfrm>
            <a:off x="1888475" y="4765048"/>
            <a:ext cx="1624428" cy="1424096"/>
            <a:chOff x="1888475" y="4765048"/>
            <a:chExt cx="1624428" cy="1424096"/>
          </a:xfrm>
        </p:grpSpPr>
        <p:sp>
          <p:nvSpPr>
            <p:cNvPr id="449" name="Trapezoid 448"/>
            <p:cNvSpPr/>
            <p:nvPr/>
          </p:nvSpPr>
          <p:spPr>
            <a:xfrm flipV="1">
              <a:off x="2040414" y="4765048"/>
              <a:ext cx="1472489" cy="1048842"/>
            </a:xfrm>
            <a:prstGeom prst="trapezoid">
              <a:avLst>
                <a:gd name="adj" fmla="val 2231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0" name="Isosceles Triangle 449"/>
            <p:cNvSpPr/>
            <p:nvPr/>
          </p:nvSpPr>
          <p:spPr>
            <a:xfrm flipV="1">
              <a:off x="2220074" y="4895814"/>
              <a:ext cx="530352" cy="474677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sz="2400" dirty="0"/>
            </a:p>
          </p:txBody>
        </p:sp>
        <p:sp>
          <p:nvSpPr>
            <p:cNvPr id="451" name="Rectangle 450"/>
            <p:cNvSpPr/>
            <p:nvPr/>
          </p:nvSpPr>
          <p:spPr>
            <a:xfrm>
              <a:off x="2413242" y="5111838"/>
              <a:ext cx="144016" cy="33294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452" name="TextBox 451"/>
            <p:cNvSpPr txBox="1"/>
            <p:nvPr/>
          </p:nvSpPr>
          <p:spPr>
            <a:xfrm flipH="1">
              <a:off x="2581656" y="4931876"/>
              <a:ext cx="8592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err="1" smtClean="0">
                  <a:solidFill>
                    <a:schemeClr val="bg1">
                      <a:lumMod val="85000"/>
                    </a:schemeClr>
                  </a:solidFill>
                </a:rPr>
                <a:t>Sort</a:t>
              </a:r>
              <a:endParaRPr lang="nl-NL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453" name="Oval 452"/>
            <p:cNvSpPr/>
            <p:nvPr/>
          </p:nvSpPr>
          <p:spPr>
            <a:xfrm>
              <a:off x="1888475" y="5661248"/>
              <a:ext cx="527896" cy="52789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  <a:endParaRPr lang="nl-N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54" name="Group 453"/>
          <p:cNvGrpSpPr/>
          <p:nvPr/>
        </p:nvGrpSpPr>
        <p:grpSpPr>
          <a:xfrm>
            <a:off x="3564445" y="4765046"/>
            <a:ext cx="2108699" cy="1434293"/>
            <a:chOff x="3564445" y="4765046"/>
            <a:chExt cx="2108699" cy="1434293"/>
          </a:xfrm>
        </p:grpSpPr>
        <p:sp>
          <p:nvSpPr>
            <p:cNvPr id="455" name="Trapezoid 454"/>
            <p:cNvSpPr/>
            <p:nvPr/>
          </p:nvSpPr>
          <p:spPr>
            <a:xfrm flipV="1">
              <a:off x="3656920" y="4765046"/>
              <a:ext cx="2016224" cy="1048843"/>
            </a:xfrm>
            <a:prstGeom prst="trapezoid">
              <a:avLst>
                <a:gd name="adj" fmla="val 2033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6" name="Rectangle 455"/>
            <p:cNvSpPr/>
            <p:nvPr/>
          </p:nvSpPr>
          <p:spPr>
            <a:xfrm>
              <a:off x="3956808" y="4873296"/>
              <a:ext cx="211888" cy="2118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457" name="Rectangle 456"/>
            <p:cNvSpPr/>
            <p:nvPr/>
          </p:nvSpPr>
          <p:spPr>
            <a:xfrm>
              <a:off x="3956808" y="5449360"/>
              <a:ext cx="211888" cy="21188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458" name="Down Arrow 457"/>
            <p:cNvSpPr/>
            <p:nvPr/>
          </p:nvSpPr>
          <p:spPr>
            <a:xfrm>
              <a:off x="3992123" y="5123680"/>
              <a:ext cx="141259" cy="120111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459" name="Down Arrow 458"/>
            <p:cNvSpPr/>
            <p:nvPr/>
          </p:nvSpPr>
          <p:spPr>
            <a:xfrm flipV="1">
              <a:off x="3992123" y="5282287"/>
              <a:ext cx="141259" cy="128577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460" name="TextBox 459"/>
            <p:cNvSpPr txBox="1"/>
            <p:nvPr/>
          </p:nvSpPr>
          <p:spPr>
            <a:xfrm flipH="1">
              <a:off x="4232982" y="4869160"/>
              <a:ext cx="14401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b="1" dirty="0" smtClean="0">
                  <a:solidFill>
                    <a:schemeClr val="bg1">
                      <a:lumMod val="85000"/>
                    </a:schemeClr>
                  </a:solidFill>
                </a:rPr>
                <a:t>+</a:t>
              </a:r>
              <a:r>
                <a:rPr lang="nl-NL" dirty="0" smtClean="0">
                  <a:solidFill>
                    <a:schemeClr val="bg1">
                      <a:lumMod val="85000"/>
                    </a:schemeClr>
                  </a:solidFill>
                </a:rPr>
                <a:t> </a:t>
              </a:r>
              <a:r>
                <a:rPr lang="nl-NL" dirty="0" err="1" smtClean="0">
                  <a:solidFill>
                    <a:schemeClr val="bg1">
                      <a:lumMod val="85000"/>
                    </a:schemeClr>
                  </a:solidFill>
                </a:rPr>
                <a:t>Merge</a:t>
              </a:r>
              <a:r>
                <a:rPr lang="nl-NL" dirty="0" smtClean="0">
                  <a:solidFill>
                    <a:schemeClr val="bg1">
                      <a:lumMod val="85000"/>
                    </a:schemeClr>
                  </a:solidFill>
                </a:rPr>
                <a:t> preclusters</a:t>
              </a:r>
              <a:endParaRPr lang="nl-NL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461" name="Oval 460"/>
            <p:cNvSpPr/>
            <p:nvPr/>
          </p:nvSpPr>
          <p:spPr>
            <a:xfrm>
              <a:off x="3564445" y="5671443"/>
              <a:ext cx="527896" cy="52789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  <a:endParaRPr lang="nl-N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62" name="Group 461"/>
          <p:cNvGrpSpPr/>
          <p:nvPr/>
        </p:nvGrpSpPr>
        <p:grpSpPr>
          <a:xfrm>
            <a:off x="5739438" y="4765046"/>
            <a:ext cx="2317853" cy="1424098"/>
            <a:chOff x="5739438" y="4765046"/>
            <a:chExt cx="2317853" cy="1424098"/>
          </a:xfrm>
        </p:grpSpPr>
        <p:sp>
          <p:nvSpPr>
            <p:cNvPr id="463" name="Trapezoid 462"/>
            <p:cNvSpPr/>
            <p:nvPr/>
          </p:nvSpPr>
          <p:spPr>
            <a:xfrm flipV="1">
              <a:off x="5816548" y="4765046"/>
              <a:ext cx="2240743" cy="1048842"/>
            </a:xfrm>
            <a:prstGeom prst="trapezoid">
              <a:avLst>
                <a:gd name="adj" fmla="val 2033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4" name="Rectangle 463"/>
            <p:cNvSpPr/>
            <p:nvPr/>
          </p:nvSpPr>
          <p:spPr>
            <a:xfrm>
              <a:off x="6267334" y="5218420"/>
              <a:ext cx="191128" cy="19112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465" name="TextBox 464"/>
            <p:cNvSpPr txBox="1"/>
            <p:nvPr/>
          </p:nvSpPr>
          <p:spPr>
            <a:xfrm flipH="1">
              <a:off x="6617371" y="4873296"/>
              <a:ext cx="13189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b="1" dirty="0" smtClean="0">
                  <a:solidFill>
                    <a:schemeClr val="bg1">
                      <a:lumMod val="85000"/>
                    </a:schemeClr>
                  </a:solidFill>
                </a:rPr>
                <a:t>+</a:t>
              </a:r>
              <a:r>
                <a:rPr lang="nl-NL" dirty="0" smtClean="0">
                  <a:solidFill>
                    <a:schemeClr val="bg1">
                      <a:lumMod val="85000"/>
                    </a:schemeClr>
                  </a:solidFill>
                </a:rPr>
                <a:t> Kick low-E clusters*</a:t>
              </a:r>
              <a:endParaRPr lang="nl-NL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  <p:sp>
          <p:nvSpPr>
            <p:cNvPr id="466" name="Freeform 465"/>
            <p:cNvSpPr/>
            <p:nvPr/>
          </p:nvSpPr>
          <p:spPr>
            <a:xfrm>
              <a:off x="6061117" y="5182416"/>
              <a:ext cx="548130" cy="350402"/>
            </a:xfrm>
            <a:custGeom>
              <a:avLst/>
              <a:gdLst>
                <a:gd name="connsiteX0" fmla="*/ 0 w 1085850"/>
                <a:gd name="connsiteY0" fmla="*/ 0 h 800100"/>
                <a:gd name="connsiteX1" fmla="*/ 285750 w 1085850"/>
                <a:gd name="connsiteY1" fmla="*/ 14287 h 800100"/>
                <a:gd name="connsiteX2" fmla="*/ 300037 w 1085850"/>
                <a:gd name="connsiteY2" fmla="*/ 785812 h 800100"/>
                <a:gd name="connsiteX3" fmla="*/ 900112 w 1085850"/>
                <a:gd name="connsiteY3" fmla="*/ 800100 h 800100"/>
                <a:gd name="connsiteX4" fmla="*/ 885825 w 1085850"/>
                <a:gd name="connsiteY4" fmla="*/ 28575 h 800100"/>
                <a:gd name="connsiteX5" fmla="*/ 1085850 w 1085850"/>
                <a:gd name="connsiteY5" fmla="*/ 28575 h 800100"/>
                <a:gd name="connsiteX0" fmla="*/ 0 w 1078897"/>
                <a:gd name="connsiteY0" fmla="*/ 0 h 786192"/>
                <a:gd name="connsiteX1" fmla="*/ 278797 w 1078897"/>
                <a:gd name="connsiteY1" fmla="*/ 379 h 786192"/>
                <a:gd name="connsiteX2" fmla="*/ 293084 w 1078897"/>
                <a:gd name="connsiteY2" fmla="*/ 771904 h 786192"/>
                <a:gd name="connsiteX3" fmla="*/ 893159 w 1078897"/>
                <a:gd name="connsiteY3" fmla="*/ 786192 h 786192"/>
                <a:gd name="connsiteX4" fmla="*/ 878872 w 1078897"/>
                <a:gd name="connsiteY4" fmla="*/ 14667 h 786192"/>
                <a:gd name="connsiteX5" fmla="*/ 1078897 w 1078897"/>
                <a:gd name="connsiteY5" fmla="*/ 14667 h 786192"/>
                <a:gd name="connsiteX0" fmla="*/ 0 w 1078897"/>
                <a:gd name="connsiteY0" fmla="*/ 0 h 789289"/>
                <a:gd name="connsiteX1" fmla="*/ 278797 w 1078897"/>
                <a:gd name="connsiteY1" fmla="*/ 379 h 789289"/>
                <a:gd name="connsiteX2" fmla="*/ 282653 w 1078897"/>
                <a:gd name="connsiteY2" fmla="*/ 789289 h 789289"/>
                <a:gd name="connsiteX3" fmla="*/ 893159 w 1078897"/>
                <a:gd name="connsiteY3" fmla="*/ 786192 h 789289"/>
                <a:gd name="connsiteX4" fmla="*/ 878872 w 1078897"/>
                <a:gd name="connsiteY4" fmla="*/ 14667 h 789289"/>
                <a:gd name="connsiteX5" fmla="*/ 1078897 w 1078897"/>
                <a:gd name="connsiteY5" fmla="*/ 14667 h 789289"/>
                <a:gd name="connsiteX0" fmla="*/ 0 w 1078897"/>
                <a:gd name="connsiteY0" fmla="*/ 0 h 789289"/>
                <a:gd name="connsiteX1" fmla="*/ 278797 w 1078897"/>
                <a:gd name="connsiteY1" fmla="*/ 379 h 789289"/>
                <a:gd name="connsiteX2" fmla="*/ 282653 w 1078897"/>
                <a:gd name="connsiteY2" fmla="*/ 789289 h 789289"/>
                <a:gd name="connsiteX3" fmla="*/ 893159 w 1078897"/>
                <a:gd name="connsiteY3" fmla="*/ 786192 h 789289"/>
                <a:gd name="connsiteX4" fmla="*/ 892780 w 1078897"/>
                <a:gd name="connsiteY4" fmla="*/ 14667 h 789289"/>
                <a:gd name="connsiteX5" fmla="*/ 1078897 w 1078897"/>
                <a:gd name="connsiteY5" fmla="*/ 14667 h 789289"/>
                <a:gd name="connsiteX0" fmla="*/ 0 w 1078897"/>
                <a:gd name="connsiteY0" fmla="*/ 0 h 786192"/>
                <a:gd name="connsiteX1" fmla="*/ 278797 w 1078897"/>
                <a:gd name="connsiteY1" fmla="*/ 379 h 786192"/>
                <a:gd name="connsiteX2" fmla="*/ 282653 w 1078897"/>
                <a:gd name="connsiteY2" fmla="*/ 782335 h 786192"/>
                <a:gd name="connsiteX3" fmla="*/ 893159 w 1078897"/>
                <a:gd name="connsiteY3" fmla="*/ 786192 h 786192"/>
                <a:gd name="connsiteX4" fmla="*/ 892780 w 1078897"/>
                <a:gd name="connsiteY4" fmla="*/ 14667 h 786192"/>
                <a:gd name="connsiteX5" fmla="*/ 1078897 w 1078897"/>
                <a:gd name="connsiteY5" fmla="*/ 14667 h 786192"/>
                <a:gd name="connsiteX0" fmla="*/ 0 w 1078897"/>
                <a:gd name="connsiteY0" fmla="*/ 0 h 789289"/>
                <a:gd name="connsiteX1" fmla="*/ 278797 w 1078897"/>
                <a:gd name="connsiteY1" fmla="*/ 379 h 789289"/>
                <a:gd name="connsiteX2" fmla="*/ 279176 w 1078897"/>
                <a:gd name="connsiteY2" fmla="*/ 789289 h 789289"/>
                <a:gd name="connsiteX3" fmla="*/ 893159 w 1078897"/>
                <a:gd name="connsiteY3" fmla="*/ 786192 h 789289"/>
                <a:gd name="connsiteX4" fmla="*/ 892780 w 1078897"/>
                <a:gd name="connsiteY4" fmla="*/ 14667 h 789289"/>
                <a:gd name="connsiteX5" fmla="*/ 1078897 w 1078897"/>
                <a:gd name="connsiteY5" fmla="*/ 14667 h 789289"/>
                <a:gd name="connsiteX0" fmla="*/ 0 w 1078897"/>
                <a:gd name="connsiteY0" fmla="*/ 0 h 789289"/>
                <a:gd name="connsiteX1" fmla="*/ 282274 w 1078897"/>
                <a:gd name="connsiteY1" fmla="*/ 10810 h 789289"/>
                <a:gd name="connsiteX2" fmla="*/ 279176 w 1078897"/>
                <a:gd name="connsiteY2" fmla="*/ 789289 h 789289"/>
                <a:gd name="connsiteX3" fmla="*/ 893159 w 1078897"/>
                <a:gd name="connsiteY3" fmla="*/ 786192 h 789289"/>
                <a:gd name="connsiteX4" fmla="*/ 892780 w 1078897"/>
                <a:gd name="connsiteY4" fmla="*/ 14667 h 789289"/>
                <a:gd name="connsiteX5" fmla="*/ 1078897 w 1078897"/>
                <a:gd name="connsiteY5" fmla="*/ 14667 h 789289"/>
                <a:gd name="connsiteX0" fmla="*/ 0 w 1005884"/>
                <a:gd name="connsiteY0" fmla="*/ 3097 h 778479"/>
                <a:gd name="connsiteX1" fmla="*/ 209261 w 1005884"/>
                <a:gd name="connsiteY1" fmla="*/ 0 h 778479"/>
                <a:gd name="connsiteX2" fmla="*/ 206163 w 1005884"/>
                <a:gd name="connsiteY2" fmla="*/ 778479 h 778479"/>
                <a:gd name="connsiteX3" fmla="*/ 820146 w 1005884"/>
                <a:gd name="connsiteY3" fmla="*/ 775382 h 778479"/>
                <a:gd name="connsiteX4" fmla="*/ 819767 w 1005884"/>
                <a:gd name="connsiteY4" fmla="*/ 3857 h 778479"/>
                <a:gd name="connsiteX5" fmla="*/ 1005884 w 1005884"/>
                <a:gd name="connsiteY5" fmla="*/ 3857 h 778479"/>
                <a:gd name="connsiteX0" fmla="*/ 0 w 988500"/>
                <a:gd name="connsiteY0" fmla="*/ 0 h 778858"/>
                <a:gd name="connsiteX1" fmla="*/ 191877 w 988500"/>
                <a:gd name="connsiteY1" fmla="*/ 379 h 778858"/>
                <a:gd name="connsiteX2" fmla="*/ 188779 w 988500"/>
                <a:gd name="connsiteY2" fmla="*/ 778858 h 778858"/>
                <a:gd name="connsiteX3" fmla="*/ 802762 w 988500"/>
                <a:gd name="connsiteY3" fmla="*/ 775761 h 778858"/>
                <a:gd name="connsiteX4" fmla="*/ 802383 w 988500"/>
                <a:gd name="connsiteY4" fmla="*/ 4236 h 778858"/>
                <a:gd name="connsiteX5" fmla="*/ 988500 w 988500"/>
                <a:gd name="connsiteY5" fmla="*/ 4236 h 778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88500" h="778858">
                  <a:moveTo>
                    <a:pt x="0" y="0"/>
                  </a:moveTo>
                  <a:lnTo>
                    <a:pt x="191877" y="379"/>
                  </a:lnTo>
                  <a:cubicBezTo>
                    <a:pt x="193162" y="263349"/>
                    <a:pt x="187494" y="515888"/>
                    <a:pt x="188779" y="778858"/>
                  </a:cubicBezTo>
                  <a:lnTo>
                    <a:pt x="802762" y="775761"/>
                  </a:lnTo>
                  <a:cubicBezTo>
                    <a:pt x="802636" y="518586"/>
                    <a:pt x="802509" y="261411"/>
                    <a:pt x="802383" y="4236"/>
                  </a:cubicBezTo>
                  <a:lnTo>
                    <a:pt x="988500" y="4236"/>
                  </a:lnTo>
                </a:path>
              </a:pathLst>
            </a:cu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67" name="Circular Arrow 466"/>
            <p:cNvSpPr/>
            <p:nvPr/>
          </p:nvSpPr>
          <p:spPr>
            <a:xfrm flipH="1">
              <a:off x="5941824" y="4869160"/>
              <a:ext cx="462546" cy="436429"/>
            </a:xfrm>
            <a:prstGeom prst="circularArrow">
              <a:avLst>
                <a:gd name="adj1" fmla="val 14601"/>
                <a:gd name="adj2" fmla="val 1357288"/>
                <a:gd name="adj3" fmla="val 16055630"/>
                <a:gd name="adj4" fmla="val 10800000"/>
                <a:gd name="adj5" fmla="val 1611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468" name="Oval 467"/>
            <p:cNvSpPr/>
            <p:nvPr/>
          </p:nvSpPr>
          <p:spPr>
            <a:xfrm>
              <a:off x="5739438" y="5661248"/>
              <a:ext cx="527896" cy="52789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469" name="Group 468"/>
          <p:cNvGrpSpPr/>
          <p:nvPr/>
        </p:nvGrpSpPr>
        <p:grpSpPr>
          <a:xfrm>
            <a:off x="920615" y="4980110"/>
            <a:ext cx="3212767" cy="1657892"/>
            <a:chOff x="920615" y="4980110"/>
            <a:chExt cx="3212767" cy="1657892"/>
          </a:xfrm>
        </p:grpSpPr>
        <p:sp>
          <p:nvSpPr>
            <p:cNvPr id="470" name="TextBox 469"/>
            <p:cNvSpPr txBox="1"/>
            <p:nvPr/>
          </p:nvSpPr>
          <p:spPr>
            <a:xfrm>
              <a:off x="920615" y="4980110"/>
              <a:ext cx="93610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5400" b="1" dirty="0" smtClean="0">
                  <a:sym typeface="Wingdings 3"/>
                </a:rPr>
                <a:t></a:t>
              </a:r>
              <a:endParaRPr lang="nl-NL" sz="5400" b="1" dirty="0"/>
            </a:p>
          </p:txBody>
        </p:sp>
        <p:sp>
          <p:nvSpPr>
            <p:cNvPr id="471" name="TextBox 470"/>
            <p:cNvSpPr txBox="1"/>
            <p:nvPr/>
          </p:nvSpPr>
          <p:spPr>
            <a:xfrm>
              <a:off x="920615" y="6268670"/>
              <a:ext cx="3212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err="1" smtClean="0"/>
                <a:t>Repeat</a:t>
              </a:r>
              <a:r>
                <a:rPr lang="nl-NL" dirty="0" smtClean="0"/>
                <a:t> </a:t>
              </a:r>
              <a:r>
                <a:rPr lang="nl-NL" dirty="0" err="1" smtClean="0"/>
                <a:t>until</a:t>
              </a:r>
              <a:r>
                <a:rPr lang="nl-NL" dirty="0" smtClean="0"/>
                <a:t> </a:t>
              </a:r>
              <a:r>
                <a:rPr lang="nl-NL" dirty="0" err="1" smtClean="0"/>
                <a:t>entire</a:t>
              </a:r>
              <a:r>
                <a:rPr lang="nl-NL" dirty="0" smtClean="0"/>
                <a:t> EMC </a:t>
              </a:r>
              <a:r>
                <a:rPr lang="nl-NL" dirty="0" err="1" smtClean="0"/>
                <a:t>covered</a:t>
              </a:r>
              <a:endParaRPr lang="nl-NL" dirty="0"/>
            </a:p>
          </p:txBody>
        </p:sp>
      </p:grpSp>
      <p:sp>
        <p:nvSpPr>
          <p:cNvPr id="473" name="TextBox 472"/>
          <p:cNvSpPr txBox="1"/>
          <p:nvPr/>
        </p:nvSpPr>
        <p:spPr>
          <a:xfrm>
            <a:off x="202641" y="1185423"/>
            <a:ext cx="68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Processing </a:t>
            </a:r>
            <a:r>
              <a:rPr lang="nl-NL" sz="2800" dirty="0" err="1" smtClean="0"/>
              <a:t>the</a:t>
            </a:r>
            <a:r>
              <a:rPr lang="nl-NL" sz="2800" dirty="0" smtClean="0"/>
              <a:t> DC Output</a:t>
            </a:r>
            <a:endParaRPr lang="nl-NL" sz="2800" dirty="0"/>
          </a:p>
        </p:txBody>
      </p:sp>
      <p:sp>
        <p:nvSpPr>
          <p:cNvPr id="475" name="Rectangle 474"/>
          <p:cNvSpPr/>
          <p:nvPr/>
        </p:nvSpPr>
        <p:spPr>
          <a:xfrm>
            <a:off x="8514130" y="1204694"/>
            <a:ext cx="504000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nl-NL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1</a:t>
            </a:r>
            <a:endParaRPr lang="nl-NL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476" name="Group 475"/>
          <p:cNvGrpSpPr/>
          <p:nvPr/>
        </p:nvGrpSpPr>
        <p:grpSpPr>
          <a:xfrm>
            <a:off x="274349" y="1988840"/>
            <a:ext cx="8402107" cy="3384376"/>
            <a:chOff x="274349" y="1988840"/>
            <a:chExt cx="8402107" cy="3384376"/>
          </a:xfrm>
        </p:grpSpPr>
        <p:sp>
          <p:nvSpPr>
            <p:cNvPr id="477" name="Rectangle 476"/>
            <p:cNvSpPr/>
            <p:nvPr/>
          </p:nvSpPr>
          <p:spPr>
            <a:xfrm>
              <a:off x="2881645" y="1988840"/>
              <a:ext cx="3384406" cy="50405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3 Options </a:t>
              </a:r>
              <a:r>
                <a:rPr lang="nl-NL" sz="2400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for</a:t>
              </a:r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</a:t>
              </a:r>
              <a:r>
                <a:rPr lang="nl-NL" sz="2400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the</a:t>
              </a:r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BBN*:</a:t>
              </a:r>
              <a:endParaRPr lang="nl-NL" sz="24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478" name="Group 477"/>
            <p:cNvGrpSpPr/>
            <p:nvPr/>
          </p:nvGrpSpPr>
          <p:grpSpPr>
            <a:xfrm>
              <a:off x="274349" y="2823029"/>
              <a:ext cx="8402107" cy="707886"/>
              <a:chOff x="274349" y="2823029"/>
              <a:chExt cx="8402107" cy="707886"/>
            </a:xfrm>
          </p:grpSpPr>
          <p:sp>
            <p:nvSpPr>
              <p:cNvPr id="485" name="Rectangle 484"/>
              <p:cNvSpPr/>
              <p:nvPr/>
            </p:nvSpPr>
            <p:spPr>
              <a:xfrm>
                <a:off x="274349" y="2924944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1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86" name="TextBox 485"/>
              <p:cNvSpPr txBox="1"/>
              <p:nvPr/>
            </p:nvSpPr>
            <p:spPr>
              <a:xfrm>
                <a:off x="899592" y="2823029"/>
                <a:ext cx="777686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err="1" smtClean="0"/>
                  <a:t>Throw</a:t>
                </a:r>
                <a:r>
                  <a:rPr lang="nl-NL" sz="2000" dirty="0" smtClean="0"/>
                  <a:t> </a:t>
                </a:r>
                <a:r>
                  <a:rPr lang="nl-NL" sz="2000" dirty="0" err="1" smtClean="0"/>
                  <a:t>everything</a:t>
                </a:r>
                <a:r>
                  <a:rPr lang="nl-NL" sz="2000" dirty="0" smtClean="0"/>
                  <a:t> </a:t>
                </a:r>
                <a:r>
                  <a:rPr lang="nl-NL" sz="2000" dirty="0" err="1" smtClean="0"/>
                  <a:t>into</a:t>
                </a:r>
                <a:r>
                  <a:rPr lang="nl-NL" sz="2000" dirty="0" smtClean="0"/>
                  <a:t> </a:t>
                </a:r>
                <a:r>
                  <a:rPr lang="nl-NL" sz="2000" dirty="0" err="1" smtClean="0"/>
                  <a:t>one</a:t>
                </a:r>
                <a:r>
                  <a:rPr lang="nl-NL" sz="2000" dirty="0" smtClean="0"/>
                  <a:t> big data </a:t>
                </a:r>
                <a:r>
                  <a:rPr lang="nl-NL" sz="2000" dirty="0" err="1" smtClean="0"/>
                  <a:t>collection</a:t>
                </a:r>
                <a:r>
                  <a:rPr lang="nl-NL" sz="2000" dirty="0" smtClean="0"/>
                  <a:t> </a:t>
                </a:r>
                <a:r>
                  <a:rPr lang="nl-NL" sz="2000" dirty="0" err="1" smtClean="0"/>
                  <a:t>network</a:t>
                </a:r>
                <a:r>
                  <a:rPr lang="nl-NL" sz="2000" dirty="0" smtClean="0"/>
                  <a:t>, </a:t>
                </a:r>
                <a:r>
                  <a:rPr lang="nl-NL" sz="2000" dirty="0" err="1" smtClean="0"/>
                  <a:t>which</a:t>
                </a:r>
                <a:r>
                  <a:rPr lang="nl-NL" sz="2000" dirty="0" smtClean="0"/>
                  <a:t> </a:t>
                </a:r>
                <a:r>
                  <a:rPr lang="nl-NL" sz="2000" dirty="0" err="1" smtClean="0"/>
                  <a:t>may</a:t>
                </a:r>
                <a:r>
                  <a:rPr lang="nl-NL" sz="2000" dirty="0" smtClean="0"/>
                  <a:t> or </a:t>
                </a:r>
                <a:r>
                  <a:rPr lang="nl-NL" sz="2000" dirty="0" err="1" smtClean="0"/>
                  <a:t>may</a:t>
                </a:r>
                <a:r>
                  <a:rPr lang="nl-NL" sz="2000" dirty="0" smtClean="0"/>
                  <a:t> </a:t>
                </a:r>
                <a:r>
                  <a:rPr lang="nl-NL" sz="2000" dirty="0" err="1" smtClean="0"/>
                  <a:t>not</a:t>
                </a:r>
                <a:r>
                  <a:rPr lang="nl-NL" sz="2000" dirty="0" smtClean="0"/>
                  <a:t> do more </a:t>
                </a:r>
                <a:r>
                  <a:rPr lang="nl-NL" sz="2000" dirty="0" err="1" smtClean="0"/>
                  <a:t>advanced</a:t>
                </a:r>
                <a:r>
                  <a:rPr lang="nl-NL" sz="2000" dirty="0" smtClean="0"/>
                  <a:t> processing (at </a:t>
                </a:r>
                <a:r>
                  <a:rPr lang="nl-NL" sz="2000" dirty="0" err="1" smtClean="0"/>
                  <a:t>least</a:t>
                </a:r>
                <a:r>
                  <a:rPr lang="nl-NL" sz="2000" dirty="0" smtClean="0"/>
                  <a:t> collect </a:t>
                </a:r>
                <a:r>
                  <a:rPr lang="nl-NL" sz="2000" dirty="0" err="1" smtClean="0"/>
                  <a:t>and</a:t>
                </a:r>
                <a:r>
                  <a:rPr lang="nl-NL" sz="2000" dirty="0" smtClean="0"/>
                  <a:t> </a:t>
                </a:r>
                <a:r>
                  <a:rPr lang="nl-NL" sz="2000" dirty="0" err="1" smtClean="0"/>
                  <a:t>sort</a:t>
                </a:r>
                <a:r>
                  <a:rPr lang="nl-NL" sz="2000" dirty="0" smtClean="0"/>
                  <a:t> data).</a:t>
                </a:r>
                <a:endParaRPr lang="nl-NL" sz="2000" dirty="0"/>
              </a:p>
            </p:txBody>
          </p:sp>
        </p:grpSp>
        <p:grpSp>
          <p:nvGrpSpPr>
            <p:cNvPr id="479" name="Group 478"/>
            <p:cNvGrpSpPr/>
            <p:nvPr/>
          </p:nvGrpSpPr>
          <p:grpSpPr>
            <a:xfrm>
              <a:off x="274349" y="3933056"/>
              <a:ext cx="8402107" cy="504056"/>
              <a:chOff x="274349" y="3933056"/>
              <a:chExt cx="8402107" cy="504056"/>
            </a:xfrm>
          </p:grpSpPr>
          <p:sp>
            <p:nvSpPr>
              <p:cNvPr id="483" name="Rectangle 482"/>
              <p:cNvSpPr/>
              <p:nvPr/>
            </p:nvSpPr>
            <p:spPr>
              <a:xfrm>
                <a:off x="274349" y="3933056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2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84" name="TextBox 483"/>
              <p:cNvSpPr txBox="1"/>
              <p:nvPr/>
            </p:nvSpPr>
            <p:spPr>
              <a:xfrm>
                <a:off x="899592" y="3985029"/>
                <a:ext cx="77768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smtClean="0"/>
                  <a:t>Do </a:t>
                </a:r>
                <a:r>
                  <a:rPr lang="nl-NL" sz="2000" dirty="0" err="1" smtClean="0"/>
                  <a:t>some</a:t>
                </a:r>
                <a:r>
                  <a:rPr lang="nl-NL" sz="2000" dirty="0" smtClean="0"/>
                  <a:t> data </a:t>
                </a:r>
                <a:r>
                  <a:rPr lang="nl-NL" sz="2000" dirty="0" err="1" smtClean="0"/>
                  <a:t>merging</a:t>
                </a:r>
                <a:r>
                  <a:rPr lang="nl-NL" sz="2000" dirty="0" smtClean="0"/>
                  <a:t>, </a:t>
                </a:r>
                <a:r>
                  <a:rPr lang="nl-NL" sz="2000" dirty="0" err="1" smtClean="0"/>
                  <a:t>then</a:t>
                </a:r>
                <a:r>
                  <a:rPr lang="nl-NL" sz="2000" dirty="0" smtClean="0"/>
                  <a:t> do 1.</a:t>
                </a:r>
                <a:endParaRPr lang="nl-NL" sz="2000" dirty="0"/>
              </a:p>
            </p:txBody>
          </p:sp>
        </p:grpSp>
        <p:grpSp>
          <p:nvGrpSpPr>
            <p:cNvPr id="480" name="Group 479"/>
            <p:cNvGrpSpPr/>
            <p:nvPr/>
          </p:nvGrpSpPr>
          <p:grpSpPr>
            <a:xfrm>
              <a:off x="274349" y="4869160"/>
              <a:ext cx="8402107" cy="504056"/>
              <a:chOff x="274349" y="4869160"/>
              <a:chExt cx="8402107" cy="504056"/>
            </a:xfrm>
          </p:grpSpPr>
          <p:sp>
            <p:nvSpPr>
              <p:cNvPr id="481" name="Rectangle 480"/>
              <p:cNvSpPr/>
              <p:nvPr/>
            </p:nvSpPr>
            <p:spPr>
              <a:xfrm>
                <a:off x="274349" y="4869160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3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482" name="TextBox 481"/>
              <p:cNvSpPr txBox="1"/>
              <p:nvPr/>
            </p:nvSpPr>
            <p:spPr>
              <a:xfrm>
                <a:off x="899592" y="4921133"/>
                <a:ext cx="77768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smtClean="0"/>
                  <a:t>Collect </a:t>
                </a:r>
                <a:r>
                  <a:rPr lang="nl-NL" sz="2000" dirty="0" err="1" smtClean="0"/>
                  <a:t>everything</a:t>
                </a:r>
                <a:r>
                  <a:rPr lang="nl-NL" sz="2000" dirty="0" smtClean="0"/>
                  <a:t> in a switch, </a:t>
                </a:r>
                <a:r>
                  <a:rPr lang="nl-NL" sz="2000" dirty="0" err="1" smtClean="0"/>
                  <a:t>and</a:t>
                </a:r>
                <a:r>
                  <a:rPr lang="nl-NL" sz="2000" dirty="0" smtClean="0"/>
                  <a:t> let </a:t>
                </a:r>
                <a:r>
                  <a:rPr lang="nl-NL" sz="2000" dirty="0" err="1" smtClean="0"/>
                  <a:t>one</a:t>
                </a:r>
                <a:r>
                  <a:rPr lang="nl-NL" sz="2000" dirty="0" smtClean="0"/>
                  <a:t> big FPGA board do </a:t>
                </a:r>
                <a:r>
                  <a:rPr lang="nl-NL" sz="2000" dirty="0" err="1" smtClean="0"/>
                  <a:t>the</a:t>
                </a:r>
                <a:r>
                  <a:rPr lang="nl-NL" sz="2000" dirty="0" smtClean="0"/>
                  <a:t> rest.</a:t>
                </a:r>
                <a:endParaRPr lang="nl-NL" sz="20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432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Rectangle 211"/>
          <p:cNvSpPr/>
          <p:nvPr/>
        </p:nvSpPr>
        <p:spPr>
          <a:xfrm>
            <a:off x="5652120" y="1124744"/>
            <a:ext cx="3491880" cy="154381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nl-N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15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73" name="TextBox 472"/>
          <p:cNvSpPr txBox="1"/>
          <p:nvPr/>
        </p:nvSpPr>
        <p:spPr>
          <a:xfrm>
            <a:off x="202641" y="1185423"/>
            <a:ext cx="5089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Topology</a:t>
            </a:r>
            <a:r>
              <a:rPr lang="nl-NL" sz="2800" dirty="0" smtClean="0"/>
              <a:t> of </a:t>
            </a:r>
            <a:r>
              <a:rPr lang="nl-NL" sz="2800" dirty="0" err="1" smtClean="0"/>
              <a:t>the</a:t>
            </a:r>
            <a:r>
              <a:rPr lang="nl-NL" sz="2800" dirty="0" smtClean="0"/>
              <a:t> Network</a:t>
            </a:r>
            <a:endParaRPr lang="nl-NL" sz="2800" dirty="0"/>
          </a:p>
        </p:txBody>
      </p:sp>
      <p:grpSp>
        <p:nvGrpSpPr>
          <p:cNvPr id="168" name="Group 167"/>
          <p:cNvGrpSpPr/>
          <p:nvPr/>
        </p:nvGrpSpPr>
        <p:grpSpPr>
          <a:xfrm>
            <a:off x="1475656" y="2204864"/>
            <a:ext cx="3575245" cy="738326"/>
            <a:chOff x="1223628" y="2204864"/>
            <a:chExt cx="3575245" cy="738326"/>
          </a:xfrm>
        </p:grpSpPr>
        <p:cxnSp>
          <p:nvCxnSpPr>
            <p:cNvPr id="169" name="Straight Arrow Connector 168"/>
            <p:cNvCxnSpPr/>
            <p:nvPr/>
          </p:nvCxnSpPr>
          <p:spPr>
            <a:xfrm>
              <a:off x="1223628" y="2204864"/>
              <a:ext cx="0" cy="738326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0" name="TextBox 169"/>
            <p:cNvSpPr txBox="1"/>
            <p:nvPr/>
          </p:nvSpPr>
          <p:spPr>
            <a:xfrm>
              <a:off x="1403648" y="2328828"/>
              <a:ext cx="339522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2400" dirty="0" smtClean="0"/>
                <a:t>63 </a:t>
              </a:r>
              <a:r>
                <a:rPr lang="nl-NL" sz="2400" dirty="0" err="1" smtClean="0"/>
                <a:t>optical</a:t>
              </a:r>
              <a:r>
                <a:rPr lang="nl-NL" sz="2400" dirty="0" smtClean="0"/>
                <a:t> links @16 </a:t>
              </a:r>
              <a:r>
                <a:rPr lang="nl-NL" sz="2400" dirty="0" err="1" smtClean="0"/>
                <a:t>Gbps</a:t>
              </a:r>
              <a:endParaRPr lang="nl-NL" sz="2400" dirty="0"/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179512" y="2987814"/>
            <a:ext cx="8157021" cy="576064"/>
            <a:chOff x="179512" y="2987814"/>
            <a:chExt cx="8157021" cy="576064"/>
          </a:xfrm>
        </p:grpSpPr>
        <p:sp>
          <p:nvSpPr>
            <p:cNvPr id="172" name="Trapezoid 171"/>
            <p:cNvSpPr/>
            <p:nvPr/>
          </p:nvSpPr>
          <p:spPr>
            <a:xfrm flipV="1">
              <a:off x="179512" y="2987814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3" name="Trapezoid 172"/>
            <p:cNvSpPr/>
            <p:nvPr/>
          </p:nvSpPr>
          <p:spPr>
            <a:xfrm flipV="1">
              <a:off x="1245382" y="2987814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4" name="Trapezoid 173"/>
            <p:cNvSpPr/>
            <p:nvPr/>
          </p:nvSpPr>
          <p:spPr>
            <a:xfrm flipV="1">
              <a:off x="2267744" y="2987814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5" name="Trapezoid 174"/>
            <p:cNvSpPr/>
            <p:nvPr/>
          </p:nvSpPr>
          <p:spPr>
            <a:xfrm flipV="1">
              <a:off x="3333614" y="2987814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6" name="Trapezoid 175"/>
            <p:cNvSpPr/>
            <p:nvPr/>
          </p:nvSpPr>
          <p:spPr>
            <a:xfrm flipV="1">
              <a:off x="4355976" y="2987814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7" name="Trapezoid 176"/>
            <p:cNvSpPr/>
            <p:nvPr/>
          </p:nvSpPr>
          <p:spPr>
            <a:xfrm flipV="1">
              <a:off x="5421846" y="2987814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8" name="Trapezoid 177"/>
            <p:cNvSpPr/>
            <p:nvPr/>
          </p:nvSpPr>
          <p:spPr>
            <a:xfrm flipV="1">
              <a:off x="6444208" y="2987814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9" name="Trapezoid 178"/>
            <p:cNvSpPr/>
            <p:nvPr/>
          </p:nvSpPr>
          <p:spPr>
            <a:xfrm flipV="1">
              <a:off x="7510078" y="2987814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80" name="Group 179"/>
          <p:cNvGrpSpPr/>
          <p:nvPr/>
        </p:nvGrpSpPr>
        <p:grpSpPr>
          <a:xfrm>
            <a:off x="179512" y="4355966"/>
            <a:ext cx="8157021" cy="576064"/>
            <a:chOff x="179512" y="4355966"/>
            <a:chExt cx="8157021" cy="576064"/>
          </a:xfrm>
        </p:grpSpPr>
        <p:sp>
          <p:nvSpPr>
            <p:cNvPr id="181" name="Trapezoid 180"/>
            <p:cNvSpPr/>
            <p:nvPr/>
          </p:nvSpPr>
          <p:spPr>
            <a:xfrm flipV="1">
              <a:off x="179512" y="4355966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2" name="Trapezoid 181"/>
            <p:cNvSpPr/>
            <p:nvPr/>
          </p:nvSpPr>
          <p:spPr>
            <a:xfrm flipV="1">
              <a:off x="1245382" y="4355966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3" name="Trapezoid 182"/>
            <p:cNvSpPr/>
            <p:nvPr/>
          </p:nvSpPr>
          <p:spPr>
            <a:xfrm flipV="1">
              <a:off x="2267744" y="4355966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4" name="Trapezoid 183"/>
            <p:cNvSpPr/>
            <p:nvPr/>
          </p:nvSpPr>
          <p:spPr>
            <a:xfrm flipV="1">
              <a:off x="3333614" y="4355966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5" name="Trapezoid 184"/>
            <p:cNvSpPr/>
            <p:nvPr/>
          </p:nvSpPr>
          <p:spPr>
            <a:xfrm flipV="1">
              <a:off x="4355976" y="4355966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6" name="Trapezoid 185"/>
            <p:cNvSpPr/>
            <p:nvPr/>
          </p:nvSpPr>
          <p:spPr>
            <a:xfrm flipV="1">
              <a:off x="5421846" y="4355966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7" name="Trapezoid 186"/>
            <p:cNvSpPr/>
            <p:nvPr/>
          </p:nvSpPr>
          <p:spPr>
            <a:xfrm flipV="1">
              <a:off x="6444208" y="4355966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8" name="Trapezoid 187"/>
            <p:cNvSpPr/>
            <p:nvPr/>
          </p:nvSpPr>
          <p:spPr>
            <a:xfrm flipV="1">
              <a:off x="7510078" y="4355966"/>
              <a:ext cx="826455" cy="576064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89" name="Group 188"/>
          <p:cNvGrpSpPr/>
          <p:nvPr/>
        </p:nvGrpSpPr>
        <p:grpSpPr>
          <a:xfrm>
            <a:off x="592739" y="3563878"/>
            <a:ext cx="7330567" cy="792088"/>
            <a:chOff x="592739" y="3563878"/>
            <a:chExt cx="7330567" cy="792088"/>
          </a:xfrm>
        </p:grpSpPr>
        <p:cxnSp>
          <p:nvCxnSpPr>
            <p:cNvPr id="190" name="Straight Connector 189"/>
            <p:cNvCxnSpPr>
              <a:stCxn id="172" idx="0"/>
              <a:endCxn id="181" idx="2"/>
            </p:cNvCxnSpPr>
            <p:nvPr/>
          </p:nvCxnSpPr>
          <p:spPr>
            <a:xfrm>
              <a:off x="592740" y="3563878"/>
              <a:ext cx="0" cy="79208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>
              <a:stCxn id="173" idx="0"/>
              <a:endCxn id="182" idx="2"/>
            </p:cNvCxnSpPr>
            <p:nvPr/>
          </p:nvCxnSpPr>
          <p:spPr>
            <a:xfrm>
              <a:off x="1658610" y="3563878"/>
              <a:ext cx="0" cy="79208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>
              <a:stCxn id="174" idx="0"/>
              <a:endCxn id="183" idx="2"/>
            </p:cNvCxnSpPr>
            <p:nvPr/>
          </p:nvCxnSpPr>
          <p:spPr>
            <a:xfrm>
              <a:off x="2680972" y="3563878"/>
              <a:ext cx="0" cy="79208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>
              <a:stCxn id="175" idx="0"/>
              <a:endCxn id="184" idx="2"/>
            </p:cNvCxnSpPr>
            <p:nvPr/>
          </p:nvCxnSpPr>
          <p:spPr>
            <a:xfrm>
              <a:off x="3746842" y="3563878"/>
              <a:ext cx="0" cy="79208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/>
            <p:cNvCxnSpPr>
              <a:stCxn id="176" idx="0"/>
              <a:endCxn id="185" idx="2"/>
            </p:cNvCxnSpPr>
            <p:nvPr/>
          </p:nvCxnSpPr>
          <p:spPr>
            <a:xfrm>
              <a:off x="4769204" y="3563878"/>
              <a:ext cx="0" cy="79208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/>
            <p:cNvCxnSpPr>
              <a:stCxn id="177" idx="0"/>
              <a:endCxn id="186" idx="2"/>
            </p:cNvCxnSpPr>
            <p:nvPr/>
          </p:nvCxnSpPr>
          <p:spPr>
            <a:xfrm>
              <a:off x="5835074" y="3563878"/>
              <a:ext cx="0" cy="79208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>
              <a:stCxn id="178" idx="0"/>
              <a:endCxn id="187" idx="2"/>
            </p:cNvCxnSpPr>
            <p:nvPr/>
          </p:nvCxnSpPr>
          <p:spPr>
            <a:xfrm>
              <a:off x="6857436" y="3563878"/>
              <a:ext cx="0" cy="79208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>
              <a:stCxn id="179" idx="0"/>
              <a:endCxn id="188" idx="2"/>
            </p:cNvCxnSpPr>
            <p:nvPr/>
          </p:nvCxnSpPr>
          <p:spPr>
            <a:xfrm>
              <a:off x="7923306" y="3563878"/>
              <a:ext cx="0" cy="792088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 flipH="1">
              <a:off x="592739" y="3959922"/>
              <a:ext cx="7330567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9" name="Group 198"/>
          <p:cNvGrpSpPr/>
          <p:nvPr/>
        </p:nvGrpSpPr>
        <p:grpSpPr>
          <a:xfrm>
            <a:off x="1331640" y="4941168"/>
            <a:ext cx="7440509" cy="1152128"/>
            <a:chOff x="1331640" y="4869160"/>
            <a:chExt cx="7440509" cy="1152128"/>
          </a:xfrm>
        </p:grpSpPr>
        <p:cxnSp>
          <p:nvCxnSpPr>
            <p:cNvPr id="200" name="Straight Arrow Connector 199"/>
            <p:cNvCxnSpPr/>
            <p:nvPr/>
          </p:nvCxnSpPr>
          <p:spPr>
            <a:xfrm>
              <a:off x="4258022" y="4869160"/>
              <a:ext cx="0" cy="1152128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1" name="TextBox 200"/>
            <p:cNvSpPr txBox="1"/>
            <p:nvPr/>
          </p:nvSpPr>
          <p:spPr>
            <a:xfrm>
              <a:off x="4451669" y="5020587"/>
              <a:ext cx="43204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dirty="0" smtClean="0"/>
                <a:t>32 Optical links (</a:t>
              </a:r>
              <a:r>
                <a:rPr lang="nl-NL" sz="2400" dirty="0" err="1" smtClean="0"/>
                <a:t>if</a:t>
              </a:r>
              <a:r>
                <a:rPr lang="nl-NL" sz="2400" dirty="0" smtClean="0"/>
                <a:t> 1+2+3)</a:t>
              </a:r>
            </a:p>
            <a:p>
              <a:r>
                <a:rPr lang="nl-NL" sz="2400" dirty="0" smtClean="0"/>
                <a:t>63 Optical links (</a:t>
              </a:r>
              <a:r>
                <a:rPr lang="nl-NL" sz="2400" dirty="0" err="1" smtClean="0"/>
                <a:t>if</a:t>
              </a:r>
              <a:r>
                <a:rPr lang="nl-NL" sz="2400" dirty="0" smtClean="0"/>
                <a:t> 0 or 1)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331640" y="5020586"/>
              <a:ext cx="266429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nl-NL" sz="2400" dirty="0" smtClean="0"/>
                <a:t>508 </a:t>
              </a:r>
              <a:r>
                <a:rPr lang="nl-NL" sz="2400" dirty="0" err="1" smtClean="0"/>
                <a:t>Gbps</a:t>
              </a:r>
              <a:r>
                <a:rPr lang="nl-NL" sz="2400" dirty="0" smtClean="0"/>
                <a:t> (</a:t>
              </a:r>
              <a:r>
                <a:rPr lang="nl-NL" sz="2400" dirty="0" err="1" smtClean="0"/>
                <a:t>if</a:t>
              </a:r>
              <a:r>
                <a:rPr lang="nl-NL" sz="2400" dirty="0" smtClean="0"/>
                <a:t> 1+2+3)</a:t>
              </a:r>
            </a:p>
            <a:p>
              <a:pPr algn="r"/>
              <a:r>
                <a:rPr lang="nl-NL" sz="2400" dirty="0" smtClean="0"/>
                <a:t>1 </a:t>
              </a:r>
              <a:r>
                <a:rPr lang="nl-NL" sz="2400" dirty="0" err="1" smtClean="0"/>
                <a:t>Tbps</a:t>
              </a:r>
              <a:r>
                <a:rPr lang="nl-NL" sz="2400" dirty="0" smtClean="0"/>
                <a:t> (</a:t>
              </a:r>
              <a:r>
                <a:rPr lang="nl-NL" sz="2400" dirty="0" err="1" smtClean="0"/>
                <a:t>if</a:t>
              </a:r>
              <a:r>
                <a:rPr lang="nl-NL" sz="2400" dirty="0" smtClean="0"/>
                <a:t> 0 or 1)</a:t>
              </a: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179512" y="6093296"/>
            <a:ext cx="8157021" cy="576064"/>
            <a:chOff x="1201874" y="5940142"/>
            <a:chExt cx="8157021" cy="576064"/>
          </a:xfrm>
        </p:grpSpPr>
        <p:sp>
          <p:nvSpPr>
            <p:cNvPr id="204" name="Rectangle 203"/>
            <p:cNvSpPr/>
            <p:nvPr/>
          </p:nvSpPr>
          <p:spPr>
            <a:xfrm>
              <a:off x="1201874" y="5940142"/>
              <a:ext cx="826455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205" name="Rectangle 204"/>
            <p:cNvSpPr/>
            <p:nvPr/>
          </p:nvSpPr>
          <p:spPr>
            <a:xfrm>
              <a:off x="2267743" y="5940142"/>
              <a:ext cx="826455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206" name="Rectangle 205"/>
            <p:cNvSpPr/>
            <p:nvPr/>
          </p:nvSpPr>
          <p:spPr>
            <a:xfrm>
              <a:off x="3290107" y="5940142"/>
              <a:ext cx="826455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207" name="Rectangle 206"/>
            <p:cNvSpPr/>
            <p:nvPr/>
          </p:nvSpPr>
          <p:spPr>
            <a:xfrm>
              <a:off x="4355976" y="5940142"/>
              <a:ext cx="826455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208" name="Rectangle 207"/>
            <p:cNvSpPr/>
            <p:nvPr/>
          </p:nvSpPr>
          <p:spPr>
            <a:xfrm>
              <a:off x="5421845" y="5940142"/>
              <a:ext cx="826455" cy="576064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209" name="Rectangle 208"/>
            <p:cNvSpPr/>
            <p:nvPr/>
          </p:nvSpPr>
          <p:spPr>
            <a:xfrm>
              <a:off x="6444209" y="5940142"/>
              <a:ext cx="826455" cy="5760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210" name="Rectangle 209"/>
            <p:cNvSpPr/>
            <p:nvPr/>
          </p:nvSpPr>
          <p:spPr>
            <a:xfrm>
              <a:off x="7510078" y="5940142"/>
              <a:ext cx="826455" cy="5760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211" name="Rectangle 210"/>
            <p:cNvSpPr/>
            <p:nvPr/>
          </p:nvSpPr>
          <p:spPr>
            <a:xfrm>
              <a:off x="8532440" y="5940142"/>
              <a:ext cx="826455" cy="57606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</p:grpSp>
      <p:sp>
        <p:nvSpPr>
          <p:cNvPr id="213" name="TextBox 212"/>
          <p:cNvSpPr txBox="1"/>
          <p:nvPr/>
        </p:nvSpPr>
        <p:spPr>
          <a:xfrm>
            <a:off x="5796136" y="1052736"/>
            <a:ext cx="324036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l-NL" sz="2200" dirty="0" err="1" smtClean="0">
                <a:solidFill>
                  <a:schemeClr val="bg1"/>
                </a:solidFill>
                <a:latin typeface="Eras Demi ITC" panose="020B0805030504020804" pitchFamily="34" charset="0"/>
              </a:rPr>
              <a:t>Sort</a:t>
            </a:r>
            <a:endParaRPr lang="nl-NL" sz="2200" dirty="0" smtClean="0">
              <a:solidFill>
                <a:schemeClr val="bg1"/>
              </a:solidFill>
              <a:latin typeface="Eras Demi ITC" panose="020B08050305040208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l-NL" sz="2200" dirty="0" err="1" smtClean="0">
                <a:solidFill>
                  <a:schemeClr val="bg1"/>
                </a:solidFill>
                <a:latin typeface="Eras Demi ITC" panose="020B0805030504020804" pitchFamily="34" charset="0"/>
              </a:rPr>
              <a:t>Merge</a:t>
            </a:r>
            <a:r>
              <a:rPr lang="nl-NL" sz="2200" dirty="0" smtClean="0">
                <a:solidFill>
                  <a:schemeClr val="bg1"/>
                </a:solidFill>
                <a:latin typeface="Eras Demi ITC" panose="020B0805030504020804" pitchFamily="34" charset="0"/>
              </a:rPr>
              <a:t> Preclusters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nl-NL" sz="2200" dirty="0" smtClean="0">
                <a:solidFill>
                  <a:schemeClr val="bg1"/>
                </a:solidFill>
                <a:latin typeface="Eras Demi ITC" panose="020B0805030504020804" pitchFamily="34" charset="0"/>
              </a:rPr>
              <a:t>Kick </a:t>
            </a:r>
            <a:r>
              <a:rPr lang="nl-NL" sz="2200" dirty="0" err="1" smtClean="0">
                <a:solidFill>
                  <a:schemeClr val="bg1"/>
                </a:solidFill>
                <a:latin typeface="Eras Demi ITC" panose="020B0805030504020804" pitchFamily="34" charset="0"/>
              </a:rPr>
              <a:t>Low-E</a:t>
            </a:r>
            <a:r>
              <a:rPr lang="nl-NL" sz="2200" dirty="0" smtClean="0">
                <a:solidFill>
                  <a:schemeClr val="bg1"/>
                </a:solidFill>
                <a:latin typeface="Eras Demi ITC" panose="020B0805030504020804" pitchFamily="34" charset="0"/>
              </a:rPr>
              <a:t> Clusters*</a:t>
            </a:r>
            <a:endParaRPr lang="nl-NL" sz="2200" dirty="0">
              <a:solidFill>
                <a:schemeClr val="bg1"/>
              </a:solidFill>
              <a:latin typeface="Eras Demi ITC" panose="020B0805030504020804" pitchFamily="34" charset="0"/>
            </a:endParaRPr>
          </a:p>
        </p:txBody>
      </p:sp>
      <p:sp>
        <p:nvSpPr>
          <p:cNvPr id="475" name="Rectangle 474"/>
          <p:cNvSpPr/>
          <p:nvPr/>
        </p:nvSpPr>
        <p:spPr>
          <a:xfrm>
            <a:off x="8514130" y="1204694"/>
            <a:ext cx="504000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nl-NL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1</a:t>
            </a:r>
            <a:endParaRPr lang="nl-NL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875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0" animBg="1"/>
      <p:bldP spid="2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16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73" name="TextBox 472"/>
          <p:cNvSpPr txBox="1"/>
          <p:nvPr/>
        </p:nvSpPr>
        <p:spPr>
          <a:xfrm>
            <a:off x="202641" y="1185423"/>
            <a:ext cx="5089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Topology</a:t>
            </a:r>
            <a:r>
              <a:rPr lang="nl-NL" sz="2800" dirty="0" smtClean="0"/>
              <a:t> of </a:t>
            </a:r>
            <a:r>
              <a:rPr lang="nl-NL" sz="2800" dirty="0" err="1" smtClean="0"/>
              <a:t>the</a:t>
            </a:r>
            <a:r>
              <a:rPr lang="nl-NL" sz="2800" dirty="0" smtClean="0"/>
              <a:t> Network</a:t>
            </a:r>
            <a:endParaRPr lang="nl-NL" sz="2800" dirty="0"/>
          </a:p>
        </p:txBody>
      </p:sp>
      <p:sp>
        <p:nvSpPr>
          <p:cNvPr id="475" name="Rectangle 474"/>
          <p:cNvSpPr/>
          <p:nvPr/>
        </p:nvSpPr>
        <p:spPr>
          <a:xfrm>
            <a:off x="8514130" y="1204694"/>
            <a:ext cx="504000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nl-NL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1</a:t>
            </a:r>
            <a:endParaRPr lang="nl-NL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203848" y="2097792"/>
            <a:ext cx="568863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Procedure</a:t>
            </a:r>
            <a:r>
              <a:rPr lang="en-US" sz="2400" dirty="0" smtClean="0"/>
              <a:t> (after sorting):</a:t>
            </a:r>
          </a:p>
          <a:p>
            <a:endParaRPr lang="en-US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Make </a:t>
            </a:r>
            <a:r>
              <a:rPr lang="en-US" sz="2000" dirty="0" err="1" smtClean="0"/>
              <a:t>timebunches</a:t>
            </a:r>
            <a:r>
              <a:rPr lang="en-US" sz="2000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Send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</a:t>
            </a:r>
            <a:r>
              <a:rPr lang="en-US" sz="2000" i="1" dirty="0" smtClean="0"/>
              <a:t>n</a:t>
            </a:r>
            <a:r>
              <a:rPr lang="en-US" sz="2000" dirty="0" smtClean="0"/>
              <a:t> </a:t>
            </a:r>
            <a:r>
              <a:rPr lang="en-US" sz="2000" dirty="0" err="1" smtClean="0"/>
              <a:t>timebunches</a:t>
            </a:r>
            <a:r>
              <a:rPr lang="en-US" sz="2000" dirty="0" smtClean="0"/>
              <a:t> to </a:t>
            </a:r>
            <a:r>
              <a:rPr lang="en-US" sz="2000" i="1" dirty="0" smtClean="0"/>
              <a:t>n</a:t>
            </a:r>
            <a:r>
              <a:rPr lang="en-US" sz="2000" dirty="0" smtClean="0"/>
              <a:t> FPGAs on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CN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Send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</a:t>
            </a:r>
            <a:r>
              <a:rPr lang="en-US" sz="2000" i="1" dirty="0" smtClean="0"/>
              <a:t>n</a:t>
            </a:r>
            <a:r>
              <a:rPr lang="en-US" sz="2000" dirty="0" smtClean="0"/>
              <a:t> </a:t>
            </a:r>
            <a:r>
              <a:rPr lang="en-US" sz="2000" dirty="0" err="1" smtClean="0"/>
              <a:t>timebunches</a:t>
            </a:r>
            <a:r>
              <a:rPr lang="en-US" sz="2000" dirty="0" smtClean="0"/>
              <a:t> to </a:t>
            </a:r>
            <a:r>
              <a:rPr lang="en-US" sz="2000" i="1" dirty="0" smtClean="0"/>
              <a:t>n</a:t>
            </a:r>
            <a:r>
              <a:rPr lang="en-US" sz="2000" dirty="0" smtClean="0"/>
              <a:t> FPGAs on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CN</a:t>
            </a:r>
          </a:p>
          <a:p>
            <a:pPr marL="342900" indent="-342900">
              <a:buFont typeface="+mj-lt"/>
              <a:buAutoNum type="arabicPeriod"/>
            </a:pPr>
            <a:endParaRPr lang="en-US" sz="20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000" dirty="0" err="1" smtClean="0"/>
              <a:t>Etc</a:t>
            </a:r>
            <a:r>
              <a:rPr lang="en-US" sz="2000" dirty="0" smtClean="0"/>
              <a:t> until </a:t>
            </a:r>
            <a:r>
              <a:rPr lang="en-US" sz="2000" i="1" dirty="0" err="1" smtClean="0"/>
              <a:t>m</a:t>
            </a:r>
            <a:r>
              <a:rPr lang="en-US" sz="2000" dirty="0" err="1" smtClean="0"/>
              <a:t>th</a:t>
            </a:r>
            <a:r>
              <a:rPr lang="en-US" sz="2000" dirty="0" smtClean="0"/>
              <a:t> CN, then send to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CN again and repeat from 2.</a:t>
            </a:r>
            <a:endParaRPr lang="en-US" sz="2000" dirty="0"/>
          </a:p>
        </p:txBody>
      </p:sp>
      <p:grpSp>
        <p:nvGrpSpPr>
          <p:cNvPr id="2" name="Group 1"/>
          <p:cNvGrpSpPr/>
          <p:nvPr/>
        </p:nvGrpSpPr>
        <p:grpSpPr>
          <a:xfrm>
            <a:off x="299083" y="2137697"/>
            <a:ext cx="2842382" cy="3595559"/>
            <a:chOff x="299083" y="2137697"/>
            <a:chExt cx="2842382" cy="3595559"/>
          </a:xfrm>
        </p:grpSpPr>
        <p:sp>
          <p:nvSpPr>
            <p:cNvPr id="54" name="Trapezoid 53"/>
            <p:cNvSpPr/>
            <p:nvPr/>
          </p:nvSpPr>
          <p:spPr>
            <a:xfrm flipV="1">
              <a:off x="493423" y="2137697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Trapezoid 54"/>
            <p:cNvSpPr/>
            <p:nvPr/>
          </p:nvSpPr>
          <p:spPr>
            <a:xfrm flipV="1">
              <a:off x="789275" y="2321516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rapezoid 55"/>
            <p:cNvSpPr/>
            <p:nvPr/>
          </p:nvSpPr>
          <p:spPr>
            <a:xfrm flipV="1">
              <a:off x="1079611" y="2457832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flipH="1">
              <a:off x="1871700" y="3609960"/>
              <a:ext cx="1224046" cy="9191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stealth" w="lg" len="lg"/>
            </a:ln>
            <a:effectLst>
              <a:outerShdw blurRad="50800" dist="38100" dir="2700000" algn="tl" rotWithShape="0">
                <a:schemeClr val="bg1"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1763688" y="3548360"/>
              <a:ext cx="0" cy="997704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476842" y="4581128"/>
              <a:ext cx="1584176" cy="864096"/>
            </a:xfrm>
            <a:prstGeom prst="rect">
              <a:avLst/>
            </a:prstGeom>
            <a:solidFill>
              <a:schemeClr val="accent3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64874" y="4728689"/>
              <a:ext cx="1584176" cy="864096"/>
            </a:xfrm>
            <a:prstGeom prst="rect">
              <a:avLst/>
            </a:prstGeom>
            <a:solidFill>
              <a:schemeClr val="accent3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079612" y="4869160"/>
              <a:ext cx="1584176" cy="864096"/>
            </a:xfrm>
            <a:prstGeom prst="rect">
              <a:avLst/>
            </a:prstGeom>
            <a:solidFill>
              <a:schemeClr val="accent3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115616" y="2745864"/>
              <a:ext cx="14668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>
                  <a:solidFill>
                    <a:schemeClr val="bg1"/>
                  </a:solidFill>
                </a:rPr>
                <a:t>Network</a:t>
              </a:r>
              <a:endParaRPr lang="nl-NL" sz="2000" dirty="0">
                <a:solidFill>
                  <a:schemeClr val="bg1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99083" y="3693269"/>
              <a:ext cx="127245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nl-NL" sz="2000" dirty="0" smtClean="0"/>
                <a:t>32 links </a:t>
              </a:r>
            </a:p>
            <a:p>
              <a:pPr algn="r"/>
              <a:r>
                <a:rPr lang="nl-NL" sz="2000" dirty="0" smtClean="0"/>
                <a:t>/63 links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138267" y="4960682"/>
              <a:ext cx="146686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err="1" smtClean="0">
                  <a:solidFill>
                    <a:schemeClr val="bg1"/>
                  </a:solidFill>
                </a:rPr>
                <a:t>Compute</a:t>
              </a:r>
              <a:r>
                <a:rPr lang="nl-NL" sz="2000" dirty="0" smtClean="0">
                  <a:solidFill>
                    <a:schemeClr val="bg1"/>
                  </a:solidFill>
                </a:rPr>
                <a:t> </a:t>
              </a:r>
              <a:r>
                <a:rPr lang="nl-NL" sz="2000" dirty="0" err="1" smtClean="0">
                  <a:solidFill>
                    <a:schemeClr val="bg1"/>
                  </a:solidFill>
                </a:rPr>
                <a:t>Nodes</a:t>
              </a:r>
              <a:endParaRPr lang="nl-NL" sz="2000" dirty="0">
                <a:solidFill>
                  <a:schemeClr val="bg1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095746" y="2137697"/>
              <a:ext cx="45719" cy="31635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5868690" y="2840369"/>
            <a:ext cx="2592288" cy="252968"/>
            <a:chOff x="3347864" y="5480288"/>
            <a:chExt cx="2592288" cy="396984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3347864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3491880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3419872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635896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851920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4139952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4211960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4499992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4572000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4644008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4932040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5076056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5148064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5220072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5508104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5601816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5940152" y="5480288"/>
              <a:ext cx="0" cy="396984"/>
            </a:xfrm>
            <a:prstGeom prst="line">
              <a:avLst/>
            </a:pr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5" name="Group 84"/>
          <p:cNvGrpSpPr/>
          <p:nvPr/>
        </p:nvGrpSpPr>
        <p:grpSpPr>
          <a:xfrm>
            <a:off x="5815984" y="3068412"/>
            <a:ext cx="2716456" cy="72099"/>
            <a:chOff x="5760132" y="2815444"/>
            <a:chExt cx="2716456" cy="72099"/>
          </a:xfrm>
        </p:grpSpPr>
        <p:sp>
          <p:nvSpPr>
            <p:cNvPr id="86" name="Right Bracket 85"/>
            <p:cNvSpPr/>
            <p:nvPr/>
          </p:nvSpPr>
          <p:spPr>
            <a:xfrm rot="5400000">
              <a:off x="5930500" y="2645077"/>
              <a:ext cx="72010" cy="412745"/>
            </a:xfrm>
            <a:prstGeom prst="righ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7" name="Right Bracket 86"/>
            <p:cNvSpPr/>
            <p:nvPr/>
          </p:nvSpPr>
          <p:spPr>
            <a:xfrm rot="5400000">
              <a:off x="6281434" y="2779988"/>
              <a:ext cx="72012" cy="142924"/>
            </a:xfrm>
            <a:prstGeom prst="righ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Right Bracket 87"/>
            <p:cNvSpPr/>
            <p:nvPr/>
          </p:nvSpPr>
          <p:spPr>
            <a:xfrm rot="5400000">
              <a:off x="6607446" y="2748307"/>
              <a:ext cx="72098" cy="206372"/>
            </a:xfrm>
            <a:prstGeom prst="righ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9" name="Right Bracket 88"/>
            <p:cNvSpPr/>
            <p:nvPr/>
          </p:nvSpPr>
          <p:spPr>
            <a:xfrm rot="5400000">
              <a:off x="7005749" y="2712303"/>
              <a:ext cx="72099" cy="278381"/>
            </a:xfrm>
            <a:prstGeom prst="righ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0" name="Right Bracket 89"/>
            <p:cNvSpPr/>
            <p:nvPr/>
          </p:nvSpPr>
          <p:spPr>
            <a:xfrm rot="5400000">
              <a:off x="7505025" y="2645077"/>
              <a:ext cx="72010" cy="412745"/>
            </a:xfrm>
            <a:prstGeom prst="righ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1" name="Right Bracket 90"/>
            <p:cNvSpPr/>
            <p:nvPr/>
          </p:nvSpPr>
          <p:spPr>
            <a:xfrm rot="5400000">
              <a:off x="7977859" y="2748307"/>
              <a:ext cx="72098" cy="206372"/>
            </a:xfrm>
            <a:prstGeom prst="righ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2" name="Right Bracket 91"/>
            <p:cNvSpPr/>
            <p:nvPr/>
          </p:nvSpPr>
          <p:spPr>
            <a:xfrm rot="5400000">
              <a:off x="8369120" y="2779988"/>
              <a:ext cx="72012" cy="142924"/>
            </a:xfrm>
            <a:prstGeom prst="righ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82189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17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02641" y="1185423"/>
            <a:ext cx="8689839" cy="4547833"/>
            <a:chOff x="202641" y="1185423"/>
            <a:chExt cx="8689839" cy="4547833"/>
          </a:xfrm>
        </p:grpSpPr>
        <p:sp>
          <p:nvSpPr>
            <p:cNvPr id="473" name="TextBox 472"/>
            <p:cNvSpPr txBox="1"/>
            <p:nvPr/>
          </p:nvSpPr>
          <p:spPr>
            <a:xfrm>
              <a:off x="202641" y="1185423"/>
              <a:ext cx="50894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 err="1" smtClean="0"/>
                <a:t>Topology</a:t>
              </a:r>
              <a:r>
                <a:rPr lang="nl-NL" sz="2800" dirty="0" smtClean="0"/>
                <a:t> of </a:t>
              </a:r>
              <a:r>
                <a:rPr lang="nl-NL" sz="2800" dirty="0" err="1" smtClean="0"/>
                <a:t>the</a:t>
              </a:r>
              <a:r>
                <a:rPr lang="nl-NL" sz="2800" dirty="0" smtClean="0"/>
                <a:t> Network</a:t>
              </a:r>
              <a:endParaRPr lang="nl-NL" sz="2800" dirty="0"/>
            </a:p>
          </p:txBody>
        </p:sp>
        <p:sp>
          <p:nvSpPr>
            <p:cNvPr id="54" name="Trapezoid 53"/>
            <p:cNvSpPr/>
            <p:nvPr/>
          </p:nvSpPr>
          <p:spPr>
            <a:xfrm flipV="1">
              <a:off x="493423" y="2137697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5" name="Trapezoid 54"/>
            <p:cNvSpPr/>
            <p:nvPr/>
          </p:nvSpPr>
          <p:spPr>
            <a:xfrm flipV="1">
              <a:off x="789275" y="2321516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6" name="Trapezoid 55"/>
            <p:cNvSpPr/>
            <p:nvPr/>
          </p:nvSpPr>
          <p:spPr>
            <a:xfrm flipV="1">
              <a:off x="1079611" y="2457832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flipH="1">
              <a:off x="1871700" y="3609960"/>
              <a:ext cx="1224046" cy="9191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stealth" w="lg" len="lg"/>
            </a:ln>
            <a:effectLst>
              <a:outerShdw blurRad="50800" dist="38100" dir="2700000" algn="tl" rotWithShape="0">
                <a:schemeClr val="bg1"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>
              <a:off x="1763688" y="3548360"/>
              <a:ext cx="0" cy="997704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476842" y="4581128"/>
              <a:ext cx="1584176" cy="864096"/>
            </a:xfrm>
            <a:prstGeom prst="rect">
              <a:avLst/>
            </a:prstGeom>
            <a:solidFill>
              <a:schemeClr val="accent3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64874" y="4728689"/>
              <a:ext cx="1584176" cy="864096"/>
            </a:xfrm>
            <a:prstGeom prst="rect">
              <a:avLst/>
            </a:prstGeom>
            <a:solidFill>
              <a:schemeClr val="accent3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079612" y="4869160"/>
              <a:ext cx="1584176" cy="864096"/>
            </a:xfrm>
            <a:prstGeom prst="rect">
              <a:avLst/>
            </a:prstGeom>
            <a:solidFill>
              <a:schemeClr val="accent3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115616" y="2745864"/>
              <a:ext cx="14668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>
                  <a:solidFill>
                    <a:schemeClr val="bg1"/>
                  </a:solidFill>
                </a:rPr>
                <a:t>Network</a:t>
              </a:r>
              <a:endParaRPr lang="nl-NL" sz="2000" dirty="0">
                <a:solidFill>
                  <a:schemeClr val="bg1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99083" y="3693269"/>
              <a:ext cx="127245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nl-NL" sz="2000" dirty="0" smtClean="0"/>
                <a:t>32 links </a:t>
              </a:r>
            </a:p>
            <a:p>
              <a:pPr algn="r"/>
              <a:r>
                <a:rPr lang="nl-NL" sz="2000" dirty="0" smtClean="0"/>
                <a:t>/63 links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138267" y="4960682"/>
              <a:ext cx="146686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err="1" smtClean="0">
                  <a:solidFill>
                    <a:schemeClr val="bg1"/>
                  </a:solidFill>
                </a:rPr>
                <a:t>Compute</a:t>
              </a:r>
              <a:r>
                <a:rPr lang="nl-NL" sz="2000" dirty="0" smtClean="0">
                  <a:solidFill>
                    <a:schemeClr val="bg1"/>
                  </a:solidFill>
                </a:rPr>
                <a:t> </a:t>
              </a:r>
              <a:r>
                <a:rPr lang="nl-NL" sz="2000" dirty="0" err="1" smtClean="0">
                  <a:solidFill>
                    <a:schemeClr val="bg1"/>
                  </a:solidFill>
                </a:rPr>
                <a:t>Nodes</a:t>
              </a:r>
              <a:endParaRPr lang="nl-NL" sz="2000" dirty="0">
                <a:solidFill>
                  <a:schemeClr val="bg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3203848" y="2097792"/>
              <a:ext cx="5688632" cy="32316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Procedure</a:t>
              </a:r>
              <a:r>
                <a:rPr lang="en-US" sz="2400" dirty="0" smtClean="0"/>
                <a:t> (after sorting):</a:t>
              </a:r>
            </a:p>
            <a:p>
              <a:endParaRPr lang="en-US" sz="2000" dirty="0" smtClean="0"/>
            </a:p>
            <a:p>
              <a:pPr marL="342900" indent="-342900">
                <a:buFont typeface="+mj-lt"/>
                <a:buAutoNum type="arabicPeriod"/>
              </a:pPr>
              <a:r>
                <a:rPr lang="en-US" sz="2000" dirty="0" smtClean="0"/>
                <a:t>Make </a:t>
              </a:r>
              <a:r>
                <a:rPr lang="en-US" sz="2000" dirty="0" err="1" smtClean="0"/>
                <a:t>timebunches</a:t>
              </a:r>
              <a:r>
                <a:rPr lang="en-US" sz="2000" dirty="0" smtClean="0"/>
                <a:t>:</a:t>
              </a:r>
            </a:p>
            <a:p>
              <a:pPr marL="342900" indent="-342900">
                <a:buFont typeface="+mj-lt"/>
                <a:buAutoNum type="arabicPeriod"/>
              </a:pPr>
              <a:endParaRPr lang="en-US" sz="2000" dirty="0" smtClean="0"/>
            </a:p>
            <a:p>
              <a:pPr marL="342900" indent="-342900">
                <a:buFont typeface="+mj-lt"/>
                <a:buAutoNum type="arabicPeriod"/>
              </a:pPr>
              <a:r>
                <a:rPr lang="en-US" sz="2000" dirty="0" smtClean="0"/>
                <a:t>Send 1</a:t>
              </a:r>
              <a:r>
                <a:rPr lang="en-US" sz="2000" baseline="30000" dirty="0" smtClean="0"/>
                <a:t>st</a:t>
              </a:r>
              <a:r>
                <a:rPr lang="en-US" sz="2000" dirty="0" smtClean="0"/>
                <a:t> </a:t>
              </a:r>
              <a:r>
                <a:rPr lang="en-US" sz="2000" i="1" dirty="0" smtClean="0"/>
                <a:t>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timebunches</a:t>
              </a:r>
              <a:r>
                <a:rPr lang="en-US" sz="2000" dirty="0" smtClean="0"/>
                <a:t> to </a:t>
              </a:r>
              <a:r>
                <a:rPr lang="en-US" sz="2000" i="1" dirty="0" smtClean="0"/>
                <a:t>n</a:t>
              </a:r>
              <a:r>
                <a:rPr lang="en-US" sz="2000" dirty="0" smtClean="0"/>
                <a:t> FPGAs on 1</a:t>
              </a:r>
              <a:r>
                <a:rPr lang="en-US" sz="2000" baseline="30000" dirty="0" smtClean="0"/>
                <a:t>st</a:t>
              </a:r>
              <a:r>
                <a:rPr lang="en-US" sz="2000" dirty="0" smtClean="0"/>
                <a:t> CN</a:t>
              </a:r>
            </a:p>
            <a:p>
              <a:pPr marL="342900" indent="-342900">
                <a:buFont typeface="+mj-lt"/>
                <a:buAutoNum type="arabicPeriod"/>
              </a:pPr>
              <a:endParaRPr lang="en-US" sz="2000" dirty="0" smtClean="0"/>
            </a:p>
            <a:p>
              <a:pPr marL="342900" indent="-342900">
                <a:buFont typeface="+mj-lt"/>
                <a:buAutoNum type="arabicPeriod"/>
              </a:pPr>
              <a:r>
                <a:rPr lang="en-US" sz="2000" dirty="0" smtClean="0"/>
                <a:t>Send 2</a:t>
              </a:r>
              <a:r>
                <a:rPr lang="en-US" sz="2000" baseline="30000" dirty="0" smtClean="0"/>
                <a:t>nd</a:t>
              </a:r>
              <a:r>
                <a:rPr lang="en-US" sz="2000" dirty="0" smtClean="0"/>
                <a:t> </a:t>
              </a:r>
              <a:r>
                <a:rPr lang="en-US" sz="2000" i="1" dirty="0" smtClean="0"/>
                <a:t>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timebunches</a:t>
              </a:r>
              <a:r>
                <a:rPr lang="en-US" sz="2000" dirty="0" smtClean="0"/>
                <a:t> to </a:t>
              </a:r>
              <a:r>
                <a:rPr lang="en-US" sz="2000" i="1" dirty="0" smtClean="0"/>
                <a:t>n</a:t>
              </a:r>
              <a:r>
                <a:rPr lang="en-US" sz="2000" dirty="0" smtClean="0"/>
                <a:t> FPGAs on 2</a:t>
              </a:r>
              <a:r>
                <a:rPr lang="en-US" sz="2000" baseline="30000" dirty="0" smtClean="0"/>
                <a:t>nd</a:t>
              </a:r>
              <a:r>
                <a:rPr lang="en-US" sz="2000" dirty="0" smtClean="0"/>
                <a:t> CN</a:t>
              </a:r>
            </a:p>
            <a:p>
              <a:pPr marL="342900" indent="-342900">
                <a:buFont typeface="+mj-lt"/>
                <a:buAutoNum type="arabicPeriod"/>
              </a:pPr>
              <a:endParaRPr lang="en-US" sz="2000" dirty="0" smtClean="0"/>
            </a:p>
            <a:p>
              <a:pPr marL="342900" indent="-342900">
                <a:buFont typeface="+mj-lt"/>
                <a:buAutoNum type="arabicPeriod"/>
              </a:pPr>
              <a:r>
                <a:rPr lang="en-US" sz="2000" dirty="0" err="1" smtClean="0"/>
                <a:t>Etc</a:t>
              </a:r>
              <a:r>
                <a:rPr lang="en-US" sz="2000" dirty="0" smtClean="0"/>
                <a:t> until </a:t>
              </a:r>
              <a:r>
                <a:rPr lang="en-US" sz="2000" i="1" dirty="0" err="1" smtClean="0"/>
                <a:t>m</a:t>
              </a:r>
              <a:r>
                <a:rPr lang="en-US" sz="2000" dirty="0" err="1" smtClean="0"/>
                <a:t>th</a:t>
              </a:r>
              <a:r>
                <a:rPr lang="en-US" sz="2000" dirty="0" smtClean="0"/>
                <a:t> CN, then send to 1</a:t>
              </a:r>
              <a:r>
                <a:rPr lang="en-US" sz="2000" baseline="30000" dirty="0" smtClean="0"/>
                <a:t>st</a:t>
              </a:r>
              <a:r>
                <a:rPr lang="en-US" sz="2000" dirty="0" smtClean="0"/>
                <a:t> CN again and repeat from 2.</a:t>
              </a:r>
              <a:endParaRPr lang="en-US" sz="2000" dirty="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095746" y="2137697"/>
              <a:ext cx="45719" cy="316351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5868690" y="2840369"/>
              <a:ext cx="2592288" cy="252968"/>
              <a:chOff x="3347864" y="5480288"/>
              <a:chExt cx="2592288" cy="396984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>
                <a:off x="3347864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3491880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3419872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>
                <a:off x="3635896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>
                <a:off x="3851920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4139952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Connector 73"/>
              <p:cNvCxnSpPr/>
              <p:nvPr/>
            </p:nvCxnSpPr>
            <p:spPr>
              <a:xfrm>
                <a:off x="4211960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>
                <a:off x="4499992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>
                <a:off x="4572000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>
                <a:off x="4644008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/>
              <p:nvPr/>
            </p:nvCxnSpPr>
            <p:spPr>
              <a:xfrm>
                <a:off x="4932040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/>
              <p:nvPr/>
            </p:nvCxnSpPr>
            <p:spPr>
              <a:xfrm>
                <a:off x="5076056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79"/>
              <p:cNvCxnSpPr/>
              <p:nvPr/>
            </p:nvCxnSpPr>
            <p:spPr>
              <a:xfrm>
                <a:off x="5148064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5220072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5508104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5601816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5940152" y="5480288"/>
                <a:ext cx="0" cy="396984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84"/>
            <p:cNvGrpSpPr/>
            <p:nvPr/>
          </p:nvGrpSpPr>
          <p:grpSpPr>
            <a:xfrm>
              <a:off x="5815984" y="3068412"/>
              <a:ext cx="2716456" cy="72099"/>
              <a:chOff x="5760132" y="2815444"/>
              <a:chExt cx="2716456" cy="72099"/>
            </a:xfrm>
          </p:grpSpPr>
          <p:sp>
            <p:nvSpPr>
              <p:cNvPr id="86" name="Right Bracket 85"/>
              <p:cNvSpPr/>
              <p:nvPr/>
            </p:nvSpPr>
            <p:spPr>
              <a:xfrm rot="5400000">
                <a:off x="5930500" y="2645077"/>
                <a:ext cx="72010" cy="412745"/>
              </a:xfrm>
              <a:prstGeom prst="rightBracket">
                <a:avLst>
                  <a:gd name="adj" fmla="val 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7" name="Right Bracket 86"/>
              <p:cNvSpPr/>
              <p:nvPr/>
            </p:nvSpPr>
            <p:spPr>
              <a:xfrm rot="5400000">
                <a:off x="6281434" y="2779988"/>
                <a:ext cx="72012" cy="142924"/>
              </a:xfrm>
              <a:prstGeom prst="rightBracket">
                <a:avLst>
                  <a:gd name="adj" fmla="val 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8" name="Right Bracket 87"/>
              <p:cNvSpPr/>
              <p:nvPr/>
            </p:nvSpPr>
            <p:spPr>
              <a:xfrm rot="5400000">
                <a:off x="6607446" y="2748307"/>
                <a:ext cx="72098" cy="206372"/>
              </a:xfrm>
              <a:prstGeom prst="rightBracket">
                <a:avLst>
                  <a:gd name="adj" fmla="val 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9" name="Right Bracket 88"/>
              <p:cNvSpPr/>
              <p:nvPr/>
            </p:nvSpPr>
            <p:spPr>
              <a:xfrm rot="5400000">
                <a:off x="7005749" y="2712303"/>
                <a:ext cx="72099" cy="278381"/>
              </a:xfrm>
              <a:prstGeom prst="rightBracket">
                <a:avLst>
                  <a:gd name="adj" fmla="val 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0" name="Right Bracket 89"/>
              <p:cNvSpPr/>
              <p:nvPr/>
            </p:nvSpPr>
            <p:spPr>
              <a:xfrm rot="5400000">
                <a:off x="7505025" y="2645077"/>
                <a:ext cx="72010" cy="412745"/>
              </a:xfrm>
              <a:prstGeom prst="rightBracket">
                <a:avLst>
                  <a:gd name="adj" fmla="val 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1" name="Right Bracket 90"/>
              <p:cNvSpPr/>
              <p:nvPr/>
            </p:nvSpPr>
            <p:spPr>
              <a:xfrm rot="5400000">
                <a:off x="7977859" y="2748307"/>
                <a:ext cx="72098" cy="206372"/>
              </a:xfrm>
              <a:prstGeom prst="rightBracket">
                <a:avLst>
                  <a:gd name="adj" fmla="val 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92" name="Right Bracket 91"/>
              <p:cNvSpPr/>
              <p:nvPr/>
            </p:nvSpPr>
            <p:spPr>
              <a:xfrm rot="5400000">
                <a:off x="8369120" y="2779988"/>
                <a:ext cx="72012" cy="142924"/>
              </a:xfrm>
              <a:prstGeom prst="rightBracket">
                <a:avLst>
                  <a:gd name="adj" fmla="val 0"/>
                </a:avLst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202641" y="1185423"/>
            <a:ext cx="8473815" cy="4187793"/>
            <a:chOff x="202641" y="1185423"/>
            <a:chExt cx="8473815" cy="4187793"/>
          </a:xfrm>
        </p:grpSpPr>
        <p:sp>
          <p:nvSpPr>
            <p:cNvPr id="48" name="TextBox 47"/>
            <p:cNvSpPr txBox="1"/>
            <p:nvPr/>
          </p:nvSpPr>
          <p:spPr>
            <a:xfrm>
              <a:off x="202641" y="1185423"/>
              <a:ext cx="68912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 smtClean="0"/>
                <a:t>Processing </a:t>
              </a:r>
              <a:r>
                <a:rPr lang="nl-NL" sz="2800" dirty="0" err="1" smtClean="0"/>
                <a:t>the</a:t>
              </a:r>
              <a:r>
                <a:rPr lang="nl-NL" sz="2800" dirty="0" smtClean="0"/>
                <a:t> DC Output</a:t>
              </a:r>
              <a:endParaRPr lang="nl-NL" sz="2800" dirty="0"/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274349" y="1988840"/>
              <a:ext cx="8402107" cy="3384376"/>
              <a:chOff x="274349" y="1988840"/>
              <a:chExt cx="8402107" cy="3384376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915816" y="1988840"/>
                <a:ext cx="3312914" cy="504056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2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3 Options </a:t>
                </a:r>
                <a:r>
                  <a:rPr lang="nl-NL" sz="2400" dirty="0" err="1" smtClean="0">
                    <a:solidFill>
                      <a:schemeClr val="accent2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for</a:t>
                </a:r>
                <a:r>
                  <a:rPr lang="nl-NL" sz="2400" dirty="0" smtClean="0">
                    <a:solidFill>
                      <a:schemeClr val="accent2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nl-NL" sz="2400" dirty="0" err="1" smtClean="0">
                    <a:solidFill>
                      <a:schemeClr val="accent2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the</a:t>
                </a:r>
                <a:r>
                  <a:rPr lang="nl-NL" sz="2400" dirty="0" smtClean="0">
                    <a:solidFill>
                      <a:schemeClr val="accent2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 BBN:</a:t>
                </a:r>
                <a:endParaRPr lang="nl-NL" sz="240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grpSp>
            <p:nvGrpSpPr>
              <p:cNvPr id="51" name="Group 50"/>
              <p:cNvGrpSpPr/>
              <p:nvPr/>
            </p:nvGrpSpPr>
            <p:grpSpPr>
              <a:xfrm>
                <a:off x="274349" y="2823029"/>
                <a:ext cx="8402107" cy="707886"/>
                <a:chOff x="274349" y="2823029"/>
                <a:chExt cx="8402107" cy="707886"/>
              </a:xfrm>
            </p:grpSpPr>
            <p:sp>
              <p:nvSpPr>
                <p:cNvPr id="97" name="Rectangle 96"/>
                <p:cNvSpPr/>
                <p:nvPr/>
              </p:nvSpPr>
              <p:spPr>
                <a:xfrm>
                  <a:off x="274349" y="2924944"/>
                  <a:ext cx="504000" cy="504056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nl-NL" sz="2400" dirty="0" smtClean="0">
                      <a:solidFill>
                        <a:schemeClr val="accent1">
                          <a:lumMod val="50000"/>
                        </a:schemeClr>
                      </a:solidFill>
                      <a:latin typeface="Calibri" panose="020F0502020204030204" pitchFamily="34" charset="0"/>
                    </a:rPr>
                    <a:t>1</a:t>
                  </a:r>
                  <a:endParaRPr lang="nl-NL" sz="2400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98" name="TextBox 97"/>
                <p:cNvSpPr txBox="1"/>
                <p:nvPr/>
              </p:nvSpPr>
              <p:spPr>
                <a:xfrm>
                  <a:off x="899592" y="2823029"/>
                  <a:ext cx="7776864" cy="7078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Throw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everything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into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one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big data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collection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network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,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which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may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or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may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not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do more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advanced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processing (at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least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collect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and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</a:t>
                  </a:r>
                  <a:r>
                    <a:rPr lang="nl-NL" sz="2000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sort</a:t>
                  </a:r>
                  <a:r>
                    <a:rPr lang="nl-NL" sz="2000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 data).</a:t>
                  </a:r>
                  <a:endParaRPr lang="nl-NL" sz="20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endParaRPr>
                </a:p>
              </p:txBody>
            </p:sp>
          </p:grpSp>
          <p:grpSp>
            <p:nvGrpSpPr>
              <p:cNvPr id="52" name="Group 51"/>
              <p:cNvGrpSpPr/>
              <p:nvPr/>
            </p:nvGrpSpPr>
            <p:grpSpPr>
              <a:xfrm>
                <a:off x="274349" y="3933056"/>
                <a:ext cx="8402107" cy="504056"/>
                <a:chOff x="274349" y="3933056"/>
                <a:chExt cx="8402107" cy="504056"/>
              </a:xfrm>
            </p:grpSpPr>
            <p:sp>
              <p:nvSpPr>
                <p:cNvPr id="95" name="Rectangle 94"/>
                <p:cNvSpPr/>
                <p:nvPr/>
              </p:nvSpPr>
              <p:spPr>
                <a:xfrm>
                  <a:off x="274349" y="3933056"/>
                  <a:ext cx="504000" cy="504056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nl-NL" sz="2400" dirty="0" smtClean="0">
                      <a:solidFill>
                        <a:schemeClr val="accent1">
                          <a:lumMod val="50000"/>
                        </a:schemeClr>
                      </a:solidFill>
                      <a:latin typeface="Calibri" panose="020F0502020204030204" pitchFamily="34" charset="0"/>
                    </a:rPr>
                    <a:t>2</a:t>
                  </a:r>
                  <a:endParaRPr lang="nl-NL" sz="2400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96" name="TextBox 95"/>
                <p:cNvSpPr txBox="1"/>
                <p:nvPr/>
              </p:nvSpPr>
              <p:spPr>
                <a:xfrm>
                  <a:off x="899592" y="3985029"/>
                  <a:ext cx="777686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2000" dirty="0" smtClean="0"/>
                    <a:t>Do </a:t>
                  </a:r>
                  <a:r>
                    <a:rPr lang="nl-NL" sz="2000" dirty="0" err="1" smtClean="0"/>
                    <a:t>some</a:t>
                  </a:r>
                  <a:r>
                    <a:rPr lang="nl-NL" sz="2000" dirty="0" smtClean="0"/>
                    <a:t> data </a:t>
                  </a:r>
                  <a:r>
                    <a:rPr lang="nl-NL" sz="2000" dirty="0" err="1" smtClean="0"/>
                    <a:t>merging</a:t>
                  </a:r>
                  <a:r>
                    <a:rPr lang="nl-NL" sz="2000" dirty="0" smtClean="0"/>
                    <a:t>, </a:t>
                  </a:r>
                  <a:r>
                    <a:rPr lang="nl-NL" sz="2000" dirty="0" err="1" smtClean="0"/>
                    <a:t>then</a:t>
                  </a:r>
                  <a:r>
                    <a:rPr lang="nl-NL" sz="2000" dirty="0" smtClean="0"/>
                    <a:t> do 1.</a:t>
                  </a:r>
                  <a:endParaRPr lang="nl-NL" sz="2000" dirty="0"/>
                </a:p>
              </p:txBody>
            </p:sp>
          </p:grpSp>
          <p:grpSp>
            <p:nvGrpSpPr>
              <p:cNvPr id="53" name="Group 52"/>
              <p:cNvGrpSpPr/>
              <p:nvPr/>
            </p:nvGrpSpPr>
            <p:grpSpPr>
              <a:xfrm>
                <a:off x="274349" y="4869160"/>
                <a:ext cx="8402107" cy="504056"/>
                <a:chOff x="274349" y="4869160"/>
                <a:chExt cx="8402107" cy="504056"/>
              </a:xfrm>
            </p:grpSpPr>
            <p:sp>
              <p:nvSpPr>
                <p:cNvPr id="93" name="Rectangle 92"/>
                <p:cNvSpPr/>
                <p:nvPr/>
              </p:nvSpPr>
              <p:spPr>
                <a:xfrm>
                  <a:off x="274349" y="4869160"/>
                  <a:ext cx="504000" cy="504056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/>
                  <a:r>
                    <a:rPr lang="nl-NL" sz="2400" dirty="0" smtClean="0">
                      <a:solidFill>
                        <a:schemeClr val="accent1">
                          <a:lumMod val="50000"/>
                        </a:schemeClr>
                      </a:solidFill>
                      <a:latin typeface="Calibri" panose="020F0502020204030204" pitchFamily="34" charset="0"/>
                    </a:rPr>
                    <a:t>3</a:t>
                  </a:r>
                  <a:endParaRPr lang="nl-NL" sz="2400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94" name="TextBox 93"/>
                <p:cNvSpPr txBox="1"/>
                <p:nvPr/>
              </p:nvSpPr>
              <p:spPr>
                <a:xfrm>
                  <a:off x="899592" y="4921133"/>
                  <a:ext cx="7776864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2000" dirty="0" smtClean="0"/>
                    <a:t>Collect </a:t>
                  </a:r>
                  <a:r>
                    <a:rPr lang="nl-NL" sz="2000" dirty="0" err="1" smtClean="0"/>
                    <a:t>everything</a:t>
                  </a:r>
                  <a:r>
                    <a:rPr lang="nl-NL" sz="2000" dirty="0" smtClean="0"/>
                    <a:t> in a switch, </a:t>
                  </a:r>
                  <a:r>
                    <a:rPr lang="nl-NL" sz="2000" dirty="0" err="1" smtClean="0"/>
                    <a:t>and</a:t>
                  </a:r>
                  <a:r>
                    <a:rPr lang="nl-NL" sz="2000" dirty="0" smtClean="0"/>
                    <a:t> let </a:t>
                  </a:r>
                  <a:r>
                    <a:rPr lang="nl-NL" sz="2000" dirty="0" err="1" smtClean="0"/>
                    <a:t>one</a:t>
                  </a:r>
                  <a:r>
                    <a:rPr lang="nl-NL" sz="2000" dirty="0" smtClean="0"/>
                    <a:t> big FPGA board do </a:t>
                  </a:r>
                  <a:r>
                    <a:rPr lang="nl-NL" sz="2000" dirty="0" err="1" smtClean="0"/>
                    <a:t>the</a:t>
                  </a:r>
                  <a:r>
                    <a:rPr lang="nl-NL" sz="2000" dirty="0" smtClean="0"/>
                    <a:t> rest.</a:t>
                  </a:r>
                  <a:endParaRPr lang="nl-NL" sz="2000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27568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" name="Group 234"/>
          <p:cNvGrpSpPr/>
          <p:nvPr/>
        </p:nvGrpSpPr>
        <p:grpSpPr>
          <a:xfrm rot="5400000">
            <a:off x="4414027" y="2735253"/>
            <a:ext cx="734828" cy="5261176"/>
            <a:chOff x="1611551" y="171079"/>
            <a:chExt cx="1224136" cy="5261176"/>
          </a:xfrm>
        </p:grpSpPr>
        <p:cxnSp>
          <p:nvCxnSpPr>
            <p:cNvPr id="239" name="Straight Arrow Connector 238"/>
            <p:cNvCxnSpPr/>
            <p:nvPr/>
          </p:nvCxnSpPr>
          <p:spPr>
            <a:xfrm>
              <a:off x="1611551" y="171079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Arrow Connector 239"/>
            <p:cNvCxnSpPr/>
            <p:nvPr/>
          </p:nvCxnSpPr>
          <p:spPr>
            <a:xfrm>
              <a:off x="1611551" y="437940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Arrow Connector 240"/>
            <p:cNvCxnSpPr/>
            <p:nvPr/>
          </p:nvCxnSpPr>
          <p:spPr>
            <a:xfrm>
              <a:off x="1611551" y="734174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/>
            <p:cNvCxnSpPr/>
            <p:nvPr/>
          </p:nvCxnSpPr>
          <p:spPr>
            <a:xfrm>
              <a:off x="1611551" y="4869160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Arrow Connector 242"/>
            <p:cNvCxnSpPr/>
            <p:nvPr/>
          </p:nvCxnSpPr>
          <p:spPr>
            <a:xfrm>
              <a:off x="1611551" y="5136021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Arrow Connector 243"/>
            <p:cNvCxnSpPr/>
            <p:nvPr/>
          </p:nvCxnSpPr>
          <p:spPr>
            <a:xfrm>
              <a:off x="1611551" y="5432255"/>
              <a:ext cx="122413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18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2641" y="1185423"/>
            <a:ext cx="68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Processing </a:t>
            </a:r>
            <a:r>
              <a:rPr lang="nl-NL" sz="2800" dirty="0" err="1" smtClean="0"/>
              <a:t>the</a:t>
            </a:r>
            <a:r>
              <a:rPr lang="nl-NL" sz="2800" dirty="0" smtClean="0"/>
              <a:t> DC Output</a:t>
            </a:r>
            <a:endParaRPr lang="nl-NL" sz="28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274349" y="1988840"/>
            <a:ext cx="8402107" cy="3384376"/>
            <a:chOff x="274349" y="1988840"/>
            <a:chExt cx="8402107" cy="3384376"/>
          </a:xfrm>
        </p:grpSpPr>
        <p:sp>
          <p:nvSpPr>
            <p:cNvPr id="50" name="Rectangle 49"/>
            <p:cNvSpPr/>
            <p:nvPr/>
          </p:nvSpPr>
          <p:spPr>
            <a:xfrm>
              <a:off x="2915815" y="1988840"/>
              <a:ext cx="3312000" cy="50405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3 Options </a:t>
              </a:r>
              <a:r>
                <a:rPr lang="nl-NL" sz="2400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for</a:t>
              </a:r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</a:t>
              </a:r>
              <a:r>
                <a:rPr lang="nl-NL" sz="2400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the</a:t>
              </a:r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BBN:</a:t>
              </a:r>
              <a:endParaRPr lang="nl-NL" sz="24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274349" y="2823029"/>
              <a:ext cx="8402107" cy="707886"/>
              <a:chOff x="274349" y="2823029"/>
              <a:chExt cx="8402107" cy="707886"/>
            </a:xfrm>
          </p:grpSpPr>
          <p:sp>
            <p:nvSpPr>
              <p:cNvPr id="97" name="Rectangle 96"/>
              <p:cNvSpPr/>
              <p:nvPr/>
            </p:nvSpPr>
            <p:spPr>
              <a:xfrm>
                <a:off x="274349" y="2924944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1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899592" y="2823029"/>
                <a:ext cx="777686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Throw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everything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into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one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big data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collection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network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,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which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may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or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may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not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do more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advanced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processing (at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least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collect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and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sort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data).</a:t>
                </a:r>
                <a:endParaRPr lang="nl-NL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74349" y="3933056"/>
              <a:ext cx="8402107" cy="504056"/>
              <a:chOff x="274349" y="3933056"/>
              <a:chExt cx="8402107" cy="504056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74349" y="3933056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2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899592" y="3985029"/>
                <a:ext cx="77768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smtClean="0"/>
                  <a:t>Do </a:t>
                </a:r>
                <a:r>
                  <a:rPr lang="nl-NL" sz="2000" dirty="0" err="1" smtClean="0"/>
                  <a:t>some</a:t>
                </a:r>
                <a:r>
                  <a:rPr lang="nl-NL" sz="2000" dirty="0" smtClean="0"/>
                  <a:t> data </a:t>
                </a:r>
                <a:r>
                  <a:rPr lang="nl-NL" sz="2000" dirty="0" err="1" smtClean="0"/>
                  <a:t>merging</a:t>
                </a:r>
                <a:r>
                  <a:rPr lang="nl-NL" sz="2000" dirty="0" smtClean="0"/>
                  <a:t>, </a:t>
                </a:r>
                <a:r>
                  <a:rPr lang="nl-NL" sz="2000" dirty="0" err="1" smtClean="0"/>
                  <a:t>then</a:t>
                </a:r>
                <a:r>
                  <a:rPr lang="nl-NL" sz="2000" dirty="0" smtClean="0"/>
                  <a:t> do 1.</a:t>
                </a:r>
                <a:endParaRPr lang="nl-NL" sz="2000" dirty="0"/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274349" y="4869160"/>
              <a:ext cx="8402107" cy="504056"/>
              <a:chOff x="274349" y="4869160"/>
              <a:chExt cx="8402107" cy="504056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274349" y="4869160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3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899592" y="4921133"/>
                <a:ext cx="77768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smtClean="0"/>
                  <a:t>Collect </a:t>
                </a:r>
                <a:r>
                  <a:rPr lang="nl-NL" sz="2000" dirty="0" err="1" smtClean="0"/>
                  <a:t>everything</a:t>
                </a:r>
                <a:r>
                  <a:rPr lang="nl-NL" sz="2000" dirty="0" smtClean="0"/>
                  <a:t> in a switch, </a:t>
                </a:r>
                <a:r>
                  <a:rPr lang="nl-NL" sz="2000" dirty="0" err="1" smtClean="0"/>
                  <a:t>and</a:t>
                </a:r>
                <a:r>
                  <a:rPr lang="nl-NL" sz="2000" dirty="0" smtClean="0"/>
                  <a:t> let </a:t>
                </a:r>
                <a:r>
                  <a:rPr lang="nl-NL" sz="2000" dirty="0" err="1" smtClean="0"/>
                  <a:t>one</a:t>
                </a:r>
                <a:r>
                  <a:rPr lang="nl-NL" sz="2000" dirty="0" smtClean="0"/>
                  <a:t> big FPGA board do </a:t>
                </a:r>
                <a:r>
                  <a:rPr lang="nl-NL" sz="2000" dirty="0" err="1" smtClean="0"/>
                  <a:t>the</a:t>
                </a:r>
                <a:r>
                  <a:rPr lang="nl-NL" sz="2000" dirty="0" smtClean="0"/>
                  <a:t> rest.</a:t>
                </a:r>
                <a:endParaRPr lang="nl-NL" sz="2000" dirty="0"/>
              </a:p>
            </p:txBody>
          </p:sp>
        </p:grpSp>
      </p:grpSp>
      <p:sp>
        <p:nvSpPr>
          <p:cNvPr id="99" name="Rectangle 98"/>
          <p:cNvSpPr/>
          <p:nvPr/>
        </p:nvSpPr>
        <p:spPr>
          <a:xfrm>
            <a:off x="8514130" y="1204587"/>
            <a:ext cx="504000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nl-NL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2</a:t>
            </a:r>
            <a:endParaRPr lang="nl-NL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1239964" y="1708750"/>
            <a:ext cx="7622089" cy="1879014"/>
            <a:chOff x="1239964" y="1708750"/>
            <a:chExt cx="7622089" cy="1879014"/>
          </a:xfrm>
        </p:grpSpPr>
        <p:grpSp>
          <p:nvGrpSpPr>
            <p:cNvPr id="101" name="Group 100"/>
            <p:cNvGrpSpPr/>
            <p:nvPr/>
          </p:nvGrpSpPr>
          <p:grpSpPr>
            <a:xfrm>
              <a:off x="2915816" y="1708750"/>
              <a:ext cx="3024336" cy="1233898"/>
              <a:chOff x="2915816" y="1484784"/>
              <a:chExt cx="3024336" cy="1233898"/>
            </a:xfrm>
          </p:grpSpPr>
          <p:sp>
            <p:nvSpPr>
              <p:cNvPr id="212" name="TextBox 211"/>
              <p:cNvSpPr txBox="1"/>
              <p:nvPr/>
            </p:nvSpPr>
            <p:spPr>
              <a:xfrm>
                <a:off x="2915816" y="2072351"/>
                <a:ext cx="239506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25 Data Concentrators</a:t>
                </a:r>
              </a:p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Total rate: 468 </a:t>
                </a:r>
                <a:r>
                  <a:rPr lang="en-US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Gbps</a:t>
                </a:r>
                <a:endPara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213" name="TextBox 212"/>
              <p:cNvSpPr txBox="1"/>
              <p:nvPr/>
            </p:nvSpPr>
            <p:spPr>
              <a:xfrm>
                <a:off x="3556902" y="1484784"/>
                <a:ext cx="23832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14 Data Concentrators</a:t>
                </a:r>
              </a:p>
              <a:p>
                <a:pPr algn="r"/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Total rate: 520 </a:t>
                </a:r>
                <a:r>
                  <a:rPr lang="en-US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Gbps</a:t>
                </a:r>
                <a:endPara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102" name="Group 101"/>
            <p:cNvGrpSpPr/>
            <p:nvPr/>
          </p:nvGrpSpPr>
          <p:grpSpPr>
            <a:xfrm>
              <a:off x="1239964" y="1864291"/>
              <a:ext cx="6621757" cy="988645"/>
              <a:chOff x="1239965" y="4985791"/>
              <a:chExt cx="6621757" cy="988645"/>
            </a:xfrm>
          </p:grpSpPr>
          <p:grpSp>
            <p:nvGrpSpPr>
              <p:cNvPr id="112" name="Group 111"/>
              <p:cNvGrpSpPr/>
              <p:nvPr/>
            </p:nvGrpSpPr>
            <p:grpSpPr>
              <a:xfrm rot="5400000">
                <a:off x="1690822" y="4534935"/>
                <a:ext cx="988644" cy="1890357"/>
                <a:chOff x="4425047" y="685363"/>
                <a:chExt cx="775843" cy="1607103"/>
              </a:xfrm>
            </p:grpSpPr>
            <p:sp>
              <p:nvSpPr>
                <p:cNvPr id="163" name="Flowchart: Manual Operation 162"/>
                <p:cNvSpPr/>
                <p:nvPr/>
              </p:nvSpPr>
              <p:spPr>
                <a:xfrm rot="5400000" flipV="1">
                  <a:off x="4009417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64" name="Group 163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207" name="Straight Connector 20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8" name="Straight Connector 20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Straight Connector 20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1" name="Rectangle 21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165" name="Straight Connector 164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6" name="Straight Connector 165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8" name="Straight Connector 167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/>
                <p:cNvCxnSpPr>
                  <a:endCxn id="206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2" name="Straight Connector 171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/>
                <p:cNvCxnSpPr>
                  <a:stCxn id="200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4" name="Straight Connector 173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5" name="Oval 174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76" name="Oval 175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77" name="Oval 176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78" name="Group 177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201" name="Group 200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205" name="Shape 204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206" name="Oval 205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202" name="Group 201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203" name="Shape 202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204" name="Oval 203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179" name="Group 178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196" name="Straight Connector 195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Straight Connector 196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Straight Connector 197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Straight Connector 198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00" name="Rectangle 199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180" name="Oval 179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181" name="Straight Connector 180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3" name="Oval 182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84" name="Group 183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191" name="Straight Connector 190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2" name="Straight Connector 191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Straight Connector 192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Straight Connector 193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5" name="Rectangle 194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185" name="Group 184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186" name="Straight Connector 185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Straight Connector 186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9" name="Straight Connector 188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90" name="Rectangle 189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113" name="Group 112"/>
              <p:cNvGrpSpPr/>
              <p:nvPr/>
            </p:nvGrpSpPr>
            <p:grpSpPr>
              <a:xfrm rot="5400000">
                <a:off x="6422221" y="4534935"/>
                <a:ext cx="988645" cy="1890357"/>
                <a:chOff x="4425048" y="685363"/>
                <a:chExt cx="775844" cy="1607103"/>
              </a:xfrm>
            </p:grpSpPr>
            <p:sp>
              <p:nvSpPr>
                <p:cNvPr id="114" name="Flowchart: Manual Operation 113"/>
                <p:cNvSpPr/>
                <p:nvPr/>
              </p:nvSpPr>
              <p:spPr>
                <a:xfrm rot="5400000" flipV="1">
                  <a:off x="4009419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15" name="Group 114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158" name="Straight Connector 157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0" name="Straight Connector 159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1" name="Straight Connector 160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62" name="Rectangle 161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116" name="Straight Connector 115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/>
                <p:cNvCxnSpPr>
                  <a:endCxn id="157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>
                  <a:stCxn id="151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6" name="Oval 125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27" name="Oval 126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128" name="Oval 127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29" name="Group 128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152" name="Group 151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156" name="Shape 155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157" name="Oval 156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153" name="Group 152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154" name="Shape 153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155" name="Oval 154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130" name="Group 129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147" name="Straight Connector 14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Straight Connector 14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9" name="Straight Connector 14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0" name="Straight Connector 14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1" name="Rectangle 15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131" name="Oval 130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132" name="Straight Connector 131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4" name="Oval 133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135" name="Group 134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142" name="Straight Connector 141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6" name="Rectangle 145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136" name="Group 135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137" name="Straight Connector 13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8" name="Straight Connector 13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9" name="Straight Connector 13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0" name="Straight Connector 13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1" name="Rectangle 14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grpSp>
          <p:nvGrpSpPr>
            <p:cNvPr id="103" name="Group 102"/>
            <p:cNvGrpSpPr/>
            <p:nvPr/>
          </p:nvGrpSpPr>
          <p:grpSpPr>
            <a:xfrm rot="5400000">
              <a:off x="4223993" y="589762"/>
              <a:ext cx="734828" cy="5261176"/>
              <a:chOff x="1611551" y="171079"/>
              <a:chExt cx="1224136" cy="5261176"/>
            </a:xfrm>
          </p:grpSpPr>
          <p:cxnSp>
            <p:nvCxnSpPr>
              <p:cNvPr id="107" name="Straight Arrow Connector 106"/>
              <p:cNvCxnSpPr/>
              <p:nvPr/>
            </p:nvCxnSpPr>
            <p:spPr>
              <a:xfrm>
                <a:off x="1611551" y="171079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/>
              <p:cNvCxnSpPr/>
              <p:nvPr/>
            </p:nvCxnSpPr>
            <p:spPr>
              <a:xfrm>
                <a:off x="1611551" y="437940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Arrow Connector 108"/>
              <p:cNvCxnSpPr/>
              <p:nvPr/>
            </p:nvCxnSpPr>
            <p:spPr>
              <a:xfrm>
                <a:off x="1611551" y="734174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Arrow Connector 109"/>
              <p:cNvCxnSpPr/>
              <p:nvPr/>
            </p:nvCxnSpPr>
            <p:spPr>
              <a:xfrm>
                <a:off x="1611551" y="5136021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Arrow Connector 110"/>
              <p:cNvCxnSpPr/>
              <p:nvPr/>
            </p:nvCxnSpPr>
            <p:spPr>
              <a:xfrm>
                <a:off x="1611551" y="5432255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 103"/>
            <p:cNvGrpSpPr/>
            <p:nvPr/>
          </p:nvGrpSpPr>
          <p:grpSpPr>
            <a:xfrm>
              <a:off x="2411760" y="2941433"/>
              <a:ext cx="6450293" cy="646331"/>
              <a:chOff x="1443556" y="2851195"/>
              <a:chExt cx="6450293" cy="646331"/>
            </a:xfrm>
          </p:grpSpPr>
          <p:sp>
            <p:nvSpPr>
              <p:cNvPr id="105" name="TextBox 104"/>
              <p:cNvSpPr txBox="1"/>
              <p:nvPr/>
            </p:nvSpPr>
            <p:spPr>
              <a:xfrm>
                <a:off x="1443556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50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@10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6308655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42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@12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948202" y="2926685"/>
            <a:ext cx="5596067" cy="661078"/>
            <a:chOff x="948202" y="2926685"/>
            <a:chExt cx="5596067" cy="661078"/>
          </a:xfrm>
        </p:grpSpPr>
        <p:sp>
          <p:nvSpPr>
            <p:cNvPr id="214" name="TextBox 213"/>
            <p:cNvSpPr txBox="1"/>
            <p:nvPr/>
          </p:nvSpPr>
          <p:spPr>
            <a:xfrm>
              <a:off x="948202" y="2926685"/>
              <a:ext cx="8921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nl-NL" dirty="0" smtClean="0"/>
                <a:t>2 per device</a:t>
              </a:r>
              <a:endParaRPr lang="nl-NL" dirty="0"/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5387505" y="2941432"/>
              <a:ext cx="11567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nl-NL" dirty="0" smtClean="0"/>
                <a:t>3 per device</a:t>
              </a:r>
              <a:endParaRPr lang="nl-NL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23121" y="3587763"/>
            <a:ext cx="6898966" cy="1410664"/>
            <a:chOff x="1223121" y="3587763"/>
            <a:chExt cx="6898966" cy="1410664"/>
          </a:xfrm>
        </p:grpSpPr>
        <p:sp>
          <p:nvSpPr>
            <p:cNvPr id="216" name="Trapezoid 215"/>
            <p:cNvSpPr/>
            <p:nvPr/>
          </p:nvSpPr>
          <p:spPr>
            <a:xfrm flipV="1">
              <a:off x="1223121" y="3587763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17" name="Trapezoid 216"/>
            <p:cNvSpPr/>
            <p:nvPr/>
          </p:nvSpPr>
          <p:spPr>
            <a:xfrm flipV="1">
              <a:off x="1518973" y="3771582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218" name="Group 217"/>
            <p:cNvGrpSpPr/>
            <p:nvPr/>
          </p:nvGrpSpPr>
          <p:grpSpPr>
            <a:xfrm>
              <a:off x="1809309" y="3907898"/>
              <a:ext cx="1564535" cy="1090528"/>
              <a:chOff x="1777475" y="3907898"/>
              <a:chExt cx="1564535" cy="1090528"/>
            </a:xfrm>
          </p:grpSpPr>
          <p:sp>
            <p:nvSpPr>
              <p:cNvPr id="219" name="Trapezoid 218"/>
              <p:cNvSpPr/>
              <p:nvPr/>
            </p:nvSpPr>
            <p:spPr>
              <a:xfrm flipV="1">
                <a:off x="1777475" y="3907898"/>
                <a:ext cx="1564535" cy="1090528"/>
              </a:xfrm>
              <a:prstGeom prst="trapezoid">
                <a:avLst>
                  <a:gd name="adj" fmla="val 16911"/>
                </a:avLst>
              </a:prstGeom>
              <a:solidFill>
                <a:schemeClr val="accent2"/>
              </a:solidFill>
              <a:ln cap="sq">
                <a:solidFill>
                  <a:schemeClr val="bg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20" name="TextBox 219"/>
              <p:cNvSpPr txBox="1"/>
              <p:nvPr/>
            </p:nvSpPr>
            <p:spPr>
              <a:xfrm>
                <a:off x="1903028" y="3933056"/>
                <a:ext cx="1355663" cy="1061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dirty="0" smtClean="0">
                    <a:solidFill>
                      <a:schemeClr val="bg1"/>
                    </a:solidFill>
                  </a:rPr>
                  <a:t>8 </a:t>
                </a:r>
                <a:r>
                  <a:rPr lang="nl-NL" dirty="0" err="1" smtClean="0">
                    <a:solidFill>
                      <a:schemeClr val="bg1"/>
                    </a:solidFill>
                  </a:rPr>
                  <a:t>inputs</a:t>
                </a:r>
                <a:endParaRPr lang="nl-NL" dirty="0" smtClean="0">
                  <a:solidFill>
                    <a:schemeClr val="bg1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nl-NL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nl-NL" dirty="0" smtClean="0">
                    <a:solidFill>
                      <a:schemeClr val="bg1"/>
                    </a:solidFill>
                  </a:rPr>
                  <a:t>8 </a:t>
                </a:r>
                <a:r>
                  <a:rPr lang="nl-NL" dirty="0" err="1" smtClean="0">
                    <a:solidFill>
                      <a:schemeClr val="bg1"/>
                    </a:solidFill>
                  </a:rPr>
                  <a:t>outputs</a:t>
                </a:r>
                <a:endParaRPr lang="nl-N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21" name="Trapezoid 220"/>
            <p:cNvSpPr/>
            <p:nvPr/>
          </p:nvSpPr>
          <p:spPr>
            <a:xfrm flipV="1">
              <a:off x="5971364" y="3587764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2" name="Trapezoid 221"/>
            <p:cNvSpPr/>
            <p:nvPr/>
          </p:nvSpPr>
          <p:spPr>
            <a:xfrm flipV="1">
              <a:off x="6267216" y="3771583"/>
              <a:ext cx="1564535" cy="1090528"/>
            </a:xfrm>
            <a:prstGeom prst="trapezoid">
              <a:avLst>
                <a:gd name="adj" fmla="val 16911"/>
              </a:avLst>
            </a:prstGeom>
            <a:solidFill>
              <a:schemeClr val="accent2"/>
            </a:solidFill>
            <a:ln cap="sq">
              <a:solidFill>
                <a:schemeClr val="bg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223" name="Group 222"/>
            <p:cNvGrpSpPr/>
            <p:nvPr/>
          </p:nvGrpSpPr>
          <p:grpSpPr>
            <a:xfrm>
              <a:off x="6557552" y="3907899"/>
              <a:ext cx="1564535" cy="1090528"/>
              <a:chOff x="6557552" y="3907899"/>
              <a:chExt cx="1564535" cy="1090528"/>
            </a:xfrm>
          </p:grpSpPr>
          <p:sp>
            <p:nvSpPr>
              <p:cNvPr id="224" name="Trapezoid 223"/>
              <p:cNvSpPr/>
              <p:nvPr/>
            </p:nvSpPr>
            <p:spPr>
              <a:xfrm flipV="1">
                <a:off x="6557552" y="3907899"/>
                <a:ext cx="1564535" cy="1090528"/>
              </a:xfrm>
              <a:prstGeom prst="trapezoid">
                <a:avLst>
                  <a:gd name="adj" fmla="val 16911"/>
                </a:avLst>
              </a:prstGeom>
              <a:solidFill>
                <a:schemeClr val="accent2"/>
              </a:solidFill>
              <a:ln cap="sq">
                <a:solidFill>
                  <a:schemeClr val="bg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25" name="TextBox 224"/>
              <p:cNvSpPr txBox="1"/>
              <p:nvPr/>
            </p:nvSpPr>
            <p:spPr>
              <a:xfrm>
                <a:off x="6683105" y="3933057"/>
                <a:ext cx="1355663" cy="10618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dirty="0" smtClean="0">
                    <a:solidFill>
                      <a:schemeClr val="bg1"/>
                    </a:solidFill>
                  </a:rPr>
                  <a:t>9 </a:t>
                </a:r>
                <a:r>
                  <a:rPr lang="nl-NL" dirty="0" err="1" smtClean="0">
                    <a:solidFill>
                      <a:schemeClr val="bg1"/>
                    </a:solidFill>
                  </a:rPr>
                  <a:t>inputs</a:t>
                </a:r>
                <a:endParaRPr lang="nl-NL" dirty="0" smtClean="0">
                  <a:solidFill>
                    <a:schemeClr val="bg1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nl-NL" dirty="0">
                  <a:solidFill>
                    <a:schemeClr val="bg1"/>
                  </a:solidFill>
                </a:endParaRPr>
              </a:p>
              <a:p>
                <a:pPr algn="ctr"/>
                <a:r>
                  <a:rPr lang="nl-NL" dirty="0" smtClean="0">
                    <a:solidFill>
                      <a:schemeClr val="bg1"/>
                    </a:solidFill>
                  </a:rPr>
                  <a:t>7 </a:t>
                </a:r>
                <a:r>
                  <a:rPr lang="nl-NL" dirty="0" err="1" smtClean="0">
                    <a:solidFill>
                      <a:schemeClr val="bg1"/>
                    </a:solidFill>
                  </a:rPr>
                  <a:t>outputs</a:t>
                </a:r>
                <a:endParaRPr lang="nl-NL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0" y="3231666"/>
            <a:ext cx="6894671" cy="1630445"/>
            <a:chOff x="0" y="3231666"/>
            <a:chExt cx="6894671" cy="1630445"/>
          </a:xfrm>
        </p:grpSpPr>
        <p:sp>
          <p:nvSpPr>
            <p:cNvPr id="226" name="Arc 225"/>
            <p:cNvSpPr/>
            <p:nvPr/>
          </p:nvSpPr>
          <p:spPr>
            <a:xfrm>
              <a:off x="743183" y="3231667"/>
              <a:ext cx="672857" cy="901361"/>
            </a:xfrm>
            <a:prstGeom prst="arc">
              <a:avLst>
                <a:gd name="adj1" fmla="val 11633720"/>
                <a:gd name="adj2" fmla="val 16215076"/>
              </a:avLst>
            </a:prstGeom>
            <a:ln w="38100">
              <a:solidFill>
                <a:schemeClr val="bg1">
                  <a:lumMod val="50000"/>
                </a:schemeClr>
              </a:solidFill>
              <a:headEnd type="stealth" w="lg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27" name="Rectangle 226"/>
            <p:cNvSpPr/>
            <p:nvPr/>
          </p:nvSpPr>
          <p:spPr>
            <a:xfrm>
              <a:off x="0" y="3587764"/>
              <a:ext cx="1155790" cy="127434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dirty="0" smtClean="0">
                  <a:latin typeface="Eras Demi ITC" panose="020B0805030504020804" pitchFamily="34" charset="0"/>
                </a:rPr>
                <a:t>Combine data </a:t>
              </a:r>
              <a:r>
                <a:rPr lang="nl-NL" dirty="0" err="1" smtClean="0">
                  <a:latin typeface="Eras Demi ITC" panose="020B0805030504020804" pitchFamily="34" charset="0"/>
                </a:rPr>
                <a:t>from</a:t>
              </a:r>
              <a:r>
                <a:rPr lang="nl-NL" dirty="0" smtClean="0">
                  <a:latin typeface="Eras Demi ITC" panose="020B0805030504020804" pitchFamily="34" charset="0"/>
                </a:rPr>
                <a:t> 4 </a:t>
              </a:r>
              <a:r>
                <a:rPr lang="nl-NL" dirty="0" err="1" smtClean="0">
                  <a:latin typeface="Eras Demi ITC" panose="020B0805030504020804" pitchFamily="34" charset="0"/>
                </a:rPr>
                <a:t>DCs</a:t>
              </a:r>
              <a:endParaRPr lang="nl-NL" dirty="0">
                <a:latin typeface="Eras Demi ITC" panose="020B0805030504020804" pitchFamily="34" charset="0"/>
              </a:endParaRPr>
            </a:p>
          </p:txBody>
        </p:sp>
        <p:cxnSp>
          <p:nvCxnSpPr>
            <p:cNvPr id="228" name="Straight Arrow Connector 227"/>
            <p:cNvCxnSpPr/>
            <p:nvPr/>
          </p:nvCxnSpPr>
          <p:spPr>
            <a:xfrm flipH="1">
              <a:off x="1155790" y="4133027"/>
              <a:ext cx="982184" cy="18382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stealth" w="lg" len="lg"/>
            </a:ln>
            <a:effectLst>
              <a:outerShdw blurRad="50800" dist="38100" dir="2700000" algn="tl" rotWithShape="0">
                <a:schemeClr val="bg1"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9" name="Arc 228"/>
            <p:cNvSpPr/>
            <p:nvPr/>
          </p:nvSpPr>
          <p:spPr>
            <a:xfrm>
              <a:off x="5531715" y="3231666"/>
              <a:ext cx="672857" cy="901361"/>
            </a:xfrm>
            <a:prstGeom prst="arc">
              <a:avLst>
                <a:gd name="adj1" fmla="val 11633720"/>
                <a:gd name="adj2" fmla="val 16215076"/>
              </a:avLst>
            </a:prstGeom>
            <a:ln w="38100">
              <a:solidFill>
                <a:schemeClr val="bg1">
                  <a:lumMod val="50000"/>
                </a:schemeClr>
              </a:solidFill>
              <a:headEnd type="stealth" w="lg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4674763" y="3587763"/>
              <a:ext cx="1193381" cy="127434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dirty="0" smtClean="0">
                  <a:latin typeface="Eras Demi ITC" panose="020B0805030504020804" pitchFamily="34" charset="0"/>
                </a:rPr>
                <a:t>Combine data </a:t>
              </a:r>
              <a:r>
                <a:rPr lang="nl-NL" dirty="0" err="1" smtClean="0">
                  <a:latin typeface="Eras Demi ITC" panose="020B0805030504020804" pitchFamily="34" charset="0"/>
                </a:rPr>
                <a:t>from</a:t>
              </a:r>
              <a:r>
                <a:rPr lang="nl-NL" dirty="0" smtClean="0">
                  <a:latin typeface="Eras Demi ITC" panose="020B0805030504020804" pitchFamily="34" charset="0"/>
                </a:rPr>
                <a:t> 3 </a:t>
              </a:r>
              <a:r>
                <a:rPr lang="nl-NL" dirty="0" err="1" smtClean="0">
                  <a:latin typeface="Eras Demi ITC" panose="020B0805030504020804" pitchFamily="34" charset="0"/>
                </a:rPr>
                <a:t>DCs</a:t>
              </a:r>
              <a:endParaRPr lang="nl-NL" dirty="0">
                <a:latin typeface="Eras Demi ITC" panose="020B0805030504020804" pitchFamily="34" charset="0"/>
              </a:endParaRPr>
            </a:p>
          </p:txBody>
        </p:sp>
        <p:cxnSp>
          <p:nvCxnSpPr>
            <p:cNvPr id="231" name="Straight Arrow Connector 230"/>
            <p:cNvCxnSpPr/>
            <p:nvPr/>
          </p:nvCxnSpPr>
          <p:spPr>
            <a:xfrm flipH="1">
              <a:off x="5868143" y="4133026"/>
              <a:ext cx="1026528" cy="183820"/>
            </a:xfrm>
            <a:prstGeom prst="straightConnector1">
              <a:avLst/>
            </a:prstGeom>
            <a:ln w="38100">
              <a:solidFill>
                <a:schemeClr val="bg1">
                  <a:lumMod val="50000"/>
                </a:schemeClr>
              </a:solidFill>
              <a:tailEnd type="stealth" w="lg" len="lg"/>
            </a:ln>
            <a:effectLst>
              <a:outerShdw blurRad="50800" dist="38100" dir="2700000" algn="tl" rotWithShape="0">
                <a:schemeClr val="bg1"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-7877" y="5019745"/>
            <a:ext cx="9059964" cy="669261"/>
            <a:chOff x="-7877" y="5019745"/>
            <a:chExt cx="9059964" cy="669261"/>
          </a:xfrm>
        </p:grpSpPr>
        <p:sp>
          <p:nvSpPr>
            <p:cNvPr id="233" name="TextBox 232"/>
            <p:cNvSpPr txBox="1"/>
            <p:nvPr/>
          </p:nvSpPr>
          <p:spPr>
            <a:xfrm>
              <a:off x="-7877" y="5019745"/>
              <a:ext cx="20595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7 Network DCs</a:t>
              </a:r>
            </a:p>
            <a:p>
              <a:pPr algn="r"/>
              <a:r>
                <a:rPr lang="en-US" dirty="0" smtClean="0"/>
                <a:t>Total rate: 293 </a:t>
              </a:r>
              <a:r>
                <a:rPr lang="en-US" dirty="0" err="1" smtClean="0"/>
                <a:t>Gbps</a:t>
              </a:r>
              <a:endParaRPr lang="nl-NL" dirty="0"/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4674763" y="5042675"/>
              <a:ext cx="20595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5 Network DCs</a:t>
              </a:r>
            </a:p>
            <a:p>
              <a:pPr algn="r"/>
              <a:r>
                <a:rPr lang="en-US" dirty="0" smtClean="0"/>
                <a:t>Total rate: 325 </a:t>
              </a:r>
              <a:r>
                <a:rPr lang="en-US" dirty="0" err="1" smtClean="0"/>
                <a:t>Gbps</a:t>
              </a:r>
              <a:endParaRPr lang="nl-NL" dirty="0"/>
            </a:p>
          </p:txBody>
        </p:sp>
        <p:grpSp>
          <p:nvGrpSpPr>
            <p:cNvPr id="236" name="Group 235"/>
            <p:cNvGrpSpPr/>
            <p:nvPr/>
          </p:nvGrpSpPr>
          <p:grpSpPr>
            <a:xfrm>
              <a:off x="2771240" y="5019746"/>
              <a:ext cx="6280847" cy="646331"/>
              <a:chOff x="1613002" y="2851195"/>
              <a:chExt cx="6280847" cy="646331"/>
            </a:xfrm>
          </p:grpSpPr>
          <p:sp>
            <p:nvSpPr>
              <p:cNvPr id="237" name="TextBox 236"/>
              <p:cNvSpPr txBox="1"/>
              <p:nvPr/>
            </p:nvSpPr>
            <p:spPr>
              <a:xfrm>
                <a:off x="1613002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19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@16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  <p:sp>
            <p:nvSpPr>
              <p:cNvPr id="238" name="TextBox 237"/>
              <p:cNvSpPr txBox="1"/>
              <p:nvPr/>
            </p:nvSpPr>
            <p:spPr>
              <a:xfrm>
                <a:off x="6308655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21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@16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-7877" y="6309320"/>
            <a:ext cx="5011926" cy="400110"/>
            <a:chOff x="-7877" y="6309320"/>
            <a:chExt cx="5011926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-7877" y="6525344"/>
              <a:ext cx="104828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079613" y="6309320"/>
              <a:ext cx="392443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(</a:t>
              </a:r>
              <a:r>
                <a:rPr lang="nl-NL" sz="20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Uncombined</a:t>
              </a:r>
              <a:r>
                <a:rPr lang="nl-NL" sz="2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: 63 links @988 </a:t>
              </a:r>
              <a:r>
                <a:rPr lang="nl-NL" sz="2000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Gbps</a:t>
              </a:r>
              <a:r>
                <a:rPr lang="nl-NL" sz="20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)</a:t>
              </a:r>
              <a:endParaRPr lang="nl-NL" sz="20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27588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7877" y="1708750"/>
            <a:ext cx="9059964" cy="4024505"/>
            <a:chOff x="-7877" y="1708750"/>
            <a:chExt cx="9059964" cy="4024505"/>
          </a:xfrm>
        </p:grpSpPr>
        <p:grpSp>
          <p:nvGrpSpPr>
            <p:cNvPr id="235" name="Group 234"/>
            <p:cNvGrpSpPr/>
            <p:nvPr/>
          </p:nvGrpSpPr>
          <p:grpSpPr>
            <a:xfrm rot="5400000">
              <a:off x="4414027" y="2735253"/>
              <a:ext cx="734828" cy="5261176"/>
              <a:chOff x="1611551" y="171079"/>
              <a:chExt cx="1224136" cy="5261176"/>
            </a:xfrm>
          </p:grpSpPr>
          <p:cxnSp>
            <p:nvCxnSpPr>
              <p:cNvPr id="239" name="Straight Arrow Connector 238"/>
              <p:cNvCxnSpPr/>
              <p:nvPr/>
            </p:nvCxnSpPr>
            <p:spPr>
              <a:xfrm>
                <a:off x="1611551" y="171079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Arrow Connector 239"/>
              <p:cNvCxnSpPr/>
              <p:nvPr/>
            </p:nvCxnSpPr>
            <p:spPr>
              <a:xfrm>
                <a:off x="1611551" y="437940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Arrow Connector 240"/>
              <p:cNvCxnSpPr/>
              <p:nvPr/>
            </p:nvCxnSpPr>
            <p:spPr>
              <a:xfrm>
                <a:off x="1611551" y="734174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Arrow Connector 241"/>
              <p:cNvCxnSpPr/>
              <p:nvPr/>
            </p:nvCxnSpPr>
            <p:spPr>
              <a:xfrm>
                <a:off x="1611551" y="4869160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Arrow Connector 242"/>
              <p:cNvCxnSpPr/>
              <p:nvPr/>
            </p:nvCxnSpPr>
            <p:spPr>
              <a:xfrm>
                <a:off x="1611551" y="5136021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Arrow Connector 243"/>
              <p:cNvCxnSpPr/>
              <p:nvPr/>
            </p:nvCxnSpPr>
            <p:spPr>
              <a:xfrm>
                <a:off x="1611551" y="5432255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Group 99"/>
            <p:cNvGrpSpPr/>
            <p:nvPr/>
          </p:nvGrpSpPr>
          <p:grpSpPr>
            <a:xfrm>
              <a:off x="1239964" y="1708750"/>
              <a:ext cx="7622089" cy="1879014"/>
              <a:chOff x="1239964" y="1708750"/>
              <a:chExt cx="7622089" cy="1879014"/>
            </a:xfrm>
          </p:grpSpPr>
          <p:grpSp>
            <p:nvGrpSpPr>
              <p:cNvPr id="101" name="Group 100"/>
              <p:cNvGrpSpPr/>
              <p:nvPr/>
            </p:nvGrpSpPr>
            <p:grpSpPr>
              <a:xfrm>
                <a:off x="2915816" y="1708750"/>
                <a:ext cx="3024336" cy="1233898"/>
                <a:chOff x="2915816" y="1484784"/>
                <a:chExt cx="3024336" cy="1233898"/>
              </a:xfrm>
            </p:grpSpPr>
            <p:sp>
              <p:nvSpPr>
                <p:cNvPr id="212" name="TextBox 211"/>
                <p:cNvSpPr txBox="1"/>
                <p:nvPr/>
              </p:nvSpPr>
              <p:spPr>
                <a:xfrm>
                  <a:off x="2915816" y="2072351"/>
                  <a:ext cx="2395069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25 Data Concentrators</a:t>
                  </a:r>
                </a:p>
                <a:p>
                  <a:r>
                    <a:rPr lang="en-US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Total rate: 468 </a:t>
                  </a:r>
                  <a:r>
                    <a:rPr lang="en-US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Gbps</a:t>
                  </a:r>
                  <a:endParaRPr lang="nl-NL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endParaRPr>
                </a:p>
              </p:txBody>
            </p:sp>
            <p:sp>
              <p:nvSpPr>
                <p:cNvPr id="213" name="TextBox 212"/>
                <p:cNvSpPr txBox="1"/>
                <p:nvPr/>
              </p:nvSpPr>
              <p:spPr>
                <a:xfrm>
                  <a:off x="3556902" y="1484784"/>
                  <a:ext cx="238325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14 Data Concentrators</a:t>
                  </a:r>
                </a:p>
                <a:p>
                  <a:pPr algn="r"/>
                  <a:r>
                    <a:rPr lang="en-US" dirty="0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Total rate: 520 </a:t>
                  </a:r>
                  <a:r>
                    <a:rPr lang="en-US" dirty="0" err="1" smtClean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rPr>
                    <a:t>Gbps</a:t>
                  </a:r>
                  <a:endParaRPr lang="nl-NL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endParaRPr>
                </a:p>
              </p:txBody>
            </p:sp>
          </p:grpSp>
          <p:grpSp>
            <p:nvGrpSpPr>
              <p:cNvPr id="102" name="Group 101"/>
              <p:cNvGrpSpPr/>
              <p:nvPr/>
            </p:nvGrpSpPr>
            <p:grpSpPr>
              <a:xfrm>
                <a:off x="1239964" y="1864291"/>
                <a:ext cx="6621757" cy="988645"/>
                <a:chOff x="1239965" y="4985791"/>
                <a:chExt cx="6621757" cy="988645"/>
              </a:xfrm>
            </p:grpSpPr>
            <p:grpSp>
              <p:nvGrpSpPr>
                <p:cNvPr id="112" name="Group 111"/>
                <p:cNvGrpSpPr/>
                <p:nvPr/>
              </p:nvGrpSpPr>
              <p:grpSpPr>
                <a:xfrm rot="5400000">
                  <a:off x="1690821" y="4534935"/>
                  <a:ext cx="988645" cy="1890357"/>
                  <a:chOff x="4425048" y="685363"/>
                  <a:chExt cx="775844" cy="1607103"/>
                </a:xfrm>
              </p:grpSpPr>
              <p:sp>
                <p:nvSpPr>
                  <p:cNvPr id="163" name="Flowchart: Manual Operation 162"/>
                  <p:cNvSpPr/>
                  <p:nvPr/>
                </p:nvSpPr>
                <p:spPr>
                  <a:xfrm rot="5400000" flipV="1">
                    <a:off x="4009419" y="1100993"/>
                    <a:ext cx="1607103" cy="775843"/>
                  </a:xfrm>
                  <a:prstGeom prst="flowChartManualOperation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grpSp>
                <p:nvGrpSpPr>
                  <p:cNvPr id="164" name="Group 163"/>
                  <p:cNvGrpSpPr/>
                  <p:nvPr/>
                </p:nvGrpSpPr>
                <p:grpSpPr>
                  <a:xfrm rot="5400000">
                    <a:off x="4502087" y="896777"/>
                    <a:ext cx="259877" cy="259877"/>
                    <a:chOff x="2555776" y="1844824"/>
                    <a:chExt cx="576064" cy="576064"/>
                  </a:xfrm>
                  <a:solidFill>
                    <a:schemeClr val="accent2">
                      <a:lumMod val="50000"/>
                    </a:schemeClr>
                  </a:solidFill>
                </p:grpSpPr>
                <p:cxnSp>
                  <p:nvCxnSpPr>
                    <p:cNvPr id="207" name="Straight Connector 206"/>
                    <p:cNvCxnSpPr/>
                    <p:nvPr/>
                  </p:nvCxnSpPr>
                  <p:spPr>
                    <a:xfrm flipV="1">
                      <a:off x="2555776" y="2060848"/>
                      <a:ext cx="576064" cy="1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8" name="Straight Connector 207"/>
                    <p:cNvCxnSpPr/>
                    <p:nvPr/>
                  </p:nvCxnSpPr>
                  <p:spPr>
                    <a:xfrm>
                      <a:off x="2555776" y="2204864"/>
                      <a:ext cx="576064" cy="0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9" name="Straight Connector 208"/>
                    <p:cNvCxnSpPr/>
                    <p:nvPr/>
                  </p:nvCxnSpPr>
                  <p:spPr>
                    <a:xfrm>
                      <a:off x="2915816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0" name="Straight Connector 209"/>
                    <p:cNvCxnSpPr/>
                    <p:nvPr/>
                  </p:nvCxnSpPr>
                  <p:spPr>
                    <a:xfrm>
                      <a:off x="2771800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11" name="Rectangle 210"/>
                    <p:cNvSpPr/>
                    <p:nvPr/>
                  </p:nvSpPr>
                  <p:spPr>
                    <a:xfrm>
                      <a:off x="2627784" y="1916832"/>
                      <a:ext cx="432048" cy="432048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cxnSp>
                <p:nvCxnSpPr>
                  <p:cNvPr id="165" name="Straight Connector 164"/>
                  <p:cNvCxnSpPr/>
                  <p:nvPr/>
                </p:nvCxnSpPr>
                <p:spPr>
                  <a:xfrm rot="5400000" flipV="1">
                    <a:off x="4512295" y="1620707"/>
                    <a:ext cx="0" cy="174492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Straight Connector 165"/>
                  <p:cNvCxnSpPr/>
                  <p:nvPr/>
                </p:nvCxnSpPr>
                <p:spPr>
                  <a:xfrm rot="5400000" flipH="1" flipV="1">
                    <a:off x="4649944" y="1595934"/>
                    <a:ext cx="44478" cy="179561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7" name="Straight Connector 166"/>
                  <p:cNvCxnSpPr/>
                  <p:nvPr/>
                </p:nvCxnSpPr>
                <p:spPr>
                  <a:xfrm rot="5400000" flipV="1">
                    <a:off x="4479810" y="1549990"/>
                    <a:ext cx="0" cy="109523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Straight Connector 167"/>
                  <p:cNvCxnSpPr/>
                  <p:nvPr/>
                </p:nvCxnSpPr>
                <p:spPr>
                  <a:xfrm rot="5400000" flipV="1">
                    <a:off x="4468672" y="1128829"/>
                    <a:ext cx="0" cy="87246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Straight Connector 168"/>
                  <p:cNvCxnSpPr>
                    <a:endCxn id="206" idx="2"/>
                  </p:cNvCxnSpPr>
                  <p:nvPr/>
                </p:nvCxnSpPr>
                <p:spPr>
                  <a:xfrm rot="5400000" flipV="1">
                    <a:off x="4525796" y="1148743"/>
                    <a:ext cx="138550" cy="185968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Straight Connector 169"/>
                  <p:cNvCxnSpPr/>
                  <p:nvPr/>
                </p:nvCxnSpPr>
                <p:spPr>
                  <a:xfrm rot="5400000">
                    <a:off x="4447384" y="1208440"/>
                    <a:ext cx="150210" cy="0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1" name="Straight Connector 170"/>
                  <p:cNvCxnSpPr/>
                  <p:nvPr/>
                </p:nvCxnSpPr>
                <p:spPr>
                  <a:xfrm rot="5400000" flipV="1">
                    <a:off x="4702469" y="1117356"/>
                    <a:ext cx="0" cy="240131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/>
                  <p:cNvCxnSpPr/>
                  <p:nvPr/>
                </p:nvCxnSpPr>
                <p:spPr>
                  <a:xfrm rot="5400000">
                    <a:off x="4753781" y="1123971"/>
                    <a:ext cx="397384" cy="0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Straight Connector 172"/>
                  <p:cNvCxnSpPr>
                    <a:stCxn id="200" idx="1"/>
                  </p:cNvCxnSpPr>
                  <p:nvPr/>
                </p:nvCxnSpPr>
                <p:spPr>
                  <a:xfrm rot="5400000" flipV="1">
                    <a:off x="4877367" y="1117619"/>
                    <a:ext cx="280149" cy="129939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Straight Connector 173"/>
                  <p:cNvCxnSpPr/>
                  <p:nvPr/>
                </p:nvCxnSpPr>
                <p:spPr>
                  <a:xfrm rot="5400000" flipV="1">
                    <a:off x="4495822" y="753133"/>
                    <a:ext cx="0" cy="141546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5" name="Oval 174"/>
                  <p:cNvSpPr/>
                  <p:nvPr/>
                </p:nvSpPr>
                <p:spPr>
                  <a:xfrm rot="5400000">
                    <a:off x="5052652" y="1309658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76" name="Oval 175"/>
                  <p:cNvSpPr/>
                  <p:nvPr/>
                </p:nvSpPr>
                <p:spPr>
                  <a:xfrm rot="5400000">
                    <a:off x="4481811" y="1554735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77" name="Oval 176"/>
                  <p:cNvSpPr/>
                  <p:nvPr/>
                </p:nvSpPr>
                <p:spPr>
                  <a:xfrm rot="5400000">
                    <a:off x="4520856" y="776823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grpSp>
                <p:nvGrpSpPr>
                  <p:cNvPr id="178" name="Group 177"/>
                  <p:cNvGrpSpPr/>
                  <p:nvPr/>
                </p:nvGrpSpPr>
                <p:grpSpPr>
                  <a:xfrm rot="5400000">
                    <a:off x="4596101" y="1147178"/>
                    <a:ext cx="426052" cy="606539"/>
                    <a:chOff x="4016933" y="3453611"/>
                    <a:chExt cx="944153" cy="1344122"/>
                  </a:xfrm>
                </p:grpSpPr>
                <p:grpSp>
                  <p:nvGrpSpPr>
                    <p:cNvPr id="201" name="Group 200"/>
                    <p:cNvGrpSpPr/>
                    <p:nvPr/>
                  </p:nvGrpSpPr>
                  <p:grpSpPr>
                    <a:xfrm>
                      <a:off x="4016933" y="3990212"/>
                      <a:ext cx="807521" cy="807521"/>
                      <a:chOff x="3141682" y="752097"/>
                      <a:chExt cx="2235200" cy="2235200"/>
                    </a:xfrm>
                  </p:grpSpPr>
                  <p:sp>
                    <p:nvSpPr>
                      <p:cNvPr id="205" name="Shape 204"/>
                      <p:cNvSpPr/>
                      <p:nvPr/>
                    </p:nvSpPr>
                    <p:spPr>
                      <a:xfrm>
                        <a:off x="3141682" y="752097"/>
                        <a:ext cx="2235200" cy="2235200"/>
                      </a:xfrm>
                      <a:prstGeom prst="gear9">
                        <a:avLst>
                          <a:gd name="adj1" fmla="val 13402"/>
                          <a:gd name="adj2" fmla="val 2679"/>
                        </a:avLst>
                      </a:prstGeom>
                      <a:solidFill>
                        <a:schemeClr val="accent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lt1">
                          <a:hueOff val="0"/>
                          <a:satOff val="0"/>
                          <a:lumOff val="0"/>
                          <a:alphaOff val="0"/>
                        </a:schemeClr>
                      </a:lnRef>
                      <a:fillRef idx="1">
                        <a:schemeClr val="accent1">
                          <a:hueOff val="0"/>
                          <a:satOff val="0"/>
                          <a:lumOff val="0"/>
                          <a:alphaOff val="0"/>
                        </a:schemeClr>
                      </a:fillRef>
                      <a:effectRef idx="0">
                        <a:schemeClr val="accent1">
                          <a:hueOff val="0"/>
                          <a:satOff val="0"/>
                          <a:lumOff val="0"/>
                          <a:alphaOff val="0"/>
                        </a:schemeClr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206" name="Oval 205"/>
                      <p:cNvSpPr/>
                      <p:nvPr/>
                    </p:nvSpPr>
                    <p:spPr>
                      <a:xfrm>
                        <a:off x="3593020" y="1221624"/>
                        <a:ext cx="1332529" cy="1296142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nl-NL"/>
                      </a:p>
                    </p:txBody>
                  </p:sp>
                </p:grpSp>
                <p:grpSp>
                  <p:nvGrpSpPr>
                    <p:cNvPr id="202" name="Group 201"/>
                    <p:cNvGrpSpPr/>
                    <p:nvPr/>
                  </p:nvGrpSpPr>
                  <p:grpSpPr>
                    <a:xfrm>
                      <a:off x="4316622" y="3453611"/>
                      <a:ext cx="644464" cy="644464"/>
                      <a:chOff x="1841882" y="-220652"/>
                      <a:chExt cx="2235200" cy="2235200"/>
                    </a:xfrm>
                  </p:grpSpPr>
                  <p:sp>
                    <p:nvSpPr>
                      <p:cNvPr id="203" name="Shape 202"/>
                      <p:cNvSpPr/>
                      <p:nvPr/>
                    </p:nvSpPr>
                    <p:spPr>
                      <a:xfrm>
                        <a:off x="1841882" y="-220652"/>
                        <a:ext cx="2235200" cy="2235200"/>
                      </a:xfrm>
                      <a:prstGeom prst="gear9">
                        <a:avLst>
                          <a:gd name="adj1" fmla="val 13402"/>
                          <a:gd name="adj2" fmla="val 2679"/>
                        </a:avLst>
                      </a:prstGeom>
                      <a:solidFill>
                        <a:schemeClr val="accent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lt1">
                          <a:hueOff val="0"/>
                          <a:satOff val="0"/>
                          <a:lumOff val="0"/>
                          <a:alphaOff val="0"/>
                        </a:schemeClr>
                      </a:lnRef>
                      <a:fillRef idx="1">
                        <a:schemeClr val="accent1">
                          <a:hueOff val="0"/>
                          <a:satOff val="0"/>
                          <a:lumOff val="0"/>
                          <a:alphaOff val="0"/>
                        </a:schemeClr>
                      </a:fillRef>
                      <a:effectRef idx="0">
                        <a:schemeClr val="accent1">
                          <a:hueOff val="0"/>
                          <a:satOff val="0"/>
                          <a:lumOff val="0"/>
                          <a:alphaOff val="0"/>
                        </a:schemeClr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204" name="Oval 203"/>
                      <p:cNvSpPr/>
                      <p:nvPr/>
                    </p:nvSpPr>
                    <p:spPr>
                      <a:xfrm>
                        <a:off x="2293217" y="248871"/>
                        <a:ext cx="1332525" cy="1296142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nl-NL"/>
                      </a:p>
                    </p:txBody>
                  </p:sp>
                </p:grpSp>
              </p:grpSp>
              <p:grpSp>
                <p:nvGrpSpPr>
                  <p:cNvPr id="179" name="Group 178"/>
                  <p:cNvGrpSpPr/>
                  <p:nvPr/>
                </p:nvGrpSpPr>
                <p:grpSpPr>
                  <a:xfrm rot="5400000">
                    <a:off x="4822534" y="1010029"/>
                    <a:ext cx="259877" cy="259877"/>
                    <a:chOff x="2555776" y="1844824"/>
                    <a:chExt cx="576064" cy="576064"/>
                  </a:xfrm>
                  <a:solidFill>
                    <a:schemeClr val="accent2">
                      <a:lumMod val="50000"/>
                    </a:schemeClr>
                  </a:solidFill>
                </p:grpSpPr>
                <p:cxnSp>
                  <p:nvCxnSpPr>
                    <p:cNvPr id="196" name="Straight Connector 195"/>
                    <p:cNvCxnSpPr/>
                    <p:nvPr/>
                  </p:nvCxnSpPr>
                  <p:spPr>
                    <a:xfrm flipV="1">
                      <a:off x="2555776" y="2060848"/>
                      <a:ext cx="576064" cy="1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Straight Connector 196"/>
                    <p:cNvCxnSpPr/>
                    <p:nvPr/>
                  </p:nvCxnSpPr>
                  <p:spPr>
                    <a:xfrm>
                      <a:off x="2555776" y="2204864"/>
                      <a:ext cx="576064" cy="0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8" name="Straight Connector 197"/>
                    <p:cNvCxnSpPr/>
                    <p:nvPr/>
                  </p:nvCxnSpPr>
                  <p:spPr>
                    <a:xfrm>
                      <a:off x="2915816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9" name="Straight Connector 198"/>
                    <p:cNvCxnSpPr/>
                    <p:nvPr/>
                  </p:nvCxnSpPr>
                  <p:spPr>
                    <a:xfrm>
                      <a:off x="2771800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00" name="Rectangle 199"/>
                    <p:cNvSpPr/>
                    <p:nvPr/>
                  </p:nvSpPr>
                  <p:spPr>
                    <a:xfrm>
                      <a:off x="2627784" y="1916832"/>
                      <a:ext cx="432048" cy="432048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sp>
                <p:nvSpPr>
                  <p:cNvPr id="180" name="Oval 179"/>
                  <p:cNvSpPr/>
                  <p:nvPr/>
                </p:nvSpPr>
                <p:spPr>
                  <a:xfrm rot="5400000">
                    <a:off x="4730824" y="1616391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181" name="Straight Connector 180"/>
                  <p:cNvCxnSpPr/>
                  <p:nvPr/>
                </p:nvCxnSpPr>
                <p:spPr>
                  <a:xfrm rot="5400000">
                    <a:off x="4371950" y="1903860"/>
                    <a:ext cx="389292" cy="0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/>
                  <p:cNvCxnSpPr/>
                  <p:nvPr/>
                </p:nvCxnSpPr>
                <p:spPr>
                  <a:xfrm rot="5400000" flipV="1">
                    <a:off x="4853398" y="1529342"/>
                    <a:ext cx="0" cy="584152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3" name="Oval 182"/>
                  <p:cNvSpPr/>
                  <p:nvPr/>
                </p:nvSpPr>
                <p:spPr>
                  <a:xfrm rot="5400000">
                    <a:off x="4520856" y="2088286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grpSp>
                <p:nvGrpSpPr>
                  <p:cNvPr id="184" name="Group 183"/>
                  <p:cNvGrpSpPr/>
                  <p:nvPr/>
                </p:nvGrpSpPr>
                <p:grpSpPr>
                  <a:xfrm rot="5400000">
                    <a:off x="4502087" y="1782058"/>
                    <a:ext cx="259877" cy="259877"/>
                    <a:chOff x="2555776" y="1844824"/>
                    <a:chExt cx="576064" cy="576064"/>
                  </a:xfrm>
                  <a:solidFill>
                    <a:schemeClr val="accent2">
                      <a:lumMod val="50000"/>
                    </a:schemeClr>
                  </a:solidFill>
                </p:grpSpPr>
                <p:cxnSp>
                  <p:nvCxnSpPr>
                    <p:cNvPr id="191" name="Straight Connector 190"/>
                    <p:cNvCxnSpPr/>
                    <p:nvPr/>
                  </p:nvCxnSpPr>
                  <p:spPr>
                    <a:xfrm flipV="1">
                      <a:off x="2555776" y="2060848"/>
                      <a:ext cx="576064" cy="1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2" name="Straight Connector 191"/>
                    <p:cNvCxnSpPr/>
                    <p:nvPr/>
                  </p:nvCxnSpPr>
                  <p:spPr>
                    <a:xfrm>
                      <a:off x="2555776" y="2204864"/>
                      <a:ext cx="576064" cy="0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3" name="Straight Connector 192"/>
                    <p:cNvCxnSpPr/>
                    <p:nvPr/>
                  </p:nvCxnSpPr>
                  <p:spPr>
                    <a:xfrm>
                      <a:off x="2915816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Straight Connector 193"/>
                    <p:cNvCxnSpPr/>
                    <p:nvPr/>
                  </p:nvCxnSpPr>
                  <p:spPr>
                    <a:xfrm>
                      <a:off x="2771800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95" name="Rectangle 194"/>
                    <p:cNvSpPr/>
                    <p:nvPr/>
                  </p:nvSpPr>
                  <p:spPr>
                    <a:xfrm>
                      <a:off x="2627784" y="1916832"/>
                      <a:ext cx="432048" cy="432048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185" name="Group 184"/>
                  <p:cNvGrpSpPr/>
                  <p:nvPr/>
                </p:nvGrpSpPr>
                <p:grpSpPr>
                  <a:xfrm rot="5400000">
                    <a:off x="4822534" y="1707953"/>
                    <a:ext cx="259877" cy="259877"/>
                    <a:chOff x="2555776" y="1844824"/>
                    <a:chExt cx="576064" cy="576064"/>
                  </a:xfrm>
                  <a:solidFill>
                    <a:schemeClr val="accent2">
                      <a:lumMod val="50000"/>
                    </a:schemeClr>
                  </a:solidFill>
                </p:grpSpPr>
                <p:cxnSp>
                  <p:nvCxnSpPr>
                    <p:cNvPr id="186" name="Straight Connector 185"/>
                    <p:cNvCxnSpPr/>
                    <p:nvPr/>
                  </p:nvCxnSpPr>
                  <p:spPr>
                    <a:xfrm flipV="1">
                      <a:off x="2555776" y="2060848"/>
                      <a:ext cx="576064" cy="1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7" name="Straight Connector 186"/>
                    <p:cNvCxnSpPr/>
                    <p:nvPr/>
                  </p:nvCxnSpPr>
                  <p:spPr>
                    <a:xfrm>
                      <a:off x="2555776" y="2204864"/>
                      <a:ext cx="576064" cy="0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8" name="Straight Connector 187"/>
                    <p:cNvCxnSpPr/>
                    <p:nvPr/>
                  </p:nvCxnSpPr>
                  <p:spPr>
                    <a:xfrm>
                      <a:off x="2915816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9" name="Straight Connector 188"/>
                    <p:cNvCxnSpPr/>
                    <p:nvPr/>
                  </p:nvCxnSpPr>
                  <p:spPr>
                    <a:xfrm>
                      <a:off x="2771800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90" name="Rectangle 189"/>
                    <p:cNvSpPr/>
                    <p:nvPr/>
                  </p:nvSpPr>
                  <p:spPr>
                    <a:xfrm>
                      <a:off x="2627784" y="1916832"/>
                      <a:ext cx="432048" cy="432048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113" name="Group 112"/>
                <p:cNvGrpSpPr/>
                <p:nvPr/>
              </p:nvGrpSpPr>
              <p:grpSpPr>
                <a:xfrm rot="5400000">
                  <a:off x="6422221" y="4534935"/>
                  <a:ext cx="988645" cy="1890357"/>
                  <a:chOff x="4425048" y="685363"/>
                  <a:chExt cx="775844" cy="1607103"/>
                </a:xfrm>
              </p:grpSpPr>
              <p:sp>
                <p:nvSpPr>
                  <p:cNvPr id="114" name="Flowchart: Manual Operation 113"/>
                  <p:cNvSpPr/>
                  <p:nvPr/>
                </p:nvSpPr>
                <p:spPr>
                  <a:xfrm rot="5400000" flipV="1">
                    <a:off x="4009419" y="1100993"/>
                    <a:ext cx="1607103" cy="775843"/>
                  </a:xfrm>
                  <a:prstGeom prst="flowChartManualOperation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grpSp>
                <p:nvGrpSpPr>
                  <p:cNvPr id="115" name="Group 114"/>
                  <p:cNvGrpSpPr/>
                  <p:nvPr/>
                </p:nvGrpSpPr>
                <p:grpSpPr>
                  <a:xfrm rot="5400000">
                    <a:off x="4502087" y="896777"/>
                    <a:ext cx="259877" cy="259877"/>
                    <a:chOff x="2555776" y="1844824"/>
                    <a:chExt cx="576064" cy="576064"/>
                  </a:xfrm>
                  <a:solidFill>
                    <a:schemeClr val="accent2">
                      <a:lumMod val="50000"/>
                    </a:schemeClr>
                  </a:solidFill>
                </p:grpSpPr>
                <p:cxnSp>
                  <p:nvCxnSpPr>
                    <p:cNvPr id="158" name="Straight Connector 157"/>
                    <p:cNvCxnSpPr/>
                    <p:nvPr/>
                  </p:nvCxnSpPr>
                  <p:spPr>
                    <a:xfrm flipV="1">
                      <a:off x="2555776" y="2060848"/>
                      <a:ext cx="576064" cy="1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9" name="Straight Connector 158"/>
                    <p:cNvCxnSpPr/>
                    <p:nvPr/>
                  </p:nvCxnSpPr>
                  <p:spPr>
                    <a:xfrm>
                      <a:off x="2555776" y="2204864"/>
                      <a:ext cx="576064" cy="0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0" name="Straight Connector 159"/>
                    <p:cNvCxnSpPr/>
                    <p:nvPr/>
                  </p:nvCxnSpPr>
                  <p:spPr>
                    <a:xfrm>
                      <a:off x="2915816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1" name="Straight Connector 160"/>
                    <p:cNvCxnSpPr/>
                    <p:nvPr/>
                  </p:nvCxnSpPr>
                  <p:spPr>
                    <a:xfrm>
                      <a:off x="2771800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62" name="Rectangle 161"/>
                    <p:cNvSpPr/>
                    <p:nvPr/>
                  </p:nvSpPr>
                  <p:spPr>
                    <a:xfrm>
                      <a:off x="2627784" y="1916832"/>
                      <a:ext cx="432048" cy="432048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cxnSp>
                <p:nvCxnSpPr>
                  <p:cNvPr id="116" name="Straight Connector 115"/>
                  <p:cNvCxnSpPr/>
                  <p:nvPr/>
                </p:nvCxnSpPr>
                <p:spPr>
                  <a:xfrm rot="5400000" flipV="1">
                    <a:off x="4512295" y="1620707"/>
                    <a:ext cx="0" cy="174492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Straight Connector 116"/>
                  <p:cNvCxnSpPr/>
                  <p:nvPr/>
                </p:nvCxnSpPr>
                <p:spPr>
                  <a:xfrm rot="5400000" flipH="1" flipV="1">
                    <a:off x="4649944" y="1595934"/>
                    <a:ext cx="44478" cy="179561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8" name="Straight Connector 117"/>
                  <p:cNvCxnSpPr/>
                  <p:nvPr/>
                </p:nvCxnSpPr>
                <p:spPr>
                  <a:xfrm rot="5400000" flipV="1">
                    <a:off x="4479810" y="1549990"/>
                    <a:ext cx="0" cy="109523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9" name="Straight Connector 118"/>
                  <p:cNvCxnSpPr/>
                  <p:nvPr/>
                </p:nvCxnSpPr>
                <p:spPr>
                  <a:xfrm rot="5400000" flipV="1">
                    <a:off x="4468672" y="1128829"/>
                    <a:ext cx="0" cy="87246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0" name="Straight Connector 119"/>
                  <p:cNvCxnSpPr>
                    <a:endCxn id="157" idx="2"/>
                  </p:cNvCxnSpPr>
                  <p:nvPr/>
                </p:nvCxnSpPr>
                <p:spPr>
                  <a:xfrm rot="5400000" flipV="1">
                    <a:off x="4525796" y="1148743"/>
                    <a:ext cx="138550" cy="185968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Straight Connector 120"/>
                  <p:cNvCxnSpPr/>
                  <p:nvPr/>
                </p:nvCxnSpPr>
                <p:spPr>
                  <a:xfrm rot="5400000">
                    <a:off x="4447384" y="1208440"/>
                    <a:ext cx="150210" cy="0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/>
                  <p:cNvCxnSpPr/>
                  <p:nvPr/>
                </p:nvCxnSpPr>
                <p:spPr>
                  <a:xfrm rot="5400000" flipV="1">
                    <a:off x="4702469" y="1117356"/>
                    <a:ext cx="0" cy="240131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Connector 122"/>
                  <p:cNvCxnSpPr/>
                  <p:nvPr/>
                </p:nvCxnSpPr>
                <p:spPr>
                  <a:xfrm rot="5400000">
                    <a:off x="4753781" y="1123971"/>
                    <a:ext cx="397384" cy="0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/>
                  <p:cNvCxnSpPr>
                    <a:stCxn id="151" idx="1"/>
                  </p:cNvCxnSpPr>
                  <p:nvPr/>
                </p:nvCxnSpPr>
                <p:spPr>
                  <a:xfrm rot="5400000" flipV="1">
                    <a:off x="4877367" y="1117619"/>
                    <a:ext cx="280149" cy="129939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/>
                  <p:cNvCxnSpPr/>
                  <p:nvPr/>
                </p:nvCxnSpPr>
                <p:spPr>
                  <a:xfrm rot="5400000" flipV="1">
                    <a:off x="4495822" y="753133"/>
                    <a:ext cx="0" cy="141546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6" name="Oval 125"/>
                  <p:cNvSpPr/>
                  <p:nvPr/>
                </p:nvSpPr>
                <p:spPr>
                  <a:xfrm rot="5400000">
                    <a:off x="5052652" y="1309658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27" name="Oval 126"/>
                  <p:cNvSpPr/>
                  <p:nvPr/>
                </p:nvSpPr>
                <p:spPr>
                  <a:xfrm rot="5400000">
                    <a:off x="4481811" y="1554735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sp>
                <p:nvSpPr>
                  <p:cNvPr id="128" name="Oval 127"/>
                  <p:cNvSpPr/>
                  <p:nvPr/>
                </p:nvSpPr>
                <p:spPr>
                  <a:xfrm rot="5400000">
                    <a:off x="4520856" y="776823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grpSp>
                <p:nvGrpSpPr>
                  <p:cNvPr id="129" name="Group 128"/>
                  <p:cNvGrpSpPr/>
                  <p:nvPr/>
                </p:nvGrpSpPr>
                <p:grpSpPr>
                  <a:xfrm rot="5400000">
                    <a:off x="4596101" y="1147178"/>
                    <a:ext cx="426052" cy="606539"/>
                    <a:chOff x="4016933" y="3453611"/>
                    <a:chExt cx="944153" cy="1344122"/>
                  </a:xfrm>
                </p:grpSpPr>
                <p:grpSp>
                  <p:nvGrpSpPr>
                    <p:cNvPr id="152" name="Group 151"/>
                    <p:cNvGrpSpPr/>
                    <p:nvPr/>
                  </p:nvGrpSpPr>
                  <p:grpSpPr>
                    <a:xfrm>
                      <a:off x="4016933" y="3990212"/>
                      <a:ext cx="807521" cy="807521"/>
                      <a:chOff x="3141682" y="752097"/>
                      <a:chExt cx="2235200" cy="2235200"/>
                    </a:xfrm>
                  </p:grpSpPr>
                  <p:sp>
                    <p:nvSpPr>
                      <p:cNvPr id="156" name="Shape 155"/>
                      <p:cNvSpPr/>
                      <p:nvPr/>
                    </p:nvSpPr>
                    <p:spPr>
                      <a:xfrm>
                        <a:off x="3141682" y="752097"/>
                        <a:ext cx="2235200" cy="2235200"/>
                      </a:xfrm>
                      <a:prstGeom prst="gear9">
                        <a:avLst>
                          <a:gd name="adj1" fmla="val 13402"/>
                          <a:gd name="adj2" fmla="val 2679"/>
                        </a:avLst>
                      </a:prstGeom>
                      <a:solidFill>
                        <a:schemeClr val="accent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lt1">
                          <a:hueOff val="0"/>
                          <a:satOff val="0"/>
                          <a:lumOff val="0"/>
                          <a:alphaOff val="0"/>
                        </a:schemeClr>
                      </a:lnRef>
                      <a:fillRef idx="1">
                        <a:schemeClr val="accent1">
                          <a:hueOff val="0"/>
                          <a:satOff val="0"/>
                          <a:lumOff val="0"/>
                          <a:alphaOff val="0"/>
                        </a:schemeClr>
                      </a:fillRef>
                      <a:effectRef idx="0">
                        <a:schemeClr val="accent1">
                          <a:hueOff val="0"/>
                          <a:satOff val="0"/>
                          <a:lumOff val="0"/>
                          <a:alphaOff val="0"/>
                        </a:schemeClr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57" name="Oval 156"/>
                      <p:cNvSpPr/>
                      <p:nvPr/>
                    </p:nvSpPr>
                    <p:spPr>
                      <a:xfrm>
                        <a:off x="3593020" y="1221624"/>
                        <a:ext cx="1332529" cy="1296142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nl-NL"/>
                      </a:p>
                    </p:txBody>
                  </p:sp>
                </p:grpSp>
                <p:grpSp>
                  <p:nvGrpSpPr>
                    <p:cNvPr id="153" name="Group 152"/>
                    <p:cNvGrpSpPr/>
                    <p:nvPr/>
                  </p:nvGrpSpPr>
                  <p:grpSpPr>
                    <a:xfrm>
                      <a:off x="4316622" y="3453611"/>
                      <a:ext cx="644464" cy="644464"/>
                      <a:chOff x="1841882" y="-220652"/>
                      <a:chExt cx="2235200" cy="2235200"/>
                    </a:xfrm>
                  </p:grpSpPr>
                  <p:sp>
                    <p:nvSpPr>
                      <p:cNvPr id="154" name="Shape 153"/>
                      <p:cNvSpPr/>
                      <p:nvPr/>
                    </p:nvSpPr>
                    <p:spPr>
                      <a:xfrm>
                        <a:off x="1841882" y="-220652"/>
                        <a:ext cx="2235200" cy="2235200"/>
                      </a:xfrm>
                      <a:prstGeom prst="gear9">
                        <a:avLst>
                          <a:gd name="adj1" fmla="val 13402"/>
                          <a:gd name="adj2" fmla="val 2679"/>
                        </a:avLst>
                      </a:prstGeom>
                      <a:solidFill>
                        <a:schemeClr val="accent2">
                          <a:lumMod val="50000"/>
                        </a:schemeClr>
                      </a:solidFill>
                      <a:ln>
                        <a:noFill/>
                      </a:ln>
                    </p:spPr>
                    <p:style>
                      <a:lnRef idx="2">
                        <a:schemeClr val="lt1">
                          <a:hueOff val="0"/>
                          <a:satOff val="0"/>
                          <a:lumOff val="0"/>
                          <a:alphaOff val="0"/>
                        </a:schemeClr>
                      </a:lnRef>
                      <a:fillRef idx="1">
                        <a:schemeClr val="accent1">
                          <a:hueOff val="0"/>
                          <a:satOff val="0"/>
                          <a:lumOff val="0"/>
                          <a:alphaOff val="0"/>
                        </a:schemeClr>
                      </a:fillRef>
                      <a:effectRef idx="0">
                        <a:schemeClr val="accent1">
                          <a:hueOff val="0"/>
                          <a:satOff val="0"/>
                          <a:lumOff val="0"/>
                          <a:alphaOff val="0"/>
                        </a:schemeClr>
                      </a:effectRef>
                      <a:fontRef idx="minor">
                        <a:schemeClr val="lt1"/>
                      </a:fontRef>
                    </p:style>
                  </p:sp>
                  <p:sp>
                    <p:nvSpPr>
                      <p:cNvPr id="155" name="Oval 154"/>
                      <p:cNvSpPr/>
                      <p:nvPr/>
                    </p:nvSpPr>
                    <p:spPr>
                      <a:xfrm>
                        <a:off x="2293217" y="248871"/>
                        <a:ext cx="1332525" cy="1296142"/>
                      </a:xfrm>
                      <a:prstGeom prst="ellipse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nl-NL"/>
                      </a:p>
                    </p:txBody>
                  </p:sp>
                </p:grpSp>
              </p:grpSp>
              <p:grpSp>
                <p:nvGrpSpPr>
                  <p:cNvPr id="130" name="Group 129"/>
                  <p:cNvGrpSpPr/>
                  <p:nvPr/>
                </p:nvGrpSpPr>
                <p:grpSpPr>
                  <a:xfrm rot="5400000">
                    <a:off x="4822534" y="1010029"/>
                    <a:ext cx="259877" cy="259877"/>
                    <a:chOff x="2555776" y="1844824"/>
                    <a:chExt cx="576064" cy="576064"/>
                  </a:xfrm>
                  <a:solidFill>
                    <a:schemeClr val="accent2">
                      <a:lumMod val="50000"/>
                    </a:schemeClr>
                  </a:solidFill>
                </p:grpSpPr>
                <p:cxnSp>
                  <p:nvCxnSpPr>
                    <p:cNvPr id="147" name="Straight Connector 146"/>
                    <p:cNvCxnSpPr/>
                    <p:nvPr/>
                  </p:nvCxnSpPr>
                  <p:spPr>
                    <a:xfrm flipV="1">
                      <a:off x="2555776" y="2060848"/>
                      <a:ext cx="576064" cy="1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8" name="Straight Connector 147"/>
                    <p:cNvCxnSpPr/>
                    <p:nvPr/>
                  </p:nvCxnSpPr>
                  <p:spPr>
                    <a:xfrm>
                      <a:off x="2555776" y="2204864"/>
                      <a:ext cx="576064" cy="0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9" name="Straight Connector 148"/>
                    <p:cNvCxnSpPr/>
                    <p:nvPr/>
                  </p:nvCxnSpPr>
                  <p:spPr>
                    <a:xfrm>
                      <a:off x="2915816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0" name="Straight Connector 149"/>
                    <p:cNvCxnSpPr/>
                    <p:nvPr/>
                  </p:nvCxnSpPr>
                  <p:spPr>
                    <a:xfrm>
                      <a:off x="2771800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51" name="Rectangle 150"/>
                    <p:cNvSpPr/>
                    <p:nvPr/>
                  </p:nvSpPr>
                  <p:spPr>
                    <a:xfrm>
                      <a:off x="2627784" y="1916832"/>
                      <a:ext cx="432048" cy="432048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sp>
                <p:nvSpPr>
                  <p:cNvPr id="131" name="Oval 130"/>
                  <p:cNvSpPr/>
                  <p:nvPr/>
                </p:nvSpPr>
                <p:spPr>
                  <a:xfrm rot="5400000">
                    <a:off x="4730824" y="1616391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cxnSp>
                <p:nvCxnSpPr>
                  <p:cNvPr id="132" name="Straight Connector 131"/>
                  <p:cNvCxnSpPr/>
                  <p:nvPr/>
                </p:nvCxnSpPr>
                <p:spPr>
                  <a:xfrm rot="5400000">
                    <a:off x="4371950" y="1903860"/>
                    <a:ext cx="389292" cy="0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/>
                  <p:cNvCxnSpPr/>
                  <p:nvPr/>
                </p:nvCxnSpPr>
                <p:spPr>
                  <a:xfrm rot="5400000" flipV="1">
                    <a:off x="4853398" y="1529342"/>
                    <a:ext cx="0" cy="584152"/>
                  </a:xfrm>
                  <a:prstGeom prst="line">
                    <a:avLst/>
                  </a:prstGeom>
                  <a:ln w="57150"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4" name="Oval 133"/>
                  <p:cNvSpPr/>
                  <p:nvPr/>
                </p:nvSpPr>
                <p:spPr>
                  <a:xfrm rot="5400000">
                    <a:off x="4520856" y="2088286"/>
                    <a:ext cx="91478" cy="94167"/>
                  </a:xfrm>
                  <a:prstGeom prst="ellipse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>
                    <a:solidFill>
                      <a:schemeClr val="accent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  <p:grpSp>
                <p:nvGrpSpPr>
                  <p:cNvPr id="135" name="Group 134"/>
                  <p:cNvGrpSpPr/>
                  <p:nvPr/>
                </p:nvGrpSpPr>
                <p:grpSpPr>
                  <a:xfrm rot="5400000">
                    <a:off x="4502087" y="1782058"/>
                    <a:ext cx="259877" cy="259877"/>
                    <a:chOff x="2555776" y="1844824"/>
                    <a:chExt cx="576064" cy="576064"/>
                  </a:xfrm>
                  <a:solidFill>
                    <a:schemeClr val="accent2">
                      <a:lumMod val="50000"/>
                    </a:schemeClr>
                  </a:solidFill>
                </p:grpSpPr>
                <p:cxnSp>
                  <p:nvCxnSpPr>
                    <p:cNvPr id="142" name="Straight Connector 141"/>
                    <p:cNvCxnSpPr/>
                    <p:nvPr/>
                  </p:nvCxnSpPr>
                  <p:spPr>
                    <a:xfrm flipV="1">
                      <a:off x="2555776" y="2060848"/>
                      <a:ext cx="576064" cy="1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3" name="Straight Connector 142"/>
                    <p:cNvCxnSpPr/>
                    <p:nvPr/>
                  </p:nvCxnSpPr>
                  <p:spPr>
                    <a:xfrm>
                      <a:off x="2555776" y="2204864"/>
                      <a:ext cx="576064" cy="0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4" name="Straight Connector 143"/>
                    <p:cNvCxnSpPr/>
                    <p:nvPr/>
                  </p:nvCxnSpPr>
                  <p:spPr>
                    <a:xfrm>
                      <a:off x="2915816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5" name="Straight Connector 144"/>
                    <p:cNvCxnSpPr/>
                    <p:nvPr/>
                  </p:nvCxnSpPr>
                  <p:spPr>
                    <a:xfrm>
                      <a:off x="2771800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6" name="Rectangle 145"/>
                    <p:cNvSpPr/>
                    <p:nvPr/>
                  </p:nvSpPr>
                  <p:spPr>
                    <a:xfrm>
                      <a:off x="2627784" y="1916832"/>
                      <a:ext cx="432048" cy="432048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136" name="Group 135"/>
                  <p:cNvGrpSpPr/>
                  <p:nvPr/>
                </p:nvGrpSpPr>
                <p:grpSpPr>
                  <a:xfrm rot="5400000">
                    <a:off x="4822534" y="1707953"/>
                    <a:ext cx="259877" cy="259877"/>
                    <a:chOff x="2555776" y="1844824"/>
                    <a:chExt cx="576064" cy="576064"/>
                  </a:xfrm>
                  <a:solidFill>
                    <a:schemeClr val="accent2">
                      <a:lumMod val="50000"/>
                    </a:schemeClr>
                  </a:solidFill>
                </p:grpSpPr>
                <p:cxnSp>
                  <p:nvCxnSpPr>
                    <p:cNvPr id="137" name="Straight Connector 136"/>
                    <p:cNvCxnSpPr/>
                    <p:nvPr/>
                  </p:nvCxnSpPr>
                  <p:spPr>
                    <a:xfrm flipV="1">
                      <a:off x="2555776" y="2060848"/>
                      <a:ext cx="576064" cy="1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8" name="Straight Connector 137"/>
                    <p:cNvCxnSpPr/>
                    <p:nvPr/>
                  </p:nvCxnSpPr>
                  <p:spPr>
                    <a:xfrm>
                      <a:off x="2555776" y="2204864"/>
                      <a:ext cx="576064" cy="0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9" name="Straight Connector 138"/>
                    <p:cNvCxnSpPr/>
                    <p:nvPr/>
                  </p:nvCxnSpPr>
                  <p:spPr>
                    <a:xfrm>
                      <a:off x="2915816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40" name="Straight Connector 139"/>
                    <p:cNvCxnSpPr/>
                    <p:nvPr/>
                  </p:nvCxnSpPr>
                  <p:spPr>
                    <a:xfrm>
                      <a:off x="2771800" y="1844824"/>
                      <a:ext cx="0" cy="576064"/>
                    </a:xfrm>
                    <a:prstGeom prst="line">
                      <a:avLst/>
                    </a:prstGeom>
                    <a:grpFill/>
                    <a:ln w="57150">
                      <a:solidFill>
                        <a:schemeClr val="accent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41" name="Rectangle 140"/>
                    <p:cNvSpPr/>
                    <p:nvPr/>
                  </p:nvSpPr>
                  <p:spPr>
                    <a:xfrm>
                      <a:off x="2627784" y="1916832"/>
                      <a:ext cx="432048" cy="432048"/>
                    </a:xfrm>
                    <a:prstGeom prst="rect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</p:grpSp>
          <p:grpSp>
            <p:nvGrpSpPr>
              <p:cNvPr id="103" name="Group 102"/>
              <p:cNvGrpSpPr/>
              <p:nvPr/>
            </p:nvGrpSpPr>
            <p:grpSpPr>
              <a:xfrm rot="5400000">
                <a:off x="4223993" y="589762"/>
                <a:ext cx="734828" cy="5261176"/>
                <a:chOff x="1611551" y="171079"/>
                <a:chExt cx="1224136" cy="5261176"/>
              </a:xfrm>
            </p:grpSpPr>
            <p:cxnSp>
              <p:nvCxnSpPr>
                <p:cNvPr id="107" name="Straight Arrow Connector 106"/>
                <p:cNvCxnSpPr/>
                <p:nvPr/>
              </p:nvCxnSpPr>
              <p:spPr>
                <a:xfrm>
                  <a:off x="1611551" y="171079"/>
                  <a:ext cx="1224136" cy="0"/>
                </a:xfrm>
                <a:prstGeom prst="straightConnector1">
                  <a:avLst/>
                </a:prstGeom>
                <a:ln w="38100">
                  <a:solidFill>
                    <a:schemeClr val="accent6">
                      <a:lumMod val="7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Arrow Connector 107"/>
                <p:cNvCxnSpPr/>
                <p:nvPr/>
              </p:nvCxnSpPr>
              <p:spPr>
                <a:xfrm>
                  <a:off x="1611551" y="437940"/>
                  <a:ext cx="1224136" cy="0"/>
                </a:xfrm>
                <a:prstGeom prst="straightConnector1">
                  <a:avLst/>
                </a:prstGeom>
                <a:ln w="38100">
                  <a:solidFill>
                    <a:schemeClr val="accent6">
                      <a:lumMod val="7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Arrow Connector 108"/>
                <p:cNvCxnSpPr/>
                <p:nvPr/>
              </p:nvCxnSpPr>
              <p:spPr>
                <a:xfrm>
                  <a:off x="1611551" y="734174"/>
                  <a:ext cx="1224136" cy="0"/>
                </a:xfrm>
                <a:prstGeom prst="straightConnector1">
                  <a:avLst/>
                </a:prstGeom>
                <a:ln w="38100">
                  <a:solidFill>
                    <a:schemeClr val="accent6">
                      <a:lumMod val="7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Arrow Connector 109"/>
                <p:cNvCxnSpPr/>
                <p:nvPr/>
              </p:nvCxnSpPr>
              <p:spPr>
                <a:xfrm>
                  <a:off x="1611551" y="5136021"/>
                  <a:ext cx="1224136" cy="0"/>
                </a:xfrm>
                <a:prstGeom prst="straightConnector1">
                  <a:avLst/>
                </a:prstGeom>
                <a:ln w="38100">
                  <a:solidFill>
                    <a:schemeClr val="accent6">
                      <a:lumMod val="7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Straight Arrow Connector 110"/>
                <p:cNvCxnSpPr/>
                <p:nvPr/>
              </p:nvCxnSpPr>
              <p:spPr>
                <a:xfrm>
                  <a:off x="1611551" y="5432255"/>
                  <a:ext cx="1224136" cy="0"/>
                </a:xfrm>
                <a:prstGeom prst="straightConnector1">
                  <a:avLst/>
                </a:prstGeom>
                <a:ln w="38100">
                  <a:solidFill>
                    <a:schemeClr val="accent6">
                      <a:lumMod val="75000"/>
                    </a:schemeClr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4" name="Group 103"/>
              <p:cNvGrpSpPr/>
              <p:nvPr/>
            </p:nvGrpSpPr>
            <p:grpSpPr>
              <a:xfrm>
                <a:off x="2411760" y="2941433"/>
                <a:ext cx="6450293" cy="646331"/>
                <a:chOff x="1443556" y="2851195"/>
                <a:chExt cx="6450293" cy="646331"/>
              </a:xfrm>
            </p:grpSpPr>
            <p:sp>
              <p:nvSpPr>
                <p:cNvPr id="105" name="TextBox 104"/>
                <p:cNvSpPr txBox="1"/>
                <p:nvPr/>
              </p:nvSpPr>
              <p:spPr>
                <a:xfrm>
                  <a:off x="1443556" y="2851195"/>
                  <a:ext cx="158519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dirty="0" smtClean="0"/>
                    <a:t>50 </a:t>
                  </a:r>
                  <a:r>
                    <a:rPr lang="nl-NL" dirty="0" err="1" smtClean="0"/>
                    <a:t>optical</a:t>
                  </a:r>
                  <a:r>
                    <a:rPr lang="nl-NL" dirty="0" smtClean="0"/>
                    <a:t> links</a:t>
                  </a:r>
                </a:p>
                <a:p>
                  <a:r>
                    <a:rPr lang="nl-NL" dirty="0"/>
                    <a:t> </a:t>
                  </a:r>
                  <a:r>
                    <a:rPr lang="nl-NL" dirty="0" smtClean="0"/>
                    <a:t>@10 </a:t>
                  </a:r>
                  <a:r>
                    <a:rPr lang="nl-NL" dirty="0" err="1" smtClean="0"/>
                    <a:t>Gbps</a:t>
                  </a:r>
                  <a:endParaRPr lang="nl-NL" dirty="0"/>
                </a:p>
              </p:txBody>
            </p:sp>
            <p:sp>
              <p:nvSpPr>
                <p:cNvPr id="106" name="TextBox 105"/>
                <p:cNvSpPr txBox="1"/>
                <p:nvPr/>
              </p:nvSpPr>
              <p:spPr>
                <a:xfrm>
                  <a:off x="6308655" y="2851195"/>
                  <a:ext cx="158519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dirty="0" smtClean="0"/>
                    <a:t>42 </a:t>
                  </a:r>
                  <a:r>
                    <a:rPr lang="nl-NL" dirty="0" err="1" smtClean="0"/>
                    <a:t>optical</a:t>
                  </a:r>
                  <a:r>
                    <a:rPr lang="nl-NL" dirty="0" smtClean="0"/>
                    <a:t> links</a:t>
                  </a:r>
                </a:p>
                <a:p>
                  <a:r>
                    <a:rPr lang="nl-NL" dirty="0"/>
                    <a:t> </a:t>
                  </a:r>
                  <a:r>
                    <a:rPr lang="nl-NL" dirty="0" smtClean="0"/>
                    <a:t>@12 </a:t>
                  </a:r>
                  <a:r>
                    <a:rPr lang="nl-NL" dirty="0" err="1" smtClean="0"/>
                    <a:t>Gbps</a:t>
                  </a:r>
                  <a:endParaRPr lang="nl-NL" dirty="0"/>
                </a:p>
              </p:txBody>
            </p:sp>
          </p:grpSp>
        </p:grpSp>
        <p:grpSp>
          <p:nvGrpSpPr>
            <p:cNvPr id="4" name="Group 3"/>
            <p:cNvGrpSpPr/>
            <p:nvPr/>
          </p:nvGrpSpPr>
          <p:grpSpPr>
            <a:xfrm>
              <a:off x="948202" y="2926685"/>
              <a:ext cx="5596067" cy="661078"/>
              <a:chOff x="948202" y="2926685"/>
              <a:chExt cx="5596067" cy="661078"/>
            </a:xfrm>
          </p:grpSpPr>
          <p:sp>
            <p:nvSpPr>
              <p:cNvPr id="214" name="TextBox 213"/>
              <p:cNvSpPr txBox="1"/>
              <p:nvPr/>
            </p:nvSpPr>
            <p:spPr>
              <a:xfrm>
                <a:off x="948202" y="2926685"/>
                <a:ext cx="89212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nl-NL" dirty="0" smtClean="0"/>
                  <a:t>2 per device</a:t>
                </a:r>
                <a:endParaRPr lang="nl-NL" dirty="0"/>
              </a:p>
            </p:txBody>
          </p:sp>
          <p:sp>
            <p:nvSpPr>
              <p:cNvPr id="215" name="TextBox 214"/>
              <p:cNvSpPr txBox="1"/>
              <p:nvPr/>
            </p:nvSpPr>
            <p:spPr>
              <a:xfrm>
                <a:off x="5387505" y="2941432"/>
                <a:ext cx="115676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nl-NL" dirty="0" smtClean="0"/>
                  <a:t>3 per device</a:t>
                </a:r>
                <a:endParaRPr lang="nl-NL" dirty="0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223121" y="3587763"/>
              <a:ext cx="6898966" cy="1410664"/>
              <a:chOff x="1223121" y="3587763"/>
              <a:chExt cx="6898966" cy="1410664"/>
            </a:xfrm>
          </p:grpSpPr>
          <p:sp>
            <p:nvSpPr>
              <p:cNvPr id="216" name="Trapezoid 215"/>
              <p:cNvSpPr/>
              <p:nvPr/>
            </p:nvSpPr>
            <p:spPr>
              <a:xfrm flipV="1">
                <a:off x="1223121" y="3587763"/>
                <a:ext cx="1564535" cy="1090528"/>
              </a:xfrm>
              <a:prstGeom prst="trapezoid">
                <a:avLst>
                  <a:gd name="adj" fmla="val 16911"/>
                </a:avLst>
              </a:prstGeom>
              <a:solidFill>
                <a:schemeClr val="accent2"/>
              </a:solidFill>
              <a:ln cap="sq">
                <a:solidFill>
                  <a:schemeClr val="bg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17" name="Trapezoid 216"/>
              <p:cNvSpPr/>
              <p:nvPr/>
            </p:nvSpPr>
            <p:spPr>
              <a:xfrm flipV="1">
                <a:off x="1518973" y="3771582"/>
                <a:ext cx="1564535" cy="1090528"/>
              </a:xfrm>
              <a:prstGeom prst="trapezoid">
                <a:avLst>
                  <a:gd name="adj" fmla="val 16911"/>
                </a:avLst>
              </a:prstGeom>
              <a:solidFill>
                <a:schemeClr val="accent2"/>
              </a:solidFill>
              <a:ln cap="sq">
                <a:solidFill>
                  <a:schemeClr val="bg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218" name="Group 217"/>
              <p:cNvGrpSpPr/>
              <p:nvPr/>
            </p:nvGrpSpPr>
            <p:grpSpPr>
              <a:xfrm>
                <a:off x="1809309" y="3907898"/>
                <a:ext cx="1564535" cy="1090528"/>
                <a:chOff x="1777475" y="3907898"/>
                <a:chExt cx="1564535" cy="1090528"/>
              </a:xfrm>
            </p:grpSpPr>
            <p:sp>
              <p:nvSpPr>
                <p:cNvPr id="219" name="Trapezoid 218"/>
                <p:cNvSpPr/>
                <p:nvPr/>
              </p:nvSpPr>
              <p:spPr>
                <a:xfrm flipV="1">
                  <a:off x="1777475" y="3907898"/>
                  <a:ext cx="1564535" cy="1090528"/>
                </a:xfrm>
                <a:prstGeom prst="trapezoid">
                  <a:avLst>
                    <a:gd name="adj" fmla="val 16911"/>
                  </a:avLst>
                </a:prstGeom>
                <a:solidFill>
                  <a:schemeClr val="accent2"/>
                </a:solidFill>
                <a:ln cap="sq">
                  <a:solidFill>
                    <a:schemeClr val="bg1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20" name="TextBox 219"/>
                <p:cNvSpPr txBox="1"/>
                <p:nvPr/>
              </p:nvSpPr>
              <p:spPr>
                <a:xfrm>
                  <a:off x="1903028" y="3933056"/>
                  <a:ext cx="1355663" cy="10618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nl-NL" dirty="0" smtClean="0">
                      <a:solidFill>
                        <a:schemeClr val="bg1"/>
                      </a:solidFill>
                    </a:rPr>
                    <a:t>8 </a:t>
                  </a:r>
                  <a:r>
                    <a:rPr lang="nl-NL" dirty="0" err="1" smtClean="0">
                      <a:solidFill>
                        <a:schemeClr val="bg1"/>
                      </a:solidFill>
                    </a:rPr>
                    <a:t>inputs</a:t>
                  </a:r>
                  <a:endParaRPr lang="nl-NL" dirty="0" smtClean="0">
                    <a:solidFill>
                      <a:schemeClr val="bg1"/>
                    </a:solidFill>
                  </a:endParaRPr>
                </a:p>
                <a:p>
                  <a:pPr algn="ctr">
                    <a:lnSpc>
                      <a:spcPct val="150000"/>
                    </a:lnSpc>
                  </a:pPr>
                  <a:endParaRPr lang="nl-NL" dirty="0">
                    <a:solidFill>
                      <a:schemeClr val="bg1"/>
                    </a:solidFill>
                  </a:endParaRPr>
                </a:p>
                <a:p>
                  <a:pPr algn="ctr"/>
                  <a:r>
                    <a:rPr lang="nl-NL" dirty="0" smtClean="0">
                      <a:solidFill>
                        <a:schemeClr val="bg1"/>
                      </a:solidFill>
                    </a:rPr>
                    <a:t>8 </a:t>
                  </a:r>
                  <a:r>
                    <a:rPr lang="nl-NL" dirty="0" err="1" smtClean="0">
                      <a:solidFill>
                        <a:schemeClr val="bg1"/>
                      </a:solidFill>
                    </a:rPr>
                    <a:t>outputs</a:t>
                  </a:r>
                  <a:endParaRPr lang="nl-NL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21" name="Trapezoid 220"/>
              <p:cNvSpPr/>
              <p:nvPr/>
            </p:nvSpPr>
            <p:spPr>
              <a:xfrm flipV="1">
                <a:off x="5971364" y="3587764"/>
                <a:ext cx="1564535" cy="1090528"/>
              </a:xfrm>
              <a:prstGeom prst="trapezoid">
                <a:avLst>
                  <a:gd name="adj" fmla="val 16911"/>
                </a:avLst>
              </a:prstGeom>
              <a:solidFill>
                <a:schemeClr val="accent2"/>
              </a:solidFill>
              <a:ln cap="sq">
                <a:solidFill>
                  <a:schemeClr val="bg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22" name="Trapezoid 221"/>
              <p:cNvSpPr/>
              <p:nvPr/>
            </p:nvSpPr>
            <p:spPr>
              <a:xfrm flipV="1">
                <a:off x="6267216" y="3771583"/>
                <a:ext cx="1564535" cy="1090528"/>
              </a:xfrm>
              <a:prstGeom prst="trapezoid">
                <a:avLst>
                  <a:gd name="adj" fmla="val 16911"/>
                </a:avLst>
              </a:prstGeom>
              <a:solidFill>
                <a:schemeClr val="accent2"/>
              </a:solidFill>
              <a:ln cap="sq">
                <a:solidFill>
                  <a:schemeClr val="bg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223" name="Group 222"/>
              <p:cNvGrpSpPr/>
              <p:nvPr/>
            </p:nvGrpSpPr>
            <p:grpSpPr>
              <a:xfrm>
                <a:off x="6557552" y="3907899"/>
                <a:ext cx="1564535" cy="1090528"/>
                <a:chOff x="6557552" y="3907899"/>
                <a:chExt cx="1564535" cy="1090528"/>
              </a:xfrm>
            </p:grpSpPr>
            <p:sp>
              <p:nvSpPr>
                <p:cNvPr id="224" name="Trapezoid 223"/>
                <p:cNvSpPr/>
                <p:nvPr/>
              </p:nvSpPr>
              <p:spPr>
                <a:xfrm flipV="1">
                  <a:off x="6557552" y="3907899"/>
                  <a:ext cx="1564535" cy="1090528"/>
                </a:xfrm>
                <a:prstGeom prst="trapezoid">
                  <a:avLst>
                    <a:gd name="adj" fmla="val 16911"/>
                  </a:avLst>
                </a:prstGeom>
                <a:solidFill>
                  <a:schemeClr val="accent2"/>
                </a:solidFill>
                <a:ln cap="sq">
                  <a:solidFill>
                    <a:schemeClr val="bg1"/>
                  </a:solidFill>
                  <a:miter lim="800000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225" name="TextBox 224"/>
                <p:cNvSpPr txBox="1"/>
                <p:nvPr/>
              </p:nvSpPr>
              <p:spPr>
                <a:xfrm>
                  <a:off x="6683105" y="3933057"/>
                  <a:ext cx="1355663" cy="10618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nl-NL" dirty="0" smtClean="0">
                      <a:solidFill>
                        <a:schemeClr val="bg1"/>
                      </a:solidFill>
                    </a:rPr>
                    <a:t>9 </a:t>
                  </a:r>
                  <a:r>
                    <a:rPr lang="nl-NL" dirty="0" err="1" smtClean="0">
                      <a:solidFill>
                        <a:schemeClr val="bg1"/>
                      </a:solidFill>
                    </a:rPr>
                    <a:t>inputs</a:t>
                  </a:r>
                  <a:endParaRPr lang="nl-NL" dirty="0" smtClean="0">
                    <a:solidFill>
                      <a:schemeClr val="bg1"/>
                    </a:solidFill>
                  </a:endParaRPr>
                </a:p>
                <a:p>
                  <a:pPr algn="ctr">
                    <a:lnSpc>
                      <a:spcPct val="150000"/>
                    </a:lnSpc>
                  </a:pPr>
                  <a:endParaRPr lang="nl-NL" dirty="0">
                    <a:solidFill>
                      <a:schemeClr val="bg1"/>
                    </a:solidFill>
                  </a:endParaRPr>
                </a:p>
                <a:p>
                  <a:pPr algn="ctr"/>
                  <a:r>
                    <a:rPr lang="nl-NL" dirty="0" smtClean="0">
                      <a:solidFill>
                        <a:schemeClr val="bg1"/>
                      </a:solidFill>
                    </a:rPr>
                    <a:t>7 </a:t>
                  </a:r>
                  <a:r>
                    <a:rPr lang="nl-NL" dirty="0" err="1" smtClean="0">
                      <a:solidFill>
                        <a:schemeClr val="bg1"/>
                      </a:solidFill>
                    </a:rPr>
                    <a:t>outputs</a:t>
                  </a:r>
                  <a:endParaRPr lang="nl-NL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10" name="Group 9"/>
            <p:cNvGrpSpPr/>
            <p:nvPr/>
          </p:nvGrpSpPr>
          <p:grpSpPr>
            <a:xfrm>
              <a:off x="0" y="3231666"/>
              <a:ext cx="6894671" cy="1630445"/>
              <a:chOff x="0" y="3231666"/>
              <a:chExt cx="6894671" cy="1630445"/>
            </a:xfrm>
          </p:grpSpPr>
          <p:sp>
            <p:nvSpPr>
              <p:cNvPr id="226" name="Arc 225"/>
              <p:cNvSpPr/>
              <p:nvPr/>
            </p:nvSpPr>
            <p:spPr>
              <a:xfrm>
                <a:off x="743183" y="3231667"/>
                <a:ext cx="672857" cy="901361"/>
              </a:xfrm>
              <a:prstGeom prst="arc">
                <a:avLst>
                  <a:gd name="adj1" fmla="val 11633720"/>
                  <a:gd name="adj2" fmla="val 16215076"/>
                </a:avLst>
              </a:prstGeom>
              <a:ln w="38100">
                <a:solidFill>
                  <a:schemeClr val="bg1">
                    <a:lumMod val="50000"/>
                  </a:schemeClr>
                </a:solidFill>
                <a:headEnd type="stealth" w="lg" len="lg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0" y="3587764"/>
                <a:ext cx="1155790" cy="1274347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dirty="0" smtClean="0">
                    <a:latin typeface="Eras Demi ITC" panose="020B0805030504020804" pitchFamily="34" charset="0"/>
                  </a:rPr>
                  <a:t>Combine data </a:t>
                </a:r>
                <a:r>
                  <a:rPr lang="nl-NL" dirty="0" err="1" smtClean="0">
                    <a:latin typeface="Eras Demi ITC" panose="020B0805030504020804" pitchFamily="34" charset="0"/>
                  </a:rPr>
                  <a:t>from</a:t>
                </a:r>
                <a:r>
                  <a:rPr lang="nl-NL" dirty="0" smtClean="0">
                    <a:latin typeface="Eras Demi ITC" panose="020B0805030504020804" pitchFamily="34" charset="0"/>
                  </a:rPr>
                  <a:t> 4 </a:t>
                </a:r>
                <a:r>
                  <a:rPr lang="nl-NL" dirty="0" err="1" smtClean="0">
                    <a:latin typeface="Eras Demi ITC" panose="020B0805030504020804" pitchFamily="34" charset="0"/>
                  </a:rPr>
                  <a:t>DCs</a:t>
                </a:r>
                <a:endParaRPr lang="nl-NL" dirty="0">
                  <a:latin typeface="Eras Demi ITC" panose="020B0805030504020804" pitchFamily="34" charset="0"/>
                </a:endParaRPr>
              </a:p>
            </p:txBody>
          </p:sp>
          <p:cxnSp>
            <p:nvCxnSpPr>
              <p:cNvPr id="228" name="Straight Arrow Connector 227"/>
              <p:cNvCxnSpPr/>
              <p:nvPr/>
            </p:nvCxnSpPr>
            <p:spPr>
              <a:xfrm flipH="1">
                <a:off x="1155790" y="4133027"/>
                <a:ext cx="982184" cy="183820"/>
              </a:xfrm>
              <a:prstGeom prst="straightConnector1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  <a:tailEnd type="stealth" w="lg" len="lg"/>
              </a:ln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9" name="Arc 228"/>
              <p:cNvSpPr/>
              <p:nvPr/>
            </p:nvSpPr>
            <p:spPr>
              <a:xfrm>
                <a:off x="5531715" y="3231666"/>
                <a:ext cx="672857" cy="901361"/>
              </a:xfrm>
              <a:prstGeom prst="arc">
                <a:avLst>
                  <a:gd name="adj1" fmla="val 11633720"/>
                  <a:gd name="adj2" fmla="val 16215076"/>
                </a:avLst>
              </a:prstGeom>
              <a:ln w="38100">
                <a:solidFill>
                  <a:schemeClr val="bg1">
                    <a:lumMod val="50000"/>
                  </a:schemeClr>
                </a:solidFill>
                <a:headEnd type="stealth" w="lg" len="lg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4674763" y="3587763"/>
                <a:ext cx="1193381" cy="1274347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dirty="0" smtClean="0">
                    <a:latin typeface="Eras Demi ITC" panose="020B0805030504020804" pitchFamily="34" charset="0"/>
                  </a:rPr>
                  <a:t>Combine data </a:t>
                </a:r>
                <a:r>
                  <a:rPr lang="nl-NL" dirty="0" err="1" smtClean="0">
                    <a:latin typeface="Eras Demi ITC" panose="020B0805030504020804" pitchFamily="34" charset="0"/>
                  </a:rPr>
                  <a:t>from</a:t>
                </a:r>
                <a:r>
                  <a:rPr lang="nl-NL" dirty="0" smtClean="0">
                    <a:latin typeface="Eras Demi ITC" panose="020B0805030504020804" pitchFamily="34" charset="0"/>
                  </a:rPr>
                  <a:t> 3 </a:t>
                </a:r>
                <a:r>
                  <a:rPr lang="nl-NL" dirty="0" err="1" smtClean="0">
                    <a:latin typeface="Eras Demi ITC" panose="020B0805030504020804" pitchFamily="34" charset="0"/>
                  </a:rPr>
                  <a:t>DCs</a:t>
                </a:r>
                <a:endParaRPr lang="nl-NL" dirty="0">
                  <a:latin typeface="Eras Demi ITC" panose="020B0805030504020804" pitchFamily="34" charset="0"/>
                </a:endParaRPr>
              </a:p>
            </p:txBody>
          </p:sp>
          <p:cxnSp>
            <p:nvCxnSpPr>
              <p:cNvPr id="231" name="Straight Arrow Connector 230"/>
              <p:cNvCxnSpPr/>
              <p:nvPr/>
            </p:nvCxnSpPr>
            <p:spPr>
              <a:xfrm flipH="1">
                <a:off x="5868143" y="4133026"/>
                <a:ext cx="1026528" cy="183820"/>
              </a:xfrm>
              <a:prstGeom prst="straightConnector1">
                <a:avLst/>
              </a:prstGeom>
              <a:ln w="38100">
                <a:solidFill>
                  <a:schemeClr val="bg1">
                    <a:lumMod val="50000"/>
                  </a:schemeClr>
                </a:solidFill>
                <a:tailEnd type="stealth" w="lg" len="lg"/>
              </a:ln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"/>
            <p:cNvGrpSpPr/>
            <p:nvPr/>
          </p:nvGrpSpPr>
          <p:grpSpPr>
            <a:xfrm>
              <a:off x="-7877" y="5019745"/>
              <a:ext cx="9059964" cy="669261"/>
              <a:chOff x="-7877" y="5019745"/>
              <a:chExt cx="9059964" cy="669261"/>
            </a:xfrm>
          </p:grpSpPr>
          <p:sp>
            <p:nvSpPr>
              <p:cNvPr id="233" name="TextBox 232"/>
              <p:cNvSpPr txBox="1"/>
              <p:nvPr/>
            </p:nvSpPr>
            <p:spPr>
              <a:xfrm>
                <a:off x="-7877" y="5019745"/>
                <a:ext cx="205959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 smtClean="0"/>
                  <a:t>7 Network DCs</a:t>
                </a:r>
              </a:p>
              <a:p>
                <a:pPr algn="r"/>
                <a:r>
                  <a:rPr lang="en-US" dirty="0" smtClean="0"/>
                  <a:t>Total rate: 293 </a:t>
                </a:r>
                <a:r>
                  <a:rPr lang="en-US" dirty="0" err="1" smtClean="0"/>
                  <a:t>Gbps</a:t>
                </a:r>
                <a:endParaRPr lang="nl-NL" dirty="0"/>
              </a:p>
            </p:txBody>
          </p:sp>
          <p:sp>
            <p:nvSpPr>
              <p:cNvPr id="234" name="TextBox 233"/>
              <p:cNvSpPr txBox="1"/>
              <p:nvPr/>
            </p:nvSpPr>
            <p:spPr>
              <a:xfrm>
                <a:off x="4674763" y="5042675"/>
                <a:ext cx="205959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 smtClean="0"/>
                  <a:t>5 Network DCs</a:t>
                </a:r>
              </a:p>
              <a:p>
                <a:pPr algn="r"/>
                <a:r>
                  <a:rPr lang="en-US" dirty="0" smtClean="0"/>
                  <a:t>Total rate: 325 </a:t>
                </a:r>
                <a:r>
                  <a:rPr lang="en-US" dirty="0" err="1" smtClean="0"/>
                  <a:t>Gbps</a:t>
                </a:r>
                <a:endParaRPr lang="nl-NL" dirty="0"/>
              </a:p>
            </p:txBody>
          </p:sp>
          <p:grpSp>
            <p:nvGrpSpPr>
              <p:cNvPr id="236" name="Group 235"/>
              <p:cNvGrpSpPr/>
              <p:nvPr/>
            </p:nvGrpSpPr>
            <p:grpSpPr>
              <a:xfrm>
                <a:off x="2771240" y="5019746"/>
                <a:ext cx="6280847" cy="646331"/>
                <a:chOff x="1613002" y="2851195"/>
                <a:chExt cx="6280847" cy="646331"/>
              </a:xfrm>
            </p:grpSpPr>
            <p:sp>
              <p:nvSpPr>
                <p:cNvPr id="237" name="TextBox 236"/>
                <p:cNvSpPr txBox="1"/>
                <p:nvPr/>
              </p:nvSpPr>
              <p:spPr>
                <a:xfrm>
                  <a:off x="1613002" y="2851195"/>
                  <a:ext cx="158519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dirty="0" smtClean="0"/>
                    <a:t>19 </a:t>
                  </a:r>
                  <a:r>
                    <a:rPr lang="nl-NL" dirty="0" err="1" smtClean="0"/>
                    <a:t>optical</a:t>
                  </a:r>
                  <a:r>
                    <a:rPr lang="nl-NL" dirty="0" smtClean="0"/>
                    <a:t> links</a:t>
                  </a:r>
                </a:p>
                <a:p>
                  <a:r>
                    <a:rPr lang="nl-NL" dirty="0"/>
                    <a:t> </a:t>
                  </a:r>
                  <a:r>
                    <a:rPr lang="nl-NL" dirty="0" smtClean="0"/>
                    <a:t>@16 </a:t>
                  </a:r>
                  <a:r>
                    <a:rPr lang="nl-NL" dirty="0" err="1" smtClean="0"/>
                    <a:t>Gbps</a:t>
                  </a:r>
                  <a:endParaRPr lang="nl-NL" dirty="0"/>
                </a:p>
              </p:txBody>
            </p:sp>
            <p:sp>
              <p:nvSpPr>
                <p:cNvPr id="238" name="TextBox 237"/>
                <p:cNvSpPr txBox="1"/>
                <p:nvPr/>
              </p:nvSpPr>
              <p:spPr>
                <a:xfrm>
                  <a:off x="6308655" y="2851195"/>
                  <a:ext cx="1585194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dirty="0" smtClean="0"/>
                    <a:t>21 </a:t>
                  </a:r>
                  <a:r>
                    <a:rPr lang="nl-NL" dirty="0" err="1" smtClean="0"/>
                    <a:t>optical</a:t>
                  </a:r>
                  <a:r>
                    <a:rPr lang="nl-NL" dirty="0" smtClean="0"/>
                    <a:t> links</a:t>
                  </a:r>
                </a:p>
                <a:p>
                  <a:r>
                    <a:rPr lang="nl-NL" dirty="0"/>
                    <a:t> </a:t>
                  </a:r>
                  <a:r>
                    <a:rPr lang="nl-NL" dirty="0" smtClean="0"/>
                    <a:t>@16 </a:t>
                  </a:r>
                  <a:r>
                    <a:rPr lang="nl-NL" dirty="0" err="1" smtClean="0"/>
                    <a:t>Gbps</a:t>
                  </a:r>
                  <a:endParaRPr lang="nl-NL" dirty="0"/>
                </a:p>
              </p:txBody>
            </p:sp>
          </p:grpSp>
        </p:grp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19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2641" y="1185423"/>
            <a:ext cx="68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Processing </a:t>
            </a:r>
            <a:r>
              <a:rPr lang="nl-NL" sz="2800" dirty="0" err="1" smtClean="0"/>
              <a:t>the</a:t>
            </a:r>
            <a:r>
              <a:rPr lang="nl-NL" sz="2800" dirty="0" smtClean="0"/>
              <a:t> DC Output</a:t>
            </a:r>
            <a:endParaRPr lang="nl-NL" sz="28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274349" y="1988840"/>
            <a:ext cx="8402107" cy="3384376"/>
            <a:chOff x="274349" y="1988840"/>
            <a:chExt cx="8402107" cy="3384376"/>
          </a:xfrm>
        </p:grpSpPr>
        <p:sp>
          <p:nvSpPr>
            <p:cNvPr id="50" name="Rectangle 49"/>
            <p:cNvSpPr/>
            <p:nvPr/>
          </p:nvSpPr>
          <p:spPr>
            <a:xfrm>
              <a:off x="2915816" y="1988840"/>
              <a:ext cx="3288756" cy="50405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3 Options </a:t>
              </a:r>
              <a:r>
                <a:rPr lang="nl-NL" sz="2400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for</a:t>
              </a:r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</a:t>
              </a:r>
              <a:r>
                <a:rPr lang="nl-NL" sz="2400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the</a:t>
              </a:r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BBN:</a:t>
              </a:r>
              <a:endParaRPr lang="nl-NL" sz="24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274349" y="2823029"/>
              <a:ext cx="8402107" cy="707886"/>
              <a:chOff x="274349" y="2823029"/>
              <a:chExt cx="8402107" cy="707886"/>
            </a:xfrm>
          </p:grpSpPr>
          <p:sp>
            <p:nvSpPr>
              <p:cNvPr id="97" name="Rectangle 96"/>
              <p:cNvSpPr/>
              <p:nvPr/>
            </p:nvSpPr>
            <p:spPr>
              <a:xfrm>
                <a:off x="274349" y="2924944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1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899592" y="2823029"/>
                <a:ext cx="777686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Throw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everything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into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one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big data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collection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network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,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which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may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or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may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not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do more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advanced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processing (at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least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collect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and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sort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data).</a:t>
                </a:r>
                <a:endParaRPr lang="nl-NL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74349" y="3933056"/>
              <a:ext cx="8402107" cy="504056"/>
              <a:chOff x="274349" y="3933056"/>
              <a:chExt cx="8402107" cy="504056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74349" y="3933056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2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899592" y="3985029"/>
                <a:ext cx="77768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Do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some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data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merging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,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then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do 1.</a:t>
                </a:r>
                <a:endParaRPr lang="nl-NL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274349" y="4869160"/>
              <a:ext cx="8402107" cy="504056"/>
              <a:chOff x="274349" y="4869160"/>
              <a:chExt cx="8402107" cy="504056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274349" y="4869160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3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899592" y="4921133"/>
                <a:ext cx="77768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smtClean="0"/>
                  <a:t>Collect </a:t>
                </a:r>
                <a:r>
                  <a:rPr lang="nl-NL" sz="2000" dirty="0" err="1" smtClean="0"/>
                  <a:t>everything</a:t>
                </a:r>
                <a:r>
                  <a:rPr lang="nl-NL" sz="2000" dirty="0" smtClean="0"/>
                  <a:t> in a switch, </a:t>
                </a:r>
                <a:r>
                  <a:rPr lang="nl-NL" sz="2000" dirty="0" err="1" smtClean="0"/>
                  <a:t>and</a:t>
                </a:r>
                <a:r>
                  <a:rPr lang="nl-NL" sz="2000" dirty="0" smtClean="0"/>
                  <a:t> let </a:t>
                </a:r>
                <a:r>
                  <a:rPr lang="nl-NL" sz="2000" dirty="0" err="1" smtClean="0"/>
                  <a:t>one</a:t>
                </a:r>
                <a:r>
                  <a:rPr lang="nl-NL" sz="2000" dirty="0" smtClean="0"/>
                  <a:t> big FPGA board do </a:t>
                </a:r>
                <a:r>
                  <a:rPr lang="nl-NL" sz="2000" dirty="0" err="1" smtClean="0"/>
                  <a:t>the</a:t>
                </a:r>
                <a:r>
                  <a:rPr lang="nl-NL" sz="2000" dirty="0" smtClean="0"/>
                  <a:t> rest.</a:t>
                </a:r>
                <a:endParaRPr lang="nl-NL" sz="20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942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2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642" y="1185423"/>
            <a:ext cx="3456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Recap</a:t>
            </a:r>
            <a:endParaRPr lang="nl-NL" sz="2800" dirty="0"/>
          </a:p>
        </p:txBody>
      </p:sp>
      <p:sp>
        <p:nvSpPr>
          <p:cNvPr id="10" name="Donut 9"/>
          <p:cNvSpPr/>
          <p:nvPr/>
        </p:nvSpPr>
        <p:spPr>
          <a:xfrm>
            <a:off x="1930834" y="1843163"/>
            <a:ext cx="1801861" cy="1801861"/>
          </a:xfrm>
          <a:prstGeom prst="donut">
            <a:avLst>
              <a:gd name="adj" fmla="val 3180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isometricOffAxis1Left"/>
            <a:lightRig rig="chilly" dir="t">
              <a:rot lat="0" lon="0" rev="3000000"/>
            </a:lightRig>
          </a:scene3d>
          <a:sp3d extrusionH="203200"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313298" y="2253843"/>
            <a:ext cx="1473520" cy="1473520"/>
          </a:xfrm>
          <a:prstGeom prst="donut">
            <a:avLst>
              <a:gd name="adj" fmla="val 1261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isometricOffAxis1Left"/>
            <a:lightRig rig="chilly" dir="t">
              <a:rot lat="0" lon="0" rev="3000000"/>
            </a:lightRig>
          </a:scene3d>
          <a:sp3d extrusionH="1625600"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2" name="Donut 11"/>
          <p:cNvSpPr/>
          <p:nvPr/>
        </p:nvSpPr>
        <p:spPr>
          <a:xfrm>
            <a:off x="45470" y="2639048"/>
            <a:ext cx="903809" cy="903809"/>
          </a:xfrm>
          <a:prstGeom prst="donut">
            <a:avLst>
              <a:gd name="adj" fmla="val 31805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isometricOffAxis1Left"/>
            <a:lightRig rig="chilly" dir="t">
              <a:rot lat="0" lon="0" rev="3000000"/>
            </a:lightRig>
          </a:scene3d>
          <a:sp3d extrusionH="203200"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622863" y="1666401"/>
            <a:ext cx="2016224" cy="3170013"/>
          </a:xfrm>
          <a:prstGeom prst="rect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Donut 13"/>
          <p:cNvSpPr/>
          <p:nvPr/>
        </p:nvSpPr>
        <p:spPr>
          <a:xfrm>
            <a:off x="6921592" y="1763214"/>
            <a:ext cx="1801861" cy="1801861"/>
          </a:xfrm>
          <a:prstGeom prst="donut">
            <a:avLst>
              <a:gd name="adj" fmla="val 31805"/>
            </a:avLst>
          </a:prstGeom>
          <a:pattFill prst="lgGrid">
            <a:fgClr>
              <a:schemeClr val="accent1"/>
            </a:fgClr>
            <a:bgClr>
              <a:schemeClr val="bg1"/>
            </a:bgClr>
          </a:patt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5" name="Donut 14"/>
          <p:cNvSpPr/>
          <p:nvPr/>
        </p:nvSpPr>
        <p:spPr>
          <a:xfrm>
            <a:off x="7370617" y="3782949"/>
            <a:ext cx="903809" cy="903809"/>
          </a:xfrm>
          <a:prstGeom prst="donut">
            <a:avLst>
              <a:gd name="adj" fmla="val 31805"/>
            </a:avLst>
          </a:prstGeom>
          <a:pattFill prst="lgGrid">
            <a:fgClr>
              <a:schemeClr val="accent1"/>
            </a:fgClr>
            <a:bgClr>
              <a:schemeClr val="bg1"/>
            </a:bgClr>
          </a:patt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22863" y="4509120"/>
            <a:ext cx="590509" cy="32729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41" name="Group 140"/>
          <p:cNvGrpSpPr/>
          <p:nvPr/>
        </p:nvGrpSpPr>
        <p:grpSpPr>
          <a:xfrm>
            <a:off x="4061244" y="5301208"/>
            <a:ext cx="1821389" cy="301415"/>
            <a:chOff x="4061244" y="5301208"/>
            <a:chExt cx="1821389" cy="301415"/>
          </a:xfrm>
        </p:grpSpPr>
        <p:cxnSp>
          <p:nvCxnSpPr>
            <p:cNvPr id="130" name="Straight Connector 129"/>
            <p:cNvCxnSpPr/>
            <p:nvPr/>
          </p:nvCxnSpPr>
          <p:spPr>
            <a:xfrm>
              <a:off x="4061244" y="5301208"/>
              <a:ext cx="1821389" cy="0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>
              <a:stCxn id="31" idx="0"/>
            </p:cNvCxnSpPr>
            <p:nvPr/>
          </p:nvCxnSpPr>
          <p:spPr>
            <a:xfrm flipV="1">
              <a:off x="5882633" y="5301208"/>
              <a:ext cx="0" cy="301415"/>
            </a:xfrm>
            <a:prstGeom prst="line">
              <a:avLst/>
            </a:prstGeom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9" name="Group 138"/>
          <p:cNvGrpSpPr/>
          <p:nvPr/>
        </p:nvGrpSpPr>
        <p:grpSpPr>
          <a:xfrm>
            <a:off x="3659026" y="2236802"/>
            <a:ext cx="768958" cy="832158"/>
            <a:chOff x="3659026" y="2236802"/>
            <a:chExt cx="768958" cy="832158"/>
          </a:xfrm>
        </p:grpSpPr>
        <p:sp>
          <p:nvSpPr>
            <p:cNvPr id="135" name="Right Arrow 134"/>
            <p:cNvSpPr/>
            <p:nvPr/>
          </p:nvSpPr>
          <p:spPr>
            <a:xfrm>
              <a:off x="3744956" y="2643261"/>
              <a:ext cx="683028" cy="425699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3659026" y="2236802"/>
              <a:ext cx="7689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Map</a:t>
              </a:r>
              <a:endParaRPr lang="nl-NL" sz="2000" dirty="0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4937455" y="5602622"/>
            <a:ext cx="3621657" cy="988645"/>
            <a:chOff x="4937455" y="5602622"/>
            <a:chExt cx="3621657" cy="988645"/>
          </a:xfrm>
        </p:grpSpPr>
        <p:grpSp>
          <p:nvGrpSpPr>
            <p:cNvPr id="29" name="Group 28"/>
            <p:cNvGrpSpPr/>
            <p:nvPr/>
          </p:nvGrpSpPr>
          <p:grpSpPr>
            <a:xfrm rot="5400000">
              <a:off x="5388311" y="5151766"/>
              <a:ext cx="988645" cy="1890357"/>
              <a:chOff x="4425048" y="685363"/>
              <a:chExt cx="775844" cy="1607103"/>
            </a:xfrm>
          </p:grpSpPr>
          <p:sp>
            <p:nvSpPr>
              <p:cNvPr id="31" name="Flowchart: Manual Operation 30"/>
              <p:cNvSpPr/>
              <p:nvPr/>
            </p:nvSpPr>
            <p:spPr>
              <a:xfrm rot="5400000" flipV="1">
                <a:off x="4009419" y="1100993"/>
                <a:ext cx="1607103" cy="775843"/>
              </a:xfrm>
              <a:prstGeom prst="flowChartManualOperation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 rot="5400000">
                <a:off x="4502087" y="896777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75" name="Straight Connector 74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Rectangle 78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5400000" flipV="1">
                <a:off x="4512295" y="1620707"/>
                <a:ext cx="0" cy="17449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5400000" flipH="1" flipV="1">
                <a:off x="4649944" y="1595934"/>
                <a:ext cx="44478" cy="17956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 flipV="1">
                <a:off x="4479810" y="1549990"/>
                <a:ext cx="0" cy="109523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 flipV="1">
                <a:off x="4468672" y="1128829"/>
                <a:ext cx="0" cy="872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>
                <a:endCxn id="74" idx="2"/>
              </p:cNvCxnSpPr>
              <p:nvPr/>
            </p:nvCxnSpPr>
            <p:spPr>
              <a:xfrm rot="5400000" flipV="1">
                <a:off x="4525796" y="1148743"/>
                <a:ext cx="138550" cy="185968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5400000">
                <a:off x="4447384" y="1208440"/>
                <a:ext cx="150210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rot="5400000" flipV="1">
                <a:off x="4702469" y="1117356"/>
                <a:ext cx="0" cy="240131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5400000">
                <a:off x="4753781" y="1123971"/>
                <a:ext cx="397384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stCxn id="68" idx="1"/>
              </p:cNvCxnSpPr>
              <p:nvPr/>
            </p:nvCxnSpPr>
            <p:spPr>
              <a:xfrm rot="5400000" flipV="1">
                <a:off x="4877367" y="1117619"/>
                <a:ext cx="280149" cy="129939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 flipV="1">
                <a:off x="4495822" y="753133"/>
                <a:ext cx="0" cy="141546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Oval 42"/>
              <p:cNvSpPr/>
              <p:nvPr/>
            </p:nvSpPr>
            <p:spPr>
              <a:xfrm rot="5400000">
                <a:off x="5052652" y="1309658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4" name="Oval 43"/>
              <p:cNvSpPr/>
              <p:nvPr/>
            </p:nvSpPr>
            <p:spPr>
              <a:xfrm rot="5400000">
                <a:off x="4481811" y="1554735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45" name="Oval 44"/>
              <p:cNvSpPr/>
              <p:nvPr/>
            </p:nvSpPr>
            <p:spPr>
              <a:xfrm rot="5400000">
                <a:off x="4520856" y="776823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46" name="Group 45"/>
              <p:cNvGrpSpPr/>
              <p:nvPr/>
            </p:nvGrpSpPr>
            <p:grpSpPr>
              <a:xfrm rot="5400000">
                <a:off x="4596101" y="1147178"/>
                <a:ext cx="426052" cy="606539"/>
                <a:chOff x="4016933" y="3453611"/>
                <a:chExt cx="944153" cy="1344122"/>
              </a:xfrm>
            </p:grpSpPr>
            <p:grpSp>
              <p:nvGrpSpPr>
                <p:cNvPr id="69" name="Group 68"/>
                <p:cNvGrpSpPr/>
                <p:nvPr/>
              </p:nvGrpSpPr>
              <p:grpSpPr>
                <a:xfrm>
                  <a:off x="4016933" y="3990212"/>
                  <a:ext cx="807521" cy="807521"/>
                  <a:chOff x="3141682" y="752097"/>
                  <a:chExt cx="2235200" cy="2235200"/>
                </a:xfrm>
              </p:grpSpPr>
              <p:sp>
                <p:nvSpPr>
                  <p:cNvPr id="73" name="Shape 72"/>
                  <p:cNvSpPr/>
                  <p:nvPr/>
                </p:nvSpPr>
                <p:spPr>
                  <a:xfrm>
                    <a:off x="3141682" y="752097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74" name="Oval 73"/>
                  <p:cNvSpPr/>
                  <p:nvPr/>
                </p:nvSpPr>
                <p:spPr>
                  <a:xfrm>
                    <a:off x="3593020" y="1221624"/>
                    <a:ext cx="1332529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70" name="Group 69"/>
                <p:cNvGrpSpPr/>
                <p:nvPr/>
              </p:nvGrpSpPr>
              <p:grpSpPr>
                <a:xfrm>
                  <a:off x="4316622" y="3453611"/>
                  <a:ext cx="644464" cy="644464"/>
                  <a:chOff x="1841882" y="-220652"/>
                  <a:chExt cx="2235200" cy="2235200"/>
                </a:xfrm>
              </p:grpSpPr>
              <p:sp>
                <p:nvSpPr>
                  <p:cNvPr id="71" name="Shape 70"/>
                  <p:cNvSpPr/>
                  <p:nvPr/>
                </p:nvSpPr>
                <p:spPr>
                  <a:xfrm>
                    <a:off x="1841882" y="-220652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2">
                      <a:lumMod val="5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72" name="Oval 71"/>
                  <p:cNvSpPr/>
                  <p:nvPr/>
                </p:nvSpPr>
                <p:spPr>
                  <a:xfrm>
                    <a:off x="2293217" y="248871"/>
                    <a:ext cx="1332525" cy="1296142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47" name="Group 46"/>
              <p:cNvGrpSpPr/>
              <p:nvPr/>
            </p:nvGrpSpPr>
            <p:grpSpPr>
              <a:xfrm rot="5400000">
                <a:off x="4822534" y="1010029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64" name="Straight Connector 6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8" name="Rectangle 6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48" name="Oval 47"/>
              <p:cNvSpPr/>
              <p:nvPr/>
            </p:nvSpPr>
            <p:spPr>
              <a:xfrm rot="5400000">
                <a:off x="4730824" y="1616391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rot="5400000">
                <a:off x="4371950" y="1903860"/>
                <a:ext cx="389292" cy="0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5400000" flipV="1">
                <a:off x="4853398" y="1529342"/>
                <a:ext cx="0" cy="584152"/>
              </a:xfrm>
              <a:prstGeom prst="line">
                <a:avLst/>
              </a:prstGeom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Oval 50"/>
              <p:cNvSpPr/>
              <p:nvPr/>
            </p:nvSpPr>
            <p:spPr>
              <a:xfrm rot="5400000">
                <a:off x="4520856" y="2088286"/>
                <a:ext cx="91478" cy="94167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52" name="Group 51"/>
              <p:cNvGrpSpPr/>
              <p:nvPr/>
            </p:nvGrpSpPr>
            <p:grpSpPr>
              <a:xfrm rot="5400000">
                <a:off x="4502087" y="1782058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9" name="Straight Connector 58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3" name="Rectangle 62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53" name="Group 52"/>
              <p:cNvGrpSpPr/>
              <p:nvPr/>
            </p:nvGrpSpPr>
            <p:grpSpPr>
              <a:xfrm rot="5400000">
                <a:off x="4822534" y="1707953"/>
                <a:ext cx="259877" cy="25987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4" name="Straight Connector 5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2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" name="Rectangle 5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</p:grpSp>
        <p:sp>
          <p:nvSpPr>
            <p:cNvPr id="137" name="TextBox 136"/>
            <p:cNvSpPr txBox="1"/>
            <p:nvPr/>
          </p:nvSpPr>
          <p:spPr>
            <a:xfrm>
              <a:off x="6876256" y="5733239"/>
              <a:ext cx="16828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/>
                <a:t>Data</a:t>
              </a:r>
            </a:p>
            <a:p>
              <a:r>
                <a:rPr lang="nl-NL" sz="2000" dirty="0" err="1" smtClean="0"/>
                <a:t>Concentrator</a:t>
              </a:r>
              <a:endParaRPr lang="nl-NL" sz="2000" dirty="0"/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1619672" y="3727363"/>
            <a:ext cx="768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 smtClean="0"/>
              <a:t>EMC</a:t>
            </a:r>
            <a:endParaRPr lang="nl-NL" sz="20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070127"/>
              </p:ext>
            </p:extLst>
          </p:nvPr>
        </p:nvGraphicFramePr>
        <p:xfrm>
          <a:off x="899592" y="4618852"/>
          <a:ext cx="3168000" cy="158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</a:tblGrid>
              <a:tr h="39600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00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600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140" name="Group 139"/>
          <p:cNvGrpSpPr/>
          <p:nvPr/>
        </p:nvGrpSpPr>
        <p:grpSpPr>
          <a:xfrm>
            <a:off x="4061244" y="4509120"/>
            <a:ext cx="561620" cy="1695294"/>
            <a:chOff x="4061244" y="4509120"/>
            <a:chExt cx="561620" cy="1695294"/>
          </a:xfrm>
        </p:grpSpPr>
        <p:cxnSp>
          <p:nvCxnSpPr>
            <p:cNvPr id="19" name="Straight Connector 18"/>
            <p:cNvCxnSpPr/>
            <p:nvPr/>
          </p:nvCxnSpPr>
          <p:spPr>
            <a:xfrm flipH="1">
              <a:off x="4061244" y="4509120"/>
              <a:ext cx="561620" cy="108000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4075724" y="4836414"/>
              <a:ext cx="540000" cy="1368000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904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20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2641" y="1185423"/>
            <a:ext cx="68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Processing </a:t>
            </a:r>
            <a:r>
              <a:rPr lang="nl-NL" sz="2800" dirty="0" err="1" smtClean="0"/>
              <a:t>the</a:t>
            </a:r>
            <a:r>
              <a:rPr lang="nl-NL" sz="2800" dirty="0" smtClean="0"/>
              <a:t> DC Output</a:t>
            </a:r>
            <a:endParaRPr lang="nl-NL" sz="28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274349" y="1988840"/>
            <a:ext cx="8402107" cy="3384376"/>
            <a:chOff x="274349" y="1988840"/>
            <a:chExt cx="8402107" cy="3384376"/>
          </a:xfrm>
        </p:grpSpPr>
        <p:sp>
          <p:nvSpPr>
            <p:cNvPr id="50" name="Rectangle 49"/>
            <p:cNvSpPr/>
            <p:nvPr/>
          </p:nvSpPr>
          <p:spPr>
            <a:xfrm>
              <a:off x="2915817" y="1988840"/>
              <a:ext cx="3294132" cy="50405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3 Options </a:t>
              </a:r>
              <a:r>
                <a:rPr lang="nl-NL" sz="2400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for</a:t>
              </a:r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</a:t>
              </a:r>
              <a:r>
                <a:rPr lang="nl-NL" sz="2400" dirty="0" err="1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the</a:t>
              </a:r>
              <a:r>
                <a:rPr lang="nl-NL" sz="2400" dirty="0" smtClean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</a:rPr>
                <a:t> BBN:</a:t>
              </a:r>
              <a:endParaRPr lang="nl-NL" sz="240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274349" y="2823029"/>
              <a:ext cx="8402107" cy="707886"/>
              <a:chOff x="274349" y="2823029"/>
              <a:chExt cx="8402107" cy="707886"/>
            </a:xfrm>
          </p:grpSpPr>
          <p:sp>
            <p:nvSpPr>
              <p:cNvPr id="97" name="Rectangle 96"/>
              <p:cNvSpPr/>
              <p:nvPr/>
            </p:nvSpPr>
            <p:spPr>
              <a:xfrm>
                <a:off x="274349" y="2924944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1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899592" y="2823029"/>
                <a:ext cx="777686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Throw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everything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into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one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big data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collection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network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,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which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may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or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may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not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do more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advanced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processing (at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least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collect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and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sort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data).</a:t>
                </a:r>
                <a:endParaRPr lang="nl-NL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74349" y="3933056"/>
              <a:ext cx="8402107" cy="504056"/>
              <a:chOff x="274349" y="3933056"/>
              <a:chExt cx="8402107" cy="504056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74349" y="3933056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2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899592" y="3985029"/>
                <a:ext cx="77768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Do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some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data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merging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, </a:t>
                </a:r>
                <a:r>
                  <a:rPr lang="nl-NL" sz="2000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then</a:t>
                </a:r>
                <a:r>
                  <a:rPr lang="nl-NL" sz="2000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 do 1.</a:t>
                </a:r>
                <a:endParaRPr lang="nl-NL" sz="2000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274349" y="4869160"/>
              <a:ext cx="8402107" cy="504056"/>
              <a:chOff x="274349" y="4869160"/>
              <a:chExt cx="8402107" cy="504056"/>
            </a:xfrm>
          </p:grpSpPr>
          <p:sp>
            <p:nvSpPr>
              <p:cNvPr id="93" name="Rectangle 92"/>
              <p:cNvSpPr/>
              <p:nvPr/>
            </p:nvSpPr>
            <p:spPr>
              <a:xfrm>
                <a:off x="274349" y="4869160"/>
                <a:ext cx="504000" cy="504056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</a:rPr>
                  <a:t>3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899592" y="4921133"/>
                <a:ext cx="77768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sz="2000" dirty="0" smtClean="0"/>
                  <a:t>Collect </a:t>
                </a:r>
                <a:r>
                  <a:rPr lang="nl-NL" sz="2000" dirty="0" err="1" smtClean="0"/>
                  <a:t>everything</a:t>
                </a:r>
                <a:r>
                  <a:rPr lang="nl-NL" sz="2000" dirty="0" smtClean="0"/>
                  <a:t> in a switch, </a:t>
                </a:r>
                <a:r>
                  <a:rPr lang="nl-NL" sz="2000" dirty="0" err="1" smtClean="0"/>
                  <a:t>and</a:t>
                </a:r>
                <a:r>
                  <a:rPr lang="nl-NL" sz="2000" dirty="0" smtClean="0"/>
                  <a:t> let </a:t>
                </a:r>
                <a:r>
                  <a:rPr lang="nl-NL" sz="2000" dirty="0" err="1" smtClean="0"/>
                  <a:t>one</a:t>
                </a:r>
                <a:r>
                  <a:rPr lang="nl-NL" sz="2000" dirty="0" smtClean="0"/>
                  <a:t> big FPGA board do </a:t>
                </a:r>
                <a:r>
                  <a:rPr lang="nl-NL" sz="2000" dirty="0" err="1" smtClean="0"/>
                  <a:t>the</a:t>
                </a:r>
                <a:r>
                  <a:rPr lang="nl-NL" sz="2000" dirty="0" smtClean="0"/>
                  <a:t> rest.</a:t>
                </a:r>
                <a:endParaRPr lang="nl-NL" sz="2000" dirty="0"/>
              </a:p>
            </p:txBody>
          </p:sp>
        </p:grpSp>
      </p:grpSp>
      <p:grpSp>
        <p:nvGrpSpPr>
          <p:cNvPr id="232" name="Group 231"/>
          <p:cNvGrpSpPr/>
          <p:nvPr/>
        </p:nvGrpSpPr>
        <p:grpSpPr>
          <a:xfrm>
            <a:off x="1468109" y="3587764"/>
            <a:ext cx="6327811" cy="1281396"/>
            <a:chOff x="1468109" y="3587764"/>
            <a:chExt cx="6327811" cy="1281396"/>
          </a:xfrm>
        </p:grpSpPr>
        <p:sp>
          <p:nvSpPr>
            <p:cNvPr id="245" name="Rectangle 244"/>
            <p:cNvSpPr/>
            <p:nvPr/>
          </p:nvSpPr>
          <p:spPr>
            <a:xfrm>
              <a:off x="1468109" y="3587764"/>
              <a:ext cx="6327811" cy="5335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000" dirty="0" smtClean="0"/>
                <a:t>32 </a:t>
              </a:r>
              <a:r>
                <a:rPr lang="nl-NL" sz="2000" dirty="0" err="1" smtClean="0"/>
                <a:t>Gbps</a:t>
              </a:r>
              <a:r>
                <a:rPr lang="nl-NL" sz="2000" dirty="0" smtClean="0"/>
                <a:t> Switch</a:t>
              </a:r>
              <a:endParaRPr lang="nl-NL" sz="2000" dirty="0"/>
            </a:p>
          </p:txBody>
        </p:sp>
        <p:cxnSp>
          <p:nvCxnSpPr>
            <p:cNvPr id="246" name="Straight Arrow Connector 245"/>
            <p:cNvCxnSpPr/>
            <p:nvPr/>
          </p:nvCxnSpPr>
          <p:spPr>
            <a:xfrm>
              <a:off x="4920365" y="4121321"/>
              <a:ext cx="0" cy="747839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7" name="TextBox 246"/>
            <p:cNvSpPr txBox="1"/>
            <p:nvPr/>
          </p:nvSpPr>
          <p:spPr>
            <a:xfrm>
              <a:off x="5036276" y="4172074"/>
              <a:ext cx="15851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31 </a:t>
              </a:r>
              <a:r>
                <a:rPr lang="nl-NL" dirty="0" err="1" smtClean="0"/>
                <a:t>optical</a:t>
              </a:r>
              <a:r>
                <a:rPr lang="nl-NL" dirty="0" smtClean="0"/>
                <a:t> links</a:t>
              </a:r>
            </a:p>
            <a:p>
              <a:r>
                <a:rPr lang="nl-NL" dirty="0"/>
                <a:t> </a:t>
              </a:r>
              <a:r>
                <a:rPr lang="nl-NL" dirty="0" smtClean="0"/>
                <a:t>@32 </a:t>
              </a:r>
              <a:r>
                <a:rPr lang="nl-NL" dirty="0" err="1" smtClean="0"/>
                <a:t>Gbps</a:t>
              </a:r>
              <a:endParaRPr lang="nl-NL" dirty="0"/>
            </a:p>
          </p:txBody>
        </p:sp>
      </p:grpSp>
      <p:grpSp>
        <p:nvGrpSpPr>
          <p:cNvPr id="248" name="Group 247"/>
          <p:cNvGrpSpPr/>
          <p:nvPr/>
        </p:nvGrpSpPr>
        <p:grpSpPr>
          <a:xfrm>
            <a:off x="-2713" y="4869160"/>
            <a:ext cx="8516843" cy="1800200"/>
            <a:chOff x="-2713" y="4869160"/>
            <a:chExt cx="8516843" cy="1800200"/>
          </a:xfrm>
        </p:grpSpPr>
        <p:grpSp>
          <p:nvGrpSpPr>
            <p:cNvPr id="249" name="Group 248"/>
            <p:cNvGrpSpPr/>
            <p:nvPr/>
          </p:nvGrpSpPr>
          <p:grpSpPr>
            <a:xfrm>
              <a:off x="1859826" y="4877886"/>
              <a:ext cx="1661535" cy="1011698"/>
              <a:chOff x="2185142" y="5513646"/>
              <a:chExt cx="1661535" cy="1011698"/>
            </a:xfrm>
          </p:grpSpPr>
          <p:sp>
            <p:nvSpPr>
              <p:cNvPr id="310" name="Rectangle 309"/>
              <p:cNvSpPr/>
              <p:nvPr/>
            </p:nvSpPr>
            <p:spPr>
              <a:xfrm>
                <a:off x="2185142" y="5517232"/>
                <a:ext cx="1661535" cy="1008112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/>
              </a:p>
            </p:txBody>
          </p:sp>
          <p:grpSp>
            <p:nvGrpSpPr>
              <p:cNvPr id="311" name="Group 310"/>
              <p:cNvGrpSpPr/>
              <p:nvPr/>
            </p:nvGrpSpPr>
            <p:grpSpPr>
              <a:xfrm rot="10800000">
                <a:off x="3459808" y="561181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354" name="Straight Connector 35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5" name="Straight Connector 35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6" name="Straight Connector 35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7" name="Straight Connector 35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8" name="Rectangle 357"/>
                <p:cNvSpPr/>
                <p:nvPr/>
              </p:nvSpPr>
              <p:spPr>
                <a:xfrm>
                  <a:off x="2627784" y="1916831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312" name="Straight Connector 311"/>
              <p:cNvCxnSpPr/>
              <p:nvPr/>
            </p:nvCxnSpPr>
            <p:spPr>
              <a:xfrm rot="10800000" flipV="1">
                <a:off x="2811342" y="5513646"/>
                <a:ext cx="0" cy="222352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3" name="Straight Connector 312"/>
              <p:cNvCxnSpPr/>
              <p:nvPr/>
            </p:nvCxnSpPr>
            <p:spPr>
              <a:xfrm rot="10800000" flipH="1" flipV="1">
                <a:off x="2811342" y="5714159"/>
                <a:ext cx="52317" cy="228812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10800000" flipV="1">
                <a:off x="2932733" y="5513646"/>
                <a:ext cx="0" cy="139563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10800000" flipV="1">
                <a:off x="3441226" y="5513646"/>
                <a:ext cx="0" cy="111176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>
                <a:endCxn id="353" idx="2"/>
              </p:cNvCxnSpPr>
              <p:nvPr/>
            </p:nvCxnSpPr>
            <p:spPr>
              <a:xfrm rot="10800000" flipV="1">
                <a:off x="3278256" y="5611815"/>
                <a:ext cx="162970" cy="236976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Straight Connector 316"/>
              <p:cNvCxnSpPr/>
              <p:nvPr/>
            </p:nvCxnSpPr>
            <p:spPr>
              <a:xfrm rot="10800000">
                <a:off x="3310553" y="5637812"/>
                <a:ext cx="176685" cy="0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/>
              <p:cNvCxnSpPr/>
              <p:nvPr/>
            </p:nvCxnSpPr>
            <p:spPr>
              <a:xfrm rot="10800000" flipV="1">
                <a:off x="3364805" y="5714160"/>
                <a:ext cx="0" cy="30599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Straight Connector 318"/>
              <p:cNvCxnSpPr/>
              <p:nvPr/>
            </p:nvCxnSpPr>
            <p:spPr>
              <a:xfrm flipH="1">
                <a:off x="3264541" y="6185733"/>
                <a:ext cx="582136" cy="1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Straight Connector 319"/>
              <p:cNvCxnSpPr>
                <a:stCxn id="347" idx="1"/>
              </p:cNvCxnSpPr>
              <p:nvPr/>
            </p:nvCxnSpPr>
            <p:spPr>
              <a:xfrm rot="10800000" flipV="1">
                <a:off x="3285808" y="6185733"/>
                <a:ext cx="329526" cy="165579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1" name="Oval 320"/>
              <p:cNvSpPr/>
              <p:nvPr/>
            </p:nvSpPr>
            <p:spPr>
              <a:xfrm rot="10800000">
                <a:off x="3170655" y="6311677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22" name="Oval 321"/>
              <p:cNvSpPr/>
              <p:nvPr/>
            </p:nvSpPr>
            <p:spPr>
              <a:xfrm rot="10800000">
                <a:off x="2882382" y="5584264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323" name="Group 322"/>
              <p:cNvGrpSpPr/>
              <p:nvPr/>
            </p:nvGrpSpPr>
            <p:grpSpPr>
              <a:xfrm rot="10800000">
                <a:off x="2863661" y="5616619"/>
                <a:ext cx="501144" cy="772902"/>
                <a:chOff x="4016933" y="3453611"/>
                <a:chExt cx="944153" cy="1344122"/>
              </a:xfrm>
            </p:grpSpPr>
            <p:grpSp>
              <p:nvGrpSpPr>
                <p:cNvPr id="348" name="Group 347"/>
                <p:cNvGrpSpPr/>
                <p:nvPr/>
              </p:nvGrpSpPr>
              <p:grpSpPr>
                <a:xfrm>
                  <a:off x="4016933" y="3990212"/>
                  <a:ext cx="807521" cy="807521"/>
                  <a:chOff x="3141682" y="752097"/>
                  <a:chExt cx="2235200" cy="2235200"/>
                </a:xfrm>
              </p:grpSpPr>
              <p:sp>
                <p:nvSpPr>
                  <p:cNvPr id="352" name="Shape 351"/>
                  <p:cNvSpPr/>
                  <p:nvPr/>
                </p:nvSpPr>
                <p:spPr>
                  <a:xfrm>
                    <a:off x="3141682" y="752097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4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53" name="Oval 352"/>
                  <p:cNvSpPr/>
                  <p:nvPr/>
                </p:nvSpPr>
                <p:spPr>
                  <a:xfrm>
                    <a:off x="3593020" y="1221624"/>
                    <a:ext cx="1332529" cy="1296142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349" name="Group 348"/>
                <p:cNvGrpSpPr/>
                <p:nvPr/>
              </p:nvGrpSpPr>
              <p:grpSpPr>
                <a:xfrm>
                  <a:off x="4316622" y="3453611"/>
                  <a:ext cx="644464" cy="644464"/>
                  <a:chOff x="1841882" y="-220652"/>
                  <a:chExt cx="2235200" cy="2235200"/>
                </a:xfrm>
              </p:grpSpPr>
              <p:sp>
                <p:nvSpPr>
                  <p:cNvPr id="350" name="Shape 349"/>
                  <p:cNvSpPr/>
                  <p:nvPr/>
                </p:nvSpPr>
                <p:spPr>
                  <a:xfrm>
                    <a:off x="1841882" y="-220652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4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51" name="Oval 350"/>
                  <p:cNvSpPr/>
                  <p:nvPr/>
                </p:nvSpPr>
                <p:spPr>
                  <a:xfrm>
                    <a:off x="2293217" y="248871"/>
                    <a:ext cx="1332525" cy="1296142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324" name="Group 323"/>
              <p:cNvGrpSpPr/>
              <p:nvPr/>
            </p:nvGrpSpPr>
            <p:grpSpPr>
              <a:xfrm rot="10800000">
                <a:off x="3347864" y="602015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343" name="Straight Connector 34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4" name="Straight Connector 34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5" name="Straight Connector 34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6" name="Straight Connector 34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7" name="Rectangle 346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325" name="Oval 324"/>
              <p:cNvSpPr/>
              <p:nvPr/>
            </p:nvSpPr>
            <p:spPr>
              <a:xfrm rot="10800000">
                <a:off x="2809860" y="5901577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326" name="Straight Connector 325"/>
              <p:cNvCxnSpPr/>
              <p:nvPr/>
            </p:nvCxnSpPr>
            <p:spPr>
              <a:xfrm rot="10800000">
                <a:off x="2351954" y="5694017"/>
                <a:ext cx="457905" cy="0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Straight Connector 326"/>
              <p:cNvCxnSpPr/>
              <p:nvPr/>
            </p:nvCxnSpPr>
            <p:spPr>
              <a:xfrm rot="10800000" flipV="1">
                <a:off x="2677879" y="5687297"/>
                <a:ext cx="0" cy="74437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8" name="Oval 327"/>
              <p:cNvSpPr/>
              <p:nvPr/>
            </p:nvSpPr>
            <p:spPr>
              <a:xfrm rot="10800000">
                <a:off x="2254792" y="5634018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329" name="Group 328"/>
              <p:cNvGrpSpPr/>
              <p:nvPr/>
            </p:nvGrpSpPr>
            <p:grpSpPr>
              <a:xfrm rot="10800000">
                <a:off x="2418495" y="561181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338" name="Straight Connector 337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9" name="Straight Connector 338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0" name="Straight Connector 339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Straight Connector 340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2" name="Rectangle 341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330" name="Group 329"/>
              <p:cNvGrpSpPr/>
              <p:nvPr/>
            </p:nvGrpSpPr>
            <p:grpSpPr>
              <a:xfrm rot="10800000">
                <a:off x="2466119" y="602015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333" name="Straight Connector 33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4" name="Straight Connector 33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5" name="Straight Connector 33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6" name="Straight Connector 33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37" name="Rectangle 336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331" name="Straight Connector 330"/>
              <p:cNvCxnSpPr/>
              <p:nvPr/>
            </p:nvCxnSpPr>
            <p:spPr>
              <a:xfrm>
                <a:off x="2308592" y="6144339"/>
                <a:ext cx="0" cy="38100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2" name="Oval 331"/>
              <p:cNvSpPr/>
              <p:nvPr/>
            </p:nvSpPr>
            <p:spPr>
              <a:xfrm rot="10800000">
                <a:off x="2260823" y="6080963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250" name="Group 249"/>
            <p:cNvGrpSpPr/>
            <p:nvPr/>
          </p:nvGrpSpPr>
          <p:grpSpPr>
            <a:xfrm>
              <a:off x="4061468" y="4881472"/>
              <a:ext cx="1661535" cy="1011698"/>
              <a:chOff x="2185142" y="5513646"/>
              <a:chExt cx="1661535" cy="1011698"/>
            </a:xfrm>
          </p:grpSpPr>
          <p:sp>
            <p:nvSpPr>
              <p:cNvPr id="261" name="Rectangle 260"/>
              <p:cNvSpPr/>
              <p:nvPr/>
            </p:nvSpPr>
            <p:spPr>
              <a:xfrm>
                <a:off x="2185142" y="5517232"/>
                <a:ext cx="1661535" cy="1008112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/>
              </a:p>
            </p:txBody>
          </p:sp>
          <p:grpSp>
            <p:nvGrpSpPr>
              <p:cNvPr id="262" name="Group 261"/>
              <p:cNvGrpSpPr/>
              <p:nvPr/>
            </p:nvGrpSpPr>
            <p:grpSpPr>
              <a:xfrm rot="10800000">
                <a:off x="3459808" y="561181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305" name="Straight Connector 304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6" name="Straight Connector 305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7" name="Straight Connector 306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8" name="Straight Connector 307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9" name="Rectangle 308"/>
                <p:cNvSpPr/>
                <p:nvPr/>
              </p:nvSpPr>
              <p:spPr>
                <a:xfrm>
                  <a:off x="2627784" y="1916831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263" name="Straight Connector 262"/>
              <p:cNvCxnSpPr/>
              <p:nvPr/>
            </p:nvCxnSpPr>
            <p:spPr>
              <a:xfrm rot="10800000" flipV="1">
                <a:off x="2811342" y="5513646"/>
                <a:ext cx="0" cy="222352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Straight Connector 263"/>
              <p:cNvCxnSpPr/>
              <p:nvPr/>
            </p:nvCxnSpPr>
            <p:spPr>
              <a:xfrm rot="10800000" flipH="1" flipV="1">
                <a:off x="2811342" y="5714159"/>
                <a:ext cx="52317" cy="228812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Straight Connector 264"/>
              <p:cNvCxnSpPr/>
              <p:nvPr/>
            </p:nvCxnSpPr>
            <p:spPr>
              <a:xfrm rot="10800000" flipV="1">
                <a:off x="2932733" y="5513646"/>
                <a:ext cx="0" cy="139563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Straight Connector 265"/>
              <p:cNvCxnSpPr/>
              <p:nvPr/>
            </p:nvCxnSpPr>
            <p:spPr>
              <a:xfrm rot="10800000" flipV="1">
                <a:off x="3441226" y="5513646"/>
                <a:ext cx="0" cy="111176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/>
              <p:cNvCxnSpPr>
                <a:endCxn id="304" idx="2"/>
              </p:cNvCxnSpPr>
              <p:nvPr/>
            </p:nvCxnSpPr>
            <p:spPr>
              <a:xfrm rot="10800000" flipV="1">
                <a:off x="3278256" y="5611815"/>
                <a:ext cx="162970" cy="236976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/>
              <p:cNvCxnSpPr/>
              <p:nvPr/>
            </p:nvCxnSpPr>
            <p:spPr>
              <a:xfrm rot="10800000">
                <a:off x="3310553" y="5637812"/>
                <a:ext cx="176685" cy="0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/>
              <p:cNvCxnSpPr/>
              <p:nvPr/>
            </p:nvCxnSpPr>
            <p:spPr>
              <a:xfrm rot="10800000" flipV="1">
                <a:off x="3364805" y="5714160"/>
                <a:ext cx="0" cy="30599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/>
              <p:cNvCxnSpPr/>
              <p:nvPr/>
            </p:nvCxnSpPr>
            <p:spPr>
              <a:xfrm flipH="1">
                <a:off x="3264541" y="6185733"/>
                <a:ext cx="582136" cy="1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>
                <a:stCxn id="298" idx="1"/>
              </p:cNvCxnSpPr>
              <p:nvPr/>
            </p:nvCxnSpPr>
            <p:spPr>
              <a:xfrm rot="10800000" flipV="1">
                <a:off x="3285808" y="6185733"/>
                <a:ext cx="329526" cy="165579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2" name="Oval 271"/>
              <p:cNvSpPr/>
              <p:nvPr/>
            </p:nvSpPr>
            <p:spPr>
              <a:xfrm rot="10800000">
                <a:off x="3170655" y="6311677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73" name="Oval 272"/>
              <p:cNvSpPr/>
              <p:nvPr/>
            </p:nvSpPr>
            <p:spPr>
              <a:xfrm rot="10800000">
                <a:off x="2882382" y="5584264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274" name="Group 273"/>
              <p:cNvGrpSpPr/>
              <p:nvPr/>
            </p:nvGrpSpPr>
            <p:grpSpPr>
              <a:xfrm rot="10800000">
                <a:off x="2863661" y="5616619"/>
                <a:ext cx="501144" cy="772902"/>
                <a:chOff x="4016933" y="3453611"/>
                <a:chExt cx="944153" cy="1344122"/>
              </a:xfrm>
            </p:grpSpPr>
            <p:grpSp>
              <p:nvGrpSpPr>
                <p:cNvPr id="299" name="Group 298"/>
                <p:cNvGrpSpPr/>
                <p:nvPr/>
              </p:nvGrpSpPr>
              <p:grpSpPr>
                <a:xfrm>
                  <a:off x="4016933" y="3990212"/>
                  <a:ext cx="807521" cy="807521"/>
                  <a:chOff x="3141682" y="752097"/>
                  <a:chExt cx="2235200" cy="2235200"/>
                </a:xfrm>
              </p:grpSpPr>
              <p:sp>
                <p:nvSpPr>
                  <p:cNvPr id="303" name="Shape 302"/>
                  <p:cNvSpPr/>
                  <p:nvPr/>
                </p:nvSpPr>
                <p:spPr>
                  <a:xfrm>
                    <a:off x="3141682" y="752097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4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04" name="Oval 303"/>
                  <p:cNvSpPr/>
                  <p:nvPr/>
                </p:nvSpPr>
                <p:spPr>
                  <a:xfrm>
                    <a:off x="3593020" y="1221624"/>
                    <a:ext cx="1332529" cy="1296142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4316622" y="3453611"/>
                  <a:ext cx="644464" cy="644464"/>
                  <a:chOff x="1841882" y="-220652"/>
                  <a:chExt cx="2235200" cy="2235200"/>
                </a:xfrm>
              </p:grpSpPr>
              <p:sp>
                <p:nvSpPr>
                  <p:cNvPr id="301" name="Shape 300"/>
                  <p:cNvSpPr/>
                  <p:nvPr/>
                </p:nvSpPr>
                <p:spPr>
                  <a:xfrm>
                    <a:off x="1841882" y="-220652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4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02" name="Oval 301"/>
                  <p:cNvSpPr/>
                  <p:nvPr/>
                </p:nvSpPr>
                <p:spPr>
                  <a:xfrm>
                    <a:off x="2293217" y="248871"/>
                    <a:ext cx="1332525" cy="1296142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275" name="Group 274"/>
              <p:cNvGrpSpPr/>
              <p:nvPr/>
            </p:nvGrpSpPr>
            <p:grpSpPr>
              <a:xfrm rot="10800000">
                <a:off x="3347864" y="602015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294" name="Straight Connector 29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29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6" name="Straight Connector 29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7" name="Straight Connector 29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8" name="Rectangle 29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276" name="Oval 275"/>
              <p:cNvSpPr/>
              <p:nvPr/>
            </p:nvSpPr>
            <p:spPr>
              <a:xfrm rot="10800000">
                <a:off x="2809860" y="5901577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277" name="Straight Connector 276"/>
              <p:cNvCxnSpPr/>
              <p:nvPr/>
            </p:nvCxnSpPr>
            <p:spPr>
              <a:xfrm rot="10800000">
                <a:off x="2351954" y="5694017"/>
                <a:ext cx="457905" cy="0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/>
              <p:cNvCxnSpPr/>
              <p:nvPr/>
            </p:nvCxnSpPr>
            <p:spPr>
              <a:xfrm rot="10800000" flipV="1">
                <a:off x="2677879" y="5687297"/>
                <a:ext cx="0" cy="74437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9" name="Oval 278"/>
              <p:cNvSpPr/>
              <p:nvPr/>
            </p:nvSpPr>
            <p:spPr>
              <a:xfrm rot="10800000">
                <a:off x="2254792" y="5634018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280" name="Group 279"/>
              <p:cNvGrpSpPr/>
              <p:nvPr/>
            </p:nvGrpSpPr>
            <p:grpSpPr>
              <a:xfrm rot="10800000">
                <a:off x="2418495" y="561181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289" name="Straight Connector 288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Straight Connector 289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Straight Connector 290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Straight Connector 291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3" name="Rectangle 292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81" name="Group 280"/>
              <p:cNvGrpSpPr/>
              <p:nvPr/>
            </p:nvGrpSpPr>
            <p:grpSpPr>
              <a:xfrm rot="10800000">
                <a:off x="2466119" y="602015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284" name="Straight Connector 28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Straight Connector 28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Straight Connector 28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Straight Connector 28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8" name="Rectangle 287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282" name="Straight Connector 281"/>
              <p:cNvCxnSpPr/>
              <p:nvPr/>
            </p:nvCxnSpPr>
            <p:spPr>
              <a:xfrm>
                <a:off x="2308592" y="6144339"/>
                <a:ext cx="0" cy="38100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3" name="Oval 282"/>
              <p:cNvSpPr/>
              <p:nvPr/>
            </p:nvSpPr>
            <p:spPr>
              <a:xfrm rot="10800000">
                <a:off x="2260823" y="6080963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cxnSp>
          <p:nvCxnSpPr>
            <p:cNvPr id="251" name="Straight Arrow Connector 250"/>
            <p:cNvCxnSpPr/>
            <p:nvPr/>
          </p:nvCxnSpPr>
          <p:spPr>
            <a:xfrm>
              <a:off x="3520850" y="5245710"/>
              <a:ext cx="54657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Arrow Connector 251"/>
            <p:cNvCxnSpPr/>
            <p:nvPr/>
          </p:nvCxnSpPr>
          <p:spPr>
            <a:xfrm flipH="1">
              <a:off x="3483440" y="5518942"/>
              <a:ext cx="565265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3" name="TextBox 252"/>
            <p:cNvSpPr txBox="1"/>
            <p:nvPr/>
          </p:nvSpPr>
          <p:spPr>
            <a:xfrm>
              <a:off x="5828872" y="5145220"/>
              <a:ext cx="26852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Xilinx </a:t>
              </a:r>
              <a:r>
                <a:rPr lang="en-US" dirty="0" err="1" smtClean="0"/>
                <a:t>UltraScale</a:t>
              </a:r>
              <a:r>
                <a:rPr lang="en-US" dirty="0" smtClean="0"/>
                <a:t>+ VU35P (64x 32Gbps transceivers)</a:t>
              </a:r>
              <a:endParaRPr lang="en-US" dirty="0"/>
            </a:p>
          </p:txBody>
        </p:sp>
        <p:cxnSp>
          <p:nvCxnSpPr>
            <p:cNvPr id="254" name="Straight Arrow Connector 253"/>
            <p:cNvCxnSpPr/>
            <p:nvPr/>
          </p:nvCxnSpPr>
          <p:spPr>
            <a:xfrm>
              <a:off x="4932040" y="5893170"/>
              <a:ext cx="0" cy="77619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5" name="TextBox 254"/>
            <p:cNvSpPr txBox="1"/>
            <p:nvPr/>
          </p:nvSpPr>
          <p:spPr>
            <a:xfrm>
              <a:off x="-2713" y="4869160"/>
              <a:ext cx="180483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nl-NL" dirty="0" smtClean="0"/>
                <a:t>VU31P:</a:t>
              </a:r>
            </a:p>
            <a:p>
              <a:pPr algn="r"/>
              <a:r>
                <a:rPr lang="nl-NL" dirty="0" smtClean="0"/>
                <a:t>Overflow </a:t>
              </a:r>
              <a:r>
                <a:rPr lang="nl-NL" dirty="0" err="1" smtClean="0"/>
                <a:t>if</a:t>
              </a:r>
              <a:r>
                <a:rPr lang="nl-NL" dirty="0" smtClean="0"/>
                <a:t> VU35P </a:t>
              </a:r>
              <a:r>
                <a:rPr lang="nl-NL" dirty="0" err="1" smtClean="0"/>
                <a:t>occupied</a:t>
              </a:r>
              <a:endParaRPr lang="nl-NL" dirty="0"/>
            </a:p>
          </p:txBody>
        </p:sp>
        <p:cxnSp>
          <p:nvCxnSpPr>
            <p:cNvPr id="256" name="Straight Arrow Connector 255"/>
            <p:cNvCxnSpPr/>
            <p:nvPr/>
          </p:nvCxnSpPr>
          <p:spPr>
            <a:xfrm>
              <a:off x="4447661" y="6281265"/>
              <a:ext cx="375782" cy="13995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Arrow Connector 256"/>
            <p:cNvCxnSpPr/>
            <p:nvPr/>
          </p:nvCxnSpPr>
          <p:spPr>
            <a:xfrm>
              <a:off x="2715974" y="5893169"/>
              <a:ext cx="0" cy="77619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8" name="TextBox 257"/>
            <p:cNvSpPr txBox="1"/>
            <p:nvPr/>
          </p:nvSpPr>
          <p:spPr>
            <a:xfrm>
              <a:off x="3059832" y="5934652"/>
              <a:ext cx="15851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smtClean="0"/>
                <a:t>16 </a:t>
              </a:r>
              <a:r>
                <a:rPr lang="nl-NL" dirty="0" err="1" smtClean="0"/>
                <a:t>optical</a:t>
              </a:r>
              <a:r>
                <a:rPr lang="nl-NL" dirty="0" smtClean="0"/>
                <a:t> links</a:t>
              </a:r>
            </a:p>
            <a:p>
              <a:pPr algn="ctr"/>
              <a:r>
                <a:rPr lang="nl-NL" dirty="0"/>
                <a:t> </a:t>
              </a:r>
              <a:r>
                <a:rPr lang="nl-NL" dirty="0" smtClean="0"/>
                <a:t>@32 </a:t>
              </a:r>
              <a:r>
                <a:rPr lang="nl-NL" dirty="0" err="1" smtClean="0"/>
                <a:t>Gbps</a:t>
              </a:r>
              <a:endParaRPr lang="nl-NL" dirty="0"/>
            </a:p>
          </p:txBody>
        </p:sp>
        <p:cxnSp>
          <p:nvCxnSpPr>
            <p:cNvPr id="259" name="Straight Arrow Connector 258"/>
            <p:cNvCxnSpPr/>
            <p:nvPr/>
          </p:nvCxnSpPr>
          <p:spPr>
            <a:xfrm flipH="1">
              <a:off x="2881645" y="6281265"/>
              <a:ext cx="408373" cy="13995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Arrow Connector 259"/>
            <p:cNvCxnSpPr/>
            <p:nvPr/>
          </p:nvCxnSpPr>
          <p:spPr>
            <a:xfrm flipH="1" flipV="1">
              <a:off x="3794138" y="5672424"/>
              <a:ext cx="1" cy="34886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9" name="Group 358"/>
          <p:cNvGrpSpPr/>
          <p:nvPr/>
        </p:nvGrpSpPr>
        <p:grpSpPr>
          <a:xfrm>
            <a:off x="1239964" y="1708750"/>
            <a:ext cx="7622089" cy="1879014"/>
            <a:chOff x="1239964" y="1708750"/>
            <a:chExt cx="7622089" cy="1879014"/>
          </a:xfrm>
        </p:grpSpPr>
        <p:grpSp>
          <p:nvGrpSpPr>
            <p:cNvPr id="360" name="Group 359"/>
            <p:cNvGrpSpPr/>
            <p:nvPr/>
          </p:nvGrpSpPr>
          <p:grpSpPr>
            <a:xfrm>
              <a:off x="2915816" y="1708750"/>
              <a:ext cx="3024336" cy="1233898"/>
              <a:chOff x="2915816" y="1484784"/>
              <a:chExt cx="3024336" cy="1233898"/>
            </a:xfrm>
          </p:grpSpPr>
          <p:sp>
            <p:nvSpPr>
              <p:cNvPr id="471" name="TextBox 470"/>
              <p:cNvSpPr txBox="1"/>
              <p:nvPr/>
            </p:nvSpPr>
            <p:spPr>
              <a:xfrm>
                <a:off x="2915816" y="2072351"/>
                <a:ext cx="239506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25 Data Concentrators</a:t>
                </a:r>
              </a:p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Total rate: 468 </a:t>
                </a:r>
                <a:r>
                  <a:rPr lang="en-US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Gbps</a:t>
                </a:r>
                <a:endPara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472" name="TextBox 471"/>
              <p:cNvSpPr txBox="1"/>
              <p:nvPr/>
            </p:nvSpPr>
            <p:spPr>
              <a:xfrm>
                <a:off x="3556902" y="1484784"/>
                <a:ext cx="23832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14 Data Concentrators</a:t>
                </a:r>
              </a:p>
              <a:p>
                <a:pPr algn="r"/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Total rate: 520 </a:t>
                </a:r>
                <a:r>
                  <a:rPr lang="en-US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Gbps</a:t>
                </a:r>
                <a:endPara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361" name="Group 360"/>
            <p:cNvGrpSpPr/>
            <p:nvPr/>
          </p:nvGrpSpPr>
          <p:grpSpPr>
            <a:xfrm>
              <a:off x="1239964" y="1864291"/>
              <a:ext cx="6621757" cy="988645"/>
              <a:chOff x="1239965" y="4985791"/>
              <a:chExt cx="6621757" cy="988645"/>
            </a:xfrm>
          </p:grpSpPr>
          <p:grpSp>
            <p:nvGrpSpPr>
              <p:cNvPr id="371" name="Group 370"/>
              <p:cNvGrpSpPr/>
              <p:nvPr/>
            </p:nvGrpSpPr>
            <p:grpSpPr>
              <a:xfrm rot="5400000">
                <a:off x="1690821" y="4534935"/>
                <a:ext cx="988645" cy="1890357"/>
                <a:chOff x="4425048" y="685363"/>
                <a:chExt cx="775844" cy="1607103"/>
              </a:xfrm>
            </p:grpSpPr>
            <p:sp>
              <p:nvSpPr>
                <p:cNvPr id="422" name="Flowchart: Manual Operation 421"/>
                <p:cNvSpPr/>
                <p:nvPr/>
              </p:nvSpPr>
              <p:spPr>
                <a:xfrm rot="5400000" flipV="1">
                  <a:off x="4009419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423" name="Group 422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66" name="Straight Connector 465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7" name="Straight Connector 466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8" name="Straight Connector 467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9" name="Straight Connector 468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0" name="Rectangle 469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424" name="Straight Connector 423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5" name="Straight Connector 424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6" name="Straight Connector 425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7" name="Straight Connector 426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8" name="Straight Connector 427"/>
                <p:cNvCxnSpPr>
                  <a:endCxn id="465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9" name="Straight Connector 428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0" name="Straight Connector 429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1" name="Straight Connector 430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2" name="Straight Connector 431"/>
                <p:cNvCxnSpPr>
                  <a:stCxn id="459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3" name="Straight Connector 432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34" name="Oval 433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435" name="Oval 434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436" name="Oval 435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437" name="Group 436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460" name="Group 459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464" name="Shape 463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465" name="Oval 464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461" name="Group 460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462" name="Shape 461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463" name="Oval 462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438" name="Group 437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55" name="Straight Connector 454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6" name="Straight Connector 455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7" name="Straight Connector 456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8" name="Straight Connector 457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59" name="Rectangle 458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439" name="Oval 438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440" name="Straight Connector 439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1" name="Straight Connector 440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2" name="Oval 441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443" name="Group 442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50" name="Straight Connector 449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1" name="Straight Connector 450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2" name="Straight Connector 451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3" name="Straight Connector 452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54" name="Rectangle 453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444" name="Group 443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45" name="Straight Connector 444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6" name="Straight Connector 445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7" name="Straight Connector 446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8" name="Straight Connector 447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49" name="Rectangle 448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372" name="Group 371"/>
              <p:cNvGrpSpPr/>
              <p:nvPr/>
            </p:nvGrpSpPr>
            <p:grpSpPr>
              <a:xfrm rot="5400000">
                <a:off x="6422221" y="4534935"/>
                <a:ext cx="988645" cy="1890357"/>
                <a:chOff x="4425048" y="685363"/>
                <a:chExt cx="775844" cy="1607103"/>
              </a:xfrm>
            </p:grpSpPr>
            <p:sp>
              <p:nvSpPr>
                <p:cNvPr id="373" name="Flowchart: Manual Operation 372"/>
                <p:cNvSpPr/>
                <p:nvPr/>
              </p:nvSpPr>
              <p:spPr>
                <a:xfrm rot="5400000" flipV="1">
                  <a:off x="4009419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74" name="Group 373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17" name="Straight Connector 41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8" name="Straight Connector 41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9" name="Straight Connector 41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0" name="Straight Connector 41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1" name="Rectangle 42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375" name="Straight Connector 374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6" name="Straight Connector 375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7" name="Straight Connector 376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8" name="Straight Connector 377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9" name="Straight Connector 378"/>
                <p:cNvCxnSpPr>
                  <a:endCxn id="416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0" name="Straight Connector 379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1" name="Straight Connector 380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3" name="Straight Connector 382"/>
                <p:cNvCxnSpPr>
                  <a:stCxn id="410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4" name="Straight Connector 383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5" name="Oval 384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86" name="Oval 385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387" name="Oval 386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88" name="Group 387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411" name="Group 410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415" name="Shape 414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416" name="Oval 415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412" name="Group 411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413" name="Shape 412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414" name="Oval 413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389" name="Group 388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06" name="Straight Connector 405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7" name="Straight Connector 406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8" name="Straight Connector 407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9" name="Straight Connector 408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10" name="Rectangle 409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390" name="Oval 389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391" name="Straight Connector 390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2" name="Straight Connector 391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3" name="Oval 392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394" name="Group 393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401" name="Straight Connector 400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2" name="Straight Connector 401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3" name="Straight Connector 402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4" name="Straight Connector 403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05" name="Rectangle 404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395" name="Group 394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396" name="Straight Connector 395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7" name="Straight Connector 396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8" name="Straight Connector 397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9" name="Straight Connector 398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00" name="Rectangle 399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grpSp>
          <p:nvGrpSpPr>
            <p:cNvPr id="362" name="Group 361"/>
            <p:cNvGrpSpPr/>
            <p:nvPr/>
          </p:nvGrpSpPr>
          <p:grpSpPr>
            <a:xfrm rot="5400000">
              <a:off x="4223993" y="589762"/>
              <a:ext cx="734828" cy="5261176"/>
              <a:chOff x="1611551" y="171079"/>
              <a:chExt cx="1224136" cy="5261176"/>
            </a:xfrm>
          </p:grpSpPr>
          <p:cxnSp>
            <p:nvCxnSpPr>
              <p:cNvPr id="366" name="Straight Arrow Connector 365"/>
              <p:cNvCxnSpPr/>
              <p:nvPr/>
            </p:nvCxnSpPr>
            <p:spPr>
              <a:xfrm>
                <a:off x="1611551" y="171079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7" name="Straight Arrow Connector 366"/>
              <p:cNvCxnSpPr/>
              <p:nvPr/>
            </p:nvCxnSpPr>
            <p:spPr>
              <a:xfrm>
                <a:off x="1611551" y="437940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8" name="Straight Arrow Connector 367"/>
              <p:cNvCxnSpPr/>
              <p:nvPr/>
            </p:nvCxnSpPr>
            <p:spPr>
              <a:xfrm>
                <a:off x="1611551" y="734174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9" name="Straight Arrow Connector 368"/>
              <p:cNvCxnSpPr/>
              <p:nvPr/>
            </p:nvCxnSpPr>
            <p:spPr>
              <a:xfrm>
                <a:off x="1611551" y="5136021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0" name="Straight Arrow Connector 369"/>
              <p:cNvCxnSpPr/>
              <p:nvPr/>
            </p:nvCxnSpPr>
            <p:spPr>
              <a:xfrm>
                <a:off x="1611551" y="5432255"/>
                <a:ext cx="1224136" cy="0"/>
              </a:xfrm>
              <a:prstGeom prst="straightConnector1">
                <a:avLst/>
              </a:prstGeom>
              <a:ln w="38100">
                <a:solidFill>
                  <a:schemeClr val="accent6">
                    <a:lumMod val="75000"/>
                  </a:schemeClr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3" name="Group 362"/>
            <p:cNvGrpSpPr/>
            <p:nvPr/>
          </p:nvGrpSpPr>
          <p:grpSpPr>
            <a:xfrm>
              <a:off x="2411760" y="2941433"/>
              <a:ext cx="6450293" cy="646331"/>
              <a:chOff x="1443556" y="2851195"/>
              <a:chExt cx="6450293" cy="646331"/>
            </a:xfrm>
          </p:grpSpPr>
          <p:sp>
            <p:nvSpPr>
              <p:cNvPr id="364" name="TextBox 363"/>
              <p:cNvSpPr txBox="1"/>
              <p:nvPr/>
            </p:nvSpPr>
            <p:spPr>
              <a:xfrm>
                <a:off x="1443556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50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@10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  <p:sp>
            <p:nvSpPr>
              <p:cNvPr id="365" name="TextBox 364"/>
              <p:cNvSpPr txBox="1"/>
              <p:nvPr/>
            </p:nvSpPr>
            <p:spPr>
              <a:xfrm>
                <a:off x="6308655" y="2851195"/>
                <a:ext cx="158519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NL" dirty="0" smtClean="0"/>
                  <a:t>42 </a:t>
                </a:r>
                <a:r>
                  <a:rPr lang="nl-NL" dirty="0" err="1" smtClean="0"/>
                  <a:t>optical</a:t>
                </a:r>
                <a:r>
                  <a:rPr lang="nl-NL" dirty="0" smtClean="0"/>
                  <a:t> links</a:t>
                </a:r>
              </a:p>
              <a:p>
                <a:r>
                  <a:rPr lang="nl-NL" dirty="0"/>
                  <a:t> </a:t>
                </a:r>
                <a:r>
                  <a:rPr lang="nl-NL" dirty="0" smtClean="0"/>
                  <a:t>@12 </a:t>
                </a:r>
                <a:r>
                  <a:rPr lang="nl-NL" dirty="0" err="1" smtClean="0"/>
                  <a:t>Gbps</a:t>
                </a:r>
                <a:endParaRPr lang="nl-NL" dirty="0"/>
              </a:p>
            </p:txBody>
          </p:sp>
        </p:grpSp>
      </p:grpSp>
      <p:sp>
        <p:nvSpPr>
          <p:cNvPr id="473" name="Rectangle 472"/>
          <p:cNvSpPr/>
          <p:nvPr/>
        </p:nvSpPr>
        <p:spPr>
          <a:xfrm>
            <a:off x="8514130" y="1204587"/>
            <a:ext cx="504000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nl-NL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3</a:t>
            </a:r>
            <a:endParaRPr lang="nl-NL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87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" name="Group 473"/>
          <p:cNvGrpSpPr/>
          <p:nvPr/>
        </p:nvGrpSpPr>
        <p:grpSpPr>
          <a:xfrm>
            <a:off x="-2713" y="3587764"/>
            <a:ext cx="8516843" cy="3081596"/>
            <a:chOff x="-2713" y="3587764"/>
            <a:chExt cx="8516843" cy="3081596"/>
          </a:xfrm>
        </p:grpSpPr>
        <p:sp>
          <p:nvSpPr>
            <p:cNvPr id="475" name="Rectangle 474"/>
            <p:cNvSpPr/>
            <p:nvPr/>
          </p:nvSpPr>
          <p:spPr>
            <a:xfrm>
              <a:off x="1468109" y="3587764"/>
              <a:ext cx="6327811" cy="5335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000" dirty="0" smtClean="0"/>
                <a:t>32 </a:t>
              </a:r>
              <a:r>
                <a:rPr lang="nl-NL" sz="2000" dirty="0" err="1" smtClean="0"/>
                <a:t>Gbps</a:t>
              </a:r>
              <a:r>
                <a:rPr lang="nl-NL" sz="2000" dirty="0" smtClean="0"/>
                <a:t> Switch</a:t>
              </a:r>
              <a:endParaRPr lang="nl-NL" sz="2000" dirty="0"/>
            </a:p>
          </p:txBody>
        </p:sp>
        <p:cxnSp>
          <p:nvCxnSpPr>
            <p:cNvPr id="476" name="Straight Arrow Connector 475"/>
            <p:cNvCxnSpPr/>
            <p:nvPr/>
          </p:nvCxnSpPr>
          <p:spPr>
            <a:xfrm>
              <a:off x="4920365" y="4121321"/>
              <a:ext cx="0" cy="747839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7" name="TextBox 476"/>
            <p:cNvSpPr txBox="1"/>
            <p:nvPr/>
          </p:nvSpPr>
          <p:spPr>
            <a:xfrm>
              <a:off x="5036276" y="4172074"/>
              <a:ext cx="15851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31 </a:t>
              </a:r>
              <a:r>
                <a:rPr lang="nl-NL" dirty="0" err="1" smtClean="0"/>
                <a:t>optical</a:t>
              </a:r>
              <a:r>
                <a:rPr lang="nl-NL" dirty="0" smtClean="0"/>
                <a:t> links</a:t>
              </a:r>
            </a:p>
            <a:p>
              <a:r>
                <a:rPr lang="nl-NL" dirty="0"/>
                <a:t> </a:t>
              </a:r>
              <a:r>
                <a:rPr lang="nl-NL" dirty="0" smtClean="0"/>
                <a:t>@32 </a:t>
              </a:r>
              <a:r>
                <a:rPr lang="nl-NL" dirty="0" err="1" smtClean="0"/>
                <a:t>Gbps</a:t>
              </a:r>
              <a:endParaRPr lang="nl-NL" dirty="0"/>
            </a:p>
          </p:txBody>
        </p:sp>
        <p:grpSp>
          <p:nvGrpSpPr>
            <p:cNvPr id="478" name="Group 477"/>
            <p:cNvGrpSpPr/>
            <p:nvPr/>
          </p:nvGrpSpPr>
          <p:grpSpPr>
            <a:xfrm>
              <a:off x="1859826" y="4877886"/>
              <a:ext cx="1661535" cy="1011698"/>
              <a:chOff x="2185142" y="5513646"/>
              <a:chExt cx="1661535" cy="1011698"/>
            </a:xfrm>
          </p:grpSpPr>
          <p:sp>
            <p:nvSpPr>
              <p:cNvPr id="539" name="Rectangle 538"/>
              <p:cNvSpPr/>
              <p:nvPr/>
            </p:nvSpPr>
            <p:spPr>
              <a:xfrm>
                <a:off x="2185142" y="5517232"/>
                <a:ext cx="1661535" cy="1008112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/>
              </a:p>
            </p:txBody>
          </p:sp>
          <p:grpSp>
            <p:nvGrpSpPr>
              <p:cNvPr id="540" name="Group 539"/>
              <p:cNvGrpSpPr/>
              <p:nvPr/>
            </p:nvGrpSpPr>
            <p:grpSpPr>
              <a:xfrm rot="10800000">
                <a:off x="3459808" y="561181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83" name="Straight Connector 58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4" name="Straight Connector 58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5" name="Straight Connector 58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6" name="Straight Connector 58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87" name="Rectangle 586"/>
                <p:cNvSpPr/>
                <p:nvPr/>
              </p:nvSpPr>
              <p:spPr>
                <a:xfrm>
                  <a:off x="2627784" y="1916831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541" name="Straight Connector 540"/>
              <p:cNvCxnSpPr/>
              <p:nvPr/>
            </p:nvCxnSpPr>
            <p:spPr>
              <a:xfrm rot="10800000" flipV="1">
                <a:off x="2811342" y="5513646"/>
                <a:ext cx="0" cy="222352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2" name="Straight Connector 541"/>
              <p:cNvCxnSpPr/>
              <p:nvPr/>
            </p:nvCxnSpPr>
            <p:spPr>
              <a:xfrm rot="10800000" flipH="1" flipV="1">
                <a:off x="2811342" y="5714159"/>
                <a:ext cx="52317" cy="228812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3" name="Straight Connector 542"/>
              <p:cNvCxnSpPr/>
              <p:nvPr/>
            </p:nvCxnSpPr>
            <p:spPr>
              <a:xfrm rot="10800000" flipV="1">
                <a:off x="2932733" y="5513646"/>
                <a:ext cx="0" cy="139563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4" name="Straight Connector 543"/>
              <p:cNvCxnSpPr/>
              <p:nvPr/>
            </p:nvCxnSpPr>
            <p:spPr>
              <a:xfrm rot="10800000" flipV="1">
                <a:off x="3441226" y="5513646"/>
                <a:ext cx="0" cy="111176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5" name="Straight Connector 544"/>
              <p:cNvCxnSpPr>
                <a:endCxn id="582" idx="2"/>
              </p:cNvCxnSpPr>
              <p:nvPr/>
            </p:nvCxnSpPr>
            <p:spPr>
              <a:xfrm rot="10800000" flipV="1">
                <a:off x="3278256" y="5611815"/>
                <a:ext cx="162970" cy="236976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6" name="Straight Connector 545"/>
              <p:cNvCxnSpPr/>
              <p:nvPr/>
            </p:nvCxnSpPr>
            <p:spPr>
              <a:xfrm rot="10800000">
                <a:off x="3310553" y="5637812"/>
                <a:ext cx="176685" cy="0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7" name="Straight Connector 546"/>
              <p:cNvCxnSpPr/>
              <p:nvPr/>
            </p:nvCxnSpPr>
            <p:spPr>
              <a:xfrm rot="10800000" flipV="1">
                <a:off x="3364805" y="5714160"/>
                <a:ext cx="0" cy="30599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8" name="Straight Connector 547"/>
              <p:cNvCxnSpPr/>
              <p:nvPr/>
            </p:nvCxnSpPr>
            <p:spPr>
              <a:xfrm flipH="1">
                <a:off x="3264541" y="6185733"/>
                <a:ext cx="582136" cy="1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9" name="Straight Connector 548"/>
              <p:cNvCxnSpPr>
                <a:stCxn id="576" idx="1"/>
              </p:cNvCxnSpPr>
              <p:nvPr/>
            </p:nvCxnSpPr>
            <p:spPr>
              <a:xfrm rot="10800000" flipV="1">
                <a:off x="3285808" y="6185733"/>
                <a:ext cx="329526" cy="165579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0" name="Oval 549"/>
              <p:cNvSpPr/>
              <p:nvPr/>
            </p:nvSpPr>
            <p:spPr>
              <a:xfrm rot="10800000">
                <a:off x="3170655" y="6311677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551" name="Oval 550"/>
              <p:cNvSpPr/>
              <p:nvPr/>
            </p:nvSpPr>
            <p:spPr>
              <a:xfrm rot="10800000">
                <a:off x="2882382" y="5584264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552" name="Group 551"/>
              <p:cNvGrpSpPr/>
              <p:nvPr/>
            </p:nvGrpSpPr>
            <p:grpSpPr>
              <a:xfrm rot="10800000">
                <a:off x="2863661" y="5616619"/>
                <a:ext cx="501144" cy="772902"/>
                <a:chOff x="4016933" y="3453611"/>
                <a:chExt cx="944153" cy="1344122"/>
              </a:xfrm>
            </p:grpSpPr>
            <p:grpSp>
              <p:nvGrpSpPr>
                <p:cNvPr id="577" name="Group 576"/>
                <p:cNvGrpSpPr/>
                <p:nvPr/>
              </p:nvGrpSpPr>
              <p:grpSpPr>
                <a:xfrm>
                  <a:off x="4016933" y="3990212"/>
                  <a:ext cx="807521" cy="807521"/>
                  <a:chOff x="3141682" y="752097"/>
                  <a:chExt cx="2235200" cy="2235200"/>
                </a:xfrm>
              </p:grpSpPr>
              <p:sp>
                <p:nvSpPr>
                  <p:cNvPr id="581" name="Shape 580"/>
                  <p:cNvSpPr/>
                  <p:nvPr/>
                </p:nvSpPr>
                <p:spPr>
                  <a:xfrm>
                    <a:off x="3141682" y="752097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4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582" name="Oval 581"/>
                  <p:cNvSpPr/>
                  <p:nvPr/>
                </p:nvSpPr>
                <p:spPr>
                  <a:xfrm>
                    <a:off x="3593020" y="1221624"/>
                    <a:ext cx="1332529" cy="1296142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578" name="Group 577"/>
                <p:cNvGrpSpPr/>
                <p:nvPr/>
              </p:nvGrpSpPr>
              <p:grpSpPr>
                <a:xfrm>
                  <a:off x="4316622" y="3453611"/>
                  <a:ext cx="644464" cy="644464"/>
                  <a:chOff x="1841882" y="-220652"/>
                  <a:chExt cx="2235200" cy="2235200"/>
                </a:xfrm>
              </p:grpSpPr>
              <p:sp>
                <p:nvSpPr>
                  <p:cNvPr id="579" name="Shape 578"/>
                  <p:cNvSpPr/>
                  <p:nvPr/>
                </p:nvSpPr>
                <p:spPr>
                  <a:xfrm>
                    <a:off x="1841882" y="-220652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4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580" name="Oval 579"/>
                  <p:cNvSpPr/>
                  <p:nvPr/>
                </p:nvSpPr>
                <p:spPr>
                  <a:xfrm>
                    <a:off x="2293217" y="248871"/>
                    <a:ext cx="1332525" cy="1296142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553" name="Group 552"/>
              <p:cNvGrpSpPr/>
              <p:nvPr/>
            </p:nvGrpSpPr>
            <p:grpSpPr>
              <a:xfrm rot="10800000">
                <a:off x="3347864" y="602015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72" name="Straight Connector 571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3" name="Straight Connector 572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4" name="Straight Connector 573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5" name="Straight Connector 574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6" name="Rectangle 575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554" name="Oval 553"/>
              <p:cNvSpPr/>
              <p:nvPr/>
            </p:nvSpPr>
            <p:spPr>
              <a:xfrm rot="10800000">
                <a:off x="2809860" y="5901577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555" name="Straight Connector 554"/>
              <p:cNvCxnSpPr/>
              <p:nvPr/>
            </p:nvCxnSpPr>
            <p:spPr>
              <a:xfrm rot="10800000">
                <a:off x="2351954" y="5694017"/>
                <a:ext cx="457905" cy="0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6" name="Straight Connector 555"/>
              <p:cNvCxnSpPr/>
              <p:nvPr/>
            </p:nvCxnSpPr>
            <p:spPr>
              <a:xfrm rot="10800000" flipV="1">
                <a:off x="2677879" y="5687297"/>
                <a:ext cx="0" cy="74437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7" name="Oval 556"/>
              <p:cNvSpPr/>
              <p:nvPr/>
            </p:nvSpPr>
            <p:spPr>
              <a:xfrm rot="10800000">
                <a:off x="2254792" y="5634018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558" name="Group 557"/>
              <p:cNvGrpSpPr/>
              <p:nvPr/>
            </p:nvGrpSpPr>
            <p:grpSpPr>
              <a:xfrm rot="10800000">
                <a:off x="2418495" y="561181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67" name="Straight Connector 566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8" name="Straight Connector 567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9" name="Straight Connector 568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0" name="Straight Connector 569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1" name="Rectangle 570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559" name="Group 558"/>
              <p:cNvGrpSpPr/>
              <p:nvPr/>
            </p:nvGrpSpPr>
            <p:grpSpPr>
              <a:xfrm rot="10800000">
                <a:off x="2466119" y="602015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62" name="Straight Connector 561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3" name="Straight Connector 562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4" name="Straight Connector 563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5" name="Straight Connector 564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6" name="Rectangle 565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560" name="Straight Connector 559"/>
              <p:cNvCxnSpPr/>
              <p:nvPr/>
            </p:nvCxnSpPr>
            <p:spPr>
              <a:xfrm>
                <a:off x="2308592" y="6144339"/>
                <a:ext cx="0" cy="38100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1" name="Oval 560"/>
              <p:cNvSpPr/>
              <p:nvPr/>
            </p:nvSpPr>
            <p:spPr>
              <a:xfrm rot="10800000">
                <a:off x="2260823" y="6080963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479" name="Group 478"/>
            <p:cNvGrpSpPr/>
            <p:nvPr/>
          </p:nvGrpSpPr>
          <p:grpSpPr>
            <a:xfrm>
              <a:off x="4061468" y="4881472"/>
              <a:ext cx="1661535" cy="1011698"/>
              <a:chOff x="2185142" y="5513646"/>
              <a:chExt cx="1661535" cy="1011698"/>
            </a:xfrm>
          </p:grpSpPr>
          <p:sp>
            <p:nvSpPr>
              <p:cNvPr id="490" name="Rectangle 489"/>
              <p:cNvSpPr/>
              <p:nvPr/>
            </p:nvSpPr>
            <p:spPr>
              <a:xfrm>
                <a:off x="2185142" y="5517232"/>
                <a:ext cx="1661535" cy="1008112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/>
              </a:p>
            </p:txBody>
          </p:sp>
          <p:grpSp>
            <p:nvGrpSpPr>
              <p:cNvPr id="491" name="Group 490"/>
              <p:cNvGrpSpPr/>
              <p:nvPr/>
            </p:nvGrpSpPr>
            <p:grpSpPr>
              <a:xfrm rot="10800000">
                <a:off x="3459808" y="561181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34" name="Straight Connector 533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5" name="Straight Connector 534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6" name="Straight Connector 535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7" name="Straight Connector 536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38" name="Rectangle 537"/>
                <p:cNvSpPr/>
                <p:nvPr/>
              </p:nvSpPr>
              <p:spPr>
                <a:xfrm>
                  <a:off x="2627784" y="1916831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492" name="Straight Connector 491"/>
              <p:cNvCxnSpPr/>
              <p:nvPr/>
            </p:nvCxnSpPr>
            <p:spPr>
              <a:xfrm rot="10800000" flipV="1">
                <a:off x="2811342" y="5513646"/>
                <a:ext cx="0" cy="222352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3" name="Straight Connector 492"/>
              <p:cNvCxnSpPr/>
              <p:nvPr/>
            </p:nvCxnSpPr>
            <p:spPr>
              <a:xfrm rot="10800000" flipH="1" flipV="1">
                <a:off x="2811342" y="5714159"/>
                <a:ext cx="52317" cy="228812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4" name="Straight Connector 493"/>
              <p:cNvCxnSpPr/>
              <p:nvPr/>
            </p:nvCxnSpPr>
            <p:spPr>
              <a:xfrm rot="10800000" flipV="1">
                <a:off x="2932733" y="5513646"/>
                <a:ext cx="0" cy="139563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5" name="Straight Connector 494"/>
              <p:cNvCxnSpPr/>
              <p:nvPr/>
            </p:nvCxnSpPr>
            <p:spPr>
              <a:xfrm rot="10800000" flipV="1">
                <a:off x="3441226" y="5513646"/>
                <a:ext cx="0" cy="111176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6" name="Straight Connector 495"/>
              <p:cNvCxnSpPr>
                <a:endCxn id="533" idx="2"/>
              </p:cNvCxnSpPr>
              <p:nvPr/>
            </p:nvCxnSpPr>
            <p:spPr>
              <a:xfrm rot="10800000" flipV="1">
                <a:off x="3278256" y="5611815"/>
                <a:ext cx="162970" cy="236976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7" name="Straight Connector 496"/>
              <p:cNvCxnSpPr/>
              <p:nvPr/>
            </p:nvCxnSpPr>
            <p:spPr>
              <a:xfrm rot="10800000">
                <a:off x="3310553" y="5637812"/>
                <a:ext cx="176685" cy="0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8" name="Straight Connector 497"/>
              <p:cNvCxnSpPr/>
              <p:nvPr/>
            </p:nvCxnSpPr>
            <p:spPr>
              <a:xfrm rot="10800000" flipV="1">
                <a:off x="3364805" y="5714160"/>
                <a:ext cx="0" cy="30599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9" name="Straight Connector 498"/>
              <p:cNvCxnSpPr/>
              <p:nvPr/>
            </p:nvCxnSpPr>
            <p:spPr>
              <a:xfrm flipH="1">
                <a:off x="3264541" y="6185733"/>
                <a:ext cx="582136" cy="1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0" name="Straight Connector 499"/>
              <p:cNvCxnSpPr>
                <a:stCxn id="527" idx="1"/>
              </p:cNvCxnSpPr>
              <p:nvPr/>
            </p:nvCxnSpPr>
            <p:spPr>
              <a:xfrm rot="10800000" flipV="1">
                <a:off x="3285808" y="6185733"/>
                <a:ext cx="329526" cy="165579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1" name="Oval 500"/>
              <p:cNvSpPr/>
              <p:nvPr/>
            </p:nvSpPr>
            <p:spPr>
              <a:xfrm rot="10800000">
                <a:off x="3170655" y="6311677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502" name="Oval 501"/>
              <p:cNvSpPr/>
              <p:nvPr/>
            </p:nvSpPr>
            <p:spPr>
              <a:xfrm rot="10800000">
                <a:off x="2882382" y="5584264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503" name="Group 502"/>
              <p:cNvGrpSpPr/>
              <p:nvPr/>
            </p:nvGrpSpPr>
            <p:grpSpPr>
              <a:xfrm rot="10800000">
                <a:off x="2863661" y="5616619"/>
                <a:ext cx="501144" cy="772902"/>
                <a:chOff x="4016933" y="3453611"/>
                <a:chExt cx="944153" cy="1344122"/>
              </a:xfrm>
            </p:grpSpPr>
            <p:grpSp>
              <p:nvGrpSpPr>
                <p:cNvPr id="528" name="Group 527"/>
                <p:cNvGrpSpPr/>
                <p:nvPr/>
              </p:nvGrpSpPr>
              <p:grpSpPr>
                <a:xfrm>
                  <a:off x="4016933" y="3990212"/>
                  <a:ext cx="807521" cy="807521"/>
                  <a:chOff x="3141682" y="752097"/>
                  <a:chExt cx="2235200" cy="2235200"/>
                </a:xfrm>
              </p:grpSpPr>
              <p:sp>
                <p:nvSpPr>
                  <p:cNvPr id="532" name="Shape 531"/>
                  <p:cNvSpPr/>
                  <p:nvPr/>
                </p:nvSpPr>
                <p:spPr>
                  <a:xfrm>
                    <a:off x="3141682" y="752097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4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533" name="Oval 532"/>
                  <p:cNvSpPr/>
                  <p:nvPr/>
                </p:nvSpPr>
                <p:spPr>
                  <a:xfrm>
                    <a:off x="3593020" y="1221624"/>
                    <a:ext cx="1332529" cy="1296142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529" name="Group 528"/>
                <p:cNvGrpSpPr/>
                <p:nvPr/>
              </p:nvGrpSpPr>
              <p:grpSpPr>
                <a:xfrm>
                  <a:off x="4316622" y="3453611"/>
                  <a:ext cx="644464" cy="644464"/>
                  <a:chOff x="1841882" y="-220652"/>
                  <a:chExt cx="2235200" cy="2235200"/>
                </a:xfrm>
              </p:grpSpPr>
              <p:sp>
                <p:nvSpPr>
                  <p:cNvPr id="530" name="Shape 529"/>
                  <p:cNvSpPr/>
                  <p:nvPr/>
                </p:nvSpPr>
                <p:spPr>
                  <a:xfrm>
                    <a:off x="1841882" y="-220652"/>
                    <a:ext cx="2235200" cy="2235200"/>
                  </a:xfrm>
                  <a:prstGeom prst="gear9">
                    <a:avLst>
                      <a:gd name="adj1" fmla="val 13402"/>
                      <a:gd name="adj2" fmla="val 2679"/>
                    </a:avLst>
                  </a:prstGeom>
                  <a:solidFill>
                    <a:schemeClr val="accent4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lt1"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531" name="Oval 530"/>
                  <p:cNvSpPr/>
                  <p:nvPr/>
                </p:nvSpPr>
                <p:spPr>
                  <a:xfrm>
                    <a:off x="2293217" y="248871"/>
                    <a:ext cx="1332525" cy="1296142"/>
                  </a:xfrm>
                  <a:prstGeom prst="ellipse">
                    <a:avLst/>
                  </a:prstGeom>
                  <a:solidFill>
                    <a:schemeClr val="accent4"/>
                  </a:solidFill>
                  <a:ln>
                    <a:solidFill>
                      <a:schemeClr val="accent4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504" name="Group 503"/>
              <p:cNvGrpSpPr/>
              <p:nvPr/>
            </p:nvGrpSpPr>
            <p:grpSpPr>
              <a:xfrm rot="10800000">
                <a:off x="3347864" y="602015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23" name="Straight Connector 52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4" name="Straight Connector 52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5" name="Straight Connector 52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6" name="Straight Connector 52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7" name="Rectangle 526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505" name="Oval 504"/>
              <p:cNvSpPr/>
              <p:nvPr/>
            </p:nvSpPr>
            <p:spPr>
              <a:xfrm rot="10800000">
                <a:off x="2809860" y="5901577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506" name="Straight Connector 505"/>
              <p:cNvCxnSpPr/>
              <p:nvPr/>
            </p:nvCxnSpPr>
            <p:spPr>
              <a:xfrm rot="10800000">
                <a:off x="2351954" y="5694017"/>
                <a:ext cx="457905" cy="0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7" name="Straight Connector 506"/>
              <p:cNvCxnSpPr/>
              <p:nvPr/>
            </p:nvCxnSpPr>
            <p:spPr>
              <a:xfrm rot="10800000" flipV="1">
                <a:off x="2677879" y="5687297"/>
                <a:ext cx="0" cy="74437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8" name="Oval 507"/>
              <p:cNvSpPr/>
              <p:nvPr/>
            </p:nvSpPr>
            <p:spPr>
              <a:xfrm rot="10800000">
                <a:off x="2254792" y="5634018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509" name="Group 508"/>
              <p:cNvGrpSpPr/>
              <p:nvPr/>
            </p:nvGrpSpPr>
            <p:grpSpPr>
              <a:xfrm rot="10800000">
                <a:off x="2418495" y="561181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18" name="Straight Connector 517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9" name="Straight Connector 518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0" name="Straight Connector 519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1" name="Straight Connector 520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2" name="Rectangle 521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510" name="Group 509"/>
              <p:cNvGrpSpPr/>
              <p:nvPr/>
            </p:nvGrpSpPr>
            <p:grpSpPr>
              <a:xfrm rot="10800000">
                <a:off x="2466119" y="6020155"/>
                <a:ext cx="305681" cy="331157"/>
                <a:chOff x="2555776" y="1844824"/>
                <a:chExt cx="576064" cy="576064"/>
              </a:xfrm>
              <a:solidFill>
                <a:schemeClr val="accent2">
                  <a:lumMod val="50000"/>
                </a:schemeClr>
              </a:solidFill>
            </p:grpSpPr>
            <p:cxnSp>
              <p:nvCxnSpPr>
                <p:cNvPr id="513" name="Straight Connector 512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4" name="Straight Connector 513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5" name="Straight Connector 514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6" name="Straight Connector 515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7" name="Rectangle 516"/>
                <p:cNvSpPr/>
                <p:nvPr/>
              </p:nvSpPr>
              <p:spPr>
                <a:xfrm>
                  <a:off x="2627784" y="1916832"/>
                  <a:ext cx="432048" cy="432048"/>
                </a:xfrm>
                <a:prstGeom prst="rect">
                  <a:avLst/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511" name="Straight Connector 510"/>
              <p:cNvCxnSpPr/>
              <p:nvPr/>
            </p:nvCxnSpPr>
            <p:spPr>
              <a:xfrm>
                <a:off x="2308592" y="6144339"/>
                <a:ext cx="0" cy="381005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2" name="Oval 511"/>
              <p:cNvSpPr/>
              <p:nvPr/>
            </p:nvSpPr>
            <p:spPr>
              <a:xfrm rot="10800000">
                <a:off x="2260823" y="6080963"/>
                <a:ext cx="107601" cy="119995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cxnSp>
          <p:nvCxnSpPr>
            <p:cNvPr id="480" name="Straight Arrow Connector 479"/>
            <p:cNvCxnSpPr/>
            <p:nvPr/>
          </p:nvCxnSpPr>
          <p:spPr>
            <a:xfrm>
              <a:off x="3520850" y="5245710"/>
              <a:ext cx="546576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Arrow Connector 480"/>
            <p:cNvCxnSpPr/>
            <p:nvPr/>
          </p:nvCxnSpPr>
          <p:spPr>
            <a:xfrm flipH="1">
              <a:off x="3483440" y="5518942"/>
              <a:ext cx="565265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2" name="TextBox 481"/>
            <p:cNvSpPr txBox="1"/>
            <p:nvPr/>
          </p:nvSpPr>
          <p:spPr>
            <a:xfrm>
              <a:off x="5828872" y="5145220"/>
              <a:ext cx="26852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Xilinx </a:t>
              </a:r>
              <a:r>
                <a:rPr lang="en-US" dirty="0" err="1" smtClean="0"/>
                <a:t>UltraScale</a:t>
              </a:r>
              <a:r>
                <a:rPr lang="en-US" dirty="0" smtClean="0"/>
                <a:t>+ VU35P (64x 32Gbps transceivers)</a:t>
              </a:r>
              <a:endParaRPr lang="en-US" dirty="0"/>
            </a:p>
          </p:txBody>
        </p:sp>
        <p:cxnSp>
          <p:nvCxnSpPr>
            <p:cNvPr id="483" name="Straight Arrow Connector 482"/>
            <p:cNvCxnSpPr/>
            <p:nvPr/>
          </p:nvCxnSpPr>
          <p:spPr>
            <a:xfrm>
              <a:off x="4932040" y="5893170"/>
              <a:ext cx="0" cy="77619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4" name="TextBox 483"/>
            <p:cNvSpPr txBox="1"/>
            <p:nvPr/>
          </p:nvSpPr>
          <p:spPr>
            <a:xfrm>
              <a:off x="-2713" y="4869160"/>
              <a:ext cx="180483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nl-NL" dirty="0" smtClean="0"/>
                <a:t>VU31P:</a:t>
              </a:r>
            </a:p>
            <a:p>
              <a:pPr algn="r"/>
              <a:r>
                <a:rPr lang="nl-NL" dirty="0" smtClean="0"/>
                <a:t>Overflow </a:t>
              </a:r>
              <a:r>
                <a:rPr lang="nl-NL" dirty="0" err="1" smtClean="0"/>
                <a:t>if</a:t>
              </a:r>
              <a:r>
                <a:rPr lang="nl-NL" dirty="0" smtClean="0"/>
                <a:t> VU35P </a:t>
              </a:r>
              <a:r>
                <a:rPr lang="nl-NL" dirty="0" err="1" smtClean="0"/>
                <a:t>occupied</a:t>
              </a:r>
              <a:endParaRPr lang="nl-NL" dirty="0"/>
            </a:p>
          </p:txBody>
        </p:sp>
        <p:cxnSp>
          <p:nvCxnSpPr>
            <p:cNvPr id="485" name="Straight Arrow Connector 484"/>
            <p:cNvCxnSpPr/>
            <p:nvPr/>
          </p:nvCxnSpPr>
          <p:spPr>
            <a:xfrm>
              <a:off x="4447661" y="6281265"/>
              <a:ext cx="375782" cy="13995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Straight Arrow Connector 485"/>
            <p:cNvCxnSpPr/>
            <p:nvPr/>
          </p:nvCxnSpPr>
          <p:spPr>
            <a:xfrm>
              <a:off x="2715974" y="5893169"/>
              <a:ext cx="0" cy="77619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7" name="TextBox 486"/>
            <p:cNvSpPr txBox="1"/>
            <p:nvPr/>
          </p:nvSpPr>
          <p:spPr>
            <a:xfrm>
              <a:off x="3059832" y="5934652"/>
              <a:ext cx="15851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dirty="0" smtClean="0"/>
                <a:t>16 </a:t>
              </a:r>
              <a:r>
                <a:rPr lang="nl-NL" dirty="0" err="1" smtClean="0"/>
                <a:t>optical</a:t>
              </a:r>
              <a:r>
                <a:rPr lang="nl-NL" dirty="0" smtClean="0"/>
                <a:t> links</a:t>
              </a:r>
            </a:p>
            <a:p>
              <a:pPr algn="ctr"/>
              <a:r>
                <a:rPr lang="nl-NL" dirty="0"/>
                <a:t> </a:t>
              </a:r>
              <a:r>
                <a:rPr lang="nl-NL" dirty="0" smtClean="0"/>
                <a:t>@32 </a:t>
              </a:r>
              <a:r>
                <a:rPr lang="nl-NL" dirty="0" err="1" smtClean="0"/>
                <a:t>Gbps</a:t>
              </a:r>
              <a:endParaRPr lang="nl-NL" dirty="0"/>
            </a:p>
          </p:txBody>
        </p:sp>
        <p:cxnSp>
          <p:nvCxnSpPr>
            <p:cNvPr id="488" name="Straight Arrow Connector 487"/>
            <p:cNvCxnSpPr/>
            <p:nvPr/>
          </p:nvCxnSpPr>
          <p:spPr>
            <a:xfrm flipH="1">
              <a:off x="2881645" y="6281265"/>
              <a:ext cx="408373" cy="13995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Arrow Connector 488"/>
            <p:cNvCxnSpPr/>
            <p:nvPr/>
          </p:nvCxnSpPr>
          <p:spPr>
            <a:xfrm flipH="1" flipV="1">
              <a:off x="3794138" y="5672424"/>
              <a:ext cx="1" cy="34886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8" name="Group 587"/>
          <p:cNvGrpSpPr/>
          <p:nvPr/>
        </p:nvGrpSpPr>
        <p:grpSpPr>
          <a:xfrm>
            <a:off x="1239964" y="1708750"/>
            <a:ext cx="7622089" cy="1879014"/>
            <a:chOff x="1239964" y="1708750"/>
            <a:chExt cx="7622089" cy="1879014"/>
          </a:xfrm>
        </p:grpSpPr>
        <p:grpSp>
          <p:nvGrpSpPr>
            <p:cNvPr id="589" name="Group 588"/>
            <p:cNvGrpSpPr/>
            <p:nvPr/>
          </p:nvGrpSpPr>
          <p:grpSpPr>
            <a:xfrm>
              <a:off x="2915816" y="1708750"/>
              <a:ext cx="3024336" cy="1233898"/>
              <a:chOff x="2915816" y="1484784"/>
              <a:chExt cx="3024336" cy="1233898"/>
            </a:xfrm>
          </p:grpSpPr>
          <p:sp>
            <p:nvSpPr>
              <p:cNvPr id="698" name="TextBox 697"/>
              <p:cNvSpPr txBox="1"/>
              <p:nvPr/>
            </p:nvSpPr>
            <p:spPr>
              <a:xfrm>
                <a:off x="2915816" y="2072351"/>
                <a:ext cx="239506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25 Data Concentrators</a:t>
                </a:r>
              </a:p>
              <a:p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Total rate: 468 </a:t>
                </a:r>
                <a:r>
                  <a:rPr lang="en-US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Gbps</a:t>
                </a:r>
                <a:endPara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sp>
            <p:nvSpPr>
              <p:cNvPr id="699" name="TextBox 698"/>
              <p:cNvSpPr txBox="1"/>
              <p:nvPr/>
            </p:nvSpPr>
            <p:spPr>
              <a:xfrm>
                <a:off x="3556902" y="1484784"/>
                <a:ext cx="23832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14 Data Concentrators</a:t>
                </a:r>
              </a:p>
              <a:p>
                <a:pPr algn="r"/>
                <a:r>
                  <a:rPr lang="en-US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Total rate: 520 </a:t>
                </a:r>
                <a:r>
                  <a:rPr lang="en-US" dirty="0" err="1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Gbps</a:t>
                </a:r>
                <a:endParaRPr lang="nl-NL" dirty="0"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</p:grpSp>
        <p:grpSp>
          <p:nvGrpSpPr>
            <p:cNvPr id="590" name="Group 589"/>
            <p:cNvGrpSpPr/>
            <p:nvPr/>
          </p:nvGrpSpPr>
          <p:grpSpPr>
            <a:xfrm>
              <a:off x="1239964" y="1864291"/>
              <a:ext cx="6621757" cy="988645"/>
              <a:chOff x="1239965" y="4985791"/>
              <a:chExt cx="6621757" cy="988645"/>
            </a:xfrm>
          </p:grpSpPr>
          <p:grpSp>
            <p:nvGrpSpPr>
              <p:cNvPr id="598" name="Group 597"/>
              <p:cNvGrpSpPr/>
              <p:nvPr/>
            </p:nvGrpSpPr>
            <p:grpSpPr>
              <a:xfrm rot="5400000">
                <a:off x="1690821" y="4534935"/>
                <a:ext cx="988645" cy="1890357"/>
                <a:chOff x="4425048" y="685363"/>
                <a:chExt cx="775844" cy="1607103"/>
              </a:xfrm>
            </p:grpSpPr>
            <p:sp>
              <p:nvSpPr>
                <p:cNvPr id="649" name="Flowchart: Manual Operation 648"/>
                <p:cNvSpPr/>
                <p:nvPr/>
              </p:nvSpPr>
              <p:spPr>
                <a:xfrm rot="5400000" flipV="1">
                  <a:off x="4009419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50" name="Group 649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693" name="Straight Connector 692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4" name="Straight Connector 693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5" name="Straight Connector 694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6" name="Straight Connector 695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97" name="Rectangle 696"/>
                  <p:cNvSpPr/>
                  <p:nvPr/>
                </p:nvSpPr>
                <p:spPr>
                  <a:xfrm>
                    <a:off x="2627784" y="1916831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651" name="Straight Connector 650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2" name="Straight Connector 651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3" name="Straight Connector 652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4" name="Straight Connector 653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5" name="Straight Connector 654"/>
                <p:cNvCxnSpPr>
                  <a:endCxn id="692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6" name="Straight Connector 655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7" name="Straight Connector 656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8" name="Straight Connector 657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9" name="Straight Connector 658"/>
                <p:cNvCxnSpPr>
                  <a:stCxn id="686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0" name="Straight Connector 659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1" name="Oval 660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662" name="Oval 661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663" name="Oval 662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64" name="Group 663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687" name="Group 686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691" name="Shape 690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692" name="Oval 691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688" name="Group 687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689" name="Shape 688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690" name="Oval 689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665" name="Group 664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682" name="Straight Connector 681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3" name="Straight Connector 682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4" name="Straight Connector 683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5" name="Straight Connector 684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6" name="Rectangle 685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666" name="Oval 665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667" name="Straight Connector 666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8" name="Straight Connector 667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69" name="Oval 668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70" name="Group 669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677" name="Straight Connector 676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8" name="Straight Connector 677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9" name="Straight Connector 678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0" name="Straight Connector 679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1" name="Rectangle 680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671" name="Group 670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672" name="Straight Connector 671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3" name="Straight Connector 672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4" name="Straight Connector 673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5" name="Straight Connector 674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76" name="Rectangle 675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  <p:grpSp>
            <p:nvGrpSpPr>
              <p:cNvPr id="599" name="Group 598"/>
              <p:cNvGrpSpPr/>
              <p:nvPr/>
            </p:nvGrpSpPr>
            <p:grpSpPr>
              <a:xfrm rot="5400000">
                <a:off x="6422221" y="4534935"/>
                <a:ext cx="988645" cy="1890357"/>
                <a:chOff x="4425048" y="685363"/>
                <a:chExt cx="775844" cy="1607103"/>
              </a:xfrm>
            </p:grpSpPr>
            <p:sp>
              <p:nvSpPr>
                <p:cNvPr id="600" name="Flowchart: Manual Operation 599"/>
                <p:cNvSpPr/>
                <p:nvPr/>
              </p:nvSpPr>
              <p:spPr>
                <a:xfrm rot="5400000" flipV="1">
                  <a:off x="4009419" y="1100993"/>
                  <a:ext cx="1607103" cy="775843"/>
                </a:xfrm>
                <a:prstGeom prst="flowChartManualOperation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01" name="Group 600"/>
                <p:cNvGrpSpPr/>
                <p:nvPr/>
              </p:nvGrpSpPr>
              <p:grpSpPr>
                <a:xfrm rot="5400000">
                  <a:off x="4502087" y="896777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644" name="Straight Connector 643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5" name="Straight Connector 644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6" name="Straight Connector 645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7" name="Straight Connector 646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48" name="Rectangle 647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cxnSp>
              <p:nvCxnSpPr>
                <p:cNvPr id="602" name="Straight Connector 601"/>
                <p:cNvCxnSpPr/>
                <p:nvPr/>
              </p:nvCxnSpPr>
              <p:spPr>
                <a:xfrm rot="5400000" flipV="1">
                  <a:off x="4512295" y="1620707"/>
                  <a:ext cx="0" cy="17449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3" name="Straight Connector 602"/>
                <p:cNvCxnSpPr/>
                <p:nvPr/>
              </p:nvCxnSpPr>
              <p:spPr>
                <a:xfrm rot="5400000" flipH="1" flipV="1">
                  <a:off x="4649944" y="1595934"/>
                  <a:ext cx="44478" cy="17956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4" name="Straight Connector 603"/>
                <p:cNvCxnSpPr/>
                <p:nvPr/>
              </p:nvCxnSpPr>
              <p:spPr>
                <a:xfrm rot="5400000" flipV="1">
                  <a:off x="4479810" y="1549990"/>
                  <a:ext cx="0" cy="109523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5" name="Straight Connector 604"/>
                <p:cNvCxnSpPr/>
                <p:nvPr/>
              </p:nvCxnSpPr>
              <p:spPr>
                <a:xfrm rot="5400000" flipV="1">
                  <a:off x="4468672" y="1128829"/>
                  <a:ext cx="0" cy="872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6" name="Straight Connector 605"/>
                <p:cNvCxnSpPr>
                  <a:endCxn id="643" idx="2"/>
                </p:cNvCxnSpPr>
                <p:nvPr/>
              </p:nvCxnSpPr>
              <p:spPr>
                <a:xfrm rot="5400000" flipV="1">
                  <a:off x="4525796" y="1148743"/>
                  <a:ext cx="138550" cy="185968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7" name="Straight Connector 606"/>
                <p:cNvCxnSpPr/>
                <p:nvPr/>
              </p:nvCxnSpPr>
              <p:spPr>
                <a:xfrm rot="5400000">
                  <a:off x="4447384" y="1208440"/>
                  <a:ext cx="15021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8" name="Straight Connector 607"/>
                <p:cNvCxnSpPr/>
                <p:nvPr/>
              </p:nvCxnSpPr>
              <p:spPr>
                <a:xfrm rot="5400000" flipV="1">
                  <a:off x="4702469" y="1117356"/>
                  <a:ext cx="0" cy="240131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9" name="Straight Connector 608"/>
                <p:cNvCxnSpPr/>
                <p:nvPr/>
              </p:nvCxnSpPr>
              <p:spPr>
                <a:xfrm rot="5400000">
                  <a:off x="4753781" y="1123971"/>
                  <a:ext cx="397384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0" name="Straight Connector 609"/>
                <p:cNvCxnSpPr>
                  <a:stCxn id="637" idx="1"/>
                </p:cNvCxnSpPr>
                <p:nvPr/>
              </p:nvCxnSpPr>
              <p:spPr>
                <a:xfrm rot="5400000" flipV="1">
                  <a:off x="4877367" y="1117619"/>
                  <a:ext cx="280149" cy="129939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1" name="Straight Connector 610"/>
                <p:cNvCxnSpPr/>
                <p:nvPr/>
              </p:nvCxnSpPr>
              <p:spPr>
                <a:xfrm rot="5400000" flipV="1">
                  <a:off x="4495822" y="753133"/>
                  <a:ext cx="0" cy="141546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12" name="Oval 611"/>
                <p:cNvSpPr/>
                <p:nvPr/>
              </p:nvSpPr>
              <p:spPr>
                <a:xfrm rot="5400000">
                  <a:off x="5052652" y="1309658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613" name="Oval 612"/>
                <p:cNvSpPr/>
                <p:nvPr/>
              </p:nvSpPr>
              <p:spPr>
                <a:xfrm rot="5400000">
                  <a:off x="4481811" y="1554735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614" name="Oval 613"/>
                <p:cNvSpPr/>
                <p:nvPr/>
              </p:nvSpPr>
              <p:spPr>
                <a:xfrm rot="5400000">
                  <a:off x="4520856" y="776823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15" name="Group 614"/>
                <p:cNvGrpSpPr/>
                <p:nvPr/>
              </p:nvGrpSpPr>
              <p:grpSpPr>
                <a:xfrm rot="5400000">
                  <a:off x="4596101" y="1147178"/>
                  <a:ext cx="426052" cy="606539"/>
                  <a:chOff x="4016933" y="3453611"/>
                  <a:chExt cx="944153" cy="1344122"/>
                </a:xfrm>
              </p:grpSpPr>
              <p:grpSp>
                <p:nvGrpSpPr>
                  <p:cNvPr id="638" name="Group 637"/>
                  <p:cNvGrpSpPr/>
                  <p:nvPr/>
                </p:nvGrpSpPr>
                <p:grpSpPr>
                  <a:xfrm>
                    <a:off x="4016933" y="3990212"/>
                    <a:ext cx="807521" cy="807521"/>
                    <a:chOff x="3141682" y="752097"/>
                    <a:chExt cx="2235200" cy="2235200"/>
                  </a:xfrm>
                </p:grpSpPr>
                <p:sp>
                  <p:nvSpPr>
                    <p:cNvPr id="642" name="Shape 641"/>
                    <p:cNvSpPr/>
                    <p:nvPr/>
                  </p:nvSpPr>
                  <p:spPr>
                    <a:xfrm>
                      <a:off x="3141682" y="752097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643" name="Oval 642"/>
                    <p:cNvSpPr/>
                    <p:nvPr/>
                  </p:nvSpPr>
                  <p:spPr>
                    <a:xfrm>
                      <a:off x="3593020" y="1221624"/>
                      <a:ext cx="1332529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  <p:grpSp>
                <p:nvGrpSpPr>
                  <p:cNvPr id="639" name="Group 638"/>
                  <p:cNvGrpSpPr/>
                  <p:nvPr/>
                </p:nvGrpSpPr>
                <p:grpSpPr>
                  <a:xfrm>
                    <a:off x="4316622" y="3453611"/>
                    <a:ext cx="644464" cy="644464"/>
                    <a:chOff x="1841882" y="-220652"/>
                    <a:chExt cx="2235200" cy="2235200"/>
                  </a:xfrm>
                </p:grpSpPr>
                <p:sp>
                  <p:nvSpPr>
                    <p:cNvPr id="640" name="Shape 639"/>
                    <p:cNvSpPr/>
                    <p:nvPr/>
                  </p:nvSpPr>
                  <p:spPr>
                    <a:xfrm>
                      <a:off x="1841882" y="-220652"/>
                      <a:ext cx="2235200" cy="2235200"/>
                    </a:xfrm>
                    <a:prstGeom prst="gear9">
                      <a:avLst>
                        <a:gd name="adj1" fmla="val 13402"/>
                        <a:gd name="adj2" fmla="val 2679"/>
                      </a:avLst>
                    </a:prstGeom>
                    <a:solidFill>
                      <a:schemeClr val="accent2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lt1">
                        <a:hueOff val="0"/>
                        <a:satOff val="0"/>
                        <a:lumOff val="0"/>
                        <a:alphaOff val="0"/>
                      </a:schemeClr>
                    </a:lnRef>
                    <a:fillRef idx="1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fillRef>
                    <a:effectRef idx="0">
                      <a:schemeClr val="accent1">
                        <a:hueOff val="0"/>
                        <a:satOff val="0"/>
                        <a:lumOff val="0"/>
                        <a:alphaOff val="0"/>
                      </a:schemeClr>
                    </a:effectRef>
                    <a:fontRef idx="minor">
                      <a:schemeClr val="lt1"/>
                    </a:fontRef>
                  </p:style>
                </p:sp>
                <p:sp>
                  <p:nvSpPr>
                    <p:cNvPr id="641" name="Oval 640"/>
                    <p:cNvSpPr/>
                    <p:nvPr/>
                  </p:nvSpPr>
                  <p:spPr>
                    <a:xfrm>
                      <a:off x="2293217" y="248871"/>
                      <a:ext cx="1332525" cy="1296142"/>
                    </a:xfrm>
                    <a:prstGeom prst="ellipse">
                      <a:avLst/>
                    </a:prstGeom>
                    <a:solidFill>
                      <a:schemeClr val="accent2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nl-NL"/>
                    </a:p>
                  </p:txBody>
                </p:sp>
              </p:grpSp>
            </p:grpSp>
            <p:grpSp>
              <p:nvGrpSpPr>
                <p:cNvPr id="616" name="Group 615"/>
                <p:cNvGrpSpPr/>
                <p:nvPr/>
              </p:nvGrpSpPr>
              <p:grpSpPr>
                <a:xfrm rot="5400000">
                  <a:off x="4822534" y="1010029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633" name="Straight Connector 632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4" name="Straight Connector 633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5" name="Straight Connector 634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6" name="Straight Connector 635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7" name="Rectangle 636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sp>
              <p:nvSpPr>
                <p:cNvPr id="617" name="Oval 616"/>
                <p:cNvSpPr/>
                <p:nvPr/>
              </p:nvSpPr>
              <p:spPr>
                <a:xfrm rot="5400000">
                  <a:off x="4730824" y="1616391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cxnSp>
              <p:nvCxnSpPr>
                <p:cNvPr id="618" name="Straight Connector 617"/>
                <p:cNvCxnSpPr/>
                <p:nvPr/>
              </p:nvCxnSpPr>
              <p:spPr>
                <a:xfrm rot="5400000">
                  <a:off x="4371950" y="1903860"/>
                  <a:ext cx="389292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9" name="Straight Connector 618"/>
                <p:cNvCxnSpPr/>
                <p:nvPr/>
              </p:nvCxnSpPr>
              <p:spPr>
                <a:xfrm rot="5400000" flipV="1">
                  <a:off x="4853398" y="1529342"/>
                  <a:ext cx="0" cy="584152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0" name="Oval 619"/>
                <p:cNvSpPr/>
                <p:nvPr/>
              </p:nvSpPr>
              <p:spPr>
                <a:xfrm rot="5400000">
                  <a:off x="4520856" y="2088286"/>
                  <a:ext cx="91478" cy="94167"/>
                </a:xfrm>
                <a:prstGeom prst="ellips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grpSp>
              <p:nvGrpSpPr>
                <p:cNvPr id="621" name="Group 620"/>
                <p:cNvGrpSpPr/>
                <p:nvPr/>
              </p:nvGrpSpPr>
              <p:grpSpPr>
                <a:xfrm rot="5400000">
                  <a:off x="4502087" y="1782058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628" name="Straight Connector 627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9" name="Straight Connector 628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0" name="Straight Connector 629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1" name="Straight Connector 630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2" name="Rectangle 631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  <p:grpSp>
              <p:nvGrpSpPr>
                <p:cNvPr id="622" name="Group 621"/>
                <p:cNvGrpSpPr/>
                <p:nvPr/>
              </p:nvGrpSpPr>
              <p:grpSpPr>
                <a:xfrm rot="5400000">
                  <a:off x="4822534" y="1707953"/>
                  <a:ext cx="259877" cy="259877"/>
                  <a:chOff x="2555776" y="1844824"/>
                  <a:chExt cx="576064" cy="576064"/>
                </a:xfrm>
                <a:solidFill>
                  <a:schemeClr val="accent2">
                    <a:lumMod val="50000"/>
                  </a:schemeClr>
                </a:solidFill>
              </p:grpSpPr>
              <p:cxnSp>
                <p:nvCxnSpPr>
                  <p:cNvPr id="623" name="Straight Connector 622"/>
                  <p:cNvCxnSpPr/>
                  <p:nvPr/>
                </p:nvCxnSpPr>
                <p:spPr>
                  <a:xfrm flipV="1">
                    <a:off x="2555776" y="2060848"/>
                    <a:ext cx="576064" cy="1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4" name="Straight Connector 623"/>
                  <p:cNvCxnSpPr/>
                  <p:nvPr/>
                </p:nvCxnSpPr>
                <p:spPr>
                  <a:xfrm>
                    <a:off x="2555776" y="2204864"/>
                    <a:ext cx="576064" cy="0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5" name="Straight Connector 624"/>
                  <p:cNvCxnSpPr/>
                  <p:nvPr/>
                </p:nvCxnSpPr>
                <p:spPr>
                  <a:xfrm>
                    <a:off x="2915816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6" name="Straight Connector 625"/>
                  <p:cNvCxnSpPr/>
                  <p:nvPr/>
                </p:nvCxnSpPr>
                <p:spPr>
                  <a:xfrm>
                    <a:off x="2771800" y="1844824"/>
                    <a:ext cx="0" cy="576064"/>
                  </a:xfrm>
                  <a:prstGeom prst="line">
                    <a:avLst/>
                  </a:prstGeom>
                  <a:grpFill/>
                  <a:ln w="57150">
                    <a:solidFill>
                      <a:schemeClr val="accent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7" name="Rectangle 626"/>
                  <p:cNvSpPr/>
                  <p:nvPr/>
                </p:nvSpPr>
                <p:spPr>
                  <a:xfrm>
                    <a:off x="2627784" y="1916832"/>
                    <a:ext cx="432048" cy="43204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nl-NL"/>
                  </a:p>
                </p:txBody>
              </p:sp>
            </p:grpSp>
          </p:grpSp>
        </p:grpSp>
        <p:cxnSp>
          <p:nvCxnSpPr>
            <p:cNvPr id="591" name="Straight Arrow Connector 590"/>
            <p:cNvCxnSpPr/>
            <p:nvPr/>
          </p:nvCxnSpPr>
          <p:spPr>
            <a:xfrm rot="5400000">
              <a:off x="6854581" y="3220350"/>
              <a:ext cx="73482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Straight Arrow Connector 591"/>
            <p:cNvCxnSpPr/>
            <p:nvPr/>
          </p:nvCxnSpPr>
          <p:spPr>
            <a:xfrm rot="5400000">
              <a:off x="6587720" y="3220350"/>
              <a:ext cx="73482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3" name="Straight Arrow Connector 592"/>
            <p:cNvCxnSpPr/>
            <p:nvPr/>
          </p:nvCxnSpPr>
          <p:spPr>
            <a:xfrm rot="5400000">
              <a:off x="6291486" y="3220350"/>
              <a:ext cx="73482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Arrow Connector 593"/>
            <p:cNvCxnSpPr/>
            <p:nvPr/>
          </p:nvCxnSpPr>
          <p:spPr>
            <a:xfrm rot="5400000">
              <a:off x="1889639" y="3220350"/>
              <a:ext cx="73482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Arrow Connector 594"/>
            <p:cNvCxnSpPr/>
            <p:nvPr/>
          </p:nvCxnSpPr>
          <p:spPr>
            <a:xfrm rot="5400000">
              <a:off x="1593405" y="3220350"/>
              <a:ext cx="73482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6" name="TextBox 595"/>
            <p:cNvSpPr txBox="1"/>
            <p:nvPr/>
          </p:nvSpPr>
          <p:spPr>
            <a:xfrm>
              <a:off x="2411760" y="2941433"/>
              <a:ext cx="15851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50 </a:t>
              </a:r>
              <a:r>
                <a:rPr lang="nl-NL" dirty="0" err="1" smtClean="0"/>
                <a:t>optical</a:t>
              </a:r>
              <a:r>
                <a:rPr lang="nl-NL" dirty="0" smtClean="0"/>
                <a:t> links</a:t>
              </a:r>
            </a:p>
            <a:p>
              <a:r>
                <a:rPr lang="nl-NL" dirty="0"/>
                <a:t> </a:t>
              </a:r>
              <a:r>
                <a:rPr lang="nl-NL" dirty="0" smtClean="0"/>
                <a:t>@10 </a:t>
              </a:r>
              <a:r>
                <a:rPr lang="nl-NL" dirty="0" err="1" smtClean="0"/>
                <a:t>Gbps</a:t>
              </a:r>
              <a:endParaRPr lang="nl-NL" dirty="0"/>
            </a:p>
          </p:txBody>
        </p:sp>
        <p:sp>
          <p:nvSpPr>
            <p:cNvPr id="597" name="TextBox 596"/>
            <p:cNvSpPr txBox="1"/>
            <p:nvPr/>
          </p:nvSpPr>
          <p:spPr>
            <a:xfrm>
              <a:off x="7276859" y="2941433"/>
              <a:ext cx="15851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 smtClean="0"/>
                <a:t>42 </a:t>
              </a:r>
              <a:r>
                <a:rPr lang="nl-NL" dirty="0" err="1" smtClean="0"/>
                <a:t>optical</a:t>
              </a:r>
              <a:r>
                <a:rPr lang="nl-NL" dirty="0" smtClean="0"/>
                <a:t> links</a:t>
              </a:r>
            </a:p>
            <a:p>
              <a:r>
                <a:rPr lang="nl-NL" dirty="0"/>
                <a:t> </a:t>
              </a:r>
              <a:r>
                <a:rPr lang="nl-NL" dirty="0" smtClean="0"/>
                <a:t>@12 </a:t>
              </a:r>
              <a:r>
                <a:rPr lang="nl-NL" dirty="0" err="1" smtClean="0"/>
                <a:t>Gbps</a:t>
              </a:r>
              <a:endParaRPr lang="nl-NL" dirty="0"/>
            </a:p>
          </p:txBody>
        </p:sp>
      </p:grpSp>
      <p:grpSp>
        <p:nvGrpSpPr>
          <p:cNvPr id="700" name="Group 699"/>
          <p:cNvGrpSpPr/>
          <p:nvPr/>
        </p:nvGrpSpPr>
        <p:grpSpPr>
          <a:xfrm>
            <a:off x="2293643" y="4964618"/>
            <a:ext cx="4880166" cy="1844449"/>
            <a:chOff x="2293643" y="4964618"/>
            <a:chExt cx="4880166" cy="1844449"/>
          </a:xfrm>
        </p:grpSpPr>
        <p:sp>
          <p:nvSpPr>
            <p:cNvPr id="701" name="Rectangle 700"/>
            <p:cNvSpPr/>
            <p:nvPr/>
          </p:nvSpPr>
          <p:spPr>
            <a:xfrm>
              <a:off x="2293643" y="4964618"/>
              <a:ext cx="4724567" cy="5335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000" dirty="0" smtClean="0"/>
                <a:t>32 </a:t>
              </a:r>
              <a:r>
                <a:rPr lang="nl-NL" sz="2000" dirty="0" err="1" smtClean="0"/>
                <a:t>Gbps</a:t>
              </a:r>
              <a:r>
                <a:rPr lang="nl-NL" sz="2000" dirty="0" smtClean="0"/>
                <a:t> Switch</a:t>
              </a:r>
              <a:endParaRPr lang="nl-NL" sz="2000" dirty="0"/>
            </a:p>
          </p:txBody>
        </p:sp>
        <p:sp>
          <p:nvSpPr>
            <p:cNvPr id="702" name="TextBox 701"/>
            <p:cNvSpPr txBox="1"/>
            <p:nvPr/>
          </p:nvSpPr>
          <p:spPr>
            <a:xfrm>
              <a:off x="5114212" y="5539151"/>
              <a:ext cx="20595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32 Optical links</a:t>
              </a:r>
            </a:p>
            <a:p>
              <a:r>
                <a:rPr lang="en-US" dirty="0" smtClean="0"/>
                <a:t>@16 </a:t>
              </a:r>
              <a:r>
                <a:rPr lang="en-US" dirty="0" err="1" smtClean="0"/>
                <a:t>Gbps</a:t>
              </a:r>
              <a:endParaRPr lang="nl-NL" dirty="0"/>
            </a:p>
          </p:txBody>
        </p:sp>
        <p:cxnSp>
          <p:nvCxnSpPr>
            <p:cNvPr id="703" name="Straight Arrow Connector 702"/>
            <p:cNvCxnSpPr/>
            <p:nvPr/>
          </p:nvCxnSpPr>
          <p:spPr>
            <a:xfrm rot="5400000">
              <a:off x="4599694" y="5865589"/>
              <a:ext cx="73482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4" name="Straight Arrow Connector 703"/>
            <p:cNvCxnSpPr/>
            <p:nvPr/>
          </p:nvCxnSpPr>
          <p:spPr>
            <a:xfrm rot="5400000">
              <a:off x="4332833" y="5865589"/>
              <a:ext cx="73482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5" name="Straight Arrow Connector 704"/>
            <p:cNvCxnSpPr/>
            <p:nvPr/>
          </p:nvCxnSpPr>
          <p:spPr>
            <a:xfrm rot="5400000">
              <a:off x="4036599" y="5865589"/>
              <a:ext cx="734828" cy="0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6" name="Group 705"/>
            <p:cNvGrpSpPr/>
            <p:nvPr/>
          </p:nvGrpSpPr>
          <p:grpSpPr>
            <a:xfrm>
              <a:off x="2730658" y="6233003"/>
              <a:ext cx="3980557" cy="576064"/>
              <a:chOff x="1201874" y="5940142"/>
              <a:chExt cx="3980557" cy="576064"/>
            </a:xfrm>
          </p:grpSpPr>
          <p:sp>
            <p:nvSpPr>
              <p:cNvPr id="707" name="Rectangle 706"/>
              <p:cNvSpPr/>
              <p:nvPr/>
            </p:nvSpPr>
            <p:spPr>
              <a:xfrm>
                <a:off x="1201874" y="5940142"/>
                <a:ext cx="826455" cy="57606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/>
              </a:p>
            </p:txBody>
          </p:sp>
          <p:sp>
            <p:nvSpPr>
              <p:cNvPr id="708" name="Rectangle 707"/>
              <p:cNvSpPr/>
              <p:nvPr/>
            </p:nvSpPr>
            <p:spPr>
              <a:xfrm>
                <a:off x="2267743" y="5940142"/>
                <a:ext cx="826455" cy="57606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/>
              </a:p>
            </p:txBody>
          </p:sp>
          <p:sp>
            <p:nvSpPr>
              <p:cNvPr id="709" name="Rectangle 708"/>
              <p:cNvSpPr/>
              <p:nvPr/>
            </p:nvSpPr>
            <p:spPr>
              <a:xfrm>
                <a:off x="3290107" y="5940142"/>
                <a:ext cx="826455" cy="57606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/>
              </a:p>
            </p:txBody>
          </p:sp>
          <p:sp>
            <p:nvSpPr>
              <p:cNvPr id="710" name="Rectangle 709"/>
              <p:cNvSpPr/>
              <p:nvPr/>
            </p:nvSpPr>
            <p:spPr>
              <a:xfrm>
                <a:off x="4355976" y="5940142"/>
                <a:ext cx="826455" cy="57606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/>
              </a:p>
            </p:txBody>
          </p:sp>
        </p:grpSp>
      </p:grpSp>
      <p:sp>
        <p:nvSpPr>
          <p:cNvPr id="2" name="Rectangle 1"/>
          <p:cNvSpPr/>
          <p:nvPr/>
        </p:nvSpPr>
        <p:spPr>
          <a:xfrm>
            <a:off x="0" y="0"/>
            <a:ext cx="9144000" cy="1708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21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2641" y="1185423"/>
            <a:ext cx="68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Processing </a:t>
            </a:r>
            <a:r>
              <a:rPr lang="nl-NL" sz="2800" dirty="0" err="1" smtClean="0"/>
              <a:t>the</a:t>
            </a:r>
            <a:r>
              <a:rPr lang="nl-NL" sz="2800" dirty="0" smtClean="0"/>
              <a:t> DC Output</a:t>
            </a:r>
            <a:endParaRPr lang="nl-NL" sz="2800" dirty="0"/>
          </a:p>
        </p:txBody>
      </p:sp>
      <p:sp>
        <p:nvSpPr>
          <p:cNvPr id="473" name="Rectangle 472"/>
          <p:cNvSpPr/>
          <p:nvPr/>
        </p:nvSpPr>
        <p:spPr>
          <a:xfrm>
            <a:off x="8514130" y="1204587"/>
            <a:ext cx="504000" cy="504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nl-NL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3</a:t>
            </a:r>
            <a:endParaRPr lang="nl-NL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49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250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250"/>
                                        <p:tgtEl>
                                          <p:spTgt spid="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0" dur="750" fill="hold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22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2641" y="1185423"/>
            <a:ext cx="6891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Summary </a:t>
            </a:r>
            <a:r>
              <a:rPr lang="nl-NL" sz="2800" dirty="0" err="1" smtClean="0"/>
              <a:t>and</a:t>
            </a:r>
            <a:r>
              <a:rPr lang="nl-NL" sz="2800" dirty="0" smtClean="0"/>
              <a:t> Outlook</a:t>
            </a:r>
            <a:endParaRPr lang="nl-NL" sz="2800" dirty="0"/>
          </a:p>
        </p:txBody>
      </p:sp>
      <p:grpSp>
        <p:nvGrpSpPr>
          <p:cNvPr id="248" name="Group 247"/>
          <p:cNvGrpSpPr/>
          <p:nvPr/>
        </p:nvGrpSpPr>
        <p:grpSpPr>
          <a:xfrm>
            <a:off x="400055" y="1916832"/>
            <a:ext cx="8402107" cy="504056"/>
            <a:chOff x="274349" y="2924944"/>
            <a:chExt cx="8402107" cy="504056"/>
          </a:xfrm>
        </p:grpSpPr>
        <p:sp>
          <p:nvSpPr>
            <p:cNvPr id="255" name="Rectangle 254"/>
            <p:cNvSpPr/>
            <p:nvPr/>
          </p:nvSpPr>
          <p:spPr>
            <a:xfrm>
              <a:off x="274349" y="2924944"/>
              <a:ext cx="504000" cy="50405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3">
                      <a:lumMod val="50000"/>
                    </a:schemeClr>
                  </a:solidFill>
                  <a:latin typeface="Calibri" panose="020F0502020204030204" pitchFamily="34" charset="0"/>
                </a:rPr>
                <a:t>1</a:t>
              </a:r>
              <a:endParaRPr lang="nl-NL" sz="2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56" name="TextBox 255"/>
            <p:cNvSpPr txBox="1"/>
            <p:nvPr/>
          </p:nvSpPr>
          <p:spPr>
            <a:xfrm>
              <a:off x="899592" y="2956882"/>
              <a:ext cx="77768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/>
                <a:t>Hardware </a:t>
              </a:r>
              <a:r>
                <a:rPr lang="nl-NL" sz="2000" dirty="0" err="1" smtClean="0"/>
                <a:t>implementation</a:t>
              </a:r>
              <a:r>
                <a:rPr lang="nl-NL" sz="2000" dirty="0" smtClean="0"/>
                <a:t> of clustering has been made:</a:t>
              </a:r>
              <a:endParaRPr lang="nl-NL" sz="2000" dirty="0"/>
            </a:p>
          </p:txBody>
        </p:sp>
      </p:grpSp>
      <p:grpSp>
        <p:nvGrpSpPr>
          <p:cNvPr id="249" name="Group 248"/>
          <p:cNvGrpSpPr/>
          <p:nvPr/>
        </p:nvGrpSpPr>
        <p:grpSpPr>
          <a:xfrm>
            <a:off x="434534" y="3861048"/>
            <a:ext cx="8402107" cy="504056"/>
            <a:chOff x="274349" y="3933056"/>
            <a:chExt cx="8402107" cy="504056"/>
          </a:xfrm>
        </p:grpSpPr>
        <p:sp>
          <p:nvSpPr>
            <p:cNvPr id="253" name="Rectangle 252"/>
            <p:cNvSpPr/>
            <p:nvPr/>
          </p:nvSpPr>
          <p:spPr>
            <a:xfrm>
              <a:off x="274349" y="3933056"/>
              <a:ext cx="504000" cy="50405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3">
                      <a:lumMod val="50000"/>
                    </a:schemeClr>
                  </a:solidFill>
                  <a:latin typeface="Calibri" panose="020F0502020204030204" pitchFamily="34" charset="0"/>
                </a:rPr>
                <a:t>2</a:t>
              </a:r>
              <a:endParaRPr lang="nl-NL" sz="2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54" name="TextBox 253"/>
            <p:cNvSpPr txBox="1"/>
            <p:nvPr/>
          </p:nvSpPr>
          <p:spPr>
            <a:xfrm>
              <a:off x="899592" y="3985029"/>
              <a:ext cx="77768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 smtClean="0"/>
                <a:t>Several</a:t>
              </a:r>
              <a:r>
                <a:rPr lang="nl-NL" sz="2000" dirty="0" smtClean="0"/>
                <a:t> options </a:t>
              </a:r>
              <a:r>
                <a:rPr lang="nl-NL" sz="2000" dirty="0" err="1" smtClean="0"/>
                <a:t>for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the</a:t>
              </a:r>
              <a:r>
                <a:rPr lang="nl-NL" sz="2000" dirty="0" smtClean="0"/>
                <a:t> BBN are </a:t>
              </a:r>
              <a:r>
                <a:rPr lang="nl-NL" sz="2000" dirty="0" err="1" smtClean="0"/>
                <a:t>being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explored</a:t>
              </a:r>
              <a:r>
                <a:rPr lang="nl-NL" sz="2000" dirty="0" smtClean="0"/>
                <a:t>.</a:t>
              </a:r>
              <a:endParaRPr lang="nl-NL" sz="2000" dirty="0"/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1259632" y="2492896"/>
            <a:ext cx="7416824" cy="504056"/>
            <a:chOff x="274349" y="2924944"/>
            <a:chExt cx="7416824" cy="504056"/>
          </a:xfrm>
        </p:grpSpPr>
        <p:sp>
          <p:nvSpPr>
            <p:cNvPr id="258" name="Rectangle 257"/>
            <p:cNvSpPr/>
            <p:nvPr/>
          </p:nvSpPr>
          <p:spPr>
            <a:xfrm>
              <a:off x="274349" y="2924944"/>
              <a:ext cx="504000" cy="50405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3">
                      <a:lumMod val="50000"/>
                    </a:schemeClr>
                  </a:solidFill>
                  <a:latin typeface="Calibri" panose="020F0502020204030204" pitchFamily="34" charset="0"/>
                </a:rPr>
                <a:t>a</a:t>
              </a:r>
              <a:endParaRPr lang="nl-NL" sz="2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899592" y="2956882"/>
              <a:ext cx="67915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 smtClean="0"/>
                <a:t>Results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agree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with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PandaRoot</a:t>
              </a:r>
              <a:r>
                <a:rPr lang="nl-NL" sz="2000" dirty="0" smtClean="0"/>
                <a:t> sim.</a:t>
              </a:r>
              <a:endParaRPr lang="nl-NL" sz="2000" dirty="0"/>
            </a:p>
          </p:txBody>
        </p:sp>
      </p:grpSp>
      <p:grpSp>
        <p:nvGrpSpPr>
          <p:cNvPr id="260" name="Group 259"/>
          <p:cNvGrpSpPr/>
          <p:nvPr/>
        </p:nvGrpSpPr>
        <p:grpSpPr>
          <a:xfrm>
            <a:off x="1259632" y="3140968"/>
            <a:ext cx="7416824" cy="504056"/>
            <a:chOff x="274349" y="2924944"/>
            <a:chExt cx="7416824" cy="504056"/>
          </a:xfrm>
        </p:grpSpPr>
        <p:sp>
          <p:nvSpPr>
            <p:cNvPr id="261" name="Rectangle 260"/>
            <p:cNvSpPr/>
            <p:nvPr/>
          </p:nvSpPr>
          <p:spPr>
            <a:xfrm>
              <a:off x="274349" y="2924944"/>
              <a:ext cx="504000" cy="50405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nl-NL" sz="2400" dirty="0" smtClean="0">
                  <a:solidFill>
                    <a:schemeClr val="accent3">
                      <a:lumMod val="50000"/>
                    </a:schemeClr>
                  </a:solidFill>
                  <a:latin typeface="Calibri" panose="020F0502020204030204" pitchFamily="34" charset="0"/>
                </a:rPr>
                <a:t>b</a:t>
              </a:r>
              <a:endParaRPr lang="nl-NL" sz="2400" dirty="0">
                <a:solidFill>
                  <a:schemeClr val="accent3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899592" y="2956882"/>
              <a:ext cx="67915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/>
                <a:t>→ Check </a:t>
              </a:r>
              <a:r>
                <a:rPr lang="nl-NL" sz="2000" dirty="0" err="1" smtClean="0"/>
                <a:t>with</a:t>
              </a:r>
              <a:r>
                <a:rPr lang="nl-NL" sz="2000" dirty="0" smtClean="0"/>
                <a:t> FPGA </a:t>
              </a:r>
              <a:r>
                <a:rPr lang="nl-NL" sz="2000" dirty="0" err="1" smtClean="0"/>
                <a:t>specifications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to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explore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possibilities</a:t>
              </a:r>
              <a:r>
                <a:rPr lang="nl-NL" sz="2000" dirty="0" smtClean="0"/>
                <a:t>.</a:t>
              </a:r>
              <a:endParaRPr lang="nl-NL" sz="2000" dirty="0"/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1158119" y="5601434"/>
            <a:ext cx="6726250" cy="707886"/>
            <a:chOff x="3678397" y="4862046"/>
            <a:chExt cx="6636073" cy="707886"/>
          </a:xfrm>
        </p:grpSpPr>
        <p:sp>
          <p:nvSpPr>
            <p:cNvPr id="264" name="Rectangle 263"/>
            <p:cNvSpPr/>
            <p:nvPr/>
          </p:nvSpPr>
          <p:spPr>
            <a:xfrm>
              <a:off x="3678397" y="4934054"/>
              <a:ext cx="43204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endParaRPr lang="nl-NL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>
              <a:off x="4182453" y="4862046"/>
              <a:ext cx="613201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 smtClean="0"/>
                <a:t>If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not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possible</a:t>
              </a:r>
              <a:r>
                <a:rPr lang="nl-NL" sz="2000" dirty="0" smtClean="0"/>
                <a:t> (</a:t>
              </a:r>
              <a:r>
                <a:rPr lang="nl-NL" sz="2000" dirty="0" err="1" smtClean="0"/>
                <a:t>see</a:t>
              </a:r>
              <a:r>
                <a:rPr lang="nl-NL" sz="2000" dirty="0" smtClean="0"/>
                <a:t> 1b), </a:t>
              </a:r>
              <a:r>
                <a:rPr lang="nl-NL" sz="2000" dirty="0" err="1" smtClean="0"/>
                <a:t>use</a:t>
              </a:r>
              <a:r>
                <a:rPr lang="nl-NL" sz="2000" dirty="0" smtClean="0"/>
                <a:t> Option 2 (do data </a:t>
              </a:r>
              <a:r>
                <a:rPr lang="nl-NL" sz="2000" dirty="0" err="1" smtClean="0"/>
                <a:t>merging</a:t>
              </a:r>
              <a:r>
                <a:rPr lang="nl-NL" sz="2000" dirty="0" smtClean="0"/>
                <a:t>, </a:t>
              </a:r>
              <a:r>
                <a:rPr lang="nl-NL" sz="2000" dirty="0" err="1" smtClean="0"/>
                <a:t>then</a:t>
              </a:r>
              <a:r>
                <a:rPr lang="nl-NL" sz="2000" dirty="0" smtClean="0"/>
                <a:t> feed </a:t>
              </a:r>
              <a:r>
                <a:rPr lang="nl-NL" sz="2000" dirty="0" err="1" smtClean="0"/>
                <a:t>to</a:t>
              </a:r>
              <a:r>
                <a:rPr lang="nl-NL" sz="2000" dirty="0" smtClean="0"/>
                <a:t> BBN).</a:t>
              </a:r>
              <a:endParaRPr lang="nl-NL" sz="2000" dirty="0"/>
            </a:p>
          </p:txBody>
        </p:sp>
      </p:grpSp>
      <p:grpSp>
        <p:nvGrpSpPr>
          <p:cNvPr id="266" name="Group 265"/>
          <p:cNvGrpSpPr/>
          <p:nvPr/>
        </p:nvGrpSpPr>
        <p:grpSpPr>
          <a:xfrm>
            <a:off x="1043608" y="4430214"/>
            <a:ext cx="4146959" cy="1006461"/>
            <a:chOff x="3563886" y="3615407"/>
            <a:chExt cx="4146959" cy="1006461"/>
          </a:xfrm>
        </p:grpSpPr>
        <p:sp>
          <p:nvSpPr>
            <p:cNvPr id="267" name="Rectangle 266"/>
            <p:cNvSpPr/>
            <p:nvPr/>
          </p:nvSpPr>
          <p:spPr>
            <a:xfrm>
              <a:off x="3678397" y="4189820"/>
              <a:ext cx="43204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endParaRPr lang="nl-NL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68" name="TextBox 267"/>
            <p:cNvSpPr txBox="1"/>
            <p:nvPr/>
          </p:nvSpPr>
          <p:spPr>
            <a:xfrm>
              <a:off x="4182453" y="4212359"/>
              <a:ext cx="35283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 smtClean="0"/>
                <a:t>Use</a:t>
              </a:r>
              <a:r>
                <a:rPr lang="nl-NL" sz="2000" dirty="0" smtClean="0"/>
                <a:t> Option 3 (big FPGA board).</a:t>
              </a:r>
              <a:endParaRPr lang="nl-NL" sz="2000" dirty="0"/>
            </a:p>
          </p:txBody>
        </p:sp>
        <p:sp>
          <p:nvSpPr>
            <p:cNvPr id="269" name="TextBox 268"/>
            <p:cNvSpPr txBox="1"/>
            <p:nvPr/>
          </p:nvSpPr>
          <p:spPr>
            <a:xfrm>
              <a:off x="3563886" y="3615407"/>
              <a:ext cx="25202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Recommendation:</a:t>
              </a:r>
              <a:endParaRPr lang="en-US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551206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23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8707" y="2348880"/>
            <a:ext cx="80465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/>
              <a:t>Open Question to Collaboration</a:t>
            </a:r>
            <a:r>
              <a:rPr lang="en-US" sz="3200" dirty="0" smtClean="0"/>
              <a:t>:</a:t>
            </a:r>
          </a:p>
          <a:p>
            <a:pPr algn="ctr"/>
            <a:r>
              <a:rPr lang="en-US" sz="3200" dirty="0" smtClean="0"/>
              <a:t>What do other subsystems require of the BBN?</a:t>
            </a:r>
            <a:endParaRPr lang="en-US" sz="3200" dirty="0"/>
          </a:p>
        </p:txBody>
      </p:sp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538" y="3861048"/>
            <a:ext cx="2184921" cy="218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526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3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642" y="1185423"/>
            <a:ext cx="4513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Distributed Cluster </a:t>
            </a:r>
            <a:r>
              <a:rPr lang="nl-NL" sz="2800" dirty="0" err="1" smtClean="0"/>
              <a:t>Finding</a:t>
            </a:r>
            <a:endParaRPr lang="nl-NL" sz="2800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476542"/>
              </p:ext>
            </p:extLst>
          </p:nvPr>
        </p:nvGraphicFramePr>
        <p:xfrm>
          <a:off x="4945565" y="1885726"/>
          <a:ext cx="3168000" cy="158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  <a:gridCol w="396000"/>
              </a:tblGrid>
              <a:tr h="39600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600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80" name="Group 79"/>
          <p:cNvGrpSpPr/>
          <p:nvPr/>
        </p:nvGrpSpPr>
        <p:grpSpPr>
          <a:xfrm>
            <a:off x="107504" y="1916831"/>
            <a:ext cx="4144623" cy="2535288"/>
            <a:chOff x="971597" y="1362131"/>
            <a:chExt cx="4944103" cy="3024341"/>
          </a:xfrm>
        </p:grpSpPr>
        <p:sp>
          <p:nvSpPr>
            <p:cNvPr id="81" name="Oval 80"/>
            <p:cNvSpPr/>
            <p:nvPr/>
          </p:nvSpPr>
          <p:spPr>
            <a:xfrm>
              <a:off x="1187621" y="3501012"/>
              <a:ext cx="360040" cy="3600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1392466" y="3501012"/>
              <a:ext cx="360040" cy="36004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1488138" y="2725274"/>
              <a:ext cx="869576" cy="699248"/>
            </a:xfrm>
            <a:custGeom>
              <a:avLst/>
              <a:gdLst>
                <a:gd name="connsiteX0" fmla="*/ 0 w 869577"/>
                <a:gd name="connsiteY0" fmla="*/ 699247 h 699247"/>
                <a:gd name="connsiteX1" fmla="*/ 259977 w 869577"/>
                <a:gd name="connsiteY1" fmla="*/ 242047 h 699247"/>
                <a:gd name="connsiteX2" fmla="*/ 869577 w 869577"/>
                <a:gd name="connsiteY2" fmla="*/ 0 h 69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9577" h="699247">
                  <a:moveTo>
                    <a:pt x="0" y="699247"/>
                  </a:moveTo>
                  <a:cubicBezTo>
                    <a:pt x="57524" y="528917"/>
                    <a:pt x="115048" y="358588"/>
                    <a:pt x="259977" y="242047"/>
                  </a:cubicBezTo>
                  <a:cubicBezTo>
                    <a:pt x="404906" y="125506"/>
                    <a:pt x="637241" y="62753"/>
                    <a:pt x="869577" y="0"/>
                  </a:cubicBezTo>
                </a:path>
              </a:pathLst>
            </a:custGeom>
            <a:noFill/>
            <a:ln w="38100">
              <a:solidFill>
                <a:schemeClr val="accent2"/>
              </a:solidFill>
              <a:headEnd type="none" w="med" len="med"/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83"/>
            <p:cNvSpPr/>
            <p:nvPr/>
          </p:nvSpPr>
          <p:spPr>
            <a:xfrm>
              <a:off x="2411756" y="2396156"/>
              <a:ext cx="504056" cy="50405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/>
                <p:cNvSpPr txBox="1"/>
                <p:nvPr/>
              </p:nvSpPr>
              <p:spPr>
                <a:xfrm>
                  <a:off x="971597" y="3861053"/>
                  <a:ext cx="3686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600" y="3861048"/>
                  <a:ext cx="36862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/>
                <p:cNvSpPr txBox="1"/>
                <p:nvPr/>
              </p:nvSpPr>
              <p:spPr>
                <a:xfrm>
                  <a:off x="1547661" y="3861053"/>
                  <a:ext cx="3686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nl-NL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3861048"/>
                  <a:ext cx="36862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24590" b="-6667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/>
                <p:cNvSpPr txBox="1"/>
                <p:nvPr/>
              </p:nvSpPr>
              <p:spPr>
                <a:xfrm>
                  <a:off x="2051717" y="2132858"/>
                  <a:ext cx="46564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nl-NL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1720" y="2132856"/>
                  <a:ext cx="465640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8" name="Straight Arrow Connector 87"/>
            <p:cNvCxnSpPr/>
            <p:nvPr/>
          </p:nvCxnSpPr>
          <p:spPr>
            <a:xfrm>
              <a:off x="2915812" y="2852939"/>
              <a:ext cx="936103" cy="60080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Freeform 88"/>
            <p:cNvSpPr/>
            <p:nvPr/>
          </p:nvSpPr>
          <p:spPr>
            <a:xfrm>
              <a:off x="2887958" y="1473935"/>
              <a:ext cx="1143309" cy="941296"/>
            </a:xfrm>
            <a:custGeom>
              <a:avLst/>
              <a:gdLst>
                <a:gd name="connsiteX0" fmla="*/ 49616 w 990911"/>
                <a:gd name="connsiteY0" fmla="*/ 860612 h 860612"/>
                <a:gd name="connsiteX1" fmla="*/ 31687 w 990911"/>
                <a:gd name="connsiteY1" fmla="*/ 636494 h 860612"/>
                <a:gd name="connsiteX2" fmla="*/ 417169 w 990911"/>
                <a:gd name="connsiteY2" fmla="*/ 681318 h 860612"/>
                <a:gd name="connsiteX3" fmla="*/ 354416 w 990911"/>
                <a:gd name="connsiteY3" fmla="*/ 331694 h 860612"/>
                <a:gd name="connsiteX4" fmla="*/ 695075 w 990911"/>
                <a:gd name="connsiteY4" fmla="*/ 394447 h 860612"/>
                <a:gd name="connsiteX5" fmla="*/ 686111 w 990911"/>
                <a:gd name="connsiteY5" fmla="*/ 71718 h 860612"/>
                <a:gd name="connsiteX6" fmla="*/ 901264 w 990911"/>
                <a:gd name="connsiteY6" fmla="*/ 71718 h 860612"/>
                <a:gd name="connsiteX7" fmla="*/ 990911 w 990911"/>
                <a:gd name="connsiteY7" fmla="*/ 0 h 860612"/>
                <a:gd name="connsiteX0" fmla="*/ 49616 w 1089523"/>
                <a:gd name="connsiteY0" fmla="*/ 932330 h 932330"/>
                <a:gd name="connsiteX1" fmla="*/ 31687 w 1089523"/>
                <a:gd name="connsiteY1" fmla="*/ 708212 h 932330"/>
                <a:gd name="connsiteX2" fmla="*/ 417169 w 1089523"/>
                <a:gd name="connsiteY2" fmla="*/ 753036 h 932330"/>
                <a:gd name="connsiteX3" fmla="*/ 354416 w 1089523"/>
                <a:gd name="connsiteY3" fmla="*/ 403412 h 932330"/>
                <a:gd name="connsiteX4" fmla="*/ 695075 w 1089523"/>
                <a:gd name="connsiteY4" fmla="*/ 466165 h 932330"/>
                <a:gd name="connsiteX5" fmla="*/ 686111 w 1089523"/>
                <a:gd name="connsiteY5" fmla="*/ 143436 h 932330"/>
                <a:gd name="connsiteX6" fmla="*/ 901264 w 1089523"/>
                <a:gd name="connsiteY6" fmla="*/ 143436 h 932330"/>
                <a:gd name="connsiteX7" fmla="*/ 1089523 w 1089523"/>
                <a:gd name="connsiteY7" fmla="*/ 0 h 932330"/>
                <a:gd name="connsiteX0" fmla="*/ 49616 w 1143311"/>
                <a:gd name="connsiteY0" fmla="*/ 941295 h 941295"/>
                <a:gd name="connsiteX1" fmla="*/ 31687 w 1143311"/>
                <a:gd name="connsiteY1" fmla="*/ 717177 h 941295"/>
                <a:gd name="connsiteX2" fmla="*/ 417169 w 1143311"/>
                <a:gd name="connsiteY2" fmla="*/ 762001 h 941295"/>
                <a:gd name="connsiteX3" fmla="*/ 354416 w 1143311"/>
                <a:gd name="connsiteY3" fmla="*/ 412377 h 941295"/>
                <a:gd name="connsiteX4" fmla="*/ 695075 w 1143311"/>
                <a:gd name="connsiteY4" fmla="*/ 475130 h 941295"/>
                <a:gd name="connsiteX5" fmla="*/ 686111 w 1143311"/>
                <a:gd name="connsiteY5" fmla="*/ 152401 h 941295"/>
                <a:gd name="connsiteX6" fmla="*/ 901264 w 1143311"/>
                <a:gd name="connsiteY6" fmla="*/ 152401 h 941295"/>
                <a:gd name="connsiteX7" fmla="*/ 1143311 w 1143311"/>
                <a:gd name="connsiteY7" fmla="*/ 0 h 941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43311" h="941295">
                  <a:moveTo>
                    <a:pt x="49616" y="941295"/>
                  </a:moveTo>
                  <a:cubicBezTo>
                    <a:pt x="10022" y="844177"/>
                    <a:pt x="-29572" y="747059"/>
                    <a:pt x="31687" y="717177"/>
                  </a:cubicBezTo>
                  <a:cubicBezTo>
                    <a:pt x="92946" y="687295"/>
                    <a:pt x="363381" y="812801"/>
                    <a:pt x="417169" y="762001"/>
                  </a:cubicBezTo>
                  <a:cubicBezTo>
                    <a:pt x="470957" y="711201"/>
                    <a:pt x="308098" y="460189"/>
                    <a:pt x="354416" y="412377"/>
                  </a:cubicBezTo>
                  <a:cubicBezTo>
                    <a:pt x="400734" y="364565"/>
                    <a:pt x="639792" y="518459"/>
                    <a:pt x="695075" y="475130"/>
                  </a:cubicBezTo>
                  <a:cubicBezTo>
                    <a:pt x="750358" y="431801"/>
                    <a:pt x="651746" y="206189"/>
                    <a:pt x="686111" y="152401"/>
                  </a:cubicBezTo>
                  <a:cubicBezTo>
                    <a:pt x="720476" y="98613"/>
                    <a:pt x="825064" y="177801"/>
                    <a:pt x="901264" y="152401"/>
                  </a:cubicBezTo>
                  <a:cubicBezTo>
                    <a:pt x="977464" y="127001"/>
                    <a:pt x="1123887" y="29882"/>
                    <a:pt x="1143311" y="0"/>
                  </a:cubicBezTo>
                </a:path>
              </a:pathLst>
            </a:custGeom>
            <a:noFill/>
            <a:ln w="38100">
              <a:solidFill>
                <a:schemeClr val="accent6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0" name="Oval 89"/>
            <p:cNvSpPr/>
            <p:nvPr/>
          </p:nvSpPr>
          <p:spPr>
            <a:xfrm>
              <a:off x="3944464" y="3411656"/>
              <a:ext cx="407313" cy="40731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 flipV="1">
              <a:off x="4283962" y="2648184"/>
              <a:ext cx="504056" cy="708812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V="1">
              <a:off x="4427978" y="3395386"/>
              <a:ext cx="1008111" cy="19079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4351776" y="3789045"/>
              <a:ext cx="868290" cy="44134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3851914" y="3789045"/>
                  <a:ext cx="45922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nl-NL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nl-NL" i="1" smtClean="0">
                                <a:latin typeface="Cambria Math"/>
                                <a:ea typeface="Cambria Math"/>
                              </a:rPr>
                              <m:t>𝜂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1920" y="3789040"/>
                  <a:ext cx="459228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5" name="Oval 94"/>
            <p:cNvSpPr/>
            <p:nvPr/>
          </p:nvSpPr>
          <p:spPr>
            <a:xfrm>
              <a:off x="4788018" y="2380240"/>
              <a:ext cx="184666" cy="18466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sp>
          <p:nvSpPr>
            <p:cNvPr id="96" name="Oval 95"/>
            <p:cNvSpPr/>
            <p:nvPr/>
          </p:nvSpPr>
          <p:spPr>
            <a:xfrm>
              <a:off x="5508097" y="3264662"/>
              <a:ext cx="184666" cy="18466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sp>
          <p:nvSpPr>
            <p:cNvPr id="97" name="Oval 96"/>
            <p:cNvSpPr/>
            <p:nvPr/>
          </p:nvSpPr>
          <p:spPr>
            <a:xfrm>
              <a:off x="5292073" y="4159415"/>
              <a:ext cx="227057" cy="22705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Box 97"/>
                <p:cNvSpPr txBox="1"/>
                <p:nvPr/>
              </p:nvSpPr>
              <p:spPr>
                <a:xfrm>
                  <a:off x="5292073" y="3789045"/>
                  <a:ext cx="3661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nl-NL" i="1" smtClean="0">
                            <a:latin typeface="Cambria Math"/>
                            <a:ea typeface="Cambria Math"/>
                          </a:rPr>
                          <m:t>𝜂</m:t>
                        </m:r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2080" y="3789040"/>
                  <a:ext cx="36612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4748971" y="2007877"/>
                  <a:ext cx="49398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nl-NL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nl-NL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p>
                        </m:sSup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8977" y="2007875"/>
                  <a:ext cx="493981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Box 99"/>
                <p:cNvSpPr txBox="1"/>
                <p:nvPr/>
              </p:nvSpPr>
              <p:spPr>
                <a:xfrm>
                  <a:off x="5421719" y="2895330"/>
                  <a:ext cx="4939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nl-NL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nl-NL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p>
                        </m:sSup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21724" y="2895327"/>
                  <a:ext cx="493981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3213070" y="1362131"/>
                  <a:ext cx="36561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nl-NL" i="1" smtClean="0">
                            <a:latin typeface="Cambria Math"/>
                            <a:ea typeface="Cambria Math"/>
                          </a:rPr>
                          <m:t>𝛾</m:t>
                        </m:r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3070" y="1362131"/>
                  <a:ext cx="365613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5000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extBox 1"/>
          <p:cNvSpPr txBox="1"/>
          <p:nvPr/>
        </p:nvSpPr>
        <p:spPr>
          <a:xfrm>
            <a:off x="288596" y="4725144"/>
            <a:ext cx="3699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 smtClean="0"/>
              <a:t>5000 events @200 kHz</a:t>
            </a:r>
            <a:endParaRPr lang="nl-NL" sz="2000" dirty="0"/>
          </a:p>
        </p:txBody>
      </p:sp>
      <p:grpSp>
        <p:nvGrpSpPr>
          <p:cNvPr id="18" name="Group 17"/>
          <p:cNvGrpSpPr/>
          <p:nvPr/>
        </p:nvGrpSpPr>
        <p:grpSpPr>
          <a:xfrm>
            <a:off x="4860032" y="3667861"/>
            <a:ext cx="4207098" cy="942420"/>
            <a:chOff x="4860032" y="3667861"/>
            <a:chExt cx="4207098" cy="942420"/>
          </a:xfrm>
        </p:grpSpPr>
        <p:sp>
          <p:nvSpPr>
            <p:cNvPr id="102" name="Rectangle 101"/>
            <p:cNvSpPr/>
            <p:nvPr/>
          </p:nvSpPr>
          <p:spPr>
            <a:xfrm>
              <a:off x="4860032" y="3814021"/>
              <a:ext cx="432048" cy="4320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accent2">
                      <a:lumMod val="50000"/>
                    </a:schemeClr>
                  </a:solidFill>
                </a:rPr>
                <a:t>1</a:t>
              </a:r>
              <a:endParaRPr lang="nl-NL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364088" y="3836560"/>
              <a:ext cx="35283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/>
                <a:t>Form preclusters:</a:t>
              </a:r>
              <a:endParaRPr lang="nl-NL" sz="2000" dirty="0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7511274" y="3792846"/>
              <a:ext cx="314140" cy="3141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8752990" y="3667861"/>
              <a:ext cx="314140" cy="314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8752990" y="3982001"/>
              <a:ext cx="314140" cy="314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7402821" y="4246069"/>
              <a:ext cx="314140" cy="31414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8002276" y="3922530"/>
              <a:ext cx="314140" cy="3141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8002276" y="4236670"/>
              <a:ext cx="314140" cy="3141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8438850" y="3982001"/>
              <a:ext cx="314140" cy="314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8752990" y="4296141"/>
              <a:ext cx="314140" cy="314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860032" y="4797152"/>
            <a:ext cx="4189518" cy="942420"/>
            <a:chOff x="4860032" y="4797152"/>
            <a:chExt cx="4189518" cy="942420"/>
          </a:xfrm>
        </p:grpSpPr>
        <p:sp>
          <p:nvSpPr>
            <p:cNvPr id="103" name="Rectangle 102"/>
            <p:cNvSpPr/>
            <p:nvPr/>
          </p:nvSpPr>
          <p:spPr>
            <a:xfrm>
              <a:off x="4860032" y="4935647"/>
              <a:ext cx="432048" cy="4320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accent2">
                      <a:lumMod val="50000"/>
                    </a:schemeClr>
                  </a:solidFill>
                </a:rPr>
                <a:t>2</a:t>
              </a:r>
              <a:endParaRPr lang="nl-NL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364088" y="4875476"/>
              <a:ext cx="35283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 smtClean="0"/>
                <a:t>Merge</a:t>
              </a:r>
              <a:r>
                <a:rPr lang="nl-NL" sz="2000" dirty="0" smtClean="0"/>
                <a:t> preclusters:</a:t>
              </a:r>
            </a:p>
            <a:p>
              <a:r>
                <a:rPr lang="nl-NL" sz="2000" dirty="0" smtClean="0"/>
                <a:t>(</a:t>
              </a:r>
              <a:r>
                <a:rPr lang="nl-NL" sz="2000" dirty="0" err="1" smtClean="0"/>
                <a:t>if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needed</a:t>
              </a:r>
              <a:r>
                <a:rPr lang="nl-NL" sz="2000" dirty="0" smtClean="0"/>
                <a:t>)</a:t>
              </a:r>
              <a:endParaRPr lang="nl-NL" sz="2000" dirty="0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872852" y="4797152"/>
              <a:ext cx="314140" cy="314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7872852" y="5111292"/>
              <a:ext cx="314140" cy="314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7558712" y="5111292"/>
              <a:ext cx="314140" cy="314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7872852" y="5425432"/>
              <a:ext cx="314140" cy="31414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18" name="Rectangle 117"/>
            <p:cNvSpPr/>
            <p:nvPr/>
          </p:nvSpPr>
          <p:spPr>
            <a:xfrm>
              <a:off x="8735410" y="5111292"/>
              <a:ext cx="314140" cy="31414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3" name="Right Arrow 2"/>
            <p:cNvSpPr/>
            <p:nvPr/>
          </p:nvSpPr>
          <p:spPr>
            <a:xfrm>
              <a:off x="8244408" y="5160350"/>
              <a:ext cx="194442" cy="216024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Right Arrow 118"/>
            <p:cNvSpPr/>
            <p:nvPr/>
          </p:nvSpPr>
          <p:spPr>
            <a:xfrm flipH="1">
              <a:off x="8498699" y="5160350"/>
              <a:ext cx="194442" cy="216024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855132" y="5883588"/>
            <a:ext cx="4037348" cy="707886"/>
            <a:chOff x="4855132" y="5883588"/>
            <a:chExt cx="4037348" cy="707886"/>
          </a:xfrm>
        </p:grpSpPr>
        <p:sp>
          <p:nvSpPr>
            <p:cNvPr id="120" name="Rectangle 119"/>
            <p:cNvSpPr/>
            <p:nvPr/>
          </p:nvSpPr>
          <p:spPr>
            <a:xfrm>
              <a:off x="4855132" y="5933057"/>
              <a:ext cx="432048" cy="43204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accent2">
                      <a:lumMod val="50000"/>
                    </a:schemeClr>
                  </a:solidFill>
                </a:rPr>
                <a:t>3</a:t>
              </a:r>
              <a:endParaRPr lang="nl-NL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364088" y="5883588"/>
              <a:ext cx="352839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/>
                <a:t>(Set </a:t>
              </a:r>
              <a:r>
                <a:rPr lang="nl-NL" sz="2000" dirty="0" err="1" smtClean="0"/>
                <a:t>properties</a:t>
              </a:r>
              <a:r>
                <a:rPr lang="nl-NL" sz="2000" dirty="0" smtClean="0"/>
                <a:t> of </a:t>
              </a:r>
              <a:r>
                <a:rPr lang="nl-NL" sz="2000" dirty="0" err="1" smtClean="0"/>
                <a:t>completed</a:t>
              </a:r>
              <a:r>
                <a:rPr lang="nl-NL" sz="2000" dirty="0" smtClean="0"/>
                <a:t> clusters)</a:t>
              </a:r>
              <a:endParaRPr lang="nl-NL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6318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4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642" y="1185423"/>
            <a:ext cx="4513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Distributed Cluster </a:t>
            </a:r>
            <a:r>
              <a:rPr lang="nl-NL" sz="2800" dirty="0" err="1" smtClean="0"/>
              <a:t>Finding</a:t>
            </a:r>
            <a:endParaRPr lang="nl-NL" sz="2800" dirty="0"/>
          </a:p>
        </p:txBody>
      </p:sp>
      <p:grpSp>
        <p:nvGrpSpPr>
          <p:cNvPr id="80" name="Group 79"/>
          <p:cNvGrpSpPr/>
          <p:nvPr/>
        </p:nvGrpSpPr>
        <p:grpSpPr>
          <a:xfrm>
            <a:off x="107504" y="1916831"/>
            <a:ext cx="4144623" cy="2535288"/>
            <a:chOff x="971597" y="1362131"/>
            <a:chExt cx="4944103" cy="3024341"/>
          </a:xfrm>
        </p:grpSpPr>
        <p:sp>
          <p:nvSpPr>
            <p:cNvPr id="81" name="Oval 80"/>
            <p:cNvSpPr/>
            <p:nvPr/>
          </p:nvSpPr>
          <p:spPr>
            <a:xfrm>
              <a:off x="1187621" y="3501012"/>
              <a:ext cx="360040" cy="36004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1392466" y="3501012"/>
              <a:ext cx="360040" cy="36004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1488138" y="2725274"/>
              <a:ext cx="869576" cy="699248"/>
            </a:xfrm>
            <a:custGeom>
              <a:avLst/>
              <a:gdLst>
                <a:gd name="connsiteX0" fmla="*/ 0 w 869577"/>
                <a:gd name="connsiteY0" fmla="*/ 699247 h 699247"/>
                <a:gd name="connsiteX1" fmla="*/ 259977 w 869577"/>
                <a:gd name="connsiteY1" fmla="*/ 242047 h 699247"/>
                <a:gd name="connsiteX2" fmla="*/ 869577 w 869577"/>
                <a:gd name="connsiteY2" fmla="*/ 0 h 699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9577" h="699247">
                  <a:moveTo>
                    <a:pt x="0" y="699247"/>
                  </a:moveTo>
                  <a:cubicBezTo>
                    <a:pt x="57524" y="528917"/>
                    <a:pt x="115048" y="358588"/>
                    <a:pt x="259977" y="242047"/>
                  </a:cubicBezTo>
                  <a:cubicBezTo>
                    <a:pt x="404906" y="125506"/>
                    <a:pt x="637241" y="62753"/>
                    <a:pt x="869577" y="0"/>
                  </a:cubicBezTo>
                </a:path>
              </a:pathLst>
            </a:custGeom>
            <a:noFill/>
            <a:ln w="38100">
              <a:solidFill>
                <a:schemeClr val="accent2"/>
              </a:solidFill>
              <a:headEnd type="none" w="med" len="med"/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83"/>
            <p:cNvSpPr/>
            <p:nvPr/>
          </p:nvSpPr>
          <p:spPr>
            <a:xfrm>
              <a:off x="2411756" y="2396156"/>
              <a:ext cx="504056" cy="50405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5" name="TextBox 84"/>
                <p:cNvSpPr txBox="1"/>
                <p:nvPr/>
              </p:nvSpPr>
              <p:spPr>
                <a:xfrm>
                  <a:off x="971597" y="3861053"/>
                  <a:ext cx="3686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𝑝</m:t>
                        </m:r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600" y="3861048"/>
                  <a:ext cx="36862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/>
                <p:cNvSpPr txBox="1"/>
                <p:nvPr/>
              </p:nvSpPr>
              <p:spPr>
                <a:xfrm>
                  <a:off x="1547661" y="3861053"/>
                  <a:ext cx="3686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̅"/>
                            <m:ctrlPr>
                              <a:rPr lang="nl-NL" i="1" smtClean="0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𝑝</m:t>
                            </m:r>
                          </m:e>
                        </m:acc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7664" y="3861048"/>
                  <a:ext cx="36862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r="-24590" b="-6667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/>
                <p:cNvSpPr txBox="1"/>
                <p:nvPr/>
              </p:nvSpPr>
              <p:spPr>
                <a:xfrm>
                  <a:off x="2051717" y="2132858"/>
                  <a:ext cx="46564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nl-NL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1720" y="2132856"/>
                  <a:ext cx="465640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8" name="Straight Arrow Connector 87"/>
            <p:cNvCxnSpPr/>
            <p:nvPr/>
          </p:nvCxnSpPr>
          <p:spPr>
            <a:xfrm>
              <a:off x="2915812" y="2852939"/>
              <a:ext cx="936103" cy="600800"/>
            </a:xfrm>
            <a:prstGeom prst="straightConnector1">
              <a:avLst/>
            </a:prstGeom>
            <a:ln w="38100">
              <a:solidFill>
                <a:schemeClr val="accent5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Freeform 88"/>
            <p:cNvSpPr/>
            <p:nvPr/>
          </p:nvSpPr>
          <p:spPr>
            <a:xfrm>
              <a:off x="2887958" y="1473935"/>
              <a:ext cx="1143309" cy="941296"/>
            </a:xfrm>
            <a:custGeom>
              <a:avLst/>
              <a:gdLst>
                <a:gd name="connsiteX0" fmla="*/ 49616 w 990911"/>
                <a:gd name="connsiteY0" fmla="*/ 860612 h 860612"/>
                <a:gd name="connsiteX1" fmla="*/ 31687 w 990911"/>
                <a:gd name="connsiteY1" fmla="*/ 636494 h 860612"/>
                <a:gd name="connsiteX2" fmla="*/ 417169 w 990911"/>
                <a:gd name="connsiteY2" fmla="*/ 681318 h 860612"/>
                <a:gd name="connsiteX3" fmla="*/ 354416 w 990911"/>
                <a:gd name="connsiteY3" fmla="*/ 331694 h 860612"/>
                <a:gd name="connsiteX4" fmla="*/ 695075 w 990911"/>
                <a:gd name="connsiteY4" fmla="*/ 394447 h 860612"/>
                <a:gd name="connsiteX5" fmla="*/ 686111 w 990911"/>
                <a:gd name="connsiteY5" fmla="*/ 71718 h 860612"/>
                <a:gd name="connsiteX6" fmla="*/ 901264 w 990911"/>
                <a:gd name="connsiteY6" fmla="*/ 71718 h 860612"/>
                <a:gd name="connsiteX7" fmla="*/ 990911 w 990911"/>
                <a:gd name="connsiteY7" fmla="*/ 0 h 860612"/>
                <a:gd name="connsiteX0" fmla="*/ 49616 w 1089523"/>
                <a:gd name="connsiteY0" fmla="*/ 932330 h 932330"/>
                <a:gd name="connsiteX1" fmla="*/ 31687 w 1089523"/>
                <a:gd name="connsiteY1" fmla="*/ 708212 h 932330"/>
                <a:gd name="connsiteX2" fmla="*/ 417169 w 1089523"/>
                <a:gd name="connsiteY2" fmla="*/ 753036 h 932330"/>
                <a:gd name="connsiteX3" fmla="*/ 354416 w 1089523"/>
                <a:gd name="connsiteY3" fmla="*/ 403412 h 932330"/>
                <a:gd name="connsiteX4" fmla="*/ 695075 w 1089523"/>
                <a:gd name="connsiteY4" fmla="*/ 466165 h 932330"/>
                <a:gd name="connsiteX5" fmla="*/ 686111 w 1089523"/>
                <a:gd name="connsiteY5" fmla="*/ 143436 h 932330"/>
                <a:gd name="connsiteX6" fmla="*/ 901264 w 1089523"/>
                <a:gd name="connsiteY6" fmla="*/ 143436 h 932330"/>
                <a:gd name="connsiteX7" fmla="*/ 1089523 w 1089523"/>
                <a:gd name="connsiteY7" fmla="*/ 0 h 932330"/>
                <a:gd name="connsiteX0" fmla="*/ 49616 w 1143311"/>
                <a:gd name="connsiteY0" fmla="*/ 941295 h 941295"/>
                <a:gd name="connsiteX1" fmla="*/ 31687 w 1143311"/>
                <a:gd name="connsiteY1" fmla="*/ 717177 h 941295"/>
                <a:gd name="connsiteX2" fmla="*/ 417169 w 1143311"/>
                <a:gd name="connsiteY2" fmla="*/ 762001 h 941295"/>
                <a:gd name="connsiteX3" fmla="*/ 354416 w 1143311"/>
                <a:gd name="connsiteY3" fmla="*/ 412377 h 941295"/>
                <a:gd name="connsiteX4" fmla="*/ 695075 w 1143311"/>
                <a:gd name="connsiteY4" fmla="*/ 475130 h 941295"/>
                <a:gd name="connsiteX5" fmla="*/ 686111 w 1143311"/>
                <a:gd name="connsiteY5" fmla="*/ 152401 h 941295"/>
                <a:gd name="connsiteX6" fmla="*/ 901264 w 1143311"/>
                <a:gd name="connsiteY6" fmla="*/ 152401 h 941295"/>
                <a:gd name="connsiteX7" fmla="*/ 1143311 w 1143311"/>
                <a:gd name="connsiteY7" fmla="*/ 0 h 941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43311" h="941295">
                  <a:moveTo>
                    <a:pt x="49616" y="941295"/>
                  </a:moveTo>
                  <a:cubicBezTo>
                    <a:pt x="10022" y="844177"/>
                    <a:pt x="-29572" y="747059"/>
                    <a:pt x="31687" y="717177"/>
                  </a:cubicBezTo>
                  <a:cubicBezTo>
                    <a:pt x="92946" y="687295"/>
                    <a:pt x="363381" y="812801"/>
                    <a:pt x="417169" y="762001"/>
                  </a:cubicBezTo>
                  <a:cubicBezTo>
                    <a:pt x="470957" y="711201"/>
                    <a:pt x="308098" y="460189"/>
                    <a:pt x="354416" y="412377"/>
                  </a:cubicBezTo>
                  <a:cubicBezTo>
                    <a:pt x="400734" y="364565"/>
                    <a:pt x="639792" y="518459"/>
                    <a:pt x="695075" y="475130"/>
                  </a:cubicBezTo>
                  <a:cubicBezTo>
                    <a:pt x="750358" y="431801"/>
                    <a:pt x="651746" y="206189"/>
                    <a:pt x="686111" y="152401"/>
                  </a:cubicBezTo>
                  <a:cubicBezTo>
                    <a:pt x="720476" y="98613"/>
                    <a:pt x="825064" y="177801"/>
                    <a:pt x="901264" y="152401"/>
                  </a:cubicBezTo>
                  <a:cubicBezTo>
                    <a:pt x="977464" y="127001"/>
                    <a:pt x="1123887" y="29882"/>
                    <a:pt x="1143311" y="0"/>
                  </a:cubicBezTo>
                </a:path>
              </a:pathLst>
            </a:custGeom>
            <a:noFill/>
            <a:ln w="38100">
              <a:solidFill>
                <a:schemeClr val="accent6"/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0" name="Oval 89"/>
            <p:cNvSpPr/>
            <p:nvPr/>
          </p:nvSpPr>
          <p:spPr>
            <a:xfrm>
              <a:off x="3944464" y="3411656"/>
              <a:ext cx="407313" cy="40731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cxnSp>
          <p:nvCxnSpPr>
            <p:cNvPr id="91" name="Straight Arrow Connector 90"/>
            <p:cNvCxnSpPr/>
            <p:nvPr/>
          </p:nvCxnSpPr>
          <p:spPr>
            <a:xfrm flipV="1">
              <a:off x="4283962" y="2648184"/>
              <a:ext cx="504056" cy="708812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V="1">
              <a:off x="4427978" y="3395386"/>
              <a:ext cx="1008111" cy="19079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/>
            <p:nvPr/>
          </p:nvCxnSpPr>
          <p:spPr>
            <a:xfrm>
              <a:off x="4351776" y="3789045"/>
              <a:ext cx="868290" cy="441340"/>
            </a:xfrm>
            <a:prstGeom prst="straightConnector1">
              <a:avLst/>
            </a:prstGeom>
            <a:ln w="38100">
              <a:solidFill>
                <a:schemeClr val="accent3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3851914" y="3789045"/>
                  <a:ext cx="45922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nl-NL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nl-NL" i="1" smtClean="0">
                                <a:latin typeface="Cambria Math"/>
                                <a:ea typeface="Cambria Math"/>
                              </a:rPr>
                              <m:t>𝜂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𝑐</m:t>
                            </m:r>
                          </m:sub>
                        </m:sSub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51920" y="3789040"/>
                  <a:ext cx="459228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5" name="Oval 94"/>
            <p:cNvSpPr/>
            <p:nvPr/>
          </p:nvSpPr>
          <p:spPr>
            <a:xfrm>
              <a:off x="4788018" y="2380240"/>
              <a:ext cx="184666" cy="18466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sp>
          <p:nvSpPr>
            <p:cNvPr id="96" name="Oval 95"/>
            <p:cNvSpPr/>
            <p:nvPr/>
          </p:nvSpPr>
          <p:spPr>
            <a:xfrm>
              <a:off x="5508097" y="3264662"/>
              <a:ext cx="184666" cy="18466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p:sp>
          <p:nvSpPr>
            <p:cNvPr id="97" name="Oval 96"/>
            <p:cNvSpPr/>
            <p:nvPr/>
          </p:nvSpPr>
          <p:spPr>
            <a:xfrm>
              <a:off x="5292073" y="4159415"/>
              <a:ext cx="227057" cy="22705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Box 97"/>
                <p:cNvSpPr txBox="1"/>
                <p:nvPr/>
              </p:nvSpPr>
              <p:spPr>
                <a:xfrm>
                  <a:off x="5292073" y="3789045"/>
                  <a:ext cx="36612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nl-NL" i="1" smtClean="0">
                            <a:latin typeface="Cambria Math"/>
                            <a:ea typeface="Cambria Math"/>
                          </a:rPr>
                          <m:t>𝜂</m:t>
                        </m:r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2080" y="3789040"/>
                  <a:ext cx="366126" cy="36933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4748971" y="2007877"/>
                  <a:ext cx="49398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nl-NL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nl-NL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p>
                        </m:sSup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8977" y="2007875"/>
                  <a:ext cx="493981" cy="369332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Box 99"/>
                <p:cNvSpPr txBox="1"/>
                <p:nvPr/>
              </p:nvSpPr>
              <p:spPr>
                <a:xfrm>
                  <a:off x="5421719" y="2895330"/>
                  <a:ext cx="49398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nl-NL" i="1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nl-NL" i="1" smtClean="0"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0</m:t>
                            </m:r>
                          </m:sup>
                        </m:sSup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21724" y="2895327"/>
                  <a:ext cx="493981" cy="369332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3213070" y="1362131"/>
                  <a:ext cx="36561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nl-NL" i="1" smtClean="0">
                            <a:latin typeface="Cambria Math"/>
                            <a:ea typeface="Cambria Math"/>
                          </a:rPr>
                          <m:t>𝛾</m:t>
                        </m:r>
                      </m:oMath>
                    </m:oMathPara>
                  </a14:m>
                  <a:endParaRPr lang="nl-NL" dirty="0"/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3070" y="1362131"/>
                  <a:ext cx="365613" cy="369332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5000"/>
                  </a:stretch>
                </a:blipFill>
              </p:spPr>
              <p:txBody>
                <a:bodyPr/>
                <a:lstStyle/>
                <a:p>
                  <a:r>
                    <a:rPr lang="nl-NL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extBox 1"/>
          <p:cNvSpPr txBox="1"/>
          <p:nvPr/>
        </p:nvSpPr>
        <p:spPr>
          <a:xfrm>
            <a:off x="288596" y="4725144"/>
            <a:ext cx="3699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 smtClean="0"/>
              <a:t>5000 events @200 kHz</a:t>
            </a:r>
            <a:endParaRPr lang="nl-NL" sz="2000" dirty="0"/>
          </a:p>
        </p:txBody>
      </p:sp>
      <p:sp>
        <p:nvSpPr>
          <p:cNvPr id="56" name="TextBox 55"/>
          <p:cNvSpPr txBox="1"/>
          <p:nvPr/>
        </p:nvSpPr>
        <p:spPr>
          <a:xfrm>
            <a:off x="4894136" y="1916832"/>
            <a:ext cx="357674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Relative </a:t>
            </a:r>
            <a:r>
              <a:rPr lang="en-US" dirty="0" err="1" smtClean="0"/>
              <a:t>nr</a:t>
            </a:r>
            <a:r>
              <a:rPr lang="en-US" dirty="0" smtClean="0"/>
              <a:t> of events reconstructed</a:t>
            </a:r>
            <a:r>
              <a:rPr lang="nl-NL" dirty="0" smtClean="0"/>
              <a:t>: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Default</a:t>
            </a:r>
            <a:r>
              <a:rPr lang="nl-NL" dirty="0" smtClean="0"/>
              <a:t>: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Online:</a:t>
            </a:r>
          </a:p>
          <a:p>
            <a:endParaRPr lang="en-US" dirty="0"/>
          </a:p>
          <a:p>
            <a:r>
              <a:rPr lang="en-US" dirty="0" smtClean="0"/>
              <a:t>Distributed:</a:t>
            </a:r>
            <a:endParaRPr lang="nl-NL" dirty="0"/>
          </a:p>
        </p:txBody>
      </p:sp>
      <p:sp>
        <p:nvSpPr>
          <p:cNvPr id="57" name="Rectangle 56"/>
          <p:cNvSpPr/>
          <p:nvPr/>
        </p:nvSpPr>
        <p:spPr>
          <a:xfrm>
            <a:off x="6190280" y="3566754"/>
            <a:ext cx="1929600" cy="32403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 23.9%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190280" y="3062698"/>
            <a:ext cx="2322000" cy="30039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/>
              <a:t> 28.7%</a:t>
            </a:r>
            <a:endParaRPr lang="nl-NL" dirty="0"/>
          </a:p>
        </p:txBody>
      </p:sp>
      <p:sp>
        <p:nvSpPr>
          <p:cNvPr id="59" name="Rectangle 58"/>
          <p:cNvSpPr/>
          <p:nvPr/>
        </p:nvSpPr>
        <p:spPr>
          <a:xfrm>
            <a:off x="6190280" y="2531620"/>
            <a:ext cx="2376264" cy="3263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/>
              <a:t> 29.4%</a:t>
            </a:r>
            <a:endParaRPr lang="nl-NL" dirty="0"/>
          </a:p>
        </p:txBody>
      </p:sp>
      <p:sp>
        <p:nvSpPr>
          <p:cNvPr id="60" name="TextBox 59"/>
          <p:cNvSpPr txBox="1"/>
          <p:nvPr/>
        </p:nvSpPr>
        <p:spPr>
          <a:xfrm>
            <a:off x="4878493" y="4357736"/>
            <a:ext cx="402962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CPU processing time (relative to Default)</a:t>
            </a:r>
            <a:r>
              <a:rPr lang="nl-NL" dirty="0" smtClean="0"/>
              <a:t>: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Default</a:t>
            </a:r>
            <a:r>
              <a:rPr lang="nl-NL" dirty="0" smtClean="0"/>
              <a:t>: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Online:</a:t>
            </a:r>
          </a:p>
          <a:p>
            <a:endParaRPr lang="en-US" dirty="0"/>
          </a:p>
          <a:p>
            <a:r>
              <a:rPr lang="en-US" dirty="0" smtClean="0"/>
              <a:t>Distributed:</a:t>
            </a:r>
            <a:endParaRPr lang="nl-NL" dirty="0"/>
          </a:p>
        </p:txBody>
      </p:sp>
      <p:sp>
        <p:nvSpPr>
          <p:cNvPr id="61" name="Rectangle 60"/>
          <p:cNvSpPr/>
          <p:nvPr/>
        </p:nvSpPr>
        <p:spPr>
          <a:xfrm>
            <a:off x="6174637" y="6007658"/>
            <a:ext cx="2008800" cy="32403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0.93 (0.05 + 0.88)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174637" y="5503602"/>
            <a:ext cx="2570400" cy="30039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/>
              <a:t>1.19</a:t>
            </a:r>
            <a:endParaRPr lang="nl-NL" dirty="0"/>
          </a:p>
        </p:txBody>
      </p:sp>
      <p:sp>
        <p:nvSpPr>
          <p:cNvPr id="63" name="Rectangle 62"/>
          <p:cNvSpPr/>
          <p:nvPr/>
        </p:nvSpPr>
        <p:spPr>
          <a:xfrm>
            <a:off x="6174636" y="4972524"/>
            <a:ext cx="2160000" cy="32632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smtClean="0"/>
              <a:t>1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490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 animBg="1"/>
      <p:bldP spid="58" grpId="0" animBg="1"/>
      <p:bldP spid="59" grpId="0" animBg="1"/>
      <p:bldP spid="60" grpId="0"/>
      <p:bldP spid="61" grpId="0" animBg="1"/>
      <p:bldP spid="62" grpId="0" animBg="1"/>
      <p:bldP spid="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5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642" y="1185423"/>
            <a:ext cx="818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VHDL </a:t>
            </a:r>
            <a:r>
              <a:rPr lang="nl-NL" sz="2800" dirty="0" err="1" smtClean="0"/>
              <a:t>Implementation</a:t>
            </a:r>
            <a:r>
              <a:rPr lang="nl-NL" sz="2800" dirty="0" smtClean="0"/>
              <a:t> Test Setup</a:t>
            </a:r>
            <a:endParaRPr lang="nl-NL" sz="2800" dirty="0"/>
          </a:p>
        </p:txBody>
      </p:sp>
      <p:grpSp>
        <p:nvGrpSpPr>
          <p:cNvPr id="328" name="Group 327"/>
          <p:cNvGrpSpPr/>
          <p:nvPr/>
        </p:nvGrpSpPr>
        <p:grpSpPr>
          <a:xfrm>
            <a:off x="3221496" y="5157192"/>
            <a:ext cx="2885838" cy="1440160"/>
            <a:chOff x="3221496" y="5157192"/>
            <a:chExt cx="2885838" cy="1440160"/>
          </a:xfrm>
        </p:grpSpPr>
        <p:sp>
          <p:nvSpPr>
            <p:cNvPr id="154" name="Rectangle 153"/>
            <p:cNvSpPr/>
            <p:nvPr/>
          </p:nvSpPr>
          <p:spPr>
            <a:xfrm>
              <a:off x="3221496" y="5157192"/>
              <a:ext cx="509573" cy="14401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3875086" y="5157192"/>
              <a:ext cx="2232248" cy="108012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4811190" y="6093296"/>
              <a:ext cx="360040" cy="36004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7" name="Rectangle 156"/>
            <p:cNvSpPr/>
            <p:nvPr/>
          </p:nvSpPr>
          <p:spPr>
            <a:xfrm>
              <a:off x="4667174" y="6453336"/>
              <a:ext cx="648072" cy="14401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3947094" y="5229200"/>
              <a:ext cx="2088232" cy="93610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2400" dirty="0" smtClean="0">
                  <a:solidFill>
                    <a:schemeClr val="accent1">
                      <a:lumMod val="50000"/>
                    </a:schemeClr>
                  </a:solidFill>
                </a:rPr>
                <a:t>PC</a:t>
              </a:r>
              <a:endParaRPr lang="nl-NL" sz="24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282" name="TextBox 281"/>
          <p:cNvSpPr txBox="1"/>
          <p:nvPr/>
        </p:nvSpPr>
        <p:spPr>
          <a:xfrm>
            <a:off x="1238736" y="587320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 smtClean="0"/>
              <a:t>USB</a:t>
            </a:r>
            <a:endParaRPr lang="nl-NL" sz="2000" dirty="0"/>
          </a:p>
        </p:txBody>
      </p:sp>
      <p:sp>
        <p:nvSpPr>
          <p:cNvPr id="283" name="TextBox 282"/>
          <p:cNvSpPr txBox="1"/>
          <p:nvPr/>
        </p:nvSpPr>
        <p:spPr>
          <a:xfrm>
            <a:off x="480307" y="4909766"/>
            <a:ext cx="11070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 dirty="0" smtClean="0"/>
              <a:t>Data </a:t>
            </a:r>
          </a:p>
          <a:p>
            <a:pPr algn="ctr"/>
            <a:r>
              <a:rPr lang="nl-NL" sz="2000" dirty="0" smtClean="0"/>
              <a:t>(4 </a:t>
            </a:r>
            <a:r>
              <a:rPr lang="nl-NL" sz="2000" dirty="0" err="1" smtClean="0"/>
              <a:t>DC’s</a:t>
            </a:r>
            <a:r>
              <a:rPr lang="nl-NL" sz="2000" dirty="0" smtClean="0"/>
              <a:t>)</a:t>
            </a:r>
            <a:endParaRPr lang="nl-NL" sz="2000" dirty="0"/>
          </a:p>
        </p:txBody>
      </p:sp>
      <p:grpSp>
        <p:nvGrpSpPr>
          <p:cNvPr id="331" name="Group 330"/>
          <p:cNvGrpSpPr/>
          <p:nvPr/>
        </p:nvGrpSpPr>
        <p:grpSpPr>
          <a:xfrm>
            <a:off x="1460278" y="4650147"/>
            <a:ext cx="1761218" cy="1227125"/>
            <a:chOff x="1460278" y="4650147"/>
            <a:chExt cx="1761218" cy="1227125"/>
          </a:xfrm>
        </p:grpSpPr>
        <p:cxnSp>
          <p:nvCxnSpPr>
            <p:cNvPr id="160" name="Straight Connector 159"/>
            <p:cNvCxnSpPr>
              <a:stCxn id="154" idx="1"/>
            </p:cNvCxnSpPr>
            <p:nvPr/>
          </p:nvCxnSpPr>
          <p:spPr>
            <a:xfrm flipH="1">
              <a:off x="1540583" y="5877272"/>
              <a:ext cx="1680913" cy="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>
              <a:endCxn id="75" idx="1"/>
            </p:cNvCxnSpPr>
            <p:nvPr/>
          </p:nvCxnSpPr>
          <p:spPr>
            <a:xfrm flipV="1">
              <a:off x="1540583" y="4650147"/>
              <a:ext cx="7082" cy="1227125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4" name="Isosceles Triangle 283"/>
            <p:cNvSpPr/>
            <p:nvPr/>
          </p:nvSpPr>
          <p:spPr>
            <a:xfrm>
              <a:off x="1460278" y="5157192"/>
              <a:ext cx="168020" cy="144016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32" name="Group 331"/>
          <p:cNvGrpSpPr/>
          <p:nvPr/>
        </p:nvGrpSpPr>
        <p:grpSpPr>
          <a:xfrm>
            <a:off x="5329088" y="1936774"/>
            <a:ext cx="2555280" cy="2558676"/>
            <a:chOff x="5329088" y="1936774"/>
            <a:chExt cx="2555280" cy="2558676"/>
          </a:xfrm>
        </p:grpSpPr>
        <p:sp>
          <p:nvSpPr>
            <p:cNvPr id="168" name="Rectangle 167"/>
            <p:cNvSpPr/>
            <p:nvPr/>
          </p:nvSpPr>
          <p:spPr>
            <a:xfrm rot="10800000">
              <a:off x="5915313" y="2492896"/>
              <a:ext cx="1848205" cy="200255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9" name="Rectangle 168"/>
            <p:cNvSpPr/>
            <p:nvPr/>
          </p:nvSpPr>
          <p:spPr>
            <a:xfrm rot="10800000">
              <a:off x="6083331" y="2693151"/>
              <a:ext cx="1512168" cy="160204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170" name="Group 169"/>
            <p:cNvGrpSpPr/>
            <p:nvPr/>
          </p:nvGrpSpPr>
          <p:grpSpPr>
            <a:xfrm rot="10800000">
              <a:off x="6193430" y="3706935"/>
              <a:ext cx="393958" cy="469544"/>
              <a:chOff x="2555776" y="1844824"/>
              <a:chExt cx="576064" cy="576064"/>
            </a:xfrm>
            <a:solidFill>
              <a:schemeClr val="accent3">
                <a:lumMod val="50000"/>
              </a:schemeClr>
            </a:solidFill>
          </p:grpSpPr>
          <p:cxnSp>
            <p:nvCxnSpPr>
              <p:cNvPr id="219" name="Straight Connector 218"/>
              <p:cNvCxnSpPr/>
              <p:nvPr/>
            </p:nvCxnSpPr>
            <p:spPr>
              <a:xfrm flipV="1">
                <a:off x="2555776" y="2060848"/>
                <a:ext cx="576064" cy="1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2555776" y="2204864"/>
                <a:ext cx="576064" cy="0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>
                <a:off x="2915816" y="1844824"/>
                <a:ext cx="0" cy="576064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>
                <a:off x="2771800" y="1844824"/>
                <a:ext cx="0" cy="576064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3" name="Rectangle 222"/>
              <p:cNvSpPr/>
              <p:nvPr/>
            </p:nvSpPr>
            <p:spPr>
              <a:xfrm>
                <a:off x="2627786" y="1916852"/>
                <a:ext cx="432049" cy="38531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171" name="Group 170"/>
            <p:cNvGrpSpPr/>
            <p:nvPr/>
          </p:nvGrpSpPr>
          <p:grpSpPr>
            <a:xfrm rot="10800000">
              <a:off x="7117532" y="2802972"/>
              <a:ext cx="393958" cy="469544"/>
              <a:chOff x="2555776" y="1844824"/>
              <a:chExt cx="576064" cy="576064"/>
            </a:xfrm>
            <a:solidFill>
              <a:schemeClr val="accent3">
                <a:lumMod val="50000"/>
              </a:schemeClr>
            </a:solidFill>
          </p:grpSpPr>
          <p:cxnSp>
            <p:nvCxnSpPr>
              <p:cNvPr id="214" name="Straight Connector 213"/>
              <p:cNvCxnSpPr/>
              <p:nvPr/>
            </p:nvCxnSpPr>
            <p:spPr>
              <a:xfrm flipV="1">
                <a:off x="2555776" y="2060848"/>
                <a:ext cx="576064" cy="1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>
                <a:off x="2555776" y="2204864"/>
                <a:ext cx="576064" cy="0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>
                <a:off x="2915816" y="1844824"/>
                <a:ext cx="0" cy="576064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Straight Connector 216"/>
              <p:cNvCxnSpPr/>
              <p:nvPr/>
            </p:nvCxnSpPr>
            <p:spPr>
              <a:xfrm>
                <a:off x="2771800" y="1844824"/>
                <a:ext cx="0" cy="576064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8" name="Rectangle 217"/>
              <p:cNvSpPr/>
              <p:nvPr/>
            </p:nvSpPr>
            <p:spPr>
              <a:xfrm>
                <a:off x="2627786" y="1950670"/>
                <a:ext cx="432049" cy="366137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cxnSp>
          <p:nvCxnSpPr>
            <p:cNvPr id="180" name="Straight Connector 179"/>
            <p:cNvCxnSpPr/>
            <p:nvPr/>
          </p:nvCxnSpPr>
          <p:spPr>
            <a:xfrm rot="10800000" flipV="1">
              <a:off x="6996579" y="2693151"/>
              <a:ext cx="0" cy="285900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10800000" flipV="1">
              <a:off x="6755406" y="2836101"/>
              <a:ext cx="241173" cy="198758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0800000" flipV="1">
              <a:off x="6693472" y="2693151"/>
              <a:ext cx="0" cy="142950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0800000" flipH="1">
              <a:off x="6083331" y="3575207"/>
              <a:ext cx="504056" cy="0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0800000">
              <a:off x="6503378" y="3394046"/>
              <a:ext cx="0" cy="181161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10800000" flipH="1">
              <a:off x="6083331" y="3374396"/>
              <a:ext cx="252028" cy="0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0800000">
              <a:off x="7293064" y="3414711"/>
              <a:ext cx="302435" cy="0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Oval 186"/>
            <p:cNvSpPr/>
            <p:nvPr/>
          </p:nvSpPr>
          <p:spPr>
            <a:xfrm rot="10800000">
              <a:off x="6674894" y="2957266"/>
              <a:ext cx="132854" cy="129214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8" name="Oval 187"/>
            <p:cNvSpPr/>
            <p:nvPr/>
          </p:nvSpPr>
          <p:spPr>
            <a:xfrm rot="10800000">
              <a:off x="6432721" y="3334457"/>
              <a:ext cx="154666" cy="120417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89" name="Oval 188"/>
            <p:cNvSpPr/>
            <p:nvPr/>
          </p:nvSpPr>
          <p:spPr>
            <a:xfrm rot="10800000">
              <a:off x="7265265" y="3358628"/>
              <a:ext cx="121872" cy="125997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190" name="Straight Connector 189"/>
            <p:cNvCxnSpPr>
              <a:stCxn id="189" idx="3"/>
            </p:cNvCxnSpPr>
            <p:nvPr/>
          </p:nvCxnSpPr>
          <p:spPr>
            <a:xfrm flipH="1">
              <a:off x="7117531" y="3377080"/>
              <a:ext cx="251757" cy="345199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/>
            <p:cNvCxnSpPr/>
            <p:nvPr/>
          </p:nvCxnSpPr>
          <p:spPr>
            <a:xfrm rot="10800000" flipV="1">
              <a:off x="7462245" y="3413137"/>
              <a:ext cx="0" cy="212069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 rot="10800000">
              <a:off x="6755406" y="4191823"/>
              <a:ext cx="840093" cy="0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3" name="Group 192"/>
            <p:cNvGrpSpPr/>
            <p:nvPr/>
          </p:nvGrpSpPr>
          <p:grpSpPr>
            <a:xfrm rot="10800000">
              <a:off x="7117532" y="3722279"/>
              <a:ext cx="393958" cy="469544"/>
              <a:chOff x="2555776" y="1844824"/>
              <a:chExt cx="576064" cy="576064"/>
            </a:xfrm>
            <a:solidFill>
              <a:schemeClr val="accent3">
                <a:lumMod val="50000"/>
              </a:schemeClr>
            </a:solidFill>
          </p:grpSpPr>
          <p:cxnSp>
            <p:nvCxnSpPr>
              <p:cNvPr id="206" name="Straight Connector 205"/>
              <p:cNvCxnSpPr/>
              <p:nvPr/>
            </p:nvCxnSpPr>
            <p:spPr>
              <a:xfrm flipV="1">
                <a:off x="2555776" y="2060848"/>
                <a:ext cx="576064" cy="1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Connector 206"/>
              <p:cNvCxnSpPr/>
              <p:nvPr/>
            </p:nvCxnSpPr>
            <p:spPr>
              <a:xfrm>
                <a:off x="2555776" y="2204864"/>
                <a:ext cx="576064" cy="0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8" name="Straight Connector 207"/>
              <p:cNvCxnSpPr/>
              <p:nvPr/>
            </p:nvCxnSpPr>
            <p:spPr>
              <a:xfrm>
                <a:off x="2915816" y="1844824"/>
                <a:ext cx="0" cy="576064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208"/>
              <p:cNvCxnSpPr/>
              <p:nvPr/>
            </p:nvCxnSpPr>
            <p:spPr>
              <a:xfrm>
                <a:off x="2771800" y="1844824"/>
                <a:ext cx="0" cy="576064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0" name="Rectangle 209"/>
              <p:cNvSpPr/>
              <p:nvPr/>
            </p:nvSpPr>
            <p:spPr>
              <a:xfrm>
                <a:off x="2627786" y="1974445"/>
                <a:ext cx="432049" cy="34654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194" name="Group 193"/>
            <p:cNvGrpSpPr/>
            <p:nvPr/>
          </p:nvGrpSpPr>
          <p:grpSpPr>
            <a:xfrm rot="10800000">
              <a:off x="6193430" y="2802972"/>
              <a:ext cx="393958" cy="469544"/>
              <a:chOff x="2555776" y="1844824"/>
              <a:chExt cx="576064" cy="576064"/>
            </a:xfrm>
            <a:solidFill>
              <a:schemeClr val="accent3">
                <a:lumMod val="50000"/>
              </a:schemeClr>
            </a:solidFill>
          </p:grpSpPr>
          <p:cxnSp>
            <p:nvCxnSpPr>
              <p:cNvPr id="201" name="Straight Connector 200"/>
              <p:cNvCxnSpPr/>
              <p:nvPr/>
            </p:nvCxnSpPr>
            <p:spPr>
              <a:xfrm flipV="1">
                <a:off x="2555776" y="2060848"/>
                <a:ext cx="576064" cy="1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201"/>
              <p:cNvCxnSpPr/>
              <p:nvPr/>
            </p:nvCxnSpPr>
            <p:spPr>
              <a:xfrm>
                <a:off x="2555776" y="2204864"/>
                <a:ext cx="576064" cy="0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>
              <a:xfrm>
                <a:off x="2915816" y="1844824"/>
                <a:ext cx="0" cy="576064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>
              <a:xfrm>
                <a:off x="2771800" y="1844824"/>
                <a:ext cx="0" cy="576064"/>
              </a:xfrm>
              <a:prstGeom prst="line">
                <a:avLst/>
              </a:prstGeom>
              <a:grp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5" name="Rectangle 204"/>
              <p:cNvSpPr/>
              <p:nvPr/>
            </p:nvSpPr>
            <p:spPr>
              <a:xfrm>
                <a:off x="2627786" y="1952616"/>
                <a:ext cx="432049" cy="36419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cxnSp>
          <p:nvCxnSpPr>
            <p:cNvPr id="195" name="Straight Connector 194"/>
            <p:cNvCxnSpPr>
              <a:endCxn id="200" idx="5"/>
            </p:cNvCxnSpPr>
            <p:nvPr/>
          </p:nvCxnSpPr>
          <p:spPr>
            <a:xfrm flipH="1" flipV="1">
              <a:off x="6723177" y="3722439"/>
              <a:ext cx="273406" cy="401856"/>
            </a:xfrm>
            <a:prstGeom prst="line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6" name="Group 195"/>
            <p:cNvGrpSpPr/>
            <p:nvPr/>
          </p:nvGrpSpPr>
          <p:grpSpPr>
            <a:xfrm rot="10800000">
              <a:off x="6611920" y="3127484"/>
              <a:ext cx="563532" cy="872917"/>
              <a:chOff x="3656926" y="2829202"/>
              <a:chExt cx="553602" cy="719492"/>
            </a:xfrm>
          </p:grpSpPr>
          <p:sp>
            <p:nvSpPr>
              <p:cNvPr id="197" name="Shape 196"/>
              <p:cNvSpPr/>
              <p:nvPr/>
            </p:nvSpPr>
            <p:spPr>
              <a:xfrm>
                <a:off x="3656926" y="3138451"/>
                <a:ext cx="473488" cy="410243"/>
              </a:xfrm>
              <a:prstGeom prst="gear9">
                <a:avLst>
                  <a:gd name="adj1" fmla="val 13402"/>
                  <a:gd name="adj2" fmla="val 2679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98" name="Oval 197"/>
              <p:cNvSpPr/>
              <p:nvPr/>
            </p:nvSpPr>
            <p:spPr>
              <a:xfrm>
                <a:off x="3752533" y="3232108"/>
                <a:ext cx="282273" cy="232829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99" name="Shape 198"/>
              <p:cNvSpPr/>
              <p:nvPr/>
            </p:nvSpPr>
            <p:spPr>
              <a:xfrm>
                <a:off x="3832648" y="2829202"/>
                <a:ext cx="377880" cy="324254"/>
              </a:xfrm>
              <a:prstGeom prst="gear9">
                <a:avLst>
                  <a:gd name="adj1" fmla="val 13402"/>
                  <a:gd name="adj2" fmla="val 2679"/>
                </a:avLst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0" name="Oval 199"/>
              <p:cNvSpPr/>
              <p:nvPr/>
            </p:nvSpPr>
            <p:spPr>
              <a:xfrm>
                <a:off x="3908947" y="2897819"/>
                <a:ext cx="225275" cy="188027"/>
              </a:xfrm>
              <a:prstGeom prst="ellipse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256" name="Rectangle 255"/>
            <p:cNvSpPr/>
            <p:nvPr/>
          </p:nvSpPr>
          <p:spPr>
            <a:xfrm>
              <a:off x="5329088" y="2516054"/>
              <a:ext cx="586224" cy="23293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SFP</a:t>
              </a:r>
              <a:endParaRPr lang="nl-NL" dirty="0"/>
            </a:p>
          </p:txBody>
        </p:sp>
        <p:sp>
          <p:nvSpPr>
            <p:cNvPr id="257" name="Rectangle 256"/>
            <p:cNvSpPr/>
            <p:nvPr/>
          </p:nvSpPr>
          <p:spPr>
            <a:xfrm>
              <a:off x="5329088" y="3106492"/>
              <a:ext cx="586224" cy="23293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SFP</a:t>
              </a:r>
              <a:endParaRPr lang="nl-NL" dirty="0"/>
            </a:p>
          </p:txBody>
        </p:sp>
        <p:sp>
          <p:nvSpPr>
            <p:cNvPr id="258" name="Rectangle 257"/>
            <p:cNvSpPr/>
            <p:nvPr/>
          </p:nvSpPr>
          <p:spPr>
            <a:xfrm>
              <a:off x="5329088" y="3681669"/>
              <a:ext cx="586224" cy="23293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SFP</a:t>
              </a:r>
              <a:endParaRPr lang="nl-NL" dirty="0"/>
            </a:p>
          </p:txBody>
        </p:sp>
        <p:sp>
          <p:nvSpPr>
            <p:cNvPr id="259" name="Rectangle 258"/>
            <p:cNvSpPr/>
            <p:nvPr/>
          </p:nvSpPr>
          <p:spPr>
            <a:xfrm>
              <a:off x="5329088" y="4214766"/>
              <a:ext cx="586224" cy="23293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SFP</a:t>
              </a:r>
              <a:endParaRPr lang="nl-NL" dirty="0"/>
            </a:p>
          </p:txBody>
        </p:sp>
        <p:sp>
          <p:nvSpPr>
            <p:cNvPr id="280" name="TextBox 279"/>
            <p:cNvSpPr txBox="1"/>
            <p:nvPr/>
          </p:nvSpPr>
          <p:spPr>
            <a:xfrm>
              <a:off x="5724128" y="1936774"/>
              <a:ext cx="21602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err="1" smtClean="0"/>
                <a:t>Compute</a:t>
              </a:r>
              <a:r>
                <a:rPr lang="nl-NL" sz="2000" dirty="0" smtClean="0"/>
                <a:t> Node</a:t>
              </a:r>
              <a:endParaRPr lang="nl-NL" sz="2000" dirty="0"/>
            </a:p>
          </p:txBody>
        </p:sp>
      </p:grpSp>
      <p:grpSp>
        <p:nvGrpSpPr>
          <p:cNvPr id="333" name="Group 332"/>
          <p:cNvGrpSpPr/>
          <p:nvPr/>
        </p:nvGrpSpPr>
        <p:grpSpPr>
          <a:xfrm>
            <a:off x="2744065" y="2543238"/>
            <a:ext cx="2585023" cy="1877066"/>
            <a:chOff x="2744065" y="2543238"/>
            <a:chExt cx="2585023" cy="1877066"/>
          </a:xfrm>
        </p:grpSpPr>
        <p:cxnSp>
          <p:nvCxnSpPr>
            <p:cNvPr id="261" name="Straight Connector 260"/>
            <p:cNvCxnSpPr>
              <a:stCxn id="149" idx="3"/>
              <a:endCxn id="256" idx="1"/>
            </p:cNvCxnSpPr>
            <p:nvPr/>
          </p:nvCxnSpPr>
          <p:spPr>
            <a:xfrm>
              <a:off x="2744065" y="2632524"/>
              <a:ext cx="2585023" cy="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Connector 262"/>
            <p:cNvCxnSpPr>
              <a:stCxn id="150" idx="3"/>
              <a:endCxn id="257" idx="1"/>
            </p:cNvCxnSpPr>
            <p:nvPr/>
          </p:nvCxnSpPr>
          <p:spPr>
            <a:xfrm>
              <a:off x="2744065" y="3222962"/>
              <a:ext cx="2585023" cy="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>
              <a:stCxn id="151" idx="3"/>
              <a:endCxn id="258" idx="1"/>
            </p:cNvCxnSpPr>
            <p:nvPr/>
          </p:nvCxnSpPr>
          <p:spPr>
            <a:xfrm>
              <a:off x="2744065" y="3798139"/>
              <a:ext cx="2585023" cy="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>
              <a:stCxn id="152" idx="3"/>
              <a:endCxn id="259" idx="1"/>
            </p:cNvCxnSpPr>
            <p:nvPr/>
          </p:nvCxnSpPr>
          <p:spPr>
            <a:xfrm>
              <a:off x="2744065" y="4331236"/>
              <a:ext cx="2585023" cy="0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5" name="Isosceles Triangle 284"/>
            <p:cNvSpPr/>
            <p:nvPr/>
          </p:nvSpPr>
          <p:spPr>
            <a:xfrm rot="5400000">
              <a:off x="3976237" y="2549721"/>
              <a:ext cx="178137" cy="165172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6" name="Isosceles Triangle 285"/>
            <p:cNvSpPr/>
            <p:nvPr/>
          </p:nvSpPr>
          <p:spPr>
            <a:xfrm rot="5400000">
              <a:off x="3987913" y="3140376"/>
              <a:ext cx="178137" cy="165172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7" name="Isosceles Triangle 286"/>
            <p:cNvSpPr/>
            <p:nvPr/>
          </p:nvSpPr>
          <p:spPr>
            <a:xfrm rot="5400000">
              <a:off x="3976237" y="3721116"/>
              <a:ext cx="178137" cy="165172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88" name="Isosceles Triangle 287"/>
            <p:cNvSpPr/>
            <p:nvPr/>
          </p:nvSpPr>
          <p:spPr>
            <a:xfrm rot="5400000">
              <a:off x="3976237" y="4248650"/>
              <a:ext cx="178137" cy="165172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27" name="Group 326"/>
          <p:cNvGrpSpPr/>
          <p:nvPr/>
        </p:nvGrpSpPr>
        <p:grpSpPr>
          <a:xfrm>
            <a:off x="3476282" y="4437112"/>
            <a:ext cx="3363133" cy="720080"/>
            <a:chOff x="3476282" y="4437112"/>
            <a:chExt cx="3363133" cy="720080"/>
          </a:xfrm>
        </p:grpSpPr>
        <p:cxnSp>
          <p:nvCxnSpPr>
            <p:cNvPr id="269" name="Straight Connector 268"/>
            <p:cNvCxnSpPr>
              <a:stCxn id="168" idx="0"/>
            </p:cNvCxnSpPr>
            <p:nvPr/>
          </p:nvCxnSpPr>
          <p:spPr>
            <a:xfrm flipH="1">
              <a:off x="6839414" y="4495450"/>
              <a:ext cx="1" cy="301702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>
              <a:stCxn id="154" idx="0"/>
            </p:cNvCxnSpPr>
            <p:nvPr/>
          </p:nvCxnSpPr>
          <p:spPr>
            <a:xfrm flipV="1">
              <a:off x="3476283" y="4797152"/>
              <a:ext cx="0" cy="360040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/>
            <p:cNvCxnSpPr/>
            <p:nvPr/>
          </p:nvCxnSpPr>
          <p:spPr>
            <a:xfrm>
              <a:off x="3476282" y="4797152"/>
              <a:ext cx="3363133" cy="0"/>
            </a:xfrm>
            <a:prstGeom prst="line">
              <a:avLst/>
            </a:prstGeom>
            <a:ln w="3810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1" name="TextBox 280"/>
            <p:cNvSpPr txBox="1"/>
            <p:nvPr/>
          </p:nvSpPr>
          <p:spPr>
            <a:xfrm>
              <a:off x="4003428" y="4437112"/>
              <a:ext cx="21602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err="1" smtClean="0"/>
                <a:t>Gb</a:t>
              </a:r>
              <a:r>
                <a:rPr lang="nl-NL" sz="2000" dirty="0" smtClean="0"/>
                <a:t> Ethernet</a:t>
              </a:r>
              <a:endParaRPr lang="nl-NL" sz="2000" dirty="0"/>
            </a:p>
          </p:txBody>
        </p:sp>
        <p:sp>
          <p:nvSpPr>
            <p:cNvPr id="289" name="Isosceles Triangle 288"/>
            <p:cNvSpPr/>
            <p:nvPr/>
          </p:nvSpPr>
          <p:spPr>
            <a:xfrm rot="5400000" flipV="1">
              <a:off x="5980942" y="4718244"/>
              <a:ext cx="178137" cy="157815"/>
            </a:xfrm>
            <a:prstGeom prst="triangle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30" name="Group 329"/>
          <p:cNvGrpSpPr/>
          <p:nvPr/>
        </p:nvGrpSpPr>
        <p:grpSpPr>
          <a:xfrm>
            <a:off x="523442" y="1924472"/>
            <a:ext cx="2220623" cy="2725674"/>
            <a:chOff x="523442" y="1924472"/>
            <a:chExt cx="2220623" cy="2725674"/>
          </a:xfrm>
        </p:grpSpPr>
        <p:sp>
          <p:nvSpPr>
            <p:cNvPr id="75" name="Rectangle 74"/>
            <p:cNvSpPr/>
            <p:nvPr/>
          </p:nvSpPr>
          <p:spPr>
            <a:xfrm rot="16200000">
              <a:off x="391034" y="2755870"/>
              <a:ext cx="2313261" cy="147529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lang="nl-NL" dirty="0"/>
            </a:p>
          </p:txBody>
        </p:sp>
        <p:cxnSp>
          <p:nvCxnSpPr>
            <p:cNvPr id="80" name="Straight Connector 79"/>
            <p:cNvCxnSpPr/>
            <p:nvPr/>
          </p:nvCxnSpPr>
          <p:spPr>
            <a:xfrm rot="5400000" flipV="1">
              <a:off x="886120" y="2322870"/>
              <a:ext cx="0" cy="162697"/>
            </a:xfrm>
            <a:prstGeom prst="line">
              <a:avLst/>
            </a:prstGeom>
            <a:ln w="571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V="1">
              <a:off x="1002585" y="2350067"/>
              <a:ext cx="238494" cy="346796"/>
            </a:xfrm>
            <a:prstGeom prst="line">
              <a:avLst/>
            </a:prstGeom>
            <a:ln w="571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857196" y="2466166"/>
              <a:ext cx="258564" cy="0"/>
            </a:xfrm>
            <a:prstGeom prst="line">
              <a:avLst/>
            </a:prstGeom>
            <a:ln w="571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1098207" y="2516054"/>
              <a:ext cx="289262" cy="1"/>
            </a:xfrm>
            <a:prstGeom prst="line">
              <a:avLst/>
            </a:prstGeom>
            <a:ln w="5715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/>
          </p:nvGrpSpPr>
          <p:grpSpPr>
            <a:xfrm rot="5400000">
              <a:off x="908793" y="3063640"/>
              <a:ext cx="627253" cy="679530"/>
              <a:chOff x="3141682" y="752097"/>
              <a:chExt cx="2235200" cy="2235200"/>
            </a:xfrm>
          </p:grpSpPr>
          <p:sp>
            <p:nvSpPr>
              <p:cNvPr id="117" name="Shape 116"/>
              <p:cNvSpPr/>
              <p:nvPr/>
            </p:nvSpPr>
            <p:spPr>
              <a:xfrm>
                <a:off x="3141682" y="752097"/>
                <a:ext cx="2235200" cy="2235200"/>
              </a:xfrm>
              <a:prstGeom prst="gear9">
                <a:avLst>
                  <a:gd name="adj1" fmla="val 13402"/>
                  <a:gd name="adj2" fmla="val 2679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8" name="Oval 117"/>
              <p:cNvSpPr/>
              <p:nvPr/>
            </p:nvSpPr>
            <p:spPr>
              <a:xfrm>
                <a:off x="3593020" y="1221624"/>
                <a:ext cx="1332529" cy="1296142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 rot="5400000">
              <a:off x="866012" y="2623673"/>
              <a:ext cx="500596" cy="542318"/>
              <a:chOff x="1841882" y="-220652"/>
              <a:chExt cx="2235200" cy="2235200"/>
            </a:xfrm>
          </p:grpSpPr>
          <p:sp>
            <p:nvSpPr>
              <p:cNvPr id="115" name="Shape 114"/>
              <p:cNvSpPr/>
              <p:nvPr/>
            </p:nvSpPr>
            <p:spPr>
              <a:xfrm>
                <a:off x="1841882" y="-220652"/>
                <a:ext cx="2235200" cy="2235200"/>
              </a:xfrm>
              <a:prstGeom prst="gear9">
                <a:avLst>
                  <a:gd name="adj1" fmla="val 13402"/>
                  <a:gd name="adj2" fmla="val 2679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6" name="Oval 115"/>
              <p:cNvSpPr/>
              <p:nvPr/>
            </p:nvSpPr>
            <p:spPr>
              <a:xfrm>
                <a:off x="2293217" y="248871"/>
                <a:ext cx="1332525" cy="1296142"/>
              </a:xfrm>
              <a:prstGeom prst="ellipse">
                <a:avLst/>
              </a:prstGeom>
              <a:solidFill>
                <a:schemeClr val="accent4"/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112" name="Rectangle 111"/>
            <p:cNvSpPr/>
            <p:nvPr/>
          </p:nvSpPr>
          <p:spPr>
            <a:xfrm>
              <a:off x="1770120" y="2476293"/>
              <a:ext cx="378109" cy="33228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nl-NL" dirty="0" smtClean="0"/>
                <a:t>DC</a:t>
              </a:r>
              <a:endParaRPr lang="nl-NL" dirty="0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1765854" y="3062960"/>
              <a:ext cx="378109" cy="33228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nl-NL" dirty="0" smtClean="0"/>
                <a:t>DC</a:t>
              </a:r>
              <a:endParaRPr lang="nl-NL" dirty="0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1770120" y="3642125"/>
              <a:ext cx="378109" cy="33228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nl-NL" dirty="0" smtClean="0"/>
                <a:t>DC</a:t>
              </a:r>
              <a:endParaRPr lang="nl-NL" dirty="0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1762799" y="4171234"/>
              <a:ext cx="378109" cy="33228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nl-NL" dirty="0" smtClean="0"/>
                <a:t>DC</a:t>
              </a:r>
              <a:endParaRPr lang="nl-NL" dirty="0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2157841" y="2516054"/>
              <a:ext cx="586224" cy="23293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SFP</a:t>
              </a:r>
              <a:endParaRPr lang="nl-NL" dirty="0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2157841" y="3106492"/>
              <a:ext cx="586224" cy="23293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SFP</a:t>
              </a:r>
              <a:endParaRPr lang="nl-NL" dirty="0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2157841" y="3681669"/>
              <a:ext cx="586224" cy="23293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SFP</a:t>
              </a:r>
              <a:endParaRPr lang="nl-NL" dirty="0"/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2157841" y="4214766"/>
              <a:ext cx="586224" cy="232939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/>
                <a:t>SFP</a:t>
              </a:r>
              <a:endParaRPr lang="nl-NL" dirty="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523442" y="1924472"/>
              <a:ext cx="21602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err="1" smtClean="0"/>
                <a:t>Kintex</a:t>
              </a:r>
              <a:r>
                <a:rPr lang="nl-NL" sz="2000" dirty="0" smtClean="0"/>
                <a:t> 7 Test Board</a:t>
              </a:r>
              <a:endParaRPr lang="nl-NL" sz="2000" dirty="0"/>
            </a:p>
          </p:txBody>
        </p:sp>
        <p:cxnSp>
          <p:nvCxnSpPr>
            <p:cNvPr id="301" name="Straight Connector 300"/>
            <p:cNvCxnSpPr>
              <a:stCxn id="112" idx="1"/>
            </p:cNvCxnSpPr>
            <p:nvPr/>
          </p:nvCxnSpPr>
          <p:spPr>
            <a:xfrm flipH="1">
              <a:off x="1628298" y="2642434"/>
              <a:ext cx="141822" cy="278"/>
            </a:xfrm>
            <a:prstGeom prst="line">
              <a:avLst/>
            </a:prstGeom>
            <a:ln w="381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/>
            <p:cNvCxnSpPr>
              <a:stCxn id="134" idx="1"/>
            </p:cNvCxnSpPr>
            <p:nvPr/>
          </p:nvCxnSpPr>
          <p:spPr>
            <a:xfrm flipH="1">
              <a:off x="1628298" y="3229101"/>
              <a:ext cx="137556" cy="0"/>
            </a:xfrm>
            <a:prstGeom prst="line">
              <a:avLst/>
            </a:prstGeom>
            <a:ln w="381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/>
            <p:cNvCxnSpPr>
              <a:stCxn id="140" idx="1"/>
            </p:cNvCxnSpPr>
            <p:nvPr/>
          </p:nvCxnSpPr>
          <p:spPr>
            <a:xfrm flipH="1">
              <a:off x="1628298" y="3808266"/>
              <a:ext cx="141822" cy="0"/>
            </a:xfrm>
            <a:prstGeom prst="line">
              <a:avLst/>
            </a:prstGeom>
            <a:ln w="381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>
              <a:stCxn id="146" idx="1"/>
            </p:cNvCxnSpPr>
            <p:nvPr/>
          </p:nvCxnSpPr>
          <p:spPr>
            <a:xfrm flipH="1">
              <a:off x="1628298" y="4337375"/>
              <a:ext cx="134501" cy="0"/>
            </a:xfrm>
            <a:prstGeom prst="line">
              <a:avLst/>
            </a:prstGeom>
            <a:ln w="381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/>
            <p:cNvCxnSpPr/>
            <p:nvPr/>
          </p:nvCxnSpPr>
          <p:spPr>
            <a:xfrm>
              <a:off x="1628298" y="2627992"/>
              <a:ext cx="0" cy="1728000"/>
            </a:xfrm>
            <a:prstGeom prst="line">
              <a:avLst/>
            </a:prstGeom>
            <a:ln w="381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Straight Connector 313"/>
            <p:cNvCxnSpPr/>
            <p:nvPr/>
          </p:nvCxnSpPr>
          <p:spPr>
            <a:xfrm flipH="1">
              <a:off x="1498822" y="4086170"/>
              <a:ext cx="129476" cy="0"/>
            </a:xfrm>
            <a:prstGeom prst="line">
              <a:avLst/>
            </a:prstGeom>
            <a:ln w="381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6" name="Oval 315"/>
            <p:cNvSpPr/>
            <p:nvPr/>
          </p:nvSpPr>
          <p:spPr>
            <a:xfrm>
              <a:off x="1354805" y="2420440"/>
              <a:ext cx="180000" cy="1800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323" name="Straight Connector 322"/>
            <p:cNvCxnSpPr/>
            <p:nvPr/>
          </p:nvCxnSpPr>
          <p:spPr>
            <a:xfrm flipV="1">
              <a:off x="1354805" y="3836732"/>
              <a:ext cx="0" cy="744396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Straight Connector 323"/>
            <p:cNvCxnSpPr/>
            <p:nvPr/>
          </p:nvCxnSpPr>
          <p:spPr>
            <a:xfrm flipV="1">
              <a:off x="1191872" y="3836732"/>
              <a:ext cx="0" cy="744396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/>
            <p:cNvCxnSpPr/>
            <p:nvPr/>
          </p:nvCxnSpPr>
          <p:spPr>
            <a:xfrm flipV="1">
              <a:off x="1033813" y="3836732"/>
              <a:ext cx="0" cy="744396"/>
            </a:xfrm>
            <a:prstGeom prst="line">
              <a:avLst/>
            </a:prstGeom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5" name="Rectangle 314"/>
            <p:cNvSpPr/>
            <p:nvPr/>
          </p:nvSpPr>
          <p:spPr>
            <a:xfrm>
              <a:off x="882654" y="3919005"/>
              <a:ext cx="616168" cy="590115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318" name="Straight Connector 317"/>
            <p:cNvCxnSpPr>
              <a:stCxn id="315" idx="0"/>
              <a:endCxn id="315" idx="2"/>
            </p:cNvCxnSpPr>
            <p:nvPr/>
          </p:nvCxnSpPr>
          <p:spPr>
            <a:xfrm>
              <a:off x="1190738" y="3919005"/>
              <a:ext cx="0" cy="590115"/>
            </a:xfrm>
            <a:prstGeom prst="line">
              <a:avLst/>
            </a:prstGeom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/>
            <p:cNvCxnSpPr>
              <a:stCxn id="315" idx="1"/>
              <a:endCxn id="315" idx="3"/>
            </p:cNvCxnSpPr>
            <p:nvPr/>
          </p:nvCxnSpPr>
          <p:spPr>
            <a:xfrm>
              <a:off x="882654" y="4214063"/>
              <a:ext cx="616168" cy="0"/>
            </a:xfrm>
            <a:prstGeom prst="line">
              <a:avLst/>
            </a:prstGeom>
            <a:ln w="19050">
              <a:solidFill>
                <a:schemeClr val="accent4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8888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" grpId="0"/>
      <p:bldP spid="2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0307" y="1924472"/>
            <a:ext cx="7404061" cy="4672880"/>
            <a:chOff x="480307" y="1924472"/>
            <a:chExt cx="7404061" cy="4672880"/>
          </a:xfrm>
        </p:grpSpPr>
        <p:grpSp>
          <p:nvGrpSpPr>
            <p:cNvPr id="11" name="Group 10"/>
            <p:cNvGrpSpPr/>
            <p:nvPr/>
          </p:nvGrpSpPr>
          <p:grpSpPr>
            <a:xfrm>
              <a:off x="3221496" y="5157192"/>
              <a:ext cx="2885838" cy="1440160"/>
              <a:chOff x="3221496" y="5157192"/>
              <a:chExt cx="2885838" cy="144016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221496" y="5157192"/>
                <a:ext cx="509573" cy="14401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875086" y="5157192"/>
                <a:ext cx="2232248" cy="108012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4811190" y="6093296"/>
                <a:ext cx="360040" cy="36004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667174" y="6453336"/>
                <a:ext cx="648072" cy="144016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947094" y="5229200"/>
                <a:ext cx="2088232" cy="936104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sz="2400" dirty="0" smtClean="0">
                    <a:solidFill>
                      <a:schemeClr val="accent1">
                        <a:lumMod val="50000"/>
                      </a:schemeClr>
                    </a:solidFill>
                  </a:rPr>
                  <a:t>PC</a:t>
                </a:r>
                <a:endParaRPr lang="nl-NL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1238736" y="5873206"/>
              <a:ext cx="21602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USB</a:t>
              </a:r>
              <a:endParaRPr lang="nl-NL" sz="20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0307" y="4909766"/>
              <a:ext cx="110701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000" dirty="0" smtClean="0"/>
                <a:t>Data </a:t>
              </a:r>
            </a:p>
            <a:p>
              <a:pPr algn="ctr"/>
              <a:r>
                <a:rPr lang="nl-NL" sz="2000" dirty="0" smtClean="0"/>
                <a:t>(4 </a:t>
              </a:r>
              <a:r>
                <a:rPr lang="nl-NL" sz="2000" dirty="0" err="1" smtClean="0"/>
                <a:t>DC’s</a:t>
              </a:r>
              <a:r>
                <a:rPr lang="nl-NL" sz="2000" dirty="0" smtClean="0"/>
                <a:t>)</a:t>
              </a:r>
              <a:endParaRPr lang="nl-NL" sz="2000" dirty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1460278" y="4650147"/>
              <a:ext cx="1761218" cy="1227125"/>
              <a:chOff x="1460278" y="4650147"/>
              <a:chExt cx="1761218" cy="1227125"/>
            </a:xfrm>
          </p:grpSpPr>
          <p:cxnSp>
            <p:nvCxnSpPr>
              <p:cNvPr id="21" name="Straight Connector 20"/>
              <p:cNvCxnSpPr>
                <a:stCxn id="12" idx="1"/>
              </p:cNvCxnSpPr>
              <p:nvPr/>
            </p:nvCxnSpPr>
            <p:spPr>
              <a:xfrm flipH="1">
                <a:off x="1540583" y="5877272"/>
                <a:ext cx="1680913" cy="0"/>
              </a:xfrm>
              <a:prstGeom prst="line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endCxn id="91" idx="1"/>
              </p:cNvCxnSpPr>
              <p:nvPr/>
            </p:nvCxnSpPr>
            <p:spPr>
              <a:xfrm flipV="1">
                <a:off x="1540583" y="4650147"/>
                <a:ext cx="7082" cy="1227125"/>
              </a:xfrm>
              <a:prstGeom prst="line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Isosceles Triangle 22"/>
              <p:cNvSpPr/>
              <p:nvPr/>
            </p:nvSpPr>
            <p:spPr>
              <a:xfrm>
                <a:off x="1460278" y="5157192"/>
                <a:ext cx="168020" cy="144016"/>
              </a:xfrm>
              <a:prstGeom prst="triangl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5329088" y="1936774"/>
              <a:ext cx="2555280" cy="2558676"/>
              <a:chOff x="5329088" y="1936774"/>
              <a:chExt cx="2555280" cy="2558676"/>
            </a:xfrm>
          </p:grpSpPr>
          <p:sp>
            <p:nvSpPr>
              <p:cNvPr id="25" name="Rectangle 24"/>
              <p:cNvSpPr/>
              <p:nvPr/>
            </p:nvSpPr>
            <p:spPr>
              <a:xfrm rot="10800000">
                <a:off x="5915313" y="2492896"/>
                <a:ext cx="1848205" cy="2002554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26" name="Rectangle 25"/>
              <p:cNvSpPr/>
              <p:nvPr/>
            </p:nvSpPr>
            <p:spPr>
              <a:xfrm rot="10800000">
                <a:off x="6083331" y="2693151"/>
                <a:ext cx="1512168" cy="160204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grpSp>
            <p:nvGrpSpPr>
              <p:cNvPr id="27" name="Group 26"/>
              <p:cNvGrpSpPr/>
              <p:nvPr/>
            </p:nvGrpSpPr>
            <p:grpSpPr>
              <a:xfrm rot="10800000">
                <a:off x="6193430" y="3706935"/>
                <a:ext cx="393958" cy="469544"/>
                <a:chOff x="2555776" y="1844824"/>
                <a:chExt cx="576064" cy="576064"/>
              </a:xfrm>
              <a:solidFill>
                <a:schemeClr val="accent3">
                  <a:lumMod val="50000"/>
                </a:schemeClr>
              </a:solidFill>
            </p:grpSpPr>
            <p:cxnSp>
              <p:nvCxnSpPr>
                <p:cNvPr id="70" name="Straight Connector 69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Straight Connector 72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4" name="Rectangle 73"/>
                <p:cNvSpPr/>
                <p:nvPr/>
              </p:nvSpPr>
              <p:spPr>
                <a:xfrm>
                  <a:off x="2627786" y="1916852"/>
                  <a:ext cx="432049" cy="38531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 rot="10800000">
                <a:off x="7117532" y="2802972"/>
                <a:ext cx="393958" cy="469544"/>
                <a:chOff x="2555776" y="1844824"/>
                <a:chExt cx="576064" cy="576064"/>
              </a:xfrm>
              <a:solidFill>
                <a:schemeClr val="accent3">
                  <a:lumMod val="50000"/>
                </a:schemeClr>
              </a:solidFill>
            </p:grpSpPr>
            <p:cxnSp>
              <p:nvCxnSpPr>
                <p:cNvPr id="65" name="Straight Connector 64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Straight Connector 65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9" name="Rectangle 68"/>
                <p:cNvSpPr/>
                <p:nvPr/>
              </p:nvSpPr>
              <p:spPr>
                <a:xfrm>
                  <a:off x="2627786" y="1950670"/>
                  <a:ext cx="432049" cy="366137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29" name="Straight Connector 28"/>
              <p:cNvCxnSpPr/>
              <p:nvPr/>
            </p:nvCxnSpPr>
            <p:spPr>
              <a:xfrm rot="10800000" flipV="1">
                <a:off x="6996579" y="2693151"/>
                <a:ext cx="0" cy="285900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10800000" flipV="1">
                <a:off x="6755406" y="2836101"/>
                <a:ext cx="241173" cy="198758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0800000" flipV="1">
                <a:off x="6693472" y="2693151"/>
                <a:ext cx="0" cy="142950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 rot="10800000" flipH="1">
                <a:off x="6083331" y="3575207"/>
                <a:ext cx="504056" cy="0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10800000">
                <a:off x="6503378" y="3394046"/>
                <a:ext cx="0" cy="181161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rot="10800000" flipH="1">
                <a:off x="6083331" y="3374396"/>
                <a:ext cx="252028" cy="0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10800000">
                <a:off x="7293064" y="3414711"/>
                <a:ext cx="302435" cy="0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Oval 35"/>
              <p:cNvSpPr/>
              <p:nvPr/>
            </p:nvSpPr>
            <p:spPr>
              <a:xfrm rot="10800000">
                <a:off x="6674894" y="2957266"/>
                <a:ext cx="132854" cy="129214"/>
              </a:xfrm>
              <a:prstGeom prst="ellipse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7" name="Oval 36"/>
              <p:cNvSpPr/>
              <p:nvPr/>
            </p:nvSpPr>
            <p:spPr>
              <a:xfrm rot="10800000">
                <a:off x="6432721" y="3334457"/>
                <a:ext cx="154666" cy="120417"/>
              </a:xfrm>
              <a:prstGeom prst="ellipse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8" name="Oval 37"/>
              <p:cNvSpPr/>
              <p:nvPr/>
            </p:nvSpPr>
            <p:spPr>
              <a:xfrm rot="10800000">
                <a:off x="7265265" y="3358628"/>
                <a:ext cx="121872" cy="125997"/>
              </a:xfrm>
              <a:prstGeom prst="ellipse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39" name="Straight Connector 38"/>
              <p:cNvCxnSpPr>
                <a:stCxn id="38" idx="3"/>
              </p:cNvCxnSpPr>
              <p:nvPr/>
            </p:nvCxnSpPr>
            <p:spPr>
              <a:xfrm flipH="1">
                <a:off x="7117531" y="3377080"/>
                <a:ext cx="251757" cy="345199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rot="10800000" flipV="1">
                <a:off x="7462245" y="3413137"/>
                <a:ext cx="0" cy="212069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10800000">
                <a:off x="6755406" y="4191823"/>
                <a:ext cx="840093" cy="0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2" name="Group 41"/>
              <p:cNvGrpSpPr/>
              <p:nvPr/>
            </p:nvGrpSpPr>
            <p:grpSpPr>
              <a:xfrm rot="10800000">
                <a:off x="7117532" y="3722279"/>
                <a:ext cx="393958" cy="469544"/>
                <a:chOff x="2555776" y="1844824"/>
                <a:chExt cx="576064" cy="576064"/>
              </a:xfrm>
              <a:solidFill>
                <a:schemeClr val="accent3">
                  <a:lumMod val="50000"/>
                </a:schemeClr>
              </a:solidFill>
            </p:grpSpPr>
            <p:cxnSp>
              <p:nvCxnSpPr>
                <p:cNvPr id="60" name="Straight Connector 59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" name="Rectangle 63"/>
                <p:cNvSpPr/>
                <p:nvPr/>
              </p:nvSpPr>
              <p:spPr>
                <a:xfrm>
                  <a:off x="2627786" y="1974445"/>
                  <a:ext cx="432049" cy="34654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43" name="Group 42"/>
              <p:cNvGrpSpPr/>
              <p:nvPr/>
            </p:nvGrpSpPr>
            <p:grpSpPr>
              <a:xfrm rot="10800000">
                <a:off x="6193430" y="2802972"/>
                <a:ext cx="393958" cy="469544"/>
                <a:chOff x="2555776" y="1844824"/>
                <a:chExt cx="576064" cy="576064"/>
              </a:xfrm>
              <a:solidFill>
                <a:schemeClr val="accent3">
                  <a:lumMod val="50000"/>
                </a:schemeClr>
              </a:solidFill>
            </p:grpSpPr>
            <p:cxnSp>
              <p:nvCxnSpPr>
                <p:cNvPr id="55" name="Straight Connector 54"/>
                <p:cNvCxnSpPr/>
                <p:nvPr/>
              </p:nvCxnSpPr>
              <p:spPr>
                <a:xfrm flipV="1">
                  <a:off x="2555776" y="2060848"/>
                  <a:ext cx="576064" cy="1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>
                  <a:off x="2555776" y="2204864"/>
                  <a:ext cx="576064" cy="0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>
                <a:xfrm>
                  <a:off x="2915816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>
                <a:xfrm>
                  <a:off x="2771800" y="1844824"/>
                  <a:ext cx="0" cy="576064"/>
                </a:xfrm>
                <a:prstGeom prst="line">
                  <a:avLst/>
                </a:prstGeom>
                <a:grpFill/>
                <a:ln w="571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9" name="Rectangle 58"/>
                <p:cNvSpPr/>
                <p:nvPr/>
              </p:nvSpPr>
              <p:spPr>
                <a:xfrm>
                  <a:off x="2627786" y="1952616"/>
                  <a:ext cx="432049" cy="364192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cxnSp>
            <p:nvCxnSpPr>
              <p:cNvPr id="44" name="Straight Connector 43"/>
              <p:cNvCxnSpPr>
                <a:endCxn id="54" idx="5"/>
              </p:cNvCxnSpPr>
              <p:nvPr/>
            </p:nvCxnSpPr>
            <p:spPr>
              <a:xfrm flipH="1" flipV="1">
                <a:off x="6723177" y="3722439"/>
                <a:ext cx="273406" cy="401856"/>
              </a:xfrm>
              <a:prstGeom prst="line">
                <a:avLst/>
              </a:prstGeom>
              <a:ln w="57150"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up 44"/>
              <p:cNvGrpSpPr/>
              <p:nvPr/>
            </p:nvGrpSpPr>
            <p:grpSpPr>
              <a:xfrm rot="10800000">
                <a:off x="6611920" y="3127484"/>
                <a:ext cx="563532" cy="872917"/>
                <a:chOff x="3656926" y="2829202"/>
                <a:chExt cx="553602" cy="719492"/>
              </a:xfrm>
            </p:grpSpPr>
            <p:sp>
              <p:nvSpPr>
                <p:cNvPr id="51" name="Shape 50"/>
                <p:cNvSpPr/>
                <p:nvPr/>
              </p:nvSpPr>
              <p:spPr>
                <a:xfrm>
                  <a:off x="3656926" y="3138451"/>
                  <a:ext cx="473488" cy="410243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52" name="Oval 51"/>
                <p:cNvSpPr/>
                <p:nvPr/>
              </p:nvSpPr>
              <p:spPr>
                <a:xfrm>
                  <a:off x="3752533" y="3232108"/>
                  <a:ext cx="282273" cy="232829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  <p:sp>
              <p:nvSpPr>
                <p:cNvPr id="53" name="Shape 52"/>
                <p:cNvSpPr/>
                <p:nvPr/>
              </p:nvSpPr>
              <p:spPr>
                <a:xfrm>
                  <a:off x="3832648" y="2829202"/>
                  <a:ext cx="377880" cy="324254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3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54" name="Oval 53"/>
                <p:cNvSpPr/>
                <p:nvPr/>
              </p:nvSpPr>
              <p:spPr>
                <a:xfrm>
                  <a:off x="3908947" y="2897819"/>
                  <a:ext cx="225275" cy="188027"/>
                </a:xfrm>
                <a:prstGeom prst="ellipse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46" name="Rectangle 45"/>
              <p:cNvSpPr/>
              <p:nvPr/>
            </p:nvSpPr>
            <p:spPr>
              <a:xfrm>
                <a:off x="5329088" y="2516054"/>
                <a:ext cx="586224" cy="23293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SFP</a:t>
                </a:r>
                <a:endParaRPr lang="nl-NL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5329088" y="3106492"/>
                <a:ext cx="586224" cy="23293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SFP</a:t>
                </a:r>
                <a:endParaRPr lang="nl-NL" dirty="0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5329088" y="3681669"/>
                <a:ext cx="586224" cy="23293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SFP</a:t>
                </a:r>
                <a:endParaRPr lang="nl-NL" dirty="0"/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5329088" y="4214766"/>
                <a:ext cx="586224" cy="23293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SFP</a:t>
                </a:r>
                <a:endParaRPr lang="nl-NL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5724128" y="1936774"/>
                <a:ext cx="21602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000" dirty="0" err="1" smtClean="0"/>
                  <a:t>Compute</a:t>
                </a:r>
                <a:r>
                  <a:rPr lang="nl-NL" sz="2000" dirty="0" smtClean="0"/>
                  <a:t> Node</a:t>
                </a:r>
                <a:endParaRPr lang="nl-NL" sz="2000" dirty="0"/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2744065" y="2543238"/>
              <a:ext cx="2585023" cy="1877066"/>
              <a:chOff x="2744065" y="2543238"/>
              <a:chExt cx="2585023" cy="1877066"/>
            </a:xfrm>
          </p:grpSpPr>
          <p:cxnSp>
            <p:nvCxnSpPr>
              <p:cNvPr id="76" name="Straight Connector 75"/>
              <p:cNvCxnSpPr>
                <a:stCxn id="102" idx="3"/>
                <a:endCxn id="46" idx="1"/>
              </p:cNvCxnSpPr>
              <p:nvPr/>
            </p:nvCxnSpPr>
            <p:spPr>
              <a:xfrm>
                <a:off x="2744065" y="2632524"/>
                <a:ext cx="258502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103" idx="3"/>
                <a:endCxn id="47" idx="1"/>
              </p:cNvCxnSpPr>
              <p:nvPr/>
            </p:nvCxnSpPr>
            <p:spPr>
              <a:xfrm>
                <a:off x="2744065" y="3222962"/>
                <a:ext cx="258502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104" idx="3"/>
                <a:endCxn id="48" idx="1"/>
              </p:cNvCxnSpPr>
              <p:nvPr/>
            </p:nvCxnSpPr>
            <p:spPr>
              <a:xfrm>
                <a:off x="2744065" y="3798139"/>
                <a:ext cx="258502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105" idx="3"/>
                <a:endCxn id="49" idx="1"/>
              </p:cNvCxnSpPr>
              <p:nvPr/>
            </p:nvCxnSpPr>
            <p:spPr>
              <a:xfrm>
                <a:off x="2744065" y="4331236"/>
                <a:ext cx="2585023" cy="0"/>
              </a:xfrm>
              <a:prstGeom prst="line">
                <a:avLst/>
              </a:pr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Isosceles Triangle 79"/>
              <p:cNvSpPr/>
              <p:nvPr/>
            </p:nvSpPr>
            <p:spPr>
              <a:xfrm rot="5400000">
                <a:off x="3976237" y="2549721"/>
                <a:ext cx="178137" cy="165172"/>
              </a:xfrm>
              <a:prstGeom prst="triangl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1" name="Isosceles Triangle 80"/>
              <p:cNvSpPr/>
              <p:nvPr/>
            </p:nvSpPr>
            <p:spPr>
              <a:xfrm rot="5400000">
                <a:off x="3987913" y="3140376"/>
                <a:ext cx="178137" cy="165172"/>
              </a:xfrm>
              <a:prstGeom prst="triangl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2" name="Isosceles Triangle 81"/>
              <p:cNvSpPr/>
              <p:nvPr/>
            </p:nvSpPr>
            <p:spPr>
              <a:xfrm rot="5400000">
                <a:off x="3976237" y="3721116"/>
                <a:ext cx="178137" cy="165172"/>
              </a:xfrm>
              <a:prstGeom prst="triangl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3" name="Isosceles Triangle 82"/>
              <p:cNvSpPr/>
              <p:nvPr/>
            </p:nvSpPr>
            <p:spPr>
              <a:xfrm rot="5400000">
                <a:off x="3976237" y="4248650"/>
                <a:ext cx="178137" cy="165172"/>
              </a:xfrm>
              <a:prstGeom prst="triangl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3476282" y="4437112"/>
              <a:ext cx="3363133" cy="720080"/>
              <a:chOff x="3476282" y="4437112"/>
              <a:chExt cx="3363133" cy="720080"/>
            </a:xfrm>
          </p:grpSpPr>
          <p:cxnSp>
            <p:nvCxnSpPr>
              <p:cNvPr id="85" name="Straight Connector 84"/>
              <p:cNvCxnSpPr>
                <a:stCxn id="25" idx="0"/>
              </p:cNvCxnSpPr>
              <p:nvPr/>
            </p:nvCxnSpPr>
            <p:spPr>
              <a:xfrm flipH="1">
                <a:off x="6839414" y="4495450"/>
                <a:ext cx="1" cy="301702"/>
              </a:xfrm>
              <a:prstGeom prst="line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>
                <a:stCxn id="12" idx="0"/>
              </p:cNvCxnSpPr>
              <p:nvPr/>
            </p:nvCxnSpPr>
            <p:spPr>
              <a:xfrm flipV="1">
                <a:off x="3476283" y="4797152"/>
                <a:ext cx="0" cy="360040"/>
              </a:xfrm>
              <a:prstGeom prst="line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3476282" y="4797152"/>
                <a:ext cx="3363133" cy="0"/>
              </a:xfrm>
              <a:prstGeom prst="line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TextBox 87"/>
              <p:cNvSpPr txBox="1"/>
              <p:nvPr/>
            </p:nvSpPr>
            <p:spPr>
              <a:xfrm>
                <a:off x="4003428" y="4437112"/>
                <a:ext cx="21602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000" dirty="0" err="1" smtClean="0"/>
                  <a:t>Gb</a:t>
                </a:r>
                <a:r>
                  <a:rPr lang="nl-NL" sz="2000" dirty="0" smtClean="0"/>
                  <a:t> Ethernet</a:t>
                </a:r>
                <a:endParaRPr lang="nl-NL" sz="2000" dirty="0"/>
              </a:p>
            </p:txBody>
          </p:sp>
          <p:sp>
            <p:nvSpPr>
              <p:cNvPr id="89" name="Isosceles Triangle 88"/>
              <p:cNvSpPr/>
              <p:nvPr/>
            </p:nvSpPr>
            <p:spPr>
              <a:xfrm rot="5400000" flipV="1">
                <a:off x="5980942" y="4718244"/>
                <a:ext cx="178137" cy="157815"/>
              </a:xfrm>
              <a:prstGeom prst="triangle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523442" y="1924472"/>
              <a:ext cx="2220623" cy="2725674"/>
              <a:chOff x="523442" y="1924472"/>
              <a:chExt cx="2220623" cy="2725674"/>
            </a:xfrm>
          </p:grpSpPr>
          <p:sp>
            <p:nvSpPr>
              <p:cNvPr id="91" name="Rectangle 90"/>
              <p:cNvSpPr/>
              <p:nvPr/>
            </p:nvSpPr>
            <p:spPr>
              <a:xfrm rot="16200000">
                <a:off x="391034" y="2755870"/>
                <a:ext cx="2313261" cy="1475292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endParaRPr lang="nl-NL" dirty="0"/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 rot="5400000" flipV="1">
                <a:off x="886120" y="2322870"/>
                <a:ext cx="0" cy="162697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 flipV="1">
                <a:off x="1002585" y="2350067"/>
                <a:ext cx="238494" cy="346796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5400000">
                <a:off x="857196" y="2466166"/>
                <a:ext cx="258564" cy="0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flipV="1">
                <a:off x="1098207" y="2516054"/>
                <a:ext cx="289262" cy="1"/>
              </a:xfrm>
              <a:prstGeom prst="line">
                <a:avLst/>
              </a:prstGeom>
              <a:ln w="5715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Group 95"/>
              <p:cNvGrpSpPr/>
              <p:nvPr/>
            </p:nvGrpSpPr>
            <p:grpSpPr>
              <a:xfrm rot="5400000">
                <a:off x="908793" y="3063640"/>
                <a:ext cx="627253" cy="679530"/>
                <a:chOff x="3141682" y="752097"/>
                <a:chExt cx="2235200" cy="2235200"/>
              </a:xfrm>
            </p:grpSpPr>
            <p:sp>
              <p:nvSpPr>
                <p:cNvPr id="122" name="Shape 121"/>
                <p:cNvSpPr/>
                <p:nvPr/>
              </p:nvSpPr>
              <p:spPr>
                <a:xfrm>
                  <a:off x="3141682" y="752097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23" name="Oval 122"/>
                <p:cNvSpPr/>
                <p:nvPr/>
              </p:nvSpPr>
              <p:spPr>
                <a:xfrm>
                  <a:off x="3593020" y="1221624"/>
                  <a:ext cx="1332529" cy="1296142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grpSp>
            <p:nvGrpSpPr>
              <p:cNvPr id="97" name="Group 96"/>
              <p:cNvGrpSpPr/>
              <p:nvPr/>
            </p:nvGrpSpPr>
            <p:grpSpPr>
              <a:xfrm rot="5400000">
                <a:off x="866012" y="2623673"/>
                <a:ext cx="500596" cy="542318"/>
                <a:chOff x="1841882" y="-220652"/>
                <a:chExt cx="2235200" cy="2235200"/>
              </a:xfrm>
            </p:grpSpPr>
            <p:sp>
              <p:nvSpPr>
                <p:cNvPr id="120" name="Shape 119"/>
                <p:cNvSpPr/>
                <p:nvPr/>
              </p:nvSpPr>
              <p:spPr>
                <a:xfrm>
                  <a:off x="1841882" y="-220652"/>
                  <a:ext cx="2235200" cy="2235200"/>
                </a:xfrm>
                <a:prstGeom prst="gear9">
                  <a:avLst>
                    <a:gd name="adj1" fmla="val 13402"/>
                    <a:gd name="adj2" fmla="val 2679"/>
                  </a:avLst>
                </a:prstGeom>
                <a:solidFill>
                  <a:schemeClr val="accent4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21" name="Oval 120"/>
                <p:cNvSpPr/>
                <p:nvPr/>
              </p:nvSpPr>
              <p:spPr>
                <a:xfrm>
                  <a:off x="2293217" y="248871"/>
                  <a:ext cx="1332525" cy="1296142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solidFill>
                    <a:schemeClr val="accent4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/>
                </a:p>
              </p:txBody>
            </p:sp>
          </p:grpSp>
          <p:sp>
            <p:nvSpPr>
              <p:cNvPr id="98" name="Rectangle 97"/>
              <p:cNvSpPr/>
              <p:nvPr/>
            </p:nvSpPr>
            <p:spPr>
              <a:xfrm>
                <a:off x="1770120" y="2476293"/>
                <a:ext cx="378109" cy="332282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nl-NL" dirty="0" smtClean="0"/>
                  <a:t>DC</a:t>
                </a:r>
                <a:endParaRPr lang="nl-NL" dirty="0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1765854" y="3062960"/>
                <a:ext cx="378109" cy="332282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nl-NL" dirty="0" smtClean="0"/>
                  <a:t>DC</a:t>
                </a:r>
                <a:endParaRPr lang="nl-NL" dirty="0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1770120" y="3642125"/>
                <a:ext cx="378109" cy="332282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nl-NL" dirty="0" smtClean="0"/>
                  <a:t>DC</a:t>
                </a:r>
                <a:endParaRPr lang="nl-NL" dirty="0"/>
              </a:p>
            </p:txBody>
          </p:sp>
          <p:sp>
            <p:nvSpPr>
              <p:cNvPr id="101" name="Rectangle 100"/>
              <p:cNvSpPr/>
              <p:nvPr/>
            </p:nvSpPr>
            <p:spPr>
              <a:xfrm>
                <a:off x="1762799" y="4171234"/>
                <a:ext cx="378109" cy="332282"/>
              </a:xfrm>
              <a:prstGeom prst="rect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nl-NL" dirty="0" smtClean="0"/>
                  <a:t>DC</a:t>
                </a:r>
                <a:endParaRPr lang="nl-NL" dirty="0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2157841" y="2516054"/>
                <a:ext cx="586224" cy="23293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SFP</a:t>
                </a:r>
                <a:endParaRPr lang="nl-NL" dirty="0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2157841" y="3106492"/>
                <a:ext cx="586224" cy="23293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SFP</a:t>
                </a:r>
                <a:endParaRPr lang="nl-NL" dirty="0"/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2157841" y="3681669"/>
                <a:ext cx="586224" cy="23293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SFP</a:t>
                </a:r>
                <a:endParaRPr lang="nl-NL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157841" y="4214766"/>
                <a:ext cx="586224" cy="232939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nl-NL" dirty="0" smtClean="0"/>
                  <a:t>SFP</a:t>
                </a:r>
                <a:endParaRPr lang="nl-NL" dirty="0"/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523442" y="1924472"/>
                <a:ext cx="21602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000" dirty="0" err="1" smtClean="0"/>
                  <a:t>Kintex</a:t>
                </a:r>
                <a:r>
                  <a:rPr lang="nl-NL" sz="2000" dirty="0" smtClean="0"/>
                  <a:t> 7 Test Board</a:t>
                </a:r>
                <a:endParaRPr lang="nl-NL" sz="2000" dirty="0"/>
              </a:p>
            </p:txBody>
          </p:sp>
          <p:cxnSp>
            <p:nvCxnSpPr>
              <p:cNvPr id="107" name="Straight Connector 106"/>
              <p:cNvCxnSpPr>
                <a:stCxn id="98" idx="1"/>
              </p:cNvCxnSpPr>
              <p:nvPr/>
            </p:nvCxnSpPr>
            <p:spPr>
              <a:xfrm flipH="1">
                <a:off x="1628298" y="2642434"/>
                <a:ext cx="141822" cy="278"/>
              </a:xfrm>
              <a:prstGeom prst="line">
                <a:avLst/>
              </a:prstGeom>
              <a:ln w="3810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>
                <a:stCxn id="99" idx="1"/>
              </p:cNvCxnSpPr>
              <p:nvPr/>
            </p:nvCxnSpPr>
            <p:spPr>
              <a:xfrm flipH="1">
                <a:off x="1628298" y="3229101"/>
                <a:ext cx="137556" cy="0"/>
              </a:xfrm>
              <a:prstGeom prst="line">
                <a:avLst/>
              </a:prstGeom>
              <a:ln w="3810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>
                <a:stCxn id="100" idx="1"/>
              </p:cNvCxnSpPr>
              <p:nvPr/>
            </p:nvCxnSpPr>
            <p:spPr>
              <a:xfrm flipH="1">
                <a:off x="1628298" y="3808266"/>
                <a:ext cx="141822" cy="0"/>
              </a:xfrm>
              <a:prstGeom prst="line">
                <a:avLst/>
              </a:prstGeom>
              <a:ln w="3810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>
                <a:stCxn id="101" idx="1"/>
              </p:cNvCxnSpPr>
              <p:nvPr/>
            </p:nvCxnSpPr>
            <p:spPr>
              <a:xfrm flipH="1">
                <a:off x="1628298" y="4337375"/>
                <a:ext cx="134501" cy="0"/>
              </a:xfrm>
              <a:prstGeom prst="line">
                <a:avLst/>
              </a:prstGeom>
              <a:ln w="3810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1628298" y="2627992"/>
                <a:ext cx="0" cy="1728000"/>
              </a:xfrm>
              <a:prstGeom prst="line">
                <a:avLst/>
              </a:prstGeom>
              <a:ln w="3810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flipH="1">
                <a:off x="1498822" y="4086170"/>
                <a:ext cx="129476" cy="0"/>
              </a:xfrm>
              <a:prstGeom prst="line">
                <a:avLst/>
              </a:prstGeom>
              <a:ln w="38100"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Oval 112"/>
              <p:cNvSpPr/>
              <p:nvPr/>
            </p:nvSpPr>
            <p:spPr>
              <a:xfrm>
                <a:off x="1354805" y="2420440"/>
                <a:ext cx="180000" cy="1800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114" name="Straight Connector 113"/>
              <p:cNvCxnSpPr/>
              <p:nvPr/>
            </p:nvCxnSpPr>
            <p:spPr>
              <a:xfrm flipV="1">
                <a:off x="1354805" y="3836732"/>
                <a:ext cx="0" cy="744396"/>
              </a:xfrm>
              <a:prstGeom prst="line">
                <a:avLst/>
              </a:prstGeom>
              <a:ln w="3810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flipV="1">
                <a:off x="1191872" y="3836732"/>
                <a:ext cx="0" cy="744396"/>
              </a:xfrm>
              <a:prstGeom prst="line">
                <a:avLst/>
              </a:prstGeom>
              <a:ln w="3810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flipV="1">
                <a:off x="1033813" y="3836732"/>
                <a:ext cx="0" cy="744396"/>
              </a:xfrm>
              <a:prstGeom prst="line">
                <a:avLst/>
              </a:prstGeom>
              <a:ln w="3810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Rectangle 116"/>
              <p:cNvSpPr/>
              <p:nvPr/>
            </p:nvSpPr>
            <p:spPr>
              <a:xfrm>
                <a:off x="882654" y="3919005"/>
                <a:ext cx="616168" cy="590115"/>
              </a:xfrm>
              <a:prstGeom prst="rect">
                <a:avLst/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118" name="Straight Connector 117"/>
              <p:cNvCxnSpPr>
                <a:stCxn id="117" idx="0"/>
                <a:endCxn id="117" idx="2"/>
              </p:cNvCxnSpPr>
              <p:nvPr/>
            </p:nvCxnSpPr>
            <p:spPr>
              <a:xfrm>
                <a:off x="1190738" y="3919005"/>
                <a:ext cx="0" cy="590115"/>
              </a:xfrm>
              <a:prstGeom prst="line">
                <a:avLst/>
              </a:prstGeom>
              <a:ln w="1905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>
                <a:stCxn id="117" idx="1"/>
                <a:endCxn id="117" idx="3"/>
              </p:cNvCxnSpPr>
              <p:nvPr/>
            </p:nvCxnSpPr>
            <p:spPr>
              <a:xfrm>
                <a:off x="882654" y="4214063"/>
                <a:ext cx="616168" cy="0"/>
              </a:xfrm>
              <a:prstGeom prst="line">
                <a:avLst/>
              </a:prstGeom>
              <a:ln w="1905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Rectangle 3"/>
          <p:cNvSpPr/>
          <p:nvPr/>
        </p:nvSpPr>
        <p:spPr>
          <a:xfrm>
            <a:off x="0" y="0"/>
            <a:ext cx="9144000" cy="1700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6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642" y="1185423"/>
            <a:ext cx="818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Comparison</a:t>
            </a:r>
            <a:r>
              <a:rPr lang="nl-NL" sz="2800" dirty="0" smtClean="0"/>
              <a:t> </a:t>
            </a:r>
            <a:r>
              <a:rPr lang="nl-NL" sz="2800" dirty="0" err="1" smtClean="0"/>
              <a:t>Between</a:t>
            </a:r>
            <a:r>
              <a:rPr lang="nl-NL" sz="2800" dirty="0" smtClean="0"/>
              <a:t> </a:t>
            </a:r>
            <a:r>
              <a:rPr lang="nl-NL" sz="2800" dirty="0" err="1" smtClean="0"/>
              <a:t>PandaRoot</a:t>
            </a:r>
            <a:r>
              <a:rPr lang="nl-NL" sz="2800" dirty="0" smtClean="0"/>
              <a:t> </a:t>
            </a:r>
            <a:r>
              <a:rPr lang="nl-NL" sz="2800" dirty="0" err="1" smtClean="0"/>
              <a:t>and</a:t>
            </a:r>
            <a:r>
              <a:rPr lang="nl-NL" sz="2800" dirty="0" smtClean="0"/>
              <a:t> </a:t>
            </a:r>
            <a:r>
              <a:rPr lang="nl-NL" sz="2800" dirty="0" smtClean="0"/>
              <a:t>VHDL</a:t>
            </a:r>
            <a:endParaRPr lang="nl-NL" sz="2800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0" y="1700808"/>
            <a:ext cx="9144000" cy="5008996"/>
            <a:chOff x="0" y="1700808"/>
            <a:chExt cx="9144000" cy="5008996"/>
          </a:xfrm>
        </p:grpSpPr>
        <p:grpSp>
          <p:nvGrpSpPr>
            <p:cNvPr id="14" name="Group 13"/>
            <p:cNvGrpSpPr/>
            <p:nvPr/>
          </p:nvGrpSpPr>
          <p:grpSpPr>
            <a:xfrm>
              <a:off x="0" y="1700808"/>
              <a:ext cx="9144000" cy="5008996"/>
              <a:chOff x="0" y="1700808"/>
              <a:chExt cx="9144000" cy="5008996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1700808"/>
                <a:ext cx="9144000" cy="4755643"/>
              </a:xfrm>
              <a:prstGeom prst="rect">
                <a:avLst/>
              </a:prstGeom>
            </p:spPr>
          </p:pic>
          <p:sp>
            <p:nvSpPr>
              <p:cNvPr id="3" name="TextBox 2"/>
              <p:cNvSpPr txBox="1"/>
              <p:nvPr/>
            </p:nvSpPr>
            <p:spPr>
              <a:xfrm>
                <a:off x="3023828" y="6340472"/>
                <a:ext cx="309634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dirty="0" err="1" smtClean="0"/>
                  <a:t>Mapped</a:t>
                </a:r>
                <a:r>
                  <a:rPr lang="nl-NL" dirty="0" smtClean="0"/>
                  <a:t> X-</a:t>
                </a:r>
                <a:r>
                  <a:rPr lang="nl-NL" dirty="0" err="1" smtClean="0"/>
                  <a:t>position</a:t>
                </a:r>
                <a:endParaRPr lang="nl-NL" dirty="0"/>
              </a:p>
            </p:txBody>
          </p:sp>
        </p:grpSp>
        <p:sp>
          <p:nvSpPr>
            <p:cNvPr id="124" name="Rectangle 123"/>
            <p:cNvSpPr/>
            <p:nvPr/>
          </p:nvSpPr>
          <p:spPr>
            <a:xfrm>
              <a:off x="7956376" y="2476292"/>
              <a:ext cx="485746" cy="2450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3151168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7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642" y="1185423"/>
            <a:ext cx="4513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Data </a:t>
            </a:r>
            <a:r>
              <a:rPr lang="nl-NL" sz="2800" dirty="0" err="1" smtClean="0"/>
              <a:t>Structure</a:t>
            </a:r>
            <a:endParaRPr lang="nl-NL" sz="28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312982" y="1916832"/>
            <a:ext cx="5483154" cy="2016224"/>
            <a:chOff x="312982" y="1916832"/>
            <a:chExt cx="5483154" cy="2016224"/>
          </a:xfrm>
        </p:grpSpPr>
        <p:sp>
          <p:nvSpPr>
            <p:cNvPr id="53" name="Rectangle 52"/>
            <p:cNvSpPr/>
            <p:nvPr/>
          </p:nvSpPr>
          <p:spPr>
            <a:xfrm>
              <a:off x="312983" y="1916832"/>
              <a:ext cx="5483153" cy="50405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PRECLUSTER1   |   X   |   Y   |   D   |   t   |   NR_OF_HITS</a:t>
              </a:r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12982" y="2420888"/>
              <a:ext cx="5483153" cy="5040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dirty="0" smtClean="0">
                  <a:solidFill>
                    <a:schemeClr val="tx1"/>
                  </a:solidFill>
                </a:rPr>
                <a:t>HIT1   |   t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smtClean="0">
                  <a:solidFill>
                    <a:schemeClr val="tx1"/>
                  </a:solidFill>
                </a:rPr>
                <a:t>  |   E   |   </a:t>
              </a:r>
              <a:r>
                <a:rPr lang="en-US" dirty="0" err="1" smtClean="0">
                  <a:solidFill>
                    <a:schemeClr val="tx1"/>
                  </a:solidFill>
                </a:rPr>
                <a:t>ch.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nr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12982" y="2924944"/>
              <a:ext cx="5483153" cy="5040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dirty="0" smtClean="0">
                  <a:solidFill>
                    <a:schemeClr val="tx1"/>
                  </a:solidFill>
                </a:rPr>
                <a:t>HIT2   |   t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smtClean="0">
                  <a:solidFill>
                    <a:schemeClr val="tx1"/>
                  </a:solidFill>
                </a:rPr>
                <a:t>  |   E   |   </a:t>
              </a:r>
              <a:r>
                <a:rPr lang="en-US" dirty="0" err="1" smtClean="0">
                  <a:solidFill>
                    <a:schemeClr val="tx1"/>
                  </a:solidFill>
                </a:rPr>
                <a:t>ch.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nr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12982" y="3429000"/>
              <a:ext cx="5483153" cy="5040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dirty="0" smtClean="0">
                  <a:solidFill>
                    <a:schemeClr val="tx1"/>
                  </a:solidFill>
                </a:rPr>
                <a:t>…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27756" y="4077072"/>
            <a:ext cx="5771185" cy="2592288"/>
            <a:chOff x="327756" y="4077072"/>
            <a:chExt cx="5771185" cy="2592288"/>
          </a:xfrm>
        </p:grpSpPr>
        <p:sp>
          <p:nvSpPr>
            <p:cNvPr id="55" name="Rectangle 54"/>
            <p:cNvSpPr/>
            <p:nvPr/>
          </p:nvSpPr>
          <p:spPr>
            <a:xfrm>
              <a:off x="327756" y="4653136"/>
              <a:ext cx="5771185" cy="50405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CLUSTER1   |   x   |   y   |   z   |   t   |   E   |   NR_OF_HITS</a:t>
              </a:r>
              <a:endParaRPr lang="nl-NL" dirty="0">
                <a:solidFill>
                  <a:schemeClr val="tx1"/>
                </a:solidFill>
              </a:endParaRPr>
            </a:p>
          </p:txBody>
        </p:sp>
        <p:sp>
          <p:nvSpPr>
            <p:cNvPr id="10" name="Down Arrow 9"/>
            <p:cNvSpPr/>
            <p:nvPr/>
          </p:nvSpPr>
          <p:spPr>
            <a:xfrm>
              <a:off x="2987824" y="4077072"/>
              <a:ext cx="360040" cy="432048"/>
            </a:xfrm>
            <a:prstGeom prst="downArrow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27756" y="5157192"/>
              <a:ext cx="5771185" cy="5040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dirty="0" smtClean="0">
                  <a:solidFill>
                    <a:schemeClr val="tx1"/>
                  </a:solidFill>
                </a:rPr>
                <a:t>HIT1   |   t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smtClean="0">
                  <a:solidFill>
                    <a:schemeClr val="tx1"/>
                  </a:solidFill>
                </a:rPr>
                <a:t>  |   E   |   </a:t>
              </a:r>
              <a:r>
                <a:rPr lang="en-US" dirty="0" err="1" smtClean="0">
                  <a:solidFill>
                    <a:schemeClr val="tx1"/>
                  </a:solidFill>
                </a:rPr>
                <a:t>ch.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nr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27756" y="5661248"/>
              <a:ext cx="5771185" cy="5040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dirty="0" smtClean="0">
                  <a:solidFill>
                    <a:schemeClr val="tx1"/>
                  </a:solidFill>
                </a:rPr>
                <a:t>HIT2   |   t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smtClean="0">
                  <a:solidFill>
                    <a:schemeClr val="tx1"/>
                  </a:solidFill>
                </a:rPr>
                <a:t>  |   E   |   </a:t>
              </a:r>
              <a:r>
                <a:rPr lang="en-US" dirty="0" err="1" smtClean="0">
                  <a:solidFill>
                    <a:schemeClr val="tx1"/>
                  </a:solidFill>
                </a:rPr>
                <a:t>ch.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err="1" smtClean="0">
                  <a:solidFill>
                    <a:schemeClr val="tx1"/>
                  </a:solidFill>
                </a:rPr>
                <a:t>nr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327756" y="6165304"/>
              <a:ext cx="5771185" cy="5040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en-US" dirty="0" smtClean="0">
                  <a:solidFill>
                    <a:schemeClr val="tx1"/>
                  </a:solidFill>
                </a:rPr>
                <a:t>…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132114" y="1324650"/>
            <a:ext cx="2904382" cy="1864519"/>
            <a:chOff x="6132114" y="1324650"/>
            <a:chExt cx="2904382" cy="1864519"/>
          </a:xfrm>
        </p:grpSpPr>
        <p:sp>
          <p:nvSpPr>
            <p:cNvPr id="11" name="Rectangle 10"/>
            <p:cNvSpPr/>
            <p:nvPr/>
          </p:nvSpPr>
          <p:spPr>
            <a:xfrm>
              <a:off x="6162419" y="1340768"/>
              <a:ext cx="216024" cy="36787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378443" y="1340768"/>
              <a:ext cx="216024" cy="36787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6594467" y="1340768"/>
              <a:ext cx="216024" cy="36787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900809" y="1324650"/>
              <a:ext cx="21356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/>
                <a:t>64-bit </a:t>
              </a:r>
              <a:r>
                <a:rPr lang="nl-NL" sz="2000" dirty="0" err="1" smtClean="0"/>
                <a:t>words</a:t>
              </a:r>
              <a:endParaRPr lang="nl-NL" sz="20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32114" y="1988840"/>
              <a:ext cx="287407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360000"/>
              <a:r>
                <a:rPr lang="nl-NL" dirty="0" smtClean="0"/>
                <a:t>X, Y	: </a:t>
              </a:r>
              <a:r>
                <a:rPr lang="nl-NL" dirty="0" err="1" smtClean="0"/>
                <a:t>Position</a:t>
              </a:r>
              <a:r>
                <a:rPr lang="nl-NL" dirty="0" smtClean="0"/>
                <a:t> in 2D Map</a:t>
              </a:r>
            </a:p>
            <a:p>
              <a:pPr defTabSz="360000"/>
              <a:r>
                <a:rPr lang="nl-NL" dirty="0" smtClean="0"/>
                <a:t>D	: Diameter of Precluster</a:t>
              </a:r>
            </a:p>
            <a:p>
              <a:pPr defTabSz="360000"/>
              <a:r>
                <a:rPr lang="nl-NL" dirty="0" smtClean="0"/>
                <a:t>t	: Time</a:t>
              </a:r>
            </a:p>
            <a:p>
              <a:pPr defTabSz="360000"/>
              <a:r>
                <a:rPr lang="nl-NL" dirty="0" smtClean="0"/>
                <a:t>E	: Energy</a:t>
              </a:r>
              <a:endParaRPr lang="nl-NL" dirty="0"/>
            </a:p>
          </p:txBody>
        </p:sp>
      </p:grpSp>
    </p:spTree>
    <p:extLst>
      <p:ext uri="{BB962C8B-B14F-4D97-AF65-F5344CB8AC3E}">
        <p14:creationId xmlns:p14="http://schemas.microsoft.com/office/powerpoint/2010/main" val="192418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8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2642" y="1185423"/>
            <a:ext cx="5161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err="1" smtClean="0"/>
              <a:t>What</a:t>
            </a:r>
            <a:r>
              <a:rPr lang="nl-NL" sz="2800" dirty="0" smtClean="0"/>
              <a:t> </a:t>
            </a:r>
            <a:r>
              <a:rPr lang="nl-NL" sz="2800" dirty="0" err="1" smtClean="0"/>
              <a:t>if</a:t>
            </a:r>
            <a:r>
              <a:rPr lang="nl-NL" sz="2800" dirty="0" smtClean="0"/>
              <a:t> a </a:t>
            </a:r>
            <a:r>
              <a:rPr lang="nl-NL" sz="2800" dirty="0" err="1"/>
              <a:t>P</a:t>
            </a:r>
            <a:r>
              <a:rPr lang="nl-NL" sz="2800" dirty="0" err="1" smtClean="0"/>
              <a:t>hoton</a:t>
            </a:r>
            <a:r>
              <a:rPr lang="nl-NL" sz="2800" dirty="0" smtClean="0"/>
              <a:t> Hits </a:t>
            </a:r>
            <a:r>
              <a:rPr lang="nl-NL" sz="2800" dirty="0" err="1" smtClean="0"/>
              <a:t>the</a:t>
            </a:r>
            <a:r>
              <a:rPr lang="nl-NL" sz="2800" dirty="0" smtClean="0"/>
              <a:t> </a:t>
            </a:r>
            <a:r>
              <a:rPr lang="nl-NL" sz="2800" dirty="0" err="1" smtClean="0"/>
              <a:t>Edge</a:t>
            </a:r>
            <a:r>
              <a:rPr lang="nl-NL" sz="2800" dirty="0" smtClean="0"/>
              <a:t>?</a:t>
            </a:r>
            <a:endParaRPr lang="nl-NL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662443"/>
              </p:ext>
            </p:extLst>
          </p:nvPr>
        </p:nvGraphicFramePr>
        <p:xfrm>
          <a:off x="755576" y="2060848"/>
          <a:ext cx="162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/>
                <a:gridCol w="540000"/>
                <a:gridCol w="540000"/>
              </a:tblGrid>
              <a:tr h="540000">
                <a:tc rowSpan="3"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00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6200000">
            <a:off x="1898406" y="256025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i="1" dirty="0" smtClean="0">
                <a:solidFill>
                  <a:schemeClr val="accent1"/>
                </a:solidFill>
              </a:rPr>
              <a:t>EDGE</a:t>
            </a:r>
            <a:endParaRPr lang="nl-NL" i="1" dirty="0">
              <a:solidFill>
                <a:schemeClr val="accent1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678397" y="4934054"/>
            <a:ext cx="4032448" cy="432048"/>
            <a:chOff x="3678397" y="4934054"/>
            <a:chExt cx="4032448" cy="432048"/>
          </a:xfrm>
        </p:grpSpPr>
        <p:sp>
          <p:nvSpPr>
            <p:cNvPr id="80" name="Rectangle 79"/>
            <p:cNvSpPr/>
            <p:nvPr/>
          </p:nvSpPr>
          <p:spPr>
            <a:xfrm>
              <a:off x="3678397" y="4934054"/>
              <a:ext cx="43204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accent1">
                      <a:lumMod val="50000"/>
                    </a:schemeClr>
                  </a:solidFill>
                </a:rPr>
                <a:t>2</a:t>
              </a:r>
              <a:endParaRPr lang="nl-NL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182453" y="4950023"/>
              <a:ext cx="35283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 smtClean="0"/>
                <a:t>Apply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correction</a:t>
              </a:r>
              <a:r>
                <a:rPr lang="nl-NL" sz="2000" dirty="0" smtClean="0"/>
                <a:t> factor </a:t>
              </a:r>
              <a:r>
                <a:rPr lang="nl-NL" sz="2000" dirty="0" err="1" smtClean="0"/>
                <a:t>to</a:t>
              </a:r>
              <a:r>
                <a:rPr lang="nl-NL" sz="2000" dirty="0" smtClean="0"/>
                <a:t> E</a:t>
              </a:r>
              <a:endParaRPr lang="nl-NL" sz="20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678397" y="5582126"/>
            <a:ext cx="4494003" cy="707886"/>
            <a:chOff x="3678397" y="5582126"/>
            <a:chExt cx="4494003" cy="707886"/>
          </a:xfrm>
        </p:grpSpPr>
        <p:sp>
          <p:nvSpPr>
            <p:cNvPr id="81" name="Rectangle 80"/>
            <p:cNvSpPr/>
            <p:nvPr/>
          </p:nvSpPr>
          <p:spPr>
            <a:xfrm>
              <a:off x="3678397" y="5654134"/>
              <a:ext cx="43204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accent1">
                      <a:lumMod val="50000"/>
                    </a:schemeClr>
                  </a:solidFill>
                </a:rPr>
                <a:t>3</a:t>
              </a:r>
              <a:endParaRPr lang="nl-NL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182452" y="5582126"/>
              <a:ext cx="39899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 smtClean="0"/>
                <a:t>Use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complicated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neighbour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relation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to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edge</a:t>
              </a:r>
              <a:r>
                <a:rPr lang="nl-NL" sz="2000" dirty="0" smtClean="0"/>
                <a:t> of </a:t>
              </a:r>
              <a:r>
                <a:rPr lang="nl-NL" sz="2000" dirty="0" err="1" smtClean="0"/>
                <a:t>other</a:t>
              </a:r>
              <a:r>
                <a:rPr lang="nl-NL" sz="2000" dirty="0" smtClean="0"/>
                <a:t> map</a:t>
              </a:r>
              <a:endParaRPr lang="nl-NL" sz="20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563886" y="3615407"/>
            <a:ext cx="4146959" cy="1006461"/>
            <a:chOff x="3563886" y="3615407"/>
            <a:chExt cx="4146959" cy="1006461"/>
          </a:xfrm>
        </p:grpSpPr>
        <p:sp>
          <p:nvSpPr>
            <p:cNvPr id="18" name="Rectangle 17"/>
            <p:cNvSpPr/>
            <p:nvPr/>
          </p:nvSpPr>
          <p:spPr>
            <a:xfrm>
              <a:off x="3678397" y="4189820"/>
              <a:ext cx="432048" cy="4320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dirty="0" smtClean="0">
                  <a:solidFill>
                    <a:schemeClr val="accent1">
                      <a:lumMod val="50000"/>
                    </a:schemeClr>
                  </a:solidFill>
                </a:rPr>
                <a:t>1</a:t>
              </a:r>
              <a:endParaRPr lang="nl-NL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182453" y="4212359"/>
              <a:ext cx="352839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err="1" smtClean="0"/>
                <a:t>Discard</a:t>
              </a:r>
              <a:r>
                <a:rPr lang="nl-NL" sz="2000" dirty="0" smtClean="0"/>
                <a:t> these clusters</a:t>
              </a:r>
              <a:endParaRPr lang="nl-NL" sz="20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63886" y="3615407"/>
              <a:ext cx="21897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b="1" dirty="0" smtClean="0"/>
                <a:t>Options:</a:t>
              </a:r>
              <a:endParaRPr lang="nl-NL" sz="2400" b="1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563886" y="2110823"/>
            <a:ext cx="3672410" cy="1174161"/>
            <a:chOff x="3563886" y="2110823"/>
            <a:chExt cx="3672410" cy="1174161"/>
          </a:xfrm>
        </p:grpSpPr>
        <p:sp>
          <p:nvSpPr>
            <p:cNvPr id="84" name="TextBox 83"/>
            <p:cNvSpPr txBox="1"/>
            <p:nvPr/>
          </p:nvSpPr>
          <p:spPr>
            <a:xfrm>
              <a:off x="3563886" y="2110823"/>
              <a:ext cx="21897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b="1" dirty="0" err="1" smtClean="0"/>
                <a:t>Detection</a:t>
              </a:r>
              <a:r>
                <a:rPr lang="nl-NL" sz="2400" b="1" dirty="0" smtClean="0"/>
                <a:t>:</a:t>
              </a:r>
              <a:endParaRPr lang="nl-NL" sz="2400" b="1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563886" y="2577098"/>
              <a:ext cx="36724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000" dirty="0" smtClean="0"/>
                <a:t>Energy-</a:t>
              </a:r>
              <a:r>
                <a:rPr lang="nl-NL" sz="2000" dirty="0" err="1" smtClean="0"/>
                <a:t>weighted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position</a:t>
              </a:r>
              <a:r>
                <a:rPr lang="nl-NL" sz="2000" dirty="0" smtClean="0"/>
                <a:t> is close </a:t>
              </a:r>
              <a:r>
                <a:rPr lang="nl-NL" sz="2000" dirty="0" err="1" smtClean="0"/>
                <a:t>to</a:t>
              </a:r>
              <a:r>
                <a:rPr lang="nl-NL" sz="2000" dirty="0" smtClean="0"/>
                <a:t> </a:t>
              </a:r>
              <a:r>
                <a:rPr lang="nl-NL" sz="2000" dirty="0" err="1" smtClean="0"/>
                <a:t>edge</a:t>
              </a:r>
              <a:r>
                <a:rPr lang="nl-NL" sz="2000" dirty="0" smtClean="0"/>
                <a:t> of map</a:t>
              </a:r>
              <a:endParaRPr lang="nl-NL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07297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16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4661925" cy="6278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908720"/>
            <a:ext cx="9144000" cy="216024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>
            <a:off x="8514130" y="878232"/>
            <a:ext cx="57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| </a:t>
            </a:r>
            <a:fld id="{01A9E421-6657-40DF-A0FE-62EC23B0ADAD}" type="slidenum">
              <a:rPr lang="en-US" sz="1200" smtClean="0">
                <a:solidFill>
                  <a:schemeClr val="bg1"/>
                </a:solidFill>
                <a:latin typeface="Georgia" panose="02040502050405020303" pitchFamily="18" charset="0"/>
              </a:rPr>
              <a:t>9</a:t>
            </a:fld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496" y="878232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M. </a:t>
            </a:r>
            <a:r>
              <a:rPr lang="en-US" sz="1200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Tiemens</a:t>
            </a:r>
            <a:endParaRPr lang="nl-NL" sz="12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63587" y="2348880"/>
            <a:ext cx="7416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All right, so what does this all mean for the data flow, and the processing thereof?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538" y="3861048"/>
            <a:ext cx="2184921" cy="218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471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1746</Words>
  <Application>Microsoft Office PowerPoint</Application>
  <PresentationFormat>On-screen Show (4:3)</PresentationFormat>
  <Paragraphs>488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Groningen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 Tiemens</dc:creator>
  <cp:lastModifiedBy>M. Tiemens</cp:lastModifiedBy>
  <cp:revision>51</cp:revision>
  <dcterms:created xsi:type="dcterms:W3CDTF">2016-11-30T08:54:40Z</dcterms:created>
  <dcterms:modified xsi:type="dcterms:W3CDTF">2016-12-05T10:00:18Z</dcterms:modified>
</cp:coreProperties>
</file>