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7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104" d="100"/>
          <a:sy n="104" d="100"/>
        </p:scale>
        <p:origin x="-108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990AB-A2B5-4115-B244-205B728CF5B8}" type="datetimeFigureOut">
              <a:rPr lang="de-DE" smtClean="0"/>
              <a:t>06.12.2016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40ECA-E184-441A-A117-CCF2CC0CB9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107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582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ndaLogo1_web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8" y="208614"/>
            <a:ext cx="1711170" cy="3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271730" y="763305"/>
            <a:ext cx="11551969" cy="25692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351">
              <a:solidFill>
                <a:prstClr val="black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71730" y="6308725"/>
            <a:ext cx="11551970" cy="4761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351">
              <a:solidFill>
                <a:prstClr val="black"/>
              </a:solidFill>
            </a:endParaRPr>
          </a:p>
        </p:txBody>
      </p:sp>
      <p:sp>
        <p:nvSpPr>
          <p:cNvPr id="10" name="Datumsplatzhalter 3"/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07.12.2016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ußzeilenplatzhalter 2"/>
          <p:cNvSpPr txBox="1">
            <a:spLocks/>
          </p:cNvSpPr>
          <p:nvPr userDrawn="1"/>
        </p:nvSpPr>
        <p:spPr>
          <a:xfrm>
            <a:off x="4317868" y="6492875"/>
            <a:ext cx="540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Andrea Wilms – GSI Darmstadt – PANDA EMC Meeting </a:t>
            </a:r>
            <a:r>
              <a:rPr lang="de-DE" dirty="0" err="1" smtClean="0"/>
              <a:t>December</a:t>
            </a:r>
            <a:r>
              <a:rPr lang="de-DE" dirty="0" smtClean="0"/>
              <a:t> 2016</a:t>
            </a:r>
          </a:p>
          <a:p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1749418" y="165106"/>
            <a:ext cx="460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@</a:t>
            </a:r>
            <a:endParaRPr lang="de-DE" sz="2400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974" y="133353"/>
            <a:ext cx="502857" cy="47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54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er Bildlauf 2"/>
          <p:cNvSpPr/>
          <p:nvPr/>
        </p:nvSpPr>
        <p:spPr>
          <a:xfrm>
            <a:off x="3113933" y="2683657"/>
            <a:ext cx="6329034" cy="2197436"/>
          </a:xfrm>
          <a:prstGeom prst="horizontalScroll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6000">
                <a:schemeClr val="accent6">
                  <a:lumMod val="40000"/>
                  <a:lumOff val="60000"/>
                </a:schemeClr>
              </a:gs>
              <a:gs pos="83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Untertitel 6"/>
          <p:cNvSpPr>
            <a:spLocks noGrp="1"/>
          </p:cNvSpPr>
          <p:nvPr>
            <p:ph type="subTitle" idx="1"/>
          </p:nvPr>
        </p:nvSpPr>
        <p:spPr>
          <a:xfrm>
            <a:off x="3580326" y="3503051"/>
            <a:ext cx="5396249" cy="1017431"/>
          </a:xfrm>
        </p:spPr>
        <p:txBody>
          <a:bodyPr/>
          <a:lstStyle/>
          <a:p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APD News</a:t>
            </a:r>
          </a:p>
        </p:txBody>
      </p:sp>
    </p:spTree>
    <p:extLst>
      <p:ext uri="{BB962C8B-B14F-4D97-AF65-F5344CB8AC3E}">
        <p14:creationId xmlns:p14="http://schemas.microsoft.com/office/powerpoint/2010/main" val="6424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90414" y="1658318"/>
            <a:ext cx="107708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Background/Motivation: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2  main different kinds of dark current distribution observed during screening of APDs after gamma irradiation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smtClean="0"/>
              <a:t>Assumption: Difference originates from different voltage conditions under irradiation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3" name="Textfeld 2"/>
          <p:cNvSpPr txBox="1"/>
          <p:nvPr/>
        </p:nvSpPr>
        <p:spPr>
          <a:xfrm>
            <a:off x="685237" y="4005072"/>
            <a:ext cx="69081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</a:t>
            </a:r>
            <a:r>
              <a:rPr lang="de-DE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irradiation</a:t>
            </a:r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</a:t>
            </a:r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performed</a:t>
            </a:r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depending</a:t>
            </a:r>
            <a:r>
              <a:rPr lang="de-DE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dose: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Irradiation of several APDs w/o HV applied @ different gamma doses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7593347" y="218940"/>
            <a:ext cx="4297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Motivation</a:t>
            </a:r>
            <a:endParaRPr lang="de-DE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2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464130" y="5372065"/>
            <a:ext cx="2331076" cy="559437"/>
          </a:xfrm>
        </p:spPr>
        <p:txBody>
          <a:bodyPr>
            <a:noAutofit/>
          </a:bodyPr>
          <a:lstStyle/>
          <a:p>
            <a:r>
              <a:rPr lang="en-US" altLang="en-US" sz="1400" b="1" dirty="0" smtClean="0">
                <a:cs typeface="Times New Roman" pitchFamily="18" charset="0"/>
              </a:rPr>
              <a:t>Supported by  Vinod Singh Negi and </a:t>
            </a:r>
            <a:r>
              <a:rPr lang="en-US" altLang="en-US" sz="1400" b="1" dirty="0" err="1" smtClean="0">
                <a:cs typeface="Times New Roman" pitchFamily="18" charset="0"/>
              </a:rPr>
              <a:t>Ajit</a:t>
            </a:r>
            <a:r>
              <a:rPr lang="en-US" altLang="en-US" sz="1400" b="1" dirty="0" smtClean="0">
                <a:cs typeface="Times New Roman" pitchFamily="18" charset="0"/>
              </a:rPr>
              <a:t> </a:t>
            </a:r>
            <a:r>
              <a:rPr lang="en-US" altLang="en-US" sz="1400" b="1" dirty="0">
                <a:cs typeface="Times New Roman" pitchFamily="18" charset="0"/>
              </a:rPr>
              <a:t>K</a:t>
            </a:r>
            <a:r>
              <a:rPr lang="en-US" altLang="en-US" sz="1400" b="1" dirty="0" smtClean="0">
                <a:cs typeface="Times New Roman" pitchFamily="18" charset="0"/>
              </a:rPr>
              <a:t>umar</a:t>
            </a:r>
          </a:p>
          <a:p>
            <a:r>
              <a:rPr lang="en-US" altLang="en-US" sz="1400" dirty="0" smtClean="0"/>
              <a:t>                             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0940" y="1748529"/>
            <a:ext cx="3817457" cy="3585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feld 5"/>
          <p:cNvSpPr txBox="1"/>
          <p:nvPr/>
        </p:nvSpPr>
        <p:spPr>
          <a:xfrm>
            <a:off x="781439" y="1155751"/>
            <a:ext cx="36964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i="1" dirty="0" smtClean="0">
                <a:solidFill>
                  <a:srgbClr val="002060"/>
                </a:solidFill>
              </a:rPr>
              <a:t>Gamma Irradiation @ VECC, </a:t>
            </a:r>
            <a:r>
              <a:rPr lang="de-DE" sz="2000" i="1" dirty="0" err="1" smtClean="0">
                <a:solidFill>
                  <a:srgbClr val="002060"/>
                </a:solidFill>
              </a:rPr>
              <a:t>India</a:t>
            </a:r>
            <a:endParaRPr lang="de-DE" sz="2000" i="1" dirty="0">
              <a:solidFill>
                <a:srgbClr val="002060"/>
              </a:solidFill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323890"/>
              </p:ext>
            </p:extLst>
          </p:nvPr>
        </p:nvGraphicFramePr>
        <p:xfrm>
          <a:off x="7887339" y="967912"/>
          <a:ext cx="3905162" cy="49635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18658"/>
                <a:gridCol w="1229059"/>
                <a:gridCol w="1057445"/>
              </a:tblGrid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APD sample </a:t>
                      </a:r>
                      <a:r>
                        <a:rPr lang="de-DE" dirty="0" err="1" smtClean="0"/>
                        <a:t>number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Dose </a:t>
                      </a:r>
                      <a:r>
                        <a:rPr lang="de-DE" baseline="0" dirty="0" smtClean="0"/>
                        <a:t>[</a:t>
                      </a:r>
                      <a:r>
                        <a:rPr lang="de-DE" dirty="0" smtClean="0"/>
                        <a:t>Gy</a:t>
                      </a:r>
                      <a:r>
                        <a:rPr lang="de-DE" dirty="0" smtClean="0"/>
                        <a:t>]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y/n</a:t>
                      </a:r>
                      <a:endParaRPr lang="de-DE" dirty="0"/>
                    </a:p>
                  </a:txBody>
                  <a:tcPr/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</a:t>
                      </a:r>
                      <a:endParaRPr lang="de-DE" dirty="0"/>
                    </a:p>
                  </a:txBody>
                  <a:tcPr/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</a:t>
                      </a:r>
                      <a:endParaRPr lang="de-DE" dirty="0"/>
                    </a:p>
                  </a:txBody>
                  <a:tcPr/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6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7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1500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8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2200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3750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</a:t>
                      </a:r>
                      <a:endParaRPr lang="de-DE" dirty="0"/>
                    </a:p>
                  </a:txBody>
                  <a:tcPr/>
                </a:tc>
              </a:tr>
              <a:tr h="432351">
                <a:tc>
                  <a:txBody>
                    <a:bodyPr/>
                    <a:lstStyle/>
                    <a:p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5000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6" name="Gruppieren 15"/>
          <p:cNvGrpSpPr/>
          <p:nvPr/>
        </p:nvGrpSpPr>
        <p:grpSpPr>
          <a:xfrm>
            <a:off x="4862847" y="1186186"/>
            <a:ext cx="2924327" cy="4811937"/>
            <a:chOff x="4669662" y="1508161"/>
            <a:chExt cx="2924327" cy="4811937"/>
          </a:xfrm>
        </p:grpSpPr>
        <p:pic>
          <p:nvPicPr>
            <p:cNvPr id="13" name="Grafik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52" t="8987" r="23352" b="13056"/>
            <a:stretch/>
          </p:blipFill>
          <p:spPr>
            <a:xfrm>
              <a:off x="4831749" y="1933971"/>
              <a:ext cx="2678805" cy="1867437"/>
            </a:xfrm>
            <a:prstGeom prst="rect">
              <a:avLst/>
            </a:prstGeom>
          </p:spPr>
        </p:pic>
        <p:sp>
          <p:nvSpPr>
            <p:cNvPr id="14" name="Textfeld 13"/>
            <p:cNvSpPr txBox="1"/>
            <p:nvPr/>
          </p:nvSpPr>
          <p:spPr>
            <a:xfrm>
              <a:off x="5028723" y="1508161"/>
              <a:ext cx="22848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i="1" dirty="0" smtClean="0">
                  <a:solidFill>
                    <a:srgbClr val="002060"/>
                  </a:solidFill>
                </a:rPr>
                <a:t>Setup </a:t>
              </a:r>
              <a:r>
                <a:rPr lang="de-DE" sz="2000" i="1" dirty="0" err="1" smtClean="0">
                  <a:solidFill>
                    <a:srgbClr val="002060"/>
                  </a:solidFill>
                </a:rPr>
                <a:t>of</a:t>
              </a:r>
              <a:r>
                <a:rPr lang="de-DE" sz="2000" i="1" dirty="0" smtClean="0">
                  <a:solidFill>
                    <a:srgbClr val="002060"/>
                  </a:solidFill>
                </a:rPr>
                <a:t> </a:t>
              </a:r>
              <a:r>
                <a:rPr lang="de-DE" sz="2000" i="1" dirty="0" err="1" smtClean="0">
                  <a:solidFill>
                    <a:srgbClr val="002060"/>
                  </a:solidFill>
                </a:rPr>
                <a:t>one</a:t>
              </a:r>
              <a:r>
                <a:rPr lang="de-DE" sz="2000" i="1" dirty="0" smtClean="0">
                  <a:solidFill>
                    <a:srgbClr val="002060"/>
                  </a:solidFill>
                </a:rPr>
                <a:t> sample</a:t>
              </a:r>
              <a:endParaRPr lang="de-DE" sz="2000" i="1" dirty="0">
                <a:solidFill>
                  <a:srgbClr val="002060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4669662" y="3827108"/>
              <a:ext cx="2924327" cy="24929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smtClean="0">
                  <a:solidFill>
                    <a:srgbClr val="002060"/>
                  </a:solidFill>
                </a:rPr>
                <a:t>Sample </a:t>
              </a:r>
              <a:r>
                <a:rPr lang="de-DE" b="1" dirty="0" err="1" smtClean="0">
                  <a:solidFill>
                    <a:srgbClr val="002060"/>
                  </a:solidFill>
                </a:rPr>
                <a:t>consists</a:t>
              </a:r>
              <a:r>
                <a:rPr lang="de-DE" b="1" dirty="0" smtClean="0">
                  <a:solidFill>
                    <a:srgbClr val="002060"/>
                  </a:solidFill>
                </a:rPr>
                <a:t> </a:t>
              </a:r>
              <a:r>
                <a:rPr lang="de-DE" b="1" dirty="0" err="1" smtClean="0">
                  <a:solidFill>
                    <a:srgbClr val="002060"/>
                  </a:solidFill>
                </a:rPr>
                <a:t>of</a:t>
              </a:r>
              <a:r>
                <a:rPr lang="de-DE" b="1" dirty="0" smtClean="0">
                  <a:solidFill>
                    <a:srgbClr val="002060"/>
                  </a:solidFill>
                </a:rPr>
                <a:t>: </a:t>
              </a:r>
            </a:p>
            <a:p>
              <a:endParaRPr lang="de-DE" sz="1200" dirty="0" smtClean="0"/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de-DE" dirty="0" err="1" smtClean="0"/>
                <a:t>One</a:t>
              </a:r>
              <a:r>
                <a:rPr lang="de-DE" dirty="0" smtClean="0"/>
                <a:t> APD </a:t>
              </a:r>
              <a:r>
                <a:rPr lang="de-DE" dirty="0" err="1" smtClean="0"/>
                <a:t>unconnected</a:t>
              </a:r>
              <a:endParaRPr lang="de-DE" dirty="0" smtClean="0"/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de-DE" dirty="0" err="1" smtClean="0"/>
                <a:t>One</a:t>
              </a:r>
              <a:r>
                <a:rPr lang="de-DE" dirty="0" smtClean="0"/>
                <a:t> APD </a:t>
              </a:r>
              <a:r>
                <a:rPr lang="de-DE" dirty="0" err="1" smtClean="0"/>
                <a:t>connected</a:t>
              </a:r>
              <a:r>
                <a:rPr lang="de-DE" dirty="0" smtClean="0"/>
                <a:t>, </a:t>
              </a:r>
            </a:p>
            <a:p>
              <a:r>
                <a:rPr lang="de-DE" dirty="0"/>
                <a:t> </a:t>
              </a:r>
              <a:r>
                <a:rPr lang="de-DE" dirty="0" smtClean="0"/>
                <a:t>    </a:t>
              </a:r>
              <a:r>
                <a:rPr lang="de-DE" dirty="0" err="1" smtClean="0"/>
                <a:t>to</a:t>
              </a:r>
              <a:r>
                <a:rPr lang="de-DE" dirty="0" smtClean="0"/>
                <a:t> </a:t>
              </a:r>
              <a:r>
                <a:rPr lang="de-DE" dirty="0" err="1" smtClean="0"/>
                <a:t>be</a:t>
              </a:r>
              <a:r>
                <a:rPr lang="de-DE" dirty="0" smtClean="0"/>
                <a:t> </a:t>
              </a:r>
              <a:r>
                <a:rPr lang="de-DE" dirty="0" err="1" smtClean="0"/>
                <a:t>biased</a:t>
              </a:r>
              <a:r>
                <a:rPr lang="de-DE" dirty="0" smtClean="0"/>
                <a:t> </a:t>
              </a:r>
              <a:r>
                <a:rPr lang="de-DE" dirty="0" err="1" smtClean="0"/>
                <a:t>under</a:t>
              </a:r>
              <a:endParaRPr lang="de-DE" dirty="0" smtClean="0"/>
            </a:p>
            <a:p>
              <a:r>
                <a:rPr lang="de-DE" dirty="0" smtClean="0"/>
                <a:t>     </a:t>
              </a:r>
              <a:r>
                <a:rPr lang="de-DE" dirty="0" err="1" smtClean="0"/>
                <a:t>irradiation</a:t>
              </a:r>
              <a:r>
                <a:rPr lang="de-DE" dirty="0" smtClean="0"/>
                <a:t> (M =100)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de-DE" i="1" dirty="0" err="1">
                  <a:solidFill>
                    <a:schemeClr val="accent2">
                      <a:lumMod val="75000"/>
                    </a:schemeClr>
                  </a:solidFill>
                </a:rPr>
                <a:t>b</a:t>
              </a:r>
              <a:r>
                <a:rPr lang="de-DE" i="1" dirty="0" err="1" smtClean="0">
                  <a:solidFill>
                    <a:schemeClr val="accent2">
                      <a:lumMod val="75000"/>
                    </a:schemeClr>
                  </a:solidFill>
                </a:rPr>
                <a:t>oth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APDs </a:t>
              </a:r>
              <a:r>
                <a:rPr lang="de-DE" i="1" dirty="0" err="1" smtClean="0">
                  <a:solidFill>
                    <a:schemeClr val="accent2">
                      <a:lumMod val="75000"/>
                    </a:schemeClr>
                  </a:solidFill>
                </a:rPr>
                <a:t>matched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in </a:t>
              </a:r>
            </a:p>
            <a:p>
              <a:r>
                <a:rPr lang="de-DE" i="1" dirty="0">
                  <a:solidFill>
                    <a:schemeClr val="accent2">
                      <a:lumMod val="75000"/>
                    </a:schemeClr>
                  </a:solidFill>
                </a:rPr>
                <a:t> 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   </a:t>
              </a:r>
              <a:r>
                <a:rPr lang="de-DE" i="1" dirty="0" err="1" smtClean="0">
                  <a:solidFill>
                    <a:schemeClr val="accent2">
                      <a:lumMod val="75000"/>
                    </a:schemeClr>
                  </a:solidFill>
                </a:rPr>
                <a:t>terms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</a:t>
              </a:r>
              <a:r>
                <a:rPr lang="de-DE" i="1" dirty="0" err="1" smtClean="0">
                  <a:solidFill>
                    <a:schemeClr val="accent2">
                      <a:lumMod val="75000"/>
                    </a:schemeClr>
                  </a:solidFill>
                </a:rPr>
                <a:t>of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</a:t>
              </a:r>
              <a:r>
                <a:rPr lang="de-DE" i="1" dirty="0" err="1" smtClean="0">
                  <a:solidFill>
                    <a:schemeClr val="accent2">
                      <a:lumMod val="75000"/>
                    </a:schemeClr>
                  </a:solidFill>
                </a:rPr>
                <a:t>bias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, breakdown, </a:t>
              </a:r>
            </a:p>
            <a:p>
              <a:r>
                <a:rPr lang="de-DE" i="1" dirty="0">
                  <a:solidFill>
                    <a:schemeClr val="accent2">
                      <a:lumMod val="75000"/>
                    </a:schemeClr>
                  </a:solidFill>
                </a:rPr>
                <a:t> </a:t>
              </a:r>
              <a:r>
                <a:rPr lang="de-DE" i="1" dirty="0" smtClean="0">
                  <a:solidFill>
                    <a:schemeClr val="accent2">
                      <a:lumMod val="75000"/>
                    </a:schemeClr>
                  </a:solidFill>
                </a:rPr>
                <a:t>    etc…</a:t>
              </a:r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7506764" y="270457"/>
            <a:ext cx="4297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Setup in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India</a:t>
            </a:r>
            <a:endParaRPr lang="de-DE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82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2586" y="1016032"/>
            <a:ext cx="3372910" cy="2647677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302227" y="2883203"/>
            <a:ext cx="2442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 err="1" smtClean="0"/>
              <a:t>example</a:t>
            </a:r>
            <a:r>
              <a:rPr lang="de-DE" u="sng" dirty="0" smtClean="0"/>
              <a:t>: </a:t>
            </a:r>
            <a:r>
              <a:rPr lang="de-DE" dirty="0" smtClean="0"/>
              <a:t>D* = 100 Gy</a:t>
            </a:r>
          </a:p>
          <a:p>
            <a:r>
              <a:rPr lang="de-DE" dirty="0" err="1"/>
              <a:t>m</a:t>
            </a:r>
            <a:r>
              <a:rPr lang="de-DE" dirty="0" err="1" smtClean="0"/>
              <a:t>easured</a:t>
            </a:r>
            <a:r>
              <a:rPr lang="de-DE" dirty="0" smtClean="0"/>
              <a:t> after </a:t>
            </a:r>
            <a:r>
              <a:rPr lang="de-DE" dirty="0" err="1" smtClean="0"/>
              <a:t>gamma</a:t>
            </a:r>
            <a:r>
              <a:rPr lang="de-DE" dirty="0" smtClean="0"/>
              <a:t> </a:t>
            </a:r>
            <a:r>
              <a:rPr lang="de-DE" dirty="0" err="1" smtClean="0"/>
              <a:t>irradiation</a:t>
            </a:r>
            <a:r>
              <a:rPr lang="de-DE" dirty="0"/>
              <a:t> </a:t>
            </a:r>
            <a:r>
              <a:rPr lang="de-DE" dirty="0" smtClean="0"/>
              <a:t>@ T = 20°C,</a:t>
            </a:r>
          </a:p>
          <a:p>
            <a:r>
              <a:rPr lang="de-DE" dirty="0" err="1"/>
              <a:t>w</a:t>
            </a:r>
            <a:r>
              <a:rPr lang="de-DE" dirty="0" err="1" smtClean="0"/>
              <a:t>ithout</a:t>
            </a:r>
            <a:r>
              <a:rPr lang="de-DE" dirty="0" smtClean="0"/>
              <a:t> </a:t>
            </a:r>
            <a:r>
              <a:rPr lang="de-DE" dirty="0" err="1" smtClean="0"/>
              <a:t>annealing</a:t>
            </a:r>
            <a:endParaRPr lang="de-DE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2586788" y="904684"/>
            <a:ext cx="3639720" cy="5164802"/>
            <a:chOff x="680715" y="904684"/>
            <a:chExt cx="3639720" cy="5164802"/>
          </a:xfrm>
        </p:grpSpPr>
        <p:pic>
          <p:nvPicPr>
            <p:cNvPr id="3" name="Grafik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0911" y="1274016"/>
              <a:ext cx="3609524" cy="2352381"/>
            </a:xfrm>
            <a:prstGeom prst="rect">
              <a:avLst/>
            </a:prstGeom>
          </p:spPr>
        </p:pic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715" y="3621867"/>
              <a:ext cx="3523809" cy="2447619"/>
            </a:xfrm>
            <a:prstGeom prst="rect">
              <a:avLst/>
            </a:prstGeom>
          </p:spPr>
        </p:pic>
        <p:sp>
          <p:nvSpPr>
            <p:cNvPr id="5" name="Textfeld 4"/>
            <p:cNvSpPr txBox="1"/>
            <p:nvPr/>
          </p:nvSpPr>
          <p:spPr>
            <a:xfrm>
              <a:off x="1942150" y="904684"/>
              <a:ext cx="136415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Dark </a:t>
              </a:r>
              <a:r>
                <a:rPr lang="de-DE" dirty="0" err="1" smtClean="0"/>
                <a:t>current</a:t>
              </a:r>
              <a:endParaRPr lang="de-DE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1803042" y="1685560"/>
              <a:ext cx="1040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/>
                <a:t>unbiased</a:t>
              </a:r>
              <a:endParaRPr lang="de-DE" dirty="0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1803042" y="4092246"/>
              <a:ext cx="797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/>
                <a:t>biased</a:t>
              </a:r>
              <a:endParaRPr lang="de-DE" dirty="0"/>
            </a:p>
          </p:txBody>
        </p:sp>
      </p:grpSp>
      <p:pic>
        <p:nvPicPr>
          <p:cNvPr id="9" name="Grafi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2880" y="3470678"/>
            <a:ext cx="3254161" cy="2749995"/>
          </a:xfrm>
          <a:prstGeom prst="rect">
            <a:avLst/>
          </a:prstGeom>
        </p:spPr>
      </p:pic>
      <p:sp>
        <p:nvSpPr>
          <p:cNvPr id="15" name="Ellipse 14"/>
          <p:cNvSpPr/>
          <p:nvPr/>
        </p:nvSpPr>
        <p:spPr>
          <a:xfrm>
            <a:off x="8781802" y="1904048"/>
            <a:ext cx="861992" cy="895624"/>
          </a:xfrm>
          <a:prstGeom prst="ellipse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8604579" y="2694728"/>
            <a:ext cx="1923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Not </a:t>
            </a:r>
            <a:r>
              <a:rPr lang="de-DE" sz="1600" dirty="0" err="1" smtClean="0"/>
              <a:t>connected</a:t>
            </a:r>
            <a:r>
              <a:rPr lang="de-DE" sz="1600" dirty="0" smtClean="0"/>
              <a:t> </a:t>
            </a:r>
            <a:r>
              <a:rPr lang="de-DE" sz="1600" dirty="0" err="1" smtClean="0"/>
              <a:t>under</a:t>
            </a:r>
            <a:r>
              <a:rPr lang="de-DE" sz="1600" dirty="0" smtClean="0"/>
              <a:t> </a:t>
            </a:r>
            <a:r>
              <a:rPr lang="de-DE" sz="1600" dirty="0" err="1" smtClean="0"/>
              <a:t>irradiation</a:t>
            </a:r>
            <a:endParaRPr lang="de-DE" sz="1600" dirty="0"/>
          </a:p>
        </p:txBody>
      </p:sp>
      <p:sp>
        <p:nvSpPr>
          <p:cNvPr id="17" name="Ellipse 16"/>
          <p:cNvSpPr/>
          <p:nvPr/>
        </p:nvSpPr>
        <p:spPr>
          <a:xfrm>
            <a:off x="8285141" y="3856741"/>
            <a:ext cx="707115" cy="749508"/>
          </a:xfrm>
          <a:prstGeom prst="ellipse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/>
        </p:nvSpPr>
        <p:spPr>
          <a:xfrm>
            <a:off x="8545007" y="5189072"/>
            <a:ext cx="1580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M = 100 </a:t>
            </a:r>
          </a:p>
          <a:p>
            <a:r>
              <a:rPr lang="de-DE" sz="1600" dirty="0" err="1" smtClean="0"/>
              <a:t>under</a:t>
            </a:r>
            <a:r>
              <a:rPr lang="de-DE" sz="1600" dirty="0" smtClean="0"/>
              <a:t> </a:t>
            </a:r>
            <a:r>
              <a:rPr lang="de-DE" sz="1600" dirty="0" err="1" smtClean="0"/>
              <a:t>irradiation</a:t>
            </a:r>
            <a:endParaRPr lang="de-DE" sz="1600" dirty="0"/>
          </a:p>
        </p:txBody>
      </p:sp>
      <p:cxnSp>
        <p:nvCxnSpPr>
          <p:cNvPr id="20" name="Gerade Verbindung mit Pfeil 19"/>
          <p:cNvCxnSpPr/>
          <p:nvPr/>
        </p:nvCxnSpPr>
        <p:spPr>
          <a:xfrm>
            <a:off x="4793956" y="2728998"/>
            <a:ext cx="2926388" cy="377467"/>
          </a:xfrm>
          <a:prstGeom prst="straightConnector1">
            <a:avLst/>
          </a:prstGeom>
          <a:ln w="28575">
            <a:solidFill>
              <a:srgbClr val="FF3300"/>
            </a:solidFill>
            <a:tailEnd type="triangle" w="lg" len="lg"/>
          </a:ln>
          <a:scene3d>
            <a:camera prst="isometricOffAxis1Righ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>
            <a:off x="4322608" y="5234266"/>
            <a:ext cx="3385398" cy="446593"/>
          </a:xfrm>
          <a:prstGeom prst="straightConnector1">
            <a:avLst/>
          </a:prstGeom>
          <a:ln w="28575">
            <a:solidFill>
              <a:srgbClr val="FF3300"/>
            </a:solidFill>
            <a:tailEnd type="triangle" w="lg" len="lg"/>
          </a:ln>
          <a:scene3d>
            <a:camera prst="isometricOffAxis1Right"/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2744888" y="258937"/>
            <a:ext cx="9268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Bias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voltages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corresponding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gain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values</a:t>
            </a:r>
            <a:endParaRPr lang="de-DE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974354" y="2560037"/>
            <a:ext cx="1694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Corresponding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</a:t>
            </a:r>
            <a:endParaRPr lang="de-D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5932269" y="5084423"/>
            <a:ext cx="1694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Corresponding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value</a:t>
            </a:r>
            <a:endParaRPr lang="de-D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028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/>
        </p:nvGrpSpPr>
        <p:grpSpPr>
          <a:xfrm>
            <a:off x="1751307" y="991892"/>
            <a:ext cx="8307093" cy="5182974"/>
            <a:chOff x="4971600" y="1958400"/>
            <a:chExt cx="7815600" cy="4172400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 rotWithShape="1">
            <a:blip r:embed="rId2"/>
            <a:srcRect l="4419" t="1598" r="-21" b="6365"/>
            <a:stretch/>
          </p:blipFill>
          <p:spPr>
            <a:xfrm>
              <a:off x="4971600" y="1958400"/>
              <a:ext cx="7815600" cy="4172400"/>
            </a:xfrm>
            <a:prstGeom prst="rect">
              <a:avLst/>
            </a:prstGeom>
          </p:spPr>
        </p:pic>
        <p:grpSp>
          <p:nvGrpSpPr>
            <p:cNvPr id="5" name="Gruppieren 4"/>
            <p:cNvGrpSpPr/>
            <p:nvPr/>
          </p:nvGrpSpPr>
          <p:grpSpPr>
            <a:xfrm>
              <a:off x="5710326" y="2081440"/>
              <a:ext cx="6157051" cy="3540107"/>
              <a:chOff x="5710326" y="2090965"/>
              <a:chExt cx="6157051" cy="3540107"/>
            </a:xfrm>
          </p:grpSpPr>
          <p:sp>
            <p:nvSpPr>
              <p:cNvPr id="6" name="Rechteck 5"/>
              <p:cNvSpPr/>
              <p:nvPr/>
            </p:nvSpPr>
            <p:spPr>
              <a:xfrm>
                <a:off x="5710326" y="2819400"/>
                <a:ext cx="100702" cy="2811672"/>
              </a:xfrm>
              <a:prstGeom prst="rect">
                <a:avLst/>
              </a:prstGeom>
              <a:solidFill>
                <a:schemeClr val="accent1">
                  <a:alpha val="2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8" name="Picture 2" descr="PandaLogo1_web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61877" y="5344559"/>
                <a:ext cx="960573" cy="2103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9" name="Gerade Verbindung mit Pfeil 8"/>
              <p:cNvCxnSpPr/>
              <p:nvPr/>
            </p:nvCxnSpPr>
            <p:spPr>
              <a:xfrm flipH="1">
                <a:off x="5777001" y="5449714"/>
                <a:ext cx="137251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" name="Grafik 9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291377" y="4957061"/>
                <a:ext cx="365778" cy="365778"/>
              </a:xfrm>
              <a:prstGeom prst="rect">
                <a:avLst/>
              </a:prstGeom>
            </p:spPr>
          </p:pic>
          <p:cxnSp>
            <p:nvCxnSpPr>
              <p:cNvPr id="11" name="Gerade Verbindung mit Pfeil 10"/>
              <p:cNvCxnSpPr/>
              <p:nvPr/>
            </p:nvCxnSpPr>
            <p:spPr>
              <a:xfrm rot="10800000" flipH="1">
                <a:off x="11291377" y="5372751"/>
                <a:ext cx="576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feld 11"/>
              <p:cNvSpPr txBox="1"/>
              <p:nvPr/>
            </p:nvSpPr>
            <p:spPr>
              <a:xfrm>
                <a:off x="5842712" y="2867321"/>
                <a:ext cx="38316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00" dirty="0" err="1" smtClean="0">
                    <a:solidFill>
                      <a:srgbClr val="C00000"/>
                    </a:solidFill>
                  </a:rPr>
                  <a:t>Unbiased</a:t>
                </a:r>
                <a:r>
                  <a:rPr lang="de-DE" sz="1600" dirty="0" smtClean="0">
                    <a:solidFill>
                      <a:srgbClr val="C00000"/>
                    </a:solidFill>
                  </a:rPr>
                  <a:t> / </a:t>
                </a:r>
                <a:r>
                  <a:rPr lang="de-DE" sz="1600" dirty="0" err="1" smtClean="0">
                    <a:solidFill>
                      <a:srgbClr val="C00000"/>
                    </a:solidFill>
                  </a:rPr>
                  <a:t>no</a:t>
                </a:r>
                <a:r>
                  <a:rPr lang="de-DE" sz="1600" dirty="0" smtClean="0">
                    <a:solidFill>
                      <a:srgbClr val="C00000"/>
                    </a:solidFill>
                  </a:rPr>
                  <a:t> </a:t>
                </a:r>
                <a:r>
                  <a:rPr lang="de-DE" sz="1600" dirty="0" err="1" smtClean="0">
                    <a:solidFill>
                      <a:srgbClr val="C00000"/>
                    </a:solidFill>
                  </a:rPr>
                  <a:t>connection</a:t>
                </a:r>
                <a:r>
                  <a:rPr lang="de-DE" sz="1600" dirty="0" smtClean="0">
                    <a:solidFill>
                      <a:srgbClr val="C00000"/>
                    </a:solidFill>
                  </a:rPr>
                  <a:t> </a:t>
                </a:r>
                <a:r>
                  <a:rPr lang="de-DE" sz="1600" dirty="0" err="1" smtClean="0">
                    <a:solidFill>
                      <a:srgbClr val="C00000"/>
                    </a:solidFill>
                  </a:rPr>
                  <a:t>under</a:t>
                </a:r>
                <a:r>
                  <a:rPr lang="de-DE" sz="1600" dirty="0" smtClean="0">
                    <a:solidFill>
                      <a:srgbClr val="C00000"/>
                    </a:solidFill>
                  </a:rPr>
                  <a:t> </a:t>
                </a:r>
                <a:r>
                  <a:rPr lang="de-DE" sz="1600" dirty="0" err="1" smtClean="0">
                    <a:solidFill>
                      <a:srgbClr val="C00000"/>
                    </a:solidFill>
                  </a:rPr>
                  <a:t>irradiation</a:t>
                </a:r>
                <a:endParaRPr lang="de-DE" sz="16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3" name="Textfeld 12"/>
              <p:cNvSpPr txBox="1"/>
              <p:nvPr/>
            </p:nvSpPr>
            <p:spPr>
              <a:xfrm>
                <a:off x="6713361" y="3224434"/>
                <a:ext cx="23233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00" dirty="0" smtClean="0">
                    <a:solidFill>
                      <a:srgbClr val="0070C0"/>
                    </a:solidFill>
                  </a:rPr>
                  <a:t>M = 100 </a:t>
                </a:r>
                <a:r>
                  <a:rPr lang="de-DE" sz="1600" dirty="0" err="1" smtClean="0">
                    <a:solidFill>
                      <a:srgbClr val="0070C0"/>
                    </a:solidFill>
                  </a:rPr>
                  <a:t>under</a:t>
                </a:r>
                <a:r>
                  <a:rPr lang="de-DE" sz="1600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sz="1600" dirty="0" err="1" smtClean="0">
                    <a:solidFill>
                      <a:srgbClr val="0070C0"/>
                    </a:solidFill>
                  </a:rPr>
                  <a:t>irradiation</a:t>
                </a:r>
                <a:endParaRPr lang="de-DE" sz="1600" dirty="0">
                  <a:solidFill>
                    <a:srgbClr val="0070C0"/>
                  </a:solidFill>
                </a:endParaRPr>
              </a:p>
            </p:txBody>
          </p:sp>
          <p:pic>
            <p:nvPicPr>
              <p:cNvPr id="14" name="Grafik 13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949994" y="2090965"/>
                <a:ext cx="314286" cy="298413"/>
              </a:xfrm>
              <a:prstGeom prst="rect">
                <a:avLst/>
              </a:prstGeom>
            </p:spPr>
          </p:pic>
          <p:sp>
            <p:nvSpPr>
              <p:cNvPr id="15" name="Textfeld 14"/>
              <p:cNvSpPr txBox="1"/>
              <p:nvPr/>
            </p:nvSpPr>
            <p:spPr>
              <a:xfrm rot="18900000">
                <a:off x="7742195" y="3408251"/>
                <a:ext cx="28323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4000" dirty="0" err="1" smtClean="0">
                    <a:solidFill>
                      <a:srgbClr val="FFC000"/>
                    </a:solidFill>
                  </a:rPr>
                  <a:t>Preliminary</a:t>
                </a:r>
                <a:endParaRPr lang="de-DE" sz="4000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16" name="Textfeld 15"/>
          <p:cNvSpPr txBox="1"/>
          <p:nvPr/>
        </p:nvSpPr>
        <p:spPr>
          <a:xfrm>
            <a:off x="2599667" y="-115299"/>
            <a:ext cx="9268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Local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maxima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locations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r"/>
            <a:r>
              <a:rPr lang="de-DE" sz="28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depending</a:t>
            </a:r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dose</a:t>
            </a:r>
            <a:endParaRPr lang="de-DE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04996" y="1047500"/>
            <a:ext cx="4153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characterization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@ T = 20°C </a:t>
            </a:r>
          </a:p>
          <a:p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irradiation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</a:t>
            </a:r>
            <a:r>
              <a:rPr lang="de-D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thermal </a:t>
            </a:r>
            <a:r>
              <a:rPr lang="de-D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annealing</a:t>
            </a:r>
            <a:endParaRPr lang="de-D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56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36621" y="966432"/>
            <a:ext cx="1183926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/>
              <a:t>Different dark current behavior observed originates from different bias voltage applications during irradiation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/>
              <a:t>Irradiation setup @ Giessen has been modified and repaired (see last CM report of Hans in September)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dirty="0" smtClean="0"/>
              <a:t>Application of individual bias voltages (i.e. M = 100) for each APD possible and functional now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7593347" y="218940"/>
            <a:ext cx="4297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Summary &amp; Outlook</a:t>
            </a:r>
            <a:endParaRPr lang="de-DE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36621" y="2675858"/>
            <a:ext cx="116542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Outlook: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/>
              <a:t>Analysis </a:t>
            </a:r>
            <a:r>
              <a:rPr lang="en-US" sz="2000" smtClean="0"/>
              <a:t>of ‘India data’ </a:t>
            </a:r>
            <a:r>
              <a:rPr lang="en-US" sz="2000" dirty="0" smtClean="0"/>
              <a:t>ongoing: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000" dirty="0" smtClean="0"/>
              <a:t>Influence of bias voltage application under irradiation on changes in QE, C and M(</a:t>
            </a:r>
            <a:r>
              <a:rPr lang="el-GR" sz="2000" dirty="0" smtClean="0"/>
              <a:t>λ</a:t>
            </a:r>
            <a:r>
              <a:rPr lang="de-DE" sz="2000" dirty="0" smtClean="0"/>
              <a:t>):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investigated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236620" y="4152527"/>
            <a:ext cx="116542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r>
              <a:rPr lang="de-DE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de-DE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Bochum colleagues:  </a:t>
            </a:r>
            <a:r>
              <a:rPr lang="en-US" sz="2000" dirty="0" smtClean="0"/>
              <a:t>for setup of new HV control system of the existing irradiation setup (mainly Tobias) &amp; for providing us with the necessary devices for R &amp; D purposes (Fritz-Herbert)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Indian CBM colleagues: </a:t>
            </a:r>
            <a:r>
              <a:rPr lang="en-US" sz="2000" dirty="0" smtClean="0"/>
              <a:t>for opportunity/support and realization of gamma irradiation study on such a short time </a:t>
            </a:r>
            <a:r>
              <a:rPr lang="en-US" sz="2000" dirty="0"/>
              <a:t>scale </a:t>
            </a:r>
            <a:r>
              <a:rPr lang="en-US" sz="2000" dirty="0" smtClean="0"/>
              <a:t>(</a:t>
            </a:r>
            <a:r>
              <a:rPr lang="en-US" sz="2000" dirty="0" err="1" smtClean="0"/>
              <a:t>i.a</a:t>
            </a:r>
            <a:r>
              <a:rPr lang="en-US" sz="2000" dirty="0" smtClean="0"/>
              <a:t>. Vinod &amp; </a:t>
            </a:r>
            <a:r>
              <a:rPr lang="en-US" sz="2000" dirty="0" err="1" smtClean="0"/>
              <a:t>Ajit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1855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Benutzerdefiniert</PresentationFormat>
  <Paragraphs>93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 Wilms</dc:creator>
  <cp:lastModifiedBy>Wilms, Andrea Dr.</cp:lastModifiedBy>
  <cp:revision>42</cp:revision>
  <dcterms:created xsi:type="dcterms:W3CDTF">2016-11-12T17:20:25Z</dcterms:created>
  <dcterms:modified xsi:type="dcterms:W3CDTF">2016-12-06T07:31:28Z</dcterms:modified>
</cp:coreProperties>
</file>