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7" r:id="rId2"/>
    <p:sldId id="303" r:id="rId3"/>
    <p:sldId id="304" r:id="rId4"/>
    <p:sldId id="285" r:id="rId5"/>
    <p:sldId id="286" r:id="rId6"/>
    <p:sldId id="288" r:id="rId7"/>
    <p:sldId id="305" r:id="rId8"/>
    <p:sldId id="314" r:id="rId9"/>
    <p:sldId id="297" r:id="rId10"/>
    <p:sldId id="308" r:id="rId11"/>
    <p:sldId id="298" r:id="rId12"/>
    <p:sldId id="299" r:id="rId13"/>
    <p:sldId id="292" r:id="rId14"/>
    <p:sldId id="313" r:id="rId15"/>
    <p:sldId id="307" r:id="rId16"/>
    <p:sldId id="309" r:id="rId17"/>
    <p:sldId id="312" r:id="rId18"/>
    <p:sldId id="306" r:id="rId19"/>
    <p:sldId id="310" r:id="rId20"/>
    <p:sldId id="290" r:id="rId21"/>
    <p:sldId id="311" r:id="rId22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C15"/>
    <a:srgbClr val="005B82"/>
    <a:srgbClr val="808080"/>
    <a:srgbClr val="777777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5303" autoAdjust="0"/>
  </p:normalViewPr>
  <p:slideViewPr>
    <p:cSldViewPr>
      <p:cViewPr varScale="1">
        <p:scale>
          <a:sx n="92" d="100"/>
          <a:sy n="92" d="100"/>
        </p:scale>
        <p:origin x="605" y="7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22.05.2017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8038" y="2708920"/>
            <a:ext cx="7258907" cy="792088"/>
          </a:xfrm>
          <a:prstGeom prst="rect">
            <a:avLst/>
          </a:prstGeom>
        </p:spPr>
        <p:txBody>
          <a:bodyPr/>
          <a:lstStyle>
            <a:lvl1pPr algn="l">
              <a:defRPr lang="de-DE" sz="48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 pitchFamily="34" charset="0"/>
            </a:pPr>
            <a:r>
              <a:rPr lang="de-DE" dirty="0"/>
              <a:t>Platzhalter Titel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584" y="3501008"/>
            <a:ext cx="7272808" cy="576064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/>
              <a:t>Platzhalter Untertitel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7795" y="4869160"/>
            <a:ext cx="6490509" cy="57606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None/>
              <a:def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/>
            <a:r>
              <a:rPr lang="de-DE" dirty="0"/>
              <a:t>Platzhalter Autor</a:t>
            </a:r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/>
              <a:t>Platzhalter Titel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42129" y="1916832"/>
            <a:ext cx="7488832" cy="4209331"/>
          </a:xfrm>
          <a:prstGeom prst="rect">
            <a:avLst/>
          </a:prstGeom>
        </p:spPr>
        <p:txBody>
          <a:bodyPr lIns="0" tIns="0"/>
          <a:lstStyle>
            <a:lvl1pPr marL="0" indent="0">
              <a:spcAft>
                <a:spcPts val="500"/>
              </a:spcAft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lang="de-DE" sz="2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5408353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Blindtext für eine Bildunterschrift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/>
              <a:t>Platzhalter Titel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755650" y="2852738"/>
            <a:ext cx="3600450" cy="230445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5408551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Blindtext für eine Bildunterschrift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3"/>
          </p:nvPr>
        </p:nvSpPr>
        <p:spPr>
          <a:xfrm>
            <a:off x="4788024" y="2852936"/>
            <a:ext cx="3600450" cy="230445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Überschrift zu einem Thema mit Objekten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3941" y="5408353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Blindtext für eine Bildunterschrift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800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/>
              <a:t>Platzhalter Titel</a:t>
            </a:r>
          </a:p>
        </p:txBody>
      </p:sp>
      <p:sp>
        <p:nvSpPr>
          <p:cNvPr id="20" name="Inhaltsplatzhalter 13"/>
          <p:cNvSpPr>
            <a:spLocks noGrp="1"/>
          </p:cNvSpPr>
          <p:nvPr>
            <p:ph idx="22"/>
          </p:nvPr>
        </p:nvSpPr>
        <p:spPr>
          <a:xfrm>
            <a:off x="4756315" y="5408551"/>
            <a:ext cx="3632036" cy="540927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Blindtext für eine Bildunterschrift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4"/>
          </p:nvPr>
        </p:nvSpPr>
        <p:spPr>
          <a:xfrm>
            <a:off x="755650" y="2852936"/>
            <a:ext cx="3600326" cy="230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25"/>
          </p:nvPr>
        </p:nvSpPr>
        <p:spPr>
          <a:xfrm>
            <a:off x="4788024" y="2852936"/>
            <a:ext cx="3600326" cy="2304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1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117599"/>
            <a:ext cx="8132763" cy="9112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2133600"/>
            <a:ext cx="8132763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Christian Böhme | Dortmund, 20.1.2011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64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723281" y="6400412"/>
            <a:ext cx="197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22. 05. 2017</a:t>
            </a: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496945" cy="1656184"/>
          </a:xfrm>
        </p:spPr>
        <p:txBody>
          <a:bodyPr/>
          <a:lstStyle/>
          <a:p>
            <a:r>
              <a:rPr lang="en-US" sz="3600" dirty="0"/>
              <a:t>Operational Experience with the Ionization Beam Profile Monitor at COSY</a:t>
            </a:r>
            <a:br>
              <a:rPr lang="de-DE" sz="3600" dirty="0"/>
            </a:br>
            <a:r>
              <a:rPr lang="en-US" sz="3600" dirty="0"/>
              <a:t>	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807427" y="5229200"/>
            <a:ext cx="7364973" cy="576064"/>
          </a:xfrm>
        </p:spPr>
        <p:txBody>
          <a:bodyPr/>
          <a:lstStyle/>
          <a:p>
            <a:r>
              <a:rPr lang="en-US" dirty="0"/>
              <a:t>22</a:t>
            </a:r>
            <a:r>
              <a:rPr lang="en-US" sz="1400" kern="1200" dirty="0">
                <a:solidFill>
                  <a:schemeClr val="bg1"/>
                </a:solidFill>
                <a:effectLst/>
              </a:rPr>
              <a:t>. May 2017 | </a:t>
            </a:r>
            <a:r>
              <a:rPr lang="en-US" dirty="0"/>
              <a:t>Christian Böhme, I. Bekman, K. Reimers, V. Kamerdzhiev | IKP-4</a:t>
            </a:r>
          </a:p>
        </p:txBody>
      </p:sp>
    </p:spTree>
    <p:extLst>
      <p:ext uri="{BB962C8B-B14F-4D97-AF65-F5344CB8AC3E}">
        <p14:creationId xmlns:p14="http://schemas.microsoft.com/office/powerpoint/2010/main" val="14770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 rot="16200000">
            <a:off x="-1368692" y="1947984"/>
            <a:ext cx="4392488" cy="576000"/>
          </a:xfrm>
        </p:spPr>
        <p:txBody>
          <a:bodyPr/>
          <a:lstStyle/>
          <a:p>
            <a:r>
              <a:rPr lang="de-DE" dirty="0" err="1"/>
              <a:t>Sensivity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UV </a:t>
            </a:r>
            <a:r>
              <a:rPr lang="de-DE" dirty="0" err="1"/>
              <a:t>Lamp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98" y="18634"/>
            <a:ext cx="7056784" cy="6839366"/>
          </a:xfrm>
        </p:spPr>
      </p:pic>
    </p:spTree>
    <p:extLst>
      <p:ext uri="{BB962C8B-B14F-4D97-AF65-F5344CB8AC3E}">
        <p14:creationId xmlns:p14="http://schemas.microsoft.com/office/powerpoint/2010/main" val="156444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 rot="16200000">
            <a:off x="-1512292" y="2528516"/>
            <a:ext cx="5255752" cy="576000"/>
          </a:xfrm>
        </p:spPr>
        <p:txBody>
          <a:bodyPr/>
          <a:lstStyle/>
          <a:p>
            <a:r>
              <a:rPr lang="en-US"/>
              <a:t>MCP Degredation Correction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197113"/>
              </p:ext>
            </p:extLst>
          </p:nvPr>
        </p:nvGraphicFramePr>
        <p:xfrm>
          <a:off x="2015208" y="0"/>
          <a:ext cx="7128792" cy="620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PHOTO-PAINT" r:id="rId3" imgW="14592240" imgH="12699720" progId="CorelPHOTOPAINT.Image.16">
                  <p:embed/>
                </p:oleObj>
              </mc:Choice>
              <mc:Fallback>
                <p:oleObj name="PHOTO-PAINT" r:id="rId3" imgW="14592240" imgH="126997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5208" y="0"/>
                        <a:ext cx="7128792" cy="6205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68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50895"/>
              </p:ext>
            </p:extLst>
          </p:nvPr>
        </p:nvGraphicFramePr>
        <p:xfrm>
          <a:off x="251519" y="0"/>
          <a:ext cx="7172909" cy="62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PHOTO-PAINT" r:id="rId3" imgW="14592240" imgH="12687120" progId="CorelPHOTOPAINT.Image.16">
                  <p:embed/>
                </p:oleObj>
              </mc:Choice>
              <mc:Fallback>
                <p:oleObj name="PHOTO-PAINT" r:id="rId3" imgW="14592240" imgH="126871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19" y="0"/>
                        <a:ext cx="7172909" cy="62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474877" y="508518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Raw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gaussian</a:t>
            </a:r>
            <a:r>
              <a:rPr lang="de-DE" dirty="0"/>
              <a:t> fit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5004048" y="5229200"/>
            <a:ext cx="244827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658219" y="2132856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Gaussian</a:t>
            </a:r>
            <a:r>
              <a:rPr lang="de-DE" dirty="0"/>
              <a:t> fit </a:t>
            </a:r>
            <a:r>
              <a:rPr lang="de-DE" dirty="0" err="1"/>
              <a:t>parameters</a:t>
            </a:r>
            <a:r>
              <a:rPr lang="de-DE" dirty="0"/>
              <a:t> vs. time</a:t>
            </a:r>
          </a:p>
        </p:txBody>
      </p:sp>
      <p:cxnSp>
        <p:nvCxnSpPr>
          <p:cNvPr id="12" name="Gerade Verbindung mit Pfeil 11"/>
          <p:cNvCxnSpPr>
            <a:stCxn id="10" idx="1"/>
          </p:cNvCxnSpPr>
          <p:nvPr/>
        </p:nvCxnSpPr>
        <p:spPr>
          <a:xfrm flipH="1" flipV="1">
            <a:off x="6732240" y="1709953"/>
            <a:ext cx="925979" cy="884568"/>
          </a:xfrm>
          <a:prstGeom prst="straightConnector1">
            <a:avLst/>
          </a:prstGeom>
          <a:ln>
            <a:solidFill>
              <a:srgbClr val="FF3C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10" idx="1"/>
          </p:cNvCxnSpPr>
          <p:nvPr/>
        </p:nvCxnSpPr>
        <p:spPr>
          <a:xfrm flipH="1">
            <a:off x="6588224" y="2594521"/>
            <a:ext cx="1069995" cy="281564"/>
          </a:xfrm>
          <a:prstGeom prst="straightConnector1">
            <a:avLst/>
          </a:prstGeom>
          <a:ln>
            <a:solidFill>
              <a:srgbClr val="FF3C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412609" y="702323"/>
            <a:ext cx="168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Beam </a:t>
            </a:r>
            <a:r>
              <a:rPr lang="de-DE" dirty="0" err="1"/>
              <a:t>Current</a:t>
            </a:r>
            <a:r>
              <a:rPr lang="de-DE" dirty="0"/>
              <a:t> vs. time</a:t>
            </a:r>
          </a:p>
        </p:txBody>
      </p:sp>
    </p:spTree>
    <p:extLst>
      <p:ext uri="{BB962C8B-B14F-4D97-AF65-F5344CB8AC3E}">
        <p14:creationId xmlns:p14="http://schemas.microsoft.com/office/powerpoint/2010/main" val="62137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531012"/>
            <a:ext cx="7488000" cy="576000"/>
          </a:xfrm>
        </p:spPr>
        <p:txBody>
          <a:bodyPr/>
          <a:lstStyle/>
          <a:p>
            <a:r>
              <a:rPr lang="de-DE" dirty="0"/>
              <a:t>HV Control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921583"/>
              </p:ext>
            </p:extLst>
          </p:nvPr>
        </p:nvGraphicFramePr>
        <p:xfrm>
          <a:off x="2935925" y="764704"/>
          <a:ext cx="6167749" cy="574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HOTO-PAINT" r:id="rId3" imgW="13245840" imgH="12331440" progId="CorelPHOTOPAINT.Image.16">
                  <p:embed/>
                </p:oleObj>
              </mc:Choice>
              <mc:Fallback>
                <p:oleObj name="PHOTO-PAINT" r:id="rId3" imgW="13245840" imgH="1233144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5925" y="764704"/>
                        <a:ext cx="6167749" cy="5741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59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459492"/>
            <a:ext cx="7488000" cy="576000"/>
          </a:xfrm>
        </p:spPr>
        <p:txBody>
          <a:bodyPr/>
          <a:lstStyle/>
          <a:p>
            <a:r>
              <a:rPr lang="de-DE" dirty="0" err="1"/>
              <a:t>Calibration</a:t>
            </a:r>
            <a:r>
              <a:rPr lang="de-DE" dirty="0"/>
              <a:t> 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21041"/>
            <a:ext cx="3571404" cy="5143375"/>
          </a:xfrm>
        </p:spPr>
      </p:pic>
      <p:sp>
        <p:nvSpPr>
          <p:cNvPr id="7" name="Textfeld 6"/>
          <p:cNvSpPr txBox="1"/>
          <p:nvPr/>
        </p:nvSpPr>
        <p:spPr>
          <a:xfrm>
            <a:off x="475997" y="3874640"/>
            <a:ext cx="5296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Wittenburg, PKTR Note No. 70, DESY (1991)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 the beam width with different E-field voltages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Extrapolate to infinite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our case above </a:t>
            </a:r>
            <a:r>
              <a:rPr lang="de-DE" sz="2000" dirty="0"/>
              <a:t>±</a:t>
            </a:r>
            <a:r>
              <a:rPr lang="en-US" sz="2000" dirty="0"/>
              <a:t>2500 V the error in beam width is less than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64751"/>
              </p:ext>
            </p:extLst>
          </p:nvPr>
        </p:nvGraphicFramePr>
        <p:xfrm>
          <a:off x="1187624" y="1200340"/>
          <a:ext cx="4200128" cy="267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PHOTO-PAINT" r:id="rId4" imgW="13163400" imgH="8381880" progId="CorelPHOTOPAINT.Image.16">
                  <p:embed/>
                </p:oleObj>
              </mc:Choice>
              <mc:Fallback>
                <p:oleObj name="PHOTO-PAINT" r:id="rId4" imgW="13163400" imgH="838188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200340"/>
                        <a:ext cx="4200128" cy="267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003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30725"/>
            <a:ext cx="6552728" cy="5008187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 Term </a:t>
            </a:r>
            <a:r>
              <a:rPr lang="en-US" dirty="0"/>
              <a:t>Camera</a:t>
            </a:r>
            <a:r>
              <a:rPr lang="de-DE" dirty="0"/>
              <a:t> Degradation</a:t>
            </a:r>
          </a:p>
        </p:txBody>
      </p:sp>
      <p:cxnSp>
        <p:nvCxnSpPr>
          <p:cNvPr id="8" name="Gerader Verbinder 7"/>
          <p:cNvCxnSpPr/>
          <p:nvPr/>
        </p:nvCxnSpPr>
        <p:spPr>
          <a:xfrm>
            <a:off x="7236296" y="292494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177171" y="306896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1520" y="2113132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measurement software is closed the accumulated color values are saved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 is 0, white 255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should give an indication of dead (white)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assumed that there is no beam picture any longer (HV 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points might deviate </a:t>
            </a:r>
          </a:p>
        </p:txBody>
      </p:sp>
    </p:spTree>
    <p:extLst>
      <p:ext uri="{BB962C8B-B14F-4D97-AF65-F5344CB8AC3E}">
        <p14:creationId xmlns:p14="http://schemas.microsoft.com/office/powerpoint/2010/main" val="34842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0"/>
            <a:ext cx="7488000" cy="576000"/>
          </a:xfrm>
        </p:spPr>
        <p:txBody>
          <a:bodyPr/>
          <a:lstStyle/>
          <a:p>
            <a:r>
              <a:rPr lang="de-DE" dirty="0"/>
              <a:t>Long Term MCP </a:t>
            </a:r>
            <a:r>
              <a:rPr lang="de-DE" dirty="0" err="1"/>
              <a:t>degredation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5"/>
            <a:ext cx="8964488" cy="68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88000" cy="576000"/>
          </a:xfrm>
        </p:spPr>
        <p:txBody>
          <a:bodyPr/>
          <a:lstStyle/>
          <a:p>
            <a:r>
              <a:rPr lang="de-DE" dirty="0" err="1"/>
              <a:t>Gaussian</a:t>
            </a:r>
            <a:r>
              <a:rPr lang="de-DE" dirty="0"/>
              <a:t> Fit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78428"/>
              </p:ext>
            </p:extLst>
          </p:nvPr>
        </p:nvGraphicFramePr>
        <p:xfrm>
          <a:off x="4425206" y="764704"/>
          <a:ext cx="4718794" cy="264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PHOTO-PAINT" r:id="rId3" imgW="6845040" imgH="3835080" progId="CorelPHOTOPAINT.Image.16">
                  <p:embed/>
                </p:oleObj>
              </mc:Choice>
              <mc:Fallback>
                <p:oleObj name="PHOTO-PAINT" r:id="rId3" imgW="6845040" imgH="383508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5206" y="764704"/>
                        <a:ext cx="4718794" cy="264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3751"/>
              </p:ext>
            </p:extLst>
          </p:nvPr>
        </p:nvGraphicFramePr>
        <p:xfrm>
          <a:off x="4419466" y="3501008"/>
          <a:ext cx="4718794" cy="265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PHOTO-PAINT" r:id="rId5" imgW="6845040" imgH="3848040" progId="CorelPHOTOPAINT.Image.16">
                  <p:embed/>
                </p:oleObj>
              </mc:Choice>
              <mc:Fallback>
                <p:oleObj name="PHOTO-PAINT" r:id="rId5" imgW="6845040" imgH="384804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9466" y="3501008"/>
                        <a:ext cx="4718794" cy="2652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33384" y="1792848"/>
            <a:ext cx="3950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Beam parameters are mainly described by the parameters of an Gaussian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Gaussian fit not always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Upper picture: oscillating beam</a:t>
            </a:r>
            <a:br>
              <a:rPr lang="en-US" sz="2400" dirty="0"/>
            </a:br>
            <a:r>
              <a:rPr lang="en-US" sz="2400" dirty="0"/>
              <a:t>(exp. Time 100 </a:t>
            </a:r>
            <a:r>
              <a:rPr lang="en-US" sz="2400" dirty="0" err="1"/>
              <a:t>ms</a:t>
            </a:r>
            <a:r>
              <a:rPr lang="en-US" sz="2400" dirty="0"/>
              <a:t> 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P: Cooling</a:t>
            </a:r>
          </a:p>
        </p:txBody>
      </p:sp>
    </p:spTree>
    <p:extLst>
      <p:ext uri="{BB962C8B-B14F-4D97-AF65-F5344CB8AC3E}">
        <p14:creationId xmlns:p14="http://schemas.microsoft.com/office/powerpoint/2010/main" val="198991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88000" cy="576000"/>
          </a:xfrm>
        </p:spPr>
        <p:txBody>
          <a:bodyPr/>
          <a:lstStyle/>
          <a:p>
            <a:r>
              <a:rPr lang="de-DE" dirty="0"/>
              <a:t>Problems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60541"/>
              </p:ext>
            </p:extLst>
          </p:nvPr>
        </p:nvGraphicFramePr>
        <p:xfrm>
          <a:off x="2970286" y="-11126"/>
          <a:ext cx="6173714" cy="466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PHOTO-PAINT" r:id="rId3" imgW="9448560" imgH="7137360" progId="CorelPHOTOPAINT.Image.16">
                  <p:embed/>
                </p:oleObj>
              </mc:Choice>
              <mc:Fallback>
                <p:oleObj name="PHOTO-PAINT" r:id="rId3" imgW="9448560" imgH="713736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0286" y="-11126"/>
                        <a:ext cx="6173714" cy="4663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40960"/>
              </p:ext>
            </p:extLst>
          </p:nvPr>
        </p:nvGraphicFramePr>
        <p:xfrm>
          <a:off x="251520" y="3429000"/>
          <a:ext cx="6173714" cy="4653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PHOTO-PAINT" r:id="rId5" imgW="9435960" imgH="7111800" progId="CorelPHOTOPAINT.Image.16">
                  <p:embed/>
                </p:oleObj>
              </mc:Choice>
              <mc:Fallback>
                <p:oleObj name="PHOTO-PAINT" r:id="rId5" imgW="9435960" imgH="711180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429000"/>
                        <a:ext cx="6173714" cy="4653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mit Pfeil 10"/>
          <p:cNvCxnSpPr/>
          <p:nvPr/>
        </p:nvCxnSpPr>
        <p:spPr>
          <a:xfrm>
            <a:off x="1115616" y="3323545"/>
            <a:ext cx="1750522" cy="2432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89373" y="295421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Phosphor defects</a:t>
            </a:r>
          </a:p>
        </p:txBody>
      </p:sp>
      <p:cxnSp>
        <p:nvCxnSpPr>
          <p:cNvPr id="14" name="Gerade Verbindung mit Pfeil 13"/>
          <p:cNvCxnSpPr>
            <a:stCxn id="18" idx="0"/>
          </p:cNvCxnSpPr>
          <p:nvPr/>
        </p:nvCxnSpPr>
        <p:spPr>
          <a:xfrm flipV="1">
            <a:off x="5211339" y="3140968"/>
            <a:ext cx="944837" cy="81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355976" y="395708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Unsymmetrical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Effects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20" name="Gerade Verbindung mit Pfeil 19"/>
          <p:cNvCxnSpPr>
            <a:stCxn id="18" idx="1"/>
          </p:cNvCxnSpPr>
          <p:nvPr/>
        </p:nvCxnSpPr>
        <p:spPr>
          <a:xfrm flipH="1">
            <a:off x="3563888" y="4280253"/>
            <a:ext cx="792088" cy="2101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118501"/>
              </p:ext>
            </p:extLst>
          </p:nvPr>
        </p:nvGraphicFramePr>
        <p:xfrm>
          <a:off x="7151477" y="4653878"/>
          <a:ext cx="1991990" cy="217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PHOTO-PAINT" r:id="rId7" imgW="3263760" imgH="3555720" progId="CorelPHOTOPAINT.Image.16">
                  <p:embed/>
                </p:oleObj>
              </mc:Choice>
              <mc:Fallback>
                <p:oleObj name="PHOTO-PAINT" r:id="rId7" imgW="3263760" imgH="35557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51477" y="4653878"/>
                        <a:ext cx="1991990" cy="217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Gerade Verbindung mit Pfeil 33"/>
          <p:cNvCxnSpPr/>
          <p:nvPr/>
        </p:nvCxnSpPr>
        <p:spPr>
          <a:xfrm>
            <a:off x="6119908" y="4308569"/>
            <a:ext cx="1436631" cy="687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34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Phosphor defects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Reason known, solution possible</a:t>
            </a:r>
          </a:p>
          <a:p>
            <a:pPr indent="342900">
              <a:buFont typeface="Arial" panose="020B0604020202020204" pitchFamily="34" charset="0"/>
              <a:buChar char="•"/>
            </a:pPr>
            <a:r>
              <a:rPr lang="en-US" dirty="0"/>
              <a:t>Camera defects</a:t>
            </a:r>
          </a:p>
          <a:p>
            <a:pPr lvl="1" indent="342900">
              <a:buFont typeface="Arial" panose="020B0604020202020204" pitchFamily="34" charset="0"/>
              <a:buChar char="•"/>
            </a:pPr>
            <a:r>
              <a:rPr lang="en-US" dirty="0"/>
              <a:t>Can be measured and mapped out</a:t>
            </a:r>
          </a:p>
          <a:p>
            <a:pPr lvl="1" indent="342900">
              <a:buFont typeface="Arial" panose="020B0604020202020204" pitchFamily="34" charset="0"/>
              <a:buChar char="•"/>
            </a:pPr>
            <a:r>
              <a:rPr lang="en-US" dirty="0"/>
              <a:t>Last GigE-cameras lasted ~6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Unsymmetrical effects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Occur not all the time</a:t>
            </a:r>
          </a:p>
          <a:p>
            <a:pPr marL="1485900" lvl="2">
              <a:buFont typeface="Arial" panose="020B0604020202020204" pitchFamily="34" charset="0"/>
              <a:buChar char="•"/>
            </a:pPr>
            <a:r>
              <a:rPr lang="en-US" dirty="0"/>
              <a:t>No reflections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Is beam-dependent (no beam, no effect)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Charge-up effects?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9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Christian Böhme | Dortmund, 20.1.2011</a:t>
            </a:r>
          </a:p>
          <a:p>
            <a:endParaRPr lang="de-DE" dirty="0"/>
          </a:p>
        </p:txBody>
      </p:sp>
      <p:pic>
        <p:nvPicPr>
          <p:cNvPr id="7" name="Picture 2" descr="luftaufnahme_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7971"/>
            <a:ext cx="9143999" cy="7072646"/>
          </a:xfr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4974744"/>
            <a:ext cx="2828925" cy="188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V="1">
            <a:off x="2020111" y="5248275"/>
            <a:ext cx="456389" cy="5759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-6757"/>
            <a:ext cx="3171825" cy="160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H="1" flipV="1">
            <a:off x="5153025" y="3514725"/>
            <a:ext cx="1162049" cy="14600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558086" y="1598979"/>
            <a:ext cx="500064" cy="17728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972175" y="-95250"/>
            <a:ext cx="3171825" cy="369332"/>
          </a:xfrm>
          <a:prstGeom prst="rect">
            <a:avLst/>
          </a:prstGeom>
          <a:solidFill>
            <a:srgbClr val="808080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Supercomputer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175"/>
            <a:ext cx="2020111" cy="19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4739015"/>
            <a:ext cx="13239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COSY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315073" y="6254472"/>
            <a:ext cx="2828926" cy="646331"/>
          </a:xfrm>
          <a:prstGeom prst="rect">
            <a:avLst/>
          </a:prstGeom>
          <a:solidFill>
            <a:srgbClr val="80808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Grünberg, Nobel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Prize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08" y="-29186"/>
            <a:ext cx="3129466" cy="101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42708" y="6608875"/>
            <a:ext cx="2940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Bilder: Forschungszentrum Jülich GmbH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0" y="-95250"/>
            <a:ext cx="2856547" cy="222810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367" y="-29186"/>
            <a:ext cx="2736711" cy="369332"/>
          </a:xfrm>
          <a:prstGeom prst="rect">
            <a:avLst/>
          </a:prstGeom>
          <a:solidFill>
            <a:srgbClr val="777777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Deep Brain Pacemaker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902857" y="2025891"/>
            <a:ext cx="3569380" cy="6339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4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isn‘t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fully</a:t>
            </a:r>
            <a:r>
              <a:rPr lang="de-DE" dirty="0"/>
              <a:t> </a:t>
            </a:r>
            <a:r>
              <a:rPr lang="de-DE" dirty="0" err="1"/>
              <a:t>automized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HV control program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Automatized control of the HV at channel plates, for having a signal not to low or high (damage of CP), but also not changing all the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control connection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Emergency shut-of if vacuum level is to high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19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Plans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42128" y="1916832"/>
            <a:ext cx="7944671" cy="42093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software upgrade planned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New control-PC should take over calculations, new software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Publishing results over EPICS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Possibility to integrate in CSS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Therefore development on old system was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Frame trigger pulse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58001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H:\Anderes\1006_Ecooling_Dubna\COSY_FLOOR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-88900"/>
            <a:ext cx="5267325" cy="75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467544" y="186871"/>
            <a:ext cx="4806124" cy="567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COoler</a:t>
            </a:r>
            <a:r>
              <a:rPr lang="en-US" sz="2200" dirty="0"/>
              <a:t> </a:t>
            </a:r>
            <a:r>
              <a:rPr lang="en-US" sz="2200" dirty="0" err="1"/>
              <a:t>SYnchrotron</a:t>
            </a:r>
            <a:r>
              <a:rPr lang="en-US" sz="2200" dirty="0"/>
              <a:t> (COSY):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184 m circumference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Protons and Deuterons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Polarized or un-polarized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/>
              <a:t>1</a:t>
            </a:r>
            <a:r>
              <a:rPr lang="en-US" sz="2000" dirty="0"/>
              <a:t>H</a:t>
            </a:r>
            <a:r>
              <a:rPr lang="en-US" sz="2000" baseline="30000" dirty="0"/>
              <a:t>+</a:t>
            </a:r>
            <a:r>
              <a:rPr lang="en-US" sz="2000" dirty="0"/>
              <a:t>: 275 MeV/c - 3,65 GeV/c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Stochastic and electron cooling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e</a:t>
            </a:r>
            <a:r>
              <a:rPr lang="en-US" sz="2000" baseline="30000" dirty="0"/>
              <a:t>-</a:t>
            </a:r>
            <a:r>
              <a:rPr lang="en-US" sz="2000" dirty="0"/>
              <a:t> cooler: 100 </a:t>
            </a:r>
            <a:r>
              <a:rPr lang="en-US" sz="2000" dirty="0" err="1"/>
              <a:t>keV</a:t>
            </a:r>
            <a:r>
              <a:rPr lang="en-US" sz="2000" dirty="0"/>
              <a:t> and 2 MeV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Typ. amount of stored particles: 10</a:t>
            </a:r>
            <a:r>
              <a:rPr lang="en-US" sz="2000" baseline="30000" dirty="0"/>
              <a:t>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Internal experiments and 3 external </a:t>
            </a:r>
            <a:br>
              <a:rPr lang="en-US" sz="2000" dirty="0"/>
            </a:br>
            <a:r>
              <a:rPr lang="en-US" sz="2000" dirty="0"/>
              <a:t>beam 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baseline="30000" dirty="0"/>
              <a:t>-</a:t>
            </a:r>
            <a:r>
              <a:rPr lang="en-US" sz="2000" dirty="0"/>
              <a:t> stripping injection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Build from 1989, commissioned 1993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6982097" y="1657350"/>
            <a:ext cx="365760" cy="14091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251520" y="6165304"/>
            <a:ext cx="5701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Picture: Dietrich, J.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Mohos</a:t>
            </a:r>
            <a:r>
              <a:rPr lang="de-DE" sz="1200" dirty="0"/>
              <a:t>, I., </a:t>
            </a:r>
            <a:r>
              <a:rPr lang="en-US" sz="1200" dirty="0"/>
              <a:t>PRAMANA - journal of physics 59 (2002), 1007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073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0121" y="868443"/>
            <a:ext cx="7488000" cy="576000"/>
          </a:xfrm>
        </p:spPr>
        <p:txBody>
          <a:bodyPr/>
          <a:lstStyle/>
          <a:p>
            <a:r>
              <a:rPr lang="en-US" dirty="0"/>
              <a:t>IPM – short history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70121" y="1459596"/>
            <a:ext cx="8064896" cy="42093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IPM using </a:t>
            </a:r>
            <a:r>
              <a:rPr lang="en-US" sz="2000" dirty="0" err="1"/>
              <a:t>Wegde</a:t>
            </a:r>
            <a:r>
              <a:rPr lang="en-US" sz="2000" dirty="0"/>
              <a:t> &amp; Strip anode (decommissioned 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Prototype test for FAIR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Initial Installation 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Readout requirements from FAIR and COSY different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/>
              <a:t>FAIR recording high speed (200 fps) and load later for processing over shared 100 Mbit network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/>
              <a:t>COSY online processing and low speed (1-10 fps), separate network (10 </a:t>
            </a:r>
            <a:r>
              <a:rPr lang="en-US" sz="1800" dirty="0" err="1"/>
              <a:t>GBit</a:t>
            </a:r>
            <a:r>
              <a:rPr lang="en-US" sz="1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Software in </a:t>
            </a:r>
            <a:r>
              <a:rPr lang="en-US" sz="2000" dirty="0" err="1"/>
              <a:t>LabView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Optical readout using FireWire cameras (~5 m max cable length)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Triggered frame acquisition planned</a:t>
            </a:r>
          </a:p>
        </p:txBody>
      </p:sp>
    </p:spTree>
    <p:extLst>
      <p:ext uri="{BB962C8B-B14F-4D97-AF65-F5344CB8AC3E}">
        <p14:creationId xmlns:p14="http://schemas.microsoft.com/office/powerpoint/2010/main" val="87842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5" y="246443"/>
            <a:ext cx="7488000" cy="576000"/>
          </a:xfrm>
        </p:spPr>
        <p:txBody>
          <a:bodyPr/>
          <a:lstStyle/>
          <a:p>
            <a:r>
              <a:rPr lang="de-DE" dirty="0"/>
              <a:t>Initial Setup</a:t>
            </a:r>
          </a:p>
        </p:txBody>
      </p:sp>
      <p:sp>
        <p:nvSpPr>
          <p:cNvPr id="6" name="Rechteck 5"/>
          <p:cNvSpPr/>
          <p:nvPr/>
        </p:nvSpPr>
        <p:spPr>
          <a:xfrm>
            <a:off x="1293851" y="1773806"/>
            <a:ext cx="216024" cy="1433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29755" y="1773806"/>
            <a:ext cx="216024" cy="1433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 rot="5400000">
            <a:off x="897807" y="2169850"/>
            <a:ext cx="144016" cy="360040"/>
            <a:chOff x="2771800" y="2420888"/>
            <a:chExt cx="216024" cy="576064"/>
          </a:xfrm>
        </p:grpSpPr>
        <p:sp>
          <p:nvSpPr>
            <p:cNvPr id="9" name="Gleichschenkliges Dreieck 8"/>
            <p:cNvSpPr/>
            <p:nvPr/>
          </p:nvSpPr>
          <p:spPr>
            <a:xfrm>
              <a:off x="2771800" y="2780928"/>
              <a:ext cx="216024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771800" y="2420888"/>
              <a:ext cx="21602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 rot="5400000">
            <a:off x="897806" y="2457882"/>
            <a:ext cx="144016" cy="360040"/>
            <a:chOff x="2771800" y="2420888"/>
            <a:chExt cx="216024" cy="576064"/>
          </a:xfrm>
        </p:grpSpPr>
        <p:sp>
          <p:nvSpPr>
            <p:cNvPr id="13" name="Gleichschenkliges Dreieck 12"/>
            <p:cNvSpPr/>
            <p:nvPr/>
          </p:nvSpPr>
          <p:spPr>
            <a:xfrm>
              <a:off x="2771800" y="2780928"/>
              <a:ext cx="216024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771800" y="2420888"/>
              <a:ext cx="21602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833911" y="2288726"/>
            <a:ext cx="648072" cy="3693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PXI</a:t>
            </a:r>
          </a:p>
        </p:txBody>
      </p:sp>
      <p:cxnSp>
        <p:nvCxnSpPr>
          <p:cNvPr id="18" name="Gerader Verbinder 17"/>
          <p:cNvCxnSpPr>
            <a:stCxn id="15" idx="1"/>
            <a:endCxn id="15" idx="1"/>
          </p:cNvCxnSpPr>
          <p:nvPr/>
        </p:nvCxnSpPr>
        <p:spPr>
          <a:xfrm>
            <a:off x="1833911" y="24733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15" idx="1"/>
            <a:endCxn id="10" idx="0"/>
          </p:cNvCxnSpPr>
          <p:nvPr/>
        </p:nvCxnSpPr>
        <p:spPr>
          <a:xfrm flipH="1" flipV="1">
            <a:off x="1149836" y="2349871"/>
            <a:ext cx="684075" cy="1235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stCxn id="15" idx="1"/>
            <a:endCxn id="14" idx="0"/>
          </p:cNvCxnSpPr>
          <p:nvPr/>
        </p:nvCxnSpPr>
        <p:spPr>
          <a:xfrm flipH="1">
            <a:off x="1149835" y="2473392"/>
            <a:ext cx="684076" cy="16451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7126499" y="1773806"/>
            <a:ext cx="210078" cy="1433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7926865" y="2340579"/>
            <a:ext cx="648072" cy="3693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PC</a:t>
            </a:r>
          </a:p>
        </p:txBody>
      </p:sp>
      <p:sp>
        <p:nvSpPr>
          <p:cNvPr id="28" name="Freihandform 27"/>
          <p:cNvSpPr/>
          <p:nvPr/>
        </p:nvSpPr>
        <p:spPr>
          <a:xfrm>
            <a:off x="2496065" y="2276872"/>
            <a:ext cx="5424854" cy="561413"/>
          </a:xfrm>
          <a:custGeom>
            <a:avLst/>
            <a:gdLst>
              <a:gd name="connsiteX0" fmla="*/ 0 w 5424854"/>
              <a:gd name="connsiteY0" fmla="*/ 204883 h 561413"/>
              <a:gd name="connsiteX1" fmla="*/ 606669 w 5424854"/>
              <a:gd name="connsiteY1" fmla="*/ 11452 h 561413"/>
              <a:gd name="connsiteX2" fmla="*/ 1608992 w 5424854"/>
              <a:gd name="connsiteY2" fmla="*/ 503821 h 561413"/>
              <a:gd name="connsiteX3" fmla="*/ 3130062 w 5424854"/>
              <a:gd name="connsiteY3" fmla="*/ 55413 h 561413"/>
              <a:gd name="connsiteX4" fmla="*/ 4334608 w 5424854"/>
              <a:gd name="connsiteY4" fmla="*/ 556575 h 561413"/>
              <a:gd name="connsiteX5" fmla="*/ 5424854 w 5424854"/>
              <a:gd name="connsiteY5" fmla="*/ 266429 h 56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4854" h="561413">
                <a:moveTo>
                  <a:pt x="0" y="204883"/>
                </a:moveTo>
                <a:cubicBezTo>
                  <a:pt x="169252" y="83256"/>
                  <a:pt x="338504" y="-38371"/>
                  <a:pt x="606669" y="11452"/>
                </a:cubicBezTo>
                <a:cubicBezTo>
                  <a:pt x="874834" y="61275"/>
                  <a:pt x="1188427" y="496494"/>
                  <a:pt x="1608992" y="503821"/>
                </a:cubicBezTo>
                <a:cubicBezTo>
                  <a:pt x="2029557" y="511148"/>
                  <a:pt x="2675793" y="46621"/>
                  <a:pt x="3130062" y="55413"/>
                </a:cubicBezTo>
                <a:cubicBezTo>
                  <a:pt x="3584331" y="64205"/>
                  <a:pt x="3952143" y="521406"/>
                  <a:pt x="4334608" y="556575"/>
                </a:cubicBezTo>
                <a:cubicBezTo>
                  <a:pt x="4717073" y="591744"/>
                  <a:pt x="5070963" y="429086"/>
                  <a:pt x="5424854" y="2664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5039222" y="260745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 </a:t>
            </a:r>
            <a:r>
              <a:rPr lang="de-DE" dirty="0" err="1"/>
              <a:t>GBit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520468" y="1323332"/>
            <a:ext cx="88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Tunnel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552942" y="13233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Eye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7300431" y="132333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Control </a:t>
            </a:r>
            <a:r>
              <a:rPr lang="de-DE" dirty="0" err="1"/>
              <a:t>Room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37244" y="2838285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Acquisition</a:t>
            </a:r>
          </a:p>
          <a:p>
            <a:r>
              <a:rPr lang="en-US" dirty="0"/>
              <a:t>(PXI System from GSI)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87899" y="184067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Processing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15796" y="150832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Fire</a:t>
            </a:r>
            <a:r>
              <a:rPr lang="de-DE" dirty="0"/>
              <a:t> </a:t>
            </a:r>
            <a:r>
              <a:rPr lang="de-DE" dirty="0" err="1"/>
              <a:t>Wire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1653890" y="1907540"/>
            <a:ext cx="180021" cy="463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nhaltsplatzhalter 4"/>
          <p:cNvSpPr>
            <a:spLocks noGrp="1"/>
          </p:cNvSpPr>
          <p:nvPr>
            <p:ph idx="1"/>
          </p:nvPr>
        </p:nvSpPr>
        <p:spPr>
          <a:xfrm>
            <a:off x="390737" y="3800125"/>
            <a:ext cx="8517827" cy="2065993"/>
          </a:xfrm>
        </p:spPr>
        <p:txBody>
          <a:bodyPr/>
          <a:lstStyle/>
          <a:p>
            <a:r>
              <a:rPr lang="en-US" b="1" dirty="0">
                <a:solidFill>
                  <a:srgbClr val="005B82"/>
                </a:solidFill>
              </a:rPr>
              <a:t>Situation 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FireWire Cameras are replaced with GigE Cameras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PXI System replaced by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Principle architecture kept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PC in eye quite old, still running under Windows XP and </a:t>
            </a:r>
            <a:r>
              <a:rPr lang="en-US" dirty="0" err="1"/>
              <a:t>Labview</a:t>
            </a:r>
            <a:r>
              <a:rPr lang="en-US" dirty="0"/>
              <a:t> 8.6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07395" y="711713"/>
            <a:ext cx="7488000" cy="576000"/>
          </a:xfrm>
        </p:spPr>
        <p:txBody>
          <a:bodyPr/>
          <a:lstStyle/>
          <a:p>
            <a:r>
              <a:rPr lang="de-DE" dirty="0"/>
              <a:t>IPM </a:t>
            </a:r>
            <a:r>
              <a:rPr lang="de-DE" dirty="0" err="1"/>
              <a:t>Architecture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28682" y="2204864"/>
            <a:ext cx="29523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28682" y="3832658"/>
            <a:ext cx="871665" cy="68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5400000">
            <a:off x="656674" y="2492896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5400000">
            <a:off x="3545378" y="2492896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5400000">
            <a:off x="664241" y="2845850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5400000">
            <a:off x="3552945" y="2845850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5400000">
            <a:off x="664242" y="3197506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5400000">
            <a:off x="3552946" y="3197506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5400000">
            <a:off x="656675" y="3549162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rot="5400000">
            <a:off x="3545379" y="3549162"/>
            <a:ext cx="207640" cy="63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1584380" y="3907124"/>
            <a:ext cx="1152128" cy="7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584380" y="4000427"/>
            <a:ext cx="1152128" cy="7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1592778" y="4318240"/>
            <a:ext cx="1152128" cy="72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/>
          <p:cNvCxnSpPr/>
          <p:nvPr/>
        </p:nvCxnSpPr>
        <p:spPr>
          <a:xfrm>
            <a:off x="611560" y="494116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 rot="10800000">
            <a:off x="2096834" y="5288719"/>
            <a:ext cx="144016" cy="360040"/>
            <a:chOff x="2771800" y="2420888"/>
            <a:chExt cx="216024" cy="576064"/>
          </a:xfrm>
        </p:grpSpPr>
        <p:sp>
          <p:nvSpPr>
            <p:cNvPr id="25" name="Gleichschenkliges Dreieck 24"/>
            <p:cNvSpPr/>
            <p:nvPr/>
          </p:nvSpPr>
          <p:spPr>
            <a:xfrm>
              <a:off x="2771800" y="2780928"/>
              <a:ext cx="216024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2771800" y="2420888"/>
              <a:ext cx="21602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feld 26"/>
          <p:cNvSpPr txBox="1"/>
          <p:nvPr/>
        </p:nvSpPr>
        <p:spPr>
          <a:xfrm rot="16200000">
            <a:off x="-142788" y="2841154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Vacuum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 rot="16200000">
            <a:off x="130781" y="53631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Air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84168" y="1935586"/>
            <a:ext cx="2196882" cy="21280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Multichannel</a:t>
            </a:r>
            <a:r>
              <a:rPr lang="de-DE" dirty="0"/>
              <a:t> Power Supply</a:t>
            </a:r>
          </a:p>
        </p:txBody>
      </p:sp>
      <p:cxnSp>
        <p:nvCxnSpPr>
          <p:cNvPr id="31" name="Gerader Verbinder 30"/>
          <p:cNvCxnSpPr>
            <a:stCxn id="6" idx="3"/>
          </p:cNvCxnSpPr>
          <p:nvPr/>
        </p:nvCxnSpPr>
        <p:spPr>
          <a:xfrm>
            <a:off x="3681010" y="2240868"/>
            <a:ext cx="2338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stCxn id="19" idx="3"/>
          </p:cNvCxnSpPr>
          <p:nvPr/>
        </p:nvCxnSpPr>
        <p:spPr>
          <a:xfrm flipV="1">
            <a:off x="2736508" y="3907124"/>
            <a:ext cx="333169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>
            <a:stCxn id="20" idx="3"/>
          </p:cNvCxnSpPr>
          <p:nvPr/>
        </p:nvCxnSpPr>
        <p:spPr>
          <a:xfrm flipV="1">
            <a:off x="2736508" y="3978706"/>
            <a:ext cx="3339262" cy="57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>
            <a:stCxn id="21" idx="3"/>
          </p:cNvCxnSpPr>
          <p:nvPr/>
        </p:nvCxnSpPr>
        <p:spPr>
          <a:xfrm flipV="1">
            <a:off x="2744906" y="4076646"/>
            <a:ext cx="3699302" cy="277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>
            <a:off x="2188167" y="3027558"/>
            <a:ext cx="7569" cy="87956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 rot="16200000">
            <a:off x="1094930" y="296339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Ions</a:t>
            </a:r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2187338" y="3907124"/>
            <a:ext cx="8398" cy="4111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 rot="16200000">
            <a:off x="845995" y="425262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Electrons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478145" y="2318982"/>
            <a:ext cx="45719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5480774" y="2636471"/>
            <a:ext cx="45719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5478312" y="3002537"/>
            <a:ext cx="45719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5478145" y="3346446"/>
            <a:ext cx="45719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478144" y="3657766"/>
            <a:ext cx="45719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>
            <a:stCxn id="10" idx="3"/>
          </p:cNvCxnSpPr>
          <p:nvPr/>
        </p:nvCxnSpPr>
        <p:spPr>
          <a:xfrm flipV="1">
            <a:off x="1600347" y="3854858"/>
            <a:ext cx="4483821" cy="11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endCxn id="54" idx="0"/>
          </p:cNvCxnSpPr>
          <p:nvPr/>
        </p:nvCxnSpPr>
        <p:spPr>
          <a:xfrm>
            <a:off x="5501004" y="2240445"/>
            <a:ext cx="1" cy="78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>
            <a:stCxn id="54" idx="2"/>
            <a:endCxn id="55" idx="0"/>
          </p:cNvCxnSpPr>
          <p:nvPr/>
        </p:nvCxnSpPr>
        <p:spPr>
          <a:xfrm>
            <a:off x="5501005" y="2462998"/>
            <a:ext cx="2629" cy="173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stCxn id="55" idx="2"/>
            <a:endCxn id="56" idx="0"/>
          </p:cNvCxnSpPr>
          <p:nvPr/>
        </p:nvCxnSpPr>
        <p:spPr>
          <a:xfrm flipH="1">
            <a:off x="5501172" y="2780487"/>
            <a:ext cx="2462" cy="22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>
            <a:stCxn id="56" idx="2"/>
            <a:endCxn id="57" idx="0"/>
          </p:cNvCxnSpPr>
          <p:nvPr/>
        </p:nvCxnSpPr>
        <p:spPr>
          <a:xfrm flipH="1">
            <a:off x="5501005" y="3146553"/>
            <a:ext cx="167" cy="199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57" idx="2"/>
            <a:endCxn id="58" idx="0"/>
          </p:cNvCxnSpPr>
          <p:nvPr/>
        </p:nvCxnSpPr>
        <p:spPr>
          <a:xfrm flipH="1">
            <a:off x="5501004" y="3490462"/>
            <a:ext cx="1" cy="167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/>
          <p:cNvCxnSpPr>
            <a:stCxn id="58" idx="2"/>
          </p:cNvCxnSpPr>
          <p:nvPr/>
        </p:nvCxnSpPr>
        <p:spPr>
          <a:xfrm flipH="1">
            <a:off x="5501003" y="3801782"/>
            <a:ext cx="1" cy="63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>
            <a:stCxn id="12" idx="0"/>
          </p:cNvCxnSpPr>
          <p:nvPr/>
        </p:nvCxnSpPr>
        <p:spPr>
          <a:xfrm>
            <a:off x="3681010" y="2524708"/>
            <a:ext cx="1819993" cy="1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>
            <a:stCxn id="14" idx="0"/>
          </p:cNvCxnSpPr>
          <p:nvPr/>
        </p:nvCxnSpPr>
        <p:spPr>
          <a:xfrm flipV="1">
            <a:off x="3688577" y="2875319"/>
            <a:ext cx="1822625" cy="2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>
            <a:stCxn id="16" idx="0"/>
          </p:cNvCxnSpPr>
          <p:nvPr/>
        </p:nvCxnSpPr>
        <p:spPr>
          <a:xfrm flipV="1">
            <a:off x="3688578" y="3220967"/>
            <a:ext cx="1789566" cy="8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>
            <a:stCxn id="18" idx="0"/>
          </p:cNvCxnSpPr>
          <p:nvPr/>
        </p:nvCxnSpPr>
        <p:spPr>
          <a:xfrm>
            <a:off x="3681011" y="3580974"/>
            <a:ext cx="1827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2934122" y="340513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-V</a:t>
            </a:r>
            <a:r>
              <a:rPr lang="de-DE" baseline="-25000" dirty="0"/>
              <a:t>0</a:t>
            </a:r>
          </a:p>
        </p:txBody>
      </p:sp>
      <p:sp>
        <p:nvSpPr>
          <p:cNvPr id="84" name="Textfeld 83"/>
          <p:cNvSpPr txBox="1"/>
          <p:nvPr/>
        </p:nvSpPr>
        <p:spPr>
          <a:xfrm>
            <a:off x="2739492" y="184035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+V</a:t>
            </a:r>
            <a:r>
              <a:rPr lang="de-DE" baseline="-25000" dirty="0"/>
              <a:t>0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1603895" y="4221088"/>
            <a:ext cx="11410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979712" y="1287713"/>
            <a:ext cx="649385" cy="11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rapezoid 8"/>
          <p:cNvSpPr/>
          <p:nvPr/>
        </p:nvSpPr>
        <p:spPr>
          <a:xfrm>
            <a:off x="1881968" y="1420977"/>
            <a:ext cx="864096" cy="17507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715004" y="1153116"/>
            <a:ext cx="221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UV </a:t>
            </a:r>
            <a:r>
              <a:rPr lang="de-DE" sz="1600" dirty="0" err="1"/>
              <a:t>Lamp</a:t>
            </a:r>
            <a:r>
              <a:rPr lang="de-DE" sz="1600" dirty="0"/>
              <a:t> (</a:t>
            </a:r>
            <a:r>
              <a:rPr lang="de-DE" sz="1600" dirty="0" err="1"/>
              <a:t>Calibration</a:t>
            </a:r>
            <a:r>
              <a:rPr lang="de-DE" sz="1600" dirty="0"/>
              <a:t>)</a:t>
            </a:r>
          </a:p>
        </p:txBody>
      </p:sp>
      <p:sp>
        <p:nvSpPr>
          <p:cNvPr id="34" name="Ellipse 33"/>
          <p:cNvSpPr/>
          <p:nvPr/>
        </p:nvSpPr>
        <p:spPr>
          <a:xfrm>
            <a:off x="1979712" y="2951620"/>
            <a:ext cx="432048" cy="351656"/>
          </a:xfrm>
          <a:prstGeom prst="ellipse">
            <a:avLst/>
          </a:prstGeom>
          <a:gradFill flip="none" rotWithShape="1">
            <a:gsLst>
              <a:gs pos="0">
                <a:srgbClr val="FF3C15">
                  <a:tint val="66000"/>
                  <a:satMod val="160000"/>
                  <a:lumMod val="79000"/>
                </a:srgbClr>
              </a:gs>
              <a:gs pos="37000">
                <a:srgbClr val="FF3C15">
                  <a:tint val="44500"/>
                  <a:satMod val="160000"/>
                </a:srgbClr>
              </a:gs>
              <a:gs pos="7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2745721" y="3820778"/>
            <a:ext cx="871665" cy="68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1" name="Gerader Verbinder 70"/>
          <p:cNvCxnSpPr/>
          <p:nvPr/>
        </p:nvCxnSpPr>
        <p:spPr>
          <a:xfrm>
            <a:off x="4283241" y="1833964"/>
            <a:ext cx="0" cy="3107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4326980" y="157035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Air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3314271" y="1570351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Vacuum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61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8000" y="692696"/>
            <a:ext cx="7488000" cy="576000"/>
          </a:xfrm>
        </p:spPr>
        <p:txBody>
          <a:bodyPr/>
          <a:lstStyle/>
          <a:p>
            <a:r>
              <a:rPr lang="de-DE" dirty="0"/>
              <a:t>IPM Design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5067454" cy="5497599"/>
          </a:xfrm>
        </p:spPr>
      </p:pic>
      <p:sp>
        <p:nvSpPr>
          <p:cNvPr id="7" name="Textfeld 6"/>
          <p:cNvSpPr txBox="1"/>
          <p:nvPr/>
        </p:nvSpPr>
        <p:spPr>
          <a:xfrm>
            <a:off x="971600" y="5811657"/>
            <a:ext cx="2421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Picture </a:t>
            </a:r>
            <a:r>
              <a:rPr lang="de-DE" sz="1400" dirty="0" err="1"/>
              <a:t>by</a:t>
            </a:r>
            <a:r>
              <a:rPr lang="de-DE" sz="1400" dirty="0"/>
              <a:t> T. </a:t>
            </a:r>
            <a:r>
              <a:rPr lang="de-DE" sz="1400" dirty="0" err="1"/>
              <a:t>Giacomini</a:t>
            </a:r>
            <a:r>
              <a:rPr lang="de-DE" sz="1400" dirty="0"/>
              <a:t>, GSI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7025" y="4221088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1: Beam</a:t>
            </a:r>
          </a:p>
          <a:p>
            <a:r>
              <a:rPr lang="en-US"/>
              <a:t>2: Camera</a:t>
            </a:r>
          </a:p>
          <a:p>
            <a:r>
              <a:rPr lang="en-US"/>
              <a:t>3: E-Field minimizing apreture</a:t>
            </a:r>
          </a:p>
        </p:txBody>
      </p:sp>
    </p:spTree>
    <p:extLst>
      <p:ext uri="{BB962C8B-B14F-4D97-AF65-F5344CB8AC3E}">
        <p14:creationId xmlns:p14="http://schemas.microsoft.com/office/powerpoint/2010/main" val="116041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663214"/>
            <a:ext cx="7488000" cy="576000"/>
          </a:xfrm>
        </p:spPr>
        <p:txBody>
          <a:bodyPr/>
          <a:lstStyle/>
          <a:p>
            <a:r>
              <a:rPr lang="de-DE" dirty="0" err="1"/>
              <a:t>Camera</a:t>
            </a:r>
            <a:r>
              <a:rPr lang="de-DE" dirty="0"/>
              <a:t> View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196752"/>
            <a:ext cx="6873485" cy="51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1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69507"/>
              </p:ext>
            </p:extLst>
          </p:nvPr>
        </p:nvGraphicFramePr>
        <p:xfrm>
          <a:off x="1426130" y="1651"/>
          <a:ext cx="7704856" cy="670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PHOTO-PAINT" r:id="rId3" imgW="14592240" imgH="12699720" progId="CorelPHOTOPAINT.Image.16">
                  <p:embed/>
                </p:oleObj>
              </mc:Choice>
              <mc:Fallback>
                <p:oleObj name="PHOTO-PAINT" r:id="rId3" imgW="14592240" imgH="126997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6130" y="1651"/>
                        <a:ext cx="7704856" cy="670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0635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Jülich">
      <a:dk1>
        <a:sysClr val="windowText" lastClr="000000"/>
      </a:dk1>
      <a:lt1>
        <a:sysClr val="window" lastClr="FFFFFF"/>
      </a:lt1>
      <a:dk2>
        <a:srgbClr val="005B82"/>
      </a:dk2>
      <a:lt2>
        <a:srgbClr val="EEECE1"/>
      </a:lt2>
      <a:accent1>
        <a:srgbClr val="002060"/>
      </a:accent1>
      <a:accent2>
        <a:srgbClr val="00007F"/>
      </a:accent2>
      <a:accent3>
        <a:srgbClr val="6565FF"/>
      </a:accent3>
      <a:accent4>
        <a:srgbClr val="9999FF"/>
      </a:accent4>
      <a:accent5>
        <a:srgbClr val="CBCBFF"/>
      </a:accent5>
      <a:accent6>
        <a:srgbClr val="FFFFFF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Bildschirmpräsentation (4:3)</PresentationFormat>
  <Paragraphs>134</Paragraphs>
  <Slides>21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Larissa</vt:lpstr>
      <vt:lpstr>PHOTO-PAINT</vt:lpstr>
      <vt:lpstr>Operational Experience with the Ionization Beam Profile Monitor at COSY  </vt:lpstr>
      <vt:lpstr>PowerPoint-Präsentation</vt:lpstr>
      <vt:lpstr>PowerPoint-Präsentation</vt:lpstr>
      <vt:lpstr>IPM – short history</vt:lpstr>
      <vt:lpstr>Initial Setup</vt:lpstr>
      <vt:lpstr>IPM Architecture</vt:lpstr>
      <vt:lpstr>IPM Design</vt:lpstr>
      <vt:lpstr>Camera View</vt:lpstr>
      <vt:lpstr>PowerPoint-Präsentation</vt:lpstr>
      <vt:lpstr>Sensivity measurement using UV Lamp</vt:lpstr>
      <vt:lpstr>MCP Degredation Correction</vt:lpstr>
      <vt:lpstr>PowerPoint-Präsentation</vt:lpstr>
      <vt:lpstr>HV Control</vt:lpstr>
      <vt:lpstr>Calibration </vt:lpstr>
      <vt:lpstr>Long Term Camera Degradation</vt:lpstr>
      <vt:lpstr>Long Term MCP degredation</vt:lpstr>
      <vt:lpstr>Gaussian Fit</vt:lpstr>
      <vt:lpstr>Problems</vt:lpstr>
      <vt:lpstr>Problems</vt:lpstr>
      <vt:lpstr>Why isn‘t it fully automized yet?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Christian Boehme</cp:lastModifiedBy>
  <cp:revision>216</cp:revision>
  <cp:lastPrinted>2011-05-13T10:04:16Z</cp:lastPrinted>
  <dcterms:created xsi:type="dcterms:W3CDTF">2011-04-21T10:53:40Z</dcterms:created>
  <dcterms:modified xsi:type="dcterms:W3CDTF">2017-05-22T08:55:48Z</dcterms:modified>
</cp:coreProperties>
</file>