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1" r:id="rId3"/>
    <p:sldId id="312" r:id="rId4"/>
    <p:sldId id="313" r:id="rId5"/>
    <p:sldId id="315" r:id="rId6"/>
    <p:sldId id="314" r:id="rId7"/>
    <p:sldId id="316" r:id="rId8"/>
    <p:sldId id="329" r:id="rId9"/>
    <p:sldId id="303" r:id="rId10"/>
    <p:sldId id="294" r:id="rId11"/>
    <p:sldId id="293" r:id="rId12"/>
    <p:sldId id="296" r:id="rId13"/>
    <p:sldId id="306" r:id="rId14"/>
    <p:sldId id="335" r:id="rId15"/>
    <p:sldId id="330" r:id="rId16"/>
    <p:sldId id="331" r:id="rId17"/>
    <p:sldId id="332" r:id="rId18"/>
    <p:sldId id="333" r:id="rId19"/>
    <p:sldId id="334" r:id="rId20"/>
    <p:sldId id="318" r:id="rId21"/>
    <p:sldId id="317" r:id="rId22"/>
    <p:sldId id="319" r:id="rId23"/>
    <p:sldId id="336" r:id="rId24"/>
    <p:sldId id="320" r:id="rId25"/>
    <p:sldId id="322" r:id="rId26"/>
    <p:sldId id="323" r:id="rId27"/>
    <p:sldId id="324" r:id="rId28"/>
    <p:sldId id="325" r:id="rId29"/>
    <p:sldId id="326" r:id="rId30"/>
    <p:sldId id="327" r:id="rId31"/>
    <p:sldId id="328" r:id="rId32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/>
    <p:restoredTop sz="94611"/>
  </p:normalViewPr>
  <p:slideViewPr>
    <p:cSldViewPr snapToGrid="0" snapToObjects="1">
      <p:cViewPr varScale="1">
        <p:scale>
          <a:sx n="75" d="100"/>
          <a:sy n="75" d="100"/>
        </p:scale>
        <p:origin x="160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4848443-6E6A-0A4F-A75B-195BAB16985A}" type="datetime1">
              <a:rPr lang="de-DE" altLang="de-DE"/>
              <a:pPr/>
              <a:t>03.09.16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C75932A-4948-B44F-984E-0CDC5CDDF69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2575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E61F297-A861-9E40-8176-40F68F95E9CF}" type="datetime1">
              <a:rPr lang="de-DE" altLang="de-DE"/>
              <a:pPr/>
              <a:t>03.09.16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D72E774-A730-0146-A657-49A20D17342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8854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2E774-A730-0146-A657-49A20D17342A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562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031EF-D49B-974E-AA94-160B527C9E6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459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3418B-76FE-DB48-9377-3E400A30A16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067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69A7-0D61-7448-9F35-FDE75047A05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9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877016" y="6356350"/>
            <a:ext cx="3412272" cy="365125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A9A2D-5575-EE48-8E97-D982EFB8D8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620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DF7CE-4138-8848-9193-3543A0F849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341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84F1E-2DAE-F843-B176-C8ECBC9F2B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38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52B69-29C0-4E42-97BD-3A19396F4E7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956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2219-04F9-474A-B8CB-86BFCC581A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053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ECBD6-0A35-0549-8591-E349B8B259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959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F2EFB-7AC7-4F4E-9BBD-10811D16653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286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06DDF-00E6-4C4A-9D34-7F1E1474B84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715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17863" y="6356350"/>
            <a:ext cx="2717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de-DE" altLang="de-DE" smtClean="0"/>
              <a:t>CONF XII, Thessaloniki, 3 September 2016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1912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89863" y="6356350"/>
            <a:ext cx="8969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A0E41A5-3549-6B44-BF41-A120B5D2331B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953735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ctrTitle"/>
          </p:nvPr>
        </p:nvSpPr>
        <p:spPr bwMode="auto">
          <a:xfrm>
            <a:off x="614547" y="1115483"/>
            <a:ext cx="7772400" cy="174625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558ED5"/>
                    </a:gs>
                    <a:gs pos="100000">
                      <a:srgbClr val="B9CDE5"/>
                    </a:gs>
                  </a:gsLst>
                  <a:lin ang="5400000"/>
                </a:gra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de-DE" dirty="0" smtClean="0">
                <a:ea typeface="ＭＳ Ｐゴシック" charset="-128"/>
              </a:rPr>
              <a:t>Experimental perspectives</a:t>
            </a:r>
            <a:br>
              <a:rPr lang="en-GB" altLang="de-DE" dirty="0" smtClean="0">
                <a:ea typeface="ＭＳ Ｐゴシック" charset="-128"/>
              </a:rPr>
            </a:br>
            <a:r>
              <a:rPr lang="en-GB" altLang="de-DE" dirty="0" smtClean="0">
                <a:ea typeface="ＭＳ Ｐゴシック" charset="-128"/>
              </a:rPr>
              <a:t>for the study of QCD matter</a:t>
            </a:r>
            <a:br>
              <a:rPr lang="en-GB" altLang="de-DE" dirty="0" smtClean="0">
                <a:ea typeface="ＭＳ Ｐゴシック" charset="-128"/>
              </a:rPr>
            </a:br>
            <a:r>
              <a:rPr lang="en-GB" altLang="de-DE" dirty="0" smtClean="0">
                <a:ea typeface="ＭＳ Ｐゴシック" charset="-128"/>
              </a:rPr>
              <a:t>at high net-baryon </a:t>
            </a:r>
            <a:r>
              <a:rPr lang="en-GB" altLang="de-DE" dirty="0">
                <a:ea typeface="ＭＳ Ｐゴシック" charset="-128"/>
              </a:rPr>
              <a:t>d</a:t>
            </a:r>
            <a:r>
              <a:rPr lang="en-GB" altLang="de-DE" dirty="0" smtClean="0">
                <a:ea typeface="ＭＳ Ｐゴシック" charset="-128"/>
              </a:rPr>
              <a:t>ensities</a:t>
            </a:r>
            <a:endParaRPr lang="en-GB" altLang="de-DE" sz="2800" dirty="0">
              <a:ea typeface="ＭＳ Ｐゴシック" charset="-128"/>
            </a:endParaRPr>
          </a:p>
        </p:txBody>
      </p:sp>
      <p:sp>
        <p:nvSpPr>
          <p:cNvPr id="15363" name="Text Box 1059"/>
          <p:cNvSpPr txBox="1">
            <a:spLocks noChangeArrowheads="1"/>
          </p:cNvSpPr>
          <p:nvPr/>
        </p:nvSpPr>
        <p:spPr bwMode="auto">
          <a:xfrm>
            <a:off x="614547" y="4893571"/>
            <a:ext cx="817022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de-DE" sz="2000" dirty="0">
                <a:solidFill>
                  <a:schemeClr val="accent5">
                    <a:lumMod val="50000"/>
                  </a:schemeClr>
                </a:solidFill>
              </a:rPr>
              <a:t>Volker </a:t>
            </a:r>
            <a:r>
              <a:rPr lang="en-US" altLang="de-DE" sz="2000" dirty="0" err="1" smtClean="0">
                <a:solidFill>
                  <a:schemeClr val="accent5">
                    <a:lumMod val="50000"/>
                  </a:schemeClr>
                </a:solidFill>
              </a:rPr>
              <a:t>Friese</a:t>
            </a:r>
            <a:endParaRPr lang="en-US" altLang="de-DE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/>
            <a:r>
              <a:rPr lang="en-US" altLang="de-DE" sz="2000" dirty="0" smtClean="0">
                <a:solidFill>
                  <a:schemeClr val="accent5">
                    <a:lumMod val="50000"/>
                  </a:schemeClr>
                </a:solidFill>
              </a:rPr>
              <a:t>GSI Darmstadt</a:t>
            </a:r>
            <a:endParaRPr lang="en-US" altLang="de-DE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/>
            <a:endParaRPr lang="en-US" altLang="de-DE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/>
            <a:r>
              <a:rPr lang="en-US" altLang="de-DE" sz="2000" dirty="0" smtClean="0">
                <a:solidFill>
                  <a:schemeClr val="accent5">
                    <a:lumMod val="50000"/>
                  </a:schemeClr>
                </a:solidFill>
              </a:rPr>
              <a:t>XII Quark Confinement and the Hadron Spectrum</a:t>
            </a:r>
            <a:endParaRPr lang="en-US" altLang="de-DE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/>
            <a:r>
              <a:rPr lang="en-US" altLang="de-DE" sz="2000" dirty="0" smtClean="0">
                <a:solidFill>
                  <a:schemeClr val="accent5">
                    <a:lumMod val="50000"/>
                  </a:schemeClr>
                </a:solidFill>
              </a:rPr>
              <a:t>Thessaloniki, 3 September 2016</a:t>
            </a:r>
            <a:endParaRPr lang="en-US" altLang="de-DE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5466454"/>
            <a:ext cx="1195856" cy="1058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sz="2800" b="1" dirty="0" smtClean="0">
                <a:ea typeface="ＭＳ Ｐゴシック" charset="-128"/>
              </a:rPr>
              <a:t>Breakdown of strangeness </a:t>
            </a:r>
            <a:r>
              <a:rPr lang="en-GB" altLang="de-DE" sz="2800" b="1" dirty="0" err="1" smtClean="0">
                <a:ea typeface="ＭＳ Ｐゴシック" charset="-128"/>
              </a:rPr>
              <a:t>thermalisation</a:t>
            </a:r>
            <a:r>
              <a:rPr lang="en-GB" altLang="de-DE" sz="2800" b="1" dirty="0" smtClean="0">
                <a:ea typeface="ＭＳ Ｐゴシック" charset="-128"/>
              </a:rPr>
              <a:t>?</a:t>
            </a:r>
            <a:endParaRPr lang="en-GB" altLang="de-DE" sz="2800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AB5C1E4-4114-4F40-AA9D-168C1C60762C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84187" y="1800277"/>
            <a:ext cx="4087813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HADES result for Xi</a:t>
            </a:r>
            <a:r>
              <a:rPr lang="en-GB" altLang="de-DE" sz="2000" baseline="30000" dirty="0" smtClean="0">
                <a:solidFill>
                  <a:srgbClr val="953735"/>
                </a:solidFill>
                <a:latin typeface="Calibri" charset="0"/>
              </a:rPr>
              <a:t>-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 at SIS-18 (1.76A </a:t>
            </a:r>
            <a:r>
              <a:rPr lang="en-GB" altLang="de-DE" sz="2000" dirty="0" err="1" smtClean="0">
                <a:solidFill>
                  <a:srgbClr val="953735"/>
                </a:solidFill>
                <a:latin typeface="Calibri" charset="0"/>
              </a:rPr>
              <a:t>GeV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): Xi</a:t>
            </a:r>
            <a:r>
              <a:rPr lang="en-GB" altLang="de-DE" sz="2000" baseline="30000" dirty="0" smtClean="0">
                <a:solidFill>
                  <a:srgbClr val="953735"/>
                </a:solidFill>
                <a:latin typeface="Calibri" charset="0"/>
              </a:rPr>
              <a:t>-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 yield is off by an order of magnitude from the statistical model.</a:t>
            </a:r>
          </a:p>
          <a:p>
            <a:pPr marL="0" indent="0">
              <a:spcBef>
                <a:spcPct val="20000"/>
              </a:spcBef>
            </a:pPr>
            <a:endParaRPr lang="en-GB" altLang="de-DE" sz="2000" dirty="0">
              <a:solidFill>
                <a:srgbClr val="953735"/>
              </a:solidFill>
              <a:latin typeface="Calibri" charset="0"/>
            </a:endParaRPr>
          </a:p>
          <a:p>
            <a:pPr marL="0" indent="0">
              <a:spcBef>
                <a:spcPct val="20000"/>
              </a:spcBef>
            </a:pPr>
            <a:r>
              <a:rPr lang="en-GB" altLang="de-DE" sz="2000" dirty="0" err="1" smtClean="0">
                <a:solidFill>
                  <a:srgbClr val="953735"/>
                </a:solidFill>
                <a:latin typeface="Calibri" charset="0"/>
              </a:rPr>
              <a:t>N.b.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: This is deep sub-threshold. Production through multi-step processes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GB" altLang="de-DE" sz="2000" dirty="0">
              <a:solidFill>
                <a:srgbClr val="953735"/>
              </a:solidFill>
              <a:latin typeface="Calibri" charset="0"/>
            </a:endParaRPr>
          </a:p>
        </p:txBody>
      </p:sp>
      <p:sp>
        <p:nvSpPr>
          <p:cNvPr id="33800" name="Textfeld 9"/>
          <p:cNvSpPr txBox="1">
            <a:spLocks noChangeArrowheads="1"/>
          </p:cNvSpPr>
          <p:nvPr/>
        </p:nvSpPr>
        <p:spPr bwMode="auto">
          <a:xfrm>
            <a:off x="7789863" y="1106488"/>
            <a:ext cx="81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400" b="1"/>
              <a:t>HADES</a:t>
            </a:r>
          </a:p>
        </p:txBody>
      </p:sp>
      <p:grpSp>
        <p:nvGrpSpPr>
          <p:cNvPr id="2" name="Gruppierung 11"/>
          <p:cNvGrpSpPr>
            <a:grpSpLocks/>
          </p:cNvGrpSpPr>
          <p:nvPr/>
        </p:nvGrpSpPr>
        <p:grpSpPr bwMode="auto">
          <a:xfrm>
            <a:off x="4860925" y="950913"/>
            <a:ext cx="3825875" cy="4705350"/>
            <a:chOff x="4861682" y="931863"/>
            <a:chExt cx="3825118" cy="4705175"/>
          </a:xfrm>
        </p:grpSpPr>
        <p:pic>
          <p:nvPicPr>
            <p:cNvPr id="33802" name="Picture 3" descr="THERMUSvsD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682" y="931863"/>
              <a:ext cx="3825118" cy="4243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3" name="Text Box 6"/>
            <p:cNvSpPr txBox="1">
              <a:spLocks noChangeArrowheads="1"/>
            </p:cNvSpPr>
            <p:nvPr/>
          </p:nvSpPr>
          <p:spPr bwMode="auto">
            <a:xfrm>
              <a:off x="5321270" y="5175373"/>
              <a:ext cx="31441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de-DE" sz="1200" i="1">
                  <a:solidFill>
                    <a:srgbClr val="0000FF"/>
                  </a:solidFill>
                </a:rPr>
                <a:t>R. Holzmann, CBM Physics Workshop, April 2010</a:t>
              </a:r>
            </a:p>
          </p:txBody>
        </p:sp>
      </p:grp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35137"/>
              </p:ext>
            </p:extLst>
          </p:nvPr>
        </p:nvGraphicFramePr>
        <p:xfrm>
          <a:off x="484187" y="4348100"/>
          <a:ext cx="982663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Formel" r:id="rId4" imgW="647700" imgH="127000" progId="Equation.3">
                  <p:embed/>
                </p:oleObj>
              </mc:Choice>
              <mc:Fallback>
                <p:oleObj name="Formel" r:id="rId4" imgW="647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7" y="4348100"/>
                        <a:ext cx="982663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7473"/>
              </p:ext>
            </p:extLst>
          </p:nvPr>
        </p:nvGraphicFramePr>
        <p:xfrm>
          <a:off x="1640423" y="4298887"/>
          <a:ext cx="97631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Formel" r:id="rId6" imgW="698500" imgH="203200" progId="Equation.3">
                  <p:embed/>
                </p:oleObj>
              </mc:Choice>
              <mc:Fallback>
                <p:oleObj name="Formel" r:id="rId6" imgW="698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423" y="4298887"/>
                        <a:ext cx="976312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611656"/>
              </p:ext>
            </p:extLst>
          </p:nvPr>
        </p:nvGraphicFramePr>
        <p:xfrm>
          <a:off x="2870312" y="4349688"/>
          <a:ext cx="97790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Formel" r:id="rId8" imgW="647700" imgH="127000" progId="Equation.3">
                  <p:embed/>
                </p:oleObj>
              </mc:Choice>
              <mc:Fallback>
                <p:oleObj name="Formel" r:id="rId8" imgW="647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312" y="4349688"/>
                        <a:ext cx="977900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Strangeness: The </a:t>
            </a:r>
            <a:r>
              <a:rPr lang="en-GB" altLang="de-DE" b="1" dirty="0" smtClean="0">
                <a:ea typeface="ＭＳ Ｐゴシック" charset="-128"/>
              </a:rPr>
              <a:t>„horn</a:t>
            </a:r>
            <a:r>
              <a:rPr lang="en-GB" altLang="de-DE" b="1" dirty="0" smtClean="0">
                <a:ea typeface="ＭＳ Ｐゴシック" charset="-128"/>
              </a:rPr>
              <a:t>“, again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C8C7A87-E552-164C-9AB0-1D4E5A1BE6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2775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1263"/>
            <a:ext cx="34290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Inhaltsplatzhalter 2"/>
          <p:cNvSpPr>
            <a:spLocks noGrp="1"/>
          </p:cNvSpPr>
          <p:nvPr>
            <p:ph idx="1"/>
          </p:nvPr>
        </p:nvSpPr>
        <p:spPr>
          <a:xfrm>
            <a:off x="308759" y="4565650"/>
            <a:ext cx="4753780" cy="1911350"/>
          </a:xfrm>
        </p:spPr>
        <p:txBody>
          <a:bodyPr/>
          <a:lstStyle/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Statistical model: broad 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maximum at ≈ 30A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GeV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(interplay of T and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μ</a:t>
            </a:r>
            <a:r>
              <a:rPr lang="en-GB" altLang="de-DE" sz="1800" baseline="-25000" dirty="0" err="1" smtClean="0">
                <a:solidFill>
                  <a:srgbClr val="953735"/>
                </a:solidFill>
                <a:ea typeface="ＭＳ Ｐゴシック" charset="-128"/>
              </a:rPr>
              <a:t>b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)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No satisfactory description of the K/pi energy 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dependence, but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Improvement when including high-mass resonances</a:t>
            </a:r>
            <a:endParaRPr lang="en-GB" altLang="de-DE" sz="1800" dirty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32780" name="Text Box 6"/>
          <p:cNvSpPr txBox="1">
            <a:spLocks noChangeArrowheads="1"/>
          </p:cNvSpPr>
          <p:nvPr/>
        </p:nvSpPr>
        <p:spPr bwMode="auto">
          <a:xfrm>
            <a:off x="5541963" y="6015038"/>
            <a:ext cx="3144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de-DE" sz="1200" i="1" dirty="0">
                <a:solidFill>
                  <a:srgbClr val="0000FF"/>
                </a:solidFill>
              </a:rPr>
              <a:t>A. </a:t>
            </a:r>
            <a:r>
              <a:rPr lang="en-US" altLang="de-DE" sz="1200" i="1" dirty="0" err="1">
                <a:solidFill>
                  <a:srgbClr val="0000FF"/>
                </a:solidFill>
              </a:rPr>
              <a:t>Andronic</a:t>
            </a:r>
            <a:r>
              <a:rPr lang="en-US" altLang="de-DE" sz="1200" i="1" dirty="0">
                <a:solidFill>
                  <a:srgbClr val="0000FF"/>
                </a:solidFill>
              </a:rPr>
              <a:t>, P. Braun-</a:t>
            </a:r>
            <a:r>
              <a:rPr lang="en-US" altLang="de-DE" sz="1200" i="1" dirty="0" err="1">
                <a:solidFill>
                  <a:srgbClr val="0000FF"/>
                </a:solidFill>
              </a:rPr>
              <a:t>Munzinger</a:t>
            </a:r>
            <a:r>
              <a:rPr lang="en-US" altLang="de-DE" sz="1200" i="1" dirty="0">
                <a:solidFill>
                  <a:srgbClr val="0000FF"/>
                </a:solidFill>
              </a:rPr>
              <a:t> und J. </a:t>
            </a:r>
            <a:r>
              <a:rPr lang="en-US" altLang="de-DE" sz="1200" i="1" dirty="0" err="1">
                <a:solidFill>
                  <a:srgbClr val="0000FF"/>
                </a:solidFill>
              </a:rPr>
              <a:t>Stachel</a:t>
            </a:r>
            <a:r>
              <a:rPr lang="en-US" altLang="de-DE" sz="1200" i="1" dirty="0">
                <a:solidFill>
                  <a:srgbClr val="0000FF"/>
                </a:solidFill>
              </a:rPr>
              <a:t>, Phys. </a:t>
            </a:r>
            <a:r>
              <a:rPr lang="en-US" altLang="de-DE" sz="1200" i="1" dirty="0" err="1">
                <a:solidFill>
                  <a:srgbClr val="0000FF"/>
                </a:solidFill>
              </a:rPr>
              <a:t>Lett</a:t>
            </a:r>
            <a:r>
              <a:rPr lang="en-US" altLang="de-DE" sz="1200" i="1" dirty="0">
                <a:solidFill>
                  <a:srgbClr val="0000FF"/>
                </a:solidFill>
              </a:rPr>
              <a:t>. B 673 (2009) 142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5" y="1177131"/>
            <a:ext cx="3728407" cy="3144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The need for data on multi-strange baryons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6856D72-6F78-4C4E-A49B-AD4B4836725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6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43" y="931863"/>
            <a:ext cx="5348679" cy="364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82256" y="4670734"/>
            <a:ext cx="8401792" cy="168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de-DE" sz="1600" dirty="0" smtClean="0">
                <a:solidFill>
                  <a:srgbClr val="953735"/>
                </a:solidFill>
                <a:latin typeface="Calibri" charset="0"/>
              </a:rPr>
              <a:t>A long-lasting debate: pure </a:t>
            </a:r>
            <a:r>
              <a:rPr lang="en-GB" altLang="de-DE" sz="1600" dirty="0" err="1" smtClean="0">
                <a:solidFill>
                  <a:srgbClr val="953735"/>
                </a:solidFill>
                <a:latin typeface="Calibri" charset="0"/>
              </a:rPr>
              <a:t>hadronic</a:t>
            </a:r>
            <a:r>
              <a:rPr lang="en-GB" altLang="de-DE" sz="1600" dirty="0" smtClean="0">
                <a:solidFill>
                  <a:srgbClr val="953735"/>
                </a:solidFill>
                <a:latin typeface="Calibri" charset="0"/>
              </a:rPr>
              <a:t> description or signal of drastic change in matter properties?</a:t>
            </a:r>
          </a:p>
          <a:p>
            <a:pPr>
              <a:spcBef>
                <a:spcPct val="20000"/>
              </a:spcBef>
            </a:pPr>
            <a:r>
              <a:rPr lang="en-GB" altLang="de-DE" sz="1600" dirty="0" smtClean="0">
                <a:solidFill>
                  <a:srgbClr val="953735"/>
                </a:solidFill>
                <a:latin typeface="Calibri" charset="0"/>
              </a:rPr>
              <a:t>Data on multi-strange baryons will be decisive!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GB" altLang="de-DE" sz="1600" dirty="0" smtClean="0">
                <a:solidFill>
                  <a:srgbClr val="953735"/>
                </a:solidFill>
                <a:latin typeface="Calibri" charset="0"/>
              </a:rPr>
              <a:t>“Onset” scenario: effect is due to increase in strangeness; sharp maximum at same location as K/pi; size of peak increases with strangeness content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GB" altLang="de-DE" sz="1600" dirty="0" smtClean="0">
                <a:solidFill>
                  <a:srgbClr val="953735"/>
                </a:solidFill>
                <a:latin typeface="Calibri" charset="0"/>
              </a:rPr>
              <a:t>Hadron Gas Model: effect is due to net-baryon density; broad maximum; size of maximum decreases with strangeness content; position of maximum shifts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GB" altLang="de-DE" sz="2000" dirty="0" smtClean="0">
              <a:solidFill>
                <a:srgbClr val="953735"/>
              </a:solidFill>
              <a:latin typeface="Calibri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GB" altLang="de-DE" sz="2000" dirty="0">
              <a:solidFill>
                <a:srgbClr val="953735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Strange anti-baryons at FAIR/NICA energies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6856D72-6F78-4C4E-A49B-AD4B4836725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" name="Picture 2" descr="OmegaMinus_PHSD_HSD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" y="931863"/>
            <a:ext cx="3187965" cy="23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OmegaPlus_PHSD_HSD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20" y="931863"/>
            <a:ext cx="3190771" cy="23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457200" y="5641471"/>
            <a:ext cx="8466667" cy="90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Microscopic models (including </a:t>
            </a:r>
            <a:r>
              <a:rPr lang="en-GB" altLang="de-DE" sz="2000" dirty="0" err="1" smtClean="0">
                <a:solidFill>
                  <a:srgbClr val="953735"/>
                </a:solidFill>
                <a:latin typeface="Calibri" charset="0"/>
              </a:rPr>
              <a:t>partonic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 production) predict the anti-hyperons to be very sensitive to </a:t>
            </a:r>
            <a:r>
              <a:rPr lang="en-GB" altLang="de-DE" sz="2000" dirty="0" err="1" smtClean="0">
                <a:solidFill>
                  <a:srgbClr val="953735"/>
                </a:solidFill>
                <a:latin typeface="Calibri" charset="0"/>
              </a:rPr>
              <a:t>partonic</a:t>
            </a:r>
            <a:r>
              <a:rPr lang="en-GB" altLang="de-DE" sz="2000" dirty="0" smtClean="0">
                <a:solidFill>
                  <a:srgbClr val="953735"/>
                </a:solidFill>
                <a:latin typeface="Calibri" charset="0"/>
              </a:rPr>
              <a:t> production mechanisms (hyperons much less)</a:t>
            </a:r>
            <a:endParaRPr lang="en-GB" altLang="de-DE" sz="2000" dirty="0" smtClean="0">
              <a:solidFill>
                <a:srgbClr val="953735"/>
              </a:solidFill>
              <a:latin typeface="Calibri" charset="0"/>
            </a:endParaRPr>
          </a:p>
        </p:txBody>
      </p:sp>
      <p:pic>
        <p:nvPicPr>
          <p:cNvPr id="9" name="Picture 2" descr="C:\Users\Hena\Desktop\result\plots\OmegabyP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53" y="3355937"/>
            <a:ext cx="3205693" cy="2232067"/>
          </a:xfrm>
          <a:prstGeom prst="rect">
            <a:avLst/>
          </a:prstGeom>
          <a:noFill/>
        </p:spPr>
      </p:pic>
      <p:pic>
        <p:nvPicPr>
          <p:cNvPr id="10" name="Picture 2" descr="C:\Users\Hena\Desktop\result\plots\AntiOmegabyP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9020" y="3355937"/>
            <a:ext cx="3190771" cy="2245053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4018101" y="1436014"/>
            <a:ext cx="1093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HSD /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pHSD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96727" y="3891697"/>
            <a:ext cx="1093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AMPT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b="1" dirty="0" smtClean="0">
                <a:ea typeface="ＭＳ Ｐゴシック" charset="-128"/>
              </a:rPr>
              <a:t>Lepton Pairs: The </a:t>
            </a:r>
            <a:r>
              <a:rPr lang="en-GB" altLang="de-DE" b="1" dirty="0">
                <a:ea typeface="ＭＳ Ｐゴシック" charset="-128"/>
              </a:rPr>
              <a:t>Intermediate Mass Region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3188B2E-0B70-4E45-807E-DF78956A5DF8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18438" name="Inhaltsplatzhalter 2"/>
          <p:cNvSpPr>
            <a:spLocks noGrp="1"/>
          </p:cNvSpPr>
          <p:nvPr>
            <p:ph idx="1"/>
          </p:nvPr>
        </p:nvSpPr>
        <p:spPr>
          <a:xfrm>
            <a:off x="468313" y="3976687"/>
            <a:ext cx="8229600" cy="2350901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Between </a:t>
            </a:r>
            <a:r>
              <a:rPr lang="en-GB" altLang="de-DE" sz="19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φ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and J/</a:t>
            </a:r>
            <a:r>
              <a:rPr lang="en-GB" altLang="de-DE" sz="19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ψ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: no </a:t>
            </a:r>
            <a:r>
              <a:rPr lang="en-GB" altLang="de-DE" sz="19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hadronic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sources</a:t>
            </a:r>
          </a:p>
          <a:p>
            <a:pPr lvl="1">
              <a:lnSpc>
                <a:spcPct val="90000"/>
              </a:lnSpc>
            </a:pP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processes: </a:t>
            </a:r>
            <a:r>
              <a:rPr lang="en-GB" altLang="de-DE" sz="15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Drell</a:t>
            </a: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-Yan, thermal radiation (QGP / hadron gas)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Apparent temperature of excess yield (through transverse spectra) as function of mass:</a:t>
            </a:r>
          </a:p>
          <a:p>
            <a:pPr lvl="1">
              <a:lnSpc>
                <a:spcPct val="90000"/>
              </a:lnSpc>
            </a:pP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rise for m &lt; 1 </a:t>
            </a:r>
            <a:r>
              <a:rPr lang="en-GB" altLang="de-DE" sz="15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: </a:t>
            </a:r>
            <a:r>
              <a:rPr lang="en-GB" altLang="de-DE" sz="15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hadronic</a:t>
            </a: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sources, radial flow</a:t>
            </a:r>
          </a:p>
          <a:p>
            <a:pPr lvl="1">
              <a:lnSpc>
                <a:spcPct val="90000"/>
              </a:lnSpc>
            </a:pP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constant for m &gt; 1 </a:t>
            </a:r>
            <a:r>
              <a:rPr lang="en-GB" altLang="de-DE" sz="15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: early source with low flow -&gt; direct radiation from the QGP?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Calls for systematic investigation at lower energies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!</a:t>
            </a:r>
          </a:p>
          <a:p>
            <a:pPr lvl="1">
              <a:lnSpc>
                <a:spcPct val="90000"/>
              </a:lnSpc>
              <a:buFont typeface="Symbol" charset="2"/>
              <a:buChar char="-"/>
            </a:pPr>
            <a:r>
              <a:rPr lang="en-GB" altLang="de-DE" sz="15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d</a:t>
            </a:r>
            <a:r>
              <a:rPr lang="en-GB" altLang="de-DE" sz="15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ream: measure the caloric curve, and see non-monotonic behaviour</a:t>
            </a:r>
          </a:p>
        </p:txBody>
      </p:sp>
      <p:pic>
        <p:nvPicPr>
          <p:cNvPr id="34824" name="Bild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41821"/>
            <a:ext cx="2455372" cy="242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3" y="1241821"/>
            <a:ext cx="2890288" cy="239990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60" y="1238064"/>
            <a:ext cx="2658469" cy="2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>
                <a:ea typeface="ＭＳ Ｐゴシック" charset="-128"/>
              </a:rPr>
              <a:t>Charm</a:t>
            </a:r>
            <a:r>
              <a:rPr lang="de-DE" altLang="de-DE" b="1" dirty="0">
                <a:ea typeface="ＭＳ Ｐゴシック" charset="-128"/>
              </a:rPr>
              <a:t> in Heavy-Ion </a:t>
            </a:r>
            <a:r>
              <a:rPr lang="de-DE" altLang="de-DE" b="1" dirty="0" err="1">
                <a:ea typeface="ＭＳ Ｐゴシック" charset="-128"/>
              </a:rPr>
              <a:t>Collisions</a:t>
            </a:r>
            <a:endParaRPr lang="de-DE" altLang="de-DE" b="1" dirty="0">
              <a:ea typeface="ＭＳ Ｐゴシック" charset="-128"/>
            </a:endParaRPr>
          </a:p>
        </p:txBody>
      </p:sp>
      <p:sp>
        <p:nvSpPr>
          <p:cNvPr id="36866" name="Inhaltsplatzhalter 2"/>
          <p:cNvSpPr>
            <a:spLocks noGrp="1"/>
          </p:cNvSpPr>
          <p:nvPr>
            <p:ph idx="1"/>
          </p:nvPr>
        </p:nvSpPr>
        <p:spPr>
          <a:xfrm>
            <a:off x="457200" y="1021028"/>
            <a:ext cx="8229600" cy="269054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4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Unlike lighter quarks, m</a:t>
            </a:r>
            <a:r>
              <a:rPr lang="en-GB" altLang="de-DE" sz="2400" baseline="-25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</a:t>
            </a:r>
            <a:r>
              <a:rPr lang="en-GB" altLang="de-DE" sz="24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&gt;&gt; T</a:t>
            </a:r>
          </a:p>
          <a:p>
            <a:pPr lvl="1"/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thermal production of charm negligible</a:t>
            </a:r>
          </a:p>
          <a:p>
            <a:pPr lvl="1"/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production of charm in first-chance N-N collisions</a:t>
            </a:r>
          </a:p>
          <a:p>
            <a:pPr lvl="1"/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 probes the produced medium</a:t>
            </a:r>
          </a:p>
          <a:p>
            <a:pPr lvl="2"/>
            <a:r>
              <a:rPr lang="en-GB" altLang="de-DE" sz="18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 quark diffusion in QGP</a:t>
            </a:r>
          </a:p>
          <a:p>
            <a:pPr lvl="2"/>
            <a:r>
              <a:rPr lang="en-GB" altLang="de-DE" sz="18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D meson / J/</a:t>
            </a:r>
            <a:r>
              <a:rPr lang="en-GB" altLang="de-DE" sz="18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ψ</a:t>
            </a:r>
            <a:r>
              <a:rPr lang="en-GB" altLang="de-DE" sz="18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propagation in </a:t>
            </a:r>
            <a:r>
              <a:rPr lang="en-GB" altLang="de-DE" sz="18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hadronic</a:t>
            </a:r>
            <a:r>
              <a:rPr lang="en-GB" altLang="de-DE" sz="18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medium</a:t>
            </a:r>
            <a:endParaRPr lang="en-GB" altLang="de-DE" sz="1800" dirty="0">
              <a:solidFill>
                <a:schemeClr val="accent2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337858F4-D41C-E546-9C67-09ADD139250D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15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36870" name="Bild 19" descr="ra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 r="-1370" b="24078"/>
          <a:stretch>
            <a:fillRect/>
          </a:stretch>
        </p:blipFill>
        <p:spPr bwMode="auto">
          <a:xfrm>
            <a:off x="1590675" y="3296180"/>
            <a:ext cx="55435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feld 20"/>
          <p:cNvSpPr txBox="1">
            <a:spLocks noChangeArrowheads="1"/>
          </p:cNvSpPr>
          <p:nvPr/>
        </p:nvSpPr>
        <p:spPr bwMode="auto">
          <a:xfrm>
            <a:off x="6948488" y="6237288"/>
            <a:ext cx="1058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/>
              <a:t>courtesy R. Rapp</a:t>
            </a:r>
          </a:p>
        </p:txBody>
      </p:sp>
    </p:spTree>
    <p:extLst>
      <p:ext uri="{BB962C8B-B14F-4D97-AF65-F5344CB8AC3E}">
        <p14:creationId xmlns:p14="http://schemas.microsoft.com/office/powerpoint/2010/main" val="18204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>
                <a:ea typeface="ＭＳ Ｐゴシック" charset="-128"/>
              </a:rPr>
              <a:t>Charmonium</a:t>
            </a:r>
            <a:r>
              <a:rPr lang="de-DE" altLang="de-DE" b="1" dirty="0">
                <a:ea typeface="ＭＳ Ｐゴシック" charset="-128"/>
              </a:rPr>
              <a:t> Suppression: The QGP Signal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7F39064B-95C1-5040-A980-54288EB480CD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16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37893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2" y="1147763"/>
            <a:ext cx="3270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Bild 10" descr="na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1081"/>
            <a:ext cx="3095625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feld 8"/>
          <p:cNvSpPr txBox="1">
            <a:spLocks noChangeArrowheads="1"/>
          </p:cNvSpPr>
          <p:nvPr/>
        </p:nvSpPr>
        <p:spPr bwMode="auto">
          <a:xfrm>
            <a:off x="4369593" y="983060"/>
            <a:ext cx="3500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1000" dirty="0">
                <a:latin typeface="Arial" charset="0"/>
              </a:rPr>
              <a:t>R. </a:t>
            </a:r>
            <a:r>
              <a:rPr lang="de-DE" altLang="de-DE" sz="1000" dirty="0" err="1">
                <a:latin typeface="Arial" charset="0"/>
              </a:rPr>
              <a:t>Arnaldi</a:t>
            </a:r>
            <a:r>
              <a:rPr lang="de-DE" altLang="de-DE" sz="1000" dirty="0">
                <a:latin typeface="Arial" charset="0"/>
              </a:rPr>
              <a:t> et al. (NA60), </a:t>
            </a:r>
            <a:r>
              <a:rPr lang="de-DE" altLang="de-DE" sz="1000" dirty="0" err="1">
                <a:latin typeface="Arial" charset="0"/>
              </a:rPr>
              <a:t>Nucl</a:t>
            </a:r>
            <a:r>
              <a:rPr lang="de-DE" altLang="de-DE" sz="1000" dirty="0">
                <a:latin typeface="Arial" charset="0"/>
              </a:rPr>
              <a:t>. Phys. A 830 (2009) 345c</a:t>
            </a:r>
          </a:p>
        </p:txBody>
      </p:sp>
      <p:sp>
        <p:nvSpPr>
          <p:cNvPr id="37896" name="TextBox 2"/>
          <p:cNvSpPr txBox="1">
            <a:spLocks noChangeArrowheads="1"/>
          </p:cNvSpPr>
          <p:nvPr/>
        </p:nvSpPr>
        <p:spPr bwMode="auto">
          <a:xfrm>
            <a:off x="457200" y="4329376"/>
            <a:ext cx="792162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Dissociation of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charmonium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states by free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colour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charges in a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deconfined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medium</a:t>
            </a:r>
            <a:endParaRPr lang="en-US" altLang="de-DE" sz="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observed at SPS (NA50) for very central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Pb+Pb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collisions (not in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In+In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/ NA60)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need to control additional effects: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de-DE" sz="1400" dirty="0">
                <a:solidFill>
                  <a:schemeClr val="accent2">
                    <a:lumMod val="75000"/>
                  </a:schemeClr>
                </a:solidFill>
              </a:rPr>
              <a:t>absorption in cold nuclear (spectator) matter -&gt; </a:t>
            </a:r>
            <a:r>
              <a:rPr lang="en-US" altLang="de-DE" sz="1400" dirty="0" err="1">
                <a:solidFill>
                  <a:schemeClr val="accent2">
                    <a:lumMod val="75000"/>
                  </a:schemeClr>
                </a:solidFill>
              </a:rPr>
              <a:t>p+A</a:t>
            </a:r>
            <a:endParaRPr lang="en-US" altLang="de-DE" sz="1400" dirty="0">
              <a:solidFill>
                <a:schemeClr val="accent2">
                  <a:lumMod val="7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de-DE" sz="1400" dirty="0">
                <a:solidFill>
                  <a:schemeClr val="accent2">
                    <a:lumMod val="75000"/>
                  </a:schemeClr>
                </a:solidFill>
              </a:rPr>
              <a:t>absorption in hot </a:t>
            </a:r>
            <a:r>
              <a:rPr lang="en-US" altLang="de-DE" sz="1400" dirty="0" err="1">
                <a:solidFill>
                  <a:schemeClr val="accent2">
                    <a:lumMod val="75000"/>
                  </a:schemeClr>
                </a:solidFill>
              </a:rPr>
              <a:t>hadronic</a:t>
            </a:r>
            <a:r>
              <a:rPr lang="en-US" altLang="de-DE" sz="1400" dirty="0">
                <a:solidFill>
                  <a:schemeClr val="accent2">
                    <a:lumMod val="75000"/>
                  </a:schemeClr>
                </a:solidFill>
              </a:rPr>
              <a:t> (co-mover) matter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de-DE" sz="1400" dirty="0">
                <a:solidFill>
                  <a:schemeClr val="accent2">
                    <a:lumMod val="75000"/>
                  </a:schemeClr>
                </a:solidFill>
              </a:rPr>
              <a:t>regeneration: only at high collision energies (RHIC, LHC)</a:t>
            </a:r>
          </a:p>
          <a:p>
            <a:pPr eaLnBrk="1" hangingPunct="1">
              <a:buFont typeface="Arial" charset="0"/>
              <a:buChar char="•"/>
            </a:pPr>
            <a:endParaRPr lang="en-US" altLang="de-DE" sz="800" dirty="0"/>
          </a:p>
        </p:txBody>
      </p:sp>
    </p:spTree>
    <p:extLst>
      <p:ext uri="{BB962C8B-B14F-4D97-AF65-F5344CB8AC3E}">
        <p14:creationId xmlns:p14="http://schemas.microsoft.com/office/powerpoint/2010/main" val="5345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b="1" dirty="0" err="1">
                <a:ea typeface="ＭＳ Ｐゴシック" charset="-128"/>
              </a:rPr>
              <a:t>Charmonium</a:t>
            </a:r>
            <a:r>
              <a:rPr lang="en-GB" altLang="de-DE" b="1" dirty="0">
                <a:ea typeface="ＭＳ Ｐゴシック" charset="-128"/>
              </a:rPr>
              <a:t> Below Top SPS Energy</a:t>
            </a:r>
          </a:p>
        </p:txBody>
      </p:sp>
      <p:sp>
        <p:nvSpPr>
          <p:cNvPr id="38914" name="Inhaltsplatzhalter 2"/>
          <p:cNvSpPr>
            <a:spLocks noGrp="1"/>
          </p:cNvSpPr>
          <p:nvPr>
            <p:ph idx="1"/>
          </p:nvPr>
        </p:nvSpPr>
        <p:spPr>
          <a:xfrm>
            <a:off x="457200" y="1122363"/>
            <a:ext cx="8229600" cy="32496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4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Can an „onset“ of </a:t>
            </a:r>
            <a:r>
              <a:rPr lang="en-GB" altLang="de-DE" sz="24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charmonium</a:t>
            </a:r>
            <a:r>
              <a:rPr lang="en-GB" altLang="de-DE" sz="24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suppression be observed below top SPS energy (160A </a:t>
            </a:r>
            <a:r>
              <a:rPr lang="en-GB" altLang="de-DE" sz="24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24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)?</a:t>
            </a:r>
          </a:p>
          <a:p>
            <a:pPr>
              <a:buFont typeface="Arial" charset="0"/>
              <a:buChar char="•"/>
            </a:pPr>
            <a:r>
              <a:rPr lang="en-GB" altLang="de-DE" sz="24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N</a:t>
            </a:r>
            <a:r>
              <a:rPr lang="en-GB" altLang="de-DE" sz="2400" baseline="-25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ccbar</a:t>
            </a:r>
            <a:r>
              <a:rPr lang="en-GB" altLang="de-DE" sz="24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&lt;&lt; 1: re-generation negligible</a:t>
            </a:r>
          </a:p>
          <a:p>
            <a:pPr>
              <a:buFont typeface="Arial" charset="0"/>
              <a:buChar char="•"/>
            </a:pPr>
            <a:r>
              <a:rPr lang="en-GB" altLang="de-DE" sz="24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Many questions:</a:t>
            </a:r>
          </a:p>
          <a:p>
            <a:pPr lvl="1"/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how do 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quarkonia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interact with normal hadrons?</a:t>
            </a:r>
          </a:p>
          <a:p>
            <a:pPr lvl="1"/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what is the effect of nuclear matter on the binding of c-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cbar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to 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charmonia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?</a:t>
            </a:r>
          </a:p>
          <a:p>
            <a:pPr lvl="1"/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how is the overall c-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cbar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production rate modified in dense matter?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8B8D9409-D6CA-E74E-B0B1-834A9CEE31C4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17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38918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24400"/>
            <a:ext cx="26638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13325"/>
            <a:ext cx="408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feld 8"/>
          <p:cNvSpPr txBox="1">
            <a:spLocks noChangeArrowheads="1"/>
          </p:cNvSpPr>
          <p:nvPr/>
        </p:nvSpPr>
        <p:spPr bwMode="auto">
          <a:xfrm>
            <a:off x="6084888" y="6165850"/>
            <a:ext cx="2652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000"/>
              <a:t>H. Satz, Heavy-Flavour Workshop, 24 May 2014 </a:t>
            </a:r>
          </a:p>
        </p:txBody>
      </p:sp>
    </p:spTree>
    <p:extLst>
      <p:ext uri="{BB962C8B-B14F-4D97-AF65-F5344CB8AC3E}">
        <p14:creationId xmlns:p14="http://schemas.microsoft.com/office/powerpoint/2010/main" val="9109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 err="1">
                <a:ea typeface="ＭＳ Ｐゴシック" charset="-128"/>
              </a:rPr>
              <a:t>Charm</a:t>
            </a:r>
            <a:r>
              <a:rPr lang="de-DE" altLang="de-DE" b="1" dirty="0">
                <a:ea typeface="ＭＳ Ｐゴシック" charset="-128"/>
              </a:rPr>
              <a:t> Cross </a:t>
            </a:r>
            <a:r>
              <a:rPr lang="de-DE" altLang="de-DE" b="1" dirty="0" err="1">
                <a:ea typeface="ＭＳ Ｐゴシック" charset="-128"/>
              </a:rPr>
              <a:t>Section</a:t>
            </a:r>
            <a:endParaRPr lang="de-DE" altLang="de-DE" b="1" dirty="0">
              <a:ea typeface="ＭＳ Ｐゴシック" charset="-128"/>
            </a:endParaRPr>
          </a:p>
        </p:txBody>
      </p:sp>
      <p:sp>
        <p:nvSpPr>
          <p:cNvPr id="39938" name="Inhaltsplatzhalter 2"/>
          <p:cNvSpPr>
            <a:spLocks noGrp="1"/>
          </p:cNvSpPr>
          <p:nvPr>
            <p:ph idx="1"/>
          </p:nvPr>
        </p:nvSpPr>
        <p:spPr>
          <a:xfrm>
            <a:off x="395288" y="1700213"/>
            <a:ext cx="4681537" cy="388937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For the interpretation of 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charmonium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data, the total c-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cbar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production cross section is required: need to measure also open charm.</a:t>
            </a:r>
          </a:p>
          <a:p>
            <a:pPr lvl="1"/>
            <a:r>
              <a:rPr lang="en-GB" altLang="de-DE" sz="16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cave: near threshold, N</a:t>
            </a:r>
            <a:r>
              <a:rPr lang="en-GB" altLang="de-DE" sz="1600" baseline="-25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J/</a:t>
            </a:r>
            <a:r>
              <a:rPr lang="en-GB" altLang="de-DE" sz="1600" baseline="-25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ψ</a:t>
            </a:r>
            <a:r>
              <a:rPr lang="en-GB" altLang="de-DE" sz="16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&lt;&lt; N</a:t>
            </a:r>
            <a:r>
              <a:rPr lang="en-GB" altLang="de-DE" sz="1600" baseline="-25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D</a:t>
            </a:r>
            <a:r>
              <a:rPr lang="en-GB" altLang="de-DE" sz="16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not necessarily true</a:t>
            </a:r>
          </a:p>
          <a:p>
            <a:pPr>
              <a:buFont typeface="Arial" charset="0"/>
              <a:buChar char="•"/>
            </a:pP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 cross section close to threshold is experimentally unknown below √s = 20 </a:t>
            </a: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even in elementary reactions (let alone A+A)!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err="1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pQCD</a:t>
            </a: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calculations also come with large uncertainties.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049DE0AA-ECF1-1F4F-98E3-0C6CF71BB84B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18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36814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b="1" dirty="0">
                <a:ea typeface="ＭＳ Ｐゴシック" charset="-128"/>
              </a:rPr>
              <a:t>The Sensitivity of Charm</a:t>
            </a:r>
            <a:endParaRPr lang="de-DE" altLang="de-DE" b="1" dirty="0">
              <a:ea typeface="ＭＳ Ｐゴシック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66CF2DEA-A9D7-7549-A267-427DFFD68B9C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19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43013" name="Bild 9" descr="hidden over open ch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852738"/>
            <a:ext cx="388778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755650" y="1412875"/>
            <a:ext cx="7272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Model predictions (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hadronic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partonic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) differ significantly: charm production near threshold is sensitive to the production scenario!</a:t>
            </a:r>
            <a:endParaRPr lang="en-US" altLang="de-DE" sz="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Particularly promising: ratio hidden to open charm (reduces uncertainty due to c-</a:t>
            </a:r>
            <a:r>
              <a:rPr lang="en-US" altLang="de-DE" sz="1800" dirty="0" err="1">
                <a:solidFill>
                  <a:schemeClr val="accent2">
                    <a:lumMod val="75000"/>
                  </a:schemeClr>
                </a:solidFill>
              </a:rPr>
              <a:t>cbar</a:t>
            </a:r>
            <a:r>
              <a:rPr lang="en-US" altLang="de-DE" sz="1800" dirty="0">
                <a:solidFill>
                  <a:schemeClr val="accent2">
                    <a:lumMod val="75000"/>
                  </a:schemeClr>
                </a:solidFill>
              </a:rPr>
              <a:t> cross section).</a:t>
            </a:r>
          </a:p>
          <a:p>
            <a:pPr eaLnBrk="1" hangingPunct="1">
              <a:buFont typeface="Arial" charset="0"/>
              <a:buChar char="•"/>
            </a:pPr>
            <a:endParaRPr lang="en-US" altLang="de-DE" sz="800" dirty="0"/>
          </a:p>
        </p:txBody>
      </p:sp>
    </p:spTree>
    <p:extLst>
      <p:ext uri="{BB962C8B-B14F-4D97-AF65-F5344CB8AC3E}">
        <p14:creationId xmlns:p14="http://schemas.microsoft.com/office/powerpoint/2010/main" val="8659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Phases of QCD Matter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2700338" y="1484313"/>
            <a:ext cx="0" cy="3673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5400000" flipV="1">
            <a:off x="4536282" y="3321844"/>
            <a:ext cx="0" cy="3671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268538" y="1484313"/>
            <a:ext cx="333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+mn-lt"/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11863" y="5229225"/>
            <a:ext cx="307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1">
                <a:latin typeface="Times New Roman" charset="0"/>
              </a:rPr>
              <a:t>ρ</a:t>
            </a:r>
          </a:p>
        </p:txBody>
      </p:sp>
      <p:grpSp>
        <p:nvGrpSpPr>
          <p:cNvPr id="16" name="Gruppierung 15"/>
          <p:cNvGrpSpPr>
            <a:grpSpLocks/>
          </p:cNvGrpSpPr>
          <p:nvPr/>
        </p:nvGrpSpPr>
        <p:grpSpPr bwMode="auto">
          <a:xfrm>
            <a:off x="1692275" y="1989138"/>
            <a:ext cx="4303713" cy="4310062"/>
            <a:chOff x="1691680" y="1988840"/>
            <a:chExt cx="4303980" cy="4309640"/>
          </a:xfrm>
        </p:grpSpPr>
        <p:pic>
          <p:nvPicPr>
            <p:cNvPr id="17" name="Picture 2" descr="neu_QuarksGlu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6" t="13614" r="25105"/>
            <a:stretch>
              <a:fillRect/>
            </a:stretch>
          </p:blipFill>
          <p:spPr bwMode="auto">
            <a:xfrm>
              <a:off x="1763688" y="1988840"/>
              <a:ext cx="792088" cy="90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neu_QuarksGlu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" r="54745"/>
            <a:stretch>
              <a:fillRect/>
            </a:stretch>
          </p:blipFill>
          <p:spPr bwMode="auto">
            <a:xfrm>
              <a:off x="3707904" y="5373216"/>
              <a:ext cx="936104" cy="925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20"/>
            <p:cNvSpPr txBox="1">
              <a:spLocks noChangeArrowheads="1"/>
            </p:cNvSpPr>
            <p:nvPr/>
          </p:nvSpPr>
          <p:spPr bwMode="auto">
            <a:xfrm>
              <a:off x="1691680" y="2924944"/>
              <a:ext cx="864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heating</a:t>
              </a:r>
            </a:p>
          </p:txBody>
        </p:sp>
        <p:sp>
          <p:nvSpPr>
            <p:cNvPr id="20" name="Textfeld 21"/>
            <p:cNvSpPr txBox="1">
              <a:spLocks noChangeArrowheads="1"/>
            </p:cNvSpPr>
            <p:nvPr/>
          </p:nvSpPr>
          <p:spPr bwMode="auto">
            <a:xfrm>
              <a:off x="4644008" y="5661248"/>
              <a:ext cx="13516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compression</a:t>
              </a:r>
            </a:p>
          </p:txBody>
        </p:sp>
      </p:grpSp>
      <p:grpSp>
        <p:nvGrpSpPr>
          <p:cNvPr id="21" name="Gruppierung 20"/>
          <p:cNvGrpSpPr>
            <a:grpSpLocks/>
          </p:cNvGrpSpPr>
          <p:nvPr/>
        </p:nvGrpSpPr>
        <p:grpSpPr bwMode="auto">
          <a:xfrm>
            <a:off x="2843213" y="1341438"/>
            <a:ext cx="3675062" cy="4184650"/>
            <a:chOff x="2843808" y="1340768"/>
            <a:chExt cx="3674869" cy="4185756"/>
          </a:xfrm>
        </p:grpSpPr>
        <p:sp>
          <p:nvSpPr>
            <p:cNvPr id="22" name="Textfeld 21"/>
            <p:cNvSpPr txBox="1"/>
            <p:nvPr/>
          </p:nvSpPr>
          <p:spPr>
            <a:xfrm>
              <a:off x="4859827" y="5156538"/>
              <a:ext cx="385742" cy="36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ρ</a:t>
              </a:r>
              <a:r>
                <a:rPr lang="de-DE" altLang="de-DE" sz="1800" baseline="-25000">
                  <a:latin typeface="Times New Roman" charset="0"/>
                </a:rPr>
                <a:t>0</a:t>
              </a:r>
              <a:endParaRPr lang="de-DE" altLang="de-DE" sz="1800">
                <a:latin typeface="Times New Roman" charset="0"/>
              </a:endParaRPr>
            </a:p>
          </p:txBody>
        </p:sp>
        <p:sp>
          <p:nvSpPr>
            <p:cNvPr id="23" name="Pfeil nach oben 22"/>
            <p:cNvSpPr/>
            <p:nvPr/>
          </p:nvSpPr>
          <p:spPr>
            <a:xfrm>
              <a:off x="2843808" y="1340768"/>
              <a:ext cx="144454" cy="100832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feld 14"/>
            <p:cNvSpPr txBox="1">
              <a:spLocks noChangeArrowheads="1"/>
            </p:cNvSpPr>
            <p:nvPr/>
          </p:nvSpPr>
          <p:spPr bwMode="auto">
            <a:xfrm>
              <a:off x="2987824" y="1556792"/>
              <a:ext cx="14856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early universe</a:t>
              </a:r>
            </a:p>
          </p:txBody>
        </p:sp>
        <p:sp>
          <p:nvSpPr>
            <p:cNvPr id="25" name="Pfeil nach oben 24"/>
            <p:cNvSpPr/>
            <p:nvPr/>
          </p:nvSpPr>
          <p:spPr>
            <a:xfrm rot="5400000">
              <a:off x="5796380" y="4437371"/>
              <a:ext cx="144500" cy="100800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6" name="Textfeld 16"/>
            <p:cNvSpPr txBox="1">
              <a:spLocks noChangeArrowheads="1"/>
            </p:cNvSpPr>
            <p:nvPr/>
          </p:nvSpPr>
          <p:spPr bwMode="auto">
            <a:xfrm>
              <a:off x="5148064" y="4509120"/>
              <a:ext cx="1370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neutron stars</a:t>
              </a:r>
            </a:p>
          </p:txBody>
        </p:sp>
        <p:pic>
          <p:nvPicPr>
            <p:cNvPr id="27" name="Picture 2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869160"/>
              <a:ext cx="483567" cy="46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uppierung 27"/>
          <p:cNvGrpSpPr>
            <a:grpSpLocks/>
          </p:cNvGrpSpPr>
          <p:nvPr/>
        </p:nvGrpSpPr>
        <p:grpSpPr bwMode="auto">
          <a:xfrm>
            <a:off x="3203575" y="1412875"/>
            <a:ext cx="4319588" cy="3098800"/>
            <a:chOff x="3131840" y="1340768"/>
            <a:chExt cx="4318739" cy="3098741"/>
          </a:xfrm>
        </p:grpSpPr>
        <p:pic>
          <p:nvPicPr>
            <p:cNvPr id="29" name="Picture 2" descr="neu_QuarksGlu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4" t="19031" r="4663" b="20422"/>
            <a:stretch>
              <a:fillRect/>
            </a:stretch>
          </p:blipFill>
          <p:spPr bwMode="auto">
            <a:xfrm>
              <a:off x="5796136" y="1340768"/>
              <a:ext cx="1059996" cy="117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356992"/>
              <a:ext cx="1072431" cy="108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feld 30"/>
            <p:cNvSpPr txBox="1">
              <a:spLocks noChangeArrowheads="1"/>
            </p:cNvSpPr>
            <p:nvPr/>
          </p:nvSpPr>
          <p:spPr bwMode="auto">
            <a:xfrm>
              <a:off x="3131840" y="2996952"/>
              <a:ext cx="1191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hadron gas</a:t>
              </a:r>
            </a:p>
          </p:txBody>
        </p:sp>
        <p:sp>
          <p:nvSpPr>
            <p:cNvPr id="32" name="Textfeld 31"/>
            <p:cNvSpPr txBox="1">
              <a:spLocks noChangeArrowheads="1"/>
            </p:cNvSpPr>
            <p:nvPr/>
          </p:nvSpPr>
          <p:spPr bwMode="auto">
            <a:xfrm>
              <a:off x="6804248" y="1556792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>
                  <a:latin typeface="Times New Roman" charset="0"/>
                </a:rPr>
                <a:t>QGP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4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Experimental Landscape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31863"/>
            <a:ext cx="8229600" cy="5231870"/>
          </a:xfrm>
        </p:spPr>
        <p:txBody>
          <a:bodyPr/>
          <a:lstStyle/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Running experiments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STAR-BES (RHIC)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NA61 (SPS)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HADES (SIS-18)</a:t>
            </a:r>
          </a:p>
          <a:p>
            <a:pPr lvl="1"/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At f</a:t>
            </a: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uture facilities (under way)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CBM @ FAIR (+ HADES @ FAIR)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MPD @ NICA (+ BM@N)</a:t>
            </a:r>
          </a:p>
          <a:p>
            <a:pPr lvl="1"/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Future plans (not yet approved)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NA60+ (SPS)</a:t>
            </a:r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Heavy-ion programme at J-PARC</a:t>
            </a:r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46BD0E-0CC1-9040-89F3-5DD686596185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ea typeface="ＭＳ Ｐゴシック" charset="-128"/>
              </a:rPr>
              <a:t>RHIC Beam </a:t>
            </a:r>
            <a:r>
              <a:rPr lang="de-DE" altLang="de-DE" b="1" dirty="0" err="1">
                <a:ea typeface="ＭＳ Ｐゴシック" charset="-128"/>
              </a:rPr>
              <a:t>Energy</a:t>
            </a:r>
            <a:r>
              <a:rPr lang="de-DE" altLang="de-DE" b="1" dirty="0">
                <a:ea typeface="ＭＳ Ｐゴシック" charset="-128"/>
              </a:rPr>
              <a:t> Scan</a:t>
            </a:r>
          </a:p>
        </p:txBody>
      </p:sp>
      <p:sp>
        <p:nvSpPr>
          <p:cNvPr id="16386" name="Inhaltsplatzhalter 2"/>
          <p:cNvSpPr>
            <a:spLocks noGrp="1"/>
          </p:cNvSpPr>
          <p:nvPr>
            <p:ph idx="1"/>
          </p:nvPr>
        </p:nvSpPr>
        <p:spPr>
          <a:xfrm>
            <a:off x="457200" y="814652"/>
            <a:ext cx="8229600" cy="212275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STAR (and PHENIX) experiments @ RHIC</a:t>
            </a:r>
          </a:p>
          <a:p>
            <a:pPr>
              <a:buFont typeface="Arial" charset="0"/>
              <a:buChar char="•"/>
            </a:pPr>
            <a:r>
              <a:rPr lang="en-GB" altLang="de-DE" sz="2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e</a:t>
            </a: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mphasis on search for the critical point through event-by-event fluctuations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phase 1: 2010 – 2014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phase 2 planned for 2019 – 2020, with upgrades in machine (electron cooling) and detector (</a:t>
            </a:r>
            <a:r>
              <a:rPr lang="en-GB" altLang="de-DE" sz="20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iTPC</a:t>
            </a: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)</a:t>
            </a:r>
            <a:endParaRPr lang="en-GB" altLang="de-DE" sz="2000" dirty="0">
              <a:solidFill>
                <a:schemeClr val="accent2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D3451E16-F0B5-CB4E-95E9-A563A3493207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21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16390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25" y="3069168"/>
            <a:ext cx="2665413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Bild 7" descr="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01975"/>
            <a:ext cx="43164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3361531" y="5949686"/>
            <a:ext cx="2726267" cy="359305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R. </a:t>
            </a:r>
            <a:r>
              <a:rPr lang="en-GB" sz="1400" dirty="0" err="1" smtClean="0">
                <a:solidFill>
                  <a:schemeClr val="tx1"/>
                </a:solidFill>
              </a:rPr>
              <a:t>Nouicer</a:t>
            </a:r>
            <a:r>
              <a:rPr lang="en-GB" sz="1400" dirty="0" smtClean="0">
                <a:solidFill>
                  <a:schemeClr val="tx1"/>
                </a:solidFill>
              </a:rPr>
              <a:t>, Saturday 9:45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ea typeface="ＭＳ Ｐゴシック" charset="-128"/>
              </a:rPr>
              <a:t>NA61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512E6F11-7773-984F-B508-2BF8FCC59884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22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68313" y="931863"/>
            <a:ext cx="8229600" cy="14890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upgrade of the NA49 detector at CERN-SPS; recently first ion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data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2-d scan: beam energy and system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size</a:t>
            </a:r>
          </a:p>
          <a:p>
            <a:pPr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adron spectra and yields, event-by-event fluctuations</a:t>
            </a:r>
          </a:p>
          <a:p>
            <a:pPr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arge acceptance, moderate yields</a:t>
            </a:r>
          </a:p>
          <a:p>
            <a:pPr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pgrade with vertex detector under way (access to open charm at highest energy)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5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00458"/>
            <a:ext cx="42513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67" y="3000211"/>
            <a:ext cx="3399367" cy="3178504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812800" y="5452533"/>
            <a:ext cx="2726267" cy="491068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E. </a:t>
            </a:r>
            <a:r>
              <a:rPr lang="en-GB" sz="1400" dirty="0" err="1" smtClean="0">
                <a:solidFill>
                  <a:schemeClr val="tx1"/>
                </a:solidFill>
              </a:rPr>
              <a:t>Andronov</a:t>
            </a:r>
            <a:r>
              <a:rPr lang="en-GB" sz="1400" dirty="0" smtClean="0">
                <a:solidFill>
                  <a:schemeClr val="tx1"/>
                </a:solidFill>
              </a:rPr>
              <a:t>, Friday 18:30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G. </a:t>
            </a:r>
            <a:r>
              <a:rPr lang="en-GB" sz="1400" dirty="0" err="1" smtClean="0">
                <a:solidFill>
                  <a:schemeClr val="tx1"/>
                </a:solidFill>
              </a:rPr>
              <a:t>Feofilov</a:t>
            </a:r>
            <a:r>
              <a:rPr lang="en-GB" sz="1400" dirty="0" smtClean="0">
                <a:solidFill>
                  <a:schemeClr val="tx1"/>
                </a:solidFill>
              </a:rPr>
              <a:t>, Thursday 17:12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HADES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46BD0E-0CC1-9040-89F3-5DD686596185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5722" r="9437" b="6173"/>
          <a:stretch/>
        </p:blipFill>
        <p:spPr bwMode="auto">
          <a:xfrm>
            <a:off x="390110" y="1558014"/>
            <a:ext cx="4973811" cy="35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520267" y="1475683"/>
            <a:ext cx="3166533" cy="374041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Fixed-target di-electron spectrometer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In operation at GSI SIS-18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Proton, pion and ion induced reactions at 1A – 2A </a:t>
            </a:r>
            <a:r>
              <a:rPr lang="en-GB" altLang="de-DE" sz="20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(for ions)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Up to 50 </a:t>
            </a:r>
            <a:r>
              <a:rPr lang="en-GB" altLang="de-DE" sz="20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kHZ</a:t>
            </a: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event rate</a:t>
            </a:r>
          </a:p>
          <a:p>
            <a:pPr>
              <a:buFont typeface="Arial" charset="0"/>
              <a:buChar char="•"/>
            </a:pPr>
            <a:r>
              <a:rPr lang="en-GB" altLang="de-DE" sz="20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Observables: Low-mass lepton pairs and strange hadrons</a:t>
            </a:r>
            <a:endParaRPr lang="en-GB" altLang="de-DE" sz="2000" dirty="0">
              <a:solidFill>
                <a:schemeClr val="accent2">
                  <a:lumMod val="75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7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ea typeface="ＭＳ Ｐゴシック" charset="-128"/>
              </a:rPr>
              <a:t>CBM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62E3E45E-3744-8549-A16F-4D990F059DA8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24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52400" y="772054"/>
            <a:ext cx="8750299" cy="2585509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next-generation fixed-target experiment at the FAIR centre, Darmstadt (under construction)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hadron, lepton 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(electron + </a:t>
            </a:r>
            <a:r>
              <a:rPr lang="en-GB" altLang="de-DE" sz="19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muons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) and 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photon detector with large acceptance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beam energy range 2A – 45A </a:t>
            </a:r>
            <a:r>
              <a:rPr lang="en-GB" altLang="de-DE" sz="19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( - 14 </a:t>
            </a:r>
            <a:r>
              <a:rPr lang="en-GB" altLang="de-DE" sz="19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AGeV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 at SIS-100)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v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ery ambitious goals for interaction rate (&gt; 1 MHz): sensitivity to extremely rare observables (anti-hyperons, </a:t>
            </a:r>
            <a:r>
              <a:rPr lang="en-GB" altLang="de-DE" sz="19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charmonium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, open charm)</a:t>
            </a:r>
            <a:endParaRPr lang="en-GB" altLang="de-DE" sz="1900" dirty="0">
              <a:solidFill>
                <a:schemeClr val="accent2">
                  <a:lumMod val="75000"/>
                </a:schemeClr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FAIR nuclear collision programme 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includes HADES at the new beam 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line (medium-size ions up to 6A </a:t>
            </a:r>
            <a:r>
              <a:rPr lang="en-GB" altLang="de-DE" sz="1900" dirty="0" err="1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GeV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)</a:t>
            </a:r>
            <a:endParaRPr lang="en-GB" altLang="de-DE" sz="1900" dirty="0">
              <a:solidFill>
                <a:schemeClr val="accent2">
                  <a:lumMod val="75000"/>
                </a:schemeClr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operation from </a:t>
            </a:r>
            <a:r>
              <a:rPr lang="en-GB" altLang="de-DE" sz="1900" dirty="0" smtClean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2021/2022 </a:t>
            </a:r>
            <a:r>
              <a:rPr lang="en-GB" altLang="de-DE" sz="19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</a:rPr>
              <a:t>on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5786" r="2275" b="10208"/>
          <a:stretch>
            <a:fillRect/>
          </a:stretch>
        </p:blipFill>
        <p:spPr bwMode="auto">
          <a:xfrm>
            <a:off x="152401" y="3597375"/>
            <a:ext cx="4137438" cy="232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04" y="3598329"/>
            <a:ext cx="4307644" cy="232833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97374"/>
            <a:ext cx="4150238" cy="232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bgerundetes Rechteck 10"/>
          <p:cNvSpPr/>
          <p:nvPr/>
        </p:nvSpPr>
        <p:spPr>
          <a:xfrm>
            <a:off x="1007004" y="5997044"/>
            <a:ext cx="2726267" cy="359305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FAIR: K. Peters, Saturday  8:45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512064" y="5997044"/>
            <a:ext cx="2726267" cy="359305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CBM: I. </a:t>
            </a:r>
            <a:r>
              <a:rPr lang="en-GB" sz="1400" dirty="0" err="1" smtClean="0">
                <a:solidFill>
                  <a:schemeClr val="tx1"/>
                </a:solidFill>
              </a:rPr>
              <a:t>Vassiliev</a:t>
            </a:r>
            <a:r>
              <a:rPr lang="en-GB" sz="1400" dirty="0" smtClean="0">
                <a:solidFill>
                  <a:schemeClr val="tx1"/>
                </a:solidFill>
              </a:rPr>
              <a:t>, Thursday  16:06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bgerundetes Rechteck 15"/>
          <p:cNvSpPr/>
          <p:nvPr/>
        </p:nvSpPr>
        <p:spPr>
          <a:xfrm>
            <a:off x="5342730" y="3540303"/>
            <a:ext cx="2726267" cy="359305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O. </a:t>
            </a:r>
            <a:r>
              <a:rPr lang="en-GB" sz="1400" dirty="0" err="1" smtClean="0">
                <a:solidFill>
                  <a:schemeClr val="tx1"/>
                </a:solidFill>
              </a:rPr>
              <a:t>Rogachevsky</a:t>
            </a:r>
            <a:r>
              <a:rPr lang="en-GB" sz="1400" dirty="0" smtClean="0">
                <a:solidFill>
                  <a:schemeClr val="tx1"/>
                </a:solidFill>
              </a:rPr>
              <a:t>, Saturday 11:00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MPD / NICA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061358" y="3899608"/>
            <a:ext cx="4827319" cy="2364155"/>
          </a:xfrm>
        </p:spPr>
        <p:txBody>
          <a:bodyPr/>
          <a:lstStyle/>
          <a:p>
            <a:pPr marL="0" indent="0">
              <a:buNone/>
            </a:pP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BM@N: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Fixed-target, </a:t>
            </a:r>
            <a:b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</a:b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E</a:t>
            </a:r>
            <a:r>
              <a:rPr lang="en-GB" altLang="de-DE" sz="1800" baseline="-25000" dirty="0" err="1" smtClean="0">
                <a:solidFill>
                  <a:srgbClr val="953735"/>
                </a:solidFill>
                <a:ea typeface="ＭＳ Ｐゴシック" charset="-128"/>
              </a:rPr>
              <a:t>beam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= 1A – 4.5A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GeV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from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Nuclotron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Interaction rates up to 50 kHz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Measurement of hadrons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Time line: light ion beams 2017, heavy ion beams 2019</a:t>
            </a:r>
          </a:p>
        </p:txBody>
      </p:sp>
      <p:pic>
        <p:nvPicPr>
          <p:cNvPr id="11" name="Picture 12" descr="C:\Users\Yury\Documents\Suzdal\BM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75" y="4155894"/>
            <a:ext cx="3156125" cy="196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75" y="1156195"/>
            <a:ext cx="3156125" cy="221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4061360" y="995371"/>
            <a:ext cx="4827319" cy="247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309" indent="-228574" algn="l" defTabSz="45714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6" indent="-228574" algn="l" defTabSz="45714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5" indent="-228574" algn="l" defTabSz="45714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2" indent="-228574" algn="l" defTabSz="45714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MPD:</a:t>
            </a:r>
          </a:p>
          <a:p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Collider experiment, </a:t>
            </a:r>
            <a:b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</a:b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sqrt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(</a:t>
            </a: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s</a:t>
            </a:r>
            <a:r>
              <a:rPr lang="en-GB" altLang="de-DE" sz="2000" baseline="-25000" dirty="0" err="1" smtClean="0">
                <a:solidFill>
                  <a:srgbClr val="953735"/>
                </a:solidFill>
                <a:ea typeface="ＭＳ Ｐゴシック" charset="-128"/>
              </a:rPr>
              <a:t>NN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) = 4 – 11 </a:t>
            </a: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GeV</a:t>
            </a:r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Interaction rate up to 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8 </a:t>
            </a: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kHZ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(depending 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on energy)</a:t>
            </a:r>
          </a:p>
          <a:p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Hadron and lepton measurements</a:t>
            </a:r>
          </a:p>
          <a:p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Time line (staged): 2019 - 2013</a:t>
            </a:r>
          </a:p>
        </p:txBody>
      </p:sp>
      <p:pic>
        <p:nvPicPr>
          <p:cNvPr id="14" name="Picture 5" descr="bmn_view_201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00" y="4140646"/>
            <a:ext cx="3144600" cy="196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nica-scheme-bi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957" y="1058860"/>
            <a:ext cx="8608720" cy="504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5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Perspectives: NA60+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46BD0E-0CC1-9040-89F3-5DD686596185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796396"/>
            <a:ext cx="5757334" cy="3820535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68352" y="4742103"/>
            <a:ext cx="8229600" cy="14890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Plan for a di-</a:t>
            </a:r>
            <a:r>
              <a:rPr lang="en-GB" sz="2000" dirty="0" err="1" smtClean="0">
                <a:solidFill>
                  <a:schemeClr val="accent2">
                    <a:lumMod val="75000"/>
                  </a:schemeClr>
                </a:solidFill>
              </a:rPr>
              <a:t>muon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 experiment at SPS</a:t>
            </a:r>
          </a:p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Idea: follow the concept of NA60 (two spectrometers) with a compacted setup </a:t>
            </a:r>
          </a:p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Intermediate-mass di-</a:t>
            </a:r>
            <a:r>
              <a:rPr lang="en-GB" sz="2000" dirty="0" err="1" smtClean="0">
                <a:solidFill>
                  <a:schemeClr val="accent2">
                    <a:lumMod val="75000"/>
                  </a:schemeClr>
                </a:solidFill>
              </a:rPr>
              <a:t>muons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GB" sz="2000" dirty="0" err="1" smtClean="0">
                <a:solidFill>
                  <a:schemeClr val="accent2">
                    <a:lumMod val="75000"/>
                  </a:schemeClr>
                </a:solidFill>
              </a:rPr>
              <a:t>charmonia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Status: forming collaboration, Letter of Intent in the next years)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5774266" y="4257626"/>
            <a:ext cx="1676401" cy="359305"/>
          </a:xfrm>
          <a:prstGeom prst="roundRect">
            <a:avLst/>
          </a:prstGeom>
          <a:solidFill>
            <a:srgbClr val="FFC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Courtesy G. </a:t>
            </a:r>
            <a:r>
              <a:rPr lang="en-GB" sz="1400" dirty="0" err="1" smtClean="0">
                <a:solidFill>
                  <a:schemeClr val="tx1"/>
                </a:solidFill>
              </a:rPr>
              <a:t>Usai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Perspectives: Plans </a:t>
            </a:r>
            <a:r>
              <a:rPr lang="en-GB" altLang="de-DE" b="1" dirty="0" smtClean="0">
                <a:ea typeface="ＭＳ Ｐゴシック" charset="-128"/>
              </a:rPr>
              <a:t>at J-PARC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2" y="756631"/>
            <a:ext cx="7184571" cy="412043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433953" y="4541660"/>
            <a:ext cx="474663" cy="48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942986" y="4901587"/>
            <a:ext cx="7267554" cy="14642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1750"/>
          <a:effectLst>
            <a:outerShdw blurRad="40000" dist="23000" dir="270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9" tIns="45715" rIns="91429" bIns="45715" anchor="ctr">
            <a:spAutoFit/>
          </a:bodyPr>
          <a:lstStyle/>
          <a:p>
            <a:pPr algn="ctr" defTabSz="457147">
              <a:defRPr/>
            </a:pPr>
            <a:r>
              <a:rPr lang="en-GB" sz="2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Additional ion acceleration scheme </a:t>
            </a:r>
            <a:endParaRPr lang="en-GB" sz="2000" baseline="30000" dirty="0" smtClean="0">
              <a:solidFill>
                <a:srgbClr val="9B241A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457147">
              <a:defRPr/>
            </a:pPr>
            <a:r>
              <a:rPr lang="en-GB" sz="2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Extracted beams for fixed-target experiments</a:t>
            </a:r>
          </a:p>
          <a:p>
            <a:pPr algn="ctr" defTabSz="457147">
              <a:defRPr/>
            </a:pPr>
            <a:r>
              <a:rPr lang="en-GB" sz="2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Energy: 1A – 19A </a:t>
            </a:r>
            <a:r>
              <a:rPr lang="en-GB" sz="2000" dirty="0" err="1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GB" sz="2000" dirty="0" smtClean="0">
              <a:solidFill>
                <a:srgbClr val="9B241A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457147">
              <a:defRPr/>
            </a:pPr>
            <a:r>
              <a:rPr lang="en-GB" sz="2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Extreme rates (4 x 10</a:t>
            </a:r>
            <a:r>
              <a:rPr lang="en-GB" sz="2000" baseline="30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11</a:t>
            </a:r>
            <a:r>
              <a:rPr lang="en-GB" sz="2000" dirty="0" smtClean="0">
                <a:solidFill>
                  <a:srgbClr val="9B241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/ cycle)</a:t>
            </a:r>
          </a:p>
        </p:txBody>
      </p:sp>
    </p:spTree>
    <p:extLst>
      <p:ext uri="{BB962C8B-B14F-4D97-AF65-F5344CB8AC3E}">
        <p14:creationId xmlns:p14="http://schemas.microsoft.com/office/powerpoint/2010/main" val="21464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J-PARC: Ideas on a HI Detector</a:t>
            </a:r>
            <a:endParaRPr lang="en-GB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9438" y="6356350"/>
            <a:ext cx="1912938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Volker Friese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184F0-7725-BA4E-BE94-DD9E9E7DB72D}" type="slidenum">
              <a:rPr lang="de-DE" altLang="de-DE" smtClean="0"/>
              <a:pPr/>
              <a:t>28</a:t>
            </a:fld>
            <a:endParaRPr lang="de-DE" alt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8" y="1149543"/>
            <a:ext cx="3961400" cy="296260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31" y="1149543"/>
            <a:ext cx="4117773" cy="2962606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63219" y="4547508"/>
            <a:ext cx="8439866" cy="1272998"/>
          </a:xfrm>
        </p:spPr>
        <p:txBody>
          <a:bodyPr/>
          <a:lstStyle/>
          <a:p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Toroidal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Spectrometer</a:t>
            </a:r>
            <a:b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</a:b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Interaction rates up to 10 </a:t>
            </a:r>
            <a:r>
              <a:rPr lang="en-GB" altLang="de-DE" sz="1800" dirty="0">
                <a:solidFill>
                  <a:srgbClr val="953735"/>
                </a:solidFill>
                <a:ea typeface="ＭＳ Ｐゴシック" charset="-128"/>
              </a:rPr>
              <a:t>M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Hz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Measurement of hadrons, electrons,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muons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and neutral 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probes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Status: conceptual; White Paper 2016; goal: start within the next ten years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5688281" y="4171954"/>
            <a:ext cx="3141023" cy="3157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H. </a:t>
            </a:r>
            <a:r>
              <a:rPr lang="de-DE" sz="1400" dirty="0" err="1" smtClean="0">
                <a:solidFill>
                  <a:schemeClr val="tx1"/>
                </a:solidFill>
              </a:rPr>
              <a:t>Sako</a:t>
            </a:r>
            <a:r>
              <a:rPr lang="de-DE" sz="1400" dirty="0" smtClean="0">
                <a:solidFill>
                  <a:schemeClr val="tx1"/>
                </a:solidFill>
              </a:rPr>
              <a:t>, </a:t>
            </a:r>
            <a:r>
              <a:rPr lang="de-DE" sz="1400" dirty="0" err="1" smtClean="0">
                <a:solidFill>
                  <a:schemeClr val="tx1"/>
                </a:solidFill>
              </a:rPr>
              <a:t>Reimei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workshop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2016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Comparison: Rates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de-DE" altLang="de-DE" sz="1200" dirty="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28" y="1138141"/>
            <a:ext cx="5132944" cy="501193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4572000" y="1508166"/>
            <a:ext cx="522514" cy="0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 flipH="1">
            <a:off x="5058514" y="1472166"/>
            <a:ext cx="72000" cy="72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561367" y="1493590"/>
            <a:ext cx="64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rgbClr val="0070C0"/>
                </a:solidFill>
              </a:rPr>
              <a:t>SIS300</a:t>
            </a:r>
            <a:endParaRPr lang="de-DE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b="1" dirty="0">
                <a:ea typeface="ＭＳ Ｐゴシック" charset="-128"/>
              </a:rPr>
              <a:t>Extreme matter in the laboratory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268EE90E-45C5-044E-AAAE-6164ED711E40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3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grpSp>
        <p:nvGrpSpPr>
          <p:cNvPr id="16389" name="Gruppierung 11"/>
          <p:cNvGrpSpPr>
            <a:grpSpLocks/>
          </p:cNvGrpSpPr>
          <p:nvPr/>
        </p:nvGrpSpPr>
        <p:grpSpPr bwMode="auto">
          <a:xfrm>
            <a:off x="331827" y="1092993"/>
            <a:ext cx="8502650" cy="2551113"/>
            <a:chOff x="1384174" y="4832350"/>
            <a:chExt cx="6072696" cy="1524000"/>
          </a:xfrm>
        </p:grpSpPr>
        <p:pic>
          <p:nvPicPr>
            <p:cNvPr id="16391" name="Bild 8" descr="urqmd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522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Bild 9" descr="urqmd 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174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Bild 10" descr="urqmd 3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870" y="4832350"/>
              <a:ext cx="2032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478671" y="3805236"/>
            <a:ext cx="8208962" cy="22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rgbClr val="C00000"/>
                </a:solidFill>
                <a:latin typeface="Arial" charset="0"/>
              </a:rPr>
              <a:t>In high-energy collisions of heavy nuclei, matter at high energy densities (hot and dense) is created – for a very short time and in a very limited volume.</a:t>
            </a:r>
          </a:p>
          <a:p>
            <a:pPr eaLnBrk="1" hangingPunct="1"/>
            <a:endParaRPr lang="en-GB" altLang="de-DE" sz="2000" dirty="0">
              <a:solidFill>
                <a:srgbClr val="C00000"/>
              </a:solidFill>
              <a:latin typeface="Arial" charset="0"/>
            </a:endParaRPr>
          </a:p>
          <a:p>
            <a:pPr eaLnBrk="1" hangingPunct="1"/>
            <a:r>
              <a:rPr lang="en-GB" altLang="de-DE" sz="2000" dirty="0" smtClean="0">
                <a:solidFill>
                  <a:srgbClr val="C00000"/>
                </a:solidFill>
                <a:latin typeface="Arial" charset="0"/>
              </a:rPr>
              <a:t>Control parameters: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GB" altLang="de-DE" sz="2000" dirty="0" smtClean="0">
                <a:solidFill>
                  <a:srgbClr val="C00000"/>
                </a:solidFill>
                <a:latin typeface="Arial" charset="0"/>
              </a:rPr>
              <a:t>Collision energy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GB" altLang="de-DE" sz="2000" dirty="0" smtClean="0">
                <a:solidFill>
                  <a:srgbClr val="C00000"/>
                </a:solidFill>
                <a:latin typeface="Arial" charset="0"/>
              </a:rPr>
              <a:t>System size (ion species / collision centrality)</a:t>
            </a:r>
            <a:endParaRPr lang="en-GB" altLang="de-DE" sz="20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Comparison: Observables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de-DE" altLang="de-DE" sz="1200" dirty="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16389" name="Gruppierung 16388"/>
          <p:cNvGrpSpPr/>
          <p:nvPr/>
        </p:nvGrpSpPr>
        <p:grpSpPr>
          <a:xfrm>
            <a:off x="1413669" y="758243"/>
            <a:ext cx="6224069" cy="5354151"/>
            <a:chOff x="1010094" y="931863"/>
            <a:chExt cx="6224069" cy="5354151"/>
          </a:xfrm>
        </p:grpSpPr>
        <p:sp>
          <p:nvSpPr>
            <p:cNvPr id="16384" name="Rechteck 16383"/>
            <p:cNvSpPr/>
            <p:nvPr/>
          </p:nvSpPr>
          <p:spPr>
            <a:xfrm>
              <a:off x="1010094" y="931863"/>
              <a:ext cx="1818166" cy="5354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2817626" y="931863"/>
              <a:ext cx="4416537" cy="4622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7" t="83788"/>
            <a:stretch/>
          </p:blipFill>
          <p:spPr>
            <a:xfrm>
              <a:off x="2817626" y="5473486"/>
              <a:ext cx="4416537" cy="812528"/>
            </a:xfrm>
            <a:prstGeom prst="rect">
              <a:avLst/>
            </a:prstGeom>
          </p:spPr>
        </p:pic>
        <p:grpSp>
          <p:nvGrpSpPr>
            <p:cNvPr id="16387" name="Gruppierung 16386"/>
            <p:cNvGrpSpPr/>
            <p:nvPr/>
          </p:nvGrpSpPr>
          <p:grpSpPr>
            <a:xfrm>
              <a:off x="2094913" y="4738918"/>
              <a:ext cx="4864805" cy="679867"/>
              <a:chOff x="2088888" y="4619777"/>
              <a:chExt cx="4864805" cy="679867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3625701" y="5115166"/>
                <a:ext cx="606056" cy="11695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smtClean="0">
                    <a:solidFill>
                      <a:schemeClr val="tx1"/>
                    </a:solidFill>
                  </a:rPr>
                  <a:t>BM@N</a:t>
                </a:r>
                <a:endParaRPr lang="de-DE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4380613" y="4998208"/>
                <a:ext cx="1148315" cy="1169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NICA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" name="Gruppierung 7"/>
              <p:cNvGrpSpPr/>
              <p:nvPr/>
            </p:nvGrpSpPr>
            <p:grpSpPr>
              <a:xfrm>
                <a:off x="3620385" y="4864773"/>
                <a:ext cx="1600199" cy="133436"/>
                <a:chOff x="3620385" y="4864773"/>
                <a:chExt cx="1600199" cy="133436"/>
              </a:xfrm>
            </p:grpSpPr>
            <p:sp>
              <p:nvSpPr>
                <p:cNvPr id="18" name="Rechteck 17"/>
                <p:cNvSpPr/>
                <p:nvPr/>
              </p:nvSpPr>
              <p:spPr>
                <a:xfrm>
                  <a:off x="3620385" y="4864773"/>
                  <a:ext cx="1068574" cy="13343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Rechteck 24"/>
                <p:cNvSpPr/>
                <p:nvPr/>
              </p:nvSpPr>
              <p:spPr>
                <a:xfrm>
                  <a:off x="4688959" y="4866635"/>
                  <a:ext cx="531625" cy="131574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2" name="Rechteck 41"/>
              <p:cNvSpPr/>
              <p:nvPr/>
            </p:nvSpPr>
            <p:spPr>
              <a:xfrm>
                <a:off x="4862620" y="4749395"/>
                <a:ext cx="1219203" cy="12695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smtClean="0">
                    <a:solidFill>
                      <a:schemeClr val="tx1"/>
                    </a:solidFill>
                  </a:rPr>
                  <a:t>NA61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2088888" y="4653313"/>
                <a:ext cx="10631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b</a:t>
                </a:r>
                <a:r>
                  <a:rPr lang="en-GB" sz="1200" dirty="0" smtClean="0"/>
                  <a:t>ulk flow,</a:t>
                </a:r>
              </a:p>
              <a:p>
                <a:r>
                  <a:rPr lang="en-GB" sz="1200" dirty="0"/>
                  <a:t>s</a:t>
                </a:r>
                <a:r>
                  <a:rPr lang="en-GB" sz="1200" dirty="0" smtClean="0"/>
                  <a:t>trangeness,</a:t>
                </a:r>
              </a:p>
              <a:p>
                <a:r>
                  <a:rPr lang="en-GB" sz="1200" dirty="0" smtClean="0"/>
                  <a:t>fluctuations</a:t>
                </a:r>
                <a:endParaRPr lang="en-GB" sz="1200" dirty="0"/>
              </a:p>
            </p:txBody>
          </p:sp>
          <p:sp>
            <p:nvSpPr>
              <p:cNvPr id="54" name="Rechteck 53"/>
              <p:cNvSpPr/>
              <p:nvPr/>
            </p:nvSpPr>
            <p:spPr>
              <a:xfrm>
                <a:off x="5220584" y="4619777"/>
                <a:ext cx="1733109" cy="1383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BES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85" name="Textfeld 16384"/>
              <p:cNvSpPr txBox="1"/>
              <p:nvPr/>
            </p:nvSpPr>
            <p:spPr>
              <a:xfrm>
                <a:off x="4298315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  <p:grpSp>
          <p:nvGrpSpPr>
            <p:cNvPr id="57" name="Gruppierung 56"/>
            <p:cNvGrpSpPr/>
            <p:nvPr/>
          </p:nvGrpSpPr>
          <p:grpSpPr>
            <a:xfrm>
              <a:off x="2110390" y="4113186"/>
              <a:ext cx="3424563" cy="322513"/>
              <a:chOff x="2104365" y="4792653"/>
              <a:chExt cx="3424563" cy="322513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4380613" y="4998208"/>
                <a:ext cx="1148315" cy="1169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NICA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0" name="Gruppierung 59"/>
              <p:cNvGrpSpPr/>
              <p:nvPr/>
            </p:nvGrpSpPr>
            <p:grpSpPr>
              <a:xfrm>
                <a:off x="3620385" y="4864773"/>
                <a:ext cx="1600199" cy="133436"/>
                <a:chOff x="3620385" y="4864773"/>
                <a:chExt cx="1600199" cy="133436"/>
              </a:xfrm>
            </p:grpSpPr>
            <p:sp>
              <p:nvSpPr>
                <p:cNvPr id="65" name="Rechteck 64"/>
                <p:cNvSpPr/>
                <p:nvPr/>
              </p:nvSpPr>
              <p:spPr>
                <a:xfrm>
                  <a:off x="3620385" y="4864773"/>
                  <a:ext cx="1068574" cy="13343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6" name="Rechteck 65"/>
                <p:cNvSpPr/>
                <p:nvPr/>
              </p:nvSpPr>
              <p:spPr>
                <a:xfrm>
                  <a:off x="4688959" y="4866635"/>
                  <a:ext cx="531625" cy="131574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2" name="Textfeld 61"/>
              <p:cNvSpPr txBox="1"/>
              <p:nvPr/>
            </p:nvSpPr>
            <p:spPr>
              <a:xfrm>
                <a:off x="2104365" y="4792654"/>
                <a:ext cx="10534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LM </a:t>
                </a:r>
                <a:r>
                  <a:rPr lang="en-GB" sz="1200" dirty="0" err="1" smtClean="0"/>
                  <a:t>dileptons</a:t>
                </a:r>
                <a:endParaRPr lang="en-GB" sz="1200" dirty="0"/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4298315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  <p:grpSp>
          <p:nvGrpSpPr>
            <p:cNvPr id="67" name="Gruppierung 66"/>
            <p:cNvGrpSpPr/>
            <p:nvPr/>
          </p:nvGrpSpPr>
          <p:grpSpPr>
            <a:xfrm>
              <a:off x="2094913" y="2695435"/>
              <a:ext cx="4849328" cy="449875"/>
              <a:chOff x="2104365" y="4619777"/>
              <a:chExt cx="4849328" cy="449875"/>
            </a:xfrm>
          </p:grpSpPr>
          <p:grpSp>
            <p:nvGrpSpPr>
              <p:cNvPr id="70" name="Gruppierung 69"/>
              <p:cNvGrpSpPr/>
              <p:nvPr/>
            </p:nvGrpSpPr>
            <p:grpSpPr>
              <a:xfrm>
                <a:off x="4141613" y="4864773"/>
                <a:ext cx="1078971" cy="157834"/>
                <a:chOff x="4141613" y="4864773"/>
                <a:chExt cx="1078971" cy="157834"/>
              </a:xfrm>
            </p:grpSpPr>
            <p:sp>
              <p:nvSpPr>
                <p:cNvPr id="75" name="Rechteck 74"/>
                <p:cNvSpPr/>
                <p:nvPr/>
              </p:nvSpPr>
              <p:spPr>
                <a:xfrm>
                  <a:off x="4141613" y="4864773"/>
                  <a:ext cx="547345" cy="15783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6" name="Rechteck 75"/>
                <p:cNvSpPr/>
                <p:nvPr/>
              </p:nvSpPr>
              <p:spPr>
                <a:xfrm>
                  <a:off x="4688959" y="4866635"/>
                  <a:ext cx="531625" cy="131574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1" name="Rechteck 70"/>
              <p:cNvSpPr/>
              <p:nvPr/>
            </p:nvSpPr>
            <p:spPr>
              <a:xfrm>
                <a:off x="5502351" y="4737820"/>
                <a:ext cx="579471" cy="1269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smtClean="0">
                    <a:solidFill>
                      <a:schemeClr val="tx1"/>
                    </a:solidFill>
                  </a:rPr>
                  <a:t>NA61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2104365" y="4665329"/>
                <a:ext cx="11128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a</a:t>
                </a:r>
                <a:r>
                  <a:rPr lang="en-GB" sz="1200" dirty="0" smtClean="0"/>
                  <a:t>nti-hyperons</a:t>
                </a:r>
                <a:endParaRPr lang="en-GB" sz="1200" dirty="0"/>
              </a:p>
            </p:txBody>
          </p:sp>
          <p:sp>
            <p:nvSpPr>
              <p:cNvPr id="73" name="Rechteck 72"/>
              <p:cNvSpPr/>
              <p:nvPr/>
            </p:nvSpPr>
            <p:spPr>
              <a:xfrm>
                <a:off x="5502351" y="4619777"/>
                <a:ext cx="1451342" cy="1258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BES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4298315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  <p:grpSp>
          <p:nvGrpSpPr>
            <p:cNvPr id="77" name="Gruppierung 76"/>
            <p:cNvGrpSpPr/>
            <p:nvPr/>
          </p:nvGrpSpPr>
          <p:grpSpPr>
            <a:xfrm>
              <a:off x="2110390" y="2076404"/>
              <a:ext cx="3977458" cy="331833"/>
              <a:chOff x="2104365" y="4737820"/>
              <a:chExt cx="3977458" cy="331833"/>
            </a:xfrm>
          </p:grpSpPr>
          <p:grpSp>
            <p:nvGrpSpPr>
              <p:cNvPr id="78" name="Gruppierung 77"/>
              <p:cNvGrpSpPr/>
              <p:nvPr/>
            </p:nvGrpSpPr>
            <p:grpSpPr>
              <a:xfrm>
                <a:off x="4629767" y="4864773"/>
                <a:ext cx="590817" cy="133437"/>
                <a:chOff x="4629767" y="4864773"/>
                <a:chExt cx="590817" cy="133437"/>
              </a:xfrm>
            </p:grpSpPr>
            <p:sp>
              <p:nvSpPr>
                <p:cNvPr id="83" name="Rechteck 82"/>
                <p:cNvSpPr/>
                <p:nvPr/>
              </p:nvSpPr>
              <p:spPr>
                <a:xfrm>
                  <a:off x="4629767" y="4864774"/>
                  <a:ext cx="59192" cy="13343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4" name="Rechteck 83"/>
                <p:cNvSpPr/>
                <p:nvPr/>
              </p:nvSpPr>
              <p:spPr>
                <a:xfrm>
                  <a:off x="4688959" y="4864773"/>
                  <a:ext cx="531625" cy="133436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9" name="Rechteck 78"/>
              <p:cNvSpPr/>
              <p:nvPr/>
            </p:nvSpPr>
            <p:spPr>
              <a:xfrm>
                <a:off x="5502351" y="4737820"/>
                <a:ext cx="579472" cy="1269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smtClean="0">
                    <a:solidFill>
                      <a:schemeClr val="tx1"/>
                    </a:solidFill>
                  </a:rPr>
                  <a:t>NA61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2104365" y="4792654"/>
                <a:ext cx="9941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o</a:t>
                </a:r>
                <a:r>
                  <a:rPr lang="en-GB" sz="1200" dirty="0" smtClean="0"/>
                  <a:t>pen charm</a:t>
                </a:r>
                <a:endParaRPr lang="en-GB" sz="1200" dirty="0"/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4572309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  <p:grpSp>
          <p:nvGrpSpPr>
            <p:cNvPr id="85" name="Gruppierung 84"/>
            <p:cNvGrpSpPr/>
            <p:nvPr/>
          </p:nvGrpSpPr>
          <p:grpSpPr>
            <a:xfrm>
              <a:off x="2110390" y="1458000"/>
              <a:ext cx="3116219" cy="277000"/>
              <a:chOff x="2104365" y="4792653"/>
              <a:chExt cx="3116219" cy="277000"/>
            </a:xfrm>
          </p:grpSpPr>
          <p:grpSp>
            <p:nvGrpSpPr>
              <p:cNvPr id="86" name="Gruppierung 85"/>
              <p:cNvGrpSpPr/>
              <p:nvPr/>
            </p:nvGrpSpPr>
            <p:grpSpPr>
              <a:xfrm>
                <a:off x="4629767" y="4864773"/>
                <a:ext cx="590817" cy="133437"/>
                <a:chOff x="4629767" y="4864773"/>
                <a:chExt cx="590817" cy="133437"/>
              </a:xfrm>
            </p:grpSpPr>
            <p:sp>
              <p:nvSpPr>
                <p:cNvPr id="90" name="Rechteck 89"/>
                <p:cNvSpPr/>
                <p:nvPr/>
              </p:nvSpPr>
              <p:spPr>
                <a:xfrm>
                  <a:off x="4629767" y="4864774"/>
                  <a:ext cx="59192" cy="13343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Rechteck 90"/>
                <p:cNvSpPr/>
                <p:nvPr/>
              </p:nvSpPr>
              <p:spPr>
                <a:xfrm>
                  <a:off x="4688959" y="4864773"/>
                  <a:ext cx="531625" cy="133436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8" name="Textfeld 87"/>
              <p:cNvSpPr txBox="1"/>
              <p:nvPr/>
            </p:nvSpPr>
            <p:spPr>
              <a:xfrm>
                <a:off x="2104365" y="4792654"/>
                <a:ext cx="10278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/>
                  <a:t>c</a:t>
                </a:r>
                <a:r>
                  <a:rPr lang="en-GB" sz="1200" dirty="0" err="1" smtClean="0"/>
                  <a:t>harmonium</a:t>
                </a:r>
                <a:endParaRPr lang="en-GB" sz="1200" dirty="0"/>
              </a:p>
            </p:txBody>
          </p:sp>
          <p:sp>
            <p:nvSpPr>
              <p:cNvPr id="89" name="Textfeld 88"/>
              <p:cNvSpPr txBox="1"/>
              <p:nvPr/>
            </p:nvSpPr>
            <p:spPr>
              <a:xfrm>
                <a:off x="4572309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  <p:grpSp>
          <p:nvGrpSpPr>
            <p:cNvPr id="92" name="Gruppierung 91"/>
            <p:cNvGrpSpPr/>
            <p:nvPr/>
          </p:nvGrpSpPr>
          <p:grpSpPr>
            <a:xfrm>
              <a:off x="2099264" y="3467226"/>
              <a:ext cx="3116219" cy="277000"/>
              <a:chOff x="2104365" y="4792653"/>
              <a:chExt cx="3116219" cy="277000"/>
            </a:xfrm>
          </p:grpSpPr>
          <p:grpSp>
            <p:nvGrpSpPr>
              <p:cNvPr id="94" name="Gruppierung 93"/>
              <p:cNvGrpSpPr/>
              <p:nvPr/>
            </p:nvGrpSpPr>
            <p:grpSpPr>
              <a:xfrm>
                <a:off x="3620385" y="4864773"/>
                <a:ext cx="1600199" cy="133436"/>
                <a:chOff x="3620385" y="4864773"/>
                <a:chExt cx="1600199" cy="133436"/>
              </a:xfrm>
            </p:grpSpPr>
            <p:sp>
              <p:nvSpPr>
                <p:cNvPr id="97" name="Rechteck 96"/>
                <p:cNvSpPr/>
                <p:nvPr/>
              </p:nvSpPr>
              <p:spPr>
                <a:xfrm>
                  <a:off x="3620385" y="4864773"/>
                  <a:ext cx="1068574" cy="13343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8" name="Rechteck 97"/>
                <p:cNvSpPr/>
                <p:nvPr/>
              </p:nvSpPr>
              <p:spPr>
                <a:xfrm>
                  <a:off x="4688959" y="4866635"/>
                  <a:ext cx="531625" cy="131574"/>
                </a:xfrm>
                <a:prstGeom prst="rect">
                  <a:avLst/>
                </a:prstGeom>
                <a:solidFill>
                  <a:srgbClr val="FF0000">
                    <a:alpha val="32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12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95" name="Textfeld 94"/>
              <p:cNvSpPr txBox="1"/>
              <p:nvPr/>
            </p:nvSpPr>
            <p:spPr>
              <a:xfrm>
                <a:off x="2104365" y="4792654"/>
                <a:ext cx="10118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IM </a:t>
                </a:r>
                <a:r>
                  <a:rPr lang="en-GB" sz="1200" dirty="0" err="1" smtClean="0"/>
                  <a:t>dileptons</a:t>
                </a:r>
                <a:endParaRPr lang="en-GB" sz="1200" dirty="0"/>
              </a:p>
            </p:txBody>
          </p:sp>
          <p:sp>
            <p:nvSpPr>
              <p:cNvPr id="96" name="Textfeld 95"/>
              <p:cNvSpPr txBox="1"/>
              <p:nvPr/>
            </p:nvSpPr>
            <p:spPr>
              <a:xfrm>
                <a:off x="4298315" y="4792653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CBM</a:t>
                </a:r>
                <a:endParaRPr lang="de-DE" sz="1200" dirty="0"/>
              </a:p>
            </p:txBody>
          </p:sp>
        </p:grpSp>
      </p:grpSp>
      <p:sp>
        <p:nvSpPr>
          <p:cNvPr id="16388" name="Textfeld 16387"/>
          <p:cNvSpPr txBox="1"/>
          <p:nvPr/>
        </p:nvSpPr>
        <p:spPr>
          <a:xfrm>
            <a:off x="1466460" y="781106"/>
            <a:ext cx="6349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restrictions: by rate and/or by instrumentation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4178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(A Short) Summary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de-DE" altLang="de-DE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" name="Inhaltsplatzhalter 2"/>
          <p:cNvSpPr>
            <a:spLocks noGrp="1"/>
          </p:cNvSpPr>
          <p:nvPr>
            <p:ph idx="1"/>
          </p:nvPr>
        </p:nvSpPr>
        <p:spPr>
          <a:xfrm>
            <a:off x="457200" y="4125606"/>
            <a:ext cx="8229600" cy="2088928"/>
          </a:xfrm>
        </p:spPr>
        <p:txBody>
          <a:bodyPr/>
          <a:lstStyle/>
          <a:p>
            <a:pPr marL="0" indent="0" algn="just">
              <a:buNone/>
            </a:pP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If the intended experiment programmes and their timelines become true: starting from the early 2020s, a wealth of data will decisively improve our knowledge on the QCD phase diagram at high net-</a:t>
            </a:r>
            <a:r>
              <a:rPr lang="en-GB" altLang="de-DE" sz="2000" dirty="0">
                <a:solidFill>
                  <a:srgbClr val="953735"/>
                </a:solidFill>
                <a:ea typeface="ＭＳ Ｐゴシック" charset="-128"/>
              </a:rPr>
              <a:t>b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aryon densities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. </a:t>
            </a:r>
          </a:p>
          <a:p>
            <a:pPr marL="0" indent="0" algn="just">
              <a:buNone/>
            </a:pP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In junction with the continuing experiments at highest energies (LHC and RHIC), the field promises to be vibrant for the next decade and more.</a:t>
            </a:r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pPr marL="0" indent="0" algn="just">
              <a:buNone/>
            </a:pP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/>
            </a:r>
            <a:b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</a:br>
            <a:endParaRPr lang="en-GB" altLang="de-DE" sz="2400" dirty="0" smtClean="0">
              <a:solidFill>
                <a:srgbClr val="953735"/>
              </a:solidFill>
              <a:ea typeface="ＭＳ Ｐゴシック" charset="-128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15" y="931863"/>
            <a:ext cx="3459866" cy="29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dirty="0" smtClean="0">
                <a:ea typeface="ＭＳ Ｐゴシック" charset="-128"/>
              </a:rPr>
              <a:t>A Brief History of Experimental Heavy-Ion Physics</a:t>
            </a:r>
            <a:endParaRPr lang="en-GB" altLang="de-DE" sz="3200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FD90290-7584-D34A-835F-F7A2DE621204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31863"/>
            <a:ext cx="8724900" cy="54229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78930" y="1353787"/>
            <a:ext cx="1863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studying QGP properties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175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b="1" dirty="0" smtClean="0">
                <a:ea typeface="ＭＳ Ｐゴシック" charset="-128"/>
              </a:rPr>
              <a:t>Experimental Access to the Phase Diagram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Volker Friese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81BA1B50-4BCB-A540-8EF1-6066C6AECD25}" type="slidenum">
              <a:rPr lang="de-DE" altLang="de-DE" sz="1200">
                <a:solidFill>
                  <a:srgbClr val="898989"/>
                </a:solidFill>
              </a:rPr>
              <a:pPr eaLnBrk="1" hangingPunct="1"/>
              <a:t>5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4184"/>
            <a:ext cx="48228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2416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448828" y="3500438"/>
            <a:ext cx="3384550" cy="2808287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The hadronic final state resembles a hadron gas in equilibrium.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Moderate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collision energies probe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the high-density region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of the phase diagram.</a:t>
            </a:r>
          </a:p>
          <a:p>
            <a:pPr>
              <a:buFont typeface="Arial" charset="0"/>
              <a:buChar char="•"/>
              <a:defRPr/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Microscopic models confirm to reach a high-density state with medium energies.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2" name="Gruppierung 11"/>
          <p:cNvGrpSpPr>
            <a:grpSpLocks/>
          </p:cNvGrpSpPr>
          <p:nvPr/>
        </p:nvGrpSpPr>
        <p:grpSpPr bwMode="auto">
          <a:xfrm>
            <a:off x="103721" y="3760788"/>
            <a:ext cx="3067050" cy="2770187"/>
            <a:chOff x="323528" y="3760082"/>
            <a:chExt cx="3067292" cy="2770431"/>
          </a:xfrm>
        </p:grpSpPr>
        <p:pic>
          <p:nvPicPr>
            <p:cNvPr id="23561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CDCDCD"/>
                </a:clrFrom>
                <a:clrTo>
                  <a:srgbClr val="CDCDC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5"/>
            <a:stretch>
              <a:fillRect/>
            </a:stretch>
          </p:blipFill>
          <p:spPr bwMode="auto">
            <a:xfrm>
              <a:off x="323528" y="4005064"/>
              <a:ext cx="2736428" cy="252544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Geschweifte Klammer links 10"/>
            <p:cNvSpPr/>
            <p:nvPr/>
          </p:nvSpPr>
          <p:spPr bwMode="auto">
            <a:xfrm rot="19470489">
              <a:off x="2492224" y="3760082"/>
              <a:ext cx="898596" cy="1173265"/>
            </a:xfrm>
            <a:prstGeom prst="leftBrace">
              <a:avLst>
                <a:gd name="adj1" fmla="val 8333"/>
                <a:gd name="adj2" fmla="val 46082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900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The Phase Diagram Might Be Complex....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13CC98-32F1-D148-B7AF-A44C2E0B67C0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5821"/>
            <a:ext cx="4704872" cy="3414506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343896" y="1109235"/>
            <a:ext cx="3342904" cy="3191075"/>
          </a:xfrm>
        </p:spPr>
        <p:txBody>
          <a:bodyPr/>
          <a:lstStyle/>
          <a:p>
            <a:pPr marL="0" indent="0">
              <a:buNone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Landmarks: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Cross-over at low densities,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1800" dirty="0">
                <a:solidFill>
                  <a:srgbClr val="953735"/>
                </a:solidFill>
                <a:ea typeface="ＭＳ Ｐゴシック" charset="-128"/>
              </a:rPr>
              <a:t>f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irst-order (?) transition at high densities,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1800" dirty="0">
                <a:solidFill>
                  <a:srgbClr val="953735"/>
                </a:solidFill>
                <a:ea typeface="ＭＳ Ｐゴシック" charset="-128"/>
              </a:rPr>
              <a:t>b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oth s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eparated by a critical point.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Chiral transition / </a:t>
            </a:r>
            <a:b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</a:b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quarkyonic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matter ?</a:t>
            </a:r>
          </a:p>
          <a:p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Exotic phases at extreme densities</a:t>
            </a:r>
            <a:endParaRPr lang="en-GB" altLang="de-DE" sz="1800" dirty="0" smtClean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825159" y="4571796"/>
            <a:ext cx="7554686" cy="18117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Key 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critical point, and if yes, where? 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Where is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deconfinement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first reached?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first-order phase transition?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Is there a difference between chiral and </a:t>
            </a:r>
            <a:r>
              <a:rPr lang="en-GB" altLang="de-DE" sz="1800" dirty="0" err="1" smtClean="0">
                <a:solidFill>
                  <a:srgbClr val="953735"/>
                </a:solidFill>
                <a:ea typeface="ＭＳ Ｐゴシック" charset="-128"/>
              </a:rPr>
              <a:t>deconfinement</a:t>
            </a:r>
            <a:r>
              <a:rPr lang="en-GB" altLang="de-DE" sz="1800" dirty="0" smtClean="0">
                <a:solidFill>
                  <a:srgbClr val="953735"/>
                </a:solidFill>
                <a:ea typeface="ＭＳ Ｐゴシック" charset="-128"/>
              </a:rPr>
              <a:t> transition?</a:t>
            </a:r>
          </a:p>
          <a:p>
            <a:pPr algn="r"/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... left open by previous experiments at AGS and SPS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198715" y="4192452"/>
            <a:ext cx="2147760" cy="315749"/>
          </a:xfrm>
          <a:prstGeom prst="roundRect">
            <a:avLst/>
          </a:prstGeom>
          <a:solidFill>
            <a:srgbClr val="FFC000">
              <a:alpha val="5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chemeClr val="tx1"/>
                </a:solidFill>
              </a:rPr>
              <a:t>Diagram</a:t>
            </a:r>
            <a:r>
              <a:rPr lang="de-DE" sz="1400" dirty="0" smtClean="0">
                <a:solidFill>
                  <a:schemeClr val="tx1"/>
                </a:solidFill>
              </a:rPr>
              <a:t>: </a:t>
            </a:r>
            <a:r>
              <a:rPr lang="de-DE" sz="1400" dirty="0" err="1" smtClean="0">
                <a:solidFill>
                  <a:schemeClr val="tx1"/>
                </a:solidFill>
              </a:rPr>
              <a:t>Courtesy</a:t>
            </a:r>
            <a:r>
              <a:rPr lang="de-DE" sz="1400" dirty="0" smtClean="0">
                <a:solidFill>
                  <a:schemeClr val="tx1"/>
                </a:solidFill>
              </a:rPr>
              <a:t> A. Sorin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A New Round of Experiments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31863"/>
            <a:ext cx="8229600" cy="5231870"/>
          </a:xfrm>
        </p:spPr>
        <p:txBody>
          <a:bodyPr/>
          <a:lstStyle/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Paradigm: detection of QCD “landmarks” by systematic studies of indicative observables as function of collision energy (“beam energy scan”) (and of system size)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Started with NA49 (SPS), continued by STAR (RHIC)</a:t>
            </a:r>
          </a:p>
          <a:p>
            <a:pPr lvl="1"/>
            <a:r>
              <a:rPr lang="en-GB" altLang="de-DE" sz="2000" dirty="0">
                <a:solidFill>
                  <a:srgbClr val="953735"/>
                </a:solidFill>
                <a:ea typeface="ＭＳ Ｐゴシック" charset="-128"/>
              </a:rPr>
              <a:t>L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ooking for discontinuities / irregularities in the excitation functions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With proper “baseline” measurements (</a:t>
            </a: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p+p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, </a:t>
            </a:r>
            <a:r>
              <a:rPr lang="en-GB" altLang="de-DE" sz="2000" dirty="0" err="1" smtClean="0">
                <a:solidFill>
                  <a:srgbClr val="953735"/>
                </a:solidFill>
                <a:ea typeface="ＭＳ Ｐゴシック" charset="-128"/>
              </a:rPr>
              <a:t>p+A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)</a:t>
            </a:r>
          </a:p>
          <a:p>
            <a:pPr lvl="1"/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At existing accelerators with existing experiments</a:t>
            </a:r>
            <a:b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</a:br>
            <a:endParaRPr lang="en-GB" altLang="de-DE" sz="24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With new, next-generation experiments at upcoming facilities</a:t>
            </a:r>
          </a:p>
          <a:p>
            <a:pPr lvl="1"/>
            <a:r>
              <a:rPr lang="en-GB" altLang="de-DE" sz="2000" dirty="0">
                <a:solidFill>
                  <a:srgbClr val="953735"/>
                </a:solidFill>
                <a:ea typeface="ＭＳ Ｐゴシック" charset="-128"/>
              </a:rPr>
              <a:t>i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mproved sensitivity (rate, precision) </a:t>
            </a:r>
          </a:p>
          <a:p>
            <a:pPr lvl="1"/>
            <a:r>
              <a:rPr lang="en-GB" altLang="de-DE" sz="2000" dirty="0">
                <a:solidFill>
                  <a:srgbClr val="953735"/>
                </a:solidFill>
                <a:ea typeface="ＭＳ Ｐゴシック" charset="-128"/>
              </a:rPr>
              <a:t>c</a:t>
            </a:r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apable to measure rare observables not accessible before</a:t>
            </a:r>
            <a:endParaRPr lang="en-GB" altLang="de-DE" sz="2000" dirty="0" smtClean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46BD0E-0CC1-9040-89F3-5DD686596185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de-DE" b="1" dirty="0" smtClean="0">
                <a:ea typeface="ＭＳ Ｐゴシック" charset="-128"/>
              </a:rPr>
              <a:t>Experimental Handles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CONF XII, Thessaloniki, 3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A259D9-5DFF-1A48-8740-C69A664EE3A3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7" name="Inhaltsplatzhalter 2"/>
          <p:cNvSpPr>
            <a:spLocks noGrp="1"/>
          </p:cNvSpPr>
          <p:nvPr>
            <p:ph idx="1"/>
          </p:nvPr>
        </p:nvSpPr>
        <p:spPr>
          <a:xfrm>
            <a:off x="457199" y="1145619"/>
            <a:ext cx="8327985" cy="4826918"/>
          </a:xfrm>
        </p:spPr>
        <p:txBody>
          <a:bodyPr/>
          <a:lstStyle/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Fluctuations: expected near the critical point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Flow: access to the equation-of-state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Strangeness: equilibration as signal for phase transition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Lepton pairs: thermal radiation as thermometer -&gt; caloric curve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Charm: probe of the early collision stage</a:t>
            </a:r>
          </a:p>
          <a:p>
            <a:endParaRPr lang="en-GB" altLang="de-DE" sz="2400" dirty="0" smtClean="0">
              <a:solidFill>
                <a:srgbClr val="953735"/>
              </a:solidFill>
              <a:ea typeface="ＭＳ Ｐゴシック" charset="-128"/>
            </a:endParaRPr>
          </a:p>
          <a:p>
            <a:pPr marL="0" indent="0">
              <a:buNone/>
            </a:pP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Experimental knowledge on these below top SPS energies is scarce (limited to bulk probes, limited in statistics), or missing.</a:t>
            </a:r>
          </a:p>
          <a:p>
            <a:pPr marL="0" indent="0">
              <a:buNone/>
            </a:pPr>
            <a:endParaRPr lang="en-GB" altLang="de-DE" sz="2400" dirty="0">
              <a:solidFill>
                <a:srgbClr val="953735"/>
              </a:solidFill>
              <a:ea typeface="ＭＳ Ｐゴシック" charset="-128"/>
            </a:endParaRPr>
          </a:p>
          <a:p>
            <a:pPr marL="0" indent="0">
              <a:buNone/>
            </a:pP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Future experiments must improve the data situation decisively!</a:t>
            </a:r>
            <a:endParaRPr lang="en-GB" altLang="de-DE" sz="2400" dirty="0">
              <a:solidFill>
                <a:srgbClr val="953735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86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de-DE" b="1" dirty="0" smtClean="0">
                <a:ea typeface="ＭＳ Ｐゴシック" charset="-128"/>
              </a:rPr>
              <a:t>Strangeness</a:t>
            </a:r>
            <a:endParaRPr lang="en-GB" altLang="de-DE" b="1" dirty="0">
              <a:ea typeface="ＭＳ Ｐゴシック" charset="-128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81125"/>
            <a:ext cx="8229600" cy="4525962"/>
          </a:xfrm>
        </p:spPr>
        <p:txBody>
          <a:bodyPr/>
          <a:lstStyle/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One of the ”classical” observables: </a:t>
            </a:r>
            <a:b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</a:b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strangeness enhancement / canonical suppression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Strangeness yields from are well described by the statistical model: strong argument for phase transition (no </a:t>
            </a:r>
            <a:r>
              <a:rPr lang="en-GB" altLang="de-DE" sz="2400" dirty="0" err="1" smtClean="0">
                <a:solidFill>
                  <a:srgbClr val="953735"/>
                </a:solidFill>
                <a:ea typeface="ＭＳ Ｐゴシック" charset="-128"/>
              </a:rPr>
              <a:t>hadronic</a:t>
            </a: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 mechanism to equilibrate e.g. Omega)</a:t>
            </a:r>
            <a:endParaRPr lang="en-GB" altLang="de-DE" sz="2400" dirty="0" smtClean="0">
              <a:solidFill>
                <a:srgbClr val="953735"/>
              </a:solidFill>
              <a:ea typeface="ＭＳ Ｐゴシック" charset="-128"/>
            </a:endParaRP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Following this: measuring </a:t>
            </a:r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strange baryon abundances at lower energies.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Down to which collision energies does the hadron gas model hold?</a:t>
            </a:r>
          </a:p>
          <a:p>
            <a:r>
              <a:rPr lang="en-GB" altLang="de-DE" sz="2400" dirty="0" smtClean="0">
                <a:solidFill>
                  <a:srgbClr val="953735"/>
                </a:solidFill>
                <a:ea typeface="ＭＳ Ｐゴシック" charset="-128"/>
              </a:rPr>
              <a:t>Model fits describe data at lower SPS and at AGS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But with a limited amount of particle species</a:t>
            </a:r>
          </a:p>
          <a:p>
            <a:pPr lvl="1"/>
            <a:r>
              <a:rPr lang="en-GB" altLang="de-DE" sz="2000" dirty="0" smtClean="0">
                <a:solidFill>
                  <a:srgbClr val="953735"/>
                </a:solidFill>
                <a:ea typeface="ＭＳ Ｐゴシック" charset="-128"/>
              </a:rPr>
              <a:t>Data on multi-strange baryons are scarce</a:t>
            </a:r>
            <a:endParaRPr lang="en-GB" altLang="de-DE" sz="2000" dirty="0">
              <a:solidFill>
                <a:srgbClr val="953735"/>
              </a:solidFill>
              <a:ea typeface="ＭＳ Ｐゴシック" charset="-128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200" smtClean="0">
                <a:solidFill>
                  <a:srgbClr val="898989"/>
                </a:solidFill>
                <a:latin typeface="Calibri" charset="0"/>
              </a:rPr>
              <a:t>CONF XII, Thessaloniki, 3 September 2016</a:t>
            </a:r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Volker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46BD0E-0CC1-9040-89F3-5DD686596185}" type="slidenum">
              <a:rPr lang="de-DE" alt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de-DE" alt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1882</Words>
  <Application>Microsoft Macintosh PowerPoint</Application>
  <PresentationFormat>Bildschirmpräsentation (4:3)</PresentationFormat>
  <Paragraphs>321</Paragraphs>
  <Slides>31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Calibri</vt:lpstr>
      <vt:lpstr>ＭＳ Ｐゴシック</vt:lpstr>
      <vt:lpstr>Symbol</vt:lpstr>
      <vt:lpstr>Times New Roman</vt:lpstr>
      <vt:lpstr>Arial</vt:lpstr>
      <vt:lpstr>Office-Design</vt:lpstr>
      <vt:lpstr>Formel</vt:lpstr>
      <vt:lpstr>Experimental perspectives for the study of QCD matter at high net-baryon densities</vt:lpstr>
      <vt:lpstr>Phases of QCD Matter</vt:lpstr>
      <vt:lpstr>Extreme matter in the laboratory</vt:lpstr>
      <vt:lpstr>A Brief History of Experimental Heavy-Ion Physics</vt:lpstr>
      <vt:lpstr>Experimental Access to the Phase Diagram</vt:lpstr>
      <vt:lpstr>The Phase Diagram Might Be Complex....</vt:lpstr>
      <vt:lpstr>A New Round of Experiments</vt:lpstr>
      <vt:lpstr>Experimental Handles</vt:lpstr>
      <vt:lpstr>Strangeness</vt:lpstr>
      <vt:lpstr>Breakdown of strangeness thermalisation?</vt:lpstr>
      <vt:lpstr>Strangeness: The „horn“, again</vt:lpstr>
      <vt:lpstr>The need for data on multi-strange baryons</vt:lpstr>
      <vt:lpstr>Strange anti-baryons at FAIR/NICA energies</vt:lpstr>
      <vt:lpstr>Lepton Pairs: The Intermediate Mass Region</vt:lpstr>
      <vt:lpstr>Charm in Heavy-Ion Collisions</vt:lpstr>
      <vt:lpstr>Charmonium Suppression: The QGP Signal</vt:lpstr>
      <vt:lpstr>Charmonium Below Top SPS Energy</vt:lpstr>
      <vt:lpstr>Charm Cross Section</vt:lpstr>
      <vt:lpstr>The Sensitivity of Charm</vt:lpstr>
      <vt:lpstr>Experimental Landscape</vt:lpstr>
      <vt:lpstr>RHIC Beam Energy Scan</vt:lpstr>
      <vt:lpstr>NA61</vt:lpstr>
      <vt:lpstr>HADES</vt:lpstr>
      <vt:lpstr>CBM</vt:lpstr>
      <vt:lpstr>MPD / NICA</vt:lpstr>
      <vt:lpstr>Perspectives: NA60+</vt:lpstr>
      <vt:lpstr>Perspectives: Plans at J-PARC</vt:lpstr>
      <vt:lpstr>J-PARC: Ideas on a HI Detector</vt:lpstr>
      <vt:lpstr>Comparison: Rates</vt:lpstr>
      <vt:lpstr>Comparison: Observables</vt:lpstr>
      <vt:lpstr>(A Short) 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Volker Friese</dc:creator>
  <cp:lastModifiedBy>Microsoft Office-Anwender</cp:lastModifiedBy>
  <cp:revision>177</cp:revision>
  <dcterms:created xsi:type="dcterms:W3CDTF">2010-04-22T21:56:57Z</dcterms:created>
  <dcterms:modified xsi:type="dcterms:W3CDTF">2016-09-03T05:44:21Z</dcterms:modified>
</cp:coreProperties>
</file>