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0"/>
  </p:notesMasterIdLst>
  <p:sldIdLst>
    <p:sldId id="256" r:id="rId2"/>
    <p:sldId id="285" r:id="rId3"/>
    <p:sldId id="257" r:id="rId4"/>
    <p:sldId id="319" r:id="rId5"/>
    <p:sldId id="309" r:id="rId6"/>
    <p:sldId id="275" r:id="rId7"/>
    <p:sldId id="261" r:id="rId8"/>
    <p:sldId id="284" r:id="rId9"/>
    <p:sldId id="276" r:id="rId10"/>
    <p:sldId id="316" r:id="rId11"/>
    <p:sldId id="314" r:id="rId12"/>
    <p:sldId id="315" r:id="rId13"/>
    <p:sldId id="317" r:id="rId14"/>
    <p:sldId id="318" r:id="rId15"/>
    <p:sldId id="283" r:id="rId16"/>
    <p:sldId id="287" r:id="rId17"/>
    <p:sldId id="296" r:id="rId18"/>
    <p:sldId id="289" r:id="rId19"/>
    <p:sldId id="291" r:id="rId20"/>
    <p:sldId id="292" r:id="rId21"/>
    <p:sldId id="305" r:id="rId22"/>
    <p:sldId id="320" r:id="rId23"/>
    <p:sldId id="322" r:id="rId24"/>
    <p:sldId id="323" r:id="rId25"/>
    <p:sldId id="325" r:id="rId26"/>
    <p:sldId id="329" r:id="rId27"/>
    <p:sldId id="330" r:id="rId28"/>
    <p:sldId id="313" r:id="rId29"/>
    <p:sldId id="331" r:id="rId30"/>
    <p:sldId id="326" r:id="rId31"/>
    <p:sldId id="327" r:id="rId32"/>
    <p:sldId id="328" r:id="rId33"/>
    <p:sldId id="304" r:id="rId34"/>
    <p:sldId id="324" r:id="rId35"/>
    <p:sldId id="279" r:id="rId36"/>
    <p:sldId id="307" r:id="rId37"/>
    <p:sldId id="293" r:id="rId38"/>
    <p:sldId id="321" r:id="rId39"/>
  </p:sldIdLst>
  <p:sldSz cx="9144000" cy="6858000" type="screen4x3"/>
  <p:notesSz cx="6846888" cy="97663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Times New Roman" pitchFamily="18" charset="0"/>
        <a:ea typeface="Bitstream Vera Sans" charset="0"/>
        <a:cs typeface="Bitstream Vera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84" autoAdjust="0"/>
  </p:normalViewPr>
  <p:slideViewPr>
    <p:cSldViewPr>
      <p:cViewPr>
        <p:scale>
          <a:sx n="50" d="100"/>
          <a:sy n="50" d="100"/>
        </p:scale>
        <p:origin x="-571" y="18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887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46888" cy="9766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0"/>
            <a:ext cx="29670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876675" y="0"/>
            <a:ext cx="29670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9708" name="Rectangle 1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1075" y="731838"/>
            <a:ext cx="4870450" cy="36496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0" name="Rectangle 12"/>
          <p:cNvSpPr>
            <a:spLocks noGrp="1" noChangeArrowheads="1"/>
          </p:cNvSpPr>
          <p:nvPr>
            <p:ph type="body"/>
          </p:nvPr>
        </p:nvSpPr>
        <p:spPr bwMode="auto">
          <a:xfrm>
            <a:off x="684213" y="4638675"/>
            <a:ext cx="5464175" cy="438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smtClean="0"/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0" y="9275763"/>
            <a:ext cx="29670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3876675" y="9275763"/>
            <a:ext cx="2954338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10F56961-884D-49C9-AABD-1E4873753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11FC6B1-6849-46D4-A3BB-8C455B48A970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1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3876675" y="9275763"/>
            <a:ext cx="2955925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31E0B64-8A99-4BAB-B220-0DFB11BBF0F9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3876675" y="9275763"/>
            <a:ext cx="2959100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440E19E-28C6-4A5D-AA64-9D38CF865AE0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876675" y="9275763"/>
            <a:ext cx="2963863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E9180F-AF95-407E-B969-58EF08CD9E1E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3876675" y="9275763"/>
            <a:ext cx="29670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1DF6E17-9122-4A08-9976-E4EACD4B8720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727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31838"/>
            <a:ext cx="4883150" cy="3662362"/>
          </a:xfrm>
          <a:solidFill>
            <a:srgbClr val="FFFFFF"/>
          </a:solidFill>
          <a:ln/>
        </p:spPr>
      </p:sp>
      <p:sp>
        <p:nvSpPr>
          <p:cNvPr id="3072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76875" cy="439578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238985-B19E-4252-A628-151258AE534F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17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31838"/>
            <a:ext cx="4883150" cy="3662362"/>
          </a:xfrm>
          <a:solidFill>
            <a:srgbClr val="FFFFFF"/>
          </a:solidFill>
          <a:ln/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76875" cy="4397375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06DCE3-EA0B-4BE9-B608-283F4B76703E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18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76675" y="9275763"/>
            <a:ext cx="29670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7ADBBF-B85D-4D0F-8231-B2E86A92CA30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31838"/>
            <a:ext cx="4883150" cy="3662362"/>
          </a:xfrm>
          <a:solidFill>
            <a:srgbClr val="FFFFFF"/>
          </a:solidFill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76875" cy="439578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C05B2E-AE65-4D97-AEC0-F163958536BD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24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solidFill>
            <a:srgbClr val="FFFFFF"/>
          </a:solidFill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C0A77C-4575-48E3-AB71-11559B39F636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25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solidFill>
            <a:srgbClr val="FFFFFF"/>
          </a:solidFill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22322F-757B-4CC0-935B-E59E24B3D5E9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34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1C0192-0BC9-4070-A922-DBB6DC7FCC53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36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78263" y="9275763"/>
            <a:ext cx="2963862" cy="487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59C2D63-5379-4446-A664-1DD72C0076BA}" type="slidenum">
              <a:rPr lang="en-US" sz="12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pPr algn="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36</a:t>
            </a:fld>
            <a:endParaRPr lang="en-US" sz="1200">
              <a:solidFill>
                <a:srgbClr val="000000"/>
              </a:solidFill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0964" name="Text Box 1"/>
          <p:cNvSpPr txBox="1">
            <a:spLocks noChangeArrowheads="1"/>
          </p:cNvSpPr>
          <p:nvPr/>
        </p:nvSpPr>
        <p:spPr bwMode="auto">
          <a:xfrm>
            <a:off x="981075" y="731838"/>
            <a:ext cx="4883150" cy="36623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800"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body"/>
          </p:nvPr>
        </p:nvSpPr>
        <p:spPr>
          <a:xfrm>
            <a:off x="684213" y="4638675"/>
            <a:ext cx="5476875" cy="449103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719850-3D41-48ED-A6AD-4B19FB37DA30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37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7275" cy="364966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739A4A-74B0-4519-96C6-064CA69EEFF6}" type="slidenum">
              <a:rPr lang="de-DE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38</a:t>
            </a:fld>
            <a:endParaRPr lang="de-DE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A8C615-CCC4-48F8-B785-5EBE5A6AABC7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3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3876675" y="9275763"/>
            <a:ext cx="2955925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E4C88BC-9902-4EC4-9386-17DE11E57304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3876675" y="9275763"/>
            <a:ext cx="2959100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260FA26-30BE-4CB2-B1F3-F472F4CB074F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3876675" y="9275763"/>
            <a:ext cx="2963863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C1BA70A-A373-433F-9C26-4901AA011BC2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75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31838"/>
            <a:ext cx="4883150" cy="3662362"/>
          </a:xfrm>
          <a:solidFill>
            <a:srgbClr val="FFFFFF"/>
          </a:solidFill>
          <a:ln/>
        </p:spPr>
      </p:sp>
      <p:sp>
        <p:nvSpPr>
          <p:cNvPr id="317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5F4624-4A6A-402F-90B2-AA75FFBFA751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6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76675" y="9275763"/>
            <a:ext cx="2959100" cy="481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5CBD68D-C4D2-4F12-B36B-FC42FBA56D6C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3876675" y="9275763"/>
            <a:ext cx="2963863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03791AE-C390-4494-BB7F-1C39B72248AB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8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1075" y="731838"/>
            <a:ext cx="4883150" cy="3662362"/>
          </a:xfrm>
          <a:solidFill>
            <a:srgbClr val="FFFFFF"/>
          </a:solidFill>
          <a:ln/>
        </p:spPr>
      </p:sp>
      <p:sp>
        <p:nvSpPr>
          <p:cNvPr id="348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7350" cy="43862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1612BE9-01F4-4CB2-ACE3-A0C5B4707339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7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984475-EA15-4081-8C92-795AF01A468D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9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2663" y="731838"/>
            <a:ext cx="4867275" cy="3649662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DCD606-7C9B-4867-8840-8F4CEFF3E7BD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2663" y="731838"/>
            <a:ext cx="4867275" cy="3649662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3B9F84-3547-4FC7-AB02-776B42699B30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DD75AE-E0C9-4474-95F1-0080A4780FAB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2663" y="731838"/>
            <a:ext cx="4868862" cy="36512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4213" y="4638675"/>
            <a:ext cx="5465762" cy="4386263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82663" y="731838"/>
            <a:ext cx="4867275" cy="3649662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F8E84A-5C6D-4E25-B0FD-687F1598D406}" type="slidenum">
              <a:rPr lang="en-US" smtClean="0">
                <a:latin typeface="Arial" pitchFamily="34" charset="0"/>
                <a:ea typeface="Bitstream Vera Sans" charset="0"/>
                <a:cs typeface="Bitstream Vera Sans" charset="0"/>
              </a:rPr>
              <a:pPr/>
              <a:t>16</a:t>
            </a:fld>
            <a:endParaRPr lang="en-US" smtClean="0">
              <a:latin typeface="Arial" pitchFamily="34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F90A4-C9A3-4EC2-8BA8-0D1E8899E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6C0F9-8C63-414E-96E9-AFD2B2509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BD537-D764-4D2B-9D15-15A3C128D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DD2FF-C718-4F66-A525-2A2FB17B7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AE906-017D-45C2-804E-340949FD5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3145C-08A3-4470-8A86-496560A51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1339E-4C7F-41EB-971D-76676804F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5385-282C-47BD-B527-DBB56AC78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2C485-3057-4898-98F0-490FEB5A2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A6281-1192-4157-BECF-3DC3BA4B3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DC65-8519-44A9-BFB3-B6053413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329363"/>
            <a:ext cx="2122488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de-DE"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9363"/>
            <a:ext cx="28829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I.Vassiliev, CBM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29363"/>
            <a:ext cx="21209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0D4F809-CF1D-4185-9D01-D1670AB09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71688"/>
            <a:ext cx="4643438" cy="4348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457224" y="-71438"/>
            <a:ext cx="75438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b="1" dirty="0" smtClean="0">
                <a:solidFill>
                  <a:srgbClr val="C00000"/>
                </a:solidFill>
              </a:rPr>
              <a:t>The Compressed Baryonic Matter Experiment at </a:t>
            </a:r>
            <a:r>
              <a:rPr lang="en-US" sz="3200" b="1" dirty="0">
                <a:solidFill>
                  <a:srgbClr val="C00000"/>
                </a:solidFill>
              </a:rPr>
              <a:t>FAIR</a:t>
            </a:r>
            <a:endParaRPr lang="en-US" sz="3200" b="1" dirty="0">
              <a:solidFill>
                <a:srgbClr val="C00000"/>
              </a:solidFill>
              <a:ea typeface="Standard Symbols L" charset="2"/>
              <a:cs typeface="Standard Symbols L" charset="2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5575" y="0"/>
            <a:ext cx="136842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CEAC08D-5AEF-4134-B15A-16687948F8A3}" type="slidenum">
              <a:rPr lang="en-US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286250" y="1312863"/>
            <a:ext cx="485775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2060"/>
                </a:solidFill>
              </a:rPr>
              <a:t>Iouri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b="1">
                <a:solidFill>
                  <a:srgbClr val="002060"/>
                </a:solidFill>
              </a:rPr>
              <a:t>Vassiliev </a:t>
            </a:r>
            <a:r>
              <a:rPr lang="en-US">
                <a:solidFill>
                  <a:srgbClr val="002060"/>
                </a:solidFill>
              </a:rPr>
              <a:t>for the  CBM Collaboration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575175" y="2852738"/>
            <a:ext cx="61912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STS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5033963" y="2319338"/>
            <a:ext cx="788987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RICH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5643563" y="1938338"/>
            <a:ext cx="6889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TRD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6402388" y="1785938"/>
            <a:ext cx="661987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7319963" y="1862138"/>
            <a:ext cx="84455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ECAL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8080375" y="3005138"/>
            <a:ext cx="649288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PSD</a:t>
            </a:r>
          </a:p>
        </p:txBody>
      </p:sp>
      <p:pic>
        <p:nvPicPr>
          <p:cNvPr id="2062" name="Picture 3" descr="C:\Users\senger\Desktop\FAIR 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4000500"/>
            <a:ext cx="38576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 Box 7"/>
          <p:cNvSpPr txBox="1">
            <a:spLocks noChangeArrowheads="1"/>
          </p:cNvSpPr>
          <p:nvPr/>
        </p:nvSpPr>
        <p:spPr bwMode="auto">
          <a:xfrm>
            <a:off x="5715000" y="3800475"/>
            <a:ext cx="9525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000000"/>
                </a:solidFill>
              </a:rPr>
              <a:t>MUCH</a:t>
            </a:r>
          </a:p>
        </p:txBody>
      </p:sp>
      <p:sp>
        <p:nvSpPr>
          <p:cNvPr id="2064" name="TextBox 16"/>
          <p:cNvSpPr txBox="1">
            <a:spLocks noChangeArrowheads="1"/>
          </p:cNvSpPr>
          <p:nvPr/>
        </p:nvSpPr>
        <p:spPr bwMode="auto">
          <a:xfrm>
            <a:off x="214313" y="3929063"/>
            <a:ext cx="2655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>
                <a:solidFill>
                  <a:srgbClr val="FFFF00"/>
                </a:solidFill>
              </a:rPr>
              <a:t>FAIR construction site</a:t>
            </a:r>
          </a:p>
        </p:txBody>
      </p:sp>
      <p:sp>
        <p:nvSpPr>
          <p:cNvPr id="2065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829716-BA5B-4B34-9039-FAFE09125E30}" type="slidenum">
              <a:rPr lang="en-US" smtClean="0">
                <a:latin typeface="Times New Roman" pitchFamily="18" charset="0"/>
              </a:rPr>
              <a:pPr>
                <a:defRPr/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71688" y="6457950"/>
            <a:ext cx="4572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Thessaloniki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September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1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 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2016 </a:t>
            </a:r>
          </a:p>
        </p:txBody>
      </p:sp>
      <p:pic>
        <p:nvPicPr>
          <p:cNvPr id="20" name="Picture 19" descr="Thessalonik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1" y="1881071"/>
            <a:ext cx="3888433" cy="1931062"/>
          </a:xfrm>
          <a:prstGeom prst="rect">
            <a:avLst/>
          </a:prstGeom>
        </p:spPr>
      </p:pic>
      <p:pic>
        <p:nvPicPr>
          <p:cNvPr id="21" name="Picture 20" descr="logo_barwione5_min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580062"/>
            <a:ext cx="1362558" cy="12058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OmegaPlus_PHSD_HSD_lo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143125"/>
            <a:ext cx="4714875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260457" y="3429000"/>
            <a:ext cx="73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QGP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-32" y="142852"/>
            <a:ext cx="7858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2060"/>
                </a:solidFill>
              </a:rPr>
              <a:t>QGP </a:t>
            </a:r>
            <a:r>
              <a:rPr lang="de-DE" sz="3200" b="1" dirty="0" err="1" smtClean="0">
                <a:solidFill>
                  <a:srgbClr val="002060"/>
                </a:solidFill>
              </a:rPr>
              <a:t>and</a:t>
            </a:r>
            <a:r>
              <a:rPr lang="de-DE" sz="3200" b="1" dirty="0" smtClean="0">
                <a:solidFill>
                  <a:srgbClr val="002060"/>
                </a:solidFill>
              </a:rPr>
              <a:t> CSR </a:t>
            </a:r>
            <a:r>
              <a:rPr lang="de-DE" sz="3200" b="1" dirty="0" err="1" smtClean="0">
                <a:solidFill>
                  <a:srgbClr val="002060"/>
                </a:solidFill>
              </a:rPr>
              <a:t>signatures</a:t>
            </a:r>
            <a:r>
              <a:rPr lang="de-DE" sz="3200" b="1" dirty="0" smtClean="0">
                <a:solidFill>
                  <a:srgbClr val="002060"/>
                </a:solidFill>
              </a:rPr>
              <a:t> </a:t>
            </a:r>
            <a:r>
              <a:rPr lang="de-DE" sz="3200" b="1" dirty="0">
                <a:solidFill>
                  <a:srgbClr val="002060"/>
                </a:solidFill>
              </a:rPr>
              <a:t>at FAIR energies:</a:t>
            </a:r>
          </a:p>
          <a:p>
            <a:r>
              <a:rPr lang="de-DE" sz="3200" b="1" dirty="0">
                <a:solidFill>
                  <a:srgbClr val="002060"/>
                </a:solidFill>
              </a:rPr>
              <a:t>Multi-strange </a:t>
            </a:r>
            <a:r>
              <a:rPr lang="de-DE" sz="3200" b="1" dirty="0">
                <a:solidFill>
                  <a:srgbClr val="C00000"/>
                </a:solidFill>
              </a:rPr>
              <a:t>antibaryons</a:t>
            </a:r>
          </a:p>
        </p:txBody>
      </p:sp>
      <p:pic>
        <p:nvPicPr>
          <p:cNvPr id="16390" name="Picture 23" descr="PHS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13" y="357188"/>
            <a:ext cx="9318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7286625" y="1285860"/>
            <a:ext cx="1814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E.Bratkovskaya</a:t>
            </a:r>
          </a:p>
        </p:txBody>
      </p:sp>
      <p:sp>
        <p:nvSpPr>
          <p:cNvPr id="16392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/>
            <a:fld id="{CBDC7606-E3EE-41F5-A9D1-69AE57E8DABC}" type="slidenum">
              <a:rPr lang="en-US" smtClean="0">
                <a:solidFill>
                  <a:srgbClr val="002060"/>
                </a:solidFill>
                <a:latin typeface="Times New Roman" pitchFamily="18" charset="0"/>
              </a:rPr>
              <a:pPr algn="r"/>
              <a:t>10</a:t>
            </a:fld>
            <a:endParaRPr lang="en-US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500034" y="5500702"/>
            <a:ext cx="5627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Most of the </a:t>
            </a:r>
            <a:r>
              <a:rPr lang="de-DE" dirty="0">
                <a:solidFill>
                  <a:srgbClr val="002060"/>
                </a:solidFill>
                <a:sym typeface="Symbol" pitchFamily="18" charset="2"/>
              </a:rPr>
              <a:t>+ produced by QGP  @ FAIR energy</a:t>
            </a:r>
            <a:r>
              <a:rPr lang="de-DE" dirty="0" smtClean="0">
                <a:solidFill>
                  <a:srgbClr val="002060"/>
                </a:solidFill>
                <a:sym typeface="Symbol" pitchFamily="18" charset="2"/>
              </a:rPr>
              <a:t>!?</a:t>
            </a:r>
          </a:p>
          <a:p>
            <a:r>
              <a:rPr lang="de-DE" dirty="0" smtClean="0">
                <a:solidFill>
                  <a:srgbClr val="002060"/>
                </a:solidFill>
                <a:sym typeface="Symbol" pitchFamily="18" charset="2"/>
              </a:rPr>
              <a:t>CSR increase yield of MS Antibaryons !?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4071938" y="1714488"/>
            <a:ext cx="5008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fias.uni-frankfurt.de/~brat/PHSD/index1.html</a:t>
            </a:r>
          </a:p>
        </p:txBody>
      </p:sp>
      <p:sp>
        <p:nvSpPr>
          <p:cNvPr id="16396" name="TextBox 11"/>
          <p:cNvSpPr txBox="1">
            <a:spLocks noChangeArrowheads="1"/>
          </p:cNvSpPr>
          <p:nvPr/>
        </p:nvSpPr>
        <p:spPr bwMode="auto">
          <a:xfrm>
            <a:off x="1860518" y="4071938"/>
            <a:ext cx="185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5M events/point</a:t>
            </a:r>
          </a:p>
        </p:txBody>
      </p:sp>
      <p:pic>
        <p:nvPicPr>
          <p:cNvPr id="14" name="Picture 13" descr="KsiP_pt_auau_phsd3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2357430"/>
            <a:ext cx="4359635" cy="32028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0628" y="2143116"/>
            <a:ext cx="3578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PHSD 3.3 Au + Au @ 10 AGeV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411119">
            <a:off x="7099372" y="3936346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preliminary</a:t>
            </a:r>
            <a:endParaRPr lang="de-DE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omegaP_new24c_c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514350"/>
            <a:ext cx="8072438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500063" y="38100"/>
            <a:ext cx="7929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C000"/>
                </a:solidFill>
              </a:rPr>
              <a:t>KF Particle Finder with ToF track ID</a:t>
            </a:r>
            <a:r>
              <a:rPr lang="en-US" sz="2400" b="1">
                <a:solidFill>
                  <a:srgbClr val="FFC000"/>
                </a:solidFill>
              </a:rPr>
              <a:t>: </a:t>
            </a:r>
            <a:r>
              <a:rPr lang="en-US" sz="2400" b="1">
                <a:solidFill>
                  <a:srgbClr val="C00000"/>
                </a:solidFill>
              </a:rPr>
              <a:t>Au+Au @ 10AGeV </a:t>
            </a:r>
            <a:r>
              <a:rPr lang="en-US" sz="2400" b="1">
                <a:solidFill>
                  <a:srgbClr val="FFC000"/>
                </a:solidFill>
              </a:rPr>
              <a:t>SIS100 </a:t>
            </a:r>
            <a:endParaRPr lang="en-US" b="1">
              <a:solidFill>
                <a:srgbClr val="FFC000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42938" y="785813"/>
            <a:ext cx="844550" cy="1941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165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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170 p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26 K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15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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20</a:t>
            </a:r>
            <a:r>
              <a:rPr lang="en-GB" sz="1800" b="1">
                <a:solidFill>
                  <a:srgbClr val="FFFF00"/>
                </a:solidFill>
              </a:rPr>
              <a:t>K</a:t>
            </a:r>
            <a:r>
              <a:rPr lang="en-GB" sz="1800" b="1" baseline="-25000">
                <a:solidFill>
                  <a:srgbClr val="FFFF00"/>
                </a:solidFill>
              </a:rPr>
              <a:t>S</a:t>
            </a:r>
            <a:r>
              <a:rPr lang="en-GB" sz="1800" b="1" baseline="30000">
                <a:solidFill>
                  <a:srgbClr val="FFFF00"/>
                </a:solidFill>
                <a:latin typeface="Symbol" pitchFamily="18" charset="2"/>
              </a:rPr>
              <a:t>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0.3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</a:t>
            </a:r>
            <a:r>
              <a:rPr lang="en-GB" sz="1800" b="1" baseline="30000">
                <a:solidFill>
                  <a:srgbClr val="FFFF00"/>
                </a:solidFill>
              </a:rPr>
              <a:t>-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baseline="30000">
              <a:solidFill>
                <a:srgbClr val="FFFF00"/>
              </a:solidFill>
            </a:endParaRPr>
          </a:p>
        </p:txBody>
      </p:sp>
      <p:sp>
        <p:nvSpPr>
          <p:cNvPr id="717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80256" y="6329363"/>
            <a:ext cx="2120900" cy="396875"/>
          </a:xfrm>
          <a:noFill/>
        </p:spPr>
        <p:txBody>
          <a:bodyPr/>
          <a:lstStyle/>
          <a:p>
            <a:pPr algn="r"/>
            <a:fld id="{567F15B5-2672-42DB-B67D-4E548BECAC7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 algn="r"/>
              <a:t>11</a:t>
            </a:fld>
            <a:endParaRPr lang="en-US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1071563" y="4143375"/>
            <a:ext cx="565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pv</a:t>
            </a:r>
            <a:endParaRPr lang="de-DE" sz="2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-142875" y="128588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Au+Au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AGeV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5M central events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757488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2809875" cy="201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066800"/>
            <a:ext cx="3184525" cy="2289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657600"/>
            <a:ext cx="3354388" cy="240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513" y="1066800"/>
            <a:ext cx="3138487" cy="2255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B00A283-D50C-4248-9874-C338B7FC1CC2}" type="slidenum">
              <a:rPr lang="en-US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73" name="Picture 21" descr="UrQMD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1888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Box 25"/>
          <p:cNvSpPr txBox="1">
            <a:spLocks noChangeArrowheads="1"/>
          </p:cNvSpPr>
          <p:nvPr/>
        </p:nvSpPr>
        <p:spPr bwMode="auto">
          <a:xfrm>
            <a:off x="7319963" y="0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pic>
        <p:nvPicPr>
          <p:cNvPr id="11275" name="Picture 10" descr="im_OmP_10AGeV_phsd32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1238" y="3714750"/>
            <a:ext cx="30527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23" descr="PHSD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9563" y="3929063"/>
            <a:ext cx="7667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Box 12"/>
          <p:cNvSpPr txBox="1">
            <a:spLocks noChangeArrowheads="1"/>
          </p:cNvSpPr>
          <p:nvPr/>
        </p:nvSpPr>
        <p:spPr bwMode="auto">
          <a:xfrm>
            <a:off x="7358063" y="4857750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eff =2.3%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  <a:noFill/>
        </p:spPr>
        <p:txBody>
          <a:bodyPr/>
          <a:lstStyle/>
          <a:p>
            <a:pPr algn="r"/>
            <a:fld id="{2993388B-35AD-43EC-897F-D2D3D35E96F9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/>
              <a:t>13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Title 12"/>
          <p:cNvSpPr txBox="1">
            <a:spLocks/>
          </p:cNvSpPr>
          <p:nvPr/>
        </p:nvSpPr>
        <p:spPr>
          <a:xfrm>
            <a:off x="304800" y="76200"/>
            <a:ext cx="7086600" cy="8620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kern="0" dirty="0" err="1">
                <a:solidFill>
                  <a:srgbClr val="002060"/>
                </a:solidFill>
                <a:ea typeface="+mj-ea"/>
                <a:cs typeface="Times New Roman" pitchFamily="18" charset="0"/>
              </a:rPr>
              <a:t>p+C</a:t>
            </a:r>
            <a:r>
              <a:rPr lang="en-US" sz="3600" b="1" kern="0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 25 </a:t>
            </a:r>
            <a:r>
              <a:rPr lang="en-US" sz="3600" b="1" kern="0" dirty="0" err="1">
                <a:solidFill>
                  <a:srgbClr val="002060"/>
                </a:solidFill>
                <a:ea typeface="+mj-ea"/>
                <a:cs typeface="Times New Roman" pitchFamily="18" charset="0"/>
              </a:rPr>
              <a:t>GeV</a:t>
            </a:r>
            <a:r>
              <a:rPr lang="en-US" sz="3600" b="1" kern="0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 50M central events</a:t>
            </a:r>
            <a:endParaRPr lang="en-US" sz="3600" kern="0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12292" name="Picture 5" descr="SigmaStar_KsiStar_25_pc_urqmd_to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5344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6" descr="UrQM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525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7086600" y="0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371600" y="1295400"/>
            <a:ext cx="58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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*+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2286000" y="3276600"/>
            <a:ext cx="58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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*+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6705600" y="1371600"/>
            <a:ext cx="538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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*-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6553200" y="3200400"/>
            <a:ext cx="538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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*-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cxnSp>
        <p:nvCxnSpPr>
          <p:cNvPr id="12299" name="Straight Connector 13"/>
          <p:cNvCxnSpPr>
            <a:cxnSpLocks noChangeShapeType="1"/>
          </p:cNvCxnSpPr>
          <p:nvPr/>
        </p:nvCxnSpPr>
        <p:spPr bwMode="auto">
          <a:xfrm>
            <a:off x="2362200" y="3352800"/>
            <a:ext cx="1524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00" name="Straight Connector 17"/>
          <p:cNvCxnSpPr>
            <a:cxnSpLocks noChangeShapeType="1"/>
          </p:cNvCxnSpPr>
          <p:nvPr/>
        </p:nvCxnSpPr>
        <p:spPr bwMode="auto">
          <a:xfrm>
            <a:off x="6629400" y="3276600"/>
            <a:ext cx="1524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301" name="TextBox 18"/>
          <p:cNvSpPr txBox="1">
            <a:spLocks noChangeArrowheads="1"/>
          </p:cNvSpPr>
          <p:nvPr/>
        </p:nvSpPr>
        <p:spPr bwMode="auto">
          <a:xfrm>
            <a:off x="2133600" y="4953000"/>
            <a:ext cx="60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*0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2302" name="TextBox 19"/>
          <p:cNvSpPr txBox="1">
            <a:spLocks noChangeArrowheads="1"/>
          </p:cNvSpPr>
          <p:nvPr/>
        </p:nvSpPr>
        <p:spPr bwMode="auto">
          <a:xfrm>
            <a:off x="6400800" y="5029200"/>
            <a:ext cx="60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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*0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cxnSp>
        <p:nvCxnSpPr>
          <p:cNvPr id="12303" name="Straight Connector 21"/>
          <p:cNvCxnSpPr>
            <a:cxnSpLocks noChangeShapeType="1"/>
          </p:cNvCxnSpPr>
          <p:nvPr/>
        </p:nvCxnSpPr>
        <p:spPr bwMode="auto">
          <a:xfrm>
            <a:off x="6477000" y="5103813"/>
            <a:ext cx="22542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6" name="TextBox 15"/>
          <p:cNvSpPr txBox="1"/>
          <p:nvPr/>
        </p:nvSpPr>
        <p:spPr>
          <a:xfrm>
            <a:off x="2286000" y="1447800"/>
            <a:ext cx="2270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width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36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/c</a:t>
            </a:r>
            <a:r>
              <a:rPr lang="en-US" sz="16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pdg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9400" y="5105400"/>
            <a:ext cx="16478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width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9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/c</a:t>
            </a:r>
            <a:r>
              <a:rPr lang="en-US" sz="16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  <a:noFill/>
        </p:spPr>
        <p:txBody>
          <a:bodyPr/>
          <a:lstStyle/>
          <a:p>
            <a:pPr algn="r"/>
            <a:fld id="{40F0EAE5-DF1E-470D-A6B6-8AE4C577ECA6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/>
              <a:t>14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Title 12"/>
          <p:cNvSpPr txBox="1">
            <a:spLocks/>
          </p:cNvSpPr>
          <p:nvPr/>
        </p:nvSpPr>
        <p:spPr>
          <a:xfrm>
            <a:off x="304800" y="76200"/>
            <a:ext cx="7086600" cy="86201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kern="0" dirty="0" err="1">
                <a:solidFill>
                  <a:srgbClr val="002060"/>
                </a:solidFill>
                <a:ea typeface="+mj-ea"/>
                <a:cs typeface="Times New Roman" pitchFamily="18" charset="0"/>
              </a:rPr>
              <a:t>p+C</a:t>
            </a:r>
            <a:r>
              <a:rPr lang="en-US" sz="3600" b="1" kern="0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 25 </a:t>
            </a:r>
            <a:r>
              <a:rPr lang="en-US" sz="3600" b="1" kern="0" dirty="0" err="1">
                <a:solidFill>
                  <a:srgbClr val="002060"/>
                </a:solidFill>
                <a:ea typeface="+mj-ea"/>
                <a:cs typeface="Times New Roman" pitchFamily="18" charset="0"/>
              </a:rPr>
              <a:t>GeV</a:t>
            </a:r>
            <a:r>
              <a:rPr lang="en-US" sz="3600" b="1" kern="0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 50M central events</a:t>
            </a:r>
            <a:endParaRPr lang="en-US" sz="3600" kern="0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13316" name="Picture 6" descr="UrQM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525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7086600" y="0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pic>
        <p:nvPicPr>
          <p:cNvPr id="13318" name="Picture 8" descr="KStarphi_rho_p_urqmd_25_pc_to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44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905000" y="1219200"/>
            <a:ext cx="62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K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*0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3320" name="TextBox 10"/>
          <p:cNvSpPr txBox="1">
            <a:spLocks noChangeArrowheads="1"/>
          </p:cNvSpPr>
          <p:nvPr/>
        </p:nvSpPr>
        <p:spPr bwMode="auto">
          <a:xfrm>
            <a:off x="6172200" y="1219200"/>
            <a:ext cx="628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K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*0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1828800" y="2895600"/>
            <a:ext cx="64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K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*+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sp>
        <p:nvSpPr>
          <p:cNvPr id="13322" name="TextBox 12"/>
          <p:cNvSpPr txBox="1">
            <a:spLocks noChangeArrowheads="1"/>
          </p:cNvSpPr>
          <p:nvPr/>
        </p:nvSpPr>
        <p:spPr bwMode="auto">
          <a:xfrm>
            <a:off x="6096000" y="2971800"/>
            <a:ext cx="595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sym typeface="Symbol" pitchFamily="18" charset="2"/>
              </a:rPr>
              <a:t>K</a:t>
            </a:r>
            <a:r>
              <a:rPr lang="en-US" sz="2400" b="1" baseline="30000">
                <a:solidFill>
                  <a:schemeClr val="tx1"/>
                </a:solidFill>
                <a:sym typeface="Symbol" pitchFamily="18" charset="2"/>
              </a:rPr>
              <a:t>*-</a:t>
            </a:r>
            <a:endParaRPr lang="en-US" sz="2400" b="1" baseline="30000">
              <a:solidFill>
                <a:schemeClr val="tx1"/>
              </a:solidFill>
            </a:endParaRPr>
          </a:p>
        </p:txBody>
      </p:sp>
      <p:cxnSp>
        <p:nvCxnSpPr>
          <p:cNvPr id="13323" name="Straight Connector 14"/>
          <p:cNvCxnSpPr>
            <a:cxnSpLocks noChangeShapeType="1"/>
            <a:endCxn id="13320" idx="0"/>
          </p:cNvCxnSpPr>
          <p:nvPr/>
        </p:nvCxnSpPr>
        <p:spPr bwMode="auto">
          <a:xfrm>
            <a:off x="6248400" y="1219200"/>
            <a:ext cx="238125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324" name="TextBox 15"/>
          <p:cNvSpPr txBox="1">
            <a:spLocks noChangeArrowheads="1"/>
          </p:cNvSpPr>
          <p:nvPr/>
        </p:nvSpPr>
        <p:spPr bwMode="auto">
          <a:xfrm>
            <a:off x="1143000" y="5562600"/>
            <a:ext cx="1101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→</a:t>
            </a:r>
            <a:r>
              <a:rPr lang="en-US" b="1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</a:t>
            </a:r>
            <a:r>
              <a:rPr lang="en-US" b="1" baseline="30000">
                <a:solidFill>
                  <a:schemeClr val="tx1"/>
                </a:solidFill>
                <a:sym typeface="Symbol" pitchFamily="18" charset="2"/>
              </a:rPr>
              <a:t>-</a:t>
            </a:r>
            <a:endParaRPr lang="en-US" b="1" baseline="30000">
              <a:solidFill>
                <a:schemeClr val="tx1"/>
              </a:solidFill>
            </a:endParaRPr>
          </a:p>
        </p:txBody>
      </p:sp>
      <p:sp>
        <p:nvSpPr>
          <p:cNvPr id="13325" name="TextBox 16"/>
          <p:cNvSpPr txBox="1">
            <a:spLocks noChangeArrowheads="1"/>
          </p:cNvSpPr>
          <p:nvPr/>
        </p:nvSpPr>
        <p:spPr bwMode="auto">
          <a:xfrm>
            <a:off x="6934200" y="4953000"/>
            <a:ext cx="101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→</a:t>
            </a:r>
            <a:r>
              <a:rPr lang="en-US" b="1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</a:t>
            </a:r>
            <a:r>
              <a:rPr lang="en-US" b="1" baseline="30000">
                <a:solidFill>
                  <a:schemeClr val="tx1"/>
                </a:solidFill>
                <a:sym typeface="Symbol" pitchFamily="18" charset="2"/>
              </a:rPr>
              <a:t>-</a:t>
            </a:r>
            <a:endParaRPr lang="en-US" b="1" baseline="3000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00" y="1524000"/>
            <a:ext cx="199707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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~ 50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MeV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/c</a:t>
            </a:r>
            <a:r>
              <a:rPr lang="en-US" sz="16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pdg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4800600"/>
            <a:ext cx="784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f</a:t>
            </a:r>
            <a:r>
              <a:rPr lang="en-US" sz="1600" b="1" baseline="-250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2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 1270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7400" y="4953000"/>
            <a:ext cx="784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f</a:t>
            </a:r>
            <a:r>
              <a:rPr lang="en-US" sz="1600" b="1" baseline="-250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0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 1370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0800" y="5181600"/>
            <a:ext cx="784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f</a:t>
            </a:r>
            <a:r>
              <a:rPr lang="en-US" sz="1600" b="1" baseline="-25000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0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 1500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330" name="Straight Arrow Connector 25"/>
          <p:cNvCxnSpPr>
            <a:cxnSpLocks noChangeShapeType="1"/>
          </p:cNvCxnSpPr>
          <p:nvPr/>
        </p:nvCxnSpPr>
        <p:spPr bwMode="auto">
          <a:xfrm rot="5400000">
            <a:off x="1867694" y="5218906"/>
            <a:ext cx="228600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331" name="Straight Arrow Connector 26"/>
          <p:cNvCxnSpPr>
            <a:cxnSpLocks noChangeShapeType="1"/>
          </p:cNvCxnSpPr>
          <p:nvPr/>
        </p:nvCxnSpPr>
        <p:spPr bwMode="auto">
          <a:xfrm rot="5400000">
            <a:off x="2172494" y="5447506"/>
            <a:ext cx="228600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332" name="Straight Arrow Connector 27"/>
          <p:cNvCxnSpPr>
            <a:cxnSpLocks noChangeShapeType="1"/>
          </p:cNvCxnSpPr>
          <p:nvPr/>
        </p:nvCxnSpPr>
        <p:spPr bwMode="auto">
          <a:xfrm rot="5400000">
            <a:off x="2629694" y="5599906"/>
            <a:ext cx="228600" cy="15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33" name="Rectangle 28"/>
          <p:cNvSpPr>
            <a:spLocks noChangeArrowheads="1"/>
          </p:cNvSpPr>
          <p:nvPr/>
        </p:nvSpPr>
        <p:spPr bwMode="auto">
          <a:xfrm>
            <a:off x="5715000" y="5029200"/>
            <a:ext cx="455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</a:t>
            </a:r>
            <a:r>
              <a:rPr lang="en-US" sz="1600" b="1" baseline="3000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US" sz="1600" b="1" baseline="-25000">
                <a:solidFill>
                  <a:schemeClr val="tx1"/>
                </a:solidFill>
                <a:sym typeface="Symbol" pitchFamily="18" charset="2"/>
              </a:rPr>
              <a:t>s</a:t>
            </a:r>
            <a:endParaRPr lang="en-US" sz="1600" b="1" baseline="-25000"/>
          </a:p>
        </p:txBody>
      </p:sp>
      <p:sp>
        <p:nvSpPr>
          <p:cNvPr id="13334" name="TextBox 29"/>
          <p:cNvSpPr txBox="1">
            <a:spLocks noChangeArrowheads="1"/>
          </p:cNvSpPr>
          <p:nvPr/>
        </p:nvSpPr>
        <p:spPr bwMode="auto">
          <a:xfrm>
            <a:off x="5257800" y="5486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sym typeface="Symbol" pitchFamily="18" charset="2"/>
              </a:rPr>
              <a:t>→</a:t>
            </a:r>
            <a:r>
              <a:rPr lang="en-US" sz="1800" b="1" baseline="3000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US" sz="1800" b="1">
                <a:solidFill>
                  <a:schemeClr val="tx1"/>
                </a:solidFill>
                <a:sym typeface="Symbol" pitchFamily="18" charset="2"/>
              </a:rPr>
              <a:t></a:t>
            </a:r>
            <a:r>
              <a:rPr lang="en-US" sz="1800" b="1" baseline="3000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US" sz="1800" b="1">
                <a:solidFill>
                  <a:schemeClr val="tx1"/>
                </a:solidFill>
                <a:sym typeface="Symbol" pitchFamily="18" charset="2"/>
              </a:rPr>
              <a:t></a:t>
            </a:r>
            <a:r>
              <a:rPr lang="en-US" sz="1800" b="1" baseline="30000">
                <a:solidFill>
                  <a:schemeClr val="tx1"/>
                </a:solidFill>
                <a:sym typeface="Symbol" pitchFamily="18" charset="2"/>
              </a:rPr>
              <a:t>0</a:t>
            </a:r>
            <a:endParaRPr lang="en-US" sz="1800" b="1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has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88" y="3789363"/>
            <a:ext cx="449421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2286000" y="0"/>
            <a:ext cx="4800600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solidFill>
                  <a:srgbClr val="002060"/>
                </a:solidFill>
                <a:cs typeface="Times New Roman" pitchFamily="18" charset="0"/>
              </a:rPr>
              <a:t>Open charm physics case:</a:t>
            </a:r>
          </a:p>
        </p:txBody>
      </p:sp>
      <p:sp>
        <p:nvSpPr>
          <p:cNvPr id="5124" name="Rectangle 13"/>
          <p:cNvSpPr>
            <a:spLocks noChangeArrowheads="1"/>
          </p:cNvSpPr>
          <p:nvPr/>
        </p:nvSpPr>
        <p:spPr bwMode="auto">
          <a:xfrm>
            <a:off x="0" y="722313"/>
            <a:ext cx="9144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>
                <a:solidFill>
                  <a:srgbClr val="C00000"/>
                </a:solidFill>
              </a:rPr>
              <a:t>SIS-100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2060"/>
                </a:solidFill>
              </a:rPr>
              <a:t> What is the </a:t>
            </a:r>
            <a:r>
              <a:rPr lang="en-US" b="1">
                <a:solidFill>
                  <a:srgbClr val="0070C0"/>
                </a:solidFill>
              </a:rPr>
              <a:t>production mechanism </a:t>
            </a:r>
            <a:r>
              <a:rPr lang="en-US" b="1">
                <a:solidFill>
                  <a:srgbClr val="002060"/>
                </a:solidFill>
              </a:rPr>
              <a:t>of charm quarks at threshold beam energies?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2060"/>
                </a:solidFill>
              </a:rPr>
              <a:t> How does open and hidden charm </a:t>
            </a:r>
            <a:r>
              <a:rPr lang="en-US" b="1">
                <a:solidFill>
                  <a:srgbClr val="0070C0"/>
                </a:solidFill>
              </a:rPr>
              <a:t>propagate</a:t>
            </a:r>
            <a:r>
              <a:rPr lang="en-US" b="1">
                <a:solidFill>
                  <a:srgbClr val="002060"/>
                </a:solidFill>
              </a:rPr>
              <a:t> in cold and in hot nuclear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</a:rPr>
              <a:t>matter?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>
                <a:solidFill>
                  <a:srgbClr val="C00000"/>
                </a:solidFill>
              </a:rPr>
              <a:t>SIS-300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2060"/>
                </a:solidFill>
              </a:rPr>
              <a:t> Is there a </a:t>
            </a:r>
            <a:r>
              <a:rPr lang="en-US" b="1">
                <a:solidFill>
                  <a:srgbClr val="0070C0"/>
                </a:solidFill>
              </a:rPr>
              <a:t>phase transition </a:t>
            </a:r>
            <a:r>
              <a:rPr lang="en-US" b="1">
                <a:solidFill>
                  <a:srgbClr val="002060"/>
                </a:solidFill>
              </a:rPr>
              <a:t>from hadronic to quark-gluon mat</a:t>
            </a:r>
            <a:r>
              <a:rPr lang="de-DE" b="1">
                <a:solidFill>
                  <a:srgbClr val="002060"/>
                </a:solidFill>
              </a:rPr>
              <a:t>ter, or a region of phase coexistence?  (</a:t>
            </a:r>
            <a:r>
              <a:rPr lang="en-GB">
                <a:solidFill>
                  <a:srgbClr val="002060"/>
                </a:solidFill>
              </a:rPr>
              <a:t>excitation function and flow of charm)</a:t>
            </a:r>
            <a:endParaRPr lang="de-DE" b="1">
              <a:solidFill>
                <a:srgbClr val="002060"/>
              </a:solidFill>
            </a:endParaRPr>
          </a:p>
        </p:txBody>
      </p:sp>
      <p:pic>
        <p:nvPicPr>
          <p:cNvPr id="5125" name="Picture 18" descr="fig4_2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716338"/>
            <a:ext cx="4348163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1085850" y="5519738"/>
            <a:ext cx="914400" cy="493712"/>
          </a:xfrm>
          <a:prstGeom prst="roundRect">
            <a:avLst/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400" dirty="0">
                <a:solidFill>
                  <a:schemeClr val="tx1"/>
                </a:solidFill>
              </a:rPr>
              <a:t>Open Charm</a:t>
            </a:r>
          </a:p>
        </p:txBody>
      </p:sp>
      <p:sp>
        <p:nvSpPr>
          <p:cNvPr id="5127" name="Rectangle 16"/>
          <p:cNvSpPr>
            <a:spLocks noChangeArrowheads="1"/>
          </p:cNvSpPr>
          <p:nvPr/>
        </p:nvSpPr>
        <p:spPr bwMode="auto">
          <a:xfrm>
            <a:off x="6200775" y="4222750"/>
            <a:ext cx="3051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>
                <a:solidFill>
                  <a:schemeClr val="tx1"/>
                </a:solidFill>
              </a:rPr>
              <a:t>charm in A+A  near threshold: terra incognita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>
                <a:solidFill>
                  <a:schemeClr val="tx1"/>
                </a:solidFill>
              </a:rPr>
              <a:t>high discovery potential, e.g. in-medium modifications of  D mesons</a:t>
            </a:r>
          </a:p>
        </p:txBody>
      </p:sp>
      <p:sp>
        <p:nvSpPr>
          <p:cNvPr id="5128" name="Rectangle 17"/>
          <p:cNvSpPr>
            <a:spLocks noChangeArrowheads="1"/>
          </p:cNvSpPr>
          <p:nvPr/>
        </p:nvSpPr>
        <p:spPr bwMode="auto">
          <a:xfrm>
            <a:off x="827088" y="3500438"/>
            <a:ext cx="36004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200" b="1">
                <a:solidFill>
                  <a:srgbClr val="002060"/>
                </a:solidFill>
                <a:cs typeface="Times New Roman" pitchFamily="18" charset="0"/>
              </a:rPr>
              <a:t>J/</a:t>
            </a:r>
            <a:r>
              <a:rPr lang="de-DE" sz="12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 and open charm suppression measured</a:t>
            </a:r>
            <a:r>
              <a:rPr lang="de-DE" sz="1200" b="1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12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779A9256-B2D1-4145-9A03-03C156435116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15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ltiplic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141538"/>
            <a:ext cx="38195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</p:spPr>
        <p:txBody>
          <a:bodyPr/>
          <a:lstStyle/>
          <a:p>
            <a:pPr algn="r">
              <a:defRPr/>
            </a:pPr>
            <a:fld id="{97C618F5-0DE7-4B95-AE37-1CD50F290AC2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16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r="46394"/>
          <a:stretch>
            <a:fillRect/>
          </a:stretch>
        </p:blipFill>
        <p:spPr bwMode="auto">
          <a:xfrm>
            <a:off x="0" y="2060575"/>
            <a:ext cx="4725988" cy="3930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7763" name="Rectangle 5"/>
          <p:cNvSpPr>
            <a:spLocks noChangeArrowheads="1"/>
          </p:cNvSpPr>
          <p:nvPr/>
        </p:nvSpPr>
        <p:spPr bwMode="auto">
          <a:xfrm>
            <a:off x="900113" y="2492375"/>
            <a:ext cx="533400" cy="2881313"/>
          </a:xfrm>
          <a:prstGeom prst="rect">
            <a:avLst/>
          </a:prstGeom>
          <a:solidFill>
            <a:srgbClr val="FFFF00">
              <a:alpha val="47842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800">
              <a:latin typeface="Arial" pitchFamily="34" charset="0"/>
              <a:ea typeface="MS Gothic" pitchFamily="49" charset="-128"/>
            </a:endParaRPr>
          </a:p>
        </p:txBody>
      </p:sp>
      <p:sp>
        <p:nvSpPr>
          <p:cNvPr id="6150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rgbClr val="002060"/>
                </a:solidFill>
              </a:rPr>
              <a:t>Challenge for open charm measurements at FAIR energies</a:t>
            </a:r>
            <a:endParaRPr lang="ru-RU" sz="2800" b="1">
              <a:solidFill>
                <a:srgbClr val="002060"/>
              </a:solidFill>
            </a:endParaRPr>
          </a:p>
        </p:txBody>
      </p:sp>
      <p:sp>
        <p:nvSpPr>
          <p:cNvPr id="6151" name="Text Box 21"/>
          <p:cNvSpPr txBox="1">
            <a:spLocks noChangeArrowheads="1"/>
          </p:cNvSpPr>
          <p:nvPr/>
        </p:nvSpPr>
        <p:spPr bwMode="auto">
          <a:xfrm>
            <a:off x="1295400" y="2057400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/>
              <a:t>SIS-300</a:t>
            </a:r>
            <a:endParaRPr lang="ru-RU" b="1"/>
          </a:p>
        </p:txBody>
      </p:sp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755650" y="1603375"/>
            <a:ext cx="103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FF0000"/>
                </a:solidFill>
              </a:rPr>
              <a:t>SIS-100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lum contrast="42000"/>
          </a:blip>
          <a:srcRect l="46535" t="38284" r="46049" b="37901"/>
          <a:stretch>
            <a:fillRect/>
          </a:stretch>
        </p:blipFill>
        <p:spPr bwMode="auto">
          <a:xfrm>
            <a:off x="4500563" y="234950"/>
            <a:ext cx="1143000" cy="247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17819" dir="2700000" algn="ctr" rotWithShape="0">
              <a:srgbClr val="FFFFFF"/>
            </a:outerShdw>
          </a:effectLst>
        </p:spPr>
      </p:pic>
      <p:sp>
        <p:nvSpPr>
          <p:cNvPr id="6154" name="Text Box 8"/>
          <p:cNvSpPr txBox="1">
            <a:spLocks noChangeArrowheads="1"/>
          </p:cNvSpPr>
          <p:nvPr/>
        </p:nvSpPr>
        <p:spPr bwMode="auto">
          <a:xfrm>
            <a:off x="6156325" y="666750"/>
            <a:ext cx="27860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990000"/>
                </a:solidFill>
                <a:ea typeface="MS Gothic" pitchFamily="49" charset="-128"/>
              </a:rPr>
              <a:t>D</a:t>
            </a:r>
            <a:r>
              <a:rPr lang="en-US" sz="2400" b="1" baseline="30000">
                <a:solidFill>
                  <a:srgbClr val="990000"/>
                </a:solidFill>
                <a:ea typeface="MS Gothic" pitchFamily="49" charset="-128"/>
              </a:rPr>
              <a:t>0</a:t>
            </a:r>
            <a:r>
              <a:rPr lang="en-US" sz="2400" b="1">
                <a:solidFill>
                  <a:srgbClr val="990000"/>
                </a:solidFill>
                <a:ea typeface="MS Gothic" pitchFamily="49" charset="-128"/>
              </a:rPr>
              <a:t>, D</a:t>
            </a:r>
            <a:r>
              <a:rPr lang="en-US" sz="2400" b="1" baseline="30000">
                <a:solidFill>
                  <a:srgbClr val="990000"/>
                </a:solidFill>
                <a:ea typeface="MS Gothic" pitchFamily="49" charset="-128"/>
              </a:rPr>
              <a:t>+</a:t>
            </a:r>
            <a:r>
              <a:rPr lang="en-US" sz="2400" b="1">
                <a:solidFill>
                  <a:srgbClr val="990000"/>
                </a:solidFill>
                <a:ea typeface="MS Gothic" pitchFamily="49" charset="-128"/>
              </a:rPr>
              <a:t>, D</a:t>
            </a:r>
            <a:r>
              <a:rPr lang="en-US" sz="2400" b="1" baseline="-25000">
                <a:solidFill>
                  <a:srgbClr val="990000"/>
                </a:solidFill>
                <a:ea typeface="MS Gothic" pitchFamily="49" charset="-128"/>
              </a:rPr>
              <a:t>s</a:t>
            </a:r>
            <a:r>
              <a:rPr lang="en-US" sz="2400" b="1" baseline="30000">
                <a:solidFill>
                  <a:srgbClr val="990000"/>
                </a:solidFill>
                <a:ea typeface="MS Gothic" pitchFamily="49" charset="-128"/>
              </a:rPr>
              <a:t>+ </a:t>
            </a:r>
            <a:r>
              <a:rPr lang="en-US" sz="2400" b="1">
                <a:solidFill>
                  <a:srgbClr val="990000"/>
                </a:solidFill>
                <a:ea typeface="MS Gothic" pitchFamily="49" charset="-128"/>
              </a:rPr>
              <a:t>, </a:t>
            </a:r>
            <a:r>
              <a:rPr lang="en-US" sz="2400" b="1">
                <a:solidFill>
                  <a:srgbClr val="990000"/>
                </a:solidFill>
                <a:latin typeface="Symbol" pitchFamily="18" charset="2"/>
                <a:ea typeface="MS Gothic" pitchFamily="49" charset="-128"/>
              </a:rPr>
              <a:t></a:t>
            </a:r>
            <a:r>
              <a:rPr lang="en-US" sz="2400" b="1" baseline="-25000">
                <a:solidFill>
                  <a:srgbClr val="990000"/>
                </a:solidFill>
                <a:ea typeface="MS Gothic" pitchFamily="49" charset="-128"/>
              </a:rPr>
              <a:t>c </a:t>
            </a:r>
            <a:r>
              <a:rPr lang="en-US" sz="2400" b="1">
                <a:solidFill>
                  <a:srgbClr val="990000"/>
                </a:solidFill>
                <a:ea typeface="MS Gothic" pitchFamily="49" charset="-128"/>
              </a:rPr>
              <a:t>, D</a:t>
            </a:r>
            <a:r>
              <a:rPr lang="en-US" sz="2400" b="1" baseline="30000">
                <a:solidFill>
                  <a:srgbClr val="990000"/>
                </a:solidFill>
                <a:ea typeface="MS Gothic" pitchFamily="49" charset="-128"/>
              </a:rPr>
              <a:t>*</a:t>
            </a:r>
          </a:p>
        </p:txBody>
      </p:sp>
      <p:sp>
        <p:nvSpPr>
          <p:cNvPr id="6155" name="Line 26"/>
          <p:cNvSpPr>
            <a:spLocks noChangeShapeType="1"/>
          </p:cNvSpPr>
          <p:nvPr/>
        </p:nvSpPr>
        <p:spPr bwMode="auto">
          <a:xfrm>
            <a:off x="5651500" y="1458913"/>
            <a:ext cx="1512888" cy="2159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6" name="Text Box 36"/>
          <p:cNvSpPr txBox="1">
            <a:spLocks noChangeArrowheads="1"/>
          </p:cNvSpPr>
          <p:nvPr/>
        </p:nvSpPr>
        <p:spPr bwMode="auto">
          <a:xfrm>
            <a:off x="7164388" y="1387475"/>
            <a:ext cx="1101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>
                <a:solidFill>
                  <a:srgbClr val="990000"/>
                </a:solidFill>
              </a:rPr>
              <a:t>J/</a:t>
            </a:r>
            <a:r>
              <a:rPr lang="en-US" sz="2400" b="1">
                <a:solidFill>
                  <a:srgbClr val="990000"/>
                </a:solidFill>
                <a:sym typeface="Symbol" pitchFamily="18" charset="2"/>
              </a:rPr>
              <a:t>, </a:t>
            </a:r>
          </a:p>
        </p:txBody>
      </p:sp>
      <p:sp>
        <p:nvSpPr>
          <p:cNvPr id="6157" name="Line 37"/>
          <p:cNvSpPr>
            <a:spLocks noChangeShapeType="1"/>
          </p:cNvSpPr>
          <p:nvPr/>
        </p:nvSpPr>
        <p:spPr bwMode="auto">
          <a:xfrm flipV="1">
            <a:off x="5651500" y="1098550"/>
            <a:ext cx="1728788" cy="360363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8" name="Rectangle 21"/>
          <p:cNvSpPr>
            <a:spLocks noChangeArrowheads="1"/>
          </p:cNvSpPr>
          <p:nvPr/>
        </p:nvSpPr>
        <p:spPr bwMode="auto">
          <a:xfrm>
            <a:off x="684213" y="6021388"/>
            <a:ext cx="3886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>
                <a:solidFill>
                  <a:schemeClr val="tx1"/>
                </a:solidFill>
              </a:rPr>
              <a:t>Lynnik et al., Nucl. Phys. A 786 (2007) 183</a:t>
            </a:r>
          </a:p>
        </p:txBody>
      </p:sp>
      <p:sp>
        <p:nvSpPr>
          <p:cNvPr id="287759" name="Oval 15"/>
          <p:cNvSpPr>
            <a:spLocks noChangeArrowheads="1"/>
          </p:cNvSpPr>
          <p:nvPr/>
        </p:nvSpPr>
        <p:spPr bwMode="auto">
          <a:xfrm rot="3278882">
            <a:off x="7636669" y="4385469"/>
            <a:ext cx="1368425" cy="833437"/>
          </a:xfrm>
          <a:prstGeom prst="ellipse">
            <a:avLst/>
          </a:prstGeom>
          <a:solidFill>
            <a:srgbClr val="FF9900">
              <a:alpha val="47058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60" name="Text Box 27"/>
          <p:cNvSpPr txBox="1">
            <a:spLocks noChangeArrowheads="1"/>
          </p:cNvSpPr>
          <p:nvPr/>
        </p:nvSpPr>
        <p:spPr bwMode="auto">
          <a:xfrm>
            <a:off x="6138863" y="4960938"/>
            <a:ext cx="175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 dirty="0">
                <a:solidFill>
                  <a:schemeClr val="tx1"/>
                </a:solidFill>
              </a:rPr>
              <a:t>D</a:t>
            </a:r>
            <a:r>
              <a:rPr lang="de-DE" b="1" baseline="30000" dirty="0">
                <a:solidFill>
                  <a:schemeClr val="tx1"/>
                </a:solidFill>
              </a:rPr>
              <a:t>0</a:t>
            </a:r>
            <a:r>
              <a:rPr lang="de-DE" b="1" dirty="0">
                <a:solidFill>
                  <a:schemeClr val="tx1"/>
                </a:solidFill>
              </a:rPr>
              <a:t>, D</a:t>
            </a:r>
            <a:r>
              <a:rPr lang="en-US" b="1" baseline="30000" dirty="0">
                <a:solidFill>
                  <a:schemeClr val="tx1"/>
                </a:solidFill>
              </a:rPr>
              <a:t>+</a:t>
            </a:r>
            <a:r>
              <a:rPr lang="de-DE" b="1" dirty="0">
                <a:solidFill>
                  <a:schemeClr val="tx1"/>
                </a:solidFill>
              </a:rPr>
              <a:t>, </a:t>
            </a:r>
            <a:r>
              <a:rPr lang="de-DE" b="1" dirty="0">
                <a:solidFill>
                  <a:schemeClr val="tx1"/>
                </a:solidFill>
                <a:sym typeface="Symbol" pitchFamily="18" charset="2"/>
              </a:rPr>
              <a:t></a:t>
            </a:r>
            <a:r>
              <a:rPr lang="de-DE" b="1" baseline="-25000" dirty="0">
                <a:solidFill>
                  <a:schemeClr val="tx1"/>
                </a:solidFill>
                <a:sym typeface="Symbol" pitchFamily="18" charset="2"/>
              </a:rPr>
              <a:t>c</a:t>
            </a:r>
            <a:r>
              <a:rPr lang="de-DE" b="1" dirty="0" smtClean="0">
                <a:solidFill>
                  <a:schemeClr val="tx1"/>
                </a:solidFill>
                <a:sym typeface="Symbol" pitchFamily="18" charset="2"/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J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tx1"/>
                </a:solidFill>
                <a:sym typeface="Symbol" pitchFamily="18" charset="2"/>
              </a:rPr>
              <a:t></a:t>
            </a:r>
          </a:p>
        </p:txBody>
      </p:sp>
      <p:sp>
        <p:nvSpPr>
          <p:cNvPr id="6161" name="Text Box 29"/>
          <p:cNvSpPr txBox="1">
            <a:spLocks noChangeArrowheads="1"/>
          </p:cNvSpPr>
          <p:nvPr/>
        </p:nvSpPr>
        <p:spPr bwMode="auto">
          <a:xfrm>
            <a:off x="6429375" y="1925638"/>
            <a:ext cx="2755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>
                <a:solidFill>
                  <a:schemeClr val="tx1"/>
                </a:solidFill>
              </a:rPr>
              <a:t>A.Andronic,Thermal model</a:t>
            </a:r>
          </a:p>
          <a:p>
            <a:pPr marL="457200" indent="-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800">
                <a:solidFill>
                  <a:srgbClr val="002060"/>
                </a:solidFill>
              </a:rPr>
              <a:t>Privat communication</a:t>
            </a:r>
            <a:endParaRPr lang="ru-RU" sz="1800">
              <a:solidFill>
                <a:srgbClr val="002060"/>
              </a:solidFill>
            </a:endParaRPr>
          </a:p>
        </p:txBody>
      </p:sp>
      <p:sp>
        <p:nvSpPr>
          <p:cNvPr id="6162" name="Rectangle 38"/>
          <p:cNvSpPr>
            <a:spLocks noChangeArrowheads="1"/>
          </p:cNvSpPr>
          <p:nvPr/>
        </p:nvSpPr>
        <p:spPr bwMode="auto">
          <a:xfrm>
            <a:off x="5508625" y="2565400"/>
            <a:ext cx="3352800" cy="12192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63" name="AutoShape 42"/>
          <p:cNvSpPr>
            <a:spLocks noChangeArrowheads="1"/>
          </p:cNvSpPr>
          <p:nvPr/>
        </p:nvSpPr>
        <p:spPr bwMode="auto">
          <a:xfrm>
            <a:off x="6443663" y="3741738"/>
            <a:ext cx="228600" cy="1066800"/>
          </a:xfrm>
          <a:prstGeom prst="down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64" name="Text Box 22"/>
          <p:cNvSpPr txBox="1">
            <a:spLocks noChangeArrowheads="1"/>
          </p:cNvSpPr>
          <p:nvPr/>
        </p:nvSpPr>
        <p:spPr bwMode="auto">
          <a:xfrm>
            <a:off x="5643563" y="1643063"/>
            <a:ext cx="1039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FF0000"/>
                </a:solidFill>
              </a:rPr>
              <a:t>SIS-300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8" name="Flussdiagramm: Verbindungsstelle 23"/>
          <p:cNvSpPr/>
          <p:nvPr/>
        </p:nvSpPr>
        <p:spPr>
          <a:xfrm>
            <a:off x="1576388" y="3619500"/>
            <a:ext cx="104775" cy="93663"/>
          </a:xfrm>
          <a:prstGeom prst="flowChartConnector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966913" y="1927225"/>
            <a:ext cx="2716212" cy="7000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D</a:t>
            </a:r>
            <a:r>
              <a:rPr lang="en-US" sz="1800" baseline="30000" dirty="0">
                <a:solidFill>
                  <a:schemeClr val="tx1"/>
                </a:solidFill>
                <a:ea typeface="+mn-ea"/>
                <a:cs typeface="+mn-cs"/>
              </a:rPr>
              <a:t>0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+D</a:t>
            </a:r>
            <a:r>
              <a:rPr lang="en-US" sz="1800" baseline="30000" dirty="0">
                <a:solidFill>
                  <a:schemeClr val="tx1"/>
                </a:solidFill>
                <a:ea typeface="+mn-ea"/>
                <a:cs typeface="+mn-cs"/>
              </a:rPr>
              <a:t>0</a:t>
            </a:r>
            <a:r>
              <a:rPr lang="en-US" sz="1800" dirty="0">
                <a:solidFill>
                  <a:schemeClr val="tx1"/>
                </a:solidFill>
                <a:ea typeface="+mn-ea"/>
                <a:cs typeface="+mn-cs"/>
              </a:rPr>
              <a:t>bar (2010)</a:t>
            </a:r>
            <a:endParaRPr lang="en-US" sz="1800" baseline="30000" dirty="0">
              <a:solidFill>
                <a:schemeClr val="tx1"/>
              </a:solidFill>
              <a:ea typeface="+mn-ea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100" dirty="0">
                <a:solidFill>
                  <a:schemeClr val="tx1"/>
                </a:solidFill>
                <a:ea typeface="+mn-ea"/>
                <a:cs typeface="+mn-cs"/>
              </a:rPr>
              <a:t>V. N. </a:t>
            </a:r>
            <a:r>
              <a:rPr lang="en-US" sz="1100" dirty="0" err="1">
                <a:solidFill>
                  <a:schemeClr val="tx1"/>
                </a:solidFill>
                <a:ea typeface="+mn-ea"/>
                <a:cs typeface="+mn-cs"/>
              </a:rPr>
              <a:t>Riadovikov</a:t>
            </a:r>
            <a:r>
              <a:rPr lang="en-US" sz="11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en-US" sz="1050" dirty="0">
                <a:solidFill>
                  <a:schemeClr val="tx1"/>
                </a:solidFill>
                <a:ea typeface="+mn-ea"/>
                <a:cs typeface="+mn-cs"/>
              </a:rPr>
              <a:t>PHYSICS OF ATOMIC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050" dirty="0">
                <a:solidFill>
                  <a:schemeClr val="tx1"/>
                </a:solidFill>
                <a:ea typeface="+mn-ea"/>
                <a:cs typeface="+mn-cs"/>
              </a:rPr>
              <a:t>NUCLEI Vol. 73 No. 9 2010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 rot="5400000">
            <a:off x="1612900" y="2682875"/>
            <a:ext cx="1038225" cy="955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8" name="Textfeld 24"/>
          <p:cNvSpPr txBox="1">
            <a:spLocks noChangeArrowheads="1"/>
          </p:cNvSpPr>
          <p:nvPr/>
        </p:nvSpPr>
        <p:spPr bwMode="auto">
          <a:xfrm>
            <a:off x="1752600" y="4784725"/>
            <a:ext cx="2774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2060"/>
                </a:solidFill>
              </a:rPr>
              <a:t>Lines: HSD-Input (2007)</a:t>
            </a:r>
          </a:p>
        </p:txBody>
      </p:sp>
      <p:sp>
        <p:nvSpPr>
          <p:cNvPr id="6169" name="Rectangle 15"/>
          <p:cNvSpPr>
            <a:spLocks noChangeArrowheads="1"/>
          </p:cNvSpPr>
          <p:nvPr/>
        </p:nvSpPr>
        <p:spPr bwMode="auto">
          <a:xfrm>
            <a:off x="5003800" y="5876925"/>
            <a:ext cx="29527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400" b="1">
                <a:solidFill>
                  <a:schemeClr val="tx1"/>
                </a:solidFill>
              </a:rPr>
              <a:t>p + p →</a:t>
            </a:r>
            <a:r>
              <a:rPr lang="de-DE" sz="1400" b="1">
                <a:solidFill>
                  <a:srgbClr val="FF0000"/>
                </a:solidFill>
              </a:rPr>
              <a:t>J /</a:t>
            </a:r>
            <a:r>
              <a:rPr lang="el-GR" sz="1400" b="1">
                <a:solidFill>
                  <a:srgbClr val="FF0000"/>
                </a:solidFill>
              </a:rPr>
              <a:t>ψ </a:t>
            </a:r>
            <a:r>
              <a:rPr lang="el-GR" sz="1400" b="1">
                <a:solidFill>
                  <a:schemeClr val="tx1"/>
                </a:solidFill>
              </a:rPr>
              <a:t>+ </a:t>
            </a:r>
            <a:r>
              <a:rPr lang="de-DE" sz="1400" b="1">
                <a:solidFill>
                  <a:schemeClr val="tx1"/>
                </a:solidFill>
              </a:rPr>
              <a:t>p + p          11.2 GeV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400" b="1">
                <a:solidFill>
                  <a:schemeClr val="tx1"/>
                </a:solidFill>
              </a:rPr>
              <a:t>p + n →</a:t>
            </a:r>
            <a:r>
              <a:rPr lang="el-GR" sz="1400" b="1">
                <a:solidFill>
                  <a:srgbClr val="FF0000"/>
                </a:solidFill>
              </a:rPr>
              <a:t>Λ</a:t>
            </a:r>
            <a:r>
              <a:rPr lang="de-DE" sz="1400" b="1" baseline="-25000">
                <a:solidFill>
                  <a:srgbClr val="FF0000"/>
                </a:solidFill>
              </a:rPr>
              <a:t>c</a:t>
            </a:r>
            <a:r>
              <a:rPr lang="de-DE" sz="1400" b="1">
                <a:solidFill>
                  <a:srgbClr val="FF0000"/>
                </a:solidFill>
              </a:rPr>
              <a:t> </a:t>
            </a:r>
            <a:r>
              <a:rPr lang="de-DE" sz="1400" b="1">
                <a:solidFill>
                  <a:schemeClr val="tx1"/>
                </a:solidFill>
              </a:rPr>
              <a:t>+ </a:t>
            </a:r>
            <a:r>
              <a:rPr lang="de-DE" sz="1400" b="1">
                <a:solidFill>
                  <a:srgbClr val="FF0000"/>
                </a:solidFill>
              </a:rPr>
              <a:t>D</a:t>
            </a:r>
            <a:r>
              <a:rPr lang="de-DE" sz="1400" b="1" baseline="30000">
                <a:solidFill>
                  <a:srgbClr val="FF0000"/>
                </a:solidFill>
              </a:rPr>
              <a:t>−</a:t>
            </a:r>
            <a:r>
              <a:rPr lang="de-DE" sz="1400" b="1">
                <a:solidFill>
                  <a:srgbClr val="FF0000"/>
                </a:solidFill>
              </a:rPr>
              <a:t> </a:t>
            </a:r>
            <a:r>
              <a:rPr lang="de-DE" sz="1400" b="1">
                <a:solidFill>
                  <a:schemeClr val="tx1"/>
                </a:solidFill>
              </a:rPr>
              <a:t>+ p           12.0 GeV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400" b="1">
                <a:solidFill>
                  <a:schemeClr val="tx1"/>
                </a:solidFill>
              </a:rPr>
              <a:t>p + p →</a:t>
            </a:r>
            <a:r>
              <a:rPr lang="de-DE" sz="1400" b="1">
                <a:solidFill>
                  <a:srgbClr val="FF0000"/>
                </a:solidFill>
              </a:rPr>
              <a:t>D</a:t>
            </a:r>
            <a:r>
              <a:rPr lang="de-DE" sz="1400" b="1" baseline="30000">
                <a:solidFill>
                  <a:srgbClr val="FF0000"/>
                </a:solidFill>
              </a:rPr>
              <a:t>+</a:t>
            </a:r>
            <a:r>
              <a:rPr lang="de-DE" sz="1400" b="1">
                <a:solidFill>
                  <a:srgbClr val="FF0000"/>
                </a:solidFill>
              </a:rPr>
              <a:t> </a:t>
            </a:r>
            <a:r>
              <a:rPr lang="de-DE" sz="1400" b="1">
                <a:solidFill>
                  <a:schemeClr val="tx1"/>
                </a:solidFill>
              </a:rPr>
              <a:t>+ </a:t>
            </a:r>
            <a:r>
              <a:rPr lang="de-DE" sz="1400" b="1">
                <a:solidFill>
                  <a:srgbClr val="FF0000"/>
                </a:solidFill>
              </a:rPr>
              <a:t>D</a:t>
            </a:r>
            <a:r>
              <a:rPr lang="de-DE" sz="1400" b="1" baseline="30000">
                <a:solidFill>
                  <a:srgbClr val="FF0000"/>
                </a:solidFill>
              </a:rPr>
              <a:t>−</a:t>
            </a:r>
            <a:r>
              <a:rPr lang="de-DE" sz="1400" b="1">
                <a:solidFill>
                  <a:srgbClr val="FF0000"/>
                </a:solidFill>
              </a:rPr>
              <a:t> </a:t>
            </a:r>
            <a:r>
              <a:rPr lang="de-DE" sz="1400" b="1">
                <a:solidFill>
                  <a:schemeClr val="tx1"/>
                </a:solidFill>
              </a:rPr>
              <a:t>+ p + p    14.9 GeV</a:t>
            </a:r>
          </a:p>
        </p:txBody>
      </p:sp>
      <p:sp>
        <p:nvSpPr>
          <p:cNvPr id="6170" name="Text Box 4"/>
          <p:cNvSpPr txBox="1">
            <a:spLocks noChangeArrowheads="1"/>
          </p:cNvSpPr>
          <p:nvPr/>
        </p:nvSpPr>
        <p:spPr bwMode="auto">
          <a:xfrm>
            <a:off x="6645275" y="2663825"/>
            <a:ext cx="2070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chemeClr val="tx1"/>
                </a:solidFill>
              </a:rPr>
              <a:t>SPS Pb+Pb 30 A GeV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63" grpId="0" animBg="1"/>
      <p:bldP spid="2877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3424238" y="2995613"/>
            <a:ext cx="152400" cy="152400"/>
          </a:xfrm>
          <a:prstGeom prst="ellipse">
            <a:avLst/>
          </a:prstGeom>
          <a:solidFill>
            <a:srgbClr val="00CC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5253038" y="2687638"/>
            <a:ext cx="990600" cy="463550"/>
          </a:xfrm>
          <a:prstGeom prst="line">
            <a:avLst/>
          </a:prstGeom>
          <a:noFill/>
          <a:ln w="38160">
            <a:solidFill>
              <a:srgbClr val="3333CC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5286375" y="3155950"/>
            <a:ext cx="1000125" cy="5873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5253038" y="3148013"/>
            <a:ext cx="890587" cy="423862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714625" y="2836863"/>
            <a:ext cx="6540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>
                <a:solidFill>
                  <a:srgbClr val="FF3300"/>
                </a:solidFill>
              </a:rPr>
              <a:t>PV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500438" y="3071813"/>
            <a:ext cx="1752600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173788" y="2157413"/>
            <a:ext cx="55245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3333CC"/>
                </a:solidFill>
              </a:rPr>
              <a:t>K</a:t>
            </a:r>
            <a:r>
              <a:rPr lang="en-US" sz="3200" baseline="30000">
                <a:solidFill>
                  <a:srgbClr val="3333CC"/>
                </a:solidFill>
              </a:rPr>
              <a:t>-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6286500" y="2786063"/>
            <a:ext cx="519113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</a:t>
            </a:r>
            <a:r>
              <a:rPr lang="en-US" sz="32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6072188" y="3286125"/>
            <a:ext cx="519112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FF0000"/>
                </a:solidFill>
                <a:latin typeface="Symbol" pitchFamily="18" charset="2"/>
              </a:rPr>
              <a:t></a:t>
            </a:r>
            <a:r>
              <a:rPr lang="en-US" sz="3200" baseline="300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4981575" y="3490913"/>
            <a:ext cx="663575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>
                <a:solidFill>
                  <a:srgbClr val="000000"/>
                </a:solidFill>
                <a:latin typeface="Symbol" pitchFamily="18" charset="2"/>
              </a:rPr>
              <a:t>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 baseline="-25000">
                <a:solidFill>
                  <a:srgbClr val="000000"/>
                </a:solidFill>
              </a:rPr>
              <a:t>geo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354388" y="2214563"/>
            <a:ext cx="922337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000000"/>
                </a:solidFill>
                <a:latin typeface="Symbol" pitchFamily="18" charset="2"/>
              </a:rPr>
              <a:t>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 baseline="-25000">
                <a:solidFill>
                  <a:srgbClr val="000000"/>
                </a:solidFill>
              </a:rPr>
              <a:t>topo</a:t>
            </a:r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5000625" y="2928938"/>
            <a:ext cx="642938" cy="428625"/>
          </a:xfrm>
          <a:prstGeom prst="ellipse">
            <a:avLst/>
          </a:prstGeom>
          <a:solidFill>
            <a:srgbClr val="00CC99">
              <a:alpha val="39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5084763" y="2214563"/>
            <a:ext cx="6096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</a:rPr>
              <a:t>D</a:t>
            </a:r>
            <a:r>
              <a:rPr lang="en-US" sz="3200" b="1" baseline="300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1500188" y="1714500"/>
            <a:ext cx="3357562" cy="2857500"/>
          </a:xfrm>
          <a:prstGeom prst="parallelogram">
            <a:avLst>
              <a:gd name="adj" fmla="val 30001"/>
            </a:avLst>
          </a:prstGeom>
          <a:noFill/>
          <a:ln w="28440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 flipV="1">
            <a:off x="3498850" y="2927350"/>
            <a:ext cx="1789113" cy="223838"/>
          </a:xfrm>
          <a:prstGeom prst="line">
            <a:avLst/>
          </a:prstGeom>
          <a:noFill/>
          <a:ln w="57240">
            <a:solidFill>
              <a:srgbClr val="FF0000"/>
            </a:solidFill>
            <a:prstDash val="dash"/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668463" y="500063"/>
            <a:ext cx="535305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>
                <a:solidFill>
                  <a:srgbClr val="002060"/>
                </a:solidFill>
              </a:rPr>
              <a:t>Open charm decay topology</a:t>
            </a:r>
          </a:p>
        </p:txBody>
      </p:sp>
      <p:sp>
        <p:nvSpPr>
          <p:cNvPr id="14354" name="Oval 18"/>
          <p:cNvSpPr>
            <a:spLocks noChangeArrowheads="1"/>
          </p:cNvSpPr>
          <p:nvPr/>
        </p:nvSpPr>
        <p:spPr bwMode="auto">
          <a:xfrm rot="-4020000">
            <a:off x="3286125" y="2857500"/>
            <a:ext cx="457200" cy="304800"/>
          </a:xfrm>
          <a:prstGeom prst="ellipse">
            <a:avLst/>
          </a:prstGeom>
          <a:solidFill>
            <a:srgbClr val="00CC99">
              <a:alpha val="12941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708150" y="3929063"/>
            <a:ext cx="14605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000000"/>
                </a:solidFill>
              </a:rPr>
              <a:t>Target plane</a:t>
            </a:r>
          </a:p>
        </p:txBody>
      </p:sp>
      <p:sp>
        <p:nvSpPr>
          <p:cNvPr id="14356" name="AutoShape 20"/>
          <p:cNvSpPr>
            <a:spLocks/>
          </p:cNvSpPr>
          <p:nvPr/>
        </p:nvSpPr>
        <p:spPr bwMode="auto">
          <a:xfrm rot="-5220000">
            <a:off x="3963194" y="2680494"/>
            <a:ext cx="785812" cy="1714500"/>
          </a:xfrm>
          <a:prstGeom prst="leftBrace">
            <a:avLst>
              <a:gd name="adj1" fmla="val 8333"/>
              <a:gd name="adj2" fmla="val 50000"/>
            </a:avLst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217988" y="3714750"/>
            <a:ext cx="42862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i="1">
                <a:solidFill>
                  <a:srgbClr val="000000"/>
                </a:solidFill>
              </a:rPr>
              <a:t>L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6870700" y="2143125"/>
            <a:ext cx="10922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000000"/>
                </a:solidFill>
                <a:latin typeface="Symbol" pitchFamily="18" charset="2"/>
              </a:rPr>
              <a:t>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 baseline="-25000">
                <a:solidFill>
                  <a:srgbClr val="000000"/>
                </a:solidFill>
              </a:rPr>
              <a:t>prim 1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799263" y="3071813"/>
            <a:ext cx="1092200" cy="50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000000"/>
                </a:solidFill>
                <a:latin typeface="Symbol" pitchFamily="18" charset="2"/>
              </a:rPr>
              <a:t>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 baseline="-25000">
                <a:solidFill>
                  <a:srgbClr val="000000"/>
                </a:solidFill>
              </a:rPr>
              <a:t>prim 2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56325" y="3857625"/>
            <a:ext cx="1092200" cy="50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000000"/>
                </a:solidFill>
                <a:latin typeface="Symbol" pitchFamily="18" charset="2"/>
              </a:rPr>
              <a:t></a:t>
            </a:r>
            <a:r>
              <a:rPr lang="en-US" sz="2400" b="1" baseline="30000">
                <a:solidFill>
                  <a:srgbClr val="000000"/>
                </a:solidFill>
              </a:rPr>
              <a:t>2</a:t>
            </a:r>
            <a:r>
              <a:rPr lang="en-US" sz="2400" b="1" baseline="-25000">
                <a:solidFill>
                  <a:srgbClr val="000000"/>
                </a:solidFill>
              </a:rPr>
              <a:t>prim 3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4005263" y="4500563"/>
            <a:ext cx="2149475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0000"/>
                </a:solidFill>
              </a:rPr>
              <a:t>c</a:t>
            </a:r>
            <a:r>
              <a:rPr lang="el-GR" b="1">
                <a:solidFill>
                  <a:srgbClr val="000000"/>
                </a:solidFill>
              </a:rPr>
              <a:t>τ</a:t>
            </a:r>
            <a:r>
              <a:rPr lang="en-US" b="1">
                <a:solidFill>
                  <a:srgbClr val="000000"/>
                </a:solidFill>
              </a:rPr>
              <a:t> = 60…312 </a:t>
            </a:r>
            <a:r>
              <a:rPr lang="el-GR" b="1">
                <a:solidFill>
                  <a:srgbClr val="000000"/>
                </a:solidFill>
              </a:rPr>
              <a:t>μ</a:t>
            </a:r>
            <a:r>
              <a:rPr lang="en-US" b="1">
                <a:solidFill>
                  <a:srgbClr val="000000"/>
                </a:solidFill>
              </a:rPr>
              <a:t>m !</a:t>
            </a:r>
          </a:p>
        </p:txBody>
      </p:sp>
      <p:sp>
        <p:nvSpPr>
          <p:cNvPr id="14362" name="Slide Number Placeholder 26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</p:spPr>
        <p:txBody>
          <a:bodyPr/>
          <a:lstStyle/>
          <a:p>
            <a:pPr algn="r">
              <a:defRPr/>
            </a:pPr>
            <a:fld id="{898132C6-C98A-4DC0-83EC-6B84142D50F8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17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5" descr="PV_p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5593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52400" y="0"/>
            <a:ext cx="79248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2060"/>
                </a:solidFill>
              </a:rPr>
              <a:t>Primary vertex reconstruction in CBM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5724525" y="5949950"/>
            <a:ext cx="2065338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2060"/>
                </a:solidFill>
              </a:rPr>
              <a:t>450 tracks</a:t>
            </a:r>
            <a:r>
              <a:rPr lang="en-US">
                <a:solidFill>
                  <a:srgbClr val="002060"/>
                </a:solidFill>
              </a:rPr>
              <a:t> central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2060"/>
                </a:solidFill>
              </a:rPr>
              <a:t>100 tracks</a:t>
            </a:r>
            <a:r>
              <a:rPr lang="en-US">
                <a:solidFill>
                  <a:srgbClr val="002060"/>
                </a:solidFill>
              </a:rPr>
              <a:t> mbias</a:t>
            </a: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52400" y="642938"/>
            <a:ext cx="41544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2060"/>
                </a:solidFill>
                <a:cs typeface="Times New Roman" pitchFamily="18" charset="0"/>
              </a:rPr>
              <a:t>Monolithic Active Pixel Sensors</a:t>
            </a:r>
          </a:p>
          <a:p>
            <a:pPr marL="174625" indent="-174625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(MAPS, also CMOS-Sensors)</a:t>
            </a:r>
          </a:p>
          <a:p>
            <a:pPr marL="174625" indent="-174625">
              <a:buClr>
                <a:srgbClr val="000000"/>
              </a:buClr>
              <a:buSzPct val="100000"/>
              <a:buFontTx/>
              <a:buChar char="•"/>
            </a:pP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Invented by industry (digital camera)</a:t>
            </a:r>
          </a:p>
          <a:p>
            <a:pPr marL="174625" indent="-174625">
              <a:buClr>
                <a:srgbClr val="000000"/>
              </a:buClr>
              <a:buSzPct val="100000"/>
              <a:buFontTx/>
              <a:buChar char="•"/>
            </a:pP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Modified for charged particle detection since 1999 by IPHC Strasbourg </a:t>
            </a:r>
          </a:p>
          <a:p>
            <a:pPr marL="174625" indent="-174625">
              <a:buClr>
                <a:srgbClr val="000000"/>
              </a:buClr>
              <a:buSzPct val="100000"/>
              <a:buFontTx/>
              <a:buChar char="•"/>
            </a:pP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Installed at </a:t>
            </a:r>
            <a:r>
              <a:rPr lang="en-US" b="1">
                <a:solidFill>
                  <a:srgbClr val="002060"/>
                </a:solidFill>
                <a:cs typeface="Times New Roman" pitchFamily="18" charset="0"/>
              </a:rPr>
              <a:t>STAR</a:t>
            </a:r>
          </a:p>
          <a:p>
            <a:pPr marL="174625" indent="-174625">
              <a:buClr>
                <a:srgbClr val="000000"/>
              </a:buClr>
              <a:buSzPct val="100000"/>
              <a:buFontTx/>
              <a:buChar char="•"/>
            </a:pP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Also foreseen for </a:t>
            </a:r>
            <a:r>
              <a:rPr lang="en-US" b="1">
                <a:solidFill>
                  <a:srgbClr val="002060"/>
                </a:solidFill>
                <a:cs typeface="Times New Roman" pitchFamily="18" charset="0"/>
              </a:rPr>
              <a:t>ALICE</a:t>
            </a:r>
            <a:r>
              <a:rPr lang="en-US">
                <a:solidFill>
                  <a:srgbClr val="002060"/>
                </a:solidFill>
                <a:cs typeface="Times New Roman" pitchFamily="18" charset="0"/>
              </a:rPr>
              <a:t>…</a:t>
            </a:r>
          </a:p>
        </p:txBody>
      </p:sp>
      <p:sp>
        <p:nvSpPr>
          <p:cNvPr id="1639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532813" y="6461125"/>
            <a:ext cx="611187" cy="396875"/>
          </a:xfrm>
        </p:spPr>
        <p:txBody>
          <a:bodyPr/>
          <a:lstStyle/>
          <a:p>
            <a:pPr algn="r">
              <a:defRPr/>
            </a:pPr>
            <a:fld id="{5326FB31-9F13-4ABC-BCFE-5B09C9ED98B0}" type="slidenum">
              <a:rPr lang="en-US" sz="1800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18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6391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09647"/>
            <a:ext cx="27368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1544" y="703261"/>
            <a:ext cx="20510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6" cstate="print">
            <a:lum bright="18000" contrast="18000"/>
          </a:blip>
          <a:srcRect/>
          <a:stretch>
            <a:fillRect/>
          </a:stretch>
        </p:blipFill>
        <p:spPr bwMode="auto">
          <a:xfrm>
            <a:off x="7956550" y="-26988"/>
            <a:ext cx="1187450" cy="781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4" name="Picture 26" descr="PV_auau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141663"/>
            <a:ext cx="4310062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 Box 3"/>
          <p:cNvSpPr txBox="1">
            <a:spLocks noChangeArrowheads="1"/>
          </p:cNvSpPr>
          <p:nvPr/>
        </p:nvSpPr>
        <p:spPr bwMode="auto">
          <a:xfrm>
            <a:off x="827088" y="5876925"/>
            <a:ext cx="2065337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2060"/>
                </a:solidFill>
              </a:rPr>
              <a:t>4.5 tracks</a:t>
            </a:r>
            <a:r>
              <a:rPr lang="en-US">
                <a:solidFill>
                  <a:srgbClr val="002060"/>
                </a:solidFill>
              </a:rPr>
              <a:t> central</a:t>
            </a:r>
          </a:p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solidFill>
                  <a:srgbClr val="002060"/>
                </a:solidFill>
              </a:rPr>
              <a:t>1 track</a:t>
            </a:r>
            <a:r>
              <a:rPr lang="en-US">
                <a:solidFill>
                  <a:srgbClr val="002060"/>
                </a:solidFill>
              </a:rPr>
              <a:t> mbias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7686" y="571480"/>
            <a:ext cx="26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Talk by Philipp Klaus </a:t>
            </a:r>
            <a:endParaRPr lang="de-DE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 descr="pC_DPlu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4550"/>
            <a:ext cx="45720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15" descr="pC_D04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388" y="2060575"/>
            <a:ext cx="4773612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21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188913"/>
            <a:ext cx="8858250" cy="838200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CBM performance at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SIS-100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-meson reconstruction in </a:t>
            </a:r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p-C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collisions at 30GeV</a:t>
            </a:r>
          </a:p>
        </p:txBody>
      </p:sp>
      <p:sp>
        <p:nvSpPr>
          <p:cNvPr id="17413" name="Text Box 33"/>
          <p:cNvSpPr txBox="1">
            <a:spLocks noChangeArrowheads="1"/>
          </p:cNvSpPr>
          <p:nvPr/>
        </p:nvSpPr>
        <p:spPr bwMode="auto">
          <a:xfrm>
            <a:off x="2687638" y="2781300"/>
            <a:ext cx="14525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002060"/>
                </a:solidFill>
              </a:rPr>
              <a:t>M</a:t>
            </a:r>
            <a:r>
              <a:rPr lang="en-US" sz="1400" b="1" baseline="30000">
                <a:solidFill>
                  <a:srgbClr val="002060"/>
                </a:solidFill>
              </a:rPr>
              <a:t>D+</a:t>
            </a:r>
            <a:r>
              <a:rPr lang="en-US" sz="1400" b="1">
                <a:solidFill>
                  <a:srgbClr val="002060"/>
                </a:solidFill>
              </a:rPr>
              <a:t> </a:t>
            </a:r>
            <a:r>
              <a:rPr lang="en-US" sz="1400" b="1" baseline="-25000">
                <a:solidFill>
                  <a:srgbClr val="002060"/>
                </a:solidFill>
              </a:rPr>
              <a:t>HSD</a:t>
            </a:r>
            <a:r>
              <a:rPr lang="en-US" sz="1400" b="1">
                <a:solidFill>
                  <a:srgbClr val="002060"/>
                </a:solidFill>
              </a:rPr>
              <a:t>=2.7</a:t>
            </a:r>
            <a:r>
              <a:rPr lang="en-US" sz="1400" b="1">
                <a:solidFill>
                  <a:srgbClr val="002060"/>
                </a:solidFill>
                <a:sym typeface="Symbol" pitchFamily="18" charset="2"/>
              </a:rPr>
              <a:t>10</a:t>
            </a:r>
            <a:r>
              <a:rPr lang="en-US" sz="1400" b="1" baseline="30000">
                <a:solidFill>
                  <a:srgbClr val="002060"/>
                </a:solidFill>
                <a:sym typeface="Symbol" pitchFamily="18" charset="2"/>
              </a:rPr>
              <a:t>-8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BR = 0.095</a:t>
            </a:r>
          </a:p>
        </p:txBody>
      </p:sp>
      <p:sp>
        <p:nvSpPr>
          <p:cNvPr id="17414" name="Text Box 34"/>
          <p:cNvSpPr txBox="1">
            <a:spLocks noChangeArrowheads="1"/>
          </p:cNvSpPr>
          <p:nvPr/>
        </p:nvSpPr>
        <p:spPr bwMode="auto">
          <a:xfrm>
            <a:off x="661988" y="5562600"/>
            <a:ext cx="7942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b="1">
                <a:solidFill>
                  <a:srgbClr val="C00000"/>
                </a:solidFill>
              </a:rPr>
              <a:t>In 10 weeks: 18k D</a:t>
            </a:r>
            <a:r>
              <a:rPr lang="en-US" sz="2800" b="1" baseline="30000">
                <a:solidFill>
                  <a:srgbClr val="C00000"/>
                </a:solidFill>
              </a:rPr>
              <a:t>±</a:t>
            </a:r>
            <a:r>
              <a:rPr lang="en-US" sz="2800" b="1">
                <a:solidFill>
                  <a:srgbClr val="C00000"/>
                </a:solidFill>
              </a:rPr>
              <a:t> and 3k D</a:t>
            </a:r>
            <a:r>
              <a:rPr lang="en-US" sz="2800" b="1" baseline="30000">
                <a:solidFill>
                  <a:srgbClr val="C00000"/>
                </a:solidFill>
              </a:rPr>
              <a:t>0</a:t>
            </a:r>
            <a:r>
              <a:rPr lang="en-US" sz="2800" b="1">
                <a:solidFill>
                  <a:srgbClr val="C00000"/>
                </a:solidFill>
              </a:rPr>
              <a:t> at 10 MHz IR</a:t>
            </a: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2060"/>
                </a:solidFill>
              </a:rPr>
              <a:t>with PV BG suppressed 10-30 times!</a:t>
            </a:r>
            <a:r>
              <a:rPr lang="en-US">
                <a:solidFill>
                  <a:srgbClr val="002060"/>
                </a:solidFill>
              </a:rPr>
              <a:t> 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7415" name="Text Box 35"/>
          <p:cNvSpPr txBox="1">
            <a:spLocks noChangeArrowheads="1"/>
          </p:cNvSpPr>
          <p:nvPr/>
        </p:nvSpPr>
        <p:spPr bwMode="auto">
          <a:xfrm>
            <a:off x="2771775" y="3429000"/>
            <a:ext cx="110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002060"/>
                </a:solidFill>
              </a:rPr>
              <a:t>eff = 13.2 %</a:t>
            </a: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468313" y="1412875"/>
            <a:ext cx="2733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600" b="1">
                <a:solidFill>
                  <a:srgbClr val="002060"/>
                </a:solidFill>
              </a:rPr>
              <a:t>D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</a:rPr>
              <a:t>+ 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 K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+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4932363" y="1341438"/>
            <a:ext cx="3952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600" b="1">
                <a:solidFill>
                  <a:srgbClr val="002060"/>
                </a:solidFill>
              </a:rPr>
              <a:t>D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</a:rPr>
              <a:t>0 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 K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- 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-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36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US" sz="3600" b="1" baseline="30000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+</a:t>
            </a:r>
          </a:p>
        </p:txBody>
      </p:sp>
      <p:sp>
        <p:nvSpPr>
          <p:cNvPr id="17418" name="Text Box 33"/>
          <p:cNvSpPr txBox="1">
            <a:spLocks noChangeArrowheads="1"/>
          </p:cNvSpPr>
          <p:nvPr/>
        </p:nvSpPr>
        <p:spPr bwMode="auto">
          <a:xfrm>
            <a:off x="7019925" y="3000375"/>
            <a:ext cx="1622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M</a:t>
            </a:r>
            <a:r>
              <a:rPr lang="en-US" sz="1200" b="1" baseline="30000">
                <a:solidFill>
                  <a:srgbClr val="002060"/>
                </a:solidFill>
              </a:rPr>
              <a:t>D0</a:t>
            </a:r>
            <a:r>
              <a:rPr lang="en-US" sz="1200" b="1">
                <a:solidFill>
                  <a:srgbClr val="002060"/>
                </a:solidFill>
              </a:rPr>
              <a:t> </a:t>
            </a:r>
            <a:r>
              <a:rPr lang="en-US" sz="1200" b="1" baseline="-25000">
                <a:solidFill>
                  <a:srgbClr val="002060"/>
                </a:solidFill>
              </a:rPr>
              <a:t>HSD </a:t>
            </a:r>
            <a:r>
              <a:rPr lang="en-US" sz="1200" b="1">
                <a:solidFill>
                  <a:srgbClr val="002060"/>
                </a:solidFill>
              </a:rPr>
              <a:t>= 2.9(8.8)</a:t>
            </a:r>
            <a:r>
              <a:rPr lang="en-US" sz="1200" b="1">
                <a:solidFill>
                  <a:srgbClr val="002060"/>
                </a:solidFill>
                <a:sym typeface="Symbol" pitchFamily="18" charset="2"/>
              </a:rPr>
              <a:t>10</a:t>
            </a:r>
            <a:r>
              <a:rPr lang="en-US" sz="1200" b="1" baseline="30000">
                <a:solidFill>
                  <a:srgbClr val="002060"/>
                </a:solidFill>
                <a:sym typeface="Symbol" pitchFamily="18" charset="2"/>
              </a:rPr>
              <a:t>-8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BR = 7.7%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  <a:cs typeface="Times New Roman" pitchFamily="18" charset="0"/>
                <a:sym typeface="Symbol" pitchFamily="18" charset="2"/>
              </a:rPr>
              <a:t>Eff = 1.7%</a:t>
            </a:r>
            <a:endParaRPr lang="en-US" sz="1600" b="1">
              <a:solidFill>
                <a:srgbClr val="00206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7419" name="Text Box 27"/>
          <p:cNvSpPr txBox="1">
            <a:spLocks noChangeArrowheads="1"/>
          </p:cNvSpPr>
          <p:nvPr/>
        </p:nvSpPr>
        <p:spPr bwMode="auto">
          <a:xfrm>
            <a:off x="5364163" y="2060575"/>
            <a:ext cx="2089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002060"/>
                </a:solidFill>
              </a:rPr>
              <a:t>10</a:t>
            </a:r>
            <a:r>
              <a:rPr lang="en-US" baseline="30000">
                <a:solidFill>
                  <a:srgbClr val="002060"/>
                </a:solidFill>
              </a:rPr>
              <a:t>12</a:t>
            </a:r>
            <a:r>
              <a:rPr lang="en-US">
                <a:solidFill>
                  <a:srgbClr val="002060"/>
                </a:solidFill>
              </a:rPr>
              <a:t> central events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7420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786563" y="6318250"/>
            <a:ext cx="2120900" cy="396875"/>
          </a:xfrm>
        </p:spPr>
        <p:txBody>
          <a:bodyPr/>
          <a:lstStyle/>
          <a:p>
            <a:pPr algn="r">
              <a:defRPr/>
            </a:pPr>
            <a:fld id="{9FAF7D80-3CA4-426B-AECB-A9F9A7CFC36B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19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3F60B2C-D9C5-48F3-96B4-2019EB1D1ED2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5" y="320675"/>
            <a:ext cx="8890000" cy="63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4"/>
          <p:cNvSpPr txBox="1">
            <a:spLocks noChangeArrowheads="1"/>
          </p:cNvSpPr>
          <p:nvPr/>
        </p:nvSpPr>
        <p:spPr bwMode="auto">
          <a:xfrm>
            <a:off x="0" y="-163513"/>
            <a:ext cx="9144000" cy="9286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3200" b="1">
                <a:solidFill>
                  <a:srgbClr val="C00000"/>
                </a:solidFill>
                <a:ea typeface="Tahoma" pitchFamily="34" charset="0"/>
                <a:cs typeface="Times New Roman" pitchFamily="18" charset="0"/>
              </a:rPr>
              <a:t>F</a:t>
            </a:r>
            <a:r>
              <a:rPr lang="en-GB" sz="3200" b="1">
                <a:solidFill>
                  <a:srgbClr val="14425D"/>
                </a:solidFill>
                <a:ea typeface="Tahoma" pitchFamily="34" charset="0"/>
                <a:cs typeface="Times New Roman" pitchFamily="18" charset="0"/>
              </a:rPr>
              <a:t>acility for </a:t>
            </a:r>
            <a:r>
              <a:rPr lang="en-GB" sz="3200" b="1">
                <a:solidFill>
                  <a:srgbClr val="C00000"/>
                </a:solidFill>
                <a:ea typeface="Tahoma" pitchFamily="34" charset="0"/>
                <a:cs typeface="Times New Roman" pitchFamily="18" charset="0"/>
              </a:rPr>
              <a:t>A</a:t>
            </a:r>
            <a:r>
              <a:rPr lang="en-GB" sz="3200" b="1">
                <a:solidFill>
                  <a:srgbClr val="14425D"/>
                </a:solidFill>
                <a:ea typeface="Tahoma" pitchFamily="34" charset="0"/>
                <a:cs typeface="Times New Roman" pitchFamily="18" charset="0"/>
              </a:rPr>
              <a:t>ntiproton &amp; </a:t>
            </a:r>
            <a:r>
              <a:rPr lang="en-GB" sz="3200" b="1">
                <a:solidFill>
                  <a:srgbClr val="C00000"/>
                </a:solidFill>
                <a:ea typeface="Tahoma" pitchFamily="34" charset="0"/>
                <a:cs typeface="Times New Roman" pitchFamily="18" charset="0"/>
              </a:rPr>
              <a:t>I</a:t>
            </a:r>
            <a:r>
              <a:rPr lang="en-GB" sz="3200" b="1">
                <a:solidFill>
                  <a:srgbClr val="14425D"/>
                </a:solidFill>
                <a:ea typeface="Tahoma" pitchFamily="34" charset="0"/>
                <a:cs typeface="Times New Roman" pitchFamily="18" charset="0"/>
              </a:rPr>
              <a:t>on </a:t>
            </a:r>
            <a:r>
              <a:rPr lang="en-GB" sz="3200" b="1">
                <a:solidFill>
                  <a:srgbClr val="C00000"/>
                </a:solidFill>
                <a:ea typeface="Tahoma" pitchFamily="34" charset="0"/>
                <a:cs typeface="Times New Roman" pitchFamily="18" charset="0"/>
              </a:rPr>
              <a:t>R</a:t>
            </a:r>
            <a:r>
              <a:rPr lang="en-GB" sz="3200" b="1">
                <a:solidFill>
                  <a:srgbClr val="14425D"/>
                </a:solidFill>
                <a:ea typeface="Tahoma" pitchFamily="34" charset="0"/>
                <a:cs typeface="Times New Roman" pitchFamily="18" charset="0"/>
              </a:rPr>
              <a:t>esearch</a:t>
            </a:r>
          </a:p>
        </p:txBody>
      </p:sp>
      <p:sp>
        <p:nvSpPr>
          <p:cNvPr id="4" name="TextBox 28"/>
          <p:cNvSpPr txBox="1"/>
          <p:nvPr/>
        </p:nvSpPr>
        <p:spPr>
          <a:xfrm>
            <a:off x="5940425" y="836613"/>
            <a:ext cx="117633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ea typeface="+mn-ea"/>
                <a:cs typeface="Arial" charset="0"/>
              </a:rPr>
              <a:t>SIS100</a:t>
            </a:r>
            <a:r>
              <a:rPr lang="en-GB" sz="1200" kern="0" dirty="0">
                <a:solidFill>
                  <a:srgbClr val="9F2936"/>
                </a:solidFill>
                <a:latin typeface="Verdana"/>
                <a:ea typeface="+mn-ea"/>
                <a:cs typeface="Arial" charset="0"/>
              </a:rPr>
              <a:t>/300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3409950" y="1554163"/>
            <a:ext cx="6969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600" b="1" kern="0" dirty="0">
                <a:solidFill>
                  <a:srgbClr val="1B587C"/>
                </a:solidFill>
                <a:ea typeface="+mn-ea"/>
                <a:cs typeface="Times New Roman" pitchFamily="18" charset="0"/>
              </a:rPr>
              <a:t>SIS18</a:t>
            </a:r>
          </a:p>
        </p:txBody>
      </p:sp>
      <p:sp>
        <p:nvSpPr>
          <p:cNvPr id="8" name="TextBox 36"/>
          <p:cNvSpPr txBox="1"/>
          <p:nvPr/>
        </p:nvSpPr>
        <p:spPr>
          <a:xfrm>
            <a:off x="6300788" y="2708275"/>
            <a:ext cx="7524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200" b="1" kern="0" dirty="0">
                <a:solidFill>
                  <a:srgbClr val="FF0000"/>
                </a:solidFill>
                <a:latin typeface="Verdana"/>
                <a:ea typeface="+mn-ea"/>
                <a:cs typeface="Arial" charset="0"/>
              </a:rPr>
              <a:t>CBM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2484438" y="1571625"/>
            <a:ext cx="10874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600" b="1" kern="0" dirty="0">
                <a:solidFill>
                  <a:srgbClr val="9F2936"/>
                </a:solidFill>
                <a:ea typeface="+mn-ea"/>
                <a:cs typeface="Times New Roman" pitchFamily="18" charset="0"/>
              </a:rPr>
              <a:t>p-Linac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4797425"/>
            <a:ext cx="41417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b="1" dirty="0">
                <a:solidFill>
                  <a:srgbClr val="9F2936"/>
                </a:solidFill>
                <a:ea typeface="+mn-ea"/>
                <a:cs typeface="Tahoma" pitchFamily="34" charset="0"/>
              </a:rPr>
              <a:t>FAIR beams:</a:t>
            </a:r>
            <a:endParaRPr lang="en-GB" b="1" dirty="0">
              <a:solidFill>
                <a:srgbClr val="14425D"/>
              </a:solidFill>
              <a:ea typeface="+mn-ea"/>
              <a:cs typeface="+mn-cs"/>
            </a:endParaRPr>
          </a:p>
          <a:p>
            <a:pPr marL="285750" indent="-285750" defTabSz="4572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10</a:t>
            </a:r>
            <a:r>
              <a:rPr lang="en-GB" b="1" baseline="30000" dirty="0">
                <a:solidFill>
                  <a:srgbClr val="14425D"/>
                </a:solidFill>
                <a:ea typeface="+mn-ea"/>
                <a:cs typeface="+mn-cs"/>
              </a:rPr>
              <a:t>9</a:t>
            </a: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/s </a:t>
            </a:r>
            <a:r>
              <a:rPr lang="en-GB" b="1" baseline="30000" dirty="0">
                <a:solidFill>
                  <a:srgbClr val="14425D"/>
                </a:solidFill>
                <a:ea typeface="+mn-ea"/>
                <a:cs typeface="+mn-cs"/>
              </a:rPr>
              <a:t> </a:t>
            </a: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Au up to 11 GeV/u</a:t>
            </a:r>
          </a:p>
          <a:p>
            <a:pPr marL="285750" indent="-285750" defTabSz="4572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10</a:t>
            </a:r>
            <a:r>
              <a:rPr lang="en-GB" b="1" baseline="30000" dirty="0">
                <a:solidFill>
                  <a:srgbClr val="14425D"/>
                </a:solidFill>
                <a:ea typeface="+mn-ea"/>
                <a:cs typeface="+mn-cs"/>
              </a:rPr>
              <a:t>9</a:t>
            </a: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/s C, Ca, ... up to 14 GeV/u</a:t>
            </a:r>
          </a:p>
          <a:p>
            <a:pPr marL="285750" indent="-285750" defTabSz="457200">
              <a:lnSpc>
                <a:spcPct val="11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10</a:t>
            </a:r>
            <a:r>
              <a:rPr lang="en-GB" b="1" baseline="30000" dirty="0">
                <a:solidFill>
                  <a:srgbClr val="14425D"/>
                </a:solidFill>
                <a:ea typeface="+mn-ea"/>
                <a:cs typeface="+mn-cs"/>
              </a:rPr>
              <a:t>11</a:t>
            </a: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/s </a:t>
            </a:r>
            <a:r>
              <a:rPr lang="en-GB" b="1" baseline="30000" dirty="0">
                <a:solidFill>
                  <a:srgbClr val="14425D"/>
                </a:solidFill>
                <a:ea typeface="+mn-ea"/>
                <a:cs typeface="+mn-cs"/>
              </a:rPr>
              <a:t> </a:t>
            </a:r>
            <a:r>
              <a:rPr lang="en-GB" b="1" dirty="0">
                <a:solidFill>
                  <a:srgbClr val="14425D"/>
                </a:solidFill>
                <a:ea typeface="+mn-ea"/>
                <a:cs typeface="+mn-cs"/>
              </a:rPr>
              <a:t>p up to 29 GeV</a:t>
            </a:r>
          </a:p>
          <a:p>
            <a:pPr defTabSz="457200">
              <a:lnSpc>
                <a:spcPct val="11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dirty="0">
              <a:solidFill>
                <a:srgbClr val="14425D"/>
              </a:solidFill>
              <a:ea typeface="+mn-ea"/>
              <a:cs typeface="+mn-cs"/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275" y="6237288"/>
            <a:ext cx="730250" cy="0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4300" y="6319838"/>
            <a:ext cx="728663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600" kern="0" dirty="0">
                <a:solidFill>
                  <a:prstClr val="black"/>
                </a:solidFill>
                <a:ea typeface="+mn-ea"/>
                <a:cs typeface="Times New Roman" pitchFamily="18" charset="0"/>
              </a:rPr>
              <a:t>100 m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764338" y="5827713"/>
            <a:ext cx="17414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FAIR </a:t>
            </a:r>
            <a:r>
              <a:rPr lang="de-DE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phase</a:t>
            </a:r>
            <a:r>
              <a:rPr lang="de-D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 1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b="1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FAIR </a:t>
            </a:r>
            <a:r>
              <a:rPr lang="de-DE" b="1" dirty="0" err="1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phase</a:t>
            </a:r>
            <a:r>
              <a:rPr lang="de-DE" b="1" dirty="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imes New Roman" pitchFamily="18" charset="0"/>
              </a:rPr>
              <a:t> 2 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302375" y="2997200"/>
            <a:ext cx="269875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>
                <a:solidFill>
                  <a:srgbClr val="002060"/>
                </a:solidFill>
                <a:ea typeface="Tahoma" pitchFamily="34" charset="0"/>
                <a:cs typeface="Times New Roman" pitchFamily="18" charset="0"/>
              </a:rPr>
              <a:t>FAIR strategy: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>
                <a:solidFill>
                  <a:srgbClr val="002060"/>
                </a:solidFill>
                <a:ea typeface="Tahoma" pitchFamily="34" charset="0"/>
                <a:cs typeface="Times New Roman" pitchFamily="18" charset="0"/>
              </a:rPr>
              <a:t>FAIR construction along the beam.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300788" y="4194175"/>
            <a:ext cx="2879725" cy="1538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b="1" dirty="0">
                <a:solidFill>
                  <a:srgbClr val="002060"/>
                </a:solidFill>
                <a:ea typeface="Tahoma" panose="020B0604030504040204" pitchFamily="34" charset="0"/>
                <a:cs typeface="Times New Roman" pitchFamily="18" charset="0"/>
              </a:rPr>
              <a:t>FAIR Day-1 </a:t>
            </a:r>
            <a:r>
              <a:rPr lang="de-DE" b="1" dirty="0" err="1">
                <a:solidFill>
                  <a:srgbClr val="002060"/>
                </a:solidFill>
                <a:ea typeface="Tahoma" panose="020B0604030504040204" pitchFamily="34" charset="0"/>
                <a:cs typeface="Times New Roman" pitchFamily="18" charset="0"/>
              </a:rPr>
              <a:t>experiment</a:t>
            </a:r>
            <a:r>
              <a:rPr lang="de-DE" b="1" dirty="0">
                <a:solidFill>
                  <a:srgbClr val="002060"/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b="1" dirty="0">
                <a:solidFill>
                  <a:srgbClr val="C00000"/>
                </a:solidFill>
                <a:ea typeface="Tahoma" panose="020B0604030504040204" pitchFamily="34" charset="0"/>
                <a:cs typeface="Times New Roman" pitchFamily="18" charset="0"/>
              </a:rPr>
              <a:t>in 2022: CBM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Cave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planning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completed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.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Application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for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construction</a:t>
            </a:r>
            <a:endParaRPr lang="de-DE" sz="1800" dirty="0">
              <a:solidFill>
                <a:schemeClr val="accent6">
                  <a:lumMod val="50000"/>
                </a:schemeClr>
              </a:solidFill>
              <a:ea typeface="Tahoma" panose="020B0604030504040204" pitchFamily="34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permit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to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be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dirty="0" err="1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submitted</a:t>
            </a:r>
            <a:r>
              <a:rPr lang="de-DE" sz="1800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de-DE" sz="1800" b="1" dirty="0">
                <a:solidFill>
                  <a:srgbClr val="C00000"/>
                </a:solidFill>
                <a:ea typeface="Tahoma" panose="020B0604030504040204" pitchFamily="34" charset="0"/>
                <a:cs typeface="Times New Roman" pitchFamily="18" charset="0"/>
              </a:rPr>
              <a:t>2016</a:t>
            </a:r>
          </a:p>
        </p:txBody>
      </p:sp>
      <p:sp>
        <p:nvSpPr>
          <p:cNvPr id="3086" name="Rechteck 8"/>
          <p:cNvSpPr>
            <a:spLocks noChangeArrowheads="1"/>
          </p:cNvSpPr>
          <p:nvPr/>
        </p:nvSpPr>
        <p:spPr bwMode="auto">
          <a:xfrm>
            <a:off x="5508625" y="1052513"/>
            <a:ext cx="2457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>
                <a:solidFill>
                  <a:srgbClr val="000000"/>
                </a:solidFill>
              </a:rPr>
              <a:t>Tunnel planning completed.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>
                <a:solidFill>
                  <a:srgbClr val="000000"/>
                </a:solidFill>
              </a:rPr>
              <a:t>Application for tunnel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>
                <a:solidFill>
                  <a:srgbClr val="000000"/>
                </a:solidFill>
              </a:rPr>
              <a:t>construction permit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>
                <a:solidFill>
                  <a:srgbClr val="000000"/>
                </a:solidFill>
              </a:rPr>
              <a:t>submitted end of 2015</a:t>
            </a: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5038" y="357188"/>
            <a:ext cx="4398962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6880225" y="6329363"/>
            <a:ext cx="2120900" cy="396875"/>
          </a:xfrm>
        </p:spPr>
        <p:txBody>
          <a:bodyPr/>
          <a:lstStyle/>
          <a:p>
            <a:pPr algn="r">
              <a:defRPr/>
            </a:pPr>
            <a:fld id="{10094E7A-04A4-4946-8D7C-DDF96F5611F5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2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Screen Shot 2016-01-28 at 12.37.4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3738"/>
            <a:ext cx="716756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180975" y="1100138"/>
            <a:ext cx="5472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IR: 0.1MHz =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300 Ni ions,  p &gt; 70 </a:t>
            </a:r>
            <a:r>
              <a:rPr lang="en-US" b="1" dirty="0" err="1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MeV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</a:rPr>
              <a:t>, t = 30 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a typeface="+mn-ea"/>
                <a:cs typeface="+mn-cs"/>
                <a:sym typeface="Symbol" pitchFamily="18" charset="2"/>
              </a:rPr>
              <a:t>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  <a:sym typeface="Symbol" pitchFamily="18" charset="2"/>
              </a:rPr>
              <a:t>s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0" y="1957388"/>
            <a:ext cx="1373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>
                <a:solidFill>
                  <a:srgbClr val="FFFF00"/>
                </a:solidFill>
                <a:sym typeface="Symbol" pitchFamily="18" charset="2"/>
              </a:rPr>
              <a:t></a:t>
            </a:r>
            <a:r>
              <a:rPr lang="en-US" b="1">
                <a:solidFill>
                  <a:srgbClr val="FFFF00"/>
                </a:solidFill>
                <a:sym typeface="Symbol" pitchFamily="18" charset="2"/>
              </a:rPr>
              <a:t>-electrons</a:t>
            </a:r>
            <a:endParaRPr lang="ru-RU" sz="1600">
              <a:solidFill>
                <a:srgbClr val="FFFF00"/>
              </a:solidFill>
              <a:sym typeface="Symbol" pitchFamily="18" charset="2"/>
            </a:endParaRPr>
          </a:p>
        </p:txBody>
      </p:sp>
      <p:pic>
        <p:nvPicPr>
          <p:cNvPr id="18437" name="Picture 9" descr="z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438" y="44450"/>
            <a:ext cx="29416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18"/>
          <p:cNvSpPr txBox="1">
            <a:spLocks noChangeArrowheads="1"/>
          </p:cNvSpPr>
          <p:nvPr/>
        </p:nvSpPr>
        <p:spPr bwMode="auto">
          <a:xfrm>
            <a:off x="6659563" y="44450"/>
            <a:ext cx="2317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10.7 </a:t>
            </a:r>
            <a:r>
              <a:rPr lang="en-US" sz="2400" b="1" dirty="0" err="1">
                <a:solidFill>
                  <a:schemeClr val="tx1"/>
                </a:solidFill>
              </a:rPr>
              <a:t>GeV</a:t>
            </a:r>
            <a:r>
              <a:rPr lang="en-US" sz="2400" b="1" dirty="0">
                <a:solidFill>
                  <a:schemeClr val="tx1"/>
                </a:solidFill>
              </a:rPr>
              <a:t> Au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ion</a:t>
            </a:r>
            <a:endParaRPr lang="en-US" sz="2400" b="1" dirty="0">
              <a:solidFill>
                <a:schemeClr val="tx1"/>
              </a:solidFill>
            </a:endParaRPr>
          </a:p>
          <a:p>
            <a: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 dirty="0" err="1">
                <a:solidFill>
                  <a:schemeClr val="tx1"/>
                </a:solidFill>
              </a:rPr>
              <a:t>P.Zarubin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439" name="Rectangle 19"/>
          <p:cNvSpPr>
            <a:spLocks noChangeArrowheads="1"/>
          </p:cNvSpPr>
          <p:nvPr/>
        </p:nvSpPr>
        <p:spPr bwMode="auto">
          <a:xfrm>
            <a:off x="214313" y="0"/>
            <a:ext cx="5529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CBM performance at </a:t>
            </a:r>
            <a:r>
              <a:rPr lang="en-US" sz="2400" b="1">
                <a:solidFill>
                  <a:srgbClr val="C00000"/>
                </a:solidFill>
                <a:cs typeface="Times New Roman" pitchFamily="18" charset="0"/>
              </a:rPr>
              <a:t>SIS-100</a:t>
            </a:r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:</a:t>
            </a:r>
            <a:r>
              <a:rPr lang="en-US" sz="2400" b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C00000"/>
                </a:solidFill>
                <a:cs typeface="Times New Roman" pitchFamily="18" charset="0"/>
              </a:rPr>
              <a:t>D</a:t>
            </a:r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-meson 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>
                <a:solidFill>
                  <a:srgbClr val="FFFF00"/>
                </a:solidFill>
                <a:cs typeface="Times New Roman" pitchFamily="18" charset="0"/>
              </a:rPr>
              <a:t>analysis package for </a:t>
            </a:r>
            <a:r>
              <a:rPr lang="en-US" sz="2400" b="1">
                <a:solidFill>
                  <a:srgbClr val="FFFF00"/>
                </a:solidFill>
              </a:rPr>
              <a:t>Ni+Ni @ 15 AGeV</a:t>
            </a:r>
          </a:p>
        </p:txBody>
      </p:sp>
      <p:pic>
        <p:nvPicPr>
          <p:cNvPr id="18440" name="Picture 2" descr="NiNi_15AGeV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625"/>
            <a:ext cx="44910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 Box 4"/>
          <p:cNvSpPr txBox="1">
            <a:spLocks noChangeArrowheads="1"/>
          </p:cNvSpPr>
          <p:nvPr/>
        </p:nvSpPr>
        <p:spPr bwMode="auto">
          <a:xfrm>
            <a:off x="2843213" y="4365625"/>
            <a:ext cx="935037" cy="221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123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53 p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6 K</a:t>
            </a:r>
            <a:r>
              <a:rPr lang="en-GB" sz="1800" b="1" baseline="30000">
                <a:solidFill>
                  <a:srgbClr val="FFFF00"/>
                </a:solidFill>
              </a:rPr>
              <a:t>+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1.6 K</a:t>
            </a:r>
            <a:r>
              <a:rPr lang="en-GB" sz="1800" b="1" baseline="30000">
                <a:solidFill>
                  <a:srgbClr val="FFFF00"/>
                </a:solidFill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4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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7.5</a:t>
            </a:r>
            <a:r>
              <a:rPr lang="en-GB" sz="1800" b="1">
                <a:solidFill>
                  <a:srgbClr val="FFFF00"/>
                </a:solidFill>
              </a:rPr>
              <a:t>K</a:t>
            </a:r>
            <a:r>
              <a:rPr lang="en-GB" sz="1800" b="1" baseline="-25000">
                <a:solidFill>
                  <a:srgbClr val="FFFF00"/>
                </a:solidFill>
              </a:rPr>
              <a:t>S</a:t>
            </a:r>
            <a:r>
              <a:rPr lang="en-GB" sz="1800" b="1" baseline="30000">
                <a:solidFill>
                  <a:srgbClr val="FFFF00"/>
                </a:solidFill>
                <a:latin typeface="Symbol" pitchFamily="18" charset="2"/>
              </a:rPr>
              <a:t>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0.4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</a:t>
            </a:r>
            <a:r>
              <a:rPr lang="en-GB" sz="1800" b="1" baseline="30000">
                <a:solidFill>
                  <a:srgbClr val="FFFF00"/>
                </a:solidFill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baseline="30000">
              <a:solidFill>
                <a:srgbClr val="FFFF00"/>
              </a:solidFill>
            </a:endParaRPr>
          </a:p>
        </p:txBody>
      </p:sp>
      <p:sp>
        <p:nvSpPr>
          <p:cNvPr id="18442" name="TextBox 6"/>
          <p:cNvSpPr txBox="1">
            <a:spLocks noChangeArrowheads="1"/>
          </p:cNvSpPr>
          <p:nvPr/>
        </p:nvSpPr>
        <p:spPr bwMode="auto">
          <a:xfrm>
            <a:off x="1763713" y="4941888"/>
            <a:ext cx="914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b="1">
                <a:solidFill>
                  <a:srgbClr val="FFFF00"/>
                </a:solidFill>
              </a:rPr>
              <a:t>STS</a:t>
            </a:r>
            <a:endParaRPr lang="de-DE" sz="3200" b="1">
              <a:solidFill>
                <a:srgbClr val="FFFF00"/>
              </a:solidFill>
            </a:endParaRPr>
          </a:p>
        </p:txBody>
      </p:sp>
      <p:sp>
        <p:nvSpPr>
          <p:cNvPr id="18443" name="TextBox 5"/>
          <p:cNvSpPr txBox="1">
            <a:spLocks noChangeArrowheads="1"/>
          </p:cNvSpPr>
          <p:nvPr/>
        </p:nvSpPr>
        <p:spPr bwMode="auto">
          <a:xfrm>
            <a:off x="179388" y="4724400"/>
            <a:ext cx="1166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200" b="1">
                <a:solidFill>
                  <a:srgbClr val="FFFF00"/>
                </a:solidFill>
              </a:rPr>
              <a:t>MVD</a:t>
            </a:r>
            <a:endParaRPr lang="de-DE" sz="3200" b="1">
              <a:solidFill>
                <a:srgbClr val="FFFF00"/>
              </a:solidFill>
            </a:endParaRPr>
          </a:p>
        </p:txBody>
      </p:sp>
      <p:sp>
        <p:nvSpPr>
          <p:cNvPr id="18444" name="Oval 3"/>
          <p:cNvSpPr>
            <a:spLocks noChangeArrowheads="1"/>
          </p:cNvSpPr>
          <p:nvPr/>
        </p:nvSpPr>
        <p:spPr bwMode="auto">
          <a:xfrm>
            <a:off x="5508625" y="2565400"/>
            <a:ext cx="1727200" cy="8636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Simulation 5M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Ni+Ni  15AGeV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central</a:t>
            </a:r>
            <a:endParaRPr lang="de-DE" sz="1200" b="1">
              <a:solidFill>
                <a:srgbClr val="002060"/>
              </a:solidFill>
            </a:endParaRPr>
          </a:p>
        </p:txBody>
      </p:sp>
      <p:sp>
        <p:nvSpPr>
          <p:cNvPr id="18445" name="Oval 4"/>
          <p:cNvSpPr>
            <a:spLocks noChangeArrowheads="1"/>
          </p:cNvSpPr>
          <p:nvPr/>
        </p:nvSpPr>
        <p:spPr bwMode="auto">
          <a:xfrm>
            <a:off x="3779838" y="3357563"/>
            <a:ext cx="1871662" cy="792162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Simulation 1k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Ni+Ni  15AGeV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mbias</a:t>
            </a:r>
            <a:endParaRPr lang="de-DE" sz="1200" b="1">
              <a:solidFill>
                <a:srgbClr val="002060"/>
              </a:solidFill>
            </a:endParaRPr>
          </a:p>
        </p:txBody>
      </p:sp>
      <p:sp>
        <p:nvSpPr>
          <p:cNvPr id="18446" name="Oval 5"/>
          <p:cNvSpPr>
            <a:spLocks noChangeArrowheads="1"/>
          </p:cNvSpPr>
          <p:nvPr/>
        </p:nvSpPr>
        <p:spPr bwMode="auto">
          <a:xfrm>
            <a:off x="3851275" y="4581525"/>
            <a:ext cx="1873250" cy="863600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Simulation 1k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3ions Ni beam on 400</a:t>
            </a:r>
            <a:r>
              <a:rPr lang="en-US" sz="1200" b="1">
                <a:solidFill>
                  <a:srgbClr val="002060"/>
                </a:solidFill>
                <a:sym typeface="Symbol" pitchFamily="18" charset="2"/>
              </a:rPr>
              <a:t>m Ni target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8447" name="Oval 6"/>
          <p:cNvSpPr>
            <a:spLocks noChangeArrowheads="1"/>
          </p:cNvSpPr>
          <p:nvPr/>
        </p:nvSpPr>
        <p:spPr bwMode="auto">
          <a:xfrm>
            <a:off x="7235825" y="2924175"/>
            <a:ext cx="1908175" cy="865188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Simulation 5M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D</a:t>
            </a:r>
            <a:r>
              <a:rPr lang="en-US" sz="1200" b="1" baseline="30000">
                <a:solidFill>
                  <a:srgbClr val="002060"/>
                </a:solidFill>
              </a:rPr>
              <a:t>0</a:t>
            </a:r>
            <a:r>
              <a:rPr lang="en-US" sz="1200" b="1">
                <a:solidFill>
                  <a:srgbClr val="002060"/>
                </a:solidFill>
              </a:rPr>
              <a:t>  T = 150 MeV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200" b="1">
                <a:solidFill>
                  <a:srgbClr val="002060"/>
                </a:solidFill>
              </a:rPr>
              <a:t>E </a:t>
            </a:r>
            <a:r>
              <a:rPr lang="en-US" sz="1200" b="1" baseline="-25000">
                <a:solidFill>
                  <a:srgbClr val="002060"/>
                </a:solidFill>
              </a:rPr>
              <a:t>beam</a:t>
            </a:r>
            <a:r>
              <a:rPr lang="en-US" sz="1200" b="1">
                <a:solidFill>
                  <a:srgbClr val="002060"/>
                </a:solidFill>
              </a:rPr>
              <a:t> = 15GeV</a:t>
            </a:r>
            <a:endParaRPr lang="de-DE" sz="1200" b="1">
              <a:solidFill>
                <a:srgbClr val="002060"/>
              </a:solidFill>
            </a:endParaRPr>
          </a:p>
        </p:txBody>
      </p:sp>
      <p:sp>
        <p:nvSpPr>
          <p:cNvPr id="18448" name="Oval 7"/>
          <p:cNvSpPr>
            <a:spLocks noChangeArrowheads="1"/>
          </p:cNvSpPr>
          <p:nvPr/>
        </p:nvSpPr>
        <p:spPr bwMode="auto">
          <a:xfrm>
            <a:off x="5795963" y="3933825"/>
            <a:ext cx="2376487" cy="11525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002060"/>
                </a:solidFill>
              </a:rPr>
              <a:t>Reconstruction 5M events Global Tracking</a:t>
            </a:r>
          </a:p>
        </p:txBody>
      </p:sp>
      <p:sp>
        <p:nvSpPr>
          <p:cNvPr id="18449" name="Oval 8"/>
          <p:cNvSpPr>
            <a:spLocks noChangeArrowheads="1"/>
          </p:cNvSpPr>
          <p:nvPr/>
        </p:nvSpPr>
        <p:spPr bwMode="auto">
          <a:xfrm>
            <a:off x="4284663" y="5661025"/>
            <a:ext cx="2376487" cy="1008063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002060"/>
                </a:solidFill>
              </a:rPr>
              <a:t>Analysis 5B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002060"/>
                </a:solidFill>
              </a:rPr>
              <a:t>mixed event</a:t>
            </a:r>
          </a:p>
        </p:txBody>
      </p:sp>
      <p:sp>
        <p:nvSpPr>
          <p:cNvPr id="18450" name="Oval 9"/>
          <p:cNvSpPr>
            <a:spLocks noChangeArrowheads="1"/>
          </p:cNvSpPr>
          <p:nvPr/>
        </p:nvSpPr>
        <p:spPr bwMode="auto">
          <a:xfrm>
            <a:off x="6659563" y="5589588"/>
            <a:ext cx="2376487" cy="1008062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002060"/>
                </a:solidFill>
              </a:rPr>
              <a:t>Analysis 5M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b="1">
                <a:solidFill>
                  <a:srgbClr val="002060"/>
                </a:solidFill>
              </a:rPr>
              <a:t>event by event</a:t>
            </a:r>
          </a:p>
        </p:txBody>
      </p:sp>
      <p:sp>
        <p:nvSpPr>
          <p:cNvPr id="18451" name="Down Arrow 10"/>
          <p:cNvSpPr>
            <a:spLocks noChangeArrowheads="1"/>
          </p:cNvSpPr>
          <p:nvPr/>
        </p:nvSpPr>
        <p:spPr bwMode="auto">
          <a:xfrm>
            <a:off x="6732588" y="3284538"/>
            <a:ext cx="287337" cy="649287"/>
          </a:xfrm>
          <a:prstGeom prst="downArrow">
            <a:avLst>
              <a:gd name="adj1" fmla="val 50000"/>
              <a:gd name="adj2" fmla="val 50194"/>
            </a:avLst>
          </a:prstGeom>
          <a:solidFill>
            <a:srgbClr val="00B8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2" name="Down Arrow 12"/>
          <p:cNvSpPr>
            <a:spLocks noChangeArrowheads="1"/>
          </p:cNvSpPr>
          <p:nvPr/>
        </p:nvSpPr>
        <p:spPr bwMode="auto">
          <a:xfrm rot="-3889882">
            <a:off x="5479256" y="3639344"/>
            <a:ext cx="322263" cy="777875"/>
          </a:xfrm>
          <a:prstGeom prst="downArrow">
            <a:avLst>
              <a:gd name="adj1" fmla="val 50000"/>
              <a:gd name="adj2" fmla="val 50019"/>
            </a:avLst>
          </a:prstGeom>
          <a:solidFill>
            <a:srgbClr val="00B8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3" name="Down Arrow 13"/>
          <p:cNvSpPr>
            <a:spLocks noChangeArrowheads="1"/>
          </p:cNvSpPr>
          <p:nvPr/>
        </p:nvSpPr>
        <p:spPr bwMode="auto">
          <a:xfrm rot="-6565781">
            <a:off x="5480844" y="4487069"/>
            <a:ext cx="322262" cy="476250"/>
          </a:xfrm>
          <a:prstGeom prst="downArrow">
            <a:avLst>
              <a:gd name="adj1" fmla="val 50000"/>
              <a:gd name="adj2" fmla="val 50110"/>
            </a:avLst>
          </a:prstGeom>
          <a:solidFill>
            <a:srgbClr val="00B8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4" name="Down Arrow 14"/>
          <p:cNvSpPr>
            <a:spLocks noChangeArrowheads="1"/>
          </p:cNvSpPr>
          <p:nvPr/>
        </p:nvSpPr>
        <p:spPr bwMode="auto">
          <a:xfrm rot="1708508">
            <a:off x="7927975" y="3684588"/>
            <a:ext cx="288925" cy="493712"/>
          </a:xfrm>
          <a:prstGeom prst="downArrow">
            <a:avLst>
              <a:gd name="adj1" fmla="val 50000"/>
              <a:gd name="adj2" fmla="val 49824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5" name="Down Arrow 15"/>
          <p:cNvSpPr>
            <a:spLocks noChangeArrowheads="1"/>
          </p:cNvSpPr>
          <p:nvPr/>
        </p:nvSpPr>
        <p:spPr bwMode="auto">
          <a:xfrm rot="2875473">
            <a:off x="5860256" y="4693445"/>
            <a:ext cx="288925" cy="1274762"/>
          </a:xfrm>
          <a:prstGeom prst="downArrow">
            <a:avLst>
              <a:gd name="adj1" fmla="val 50000"/>
              <a:gd name="adj2" fmla="val 49799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6" name="TextBox 20"/>
          <p:cNvSpPr txBox="1">
            <a:spLocks noChangeArrowheads="1"/>
          </p:cNvSpPr>
          <p:nvPr/>
        </p:nvSpPr>
        <p:spPr bwMode="auto">
          <a:xfrm>
            <a:off x="5076825" y="5229225"/>
            <a:ext cx="523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2060"/>
                </a:solidFill>
              </a:rPr>
              <a:t> </a:t>
            </a:r>
            <a:r>
              <a:rPr lang="en-US" b="1" baseline="-25000">
                <a:solidFill>
                  <a:srgbClr val="FFFF00"/>
                </a:solidFill>
              </a:rPr>
              <a:t>ME</a:t>
            </a:r>
            <a:endParaRPr lang="de-DE" b="1" baseline="-25000">
              <a:solidFill>
                <a:srgbClr val="FFFF00"/>
              </a:solidFill>
            </a:endParaRPr>
          </a:p>
        </p:txBody>
      </p:sp>
      <p:sp>
        <p:nvSpPr>
          <p:cNvPr id="18457" name="TextBox 22"/>
          <p:cNvSpPr txBox="1">
            <a:spLocks noChangeArrowheads="1"/>
          </p:cNvSpPr>
          <p:nvPr/>
        </p:nvSpPr>
        <p:spPr bwMode="auto">
          <a:xfrm>
            <a:off x="7885113" y="5013325"/>
            <a:ext cx="569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2060"/>
                </a:solidFill>
              </a:rPr>
              <a:t> </a:t>
            </a:r>
            <a:r>
              <a:rPr lang="en-US" b="1" baseline="-25000">
                <a:solidFill>
                  <a:srgbClr val="FFFF00"/>
                </a:solidFill>
              </a:rPr>
              <a:t>EbE</a:t>
            </a:r>
            <a:endParaRPr lang="de-DE" b="1" baseline="-25000">
              <a:solidFill>
                <a:srgbClr val="FFFF00"/>
              </a:solidFill>
            </a:endParaRPr>
          </a:p>
        </p:txBody>
      </p:sp>
      <p:sp>
        <p:nvSpPr>
          <p:cNvPr id="18458" name="Down Arrow 15"/>
          <p:cNvSpPr>
            <a:spLocks noChangeArrowheads="1"/>
          </p:cNvSpPr>
          <p:nvPr/>
        </p:nvSpPr>
        <p:spPr bwMode="auto">
          <a:xfrm rot="-2858149">
            <a:off x="7458869" y="4793457"/>
            <a:ext cx="288925" cy="1119187"/>
          </a:xfrm>
          <a:prstGeom prst="downArrow">
            <a:avLst>
              <a:gd name="adj1" fmla="val 50000"/>
              <a:gd name="adj2" fmla="val 49783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18459" name="Rectangle 36"/>
          <p:cNvSpPr>
            <a:spLocks noChangeArrowheads="1"/>
          </p:cNvSpPr>
          <p:nvPr/>
        </p:nvSpPr>
        <p:spPr bwMode="auto">
          <a:xfrm>
            <a:off x="0" y="4365625"/>
            <a:ext cx="2813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b="1">
                <a:solidFill>
                  <a:srgbClr val="FFFF00"/>
                </a:solidFill>
              </a:rPr>
              <a:t>central Ni+Ni @ 15 AGeV</a:t>
            </a:r>
            <a:endParaRPr lang="de-DE" sz="1800"/>
          </a:p>
        </p:txBody>
      </p:sp>
      <p:sp>
        <p:nvSpPr>
          <p:cNvPr id="18460" name="Slide Number Placeholder 37"/>
          <p:cNvSpPr>
            <a:spLocks noGrp="1"/>
          </p:cNvSpPr>
          <p:nvPr>
            <p:ph type="sldNum" sz="quarter" idx="11"/>
          </p:nvPr>
        </p:nvSpPr>
        <p:spPr>
          <a:xfrm>
            <a:off x="7023100" y="6461125"/>
            <a:ext cx="2120900" cy="396875"/>
          </a:xfrm>
        </p:spPr>
        <p:txBody>
          <a:bodyPr/>
          <a:lstStyle/>
          <a:p>
            <a:pPr algn="r">
              <a:defRPr/>
            </a:pPr>
            <a:fld id="{DAAA7A24-16F6-4D2D-9270-F5D67611FC7B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 algn="r">
                <a:defRPr/>
              </a:pPr>
              <a:t>20</a:t>
            </a:fld>
            <a:endParaRPr lang="en-US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iNi_OpenCharm_im_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2113"/>
            <a:ext cx="721518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285750" y="1143000"/>
            <a:ext cx="4911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chemeClr val="tx1"/>
                </a:solidFill>
              </a:rPr>
              <a:t>M: D</a:t>
            </a:r>
            <a:r>
              <a:rPr lang="en-US" b="1" baseline="30000" dirty="0">
                <a:solidFill>
                  <a:schemeClr val="tx1"/>
                </a:solidFill>
              </a:rPr>
              <a:t>0  </a:t>
            </a:r>
            <a:r>
              <a:rPr lang="en-US" b="1" dirty="0">
                <a:solidFill>
                  <a:schemeClr val="tx1"/>
                </a:solidFill>
              </a:rPr>
              <a:t>6.5 E</a:t>
            </a:r>
            <a:r>
              <a:rPr lang="en-US" b="1" baseline="30000" dirty="0">
                <a:solidFill>
                  <a:schemeClr val="tx1"/>
                </a:solidFill>
              </a:rPr>
              <a:t>-7</a:t>
            </a:r>
            <a:r>
              <a:rPr lang="en-US" b="1" dirty="0">
                <a:solidFill>
                  <a:schemeClr val="tx1"/>
                </a:solidFill>
              </a:rPr>
              <a:t> , D</a:t>
            </a:r>
            <a:r>
              <a:rPr lang="en-US" b="1" baseline="30000" dirty="0">
                <a:solidFill>
                  <a:schemeClr val="tx1"/>
                </a:solidFill>
              </a:rPr>
              <a:t>0  </a:t>
            </a:r>
            <a:r>
              <a:rPr lang="en-US" b="1" dirty="0">
                <a:solidFill>
                  <a:schemeClr val="tx1"/>
                </a:solidFill>
              </a:rPr>
              <a:t>3.8 E</a:t>
            </a:r>
            <a:r>
              <a:rPr lang="en-US" b="1" baseline="30000" dirty="0">
                <a:solidFill>
                  <a:schemeClr val="tx1"/>
                </a:solidFill>
              </a:rPr>
              <a:t>-6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chemeClr val="tx1"/>
                </a:solidFill>
              </a:rPr>
              <a:t>Thermal (J. </a:t>
            </a:r>
            <a:r>
              <a:rPr lang="en-US" dirty="0" err="1">
                <a:solidFill>
                  <a:schemeClr val="tx1"/>
                </a:solidFill>
              </a:rPr>
              <a:t>Cleymans</a:t>
            </a:r>
            <a:r>
              <a:rPr lang="en-US" dirty="0">
                <a:solidFill>
                  <a:schemeClr val="tx1"/>
                </a:solidFill>
              </a:rPr>
              <a:t>) model by </a:t>
            </a:r>
            <a:r>
              <a:rPr lang="en-US" i="1" dirty="0" err="1">
                <a:solidFill>
                  <a:schemeClr val="tx1"/>
                </a:solidFill>
              </a:rPr>
              <a:t>V.Vovchenko</a:t>
            </a:r>
            <a:endParaRPr lang="de-DE" i="1" dirty="0">
              <a:solidFill>
                <a:schemeClr val="tx1"/>
              </a:solidFill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000375" y="114300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chemeClr val="tx1"/>
                </a:solidFill>
              </a:rPr>
              <a:t>  BR: </a:t>
            </a:r>
            <a:r>
              <a:rPr lang="en-US" b="1" dirty="0" err="1">
                <a:solidFill>
                  <a:schemeClr val="tx1"/>
                </a:solidFill>
              </a:rPr>
              <a:t>pdg</a:t>
            </a:r>
            <a:r>
              <a:rPr lang="en-US" b="1" dirty="0">
                <a:solidFill>
                  <a:schemeClr val="tx1"/>
                </a:solidFill>
              </a:rPr>
              <a:t> 2015</a:t>
            </a:r>
            <a:endParaRPr lang="de-DE" b="1" dirty="0">
              <a:solidFill>
                <a:schemeClr val="tx1"/>
              </a:solidFill>
            </a:endParaRPr>
          </a:p>
        </p:txBody>
      </p:sp>
      <p:cxnSp>
        <p:nvCxnSpPr>
          <p:cNvPr id="19461" name="Straight Connector 6"/>
          <p:cNvCxnSpPr>
            <a:cxnSpLocks noChangeShapeType="1"/>
          </p:cNvCxnSpPr>
          <p:nvPr/>
        </p:nvCxnSpPr>
        <p:spPr bwMode="auto">
          <a:xfrm>
            <a:off x="2000250" y="1158875"/>
            <a:ext cx="14287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9462" name="TextBox 3"/>
          <p:cNvSpPr txBox="1">
            <a:spLocks noChangeArrowheads="1"/>
          </p:cNvSpPr>
          <p:nvPr/>
        </p:nvSpPr>
        <p:spPr bwMode="auto">
          <a:xfrm>
            <a:off x="214313" y="-71438"/>
            <a:ext cx="86471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800" b="1">
                <a:solidFill>
                  <a:srgbClr val="002060"/>
                </a:solidFill>
              </a:rPr>
              <a:t>CBM performance at </a:t>
            </a:r>
            <a:r>
              <a:rPr lang="de-DE" sz="2800" b="1">
                <a:solidFill>
                  <a:srgbClr val="C00000"/>
                </a:solidFill>
              </a:rPr>
              <a:t>SIS-100</a:t>
            </a:r>
            <a:r>
              <a:rPr lang="de-DE" sz="2800" b="1">
                <a:solidFill>
                  <a:srgbClr val="002060"/>
                </a:solidFill>
              </a:rPr>
              <a:t>: </a:t>
            </a:r>
            <a:r>
              <a:rPr lang="de-DE" sz="2800" b="1">
                <a:solidFill>
                  <a:srgbClr val="C00000"/>
                </a:solidFill>
              </a:rPr>
              <a:t>D</a:t>
            </a:r>
            <a:r>
              <a:rPr lang="de-DE" sz="2800" b="1">
                <a:solidFill>
                  <a:srgbClr val="002060"/>
                </a:solidFill>
              </a:rPr>
              <a:t>-meson reconstruction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800" b="1">
                <a:solidFill>
                  <a:srgbClr val="002060"/>
                </a:solidFill>
              </a:rPr>
              <a:t>in Ni+Ni collisions at 15 AGeV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9463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16078950-539B-44D0-91F6-B5CD214934B2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21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214313" y="6143625"/>
            <a:ext cx="4030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C00000"/>
                </a:solidFill>
              </a:rPr>
              <a:t>In 10 weeks: 1620 D</a:t>
            </a:r>
            <a:r>
              <a:rPr lang="en-US" b="1" baseline="30000">
                <a:solidFill>
                  <a:srgbClr val="C00000"/>
                </a:solidFill>
              </a:rPr>
              <a:t>0</a:t>
            </a:r>
            <a:r>
              <a:rPr lang="en-US" b="1">
                <a:solidFill>
                  <a:srgbClr val="C00000"/>
                </a:solidFill>
              </a:rPr>
              <a:t> at 0.3MHz 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  <a:noFill/>
        </p:spPr>
        <p:txBody>
          <a:bodyPr/>
          <a:lstStyle/>
          <a:p>
            <a:pPr algn="r"/>
            <a:fld id="{D136BC82-7605-417B-A627-81D3A2E2FA50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/>
              <a:t>22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8713" y="857260"/>
            <a:ext cx="6048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4256088" y="4476760"/>
            <a:ext cx="44196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6399213" y="3929073"/>
            <a:ext cx="207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T. Bressani (2009)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8243888" y="1268423"/>
            <a:ext cx="7842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CBM</a:t>
            </a:r>
          </a:p>
          <a:p>
            <a:r>
              <a:rPr lang="en-US" sz="1400" b="1">
                <a:solidFill>
                  <a:schemeClr val="tx1"/>
                </a:solidFill>
              </a:rPr>
              <a:t>Au+Au</a:t>
            </a:r>
          </a:p>
        </p:txBody>
      </p:sp>
      <p:sp>
        <p:nvSpPr>
          <p:cNvPr id="4103" name="TextBox 7"/>
          <p:cNvSpPr txBox="1">
            <a:spLocks noChangeArrowheads="1"/>
          </p:cNvSpPr>
          <p:nvPr/>
        </p:nvSpPr>
        <p:spPr bwMode="auto">
          <a:xfrm>
            <a:off x="4211638" y="1752610"/>
            <a:ext cx="19431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chemeClr val="accent2"/>
                </a:solidFill>
              </a:rPr>
              <a:t>Hypernuclei</a:t>
            </a:r>
            <a:r>
              <a:rPr lang="en-US" sz="1400" b="1" dirty="0">
                <a:solidFill>
                  <a:schemeClr val="accent2"/>
                </a:solidFill>
              </a:rPr>
              <a:t> @ CBM ?</a:t>
            </a:r>
          </a:p>
        </p:txBody>
      </p:sp>
      <p:sp>
        <p:nvSpPr>
          <p:cNvPr id="4104" name="TextBox 15"/>
          <p:cNvSpPr txBox="1">
            <a:spLocks noChangeArrowheads="1"/>
          </p:cNvSpPr>
          <p:nvPr/>
        </p:nvSpPr>
        <p:spPr bwMode="auto">
          <a:xfrm>
            <a:off x="4033838" y="1609725"/>
            <a:ext cx="323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sym typeface="Symbol" pitchFamily="18" charset="2"/>
              </a:rPr>
              <a:t></a:t>
            </a:r>
            <a:endParaRPr lang="en-US" sz="1400" b="1">
              <a:solidFill>
                <a:schemeClr val="accent2"/>
              </a:solidFill>
            </a:endParaRPr>
          </a:p>
        </p:txBody>
      </p:sp>
      <p:sp>
        <p:nvSpPr>
          <p:cNvPr id="4106" name="Rectangle 3"/>
          <p:cNvSpPr>
            <a:spLocks noChangeArrowheads="1"/>
          </p:cNvSpPr>
          <p:nvPr/>
        </p:nvSpPr>
        <p:spPr bwMode="auto">
          <a:xfrm>
            <a:off x="250825" y="4349750"/>
            <a:ext cx="5638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7434"/>
                </a:solidFill>
              </a:rPr>
              <a:t> </a:t>
            </a:r>
            <a:r>
              <a:rPr lang="en-US" sz="1400" b="1">
                <a:solidFill>
                  <a:srgbClr val="007434"/>
                </a:solidFill>
              </a:rPr>
              <a:t>new physics items: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chemeClr val="accent2"/>
                </a:solidFill>
              </a:rPr>
              <a:t> search for</a:t>
            </a:r>
            <a:r>
              <a:rPr lang="en-US" sz="1400">
                <a:solidFill>
                  <a:srgbClr val="C00000"/>
                </a:solidFill>
              </a:rPr>
              <a:t> </a:t>
            </a:r>
            <a:r>
              <a:rPr lang="en-US" sz="1400" i="1">
                <a:solidFill>
                  <a:srgbClr val="C00000"/>
                </a:solidFill>
              </a:rPr>
              <a:t>H </a:t>
            </a:r>
            <a:r>
              <a:rPr lang="en-US" sz="1400" i="1">
                <a:solidFill>
                  <a:schemeClr val="accent2"/>
                </a:solidFill>
              </a:rPr>
              <a:t>particle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chemeClr val="accent2"/>
                </a:solidFill>
              </a:rPr>
              <a:t> </a:t>
            </a:r>
            <a:r>
              <a:rPr lang="en-US" sz="1400">
                <a:solidFill>
                  <a:srgbClr val="C00000"/>
                </a:solidFill>
              </a:rPr>
              <a:t>neutron star </a:t>
            </a:r>
            <a:r>
              <a:rPr lang="en-US" sz="1400">
                <a:solidFill>
                  <a:schemeClr val="accent2"/>
                </a:solidFill>
              </a:rPr>
              <a:t>composition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chemeClr val="accent2"/>
                </a:solidFill>
              </a:rPr>
              <a:t> are there S=-2 deeply bound </a:t>
            </a:r>
            <a:r>
              <a:rPr lang="en-US" sz="1400">
                <a:solidFill>
                  <a:srgbClr val="C00000"/>
                </a:solidFill>
              </a:rPr>
              <a:t>K(bar)</a:t>
            </a:r>
            <a:r>
              <a:rPr lang="en-US" sz="1400">
                <a:solidFill>
                  <a:schemeClr val="accent2"/>
                </a:solidFill>
              </a:rPr>
              <a:t> states?</a:t>
            </a:r>
          </a:p>
          <a:p>
            <a:r>
              <a:rPr lang="en-US" sz="1400" b="1">
                <a:solidFill>
                  <a:srgbClr val="007434"/>
                </a:solidFill>
              </a:rPr>
              <a:t>challenges: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chemeClr val="accent2"/>
                </a:solidFill>
              </a:rPr>
              <a:t> (abundant) production of ΛΛ-hypernuclei is very </a:t>
            </a:r>
            <a:r>
              <a:rPr lang="en-US" sz="1400" b="1">
                <a:solidFill>
                  <a:schemeClr val="accent2"/>
                </a:solidFill>
              </a:rPr>
              <a:t>difficult</a:t>
            </a:r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sz="1400" b="1">
                <a:solidFill>
                  <a:srgbClr val="C00000"/>
                </a:solidFill>
              </a:rPr>
              <a:t>(CBM!)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chemeClr val="accent2"/>
                </a:solidFill>
              </a:rPr>
              <a:t> identification of produced hypersystems is</a:t>
            </a:r>
            <a:r>
              <a:rPr lang="en-US" sz="1400" b="1">
                <a:solidFill>
                  <a:schemeClr val="accent2"/>
                </a:solidFill>
              </a:rPr>
              <a:t> problematic </a:t>
            </a:r>
            <a:r>
              <a:rPr lang="en-US" sz="1400" b="1">
                <a:solidFill>
                  <a:srgbClr val="C00000"/>
                </a:solidFill>
              </a:rPr>
              <a:t> (CBM!)</a:t>
            </a:r>
          </a:p>
          <a:p>
            <a:pPr>
              <a:buFont typeface="Wingdings" pitchFamily="2" charset="2"/>
              <a:buChar char="Ø"/>
            </a:pPr>
            <a:r>
              <a:rPr lang="en-US" sz="1400">
                <a:solidFill>
                  <a:srgbClr val="C00000"/>
                </a:solidFill>
              </a:rPr>
              <a:t> </a:t>
            </a:r>
            <a:r>
              <a:rPr lang="en-US" sz="1400">
                <a:solidFill>
                  <a:srgbClr val="002060"/>
                </a:solidFill>
              </a:rPr>
              <a:t>complicated topology is good for CBM</a:t>
            </a:r>
            <a:endParaRPr lang="en-US" sz="1400">
              <a:solidFill>
                <a:schemeClr val="accent2"/>
              </a:solidFill>
            </a:endParaRPr>
          </a:p>
        </p:txBody>
      </p:sp>
      <p:cxnSp>
        <p:nvCxnSpPr>
          <p:cNvPr id="4107" name="Straight Arrow Connector 11"/>
          <p:cNvCxnSpPr>
            <a:cxnSpLocks noChangeShapeType="1"/>
          </p:cNvCxnSpPr>
          <p:nvPr/>
        </p:nvCxnSpPr>
        <p:spPr bwMode="auto">
          <a:xfrm flipH="1" flipV="1">
            <a:off x="3457575" y="1773238"/>
            <a:ext cx="287338" cy="863600"/>
          </a:xfrm>
          <a:prstGeom prst="straightConnector1">
            <a:avLst/>
          </a:prstGeom>
          <a:noFill/>
          <a:ln w="19050" algn="ctr">
            <a:solidFill>
              <a:srgbClr val="A4461C"/>
            </a:solidFill>
            <a:round/>
            <a:headEnd/>
            <a:tailEnd type="arrow" w="med" len="med"/>
          </a:ln>
        </p:spPr>
      </p:cxnSp>
      <p:cxnSp>
        <p:nvCxnSpPr>
          <p:cNvPr id="4108" name="Straight Arrow Connector 14"/>
          <p:cNvCxnSpPr>
            <a:cxnSpLocks noChangeShapeType="1"/>
          </p:cNvCxnSpPr>
          <p:nvPr/>
        </p:nvCxnSpPr>
        <p:spPr bwMode="auto">
          <a:xfrm flipV="1">
            <a:off x="3744913" y="1916113"/>
            <a:ext cx="3600450" cy="720725"/>
          </a:xfrm>
          <a:prstGeom prst="straightConnector1">
            <a:avLst/>
          </a:prstGeom>
          <a:noFill/>
          <a:ln w="19050" algn="ctr">
            <a:solidFill>
              <a:srgbClr val="A4461C"/>
            </a:solidFill>
            <a:round/>
            <a:headEnd/>
            <a:tailEnd type="arrow" w="med" len="med"/>
          </a:ln>
        </p:spPr>
      </p:cxnSp>
      <p:sp>
        <p:nvSpPr>
          <p:cNvPr id="4109" name="TextBox 17"/>
          <p:cNvSpPr txBox="1">
            <a:spLocks noChangeArrowheads="1"/>
          </p:cNvSpPr>
          <p:nvPr/>
        </p:nvSpPr>
        <p:spPr bwMode="auto">
          <a:xfrm>
            <a:off x="3529013" y="2565400"/>
            <a:ext cx="333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-3</a:t>
            </a:r>
            <a:endParaRPr lang="de-DE" sz="1400" b="1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1500" y="-26988"/>
            <a:ext cx="331311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Does strange matter exist</a:t>
            </a:r>
          </a:p>
          <a:p>
            <a:pPr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in the form of heavy multi-strange objects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de-DE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2844" y="0"/>
            <a:ext cx="5143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How far can we extend the chart of nuclei towards</a:t>
            </a:r>
          </a:p>
          <a:p>
            <a:pPr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the third (strange) dimension by producing single</a:t>
            </a:r>
          </a:p>
          <a:p>
            <a:pPr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and double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</a:rPr>
              <a:t>hypernuclei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de-DE" sz="1800" b="1" dirty="0"/>
          </a:p>
        </p:txBody>
      </p:sp>
      <p:pic>
        <p:nvPicPr>
          <p:cNvPr id="4112" name="Picture 18" descr="NAGARAn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976317"/>
            <a:ext cx="2265362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950106" y="6330950"/>
            <a:ext cx="2122488" cy="396875"/>
          </a:xfrm>
          <a:noFill/>
        </p:spPr>
        <p:txBody>
          <a:bodyPr/>
          <a:lstStyle/>
          <a:p>
            <a:pPr algn="r"/>
            <a:fld id="{4F3614B4-2D72-4BAF-A223-C2B5FF6BD0FE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/>
              <a:t>23</a:t>
            </a:fld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188" y="1054100"/>
            <a:ext cx="71834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i="1" dirty="0">
                <a:solidFill>
                  <a:schemeClr val="accent6">
                    <a:lumMod val="50000"/>
                  </a:schemeClr>
                </a:solidFill>
              </a:rPr>
              <a:t>J. </a:t>
            </a:r>
            <a:r>
              <a:rPr lang="de-DE" sz="1800" i="1" dirty="0" err="1">
                <a:solidFill>
                  <a:schemeClr val="accent6">
                    <a:lumMod val="50000"/>
                  </a:schemeClr>
                </a:solidFill>
              </a:rPr>
              <a:t>Steinheimer</a:t>
            </a:r>
            <a:r>
              <a:rPr lang="de-DE" sz="1800" i="1" dirty="0">
                <a:solidFill>
                  <a:schemeClr val="accent6">
                    <a:lumMod val="50000"/>
                  </a:schemeClr>
                </a:solidFill>
              </a:rPr>
              <a:t>, K. </a:t>
            </a:r>
            <a:r>
              <a:rPr lang="de-DE" sz="1800" i="1" dirty="0" err="1">
                <a:solidFill>
                  <a:schemeClr val="accent6">
                    <a:lumMod val="50000"/>
                  </a:schemeClr>
                </a:solidFill>
              </a:rPr>
              <a:t>Gudima</a:t>
            </a:r>
            <a:r>
              <a:rPr lang="de-DE" sz="1800" i="1" dirty="0">
                <a:solidFill>
                  <a:schemeClr val="accent6">
                    <a:lumMod val="50000"/>
                  </a:schemeClr>
                </a:solidFill>
              </a:rPr>
              <a:t>, A. </a:t>
            </a:r>
            <a:r>
              <a:rPr lang="de-DE" sz="1800" i="1" dirty="0" err="1">
                <a:solidFill>
                  <a:schemeClr val="accent6">
                    <a:lumMod val="50000"/>
                  </a:schemeClr>
                </a:solidFill>
              </a:rPr>
              <a:t>Botvina</a:t>
            </a:r>
            <a:r>
              <a:rPr lang="de-DE" sz="1800" i="1" dirty="0">
                <a:solidFill>
                  <a:schemeClr val="accent6">
                    <a:lumMod val="50000"/>
                  </a:schemeClr>
                </a:solidFill>
              </a:rPr>
              <a:t>, I. </a:t>
            </a:r>
            <a:r>
              <a:rPr lang="de-DE" sz="1800" i="1" dirty="0" err="1">
                <a:solidFill>
                  <a:schemeClr val="accent6">
                    <a:lumMod val="50000"/>
                  </a:schemeClr>
                </a:solidFill>
              </a:rPr>
              <a:t>Mishustin</a:t>
            </a:r>
            <a:r>
              <a:rPr lang="de-DE" sz="1800" i="1" dirty="0">
                <a:solidFill>
                  <a:schemeClr val="accent6">
                    <a:lumMod val="50000"/>
                  </a:schemeClr>
                </a:solidFill>
              </a:rPr>
              <a:t>, M. Bleicher, H. Stöcker</a:t>
            </a:r>
          </a:p>
          <a:p>
            <a:pPr>
              <a:defRPr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Phys.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Lett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 B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714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, 85, (2012)</a:t>
            </a:r>
            <a:endParaRPr lang="de-DE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77908"/>
            <a:ext cx="829445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Hypernuclei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dibaryon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antinuclei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production in high energy heavy ion</a:t>
            </a:r>
          </a:p>
          <a:p>
            <a:pPr algn="ctr">
              <a:defRPr/>
            </a:pP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collisions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: Thermal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production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vs.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Coalescence</a:t>
            </a:r>
            <a:endParaRPr lang="de-D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060575"/>
            <a:ext cx="40322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112963"/>
            <a:ext cx="424815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51" name="Straight Connector 8"/>
          <p:cNvCxnSpPr>
            <a:cxnSpLocks noChangeShapeType="1"/>
          </p:cNvCxnSpPr>
          <p:nvPr/>
        </p:nvCxnSpPr>
        <p:spPr bwMode="auto">
          <a:xfrm>
            <a:off x="1403350" y="3141663"/>
            <a:ext cx="0" cy="28797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152" name="Straight Connector 9"/>
          <p:cNvCxnSpPr>
            <a:cxnSpLocks noChangeShapeType="1"/>
          </p:cNvCxnSpPr>
          <p:nvPr/>
        </p:nvCxnSpPr>
        <p:spPr bwMode="auto">
          <a:xfrm>
            <a:off x="5508625" y="3141663"/>
            <a:ext cx="0" cy="28797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395288" y="1700213"/>
            <a:ext cx="79597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Lines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UrQMD</a:t>
            </a:r>
            <a:r>
              <a:rPr lang="en-US" dirty="0">
                <a:solidFill>
                  <a:srgbClr val="C00000"/>
                </a:solidFill>
              </a:rPr>
              <a:t> + thermal hydrodynamics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symbols: </a:t>
            </a:r>
            <a:r>
              <a:rPr lang="en-US" dirty="0">
                <a:solidFill>
                  <a:srgbClr val="C00000"/>
                </a:solidFill>
              </a:rPr>
              <a:t>DCM + coalescence </a:t>
            </a:r>
            <a:endParaRPr lang="de-DE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42875" y="128588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Au+Au 10 AGeV 5M central events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5393F57-0A03-4F4F-8011-15D7C6A718D0}" type="slidenum">
              <a:rPr lang="en-US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364" name="Picture 21" descr="UrQM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1888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25"/>
          <p:cNvSpPr txBox="1">
            <a:spLocks noChangeArrowheads="1"/>
          </p:cNvSpPr>
          <p:nvPr/>
        </p:nvSpPr>
        <p:spPr bwMode="auto">
          <a:xfrm>
            <a:off x="7319963" y="0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sp>
        <p:nvSpPr>
          <p:cNvPr id="15366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78FCFD8-3487-4111-B45D-EEEB4E7DDC17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 smtClean="0">
              <a:latin typeface="Times New Roman" pitchFamily="18" charset="0"/>
            </a:endParaRPr>
          </a:p>
        </p:txBody>
      </p:sp>
      <p:pic>
        <p:nvPicPr>
          <p:cNvPr id="15367" name="Picture 14" descr="H3L_10AGeV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430338"/>
            <a:ext cx="745172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17"/>
          <p:cNvSpPr txBox="1">
            <a:spLocks noChangeArrowheads="1"/>
          </p:cNvSpPr>
          <p:nvPr/>
        </p:nvSpPr>
        <p:spPr bwMode="auto">
          <a:xfrm>
            <a:off x="3563938" y="2708275"/>
            <a:ext cx="12176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eff = 19.2%</a:t>
            </a:r>
          </a:p>
          <a:p>
            <a:pPr>
              <a:buFont typeface="Symbol" pitchFamily="18" charset="2"/>
              <a:buChar char="s"/>
            </a:pPr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= 1.7 MeV</a:t>
            </a:r>
          </a:p>
          <a:p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S/B ~ 1.5</a:t>
            </a:r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775" y="981075"/>
            <a:ext cx="360521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Extended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KFParticle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Finder 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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H</a:t>
            </a:r>
          </a:p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sym typeface="Symbol"/>
              </a:rPr>
              <a:t>5 </a:t>
            </a:r>
            <a:r>
              <a:rPr lang="en-US" sz="2400" b="1" dirty="0" smtClean="0">
                <a:solidFill>
                  <a:srgbClr val="C00000"/>
                </a:solidFill>
                <a:sym typeface="Symbol"/>
              </a:rPr>
              <a:t>seconds </a:t>
            </a:r>
            <a:r>
              <a:rPr lang="en-US" sz="2400" b="1" dirty="0">
                <a:solidFill>
                  <a:srgbClr val="C00000"/>
                </a:solidFill>
                <a:sym typeface="Symbol"/>
              </a:rPr>
              <a:t>of data taking! 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15370" name="TextBox 19"/>
          <p:cNvSpPr txBox="1">
            <a:spLocks noChangeArrowheads="1"/>
          </p:cNvSpPr>
          <p:nvPr/>
        </p:nvSpPr>
        <p:spPr bwMode="auto">
          <a:xfrm>
            <a:off x="395288" y="5784850"/>
            <a:ext cx="4608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>
                <a:solidFill>
                  <a:schemeClr val="tx1"/>
                </a:solidFill>
              </a:rPr>
              <a:t>BR from H. Kamada et al., Phys. Rev., Ser. C 57, 1595 (1998)</a:t>
            </a:r>
            <a:endParaRPr lang="de-DE" sz="1400">
              <a:solidFill>
                <a:schemeClr val="tx1"/>
              </a:solidFill>
            </a:endParaRPr>
          </a:p>
        </p:txBody>
      </p:sp>
      <p:pic>
        <p:nvPicPr>
          <p:cNvPr id="1537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2420938"/>
            <a:ext cx="25844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4365625"/>
            <a:ext cx="12112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Box 4"/>
          <p:cNvSpPr txBox="1">
            <a:spLocks noChangeArrowheads="1"/>
          </p:cNvSpPr>
          <p:nvPr/>
        </p:nvSpPr>
        <p:spPr bwMode="auto">
          <a:xfrm>
            <a:off x="7308850" y="1916113"/>
            <a:ext cx="130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</a:rPr>
              <a:t>STAR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-142875" y="128588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Au+Au 10 AGeV 5M central events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719DA54-E8CC-4FF7-BCAD-B327973F0368}" type="slidenum">
              <a:rPr lang="en-US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12" name="Picture 21" descr="UrQM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1888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25"/>
          <p:cNvSpPr txBox="1">
            <a:spLocks noChangeArrowheads="1"/>
          </p:cNvSpPr>
          <p:nvPr/>
        </p:nvSpPr>
        <p:spPr bwMode="auto">
          <a:xfrm>
            <a:off x="7319963" y="0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sp>
        <p:nvSpPr>
          <p:cNvPr id="17414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980D5CD-D64D-493D-B2AF-C500C7A0BD99}" type="slidenum">
              <a:rPr lang="en-US" smtClean="0">
                <a:latin typeface="Times New Roman" pitchFamily="18" charset="0"/>
              </a:rPr>
              <a:pPr/>
              <a:t>25</a:t>
            </a:fld>
            <a:endParaRPr lang="en-US" smtClean="0">
              <a:latin typeface="Times New Roman" pitchFamily="18" charset="0"/>
            </a:endParaRPr>
          </a:p>
        </p:txBody>
      </p:sp>
      <p:pic>
        <p:nvPicPr>
          <p:cNvPr id="17415" name="Picture 8" descr="4HeL_10AGeV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268413"/>
            <a:ext cx="7272338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3419475" y="3068638"/>
            <a:ext cx="1217613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eff = 14.7%</a:t>
            </a:r>
          </a:p>
          <a:p>
            <a:pPr>
              <a:buFont typeface="Symbol" pitchFamily="18" charset="2"/>
              <a:buChar char="s"/>
            </a:pPr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= 1.6 MeV</a:t>
            </a:r>
          </a:p>
          <a:p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S/B ~ 50</a:t>
            </a:r>
          </a:p>
          <a:p>
            <a:r>
              <a:rPr lang="en-US" sz="1600">
                <a:solidFill>
                  <a:schemeClr val="tx1"/>
                </a:solidFill>
                <a:sym typeface="Symbol" pitchFamily="18" charset="2"/>
              </a:rPr>
              <a:t>BR ~ 0.2</a:t>
            </a: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775" y="981075"/>
            <a:ext cx="37417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Extended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KFParticle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Finder 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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He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539750" y="5661025"/>
            <a:ext cx="6035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3 prong detached vertex is good signature of  </a:t>
            </a:r>
            <a:r>
              <a:rPr lang="en-US" baseline="30000">
                <a:solidFill>
                  <a:schemeClr val="tx1"/>
                </a:solidFill>
              </a:rPr>
              <a:t>4</a:t>
            </a:r>
            <a:r>
              <a:rPr lang="en-US" baseline="-25000">
                <a:solidFill>
                  <a:schemeClr val="tx1"/>
                </a:solidFill>
                <a:sym typeface="Symbol" pitchFamily="18" charset="2"/>
              </a:rPr>
              <a:t></a:t>
            </a:r>
            <a:r>
              <a:rPr lang="en-US">
                <a:solidFill>
                  <a:schemeClr val="tx1"/>
                </a:solidFill>
                <a:sym typeface="Symbol" pitchFamily="18" charset="2"/>
              </a:rPr>
              <a:t>He</a:t>
            </a:r>
            <a:r>
              <a:rPr lang="en-US">
                <a:solidFill>
                  <a:schemeClr val="tx1"/>
                </a:solidFill>
              </a:rPr>
              <a:t> decay</a:t>
            </a:r>
            <a:endParaRPr lang="de-DE">
              <a:solidFill>
                <a:schemeClr val="tx1"/>
              </a:solidFill>
            </a:endParaRPr>
          </a:p>
        </p:txBody>
      </p:sp>
      <p:pic>
        <p:nvPicPr>
          <p:cNvPr id="17419" name="Picture 10" descr="he4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525" y="1671638"/>
            <a:ext cx="369252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hape 140"/>
          <p:cNvSpPr/>
          <p:nvPr/>
        </p:nvSpPr>
        <p:spPr>
          <a:xfrm>
            <a:off x="834948" y="716480"/>
            <a:ext cx="4165680" cy="5641478"/>
          </a:xfrm>
          <a:prstGeom prst="rect">
            <a:avLst/>
          </a:prstGeom>
          <a:solidFill>
            <a:srgbClr val="FF2600">
              <a:alpha val="1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8" name="Shape 142"/>
          <p:cNvSpPr/>
          <p:nvPr/>
        </p:nvSpPr>
        <p:spPr>
          <a:xfrm rot="16200000">
            <a:off x="51329" y="3246320"/>
            <a:ext cx="20947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FF26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2600"/>
                </a:solidFill>
                <a:uFill>
                  <a:solidFill/>
                </a:uFill>
              </a:rPr>
              <a:t>STS + MVD</a:t>
            </a:r>
          </a:p>
        </p:txBody>
      </p:sp>
      <p:pic>
        <p:nvPicPr>
          <p:cNvPr id="19" name="BG_SigmaM_npi_mvd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86261" y="826216"/>
            <a:ext cx="3175001" cy="1735892"/>
          </a:xfrm>
          <a:prstGeom prst="rect">
            <a:avLst/>
          </a:prstGeom>
          <a:ln>
            <a:round/>
          </a:ln>
        </p:spPr>
      </p:pic>
      <p:pic>
        <p:nvPicPr>
          <p:cNvPr id="20" name="BG_SigmaP_ppi0_mv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6261" y="4500831"/>
            <a:ext cx="3175001" cy="1735892"/>
          </a:xfrm>
          <a:prstGeom prst="rect">
            <a:avLst/>
          </a:prstGeom>
          <a:ln>
            <a:round/>
          </a:ln>
        </p:spPr>
      </p:pic>
      <p:pic>
        <p:nvPicPr>
          <p:cNvPr id="21" name="BG_SigmaP_npi_mvd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6261" y="2669273"/>
            <a:ext cx="3175001" cy="1735892"/>
          </a:xfrm>
          <a:prstGeom prst="rect">
            <a:avLst/>
          </a:prstGeom>
          <a:ln>
            <a:round/>
          </a:ln>
        </p:spPr>
      </p:pic>
      <p:sp>
        <p:nvSpPr>
          <p:cNvPr id="22" name="Shape 151"/>
          <p:cNvSpPr/>
          <p:nvPr/>
        </p:nvSpPr>
        <p:spPr>
          <a:xfrm>
            <a:off x="2683181" y="4746696"/>
            <a:ext cx="961854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→ pπ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</a:p>
        </p:txBody>
      </p:sp>
      <p:sp>
        <p:nvSpPr>
          <p:cNvPr id="23" name="Shape 152"/>
          <p:cNvSpPr/>
          <p:nvPr/>
        </p:nvSpPr>
        <p:spPr>
          <a:xfrm>
            <a:off x="2606262" y="2919672"/>
            <a:ext cx="971313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→ nπ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24" name="Shape 153"/>
          <p:cNvSpPr/>
          <p:nvPr/>
        </p:nvSpPr>
        <p:spPr>
          <a:xfrm>
            <a:off x="2637549" y="1167617"/>
            <a:ext cx="907151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Σ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600" b="1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→ nπ</a:t>
            </a:r>
            <a:r>
              <a:rPr sz="1600" b="1" baseline="31999">
                <a:solidFill>
                  <a:srgbClr val="FF26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</p:txBody>
      </p:sp>
      <p:sp>
        <p:nvSpPr>
          <p:cNvPr id="25" name="Shape 157"/>
          <p:cNvSpPr/>
          <p:nvPr/>
        </p:nvSpPr>
        <p:spPr>
          <a:xfrm>
            <a:off x="3658629" y="1709878"/>
            <a:ext cx="448529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tabLst>
                <a:tab pos="1447800" algn="l"/>
              </a:tabLst>
              <a:defRPr sz="16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600" b="1">
                <a:solidFill>
                  <a:srgbClr val="0433FF"/>
                </a:solidFill>
                <a:uFill>
                  <a:solidFill/>
                </a:uFill>
              </a:rPr>
              <a:t>BG</a:t>
            </a:r>
          </a:p>
        </p:txBody>
      </p:sp>
      <p:sp>
        <p:nvSpPr>
          <p:cNvPr id="26" name="Shape 158"/>
          <p:cNvSpPr/>
          <p:nvPr/>
        </p:nvSpPr>
        <p:spPr>
          <a:xfrm>
            <a:off x="3907549" y="3269438"/>
            <a:ext cx="448529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tabLst>
                <a:tab pos="1447800" algn="l"/>
              </a:tabLst>
              <a:defRPr sz="16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600" b="1">
                <a:solidFill>
                  <a:srgbClr val="0433FF"/>
                </a:solidFill>
                <a:uFill>
                  <a:solidFill/>
                </a:uFill>
              </a:rPr>
              <a:t>BG</a:t>
            </a:r>
          </a:p>
        </p:txBody>
      </p:sp>
      <p:sp>
        <p:nvSpPr>
          <p:cNvPr id="27" name="Shape 159"/>
          <p:cNvSpPr/>
          <p:nvPr/>
        </p:nvSpPr>
        <p:spPr>
          <a:xfrm>
            <a:off x="3907549" y="5281118"/>
            <a:ext cx="448529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tabLst>
                <a:tab pos="1447800" algn="l"/>
              </a:tabLst>
              <a:defRPr sz="1600" b="1">
                <a:solidFill>
                  <a:srgbClr val="04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1600" b="1">
                <a:solidFill>
                  <a:srgbClr val="0433FF"/>
                </a:solidFill>
                <a:uFill>
                  <a:solidFill/>
                </a:uFill>
              </a:rPr>
              <a:t>BG</a:t>
            </a:r>
          </a:p>
        </p:txBody>
      </p:sp>
      <p:sp>
        <p:nvSpPr>
          <p:cNvPr id="28" name="Shape 163"/>
          <p:cNvSpPr/>
          <p:nvPr/>
        </p:nvSpPr>
        <p:spPr>
          <a:xfrm>
            <a:off x="3338589" y="1971001"/>
            <a:ext cx="31137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sz="1600" b="1" baseline="31999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</p:txBody>
      </p:sp>
      <p:sp>
        <p:nvSpPr>
          <p:cNvPr id="29" name="Shape 165"/>
          <p:cNvSpPr/>
          <p:nvPr/>
        </p:nvSpPr>
        <p:spPr>
          <a:xfrm>
            <a:off x="2109229" y="5323801"/>
            <a:ext cx="34345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sz="1600" b="1" baseline="31999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0" name="Shape 166"/>
          <p:cNvSpPr/>
          <p:nvPr/>
        </p:nvSpPr>
        <p:spPr>
          <a:xfrm>
            <a:off x="3770389" y="3703281"/>
            <a:ext cx="343456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sz="1600" b="1" baseline="31999">
                <a:solidFill>
                  <a:srgbClr val="00F9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1" name="Shape 169"/>
          <p:cNvSpPr/>
          <p:nvPr/>
        </p:nvSpPr>
        <p:spPr>
          <a:xfrm>
            <a:off x="2666017" y="5532865"/>
            <a:ext cx="390188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600" b="1" baseline="31999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2" name="Shape 172"/>
          <p:cNvSpPr/>
          <p:nvPr/>
        </p:nvSpPr>
        <p:spPr>
          <a:xfrm>
            <a:off x="2356137" y="3770105"/>
            <a:ext cx="390189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600" b="1" baseline="31999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3" name="Shape 173"/>
          <p:cNvSpPr/>
          <p:nvPr/>
        </p:nvSpPr>
        <p:spPr>
          <a:xfrm>
            <a:off x="2793017" y="1961625"/>
            <a:ext cx="358108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1600" b="1" baseline="31999">
                <a:solidFill>
                  <a:srgbClr val="FFFB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</p:txBody>
      </p:sp>
      <p:sp>
        <p:nvSpPr>
          <p:cNvPr id="34" name="Shape 175"/>
          <p:cNvSpPr/>
          <p:nvPr/>
        </p:nvSpPr>
        <p:spPr>
          <a:xfrm>
            <a:off x="2043189" y="1909297"/>
            <a:ext cx="337669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tabLst>
                <a:tab pos="1447800" algn="l"/>
              </a:tabLst>
              <a:defRPr sz="1800">
                <a:uFillTx/>
              </a:defRPr>
            </a:pPr>
            <a:r>
              <a:rPr sz="1600" b="1">
                <a:solidFill>
                  <a:srgbClr val="FF40FF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Ξ</a:t>
            </a:r>
            <a:r>
              <a:rPr sz="1600" b="1" baseline="31999">
                <a:solidFill>
                  <a:srgbClr val="FF40FF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8671" y="4005064"/>
            <a:ext cx="4282055" cy="3479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b="1" dirty="0" smtClean="0">
                <a:solidFill>
                  <a:srgbClr val="14425D"/>
                </a:solidFill>
                <a:latin typeface="Times New Roman" pitchFamily="18" charset="0"/>
                <a:cs typeface="Times New Roman" pitchFamily="18" charset="0"/>
              </a:rPr>
              <a:t>The CBM Collaboration: 60 institutions, 530 members</a:t>
            </a:r>
            <a:endParaRPr lang="en-GB" altLang="de-DE" sz="2800" b="1" dirty="0" smtClean="0">
              <a:solidFill>
                <a:srgbClr val="1442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Croatia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r>
              <a:rPr lang="de-DE" sz="14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Split Univ.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Univ.Prague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Budapest Univ.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Silesia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 Katowice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Obninsk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St. Petersburg Polytech. Univ.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</a:rPr>
              <a:t>Ioffe</a:t>
            </a:r>
            <a:r>
              <a:rPr lang="de-DE" sz="1200" dirty="0">
                <a:solidFill>
                  <a:srgbClr val="002060"/>
                </a:solidFill>
              </a:rPr>
              <a:t> Phys.-Tech. </a:t>
            </a:r>
            <a:r>
              <a:rPr lang="de-DE" sz="1200" dirty="0" err="1">
                <a:solidFill>
                  <a:srgbClr val="002060"/>
                </a:solidFill>
              </a:rPr>
              <a:t>Inst</a:t>
            </a:r>
            <a:r>
              <a:rPr lang="de-DE" sz="1200" dirty="0">
                <a:solidFill>
                  <a:srgbClr val="002060"/>
                </a:solidFill>
              </a:rPr>
              <a:t>. St. </a:t>
            </a:r>
            <a:r>
              <a:rPr lang="de-DE" sz="1200" dirty="0" err="1">
                <a:solidFill>
                  <a:srgbClr val="002060"/>
                </a:solidFill>
              </a:rPr>
              <a:t>Pb</a:t>
            </a:r>
            <a:r>
              <a:rPr lang="de-DE" sz="1200" dirty="0">
                <a:solidFill>
                  <a:srgbClr val="002060"/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4022208"/>
            <a:ext cx="5189946" cy="343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39510" y="4006805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26</a:t>
            </a:r>
            <a:r>
              <a:rPr lang="de-DE" baseline="30000" dirty="0">
                <a:solidFill>
                  <a:srgbClr val="000000"/>
                </a:solidFill>
              </a:rPr>
              <a:t>th</a:t>
            </a:r>
            <a:r>
              <a:rPr lang="de-DE" dirty="0">
                <a:solidFill>
                  <a:srgbClr val="000000"/>
                </a:solidFill>
              </a:rPr>
              <a:t> CBM </a:t>
            </a:r>
            <a:r>
              <a:rPr lang="de-DE" dirty="0" err="1">
                <a:solidFill>
                  <a:srgbClr val="000000"/>
                </a:solidFill>
              </a:rPr>
              <a:t>Collaboration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meeting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Prague</a:t>
            </a:r>
            <a:r>
              <a:rPr lang="de-DE" dirty="0">
                <a:solidFill>
                  <a:srgbClr val="000000"/>
                </a:solidFill>
              </a:rPr>
              <a:t>, CZ </a:t>
            </a:r>
          </a:p>
          <a:p>
            <a:pPr algn="ctr"/>
            <a:r>
              <a:rPr lang="de-DE" dirty="0">
                <a:solidFill>
                  <a:srgbClr val="000000"/>
                </a:solidFill>
              </a:rPr>
              <a:t>14 -18 Sept. 2015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0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I.Vassiliev, CBM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4348" y="571480"/>
            <a:ext cx="77153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Summary: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CBM detector is an excellent device for high statistic measurement of strange and multi-strange hyperons with huge discovery potential of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hypernuclei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and hypothetic heavy multi-strange objects, a tool to measure open charm at threshold beam energies. 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CBM detector will cower the high net-baryon density and moderate temperatures region of the QCD phase diagram.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0162C485-3057-4898-98F0-490FEB5A20A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I.Vassiliev, CBM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76200"/>
            <a:ext cx="897255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500313" y="0"/>
            <a:ext cx="6643687" cy="1006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>
                <a:solidFill>
                  <a:srgbClr val="002060"/>
                </a:solidFill>
                <a:cs typeface="Times New Roman" pitchFamily="18" charset="0"/>
              </a:rPr>
              <a:t>Physics case:</a:t>
            </a:r>
            <a:br>
              <a:rPr lang="en-GB" sz="3200" b="1">
                <a:solidFill>
                  <a:srgbClr val="002060"/>
                </a:solidFill>
                <a:cs typeface="Times New Roman" pitchFamily="18" charset="0"/>
              </a:rPr>
            </a:br>
            <a:r>
              <a:rPr lang="en-GB" sz="3200" b="1">
                <a:solidFill>
                  <a:srgbClr val="002060"/>
                </a:solidFill>
                <a:cs typeface="Times New Roman" pitchFamily="18" charset="0"/>
              </a:rPr>
              <a:t>Exploring the QCD phase diagram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5438"/>
            <a:ext cx="4714875" cy="3233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154238" cy="160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1" name="Line 5"/>
          <p:cNvSpPr>
            <a:spLocks noChangeShapeType="1"/>
          </p:cNvSpPr>
          <p:nvPr/>
        </p:nvSpPr>
        <p:spPr bwMode="auto">
          <a:xfrm flipH="1" flipV="1">
            <a:off x="825500" y="2614613"/>
            <a:ext cx="39688" cy="1025525"/>
          </a:xfrm>
          <a:prstGeom prst="line">
            <a:avLst/>
          </a:prstGeom>
          <a:noFill/>
          <a:ln w="38160">
            <a:solidFill>
              <a:srgbClr val="EEECE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900" y="3500438"/>
            <a:ext cx="534988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3" name="Oval 7"/>
          <p:cNvSpPr>
            <a:spLocks noChangeArrowheads="1"/>
          </p:cNvSpPr>
          <p:nvPr/>
        </p:nvSpPr>
        <p:spPr bwMode="auto">
          <a:xfrm rot="2040000">
            <a:off x="1335088" y="2638425"/>
            <a:ext cx="1801812" cy="838200"/>
          </a:xfrm>
          <a:prstGeom prst="ellipse">
            <a:avLst/>
          </a:prstGeom>
          <a:solidFill>
            <a:srgbClr val="4F81BD">
              <a:alpha val="2000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685800" y="1447800"/>
            <a:ext cx="152400" cy="1371600"/>
          </a:xfrm>
          <a:prstGeom prst="ellipse">
            <a:avLst/>
          </a:prstGeom>
          <a:solidFill>
            <a:srgbClr val="4F81BD">
              <a:alpha val="9804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914400" y="2116138"/>
            <a:ext cx="798513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>
                <a:solidFill>
                  <a:srgbClr val="000000"/>
                </a:solidFill>
              </a:rPr>
              <a:t>SPS</a:t>
            </a:r>
            <a:r>
              <a:rPr lang="en-US" sz="1000" b="1">
                <a:solidFill>
                  <a:srgbClr val="000000"/>
                </a:solidFill>
              </a:rPr>
              <a:t>-CERN</a:t>
            </a: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2667000" y="2438400"/>
            <a:ext cx="479425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>
                <a:solidFill>
                  <a:srgbClr val="000000"/>
                </a:solidFill>
              </a:rPr>
              <a:t>CBM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811213" y="1676400"/>
            <a:ext cx="576262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>
                <a:solidFill>
                  <a:srgbClr val="000000"/>
                </a:solidFill>
              </a:rPr>
              <a:t>LHC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>
                <a:solidFill>
                  <a:srgbClr val="000000"/>
                </a:solidFill>
              </a:rPr>
              <a:t>  RHIC</a:t>
            </a:r>
          </a:p>
        </p:txBody>
      </p:sp>
      <p:pic>
        <p:nvPicPr>
          <p:cNvPr id="4108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95813"/>
            <a:ext cx="1428750" cy="2262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9" name="Rectangle 14"/>
          <p:cNvSpPr>
            <a:spLocks noChangeArrowheads="1"/>
          </p:cNvSpPr>
          <p:nvPr/>
        </p:nvSpPr>
        <p:spPr bwMode="auto">
          <a:xfrm>
            <a:off x="4714875" y="1241425"/>
            <a:ext cx="4429125" cy="535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002060"/>
                </a:solidFill>
              </a:rPr>
              <a:t>The equation-of-state at high </a:t>
            </a:r>
            <a:r>
              <a:rPr lang="en-GB" sz="1600" b="1" dirty="0">
                <a:solidFill>
                  <a:srgbClr val="002060"/>
                </a:solidFill>
                <a:latin typeface="Symbol" pitchFamily="18" charset="2"/>
              </a:rPr>
              <a:t></a:t>
            </a:r>
            <a:r>
              <a:rPr lang="en-GB" sz="1600" b="1" baseline="-25000" dirty="0">
                <a:solidFill>
                  <a:srgbClr val="002060"/>
                </a:solidFill>
              </a:rPr>
              <a:t>B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collective flow of hadrons</a:t>
            </a:r>
            <a:endParaRPr lang="en-GB" sz="1600" dirty="0">
              <a:solidFill>
                <a:srgbClr val="00206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particle production at threshold </a:t>
            </a: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energies: </a:t>
            </a:r>
            <a:r>
              <a:rPr lang="en-GB" sz="1800" b="1" dirty="0">
                <a:solidFill>
                  <a:srgbClr val="002060"/>
                </a:solidFill>
              </a:rPr>
              <a:t>open charm, multi-strange hyperons</a:t>
            </a:r>
            <a:endParaRPr lang="en-GB" sz="1800" dirty="0">
              <a:solidFill>
                <a:srgbClr val="002060"/>
              </a:solidFill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dirty="0">
              <a:solidFill>
                <a:srgbClr val="002060"/>
              </a:solidFill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>
                <a:solidFill>
                  <a:srgbClr val="002060"/>
                </a:solidFill>
              </a:rPr>
              <a:t>Deconfinement</a:t>
            </a:r>
            <a:r>
              <a:rPr lang="en-GB" sz="1800" b="1" dirty="0">
                <a:solidFill>
                  <a:srgbClr val="002060"/>
                </a:solidFill>
              </a:rPr>
              <a:t> phase transition at high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</a:t>
            </a:r>
            <a:r>
              <a:rPr lang="en-GB" sz="1800" b="1" baseline="-25000" dirty="0">
                <a:solidFill>
                  <a:srgbClr val="002060"/>
                </a:solidFill>
              </a:rPr>
              <a:t>B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2060"/>
                </a:solidFill>
              </a:rPr>
              <a:t> excitation function and flow of strangeness  (K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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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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</a:t>
            </a:r>
            <a:r>
              <a:rPr lang="en-GB" sz="1800" dirty="0">
                <a:solidFill>
                  <a:srgbClr val="002060"/>
                </a:solidFill>
              </a:rPr>
              <a:t>) and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2060"/>
                </a:solidFill>
              </a:rPr>
              <a:t> </a:t>
            </a:r>
            <a:r>
              <a:rPr lang="en-GB" sz="1800" b="1" dirty="0">
                <a:solidFill>
                  <a:srgbClr val="002060"/>
                </a:solidFill>
              </a:rPr>
              <a:t>charm </a:t>
            </a:r>
            <a:r>
              <a:rPr lang="en-GB" sz="1800" dirty="0">
                <a:solidFill>
                  <a:srgbClr val="002060"/>
                </a:solidFill>
              </a:rPr>
              <a:t>(</a:t>
            </a:r>
            <a:r>
              <a:rPr lang="en-GB" sz="1800" b="1" dirty="0">
                <a:solidFill>
                  <a:srgbClr val="002060"/>
                </a:solidFill>
              </a:rPr>
              <a:t>J/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r>
              <a:rPr lang="de-DE" sz="1800" b="1" dirty="0">
                <a:solidFill>
                  <a:srgbClr val="002060"/>
                </a:solidFill>
              </a:rPr>
              <a:t>, 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r>
              <a:rPr lang="en-GB" sz="1800" b="1" dirty="0">
                <a:solidFill>
                  <a:srgbClr val="002060"/>
                </a:solidFill>
              </a:rPr>
              <a:t>', D</a:t>
            </a:r>
            <a:r>
              <a:rPr lang="en-GB" sz="1800" b="1" baseline="30000" dirty="0">
                <a:solidFill>
                  <a:srgbClr val="002060"/>
                </a:solidFill>
              </a:rPr>
              <a:t>0</a:t>
            </a:r>
            <a:r>
              <a:rPr lang="en-GB" sz="1800" b="1" dirty="0">
                <a:solidFill>
                  <a:srgbClr val="002060"/>
                </a:solidFill>
              </a:rPr>
              <a:t>, D</a:t>
            </a:r>
            <a:r>
              <a:rPr lang="en-GB" sz="1800" b="1" baseline="-25000" dirty="0">
                <a:solidFill>
                  <a:srgbClr val="002060"/>
                </a:solidFill>
              </a:rPr>
              <a:t>s</a:t>
            </a:r>
            <a:r>
              <a:rPr lang="en-GB" sz="1800" b="1" dirty="0">
                <a:solidFill>
                  <a:srgbClr val="002060"/>
                </a:solidFill>
              </a:rPr>
              <a:t>, D</a:t>
            </a:r>
            <a:r>
              <a:rPr lang="en-GB" sz="1800" b="1" baseline="30000" dirty="0">
                <a:solidFill>
                  <a:srgbClr val="002060"/>
                </a:solidFill>
                <a:latin typeface="Symbol" pitchFamily="18" charset="2"/>
              </a:rPr>
              <a:t>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</a:t>
            </a:r>
            <a:r>
              <a:rPr lang="en-GB" sz="1800" b="1" baseline="-25000" dirty="0">
                <a:solidFill>
                  <a:srgbClr val="002060"/>
                </a:solidFill>
              </a:rPr>
              <a:t>c</a:t>
            </a:r>
            <a:r>
              <a:rPr lang="en-GB" sz="1800" dirty="0">
                <a:solidFill>
                  <a:srgbClr val="002060"/>
                </a:solidFill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 </a:t>
            </a:r>
            <a:r>
              <a:rPr lang="en-GB" sz="1800" b="1" dirty="0" err="1">
                <a:solidFill>
                  <a:srgbClr val="002060"/>
                </a:solidFill>
              </a:rPr>
              <a:t>charmonium</a:t>
            </a:r>
            <a:r>
              <a:rPr lang="en-GB" sz="1800" b="1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suppression, for</a:t>
            </a:r>
            <a:r>
              <a:rPr lang="en-GB" sz="1800" b="1" dirty="0">
                <a:solidFill>
                  <a:srgbClr val="002060"/>
                </a:solidFill>
              </a:rPr>
              <a:t> J/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r>
              <a:rPr lang="de-DE" sz="1800" b="1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and</a:t>
            </a:r>
            <a:r>
              <a:rPr lang="de-DE" sz="1800" b="1" dirty="0">
                <a:solidFill>
                  <a:srgbClr val="002060"/>
                </a:solidFill>
              </a:rPr>
              <a:t> 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endParaRPr lang="de-DE" sz="1800" b="1" dirty="0">
              <a:solidFill>
                <a:srgbClr val="00206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800" b="1" dirty="0">
              <a:solidFill>
                <a:srgbClr val="002060"/>
              </a:solidFill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002060"/>
                </a:solidFill>
              </a:rPr>
              <a:t>QCD critical endpoint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2060"/>
                </a:solidFill>
              </a:rPr>
              <a:t>  excitation function of event-by-event fluctuations (</a:t>
            </a:r>
            <a:r>
              <a:rPr lang="en-GB" sz="1800" b="1" dirty="0">
                <a:solidFill>
                  <a:srgbClr val="002060"/>
                </a:solidFill>
              </a:rPr>
              <a:t>K</a:t>
            </a:r>
            <a:r>
              <a:rPr lang="en-GB" sz="1800" dirty="0">
                <a:solidFill>
                  <a:srgbClr val="002060"/>
                </a:solidFill>
              </a:rPr>
              <a:t>/</a:t>
            </a:r>
            <a:r>
              <a:rPr lang="el-GR" sz="1800" b="1" dirty="0">
                <a:solidFill>
                  <a:srgbClr val="002060"/>
                </a:solidFill>
              </a:rPr>
              <a:t>π</a:t>
            </a:r>
            <a:r>
              <a:rPr lang="de-DE" sz="1800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</a:t>
            </a:r>
            <a:r>
              <a:rPr lang="el-GR" sz="1800" dirty="0">
                <a:solidFill>
                  <a:srgbClr val="002060"/>
                </a:solidFill>
              </a:rPr>
              <a:t> π</a:t>
            </a:r>
            <a:r>
              <a:rPr lang="en-GB" sz="1800" b="1" dirty="0">
                <a:solidFill>
                  <a:srgbClr val="002060"/>
                </a:solidFill>
              </a:rPr>
              <a:t>,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</a:t>
            </a:r>
            <a:r>
              <a:rPr lang="el-GR" sz="1800" dirty="0">
                <a:solidFill>
                  <a:srgbClr val="002060"/>
                </a:solidFill>
              </a:rPr>
              <a:t> π</a:t>
            </a:r>
            <a:r>
              <a:rPr lang="de-DE" sz="1800" dirty="0">
                <a:solidFill>
                  <a:srgbClr val="002060"/>
                </a:solidFill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800" dirty="0">
              <a:solidFill>
                <a:srgbClr val="002060"/>
              </a:solidFill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002060"/>
                </a:solidFill>
              </a:rPr>
              <a:t>Onset of </a:t>
            </a:r>
            <a:r>
              <a:rPr lang="en-GB" sz="1800" b="1" dirty="0" err="1">
                <a:solidFill>
                  <a:srgbClr val="002060"/>
                </a:solidFill>
              </a:rPr>
              <a:t>chiral</a:t>
            </a:r>
            <a:r>
              <a:rPr lang="en-GB" sz="1800" b="1" dirty="0">
                <a:solidFill>
                  <a:srgbClr val="002060"/>
                </a:solidFill>
              </a:rPr>
              <a:t> symmetry restoration at high </a:t>
            </a:r>
            <a:r>
              <a:rPr lang="en-GB" sz="1800" b="1" dirty="0">
                <a:solidFill>
                  <a:srgbClr val="002060"/>
                </a:solidFill>
                <a:latin typeface="Symbol" pitchFamily="18" charset="2"/>
              </a:rPr>
              <a:t></a:t>
            </a:r>
            <a:r>
              <a:rPr lang="en-GB" sz="1800" b="1" baseline="-25000" dirty="0">
                <a:solidFill>
                  <a:srgbClr val="002060"/>
                </a:solidFill>
              </a:rPr>
              <a:t>B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aseline="-25000" dirty="0">
                <a:solidFill>
                  <a:srgbClr val="002060"/>
                </a:solidFill>
              </a:rPr>
              <a:t>  </a:t>
            </a:r>
            <a:r>
              <a:rPr lang="en-GB" sz="1800" dirty="0">
                <a:solidFill>
                  <a:srgbClr val="002060"/>
                </a:solidFill>
              </a:rPr>
              <a:t>in-medium modifications of hadrons (</a:t>
            </a:r>
            <a:r>
              <a:rPr lang="en-GB" sz="1800" dirty="0">
                <a:solidFill>
                  <a:srgbClr val="002060"/>
                </a:solidFill>
                <a:latin typeface="Symbol" pitchFamily="18" charset="2"/>
              </a:rPr>
              <a:t></a:t>
            </a:r>
            <a:r>
              <a:rPr lang="en-GB" sz="1800" dirty="0">
                <a:solidFill>
                  <a:srgbClr val="002060"/>
                </a:solidFill>
              </a:rPr>
              <a:t>,</a:t>
            </a:r>
            <a:r>
              <a:rPr lang="en-GB" sz="1800" dirty="0">
                <a:solidFill>
                  <a:srgbClr val="002060"/>
                </a:solidFill>
                <a:latin typeface="Symbol" pitchFamily="18" charset="2"/>
              </a:rPr>
              <a:t></a:t>
            </a:r>
            <a:r>
              <a:rPr lang="en-GB" sz="1800" dirty="0">
                <a:solidFill>
                  <a:srgbClr val="002060"/>
                </a:solidFill>
              </a:rPr>
              <a:t>,</a:t>
            </a:r>
            <a:r>
              <a:rPr lang="en-GB" sz="1800" dirty="0">
                <a:solidFill>
                  <a:srgbClr val="002060"/>
                </a:solidFill>
                <a:latin typeface="Symbol" pitchFamily="18" charset="2"/>
              </a:rPr>
              <a:t>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Symbol" pitchFamily="18" charset="2"/>
              </a:rPr>
              <a:t></a:t>
            </a:r>
            <a:r>
              <a:rPr lang="en-GB" sz="1800" dirty="0" err="1">
                <a:solidFill>
                  <a:srgbClr val="002060"/>
                </a:solidFill>
              </a:rPr>
              <a:t>e</a:t>
            </a:r>
            <a:r>
              <a:rPr lang="en-GB" sz="1800" baseline="30000" dirty="0" err="1">
                <a:solidFill>
                  <a:srgbClr val="002060"/>
                </a:solidFill>
              </a:rPr>
              <a:t>+</a:t>
            </a:r>
            <a:r>
              <a:rPr lang="en-GB" sz="1800" dirty="0" err="1">
                <a:solidFill>
                  <a:srgbClr val="002060"/>
                </a:solidFill>
              </a:rPr>
              <a:t>e</a:t>
            </a:r>
            <a:r>
              <a:rPr lang="en-GB" sz="1800" baseline="30000" dirty="0">
                <a:solidFill>
                  <a:srgbClr val="002060"/>
                </a:solidFill>
              </a:rPr>
              <a:t>-</a:t>
            </a:r>
            <a:r>
              <a:rPr lang="en-GB" sz="1800" dirty="0">
                <a:solidFill>
                  <a:srgbClr val="002060"/>
                </a:solidFill>
              </a:rPr>
              <a:t>(</a:t>
            </a:r>
            <a:r>
              <a:rPr lang="el-GR" sz="1800" dirty="0">
                <a:solidFill>
                  <a:srgbClr val="002060"/>
                </a:solidFill>
              </a:rPr>
              <a:t>μ</a:t>
            </a:r>
            <a:r>
              <a:rPr lang="de-DE" sz="1800" baseline="30000" dirty="0">
                <a:solidFill>
                  <a:srgbClr val="002060"/>
                </a:solidFill>
              </a:rPr>
              <a:t>+</a:t>
            </a:r>
            <a:r>
              <a:rPr lang="el-GR" sz="1800" dirty="0">
                <a:solidFill>
                  <a:srgbClr val="002060"/>
                </a:solidFill>
              </a:rPr>
              <a:t>μ</a:t>
            </a:r>
            <a:r>
              <a:rPr lang="de-DE" sz="1800" baseline="30000" dirty="0">
                <a:solidFill>
                  <a:srgbClr val="002060"/>
                </a:solidFill>
              </a:rPr>
              <a:t>-</a:t>
            </a:r>
            <a:r>
              <a:rPr lang="de-DE" sz="1800" dirty="0">
                <a:solidFill>
                  <a:srgbClr val="002060"/>
                </a:solidFill>
              </a:rPr>
              <a:t>)</a:t>
            </a:r>
            <a:r>
              <a:rPr lang="en-GB" sz="1800" dirty="0">
                <a:solidFill>
                  <a:srgbClr val="002060"/>
                </a:solidFill>
              </a:rPr>
              <a:t>)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4110" name="Text Box 18"/>
          <p:cNvSpPr txBox="1">
            <a:spLocks noChangeArrowheads="1"/>
          </p:cNvSpPr>
          <p:nvPr/>
        </p:nvSpPr>
        <p:spPr bwMode="auto">
          <a:xfrm>
            <a:off x="6858000" y="6232525"/>
            <a:ext cx="2122488" cy="625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8B6B7FB-1611-42B6-B186-CF60B9DD8ABF}" type="slidenum">
              <a:rPr lang="en-US">
                <a:solidFill>
                  <a:schemeClr val="tx1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4111" name="Explosion 1 19"/>
          <p:cNvSpPr>
            <a:spLocks noChangeArrowheads="1"/>
          </p:cNvSpPr>
          <p:nvPr/>
        </p:nvSpPr>
        <p:spPr bwMode="auto">
          <a:xfrm>
            <a:off x="1262063" y="1643063"/>
            <a:ext cx="285750" cy="357187"/>
          </a:xfrm>
          <a:prstGeom prst="irregularSeal1">
            <a:avLst/>
          </a:prstGeom>
          <a:solidFill>
            <a:srgbClr val="FFFF00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4112" name="Explosion 1 21"/>
          <p:cNvSpPr>
            <a:spLocks noChangeArrowheads="1"/>
          </p:cNvSpPr>
          <p:nvPr/>
        </p:nvSpPr>
        <p:spPr bwMode="auto">
          <a:xfrm>
            <a:off x="1476375" y="2071688"/>
            <a:ext cx="285750" cy="357187"/>
          </a:xfrm>
          <a:prstGeom prst="irregularSeal1">
            <a:avLst/>
          </a:prstGeom>
          <a:solidFill>
            <a:srgbClr val="FFFF00">
              <a:alpha val="3019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4113" name="Explosion 1 22"/>
          <p:cNvSpPr>
            <a:spLocks noChangeArrowheads="1"/>
          </p:cNvSpPr>
          <p:nvPr/>
        </p:nvSpPr>
        <p:spPr bwMode="auto">
          <a:xfrm>
            <a:off x="1762125" y="2357438"/>
            <a:ext cx="285750" cy="357187"/>
          </a:xfrm>
          <a:prstGeom prst="irregularSeal1">
            <a:avLst/>
          </a:prstGeom>
          <a:solidFill>
            <a:srgbClr val="FFFF00">
              <a:alpha val="5098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/>
          </a:p>
        </p:txBody>
      </p:sp>
      <p:sp>
        <p:nvSpPr>
          <p:cNvPr id="411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D8D6D0-C9A5-48EC-86C8-57A69EED9775}" type="slidenum">
              <a:rPr lang="en-US" smtClean="0">
                <a:latin typeface="Times New Roman" pitchFamily="18" charset="0"/>
              </a:rPr>
              <a:pPr>
                <a:defRPr/>
              </a:pPr>
              <a:t>3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28857"/>
            <a:ext cx="5328592" cy="516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9011344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/>
              <a:t>Measuremen</a:t>
            </a:r>
            <a:r>
              <a:rPr lang="de-DE" sz="2800" dirty="0"/>
              <a:t>t</a:t>
            </a:r>
            <a:r>
              <a:rPr lang="de-DE" sz="2800" dirty="0" smtClean="0"/>
              <a:t> parallel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hadrons</a:t>
            </a:r>
            <a:r>
              <a:rPr lang="de-DE" sz="2800" dirty="0" smtClean="0"/>
              <a:t>: </a:t>
            </a:r>
          </a:p>
          <a:p>
            <a:pPr marL="0" indent="0">
              <a:buNone/>
            </a:pPr>
            <a:r>
              <a:rPr lang="de-DE" sz="2800" dirty="0" err="1" smtClean="0"/>
              <a:t>Au+Au</a:t>
            </a:r>
            <a:r>
              <a:rPr lang="de-DE" sz="2800" dirty="0" smtClean="0"/>
              <a:t> at 4 </a:t>
            </a:r>
            <a:r>
              <a:rPr lang="de-DE" sz="2800" dirty="0" err="1" smtClean="0"/>
              <a:t>energies</a:t>
            </a:r>
            <a:r>
              <a:rPr lang="de-DE" sz="2800" dirty="0" smtClean="0"/>
              <a:t> (4, 6, 8, 10 A </a:t>
            </a:r>
            <a:r>
              <a:rPr lang="de-DE" sz="2800" dirty="0" err="1" smtClean="0"/>
              <a:t>GeV</a:t>
            </a:r>
            <a:r>
              <a:rPr lang="de-DE" sz="2800" dirty="0" smtClean="0"/>
              <a:t>)  at 100 kHz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3779912" y="3933056"/>
            <a:ext cx="21602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547664" y="2348880"/>
            <a:ext cx="3380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prstClr val="black"/>
                </a:solidFill>
              </a:rPr>
              <a:t>central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Au+Au</a:t>
            </a:r>
            <a:r>
              <a:rPr lang="de-DE" sz="2400" dirty="0" smtClean="0">
                <a:solidFill>
                  <a:prstClr val="black"/>
                </a:solidFill>
              </a:rPr>
              <a:t> at 8 A </a:t>
            </a:r>
            <a:r>
              <a:rPr lang="de-DE" sz="2400" dirty="0" err="1" smtClean="0">
                <a:solidFill>
                  <a:prstClr val="black"/>
                </a:solidFill>
              </a:rPr>
              <a:t>GeV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292080" y="2677359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8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 A </a:t>
            </a:r>
            <a:r>
              <a:rPr lang="en-US" sz="2400" dirty="0" err="1" smtClean="0">
                <a:solidFill>
                  <a:sysClr val="windowText" lastClr="000000"/>
                </a:solidFill>
                <a:sym typeface="Symbol"/>
              </a:rPr>
              <a:t>GeV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:</a:t>
            </a:r>
          </a:p>
          <a:p>
            <a:pPr>
              <a:defRPr/>
            </a:pP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2</a:t>
            </a: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</a:t>
            </a:r>
            <a:r>
              <a:rPr lang="en-US" sz="2400" dirty="0" smtClean="0">
                <a:solidFill>
                  <a:sysClr val="windowText" lastClr="000000"/>
                </a:solidFill>
              </a:rPr>
              <a:t>10</a:t>
            </a:r>
            <a:r>
              <a:rPr lang="en-US" sz="2400" baseline="30000" dirty="0" smtClean="0">
                <a:solidFill>
                  <a:sysClr val="windowText" lastClr="000000"/>
                </a:solidFill>
              </a:rPr>
              <a:t>6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dirty="0">
                <a:solidFill>
                  <a:sysClr val="windowText" lastClr="000000"/>
                </a:solidFill>
                <a:sym typeface="Symbol"/>
              </a:rPr>
              <a:t> in 2 </a:t>
            </a:r>
            <a:r>
              <a:rPr lang="en-US" sz="2400" dirty="0" smtClean="0">
                <a:solidFill>
                  <a:sysClr val="windowText" lastClr="000000"/>
                </a:solidFill>
                <a:sym typeface="Symbol"/>
              </a:rPr>
              <a:t>weeks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2852936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2060"/>
                </a:solidFill>
              </a:rPr>
              <a:t>(100k </a:t>
            </a:r>
            <a:r>
              <a:rPr lang="de-DE" dirty="0" err="1" smtClean="0">
                <a:solidFill>
                  <a:srgbClr val="002060"/>
                </a:solidFill>
              </a:rPr>
              <a:t>events</a:t>
            </a:r>
            <a:r>
              <a:rPr lang="de-DE" dirty="0" smtClean="0">
                <a:solidFill>
                  <a:srgbClr val="002060"/>
                </a:solidFill>
              </a:rPr>
              <a:t>)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0" y="-7651"/>
            <a:ext cx="9108504" cy="844363"/>
          </a:xfrm>
          <a:noFill/>
        </p:spPr>
        <p:txBody>
          <a:bodyPr>
            <a:norm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Electrons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CBM at SIS100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08104" y="4312722"/>
            <a:ext cx="3485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Simulation: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Signal </a:t>
            </a:r>
            <a:r>
              <a:rPr lang="de-DE" sz="2400" dirty="0" err="1" smtClean="0">
                <a:solidFill>
                  <a:srgbClr val="002060"/>
                </a:solidFill>
              </a:rPr>
              <a:t>yields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from</a:t>
            </a:r>
            <a:r>
              <a:rPr lang="de-DE" sz="2400" dirty="0" smtClean="0">
                <a:solidFill>
                  <a:srgbClr val="002060"/>
                </a:solidFill>
              </a:rPr>
              <a:t> HSD</a:t>
            </a:r>
          </a:p>
          <a:p>
            <a:r>
              <a:rPr lang="de-DE" sz="2400" dirty="0" smtClean="0">
                <a:solidFill>
                  <a:srgbClr val="002060"/>
                </a:solidFill>
              </a:rPr>
              <a:t>Background </a:t>
            </a:r>
            <a:r>
              <a:rPr lang="de-DE" sz="2400" dirty="0" err="1" smtClean="0">
                <a:solidFill>
                  <a:srgbClr val="002060"/>
                </a:solidFill>
              </a:rPr>
              <a:t>from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UrQMD</a:t>
            </a:r>
            <a:endParaRPr lang="de-D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7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enger\AppData\Local\Microsoft\Windows\Temporary Internet Files\Content.Outlook\JE4H31NI\invM_4gev_maxSB_log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1538"/>
            <a:ext cx="4669720" cy="40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nger\AppData\Local\Microsoft\Windows\Temporary Internet Files\Content.Outlook\JE4H31NI\invM_8gev_2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6294" y="2461538"/>
            <a:ext cx="4726226" cy="40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580" y="692696"/>
            <a:ext cx="9088980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err="1" smtClean="0"/>
              <a:t>Running</a:t>
            </a:r>
            <a:r>
              <a:rPr lang="de-DE" sz="2800" dirty="0" smtClean="0"/>
              <a:t> </a:t>
            </a:r>
            <a:r>
              <a:rPr lang="de-DE" sz="2800" dirty="0" err="1" smtClean="0"/>
              <a:t>scenario</a:t>
            </a:r>
            <a:r>
              <a:rPr lang="de-DE" sz="2800" dirty="0" smtClean="0"/>
              <a:t>:</a:t>
            </a:r>
          </a:p>
          <a:p>
            <a:pPr marL="0" indent="0">
              <a:buNone/>
            </a:pPr>
            <a:r>
              <a:rPr lang="de-DE" sz="2800" dirty="0" err="1" smtClean="0"/>
              <a:t>Au+Au</a:t>
            </a:r>
            <a:r>
              <a:rPr lang="de-DE" sz="2800" dirty="0" smtClean="0"/>
              <a:t> at  </a:t>
            </a:r>
            <a:r>
              <a:rPr lang="de-DE" sz="2800" dirty="0"/>
              <a:t>4</a:t>
            </a:r>
            <a:r>
              <a:rPr lang="de-DE" sz="2800" dirty="0" smtClean="0"/>
              <a:t> </a:t>
            </a:r>
            <a:r>
              <a:rPr lang="de-DE" sz="2800" dirty="0" err="1" smtClean="0"/>
              <a:t>energies</a:t>
            </a:r>
            <a:r>
              <a:rPr lang="de-DE" sz="2800" dirty="0" smtClean="0"/>
              <a:t>  (4, 6, 8, 10 A </a:t>
            </a:r>
            <a:r>
              <a:rPr lang="de-DE" sz="2800" dirty="0" err="1" smtClean="0"/>
              <a:t>GeV</a:t>
            </a:r>
            <a:r>
              <a:rPr lang="de-DE" sz="2800" dirty="0" smtClean="0"/>
              <a:t>) </a:t>
            </a:r>
            <a:r>
              <a:rPr lang="de-DE" sz="2800" dirty="0" err="1" smtClean="0"/>
              <a:t>up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1 </a:t>
            </a:r>
            <a:r>
              <a:rPr lang="de-DE" sz="2800" dirty="0"/>
              <a:t>M</a:t>
            </a:r>
            <a:r>
              <a:rPr lang="de-DE" sz="2800" dirty="0" smtClean="0"/>
              <a:t>Hz</a:t>
            </a:r>
          </a:p>
          <a:p>
            <a:pPr marL="0" indent="0">
              <a:buNone/>
            </a:pPr>
            <a:endParaRPr lang="de-DE" sz="2800" dirty="0" smtClean="0"/>
          </a:p>
          <a:p>
            <a:pPr marL="0" indent="0">
              <a:buNone/>
            </a:pPr>
            <a:endParaRPr lang="de-DE" sz="2800" dirty="0" smtClean="0"/>
          </a:p>
        </p:txBody>
      </p:sp>
      <p:cxnSp>
        <p:nvCxnSpPr>
          <p:cNvPr id="6" name="Gerade Verbindung 5"/>
          <p:cNvCxnSpPr/>
          <p:nvPr/>
        </p:nvCxnSpPr>
        <p:spPr>
          <a:xfrm>
            <a:off x="3779912" y="3933056"/>
            <a:ext cx="21602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683567" y="2276872"/>
            <a:ext cx="345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prstClr val="black"/>
                </a:solidFill>
              </a:rPr>
              <a:t>central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Au+Au</a:t>
            </a:r>
            <a:r>
              <a:rPr lang="de-DE" sz="2400" dirty="0" smtClean="0">
                <a:solidFill>
                  <a:prstClr val="black"/>
                </a:solidFill>
              </a:rPr>
              <a:t> at 4 A </a:t>
            </a:r>
            <a:r>
              <a:rPr lang="de-DE" sz="2400" dirty="0" err="1" smtClean="0">
                <a:solidFill>
                  <a:prstClr val="black"/>
                </a:solidFill>
              </a:rPr>
              <a:t>GeV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6732240" y="2924944"/>
            <a:ext cx="22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ysClr val="windowText" lastClr="000000"/>
                </a:solidFill>
                <a:sym typeface="Symbol"/>
              </a:rPr>
              <a:t>2</a:t>
            </a:r>
            <a:r>
              <a:rPr lang="en-US" dirty="0">
                <a:solidFill>
                  <a:sysClr val="windowText" lastClr="000000"/>
                </a:solidFill>
                <a:sym typeface="Symbol"/>
              </a:rPr>
              <a:t></a:t>
            </a:r>
            <a:r>
              <a:rPr lang="en-US" dirty="0" smtClean="0">
                <a:solidFill>
                  <a:sysClr val="windowText" lastClr="000000"/>
                </a:solidFill>
              </a:rPr>
              <a:t>10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6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  <a:sym typeface="Symbol"/>
              </a:rPr>
              <a:t> in 2 </a:t>
            </a:r>
            <a:r>
              <a:rPr lang="en-US" dirty="0" smtClean="0">
                <a:solidFill>
                  <a:sysClr val="windowText" lastClr="000000"/>
                </a:solidFill>
                <a:sym typeface="Symbol"/>
              </a:rPr>
              <a:t>weeks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48064" y="2276872"/>
            <a:ext cx="379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prstClr val="black"/>
                </a:solidFill>
              </a:rPr>
              <a:t>central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Au+Au</a:t>
            </a:r>
            <a:r>
              <a:rPr lang="de-DE" sz="2400" dirty="0" smtClean="0">
                <a:solidFill>
                  <a:prstClr val="black"/>
                </a:solidFill>
              </a:rPr>
              <a:t> at 8 A </a:t>
            </a:r>
            <a:r>
              <a:rPr lang="de-DE" sz="2400" dirty="0" err="1" smtClean="0">
                <a:solidFill>
                  <a:prstClr val="black"/>
                </a:solidFill>
              </a:rPr>
              <a:t>GeV</a:t>
            </a: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12160" y="39330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η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634618" y="4365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ρ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440495" y="321388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04248" y="4025616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872819" y="293287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ysClr val="windowText" lastClr="000000"/>
                </a:solidFill>
                <a:sym typeface="Symbol"/>
              </a:rPr>
              <a:t>2</a:t>
            </a:r>
            <a:r>
              <a:rPr lang="en-US" dirty="0" smtClean="0">
                <a:solidFill>
                  <a:sysClr val="windowText" lastClr="000000"/>
                </a:solidFill>
              </a:rPr>
              <a:t>10</a:t>
            </a:r>
            <a:r>
              <a:rPr lang="en-US" baseline="30000" dirty="0">
                <a:solidFill>
                  <a:sysClr val="windowText" lastClr="000000"/>
                </a:solidFill>
              </a:rPr>
              <a:t>5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  <a:sym typeface="Symbol"/>
              </a:rPr>
              <a:t> in 2 weeks</a:t>
            </a:r>
          </a:p>
          <a:p>
            <a:pPr>
              <a:defRPr/>
            </a:pPr>
            <a:r>
              <a:rPr lang="en-US" dirty="0" smtClean="0">
                <a:solidFill>
                  <a:sysClr val="windowText" lastClr="000000"/>
                </a:solidFill>
                <a:sym typeface="Symbol"/>
              </a:rPr>
              <a:t>(approx. NA60 statistics)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239276" y="3840950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ω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11759" y="486916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φ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547664" y="431076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η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113159" y="48868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ρ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0" y="-7651"/>
            <a:ext cx="9108504" cy="844363"/>
          </a:xfrm>
          <a:noFill/>
        </p:spPr>
        <p:txBody>
          <a:bodyPr>
            <a:normAutofit/>
          </a:bodyPr>
          <a:lstStyle/>
          <a:p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Muons</a:t>
            </a:r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CBM at SIS100</a:t>
            </a:r>
            <a:endParaRPr lang="de-DE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93846" y="1815207"/>
            <a:ext cx="854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002060"/>
                </a:solidFill>
              </a:rPr>
              <a:t>Simulation: Signal </a:t>
            </a:r>
            <a:r>
              <a:rPr lang="de-DE" sz="2400" dirty="0" err="1" smtClean="0">
                <a:solidFill>
                  <a:srgbClr val="002060"/>
                </a:solidFill>
              </a:rPr>
              <a:t>yields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from</a:t>
            </a:r>
            <a:r>
              <a:rPr lang="de-DE" sz="2400" dirty="0" smtClean="0">
                <a:solidFill>
                  <a:srgbClr val="002060"/>
                </a:solidFill>
              </a:rPr>
              <a:t> HSD, Background </a:t>
            </a:r>
            <a:r>
              <a:rPr lang="de-DE" sz="2400" dirty="0" err="1" smtClean="0">
                <a:solidFill>
                  <a:srgbClr val="002060"/>
                </a:solidFill>
              </a:rPr>
              <a:t>from</a:t>
            </a:r>
            <a:r>
              <a:rPr lang="de-DE" sz="2400" dirty="0" smtClean="0">
                <a:solidFill>
                  <a:srgbClr val="002060"/>
                </a:solidFill>
              </a:rPr>
              <a:t> </a:t>
            </a:r>
            <a:r>
              <a:rPr lang="de-DE" sz="2400" dirty="0" err="1" smtClean="0">
                <a:solidFill>
                  <a:srgbClr val="002060"/>
                </a:solidFill>
              </a:rPr>
              <a:t>UrQMD</a:t>
            </a:r>
            <a:endParaRPr lang="de-D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6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5720" y="1357298"/>
          <a:ext cx="8429687" cy="3197145"/>
        </p:xfrm>
        <a:graphic>
          <a:graphicData uri="http://schemas.openxmlformats.org/drawingml/2006/table">
            <a:tbl>
              <a:tblPr/>
              <a:tblGrid>
                <a:gridCol w="1047758"/>
                <a:gridCol w="718709"/>
                <a:gridCol w="779324"/>
                <a:gridCol w="606141"/>
                <a:gridCol w="701391"/>
                <a:gridCol w="458936"/>
                <a:gridCol w="779324"/>
                <a:gridCol w="779324"/>
                <a:gridCol w="935189"/>
                <a:gridCol w="865915"/>
                <a:gridCol w="757676"/>
              </a:tblGrid>
              <a:tr h="9263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smtClean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Particle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(mass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MeV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/c</a:t>
                      </a:r>
                      <a:r>
                        <a:rPr lang="en-GB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2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Multi-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plicity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 </a:t>
                      </a: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Multi-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plicity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</a:t>
                      </a:r>
                      <a:r>
                        <a:rPr lang="en-GB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decay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mode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BR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ε</a:t>
                      </a:r>
                      <a:r>
                        <a:rPr lang="en-GB" sz="1400" kern="5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 (%)</a:t>
                      </a:r>
                      <a:endParaRPr lang="de-DE" sz="1400" kern="5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(s</a:t>
                      </a:r>
                      <a:r>
                        <a:rPr lang="en-GB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-1</a:t>
                      </a: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 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6A</a:t>
                      </a:r>
                      <a:r>
                        <a:rPr lang="en-US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(s</a:t>
                      </a:r>
                      <a:r>
                        <a:rPr lang="en-US" sz="1400" kern="50" baseline="3000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-1</a:t>
                      </a: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) 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 in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weeks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6AGeV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yield in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weeks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10 </a:t>
                      </a:r>
                      <a:r>
                        <a:rPr lang="en-US" sz="1400" kern="50" dirty="0" err="1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AGeV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IR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 pitchFamily="34" charset="0"/>
                          <a:ea typeface="Bitstream Vera Sans"/>
                          <a:cs typeface="Arial" pitchFamily="34" charset="0"/>
                        </a:rPr>
                        <a:t>MHz</a:t>
                      </a:r>
                      <a:endParaRPr lang="de-DE" sz="1400" kern="50" dirty="0">
                        <a:latin typeface="Arial" pitchFamily="34" charset="0"/>
                        <a:ea typeface="Bitstream Vera Sans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 dirty="0" smtClean="0">
                          <a:latin typeface="Arial"/>
                          <a:ea typeface="Bitstream Vera Sans"/>
                          <a:cs typeface="Arial"/>
                        </a:rPr>
                        <a:t>Λ</a:t>
                      </a:r>
                      <a:r>
                        <a:rPr lang="de-DE" sz="1400" kern="50" dirty="0" smtClean="0">
                          <a:latin typeface="Arial"/>
                          <a:ea typeface="Bitstream Vera Sans"/>
                          <a:cs typeface="Bitstream Vera Sans"/>
                        </a:rPr>
                        <a:t> </a:t>
                      </a: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(1115)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4.6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0.034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 smtClean="0">
                          <a:latin typeface="Arial"/>
                          <a:ea typeface="Bitstream Vera Sans"/>
                          <a:cs typeface="Bitstream Vera Sans"/>
                        </a:rPr>
                        <a:t>pπ</a:t>
                      </a:r>
                      <a:r>
                        <a:rPr lang="de-DE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0.64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11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81.3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6.6·10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2.2·10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Ξ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(1321)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0.054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0.222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Λπ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3.2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1.9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7.8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Ξ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(1321)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3.0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5.4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Λπ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3.3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9.9·10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-1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17.8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5.9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Ω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(1672)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5.8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K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0.68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17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164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1.0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9.6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Ω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 (1672)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7·10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K</a:t>
                      </a: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+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0.68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0.86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6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 </a:t>
                      </a:r>
                      <a:r>
                        <a:rPr lang="el-GR" sz="1400" kern="50" baseline="-2500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H (2993)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>
                          <a:latin typeface="Arial"/>
                          <a:ea typeface="Bitstream Vera Sans"/>
                          <a:cs typeface="Bitstream Vera Sans"/>
                        </a:rPr>
                        <a:t>4.2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3.8·10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He</a:t>
                      </a: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π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0.25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19.2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2·10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1.8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1.2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1.1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  <a:tr h="324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4</a:t>
                      </a:r>
                      <a:r>
                        <a:rPr lang="el-GR" sz="1400" kern="50" baseline="-25000">
                          <a:latin typeface="Arial"/>
                          <a:ea typeface="Bitstream Vera Sans"/>
                          <a:cs typeface="Bitstream Vera Sans"/>
                        </a:rPr>
                        <a:t>Λ</a:t>
                      </a: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He (3930)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2.4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1.9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-3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3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Hep</a:t>
                      </a:r>
                      <a:r>
                        <a:rPr lang="el-GR" sz="1400" kern="50">
                          <a:latin typeface="Arial"/>
                          <a:ea typeface="Bitstream Vera Sans"/>
                          <a:cs typeface="Bitstream Vera Sans"/>
                        </a:rPr>
                        <a:t>π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-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0.32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14.7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110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87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>
                          <a:latin typeface="Arial"/>
                          <a:ea typeface="Bitstream Vera Sans"/>
                          <a:cs typeface="Bitstream Vera Sans"/>
                        </a:rPr>
                        <a:t>6.6</a:t>
                      </a:r>
                      <a:r>
                        <a:rPr lang="en-US" sz="1400" kern="5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50" dirty="0">
                          <a:latin typeface="Arial"/>
                          <a:ea typeface="Bitstream Vera Sans"/>
                          <a:cs typeface="Bitstream Vera Sans"/>
                        </a:rPr>
                        <a:t>5.2</a:t>
                      </a:r>
                      <a:r>
                        <a:rPr lang="en-US" sz="1400" kern="50" dirty="0">
                          <a:latin typeface="Arial"/>
                          <a:ea typeface="Bitstream Vera Sans"/>
                          <a:cs typeface="Bitstream Vera Sans"/>
                        </a:rPr>
                        <a:t>·10</a:t>
                      </a:r>
                      <a:r>
                        <a:rPr lang="en-US" sz="1400" kern="50" baseline="30000" dirty="0">
                          <a:latin typeface="Arial"/>
                          <a:ea typeface="Bitstream Vera Sans"/>
                          <a:cs typeface="Bitstream Vera Sans"/>
                        </a:rPr>
                        <a:t>8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kern="50" dirty="0">
                          <a:latin typeface="Arial"/>
                          <a:ea typeface="Bitstream Vera Sans"/>
                          <a:cs typeface="Bitstream Vera Sans"/>
                        </a:rPr>
                        <a:t>10</a:t>
                      </a:r>
                      <a:endParaRPr lang="de-DE" sz="1400" kern="50" dirty="0">
                        <a:latin typeface="Times New Roman"/>
                        <a:ea typeface="Bitstream Vera Sans"/>
                        <a:cs typeface="Bitstream Ver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8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>
            <a:off x="500034" y="2357430"/>
            <a:ext cx="71438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000364" y="2357430"/>
            <a:ext cx="71438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42844" y="571480"/>
            <a:ext cx="8854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rgbClr val="002060"/>
                </a:solidFill>
              </a:rPr>
              <a:t>Expected particle yields Au+Au @ 10 AGeV</a:t>
            </a:r>
            <a:endParaRPr lang="de-DE" sz="3600" b="1" dirty="0">
              <a:solidFill>
                <a:srgbClr val="00206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idx="11"/>
          </p:nvPr>
        </p:nvSpPr>
        <p:spPr>
          <a:xfrm>
            <a:off x="7023132" y="6329363"/>
            <a:ext cx="2120900" cy="396875"/>
          </a:xfrm>
        </p:spPr>
        <p:txBody>
          <a:bodyPr/>
          <a:lstStyle/>
          <a:p>
            <a:pPr algn="r">
              <a:defRPr/>
            </a:pPr>
            <a:fld id="{71B5A140-A064-40F3-A36A-E1D945883B79}" type="slidenum">
              <a:rPr lang="en-US" smtClean="0">
                <a:solidFill>
                  <a:schemeClr val="tx1"/>
                </a:solidFill>
              </a:rPr>
              <a:pPr algn="r">
                <a:defRPr/>
              </a:pPr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0_Ni_q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692150"/>
            <a:ext cx="88661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1476375" y="260350"/>
            <a:ext cx="6988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400" b="1">
                <a:solidFill>
                  <a:srgbClr val="FF0000"/>
                </a:solidFill>
              </a:rPr>
              <a:t>SIS-100</a:t>
            </a:r>
            <a:r>
              <a:rPr lang="de-DE" sz="2400" b="1">
                <a:solidFill>
                  <a:schemeClr val="tx1"/>
                </a:solidFill>
              </a:rPr>
              <a:t> </a:t>
            </a:r>
            <a:r>
              <a:rPr lang="de-DE" sz="2400" b="1">
                <a:solidFill>
                  <a:srgbClr val="002060"/>
                </a:solidFill>
              </a:rPr>
              <a:t>Ni+Ni @ 15 AGeV D</a:t>
            </a:r>
            <a:r>
              <a:rPr lang="de-DE" sz="2400" b="1" baseline="30000">
                <a:solidFill>
                  <a:srgbClr val="002060"/>
                </a:solidFill>
              </a:rPr>
              <a:t>0</a:t>
            </a:r>
            <a:r>
              <a:rPr lang="de-DE" sz="2400" b="1">
                <a:solidFill>
                  <a:srgbClr val="002060"/>
                </a:solidFill>
              </a:rPr>
              <a:t> embedded, QA-plots: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187450" y="3644900"/>
            <a:ext cx="733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>
                <a:solidFill>
                  <a:srgbClr val="C00000"/>
                </a:solidFill>
                <a:sym typeface="Symbol" pitchFamily="18" charset="2"/>
              </a:rPr>
              <a:t></a:t>
            </a:r>
            <a:r>
              <a:rPr lang="de-DE" b="1" baseline="30000">
                <a:solidFill>
                  <a:srgbClr val="C00000"/>
                </a:solidFill>
                <a:sym typeface="Symbol" pitchFamily="18" charset="2"/>
              </a:rPr>
              <a:t>2</a:t>
            </a:r>
            <a:r>
              <a:rPr lang="de-DE" b="1" baseline="-25000">
                <a:solidFill>
                  <a:srgbClr val="C00000"/>
                </a:solidFill>
                <a:sym typeface="Symbol" pitchFamily="18" charset="2"/>
              </a:rPr>
              <a:t>topo</a:t>
            </a:r>
            <a:endParaRPr lang="de-DE" b="1" baseline="-25000">
              <a:solidFill>
                <a:srgbClr val="C00000"/>
              </a:solidFill>
            </a:endParaRPr>
          </a:p>
        </p:txBody>
      </p:sp>
      <p:cxnSp>
        <p:nvCxnSpPr>
          <p:cNvPr id="20485" name="Straight Connector 6"/>
          <p:cNvCxnSpPr>
            <a:cxnSpLocks noChangeShapeType="1"/>
          </p:cNvCxnSpPr>
          <p:nvPr/>
        </p:nvCxnSpPr>
        <p:spPr bwMode="auto">
          <a:xfrm>
            <a:off x="4572000" y="1628775"/>
            <a:ext cx="0" cy="504825"/>
          </a:xfrm>
          <a:prstGeom prst="line">
            <a:avLst/>
          </a:prstGeom>
          <a:noFill/>
          <a:ln w="635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20486" name="TextBox 9"/>
          <p:cNvSpPr txBox="1">
            <a:spLocks noChangeArrowheads="1"/>
          </p:cNvSpPr>
          <p:nvPr/>
        </p:nvSpPr>
        <p:spPr bwMode="auto">
          <a:xfrm>
            <a:off x="7019925" y="4437063"/>
            <a:ext cx="1322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b="1">
                <a:solidFill>
                  <a:schemeClr val="tx1"/>
                </a:solidFill>
                <a:sym typeface="Symbol" pitchFamily="18" charset="2"/>
              </a:rPr>
              <a:t></a:t>
            </a:r>
            <a:r>
              <a:rPr lang="de-DE" b="1" baseline="-25000">
                <a:solidFill>
                  <a:schemeClr val="tx1"/>
                </a:solidFill>
                <a:sym typeface="Symbol" pitchFamily="18" charset="2"/>
              </a:rPr>
              <a:t>z</a:t>
            </a:r>
            <a:r>
              <a:rPr lang="de-DE" b="1">
                <a:solidFill>
                  <a:schemeClr val="tx1"/>
                </a:solidFill>
                <a:sym typeface="Symbol" pitchFamily="18" charset="2"/>
              </a:rPr>
              <a:t> ~ 40m</a:t>
            </a:r>
            <a:endParaRPr lang="de-DE" b="1">
              <a:solidFill>
                <a:schemeClr val="tx1"/>
              </a:solidFill>
            </a:endParaRPr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323850" y="5365750"/>
            <a:ext cx="487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STS </a:t>
            </a:r>
            <a:r>
              <a:rPr lang="en-US" b="1">
                <a:solidFill>
                  <a:schemeClr val="tx1"/>
                </a:solidFill>
              </a:rPr>
              <a:t>D</a:t>
            </a:r>
            <a:r>
              <a:rPr lang="en-US" b="1" baseline="3000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 reconstruction efficiency</a:t>
            </a:r>
            <a:r>
              <a:rPr lang="en-US" b="1">
                <a:solidFill>
                  <a:schemeClr val="tx1"/>
                </a:solidFill>
              </a:rPr>
              <a:t>:  </a:t>
            </a:r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 =</a:t>
            </a:r>
            <a:r>
              <a:rPr lang="en-US" b="1">
                <a:solidFill>
                  <a:schemeClr val="tx1"/>
                </a:solidFill>
              </a:rPr>
              <a:t>18.5 %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b="1">
              <a:solidFill>
                <a:schemeClr val="tx1"/>
              </a:solidFill>
              <a:sym typeface="Symbol" pitchFamily="18" charset="2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chemeClr val="tx1"/>
                </a:solidFill>
                <a:sym typeface="Symbol" pitchFamily="18" charset="2"/>
              </a:rPr>
              <a:t> </a:t>
            </a:r>
            <a:r>
              <a:rPr lang="en-US" b="1" baseline="30000">
                <a:solidFill>
                  <a:schemeClr val="tx1"/>
                </a:solidFill>
                <a:sym typeface="Symbol" pitchFamily="18" charset="2"/>
              </a:rPr>
              <a:t>D0</a:t>
            </a:r>
            <a:r>
              <a:rPr lang="en-US" b="1" baseline="-25000">
                <a:solidFill>
                  <a:schemeClr val="tx1"/>
                </a:solidFill>
                <a:sym typeface="Symbol" pitchFamily="18" charset="2"/>
              </a:rPr>
              <a:t> ToF Embedded  100 kHz 3 mbias pile up </a:t>
            </a:r>
            <a:r>
              <a:rPr lang="en-US" b="1">
                <a:solidFill>
                  <a:schemeClr val="tx1"/>
                </a:solidFill>
                <a:sym typeface="Symbol" pitchFamily="18" charset="2"/>
              </a:rPr>
              <a:t>= 1</a:t>
            </a:r>
            <a:r>
              <a:rPr lang="en-US" b="1">
                <a:solidFill>
                  <a:schemeClr val="tx1"/>
                </a:solidFill>
              </a:rPr>
              <a:t>.74 %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0488" name="TextBox 7"/>
          <p:cNvSpPr txBox="1">
            <a:spLocks noChangeArrowheads="1"/>
          </p:cNvSpPr>
          <p:nvPr/>
        </p:nvSpPr>
        <p:spPr bwMode="auto">
          <a:xfrm>
            <a:off x="7019925" y="1557338"/>
            <a:ext cx="147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chemeClr val="tx1"/>
                </a:solidFill>
              </a:rPr>
              <a:t>z &lt; 5mm cut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048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DC266C99-CC07-4CCF-B222-40FFDAF50D4C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33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LN_b_10AGe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196975"/>
            <a:ext cx="7710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-142875" y="128588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b="1">
                <a:solidFill>
                  <a:srgbClr val="000000"/>
                </a:solidFill>
                <a:cs typeface="Times New Roman" pitchFamily="18" charset="0"/>
              </a:rPr>
              <a:t>Au+Au 10 AGeV 5M central events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CC51BF2-9D92-4019-BED3-F3EB3730AAD9}" type="slidenum">
              <a:rPr lang="en-US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Slide Number Placeholder 1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2A513F4-956B-49E1-98B9-14DC2186B8F6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179388" y="5445125"/>
            <a:ext cx="4608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UrQMD output do not contain deuterons</a:t>
            </a:r>
          </a:p>
          <a:p>
            <a:r>
              <a:rPr lang="en-US">
                <a:solidFill>
                  <a:srgbClr val="002060"/>
                </a:solidFill>
              </a:rPr>
              <a:t>~ 5.6 d/event expected (no secondary d’s)!</a:t>
            </a:r>
            <a:endParaRPr lang="de-DE">
              <a:solidFill>
                <a:srgbClr val="002060"/>
              </a:solidFill>
            </a:endParaRPr>
          </a:p>
        </p:txBody>
      </p:sp>
      <p:pic>
        <p:nvPicPr>
          <p:cNvPr id="16391" name="Picture 21" descr="UrQM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888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25"/>
          <p:cNvSpPr txBox="1">
            <a:spLocks noChangeArrowheads="1"/>
          </p:cNvSpPr>
          <p:nvPr/>
        </p:nvSpPr>
        <p:spPr bwMode="auto">
          <a:xfrm>
            <a:off x="7319963" y="0"/>
            <a:ext cx="833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UrQMD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5867400" y="1989138"/>
            <a:ext cx="12176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eff = 28.9%</a:t>
            </a:r>
          </a:p>
          <a:p>
            <a:pPr>
              <a:buFont typeface="Symbol" pitchFamily="18" charset="2"/>
              <a:buChar char="s"/>
            </a:pPr>
            <a:r>
              <a:rPr lang="en-US" sz="1600" b="1">
                <a:solidFill>
                  <a:schemeClr val="tx1"/>
                </a:solidFill>
                <a:sym typeface="Symbol" pitchFamily="18" charset="2"/>
              </a:rPr>
              <a:t>= 1.6 MeV</a:t>
            </a:r>
          </a:p>
          <a:p>
            <a:r>
              <a:rPr lang="en-US" sz="1600">
                <a:solidFill>
                  <a:schemeClr val="tx1"/>
                </a:solidFill>
                <a:sym typeface="Symbol" pitchFamily="18" charset="2"/>
              </a:rPr>
              <a:t>BR ~ 0.2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1775" y="981075"/>
            <a:ext cx="42084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Extended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KFParticle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Finder 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,N)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bound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sym typeface="Symbol"/>
              </a:rPr>
              <a:t>5 </a:t>
            </a:r>
            <a:r>
              <a:rPr lang="en-US" sz="2400" b="1" dirty="0" smtClean="0">
                <a:solidFill>
                  <a:srgbClr val="C00000"/>
                </a:solidFill>
                <a:sym typeface="Symbol"/>
              </a:rPr>
              <a:t>seconds </a:t>
            </a:r>
            <a:r>
              <a:rPr lang="en-US" sz="2400" b="1" dirty="0">
                <a:solidFill>
                  <a:srgbClr val="C00000"/>
                </a:solidFill>
                <a:sym typeface="Symbol"/>
              </a:rPr>
              <a:t>of data taking! </a:t>
            </a:r>
            <a:endParaRPr lang="de-DE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16900" cy="800100"/>
          </a:xfrm>
        </p:spPr>
        <p:txBody>
          <a:bodyPr lIns="38100" tIns="38100" rIns="38100" bIns="38100"/>
          <a:lstStyle/>
          <a:p>
            <a:r>
              <a:rPr lang="de-DE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Functionality of KF Particle</a:t>
            </a:r>
          </a:p>
        </p:txBody>
      </p:sp>
      <p:graphicFrame>
        <p:nvGraphicFramePr>
          <p:cNvPr id="6146" name="Group 2"/>
          <p:cNvGraphicFramePr>
            <a:graphicFrameLocks noGrp="1"/>
          </p:cNvGraphicFramePr>
          <p:nvPr/>
        </p:nvGraphicFramePr>
        <p:xfrm>
          <a:off x="214313" y="898525"/>
          <a:ext cx="8715434" cy="4997133"/>
        </p:xfrm>
        <a:graphic>
          <a:graphicData uri="http://schemas.openxmlformats.org/drawingml/2006/table">
            <a:tbl>
              <a:tblPr/>
              <a:tblGrid>
                <a:gridCol w="5715039"/>
                <a:gridCol w="571504"/>
                <a:gridCol w="908585"/>
                <a:gridCol w="807869"/>
                <a:gridCol w="712437"/>
              </a:tblGrid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Functions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CBM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ALICE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PANDA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STAR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Construction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of mother particles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Addition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and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subtraction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of the daughter particle to (from) the mother particle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+=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and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-=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operators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Accessors to the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physical parameters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 (mass, momentum, decay length, lifetime, rapidity, etc)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Transport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: to an arbitrary point, to the decay and production points, to another particle, to a vertex, on the certain distance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Calculation of a distance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: to a point, to a particle, to a vertex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Calculation of a deviation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: from a point, from a particle, from a vertex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Calculation of the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angle between particles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Constraints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: on mass, on a production point, on a decay length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6D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ahoma" pitchFamily="34" charset="0"/>
                        </a:rPr>
                        <a:t>KF Particle Finder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411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  <a:sym typeface="Tahoma" pitchFamily="34" charset="0"/>
                        </a:rPr>
                        <a:t>+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itchFamily="34" charset="0"/>
                        <a:sym typeface="Tahoma" pitchFamily="34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389" name="Rectangle 184"/>
          <p:cNvSpPr>
            <a:spLocks/>
          </p:cNvSpPr>
          <p:nvPr/>
        </p:nvSpPr>
        <p:spPr bwMode="auto">
          <a:xfrm>
            <a:off x="196850" y="6022975"/>
            <a:ext cx="8804275" cy="69215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lIns="38100" tIns="38100" rIns="38100" bIns="38100">
            <a:spAutoFit/>
          </a:bodyPr>
          <a:lstStyle/>
          <a:p>
            <a:pPr algn="ctr">
              <a:buClr>
                <a:srgbClr val="CE1C00"/>
              </a:buClr>
              <a:buSzPct val="100000"/>
              <a:buFont typeface="Times New Roman" pitchFamily="18" charset="0"/>
              <a:buNone/>
            </a:pPr>
            <a:r>
              <a:rPr lang="de-DE">
                <a:solidFill>
                  <a:srgbClr val="002060"/>
                </a:solidFill>
              </a:rPr>
              <a:t>Exactly the same package in all four experiments: CBM, ALICE, PANDA and STAR</a:t>
            </a:r>
          </a:p>
          <a:p>
            <a:pPr algn="ctr">
              <a:buClr>
                <a:srgbClr val="CE1C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C00000"/>
                </a:solidFill>
              </a:rPr>
              <a:t>Allows to reconstruct open charm decays</a:t>
            </a:r>
            <a:endParaRPr lang="de-DE" sz="2400" b="1">
              <a:solidFill>
                <a:srgbClr val="C00000"/>
              </a:solidFill>
            </a:endParaRPr>
          </a:p>
        </p:txBody>
      </p:sp>
      <p:sp>
        <p:nvSpPr>
          <p:cNvPr id="1339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08788" y="6461125"/>
            <a:ext cx="2120900" cy="396875"/>
          </a:xfrm>
        </p:spPr>
        <p:txBody>
          <a:bodyPr/>
          <a:lstStyle/>
          <a:p>
            <a:pPr algn="r">
              <a:defRPr/>
            </a:pPr>
            <a:fld id="{28267956-39FA-45A8-8305-BCED984AD923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35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5ECB3E36-CACC-482B-BAB5-1F67C622095A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36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282799" name="Group 175"/>
          <p:cNvGraphicFramePr>
            <a:graphicFrameLocks noGrp="1"/>
          </p:cNvGraphicFramePr>
          <p:nvPr/>
        </p:nvGraphicFramePr>
        <p:xfrm>
          <a:off x="609600" y="1219200"/>
          <a:ext cx="7924800" cy="4030162"/>
        </p:xfrm>
        <a:graphic>
          <a:graphicData uri="http://schemas.openxmlformats.org/drawingml/2006/table">
            <a:tbl>
              <a:tblPr/>
              <a:tblGrid>
                <a:gridCol w="2757488"/>
                <a:gridCol w="1228725"/>
                <a:gridCol w="1195387"/>
                <a:gridCol w="1524000"/>
                <a:gridCol w="1219200"/>
              </a:tblGrid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+D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+D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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468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decay channel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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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+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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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Symbol" pitchFamily="18" charset="2"/>
                        </a:rPr>
                        <a:t>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SM (</a:t>
                      </a:r>
                      <a:r>
                        <a:rPr kumimoji="0" lang="en-US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J.Cleymans</a:t>
                      </a:r>
                      <a:r>
                        <a:rPr kumimoji="0" lang="en-US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BR(%)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9.5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5.3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geo. acc.(%)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33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z-resolution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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m)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 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 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 eff. (%)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 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102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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(MeV/c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L="90000" marR="90000" marT="468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~12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~12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~12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S/B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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0.8/0.4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Yield/10 weeks, 0.3 MHz IR</a:t>
                      </a:r>
                    </a:p>
                  </a:txBody>
                  <a:tcPr marL="90000" marR="90000" marT="5940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1620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2620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5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L="90000" marR="90000" marT="5940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  <p:sp>
        <p:nvSpPr>
          <p:cNvPr id="21575" name="Line 200"/>
          <p:cNvSpPr>
            <a:spLocks noChangeShapeType="1"/>
          </p:cNvSpPr>
          <p:nvPr/>
        </p:nvSpPr>
        <p:spPr bwMode="auto">
          <a:xfrm>
            <a:off x="3657600" y="1295400"/>
            <a:ext cx="152400" cy="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1576" name="Text Box 201"/>
          <p:cNvSpPr txBox="1">
            <a:spLocks noChangeArrowheads="1"/>
          </p:cNvSpPr>
          <p:nvPr/>
        </p:nvSpPr>
        <p:spPr bwMode="auto">
          <a:xfrm>
            <a:off x="500063" y="0"/>
            <a:ext cx="7146925" cy="95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>
                <a:solidFill>
                  <a:srgbClr val="002060"/>
                </a:solidFill>
              </a:rPr>
              <a:t>Expected statistics for open charm mesons in </a:t>
            </a:r>
          </a:p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>
                <a:solidFill>
                  <a:srgbClr val="C00000"/>
                </a:solidFill>
              </a:rPr>
              <a:t>Ni+Ni</a:t>
            </a:r>
            <a:r>
              <a:rPr lang="en-US" sz="2800" b="1">
                <a:solidFill>
                  <a:srgbClr val="002060"/>
                </a:solidFill>
              </a:rPr>
              <a:t> collisions at 15AGeV (</a:t>
            </a:r>
            <a:r>
              <a:rPr lang="en-US" sz="2800" b="1">
                <a:solidFill>
                  <a:srgbClr val="C00000"/>
                </a:solidFill>
              </a:rPr>
              <a:t>SIS-100</a:t>
            </a:r>
            <a:r>
              <a:rPr lang="en-US" sz="2800" b="1">
                <a:solidFill>
                  <a:srgbClr val="002060"/>
                </a:solidFill>
              </a:rPr>
              <a:t>)</a:t>
            </a:r>
            <a:endParaRPr lang="en-US" sz="2800" b="1" i="1">
              <a:solidFill>
                <a:srgbClr val="CC0066"/>
              </a:solidFill>
              <a:ea typeface="MS Gothic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79248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SIS-300</a:t>
            </a:r>
            <a:r>
              <a:rPr lang="en-US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Open charm (Au+Au @ 25 AGeV) 0.1 MHz</a:t>
            </a:r>
            <a:br>
              <a:rPr lang="en-US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z-vertex reconstruction</a:t>
            </a:r>
            <a:endParaRPr lang="en-US" sz="2400" b="1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2531" name="Picture 137" descr="z_res_DP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4005263"/>
            <a:ext cx="4033837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38" descr="z_res_Lambd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005263"/>
            <a:ext cx="40370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39" descr="z_res_D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341438"/>
            <a:ext cx="413702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7010400" y="1600200"/>
            <a:ext cx="109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/>
              <a:t>0.1 MHz</a:t>
            </a:r>
            <a:endParaRPr lang="ru-RU"/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1196975"/>
            <a:ext cx="26638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08788" y="6329363"/>
            <a:ext cx="2120900" cy="396875"/>
          </a:xfrm>
        </p:spPr>
        <p:txBody>
          <a:bodyPr/>
          <a:lstStyle/>
          <a:p>
            <a:pPr algn="r">
              <a:defRPr/>
            </a:pPr>
            <a:fld id="{9AB58D02-0989-48D5-8473-B6223885C4E7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37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2075" y="2133600"/>
            <a:ext cx="516572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330450"/>
            <a:ext cx="4037012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34925" y="6146800"/>
            <a:ext cx="4537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>
                <a:solidFill>
                  <a:srgbClr val="14425D"/>
                </a:solidFill>
                <a:latin typeface="Arial" pitchFamily="34" charset="0"/>
              </a:rPr>
              <a:t>A. Andronic et al., Phys. Lett. B697 (2011) 203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4608513" y="6186488"/>
            <a:ext cx="4608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solidFill>
                  <a:srgbClr val="14425D"/>
                </a:solidFill>
                <a:latin typeface="Arial" pitchFamily="34" charset="0"/>
              </a:rPr>
              <a:t>H. Stöcker et al., Nucl. Phys. A 827 (2009) 624c</a:t>
            </a:r>
          </a:p>
        </p:txBody>
      </p:sp>
      <p:sp>
        <p:nvSpPr>
          <p:cNvPr id="5126" name="Rechteck 10"/>
          <p:cNvSpPr>
            <a:spLocks noChangeArrowheads="1"/>
          </p:cNvSpPr>
          <p:nvPr/>
        </p:nvSpPr>
        <p:spPr bwMode="auto">
          <a:xfrm>
            <a:off x="34925" y="1890713"/>
            <a:ext cx="44243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14425D"/>
                </a:solidFill>
                <a:latin typeface="Arial" pitchFamily="34" charset="0"/>
              </a:rPr>
              <a:t>Production of hypernuclei via coalescence </a:t>
            </a:r>
          </a:p>
          <a:p>
            <a:pPr algn="ctr"/>
            <a:r>
              <a:rPr lang="de-DE" sz="1600">
                <a:solidFill>
                  <a:srgbClr val="14425D"/>
                </a:solidFill>
                <a:latin typeface="Arial" pitchFamily="34" charset="0"/>
              </a:rPr>
              <a:t>of hyperons and light nuclei</a:t>
            </a:r>
          </a:p>
        </p:txBody>
      </p:sp>
      <p:sp>
        <p:nvSpPr>
          <p:cNvPr id="5127" name="Rechteck 2"/>
          <p:cNvSpPr>
            <a:spLocks noChangeArrowheads="1"/>
          </p:cNvSpPr>
          <p:nvPr/>
        </p:nvSpPr>
        <p:spPr bwMode="auto">
          <a:xfrm>
            <a:off x="381000" y="944563"/>
            <a:ext cx="842486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9F2936"/>
                </a:solidFill>
                <a:latin typeface="Tahoma" pitchFamily="34" charset="0"/>
                <a:cs typeface="Tahoma" pitchFamily="34" charset="0"/>
              </a:rPr>
              <a:t>Strange matter</a:t>
            </a:r>
          </a:p>
          <a:p>
            <a:r>
              <a:rPr lang="en-US" sz="2400">
                <a:solidFill>
                  <a:srgbClr val="14425D"/>
                </a:solidFill>
                <a:latin typeface="Tahoma" pitchFamily="34" charset="0"/>
                <a:cs typeface="Tahoma" pitchFamily="34" charset="0"/>
              </a:rPr>
              <a:t>Hypernuclei, strange dibaryons and massive strange objects</a:t>
            </a:r>
          </a:p>
        </p:txBody>
      </p:sp>
      <p:sp>
        <p:nvSpPr>
          <p:cNvPr id="512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  <a:noFill/>
        </p:spPr>
        <p:txBody>
          <a:bodyPr/>
          <a:lstStyle/>
          <a:p>
            <a:fld id="{85740C82-09B3-4ED7-A542-2AE0127D0BD7}" type="slidenum">
              <a:rPr lang="de-DE" smtClean="0">
                <a:latin typeface="Times New Roman" pitchFamily="18" charset="0"/>
              </a:rPr>
              <a:pPr/>
              <a:t>38</a:t>
            </a:fld>
            <a:endParaRPr lang="de-DE" smtClean="0">
              <a:latin typeface="Times New Roman" pitchFamily="18" charset="0"/>
            </a:endParaRP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sz="3200">
                <a:solidFill>
                  <a:srgbClr val="FF0000"/>
                </a:solidFill>
                <a:latin typeface="Tahoma" pitchFamily="34" charset="0"/>
              </a:rPr>
              <a:t>CBM physics program III (P.Senger) 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 rot="-663659">
            <a:off x="4470400" y="649288"/>
            <a:ext cx="4303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No data at FAIR energies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115888"/>
            <a:ext cx="157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Motivation:</a:t>
            </a: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5003800" y="2852738"/>
            <a:ext cx="3313113" cy="1081087"/>
          </a:xfrm>
          <a:prstGeom prst="rect">
            <a:avLst/>
          </a:prstGeom>
          <a:solidFill>
            <a:srgbClr val="00B8FF">
              <a:alpha val="18823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24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2060"/>
                </a:solidFill>
              </a:rPr>
              <a:t>Rev</a:t>
            </a:r>
            <a:r>
              <a:rPr lang="de-DE" sz="1600" dirty="0" smtClean="0">
                <a:solidFill>
                  <a:srgbClr val="002060"/>
                </a:solidFill>
              </a:rPr>
              <a:t>. C 75, 24902 (2007) 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5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5 A </a:t>
            </a:r>
            <a:r>
              <a:rPr lang="de-DE" b="1" dirty="0" err="1" smtClean="0">
                <a:solidFill>
                  <a:srgbClr val="002060"/>
                </a:solidFill>
              </a:rPr>
              <a:t>GeV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85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10 A </a:t>
            </a:r>
            <a:r>
              <a:rPr lang="de-DE" b="1" dirty="0" err="1" smtClean="0">
                <a:solidFill>
                  <a:srgbClr val="002060"/>
                </a:solidFill>
              </a:rPr>
              <a:t>GeV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endParaRPr lang="de-DE" b="1" dirty="0">
              <a:solidFill>
                <a:srgbClr val="00206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2060"/>
                </a:solidFill>
              </a:rPr>
              <a:t>8</a:t>
            </a:r>
            <a:r>
              <a:rPr lang="de-DE" sz="3200" dirty="0" smtClean="0">
                <a:solidFill>
                  <a:srgbClr val="002060"/>
                </a:solidFill>
              </a:rPr>
              <a:t> </a:t>
            </a:r>
            <a:r>
              <a:rPr lang="el-GR" sz="3200" dirty="0" smtClean="0">
                <a:solidFill>
                  <a:srgbClr val="002060"/>
                </a:solidFill>
              </a:rPr>
              <a:t>ρ</a:t>
            </a:r>
            <a:r>
              <a:rPr lang="de-DE" sz="3200" baseline="-25000" dirty="0" smtClean="0">
                <a:solidFill>
                  <a:srgbClr val="002060"/>
                </a:solidFill>
              </a:rPr>
              <a:t>0</a:t>
            </a:r>
            <a:endParaRPr lang="de-DE" sz="3200" baseline="-25000" dirty="0">
              <a:solidFill>
                <a:srgbClr val="00206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2060"/>
                </a:solidFill>
              </a:rPr>
              <a:t>5 </a:t>
            </a:r>
            <a:r>
              <a:rPr lang="el-GR" sz="3200" dirty="0" smtClean="0">
                <a:solidFill>
                  <a:srgbClr val="002060"/>
                </a:solidFill>
              </a:rPr>
              <a:t>ρ</a:t>
            </a:r>
            <a:r>
              <a:rPr lang="de-DE" sz="3200" baseline="-25000" dirty="0" smtClean="0">
                <a:solidFill>
                  <a:srgbClr val="002060"/>
                </a:solidFill>
              </a:rPr>
              <a:t>0</a:t>
            </a:r>
            <a:endParaRPr lang="de-DE" sz="3200" baseline="-25000" dirty="0">
              <a:solidFill>
                <a:srgbClr val="00206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378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8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:\Eigene Dateien\conferences\2015\ICPAQGP\InteractionRate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358900"/>
            <a:ext cx="558800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3"/>
          <p:cNvSpPr txBox="1">
            <a:spLocks noChangeArrowheads="1"/>
          </p:cNvSpPr>
          <p:nvPr/>
        </p:nvSpPr>
        <p:spPr bwMode="auto">
          <a:xfrm>
            <a:off x="0" y="444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3600" b="1">
                <a:solidFill>
                  <a:srgbClr val="002060"/>
                </a:solidFill>
                <a:cs typeface="Times New Roman" pitchFamily="18" charset="0"/>
              </a:rPr>
              <a:t>Experiments exploring dense QCD matter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500166" y="620688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>high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de-DE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> </a:t>
            </a:r>
            <a:r>
              <a:rPr lang="de-DE" dirty="0" err="1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>net</a:t>
            </a:r>
            <a:r>
              <a:rPr lang="de-DE" dirty="0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>-baryon </a:t>
            </a:r>
            <a:r>
              <a:rPr lang="de-DE" dirty="0" err="1">
                <a:solidFill>
                  <a:srgbClr val="4BACC6">
                    <a:lumMod val="50000"/>
                  </a:srgbClr>
                </a:solidFill>
                <a:ea typeface="+mn-ea"/>
                <a:cs typeface="+mn-cs"/>
              </a:rPr>
              <a:t>densities</a:t>
            </a:r>
            <a:endParaRPr lang="de-DE" dirty="0">
              <a:solidFill>
                <a:srgbClr val="4BACC6">
                  <a:lumMod val="50000"/>
                </a:srgbClr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de-DE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7175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FE987C21-6FB3-4400-AEE7-D279BF1F76F9}" type="slidenum">
              <a:rPr lang="de-DE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5</a:t>
            </a:fld>
            <a:endParaRPr lang="de-DE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5572125" y="785813"/>
            <a:ext cx="3571875" cy="587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400" b="1">
                <a:solidFill>
                  <a:srgbClr val="C00000"/>
                </a:solidFill>
              </a:rPr>
              <a:t>CBM: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400" b="1">
                <a:solidFill>
                  <a:srgbClr val="002060"/>
                </a:solidFill>
              </a:rPr>
              <a:t>world record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2400" b="1">
                <a:solidFill>
                  <a:srgbClr val="002060"/>
                </a:solidFill>
              </a:rPr>
              <a:t>rate capability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2400">
              <a:solidFill>
                <a:srgbClr val="002060"/>
              </a:solidFill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en-GB">
                <a:solidFill>
                  <a:srgbClr val="002060"/>
                </a:solidFill>
              </a:rPr>
              <a:t> determination of (displaced) vertices with high resolution</a:t>
            </a:r>
          </a:p>
          <a:p>
            <a:pP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val="002060"/>
                </a:solidFill>
              </a:rPr>
              <a:t> (</a:t>
            </a:r>
            <a:r>
              <a:rPr lang="en-GB">
                <a:solidFill>
                  <a:srgbClr val="002060"/>
                </a:solidFill>
                <a:latin typeface="Symbol" pitchFamily="18" charset="2"/>
              </a:rPr>
              <a:t></a:t>
            </a:r>
            <a:r>
              <a:rPr lang="en-GB">
                <a:solidFill>
                  <a:srgbClr val="002060"/>
                </a:solidFill>
              </a:rPr>
              <a:t> 50 </a:t>
            </a:r>
            <a:r>
              <a:rPr lang="en-GB">
                <a:solidFill>
                  <a:srgbClr val="002060"/>
                </a:solidFill>
                <a:latin typeface="Symbol" pitchFamily="18" charset="2"/>
              </a:rPr>
              <a:t></a:t>
            </a:r>
            <a:r>
              <a:rPr lang="en-GB">
                <a:solidFill>
                  <a:srgbClr val="002060"/>
                </a:solidFill>
              </a:rPr>
              <a:t>m)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GB">
                <a:solidFill>
                  <a:srgbClr val="002060"/>
                </a:solidFill>
              </a:rPr>
              <a:t> identification of leptons and hadrons 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GB">
                <a:solidFill>
                  <a:srgbClr val="002060"/>
                </a:solidFill>
              </a:rPr>
              <a:t> fast and radiation hard detectors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GB">
                <a:solidFill>
                  <a:srgbClr val="002060"/>
                </a:solidFill>
              </a:rPr>
              <a:t> self-triggered readout electronics 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GB">
                <a:solidFill>
                  <a:srgbClr val="002060"/>
                </a:solidFill>
              </a:rPr>
              <a:t> high speed data acquisition and </a:t>
            </a:r>
          </a:p>
          <a:p>
            <a:pP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val="002060"/>
                </a:solidFill>
              </a:rPr>
              <a:t>online event selection 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altLang="de-DE">
                <a:solidFill>
                  <a:srgbClr val="002060"/>
                </a:solidFill>
              </a:rPr>
              <a:t> powerful computing farm 4-d tracking* 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altLang="de-DE">
                <a:solidFill>
                  <a:srgbClr val="002060"/>
                </a:solidFill>
              </a:rPr>
              <a:t> software triggers  </a:t>
            </a:r>
            <a:endParaRPr lang="en-US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2" descr="diff_z_UrQMD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700" y="785813"/>
            <a:ext cx="34480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1" descr="eff_13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2967038"/>
            <a:ext cx="29765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766763"/>
            <a:ext cx="3005137" cy="22098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</p:pic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4702175" y="5656263"/>
            <a:ext cx="2370138" cy="120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648</a:t>
            </a: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en-GB" sz="1800" b="1" dirty="0" err="1">
                <a:solidFill>
                  <a:srgbClr val="FFC000"/>
                </a:solidFill>
              </a:rPr>
              <a:t>recstructed</a:t>
            </a:r>
            <a:r>
              <a:rPr lang="en-GB" sz="1800" b="1" dirty="0">
                <a:solidFill>
                  <a:srgbClr val="FFC000"/>
                </a:solidFill>
              </a:rPr>
              <a:t> tracks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C000"/>
                </a:solidFill>
              </a:rPr>
              <a:t>Ref. prim. </a:t>
            </a:r>
            <a:r>
              <a:rPr lang="en-GB" sz="1800" b="1" dirty="0" err="1">
                <a:solidFill>
                  <a:srgbClr val="FFC000"/>
                </a:solidFill>
              </a:rPr>
              <a:t>eff</a:t>
            </a:r>
            <a:r>
              <a:rPr lang="en-GB" sz="1800" b="1" dirty="0">
                <a:solidFill>
                  <a:srgbClr val="FFC000"/>
                </a:solidFill>
              </a:rPr>
              <a:t> = 96%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C000"/>
                </a:solidFill>
              </a:rPr>
              <a:t>All set </a:t>
            </a:r>
            <a:r>
              <a:rPr lang="en-GB" sz="1800" b="1" dirty="0" err="1">
                <a:solidFill>
                  <a:srgbClr val="FFC000"/>
                </a:solidFill>
              </a:rPr>
              <a:t>eff</a:t>
            </a:r>
            <a:r>
              <a:rPr lang="en-GB" sz="1800" b="1" dirty="0">
                <a:solidFill>
                  <a:srgbClr val="FFC000"/>
                </a:solidFill>
              </a:rPr>
              <a:t> = 87%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>
                <a:solidFill>
                  <a:srgbClr val="FFC000"/>
                </a:solidFill>
              </a:rPr>
              <a:t>dp</a:t>
            </a:r>
            <a:r>
              <a:rPr lang="en-GB" sz="1800" b="1" dirty="0">
                <a:solidFill>
                  <a:srgbClr val="FFC000"/>
                </a:solidFill>
              </a:rPr>
              <a:t>/p = 1.2%</a:t>
            </a:r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8001000" y="762000"/>
            <a:ext cx="987425" cy="203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~700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160 p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53 K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32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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</a:t>
            </a: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K</a:t>
            </a:r>
            <a:r>
              <a:rPr lang="en-GB" sz="1800" b="1" baseline="-25000" dirty="0">
                <a:solidFill>
                  <a:srgbClr val="FFFF00"/>
                </a:solidFill>
                <a:ea typeface="+mn-ea"/>
                <a:cs typeface="+mn-cs"/>
              </a:rPr>
              <a:t>S</a:t>
            </a:r>
            <a:r>
              <a:rPr lang="en-GB" sz="1800" b="1" baseline="30000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0.44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</a:t>
            </a:r>
            <a:r>
              <a:rPr lang="en-GB" sz="1800" b="1" baseline="30000" dirty="0">
                <a:solidFill>
                  <a:srgbClr val="FFFF00"/>
                </a:solidFill>
                <a:ea typeface="+mn-ea"/>
                <a:cs typeface="+mn-cs"/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FFFF00"/>
                </a:solidFill>
                <a:ea typeface="+mn-ea"/>
                <a:cs typeface="+mn-cs"/>
              </a:rPr>
              <a:t>0.018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</a:t>
            </a:r>
            <a:r>
              <a:rPr lang="en-GB" sz="1800" b="1" baseline="30000" dirty="0">
                <a:solidFill>
                  <a:srgbClr val="FFFF00"/>
                </a:solidFill>
                <a:ea typeface="+mn-ea"/>
                <a:cs typeface="+mn-cs"/>
              </a:rPr>
              <a:t>-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0" y="0"/>
            <a:ext cx="7173913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>
                <a:solidFill>
                  <a:srgbClr val="FFC000"/>
                </a:solidFill>
              </a:rPr>
              <a:t>SIS-300:  central Au + Au  (UrQMD or PHSD) events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>
                <a:solidFill>
                  <a:srgbClr val="FFC000"/>
                </a:solidFill>
              </a:rPr>
              <a:t>Simulation and reconstruction  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1066800" y="1676400"/>
            <a:ext cx="177006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FFFF"/>
                </a:solidFill>
              </a:rPr>
              <a:t>reconstruction</a:t>
            </a:r>
          </a:p>
        </p:txBody>
      </p:sp>
      <p:sp>
        <p:nvSpPr>
          <p:cNvPr id="10249" name="Text Box 2"/>
          <p:cNvSpPr txBox="1">
            <a:spLocks noChangeArrowheads="1"/>
          </p:cNvSpPr>
          <p:nvPr/>
        </p:nvSpPr>
        <p:spPr bwMode="auto">
          <a:xfrm>
            <a:off x="152400" y="5880100"/>
            <a:ext cx="4052888" cy="1017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FFC000"/>
                </a:solidFill>
              </a:rPr>
              <a:t>central: </a:t>
            </a:r>
            <a:r>
              <a:rPr lang="en-GB" b="1" dirty="0">
                <a:solidFill>
                  <a:srgbClr val="FFFF00"/>
                </a:solidFill>
              </a:rPr>
              <a:t>82</a:t>
            </a:r>
            <a:r>
              <a:rPr lang="en-GB" b="1" dirty="0">
                <a:solidFill>
                  <a:srgbClr val="FFC000"/>
                </a:solidFill>
              </a:rPr>
              <a:t> (TF) +</a:t>
            </a:r>
            <a:r>
              <a:rPr lang="en-GB" b="1" dirty="0">
                <a:solidFill>
                  <a:srgbClr val="FFFF00"/>
                </a:solidFill>
              </a:rPr>
              <a:t> 16 </a:t>
            </a:r>
            <a:r>
              <a:rPr lang="en-GB" b="1" dirty="0">
                <a:solidFill>
                  <a:srgbClr val="FFC000"/>
                </a:solidFill>
              </a:rPr>
              <a:t>(PF) ms/core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FFC000"/>
                </a:solidFill>
              </a:rPr>
              <a:t>	</a:t>
            </a:r>
            <a:r>
              <a:rPr lang="en-GB" b="1" dirty="0" err="1">
                <a:solidFill>
                  <a:srgbClr val="FFC000"/>
                </a:solidFill>
              </a:rPr>
              <a:t>mbias</a:t>
            </a:r>
            <a:r>
              <a:rPr lang="en-GB" b="1" dirty="0">
                <a:solidFill>
                  <a:srgbClr val="FFC000"/>
                </a:solidFill>
              </a:rPr>
              <a:t>  : </a:t>
            </a:r>
            <a:r>
              <a:rPr lang="en-GB" b="1" dirty="0">
                <a:solidFill>
                  <a:srgbClr val="FFFF00"/>
                </a:solidFill>
              </a:rPr>
              <a:t>10</a:t>
            </a:r>
            <a:r>
              <a:rPr lang="en-GB" b="1" dirty="0">
                <a:solidFill>
                  <a:srgbClr val="FFC000"/>
                </a:solidFill>
              </a:rPr>
              <a:t> (TF) +</a:t>
            </a:r>
            <a:r>
              <a:rPr lang="en-GB" b="1" dirty="0">
                <a:solidFill>
                  <a:srgbClr val="FFFF00"/>
                </a:solidFill>
              </a:rPr>
              <a:t> 2   </a:t>
            </a:r>
            <a:r>
              <a:rPr lang="en-GB" b="1" dirty="0">
                <a:solidFill>
                  <a:srgbClr val="FFC000"/>
                </a:solidFill>
              </a:rPr>
              <a:t>(PF) ms/core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FFC000"/>
                </a:solidFill>
              </a:rPr>
              <a:t>up to </a:t>
            </a:r>
            <a:r>
              <a:rPr lang="en-GB" b="1" dirty="0">
                <a:solidFill>
                  <a:srgbClr val="FFFF00"/>
                </a:solidFill>
              </a:rPr>
              <a:t>80</a:t>
            </a:r>
            <a:r>
              <a:rPr lang="en-GB" b="1" dirty="0">
                <a:solidFill>
                  <a:srgbClr val="FFC000"/>
                </a:solidFill>
              </a:rPr>
              <a:t> cores/CPU </a:t>
            </a:r>
          </a:p>
        </p:txBody>
      </p:sp>
      <p:sp>
        <p:nvSpPr>
          <p:cNvPr id="10250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6553200" y="6330950"/>
            <a:ext cx="2122488" cy="396875"/>
          </a:xfrm>
        </p:spPr>
        <p:txBody>
          <a:bodyPr/>
          <a:lstStyle/>
          <a:p>
            <a:pPr algn="r">
              <a:defRPr/>
            </a:pPr>
            <a:fld id="{D9BB21F6-9BFE-4960-B18F-6859DF94ABD4}" type="slidenum">
              <a:rPr lang="en-US" smtClean="0">
                <a:solidFill>
                  <a:srgbClr val="FFC000"/>
                </a:solidFill>
                <a:latin typeface="Times New Roman" pitchFamily="18" charset="0"/>
              </a:rPr>
              <a:pPr algn="r">
                <a:defRPr/>
              </a:pPr>
              <a:t>6</a:t>
            </a:fld>
            <a:endParaRPr lang="en-US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1071563" y="4467225"/>
            <a:ext cx="1585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>
                <a:solidFill>
                  <a:srgbClr val="FF0000"/>
                </a:solidFill>
              </a:rPr>
              <a:t>low p tracks !</a:t>
            </a:r>
          </a:p>
        </p:txBody>
      </p:sp>
      <p:pic>
        <p:nvPicPr>
          <p:cNvPr id="10252" name="Picture 21" descr="UrQMD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8525" y="0"/>
            <a:ext cx="1590675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22" descr="phsd_auau_c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50" y="3181350"/>
            <a:ext cx="34290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23" descr="PHSD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1538" y="2743200"/>
            <a:ext cx="931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5" name="Text Box 4"/>
          <p:cNvSpPr txBox="1">
            <a:spLocks noChangeArrowheads="1"/>
          </p:cNvSpPr>
          <p:nvPr/>
        </p:nvSpPr>
        <p:spPr bwMode="auto">
          <a:xfrm>
            <a:off x="8001000" y="3429000"/>
            <a:ext cx="987425" cy="2033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~700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</a:rPr>
              <a:t>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174 p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42 K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30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</a:rPr>
              <a:t>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  <a:latin typeface="Symbol" pitchFamily="18" charset="2"/>
              </a:rPr>
              <a:t>4</a:t>
            </a:r>
            <a:r>
              <a:rPr lang="en-GB" sz="1800" b="1" dirty="0">
                <a:solidFill>
                  <a:srgbClr val="FFFF00"/>
                </a:solidFill>
              </a:rPr>
              <a:t>K</a:t>
            </a:r>
            <a:r>
              <a:rPr lang="en-GB" sz="1800" b="1" baseline="-25000" dirty="0">
                <a:solidFill>
                  <a:srgbClr val="FFFF00"/>
                </a:solidFill>
              </a:rPr>
              <a:t>S</a:t>
            </a:r>
            <a:r>
              <a:rPr lang="en-GB" sz="1800" b="1" baseline="30000" dirty="0">
                <a:solidFill>
                  <a:srgbClr val="FFFF00"/>
                </a:solidFill>
                <a:latin typeface="Symbol" pitchFamily="18" charset="2"/>
              </a:rPr>
              <a:t>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2.4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</a:rPr>
              <a:t></a:t>
            </a:r>
            <a:r>
              <a:rPr lang="en-GB" sz="1800" b="1" baseline="30000" dirty="0">
                <a:solidFill>
                  <a:srgbClr val="FFFF00"/>
                </a:solidFill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FFFF00"/>
                </a:solidFill>
              </a:rPr>
              <a:t>0.005 </a:t>
            </a:r>
            <a:r>
              <a:rPr lang="en-GB" sz="1800" b="1" dirty="0">
                <a:solidFill>
                  <a:srgbClr val="FFFF00"/>
                </a:solidFill>
                <a:latin typeface="Symbol" pitchFamily="18" charset="2"/>
              </a:rPr>
              <a:t></a:t>
            </a:r>
            <a:r>
              <a:rPr lang="en-GB" sz="1800" b="1" baseline="30000" dirty="0">
                <a:solidFill>
                  <a:srgbClr val="FFFF00"/>
                </a:solidFill>
              </a:rPr>
              <a:t>-</a:t>
            </a:r>
          </a:p>
        </p:txBody>
      </p:sp>
      <p:sp>
        <p:nvSpPr>
          <p:cNvPr id="10256" name="TextBox 25"/>
          <p:cNvSpPr txBox="1">
            <a:spLocks noChangeArrowheads="1"/>
          </p:cNvSpPr>
          <p:nvPr/>
        </p:nvSpPr>
        <p:spPr bwMode="auto">
          <a:xfrm>
            <a:off x="7715250" y="357188"/>
            <a:ext cx="833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b="1">
                <a:solidFill>
                  <a:srgbClr val="FFC000"/>
                </a:solidFill>
              </a:rPr>
              <a:t>UrQMD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125" y="3895725"/>
            <a:ext cx="17780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CA track finder</a:t>
            </a:r>
            <a:endParaRPr lang="de-DE" dirty="0">
              <a:solidFill>
                <a:schemeClr val="accent6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10258" name="Text Box 11"/>
          <p:cNvSpPr txBox="1">
            <a:spLocks noChangeArrowheads="1"/>
          </p:cNvSpPr>
          <p:nvPr/>
        </p:nvSpPr>
        <p:spPr bwMode="auto">
          <a:xfrm>
            <a:off x="3714750" y="741363"/>
            <a:ext cx="1333500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FFFF"/>
                </a:solidFill>
              </a:rPr>
              <a:t>simulation</a:t>
            </a:r>
          </a:p>
        </p:txBody>
      </p:sp>
      <p:sp>
        <p:nvSpPr>
          <p:cNvPr id="10259" name="Rectangle 21"/>
          <p:cNvSpPr>
            <a:spLocks noChangeArrowheads="1"/>
          </p:cNvSpPr>
          <p:nvPr/>
        </p:nvSpPr>
        <p:spPr bwMode="auto">
          <a:xfrm>
            <a:off x="3786188" y="3071813"/>
            <a:ext cx="1335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FFFF"/>
                </a:solidFill>
              </a:rPr>
              <a:t>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50" y="2805113"/>
            <a:ext cx="3490913" cy="3552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19088" y="1330325"/>
            <a:ext cx="8215312" cy="1312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 u="sng">
                <a:solidFill>
                  <a:srgbClr val="002060"/>
                </a:solidFill>
              </a:rPr>
              <a:t>Example: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</a:rPr>
              <a:t>Full track reconstruction including KF particle analysis  of multi-strange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</a:rPr>
              <a:t>(anti) hyperons  for min. bias Au+Au collisions  at 25 A GeV.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>
              <a:solidFill>
                <a:srgbClr val="333399"/>
              </a:solidFill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624513" y="3860800"/>
            <a:ext cx="217487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>
                <a:solidFill>
                  <a:srgbClr val="C00000"/>
                </a:solidFill>
              </a:rPr>
              <a:t>220 k events/s !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643688" y="5072063"/>
            <a:ext cx="1863725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  <a:cs typeface="Times New Roman" pitchFamily="18" charset="0"/>
              </a:rPr>
              <a:t>HPC cluster at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  <a:cs typeface="Times New Roman" pitchFamily="18" charset="0"/>
              </a:rPr>
              <a:t>ITEP Moscow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00375"/>
            <a:ext cx="5114925" cy="335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36063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+mn-ea"/>
                <a:cs typeface="Times New Roman" pitchFamily="18" charset="0"/>
              </a:rPr>
              <a:t>CBM First Level Event Selection (FLES) 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357188" y="642938"/>
            <a:ext cx="7148512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The FLES package is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 sz="1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itchFamily="18" charset="0"/>
              </a:rPr>
              <a:t>vectorized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</a:rPr>
              <a:t>, parallelized, portable </a:t>
            </a:r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and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cs typeface="Times New Roman" pitchFamily="18" charset="0"/>
              </a:rPr>
              <a:t>scalable</a:t>
            </a:r>
            <a:r>
              <a:rPr lang="en-US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cs typeface="Times New Roman" pitchFamily="18" charset="0"/>
              </a:rPr>
              <a:t>up to 3 200 cores</a:t>
            </a: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571500" y="2500313"/>
            <a:ext cx="36782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b="1">
                <a:solidFill>
                  <a:srgbClr val="002060"/>
                </a:solidFill>
              </a:rPr>
              <a:t>Single node with up to 80 </a:t>
            </a:r>
            <a:r>
              <a:rPr lang="de-DE" sz="2400" b="1">
                <a:solidFill>
                  <a:srgbClr val="002060"/>
                </a:solidFill>
              </a:rPr>
              <a:t>cores</a:t>
            </a:r>
            <a:endParaRPr lang="de-DE" b="1">
              <a:solidFill>
                <a:srgbClr val="002060"/>
              </a:solidFill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4992688" y="2393950"/>
            <a:ext cx="3946525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400" b="1">
                <a:solidFill>
                  <a:srgbClr val="002060"/>
                </a:solidFill>
              </a:rPr>
              <a:t>100 nodes with 32 cores each</a:t>
            </a:r>
          </a:p>
        </p:txBody>
      </p:sp>
      <p:sp>
        <p:nvSpPr>
          <p:cNvPr id="11275" name="Text Box 10"/>
          <p:cNvSpPr txBox="1">
            <a:spLocks noChangeArrowheads="1"/>
          </p:cNvSpPr>
          <p:nvPr/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F62E15F-3C99-4608-A4E1-E29A7C7B8199}" type="slidenum">
              <a:rPr lang="en-US">
                <a:solidFill>
                  <a:srgbClr val="FFFFFF"/>
                </a:solidFill>
              </a:rPr>
              <a:pP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276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6951663" y="6329363"/>
            <a:ext cx="2120900" cy="396875"/>
          </a:xfrm>
        </p:spPr>
        <p:txBody>
          <a:bodyPr/>
          <a:lstStyle/>
          <a:p>
            <a:pPr algn="r">
              <a:defRPr/>
            </a:pPr>
            <a:fld id="{E5DC52A8-534C-4091-9904-A767B7E71696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7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6578" y="571480"/>
            <a:ext cx="178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Talk by I.Kisel</a:t>
            </a:r>
            <a:endParaRPr lang="de-DE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bulk_new2_tof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5650"/>
            <a:ext cx="91440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500188" y="-71438"/>
            <a:ext cx="6053137" cy="955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200" b="1">
                <a:solidFill>
                  <a:srgbClr val="FFC000"/>
                </a:solidFill>
              </a:rPr>
              <a:t>Particle identification with CBM     </a:t>
            </a:r>
            <a:r>
              <a:rPr lang="en-US" sz="2400" b="1">
                <a:solidFill>
                  <a:srgbClr val="000000"/>
                </a:solidFill>
              </a:rPr>
              <a:t>: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0" y="6148388"/>
            <a:ext cx="7596188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C000"/>
                </a:solidFill>
              </a:rPr>
              <a:t>Central event: </a:t>
            </a:r>
            <a:r>
              <a:rPr lang="en-GB" b="1">
                <a:solidFill>
                  <a:srgbClr val="FFC000"/>
                </a:solidFill>
              </a:rPr>
              <a:t>40 (TF) + 7 (PF) ms/core with MVD!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FFC000"/>
                </a:solidFill>
              </a:rPr>
              <a:t>(~ 2 faster w/o MVD)</a:t>
            </a:r>
          </a:p>
        </p:txBody>
      </p:sp>
      <p:sp>
        <p:nvSpPr>
          <p:cNvPr id="819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FBCFE3D7-986E-4411-AA00-C9C91748F211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 algn="r">
                <a:defRPr/>
              </a:pPr>
              <a:t>8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214313" y="428625"/>
            <a:ext cx="1857375" cy="2495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Ni+Ni 15 AGeV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123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53 p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6 K</a:t>
            </a:r>
            <a:r>
              <a:rPr lang="en-GB" sz="1800" b="1" baseline="30000">
                <a:solidFill>
                  <a:srgbClr val="FFFF00"/>
                </a:solidFill>
              </a:rPr>
              <a:t>+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1.6 K</a:t>
            </a:r>
            <a:r>
              <a:rPr lang="en-GB" sz="1800" b="1" baseline="30000">
                <a:solidFill>
                  <a:srgbClr val="FFFF00"/>
                </a:solidFill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4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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7.5</a:t>
            </a:r>
            <a:r>
              <a:rPr lang="en-GB" sz="1800" b="1">
                <a:solidFill>
                  <a:srgbClr val="FFFF00"/>
                </a:solidFill>
              </a:rPr>
              <a:t>K</a:t>
            </a:r>
            <a:r>
              <a:rPr lang="en-GB" sz="1800" b="1" baseline="-25000">
                <a:solidFill>
                  <a:srgbClr val="FFFF00"/>
                </a:solidFill>
              </a:rPr>
              <a:t>S</a:t>
            </a:r>
            <a:r>
              <a:rPr lang="en-GB" sz="1800" b="1" baseline="30000">
                <a:solidFill>
                  <a:srgbClr val="FFFF00"/>
                </a:solidFill>
                <a:latin typeface="Symbol" pitchFamily="18" charset="2"/>
              </a:rPr>
              <a:t>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FFFF00"/>
                </a:solidFill>
              </a:rPr>
              <a:t>0.4 </a:t>
            </a:r>
            <a:r>
              <a:rPr lang="en-GB" sz="1800" b="1">
                <a:solidFill>
                  <a:srgbClr val="FFFF00"/>
                </a:solidFill>
                <a:latin typeface="Symbol" pitchFamily="18" charset="2"/>
              </a:rPr>
              <a:t></a:t>
            </a:r>
            <a:r>
              <a:rPr lang="en-GB" sz="1800" b="1" baseline="30000">
                <a:solidFill>
                  <a:srgbClr val="FFFF00"/>
                </a:solidFill>
              </a:rPr>
              <a:t>-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baseline="30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62000" y="0"/>
            <a:ext cx="8024813" cy="655638"/>
          </a:xfrm>
        </p:spPr>
        <p:txBody>
          <a:bodyPr/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KF Particle Finder for the CBM Experiment</a:t>
            </a:r>
            <a:endParaRPr lang="uk-UA" sz="32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9488"/>
            <a:ext cx="91440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defRPr/>
            </a:pPr>
            <a:fld id="{61ECA734-E1C5-4CC3-82BA-035F96E21E43}" type="slidenum">
              <a:rPr lang="en-US" smtClean="0">
                <a:solidFill>
                  <a:schemeClr val="tx1"/>
                </a:solidFill>
                <a:latin typeface="Times New Roman" pitchFamily="18" charset="0"/>
              </a:rPr>
              <a:pPr algn="r">
                <a:defRPr/>
              </a:pPr>
              <a:t>9</a:t>
            </a:fld>
            <a:endParaRPr lang="en-US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6072206"/>
            <a:ext cx="5266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2060"/>
                </a:solidFill>
              </a:rPr>
              <a:t>+ ALICE, STAR, PANDA</a:t>
            </a:r>
            <a:r>
              <a:rPr lang="de-DE" sz="2800" b="1" dirty="0" smtClean="0">
                <a:solidFill>
                  <a:schemeClr val="accent3">
                    <a:lumMod val="75000"/>
                  </a:schemeClr>
                </a:solidFill>
              </a:rPr>
              <a:t>,  NA61</a:t>
            </a:r>
            <a:endParaRPr lang="de-DE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2754</Words>
  <Application>Microsoft Office PowerPoint</Application>
  <PresentationFormat>On-screen Show (4:3)</PresentationFormat>
  <Paragraphs>771</Paragraphs>
  <Slides>38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KF Particle Finder for the CBM Experiment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CBM performance at SIS-100: D-meson reconstruction in p-C collisions at 30GeV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Electrons in CBM at SIS100</vt:lpstr>
      <vt:lpstr>Muons in CBM at SIS100</vt:lpstr>
      <vt:lpstr>Slide 32</vt:lpstr>
      <vt:lpstr>Slide 33</vt:lpstr>
      <vt:lpstr>Slide 34</vt:lpstr>
      <vt:lpstr>Functionality of KF Particle</vt:lpstr>
      <vt:lpstr>Slide 36</vt:lpstr>
      <vt:lpstr>SIS-300  Open charm (Au+Au @ 25 AGeV) 0.1 MHz z-vertex reconstruction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kisselan</dc:creator>
  <cp:lastModifiedBy>Tanya</cp:lastModifiedBy>
  <cp:revision>1393</cp:revision>
  <cp:lastPrinted>1601-01-01T00:00:00Z</cp:lastPrinted>
  <dcterms:created xsi:type="dcterms:W3CDTF">2004-10-05T07:52:09Z</dcterms:created>
  <dcterms:modified xsi:type="dcterms:W3CDTF">2016-09-01T07:04:13Z</dcterms:modified>
</cp:coreProperties>
</file>