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78" r:id="rId2"/>
    <p:sldId id="352" r:id="rId3"/>
    <p:sldId id="353" r:id="rId4"/>
    <p:sldId id="300" r:id="rId5"/>
    <p:sldId id="355" r:id="rId6"/>
    <p:sldId id="403" r:id="rId7"/>
    <p:sldId id="357" r:id="rId8"/>
    <p:sldId id="374" r:id="rId9"/>
    <p:sldId id="324" r:id="rId10"/>
    <p:sldId id="323" r:id="rId11"/>
    <p:sldId id="319" r:id="rId12"/>
    <p:sldId id="393" r:id="rId13"/>
    <p:sldId id="377" r:id="rId14"/>
    <p:sldId id="378" r:id="rId15"/>
    <p:sldId id="406" r:id="rId16"/>
    <p:sldId id="380" r:id="rId17"/>
    <p:sldId id="382" r:id="rId18"/>
    <p:sldId id="316" r:id="rId19"/>
    <p:sldId id="384" r:id="rId20"/>
    <p:sldId id="371" r:id="rId21"/>
    <p:sldId id="299" r:id="rId22"/>
    <p:sldId id="392" r:id="rId23"/>
    <p:sldId id="394" r:id="rId24"/>
    <p:sldId id="389" r:id="rId25"/>
    <p:sldId id="404" r:id="rId26"/>
    <p:sldId id="386" r:id="rId27"/>
    <p:sldId id="397" r:id="rId28"/>
    <p:sldId id="402" r:id="rId29"/>
    <p:sldId id="405" r:id="rId30"/>
    <p:sldId id="398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E7511E"/>
    <a:srgbClr val="E94D1A"/>
    <a:srgbClr val="5A9190"/>
    <a:srgbClr val="F5A88E"/>
    <a:srgbClr val="759AAF"/>
    <a:srgbClr val="99C8C2"/>
    <a:srgbClr val="59A5A3"/>
    <a:srgbClr val="53798F"/>
    <a:srgbClr val="F05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5" autoAdjust="0"/>
    <p:restoredTop sz="94707" autoAdjust="0"/>
  </p:normalViewPr>
  <p:slideViewPr>
    <p:cSldViewPr snapToGrid="0" showGuides="1">
      <p:cViewPr varScale="1">
        <p:scale>
          <a:sx n="69" d="100"/>
          <a:sy n="69" d="100"/>
        </p:scale>
        <p:origin x="8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90271-62FE-44FB-BD06-B3A3DBFD115A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DEA72-F756-46CB-9C75-01E352292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DEA72-F756-46CB-9C75-01E352292E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4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33E80FB-3CFB-44AA-945B-EA5D9E3CB8C2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fr-FR" altLang="en-US" sz="1200" dirty="0">
              <a:solidFill>
                <a:srgbClr val="898989"/>
              </a:solidFill>
            </a:endParaRPr>
          </a:p>
        </p:txBody>
      </p:sp>
      <p:sp>
        <p:nvSpPr>
          <p:cNvPr id="19968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968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</p:spPr>
        <p:txBody>
          <a:bodyPr wrap="none" anchor="ctr"/>
          <a:lstStyle/>
          <a:p>
            <a:pPr eaLnBrk="1" hangingPunct="1">
              <a:buFont typeface="Times New Roman" charset="0"/>
              <a:buNone/>
              <a:defRPr/>
            </a:pPr>
            <a:endParaRPr lang="de-DE" dirty="0" smtClean="0"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8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DEA72-F756-46CB-9C75-01E352292E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 you can see a very large clean room in our ELI-NP building. The laser system can deliver 200J of light energy within 20 times 10 to the minus 15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seconds, namely 20 femtosecond.  In order to push this energy within this very short time, the intensity of the laser light can reach 10 times 10 to the 15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watt namely </a:t>
            </a:r>
            <a:r>
              <a:rPr kumimoji="1" lang="en-US" altLang="ja-JP" dirty="0" err="1" smtClean="0"/>
              <a:t>petawatt</a:t>
            </a:r>
            <a:r>
              <a:rPr kumimoji="1" lang="en-US" altLang="ja-JP" dirty="0" smtClean="0"/>
              <a:t> peak intensity.  If we focus this laser light into a few micron spot by using focusing mirror, the laser intensity per square cm can reach 10 the 23 Watt per square cm.</a:t>
            </a:r>
          </a:p>
          <a:p>
            <a:r>
              <a:rPr lang="en-US" altLang="ja-JP" dirty="0" smtClean="0"/>
              <a:t>We will start this laser implementation this Dec.</a:t>
            </a:r>
          </a:p>
          <a:p>
            <a:endParaRPr kumimoji="1" lang="ja-JP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1F32D-75E0-432D-B307-FE2D7B27B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87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C0B06-9957-4C8E-8232-7CE4C3F06235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6824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55FB-B029-3D46-8F3B-76CC5E37191A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5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DEA72-F756-46CB-9C75-01E352292E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6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2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4E00EB-9BD1-4ED5-BDF9-14C6588904D2}" type="datetimeFigureOut">
              <a:rPr lang="ro-RO" smtClean="0"/>
              <a:t>09.01.2017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705CBC-F74B-45C5-A428-DD0309CFA1A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3866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6321" y="6247376"/>
            <a:ext cx="2126880" cy="46948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8A5E-2A31-714E-A4F8-013BBD7FC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8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0" r:id="rId5"/>
    <p:sldLayoutId id="214748367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Dossiers%20en%20Cours\ELI-NP-Ro\ELI-NP-Presentations-2012-2016\TRex2-S&amp;amp;L-Pulse+Loop.mov" TargetMode="External"/><Relationship Id="rId1" Type="http://schemas.microsoft.com/office/2007/relationships/media" Target="file:///D:\Dossiers%20en%20Cours\ELI-NP-Ro\ELI-NP-Presentations-2012-2016\TRex2-S&amp;amp;L-Pulse+Loop.mov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png"/><Relationship Id="rId4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thales.avi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1.emf"/><Relationship Id="rId3" Type="http://schemas.openxmlformats.org/officeDocument/2006/relationships/image" Target="../media/image32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9.e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4.png"/><Relationship Id="rId10" Type="http://schemas.openxmlformats.org/officeDocument/2006/relationships/image" Target="../media/image28.e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3520" y="2528636"/>
            <a:ext cx="613664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ELI–NP: New Frontiers in Nuclear Physics with High Power lasers and Brilliant Gamma Beams</a:t>
            </a:r>
          </a:p>
        </p:txBody>
      </p:sp>
      <p:sp>
        <p:nvSpPr>
          <p:cNvPr id="4" name="Footer Placeholder 1"/>
          <p:cNvSpPr txBox="1">
            <a:spLocks noChangeAspect="1"/>
          </p:cNvSpPr>
          <p:nvPr/>
        </p:nvSpPr>
        <p:spPr>
          <a:xfrm>
            <a:off x="9302" y="4583298"/>
            <a:ext cx="8890858" cy="1339981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Sydney Gales for the ELI-NP team </a:t>
            </a:r>
          </a:p>
          <a:p>
            <a:endParaRPr lang="en-US" sz="2800" b="1" dirty="0">
              <a:latin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</a:rPr>
              <a:t>Nuclear Physics Long Range Plan 2017 town meeting -Darmstadt Jan 11-13</a:t>
            </a: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80449" y="177139"/>
            <a:ext cx="5846906" cy="835814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b="1" dirty="0" smtClean="0">
                <a:latin typeface="Calibri" panose="020F0502020204030204" pitchFamily="34" charset="0"/>
                <a:cs typeface="Times New Roman" pitchFamily="18" charset="0"/>
              </a:rPr>
              <a:t>Gamma Beam System construction well underway</a:t>
            </a:r>
            <a:endParaRPr lang="en-US" sz="33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Picture 3" descr="C:\Users\victor nicolae zamfi\Music\Documents\ELI\Pictures\Gamma\Selection\WP_20151105_11_43_0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1972" y="4524633"/>
            <a:ext cx="3624403" cy="2038727"/>
          </a:xfrm>
          <a:prstGeom prst="rect">
            <a:avLst/>
          </a:prstGeom>
          <a:noFill/>
        </p:spPr>
      </p:pic>
      <p:sp>
        <p:nvSpPr>
          <p:cNvPr id="10" name="Footer Placeholder 1"/>
          <p:cNvSpPr txBox="1">
            <a:spLocks noChangeAspect="1"/>
          </p:cNvSpPr>
          <p:nvPr/>
        </p:nvSpPr>
        <p:spPr>
          <a:xfrm>
            <a:off x="2113723" y="656336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4" y="1212747"/>
            <a:ext cx="3889576" cy="294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959" y="1226636"/>
            <a:ext cx="32175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RF </a:t>
            </a:r>
            <a:r>
              <a:rPr lang="en-US" b="1" dirty="0" err="1" smtClean="0"/>
              <a:t>Photoinjector</a:t>
            </a:r>
            <a:r>
              <a:rPr lang="en-US" b="1" dirty="0" smtClean="0"/>
              <a:t> @</a:t>
            </a:r>
            <a:r>
              <a:rPr lang="en-US" b="1" dirty="0" err="1" smtClean="0"/>
              <a:t>Frascati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3360"/>
            <a:ext cx="4129416" cy="3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1731" y="4110234"/>
            <a:ext cx="15183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C-Band </a:t>
            </a:r>
            <a:r>
              <a:rPr lang="en-US" b="1" dirty="0" err="1" smtClean="0"/>
              <a:t>acc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520" y="1279633"/>
            <a:ext cx="4878451" cy="34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4820" y="1259139"/>
            <a:ext cx="25314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Accelerator modules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90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1626" y="226240"/>
            <a:ext cx="7332758" cy="685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ELI-NP Scientific Program and Instruments </a:t>
            </a:r>
          </a:p>
          <a:p>
            <a:r>
              <a:rPr lang="en-US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TDR’s for Experiments completed and published</a:t>
            </a:r>
            <a:endParaRPr lang="en-US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28397" y="1264470"/>
            <a:ext cx="8534400" cy="52410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Experiments with High Power Laser System</a:t>
            </a:r>
          </a:p>
          <a:p>
            <a:pPr marL="714375" indent="-285750">
              <a:buNone/>
            </a:pPr>
            <a:r>
              <a:rPr lang="en-US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Laser-driven nuclear physics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High-field QED experiments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Materials in extreme environments for energy, </a:t>
            </a:r>
          </a:p>
          <a:p>
            <a:pPr marL="428625" indent="0">
              <a:buNone/>
            </a:pPr>
            <a:r>
              <a:rPr lang="en-US" sz="14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accelerators and space applications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Monitoring and control systems for experiments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Experiments with Gamma Beam System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Nuclear resonance fluorescence experiments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Gamma above neutron threshold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Photo-fission experiments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Charged-particle detection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Positron production by gamma beam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Gamma-beam industrial applications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Radioisotopes production for medical applications </a:t>
            </a:r>
          </a:p>
          <a:p>
            <a:pPr marL="714375" indent="-285750">
              <a:buFontTx/>
              <a:buChar char="-"/>
            </a:pPr>
            <a:r>
              <a:rPr lang="en-US" sz="14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Gamma-beam delivery and diagnostics</a:t>
            </a:r>
          </a:p>
          <a:p>
            <a:pPr marL="285750" indent="-285750">
              <a:buNone/>
            </a:pP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Combined laser-gamma experiments</a:t>
            </a:r>
          </a:p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 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54" y="2529494"/>
            <a:ext cx="3613543" cy="4057941"/>
          </a:xfrm>
          <a:prstGeom prst="rect">
            <a:avLst/>
          </a:prstGeom>
        </p:spPr>
      </p:pic>
      <p:sp>
        <p:nvSpPr>
          <p:cNvPr id="5" name="Footer Placeholder 1"/>
          <p:cNvSpPr txBox="1">
            <a:spLocks noChangeAspect="1"/>
          </p:cNvSpPr>
          <p:nvPr/>
        </p:nvSpPr>
        <p:spPr>
          <a:xfrm>
            <a:off x="1957434" y="664032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49254" y="2427090"/>
            <a:ext cx="3399802" cy="4224528"/>
            <a:chOff x="5049254" y="2427090"/>
            <a:chExt cx="3399802" cy="4224528"/>
          </a:xfrm>
        </p:grpSpPr>
        <p:pic>
          <p:nvPicPr>
            <p:cNvPr id="6" name="コンテンツ プレースホルダ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9254" y="2427090"/>
              <a:ext cx="3399802" cy="4224528"/>
            </a:xfrm>
            <a:prstGeom prst="rect">
              <a:avLst/>
            </a:prstGeom>
          </p:spPr>
        </p:pic>
        <p:sp>
          <p:nvSpPr>
            <p:cNvPr id="7" name="正方形/長方形 8"/>
            <p:cNvSpPr/>
            <p:nvPr/>
          </p:nvSpPr>
          <p:spPr>
            <a:xfrm>
              <a:off x="5148072" y="5921976"/>
              <a:ext cx="273049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00"/>
                  </a:solidFill>
                </a:rPr>
                <a:t>http://www.rrp.infim.ro/</a:t>
              </a:r>
            </a:p>
          </p:txBody>
        </p:sp>
      </p:grpSp>
      <p:sp>
        <p:nvSpPr>
          <p:cNvPr id="8" name="Rectangle 7"/>
          <p:cNvSpPr>
            <a:spLocks noChangeAspect="1"/>
          </p:cNvSpPr>
          <p:nvPr/>
        </p:nvSpPr>
        <p:spPr>
          <a:xfrm>
            <a:off x="4791456" y="1468503"/>
            <a:ext cx="2358046" cy="83099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57244"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Working groups</a:t>
            </a:r>
          </a:p>
          <a:p>
            <a:pPr algn="ctr" defTabSz="257244"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international workshops in 2013-2014 and 2015 </a:t>
            </a:r>
          </a:p>
          <a:p>
            <a:pPr algn="ctr" defTabSz="257244">
              <a:defRPr/>
            </a:pPr>
            <a:r>
              <a:rPr lang="fr-FR" sz="1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 than 150 part)  </a:t>
            </a:r>
            <a:endParaRPr lang="en-US" sz="1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49502" y="1194866"/>
            <a:ext cx="2139696" cy="1378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 </a:t>
            </a:r>
            <a:r>
              <a:rPr lang="fr-F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MoU’s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about 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fr-F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contracts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and 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</a:t>
            </a:r>
            <a:r>
              <a:rPr lang="fr-F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 (EU </a:t>
            </a:r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Worldwide)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>
                <a:solidFill>
                  <a:srgbClr val="FFFFFF"/>
                </a:solidFill>
              </a:rPr>
              <a:t>IZEST 2016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 descr="Capture d’écran 2014-12-02 à 16.4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84" y="816773"/>
            <a:ext cx="4223766" cy="315686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863104" y="915994"/>
            <a:ext cx="219598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000" b="1" dirty="0" smtClean="0"/>
              <a:t>10PW</a:t>
            </a:r>
            <a:r>
              <a:rPr lang="fr-FR" sz="2000" b="1" dirty="0"/>
              <a:t>, </a:t>
            </a:r>
            <a:r>
              <a:rPr lang="fr-FR" sz="2000" b="1" dirty="0" err="1"/>
              <a:t>is</a:t>
            </a:r>
            <a:r>
              <a:rPr lang="fr-FR" sz="2000" b="1" dirty="0"/>
              <a:t> </a:t>
            </a:r>
            <a:r>
              <a:rPr lang="fr-FR" sz="2000" b="1" dirty="0" smtClean="0"/>
              <a:t>10000 </a:t>
            </a:r>
            <a:r>
              <a:rPr lang="fr-FR" sz="2000" b="1" dirty="0"/>
              <a:t>times the world </a:t>
            </a:r>
            <a:r>
              <a:rPr lang="fr-FR" sz="2000" b="1" dirty="0" err="1"/>
              <a:t>grid</a:t>
            </a:r>
            <a:r>
              <a:rPr lang="fr-FR" sz="2000" b="1" dirty="0"/>
              <a:t> power </a:t>
            </a:r>
            <a:br>
              <a:rPr lang="fr-FR" sz="2000" b="1" dirty="0"/>
            </a:br>
            <a:r>
              <a:rPr lang="fr-FR" sz="2000" b="1" dirty="0"/>
              <a:t>(10</a:t>
            </a:r>
            <a:r>
              <a:rPr lang="fr-FR" sz="2000" b="1" baseline="30000" dirty="0"/>
              <a:t>-15</a:t>
            </a:r>
            <a:r>
              <a:rPr lang="fr-FR" sz="2000" b="1" dirty="0"/>
              <a:t> secondes)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171040"/>
            <a:ext cx="3832624" cy="287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60960" y="1346433"/>
            <a:ext cx="2337816" cy="17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0" tIns="40815" rIns="81630" bIns="40815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400" b="1" i="1" dirty="0">
                <a:solidFill>
                  <a:schemeClr val="bg1"/>
                </a:solidFill>
                <a:latin typeface="+mj-lt"/>
              </a:rPr>
              <a:t>The Pressure of </a:t>
            </a: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400" b="1" i="1" dirty="0">
                <a:solidFill>
                  <a:schemeClr val="bg1"/>
                </a:solidFill>
                <a:latin typeface="+mj-lt"/>
              </a:rPr>
              <a:t>Light</a:t>
            </a:r>
            <a:r>
              <a:rPr lang="en-US" sz="1400" b="1" i="1" dirty="0" smtClean="0">
                <a:solidFill>
                  <a:schemeClr val="bg1"/>
                </a:solidFill>
                <a:latin typeface="+mj-lt"/>
              </a:rPr>
              <a:t>?</a:t>
            </a:r>
            <a:endParaRPr lang="en-US" sz="1050" i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400" i="1" dirty="0">
                <a:solidFill>
                  <a:schemeClr val="bg1"/>
                </a:solidFill>
                <a:latin typeface="+mj-lt"/>
              </a:rPr>
              <a:t>I = 10</a:t>
            </a:r>
            <a:r>
              <a:rPr lang="en-US" sz="1400" i="1" baseline="33000" dirty="0">
                <a:solidFill>
                  <a:schemeClr val="bg1"/>
                </a:solidFill>
                <a:latin typeface="+mj-lt"/>
              </a:rPr>
              <a:t>23</a:t>
            </a:r>
            <a:r>
              <a:rPr lang="en-US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+mj-lt"/>
              </a:rPr>
              <a:t>w/cm</a:t>
            </a:r>
            <a:r>
              <a:rPr lang="en-US" sz="1400" i="1" baseline="330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US" sz="1600" i="1" baseline="33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600" i="1" dirty="0">
                <a:solidFill>
                  <a:schemeClr val="bg1"/>
                </a:solidFill>
                <a:latin typeface="+mj-lt"/>
              </a:rPr>
              <a:t>10 millions Eiffel Towers </a:t>
            </a:r>
            <a:endParaRPr lang="en-US" sz="1600" i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on </a:t>
            </a:r>
            <a:r>
              <a:rPr lang="en-US" sz="1600" i="1" dirty="0">
                <a:solidFill>
                  <a:schemeClr val="bg1"/>
                </a:solidFill>
                <a:latin typeface="+mj-lt"/>
              </a:rPr>
              <a:t>the tip of your finger!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180754"/>
            <a:ext cx="524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Laser Driven Nuclear Physics</a:t>
            </a:r>
            <a:endParaRPr lang="en-US" sz="2800" b="1" i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8812" y="3980963"/>
            <a:ext cx="7598330" cy="3189233"/>
            <a:chOff x="442820" y="4018071"/>
            <a:chExt cx="7598330" cy="318923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20" y="4018071"/>
              <a:ext cx="1810519" cy="211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593861" y="4018071"/>
              <a:ext cx="7447289" cy="3189233"/>
              <a:chOff x="279608" y="870987"/>
              <a:chExt cx="13236175" cy="5668841"/>
            </a:xfrm>
          </p:grpSpPr>
          <p:grpSp>
            <p:nvGrpSpPr>
              <p:cNvPr id="12" name="Group 5"/>
              <p:cNvGrpSpPr>
                <a:grpSpLocks/>
              </p:cNvGrpSpPr>
              <p:nvPr/>
            </p:nvGrpSpPr>
            <p:grpSpPr bwMode="auto">
              <a:xfrm>
                <a:off x="279608" y="870987"/>
                <a:ext cx="13236175" cy="5668841"/>
                <a:chOff x="-78469" y="925681"/>
                <a:chExt cx="13237348" cy="5668402"/>
              </a:xfrm>
            </p:grpSpPr>
            <p:grpSp>
              <p:nvGrpSpPr>
                <p:cNvPr id="14" name="Groupe 1"/>
                <p:cNvGrpSpPr>
                  <a:grpSpLocks/>
                </p:cNvGrpSpPr>
                <p:nvPr/>
              </p:nvGrpSpPr>
              <p:grpSpPr bwMode="auto">
                <a:xfrm>
                  <a:off x="3194507" y="925681"/>
                  <a:ext cx="4466907" cy="3679031"/>
                  <a:chOff x="3482139" y="1995796"/>
                  <a:chExt cx="4526597" cy="4046936"/>
                </a:xfrm>
              </p:grpSpPr>
              <p:pic>
                <p:nvPicPr>
                  <p:cNvPr id="16" name="Picture 14" descr="vague1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82139" y="1995796"/>
                    <a:ext cx="3846388" cy="40469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5533108" y="4599025"/>
                    <a:ext cx="2475628" cy="1440818"/>
                    <a:chOff x="1512" y="3225"/>
                    <a:chExt cx="1323" cy="804"/>
                  </a:xfrm>
                </p:grpSpPr>
                <p:sp>
                  <p:nvSpPr>
                    <p:cNvPr id="18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512" y="3813"/>
                      <a:ext cx="705" cy="135"/>
                    </a:xfrm>
                    <a:custGeom>
                      <a:avLst/>
                      <a:gdLst>
                        <a:gd name="T0" fmla="*/ 0 w 705"/>
                        <a:gd name="T1" fmla="*/ 0 h 135"/>
                        <a:gd name="T2" fmla="*/ 414 w 705"/>
                        <a:gd name="T3" fmla="*/ 135 h 135"/>
                        <a:gd name="T4" fmla="*/ 705 w 705"/>
                        <a:gd name="T5" fmla="*/ 45 h 135"/>
                        <a:gd name="T6" fmla="*/ 0 w 705"/>
                        <a:gd name="T7" fmla="*/ 0 h 13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05" h="135">
                          <a:moveTo>
                            <a:pt x="0" y="0"/>
                          </a:moveTo>
                          <a:cubicBezTo>
                            <a:pt x="0" y="0"/>
                            <a:pt x="54" y="99"/>
                            <a:pt x="414" y="135"/>
                          </a:cubicBezTo>
                          <a:cubicBezTo>
                            <a:pt x="645" y="60"/>
                            <a:pt x="705" y="45"/>
                            <a:pt x="705" y="45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013" dirty="0"/>
                    </a:p>
                  </p:txBody>
                </p:sp>
                <p:sp>
                  <p:nvSpPr>
                    <p:cNvPr id="19" name="AutoShape 18" descr="Papyrus"/>
                    <p:cNvSpPr>
                      <a:spLocks noChangeArrowheads="1"/>
                    </p:cNvSpPr>
                    <p:nvPr/>
                  </p:nvSpPr>
                  <p:spPr bwMode="auto">
                    <a:xfrm rot="-46118">
                      <a:off x="1629" y="3274"/>
                      <a:ext cx="381" cy="561"/>
                    </a:xfrm>
                    <a:prstGeom prst="moon">
                      <a:avLst>
                        <a:gd name="adj" fmla="val 78301"/>
                      </a:avLst>
                    </a:prstGeom>
                    <a:blipFill dpi="0" rotWithShape="1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76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" name="Line 19"/>
                    <p:cNvSpPr>
                      <a:spLocks noChangeShapeType="1"/>
                    </p:cNvSpPr>
                    <p:nvPr/>
                  </p:nvSpPr>
                  <p:spPr bwMode="auto">
                    <a:xfrm rot="305670" flipH="1" flipV="1">
                      <a:off x="1970" y="3225"/>
                      <a:ext cx="64" cy="61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013" dirty="0"/>
                    </a:p>
                  </p:txBody>
                </p:sp>
                <p:sp>
                  <p:nvSpPr>
                    <p:cNvPr id="2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316" y="3990"/>
                      <a:ext cx="519" cy="39"/>
                    </a:xfrm>
                    <a:custGeom>
                      <a:avLst/>
                      <a:gdLst>
                        <a:gd name="T0" fmla="*/ 0 w 519"/>
                        <a:gd name="T1" fmla="*/ 0 h 39"/>
                        <a:gd name="T2" fmla="*/ 519 w 519"/>
                        <a:gd name="T3" fmla="*/ 39 h 39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519" h="39">
                          <a:moveTo>
                            <a:pt x="0" y="0"/>
                          </a:moveTo>
                          <a:lnTo>
                            <a:pt x="519" y="39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013" dirty="0"/>
                    </a:p>
                  </p:txBody>
                </p:sp>
              </p:grpSp>
            </p:grpSp>
            <p:sp>
              <p:nvSpPr>
                <p:cNvPr id="15" name="Rectangle 11"/>
                <p:cNvSpPr>
                  <a:spLocks noChangeArrowheads="1"/>
                </p:cNvSpPr>
                <p:nvPr/>
              </p:nvSpPr>
              <p:spPr bwMode="auto">
                <a:xfrm>
                  <a:off x="-78469" y="4570078"/>
                  <a:ext cx="13237348" cy="2024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Arial" panose="020B0604020202020204" pitchFamily="34" charset="0"/>
                    </a:rPr>
                    <a:t>Electrons are expelled from the target due to the chock wave induced by the powerful laser .Heavy ions are accelerated in the field created by the </a:t>
                  </a:r>
                  <a:r>
                    <a:rPr lang="en-US" altLang="en-US" sz="1600" dirty="0" smtClean="0">
                      <a:latin typeface="Arial" panose="020B0604020202020204" pitchFamily="34" charset="0"/>
                    </a:rPr>
                    <a:t>electrons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 smtClean="0">
                      <a:latin typeface="Arial" panose="020B0604020202020204" pitchFamily="34" charset="0"/>
                    </a:rPr>
                    <a:t>Bunches of e- and ions at solid state densities </a:t>
                  </a:r>
                  <a:r>
                    <a:rPr lang="en-US" altLang="en-US" sz="2000" b="1" dirty="0" smtClean="0">
                      <a:latin typeface="Arial" panose="020B0604020202020204" pitchFamily="34" charset="0"/>
                    </a:rPr>
                    <a:t>10</a:t>
                  </a:r>
                  <a:r>
                    <a:rPr lang="en-US" altLang="en-US" sz="2000" b="1" baseline="30000" dirty="0" smtClean="0">
                      <a:latin typeface="Arial" panose="020B0604020202020204" pitchFamily="34" charset="0"/>
                    </a:rPr>
                    <a:t>24</a:t>
                  </a:r>
                  <a:r>
                    <a:rPr lang="en-US" altLang="en-US" sz="2000" b="1" dirty="0" smtClean="0">
                      <a:latin typeface="Arial" panose="020B0604020202020204" pitchFamily="34" charset="0"/>
                    </a:rPr>
                    <a:t> e/cm</a:t>
                  </a:r>
                  <a:r>
                    <a:rPr lang="en-US" altLang="en-US" sz="2000" b="1" baseline="30000" dirty="0" smtClean="0">
                      <a:latin typeface="Arial" panose="020B0604020202020204" pitchFamily="34" charset="0"/>
                    </a:rPr>
                    <a:t>3</a:t>
                  </a:r>
                  <a:endParaRPr lang="en-US" altLang="en-US" sz="2000" b="1" dirty="0">
                    <a:latin typeface="Arial" panose="020B0604020202020204" pitchFamily="34" charset="0"/>
                  </a:endParaRP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 Box 37"/>
              <p:cNvSpPr txBox="1">
                <a:spLocks noChangeArrowheads="1"/>
              </p:cNvSpPr>
              <p:nvPr/>
            </p:nvSpPr>
            <p:spPr bwMode="auto">
              <a:xfrm rot="20999964">
                <a:off x="5081715" y="984048"/>
                <a:ext cx="4018832" cy="5949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350" b="1" dirty="0">
                    <a:solidFill>
                      <a:srgbClr val="292929"/>
                    </a:solidFill>
                    <a:latin typeface="Arial" panose="020B0604020202020204" pitchFamily="34" charset="0"/>
                  </a:rPr>
                  <a:t>GIGANTIC</a:t>
                </a:r>
                <a:r>
                  <a:rPr lang="en-US" altLang="en-US" sz="1575" b="1" dirty="0">
                    <a:solidFill>
                      <a:srgbClr val="292929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1350" b="1" dirty="0">
                    <a:solidFill>
                      <a:srgbClr val="292929"/>
                    </a:solidFill>
                    <a:latin typeface="Arial" panose="020B0604020202020204" pitchFamily="34" charset="0"/>
                  </a:rPr>
                  <a:t>TSUNAMI !!</a:t>
                </a:r>
              </a:p>
            </p:txBody>
          </p:sp>
        </p:grp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5078576" y="4242262"/>
              <a:ext cx="1837362" cy="170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field ~ TV/m</a:t>
              </a:r>
            </a:p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altLang="de-DE" sz="1500" u="none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~ </a:t>
              </a:r>
              <a:r>
                <a:rPr lang="en-US" altLang="de-DE" sz="1500" u="none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Ten’s</a:t>
              </a:r>
              <a:r>
                <a:rPr lang="en-US" altLang="de-DE" sz="1500" u="none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GeV</a:t>
              </a:r>
              <a:endParaRPr lang="en-US" altLang="de-DE" sz="150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</a:t>
              </a:r>
              <a:r>
                <a:rPr lang="en-US" altLang="de-DE" sz="1500" u="none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≤ 150 MeV/u</a:t>
              </a:r>
            </a:p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charge ~ 10’s of pC</a:t>
              </a:r>
            </a:p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DE/E ~ 1-2% (e</a:t>
              </a:r>
              <a:r>
                <a:rPr lang="en-US" altLang="de-DE" sz="1500" u="none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>
                <a:buClr>
                  <a:srgbClr val="EA1F0A"/>
                </a:buClr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~ 10-20% (ion)</a:t>
              </a:r>
            </a:p>
            <a:p>
              <a:pPr>
                <a:buClr>
                  <a:srgbClr val="EA1F0A"/>
                </a:buClr>
                <a:buFont typeface="Wingdings" pitchFamily="2" charset="2"/>
                <a:buChar char="§"/>
              </a:pP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e~10</a:t>
              </a:r>
              <a:r>
                <a:rPr lang="en-US" altLang="de-DE" sz="1500" u="none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-5</a:t>
              </a:r>
              <a:r>
                <a:rPr lang="en-US" altLang="de-DE" sz="1500" u="none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mm mrad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4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52142" y="1190692"/>
            <a:ext cx="5071234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it-IT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interesting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astrophysics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of  light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element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nucleosynthesis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(bare nuclei </a:t>
            </a:r>
            <a:r>
              <a:rPr lang="it-IT" sz="2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eactions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stars</a:t>
            </a:r>
            <a:r>
              <a:rPr lang="it-IT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</a:p>
          <a:p>
            <a:r>
              <a:rPr lang="it-IT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endParaRPr lang="it-IT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nucleosynthesis of heavy element</a:t>
            </a:r>
          </a:p>
          <a:p>
            <a:endParaRPr lang="it-IT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lifetime</a:t>
            </a:r>
            <a:r>
              <a:rPr lang="it-IT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changes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(of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isomer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?)   in the plasma and inverse electron </a:t>
            </a:r>
            <a:r>
              <a:rPr lang="it-IT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capture</a:t>
            </a:r>
            <a:r>
              <a:rPr lang="it-IT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it-IT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it-IT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6644" y="4508227"/>
            <a:ext cx="278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FC00"/>
                </a:solidFill>
              </a:rPr>
              <a:t>p</a:t>
            </a:r>
            <a:r>
              <a:rPr lang="it-IT" dirty="0" smtClean="0">
                <a:solidFill>
                  <a:srgbClr val="00FC00"/>
                </a:solidFill>
              </a:rPr>
              <a:t>  an d </a:t>
            </a:r>
            <a:r>
              <a:rPr lang="it-IT" dirty="0" err="1" smtClean="0">
                <a:solidFill>
                  <a:srgbClr val="00FC00"/>
                </a:solidFill>
              </a:rPr>
              <a:t>beams</a:t>
            </a:r>
            <a:r>
              <a:rPr lang="it-IT" dirty="0" smtClean="0">
                <a:solidFill>
                  <a:srgbClr val="00FC00"/>
                </a:solidFill>
              </a:rPr>
              <a:t>  </a:t>
            </a:r>
          </a:p>
          <a:p>
            <a:r>
              <a:rPr lang="it-IT" dirty="0" err="1" smtClean="0">
                <a:solidFill>
                  <a:srgbClr val="00FC00"/>
                </a:solidFill>
              </a:rPr>
              <a:t>created</a:t>
            </a:r>
            <a:r>
              <a:rPr lang="it-IT" dirty="0" smtClean="0">
                <a:solidFill>
                  <a:srgbClr val="00FC00"/>
                </a:solidFill>
              </a:rPr>
              <a:t> by LASER</a:t>
            </a:r>
            <a:endParaRPr lang="it-IT" dirty="0">
              <a:solidFill>
                <a:srgbClr val="00FC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sellaDiTesto 3"/>
          <p:cNvSpPr txBox="1"/>
          <p:nvPr/>
        </p:nvSpPr>
        <p:spPr>
          <a:xfrm>
            <a:off x="2188489" y="84056"/>
            <a:ext cx="650965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    </a:t>
            </a:r>
            <a:r>
              <a:rPr lang="it-IT" sz="3200" b="1" dirty="0" err="1" smtClean="0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Nuclear</a:t>
            </a:r>
            <a:r>
              <a:rPr lang="it-IT" sz="3200" b="1" dirty="0" smtClean="0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z="3200" b="1" dirty="0" err="1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reactions</a:t>
            </a:r>
            <a:r>
              <a:rPr lang="it-IT" sz="3200" b="1" dirty="0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in Plasma </a:t>
            </a:r>
            <a:endParaRPr lang="it-IT" sz="3200" b="1" dirty="0" smtClean="0">
              <a:ln w="11430"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it-IT" sz="3200" b="1" dirty="0" smtClean="0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   (</a:t>
            </a:r>
            <a:r>
              <a:rPr lang="it-IT" sz="3200" b="1" dirty="0" err="1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using</a:t>
            </a:r>
            <a:r>
              <a:rPr lang="it-IT" sz="3200" b="1" dirty="0">
                <a:ln w="11430"/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Laser) </a:t>
            </a:r>
          </a:p>
          <a:p>
            <a:endParaRPr lang="it-IT" sz="3200" b="1" dirty="0">
              <a:ln w="11430"/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8858" y="4675362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Photonuclear neutron generation 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(I. Pomerantz)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7" y="1357827"/>
            <a:ext cx="3600385" cy="3150400"/>
          </a:xfrm>
          <a:prstGeom prst="rect">
            <a:avLst/>
          </a:prstGeom>
        </p:spPr>
      </p:pic>
      <p:sp>
        <p:nvSpPr>
          <p:cNvPr id="14" name="Footer Placeholder 1"/>
          <p:cNvSpPr txBox="1">
            <a:spLocks noChangeAspect="1"/>
          </p:cNvSpPr>
          <p:nvPr/>
        </p:nvSpPr>
        <p:spPr>
          <a:xfrm>
            <a:off x="2396268" y="6524625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19" y="942467"/>
            <a:ext cx="9144000" cy="0"/>
          </a:xfrm>
          <a:prstGeom prst="line">
            <a:avLst/>
          </a:prstGeom>
          <a:ln w="28575" cmpd="sng">
            <a:solidFill>
              <a:srgbClr val="00F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5301" y="-23205"/>
            <a:ext cx="655660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Laser driven Fission-Fusion (Flagship expt)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147"/>
          <a:stretch/>
        </p:blipFill>
        <p:spPr>
          <a:xfrm>
            <a:off x="83637" y="1177124"/>
            <a:ext cx="3786074" cy="2373967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mtClean="0"/>
              <a:t>14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82354" y="523145"/>
            <a:ext cx="277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P.Thirof ,F.Negoita et al 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22775" y="1068172"/>
            <a:ext cx="5221224" cy="5608853"/>
            <a:chOff x="3970978" y="1068172"/>
            <a:chExt cx="5173022" cy="5608853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0978" y="1150135"/>
              <a:ext cx="4208382" cy="1880339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4036028" y="1068172"/>
              <a:ext cx="2891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s</a:t>
              </a:r>
              <a:r>
                <a:rPr lang="it-IT" b="1" dirty="0" err="1" smtClean="0"/>
                <a:t>election</a:t>
              </a:r>
              <a:r>
                <a:rPr lang="it-IT" b="1" dirty="0" smtClean="0"/>
                <a:t> and </a:t>
              </a:r>
              <a:r>
                <a:rPr lang="it-IT" b="1" dirty="0" err="1" smtClean="0"/>
                <a:t>separation</a:t>
              </a:r>
              <a:endParaRPr lang="it-IT" b="1" dirty="0"/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4"/>
            <a:srcRect l="67428" t="46078"/>
            <a:stretch/>
          </p:blipFill>
          <p:spPr>
            <a:xfrm>
              <a:off x="6165621" y="3114547"/>
              <a:ext cx="2978379" cy="356247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ccia giù 6"/>
            <p:cNvSpPr/>
            <p:nvPr/>
          </p:nvSpPr>
          <p:spPr>
            <a:xfrm>
              <a:off x="7771763" y="2406647"/>
              <a:ext cx="577665" cy="1707334"/>
            </a:xfrm>
            <a:prstGeom prst="downArrow">
              <a:avLst>
                <a:gd name="adj1" fmla="val 50000"/>
                <a:gd name="adj2" fmla="val 57937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083385" y="3105694"/>
              <a:ext cx="20589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N= 126 waiting point  </a:t>
              </a:r>
            </a:p>
            <a:p>
              <a:r>
                <a:rPr lang="it-IT" sz="1600" dirty="0" smtClean="0">
                  <a:solidFill>
                    <a:schemeClr val="bg1"/>
                  </a:solidFill>
                </a:rPr>
                <a:t>bottleneck for nucleosynthesis</a:t>
              </a:r>
            </a:p>
            <a:p>
              <a:r>
                <a:rPr lang="it-IT" sz="1600" dirty="0" smtClean="0">
                  <a:solidFill>
                    <a:schemeClr val="bg1"/>
                  </a:solidFill>
                </a:rPr>
                <a:t> of actinides</a:t>
              </a:r>
            </a:p>
          </p:txBody>
        </p: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168536" y="4187247"/>
            <a:ext cx="2154237" cy="2003425"/>
            <a:chOff x="3061" y="527"/>
            <a:chExt cx="1357" cy="1262"/>
          </a:xfrm>
        </p:grpSpPr>
        <p:pic>
          <p:nvPicPr>
            <p:cNvPr id="23" name="Picture 12" descr="fissionyield-235u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527"/>
              <a:ext cx="1357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3424" y="1022"/>
              <a:ext cx="2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 dirty="0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 dirty="0">
                  <a:solidFill>
                    <a:srgbClr val="CC0000"/>
                  </a:solidFill>
                  <a:latin typeface="Arial" pitchFamily="34" charset="0"/>
                </a:rPr>
                <a:t>L</a:t>
              </a: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3878" y="1026"/>
              <a:ext cx="2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>
                  <a:solidFill>
                    <a:srgbClr val="CC0000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>
                  <a:solidFill>
                    <a:srgbClr val="CC0000"/>
                  </a:solidFill>
                  <a:latin typeface="Arial" pitchFamily="34" charset="0"/>
                </a:rPr>
                <a:t>H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19" y="3811946"/>
            <a:ext cx="354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Mass distribution of fission of </a:t>
            </a:r>
            <a:r>
              <a:rPr lang="en-GB" b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232</a:t>
            </a:r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Th</a:t>
            </a:r>
            <a:endParaRPr lang="en-GB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322773" y="4429229"/>
            <a:ext cx="36231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endParaRPr lang="de-DE" altLang="en-US" sz="1600" b="0" u="none" dirty="0">
              <a:solidFill>
                <a:schemeClr val="bg1"/>
              </a:solidFill>
            </a:endParaRPr>
          </a:p>
          <a:p>
            <a:r>
              <a:rPr lang="de-DE" altLang="en-US" sz="1600" b="0" u="none" dirty="0">
                <a:solidFill>
                  <a:schemeClr val="bg1"/>
                </a:solidFill>
              </a:rPr>
              <a:t>&lt;A</a:t>
            </a:r>
            <a:r>
              <a:rPr lang="de-DE" altLang="en-US" sz="1600" b="0" u="none" baseline="-25000" dirty="0">
                <a:solidFill>
                  <a:schemeClr val="bg1"/>
                </a:solidFill>
              </a:rPr>
              <a:t>L&gt;</a:t>
            </a:r>
            <a:r>
              <a:rPr lang="de-DE" altLang="en-US" sz="1600" b="0" u="none" dirty="0">
                <a:solidFill>
                  <a:schemeClr val="bg1"/>
                </a:solidFill>
              </a:rPr>
              <a:t> ~ 91,       </a:t>
            </a:r>
            <a:r>
              <a:rPr lang="de-DE" altLang="en-US" sz="1600" b="0" u="none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de-DE" altLang="en-US" sz="1600" b="0" u="none" dirty="0">
                <a:solidFill>
                  <a:schemeClr val="bg1"/>
                </a:solidFill>
              </a:rPr>
              <a:t>A</a:t>
            </a:r>
            <a:r>
              <a:rPr lang="de-DE" altLang="en-US" sz="1600" b="0" u="none" baseline="-25000" dirty="0">
                <a:solidFill>
                  <a:schemeClr val="bg1"/>
                </a:solidFill>
              </a:rPr>
              <a:t>L</a:t>
            </a:r>
            <a:r>
              <a:rPr lang="de-DE" altLang="en-US" sz="1600" b="0" u="none" dirty="0">
                <a:solidFill>
                  <a:schemeClr val="bg1"/>
                </a:solidFill>
              </a:rPr>
              <a:t> ~ 14 amu (FWHM)</a:t>
            </a:r>
          </a:p>
          <a:p>
            <a:r>
              <a:rPr lang="de-DE" altLang="en-US" sz="1600" b="0" u="none" dirty="0">
                <a:solidFill>
                  <a:schemeClr val="bg1"/>
                </a:solidFill>
              </a:rPr>
              <a:t>                     </a:t>
            </a:r>
            <a:r>
              <a:rPr lang="de-DE" altLang="en-US" sz="1600" b="0" u="none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de-DE" altLang="en-US" sz="1600" b="0" u="none" dirty="0">
                <a:solidFill>
                  <a:schemeClr val="bg1"/>
                </a:solidFill>
              </a:rPr>
              <a:t>AL ~ 22 amu (10%)</a:t>
            </a:r>
          </a:p>
          <a:p>
            <a:r>
              <a:rPr lang="de-DE" altLang="en-US" sz="1600" b="0" u="none" dirty="0">
                <a:solidFill>
                  <a:schemeClr val="bg1"/>
                </a:solidFill>
              </a:rPr>
              <a:t>&lt;Z</a:t>
            </a:r>
            <a:r>
              <a:rPr lang="de-DE" altLang="en-US" sz="1600" b="0" u="none" baseline="-25000" dirty="0">
                <a:solidFill>
                  <a:schemeClr val="bg1"/>
                </a:solidFill>
              </a:rPr>
              <a:t>L</a:t>
            </a:r>
            <a:r>
              <a:rPr lang="de-DE" altLang="en-US" sz="1600" b="0" u="none" dirty="0">
                <a:solidFill>
                  <a:schemeClr val="bg1"/>
                </a:solidFill>
              </a:rPr>
              <a:t>&gt; ~ 37.5   (Rb,Sr)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773" y="5754469"/>
            <a:ext cx="3583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Fusion of (light) fission products :  </a:t>
            </a:r>
          </a:p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 F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L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 + F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L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  =&gt;   (A~200, Z~70, N ~ 126)</a:t>
            </a:r>
          </a:p>
        </p:txBody>
      </p:sp>
      <p:sp>
        <p:nvSpPr>
          <p:cNvPr id="20" name="Footer Placeholder 1"/>
          <p:cNvSpPr txBox="1">
            <a:spLocks noChangeAspect="1"/>
          </p:cNvSpPr>
          <p:nvPr/>
        </p:nvSpPr>
        <p:spPr>
          <a:xfrm>
            <a:off x="0" y="6610150"/>
            <a:ext cx="6299200" cy="353679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578729"/>
            <a:ext cx="1349127" cy="939022"/>
            <a:chOff x="947559" y="2586150"/>
            <a:chExt cx="1798836" cy="1252030"/>
          </a:xfrm>
          <a:solidFill>
            <a:schemeClr val="bg1"/>
          </a:solidFill>
        </p:grpSpPr>
        <p:pic>
          <p:nvPicPr>
            <p:cNvPr id="4" name="Picture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47559" y="3187065"/>
              <a:ext cx="862965" cy="4838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Textfeld 41"/>
            <p:cNvSpPr txBox="1">
              <a:spLocks noChangeArrowheads="1"/>
            </p:cNvSpPr>
            <p:nvPr/>
          </p:nvSpPr>
          <p:spPr bwMode="auto">
            <a:xfrm>
              <a:off x="1137859" y="2586150"/>
              <a:ext cx="436445" cy="6771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700" b="1" dirty="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  <a:cs typeface="Times New Roman" panose="02020603050405020304" pitchFamily="18" charset="0"/>
                </a:rPr>
                <a:t>g</a:t>
              </a:r>
              <a:endParaRPr lang="ro-RO" sz="9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3575" y="2975215"/>
              <a:ext cx="972820" cy="8629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03" name="TextBox 102"/>
          <p:cNvSpPr txBox="1"/>
          <p:nvPr/>
        </p:nvSpPr>
        <p:spPr>
          <a:xfrm>
            <a:off x="470059" y="4608691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o-RO" sz="1350" b="1" dirty="0">
              <a:solidFill>
                <a:srgbClr val="00206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67500" y="4402922"/>
            <a:ext cx="6095800" cy="2262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Nuclear Resonance Fluorescence (NRF)</a:t>
            </a:r>
            <a:endParaRPr lang="ro-RO" sz="1350" b="1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Giant/Pigmy </a:t>
            </a:r>
            <a:r>
              <a:rPr lang="en-US" dirty="0"/>
              <a:t>Resonances (GANT) ; Decay </a:t>
            </a:r>
            <a:r>
              <a:rPr lang="en-US" dirty="0" smtClean="0"/>
              <a:t>channels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Photonuclear </a:t>
            </a:r>
            <a:r>
              <a:rPr lang="en-US" dirty="0"/>
              <a:t>reactions (</a:t>
            </a:r>
            <a:r>
              <a:rPr lang="el-GR" dirty="0">
                <a:cs typeface="Times New Roman" panose="02020603050405020304" pitchFamily="18" charset="0"/>
              </a:rPr>
              <a:t>γ</a:t>
            </a:r>
            <a:r>
              <a:rPr lang="en-US" dirty="0">
                <a:cs typeface="Times New Roman" panose="02020603050405020304" pitchFamily="18" charset="0"/>
              </a:rPr>
              <a:t>,n), (</a:t>
            </a:r>
            <a:r>
              <a:rPr lang="el-GR" dirty="0">
                <a:cs typeface="Times New Roman" panose="02020603050405020304" pitchFamily="18" charset="0"/>
              </a:rPr>
              <a:t>γ</a:t>
            </a:r>
            <a:r>
              <a:rPr lang="en-US" dirty="0">
                <a:cs typeface="Times New Roman" panose="02020603050405020304" pitchFamily="18" charset="0"/>
              </a:rPr>
              <a:t>,p), (</a:t>
            </a:r>
            <a:r>
              <a:rPr lang="el-GR" dirty="0">
                <a:cs typeface="Times New Roman" panose="02020603050405020304" pitchFamily="18" charset="0"/>
              </a:rPr>
              <a:t>γ</a:t>
            </a:r>
            <a:r>
              <a:rPr lang="en-US" dirty="0">
                <a:cs typeface="Times New Roman" panose="02020603050405020304" pitchFamily="18" charset="0"/>
              </a:rPr>
              <a:t>,</a:t>
            </a:r>
            <a:r>
              <a:rPr lang="el-GR" dirty="0">
                <a:cs typeface="Times New Roman" panose="02020603050405020304" pitchFamily="18" charset="0"/>
              </a:rPr>
              <a:t>α</a:t>
            </a:r>
            <a:r>
              <a:rPr lang="en-US" dirty="0">
                <a:cs typeface="Times New Roman" panose="02020603050405020304" pitchFamily="18" charset="0"/>
              </a:rPr>
              <a:t>) and Astrophysics</a:t>
            </a:r>
          </a:p>
          <a:p>
            <a:pPr>
              <a:spcAft>
                <a:spcPts val="600"/>
              </a:spcAft>
            </a:pPr>
            <a:r>
              <a:rPr lang="en-US" dirty="0" err="1">
                <a:cs typeface="Times New Roman" panose="02020603050405020304" pitchFamily="18" charset="0"/>
              </a:rPr>
              <a:t>Photofission</a:t>
            </a:r>
            <a:r>
              <a:rPr lang="en-US" dirty="0">
                <a:cs typeface="Times New Roman" panose="02020603050405020304" pitchFamily="18" charset="0"/>
              </a:rPr>
              <a:t> (</a:t>
            </a:r>
            <a:r>
              <a:rPr lang="el-GR" dirty="0">
                <a:cs typeface="Times New Roman" panose="02020603050405020304" pitchFamily="18" charset="0"/>
              </a:rPr>
              <a:t>γ</a:t>
            </a:r>
            <a:r>
              <a:rPr lang="en-US" dirty="0">
                <a:cs typeface="Times New Roman" panose="02020603050405020304" pitchFamily="18" charset="0"/>
              </a:rPr>
              <a:t>,</a:t>
            </a:r>
            <a:r>
              <a:rPr lang="en-US" dirty="0" err="1">
                <a:cs typeface="Times New Roman" panose="02020603050405020304" pitchFamily="18" charset="0"/>
              </a:rPr>
              <a:t>ff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endParaRPr lang="ro-RO" sz="1350" b="1" dirty="0">
              <a:solidFill>
                <a:srgbClr val="002060"/>
              </a:solidFill>
            </a:endParaRPr>
          </a:p>
          <a:p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76853" y="121331"/>
            <a:ext cx="686752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solidFill>
                  <a:schemeClr val="bg1"/>
                </a:solidFill>
              </a:rPr>
              <a:t>Experiments with high-brilliance gamma </a:t>
            </a:r>
            <a:r>
              <a:rPr lang="en-US" sz="2700" dirty="0" smtClean="0">
                <a:solidFill>
                  <a:schemeClr val="bg1"/>
                </a:solidFill>
              </a:rPr>
              <a:t> beams </a:t>
            </a:r>
            <a:r>
              <a:rPr lang="en-US" sz="2700" dirty="0">
                <a:solidFill>
                  <a:schemeClr val="bg1"/>
                </a:solidFill>
              </a:rPr>
              <a:t>at ELI-NP</a:t>
            </a:r>
            <a:endParaRPr lang="ro-RO" sz="2700" dirty="0">
              <a:solidFill>
                <a:schemeClr val="bg1"/>
              </a:solidFill>
            </a:endParaRPr>
          </a:p>
        </p:txBody>
      </p:sp>
      <p:sp>
        <p:nvSpPr>
          <p:cNvPr id="55" name="Rectangle 1"/>
          <p:cNvSpPr txBox="1">
            <a:spLocks noChangeArrowheads="1"/>
          </p:cNvSpPr>
          <p:nvPr/>
        </p:nvSpPr>
        <p:spPr>
          <a:xfrm>
            <a:off x="1270674" y="1152974"/>
            <a:ext cx="6951133" cy="634818"/>
          </a:xfrm>
          <a:prstGeom prst="rect">
            <a:avLst/>
          </a:prstGeom>
        </p:spPr>
        <p:txBody>
          <a:bodyPr rIns="4572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Helvetica Neue"/>
              </a:rPr>
              <a:t>Electromagnetic dipole response of nuclei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cs typeface="Helvetica Neue"/>
            </a:endParaRPr>
          </a:p>
        </p:txBody>
      </p:sp>
      <p:pic>
        <p:nvPicPr>
          <p:cNvPr id="57" name="Picture 3" descr="Screen Shot 2013-12-02 at 07.45.0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4597" y="2165575"/>
            <a:ext cx="5500688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Left Brace 57"/>
          <p:cNvSpPr/>
          <p:nvPr/>
        </p:nvSpPr>
        <p:spPr>
          <a:xfrm rot="5400000">
            <a:off x="3085186" y="692989"/>
            <a:ext cx="249237" cy="282733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TextBox 14"/>
          <p:cNvSpPr txBox="1">
            <a:spLocks noChangeArrowheads="1"/>
          </p:cNvSpPr>
          <p:nvPr/>
        </p:nvSpPr>
        <p:spPr bwMode="auto">
          <a:xfrm>
            <a:off x="2879604" y="1682043"/>
            <a:ext cx="66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84" charset="0"/>
                <a:ea typeface="Helvetica" pitchFamily="-84" charset="0"/>
                <a:cs typeface="Helvetica" pitchFamily="-84" charset="0"/>
              </a:rPr>
              <a:t>NRF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636510" y="176367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25262" y="1687166"/>
            <a:ext cx="2202014" cy="5012835"/>
            <a:chOff x="6825262" y="1687166"/>
            <a:chExt cx="2202014" cy="5012835"/>
          </a:xfrm>
        </p:grpSpPr>
        <p:sp>
          <p:nvSpPr>
            <p:cNvPr id="61" name="TextBox 60"/>
            <p:cNvSpPr txBox="1"/>
            <p:nvPr/>
          </p:nvSpPr>
          <p:spPr>
            <a:xfrm>
              <a:off x="6878162" y="1687166"/>
              <a:ext cx="2149114" cy="546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0033CC"/>
                  </a:solidFill>
                </a:rPr>
                <a:t>Availability </a:t>
              </a:r>
              <a:r>
                <a:rPr lang="en-US" sz="1600" b="1" i="1" dirty="0" smtClean="0">
                  <a:solidFill>
                    <a:srgbClr val="0033CC"/>
                  </a:solidFill>
                </a:rPr>
                <a:t>frontier</a:t>
              </a:r>
              <a:endParaRPr lang="en-US" sz="1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350" b="1" i="1" dirty="0">
                  <a:solidFill>
                    <a:srgbClr val="FF0000"/>
                  </a:solidFill>
                </a:rPr>
                <a:t>p</a:t>
              </a:r>
              <a:r>
                <a:rPr lang="en-US" sz="1350" b="1" dirty="0">
                  <a:solidFill>
                    <a:srgbClr val="FF0000"/>
                  </a:solidFill>
                </a:rPr>
                <a:t>-nuclei and actinides</a:t>
              </a:r>
              <a:endParaRPr lang="ro-RO" sz="1350" b="1" dirty="0">
                <a:solidFill>
                  <a:srgbClr val="FF0000"/>
                </a:solidFill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7944" y="2345958"/>
              <a:ext cx="1555418" cy="117179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878162" y="3551136"/>
              <a:ext cx="1989647" cy="546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0033CC"/>
                  </a:solidFill>
                </a:rPr>
                <a:t>Sensitivity </a:t>
              </a:r>
              <a:r>
                <a:rPr lang="en-US" sz="1600" b="1" i="1" dirty="0" smtClean="0">
                  <a:solidFill>
                    <a:srgbClr val="0033CC"/>
                  </a:solidFill>
                </a:rPr>
                <a:t>frontier</a:t>
              </a:r>
              <a:endParaRPr lang="en-US" sz="1200" dirty="0">
                <a:solidFill>
                  <a:srgbClr val="0033CC"/>
                </a:solidFill>
              </a:endParaRPr>
            </a:p>
            <a:p>
              <a:pPr algn="ctr"/>
              <a:r>
                <a:rPr lang="en-US" sz="1350" b="1" dirty="0" smtClean="0">
                  <a:solidFill>
                    <a:srgbClr val="FF0000"/>
                  </a:solidFill>
                </a:rPr>
                <a:t>weak </a:t>
              </a:r>
              <a:r>
                <a:rPr lang="en-US" sz="1350" b="1" dirty="0">
                  <a:solidFill>
                    <a:srgbClr val="FF0000"/>
                  </a:solidFill>
                </a:rPr>
                <a:t>channels</a:t>
              </a:r>
              <a:endParaRPr lang="ro-RO" sz="1350" b="1" dirty="0">
                <a:solidFill>
                  <a:srgbClr val="FF0000"/>
                </a:solidFill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3505" y="4063201"/>
              <a:ext cx="750870" cy="109098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7315" y="6031502"/>
              <a:ext cx="1938713" cy="66849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6825262" y="5273850"/>
              <a:ext cx="2095445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33CC"/>
                  </a:solidFill>
                </a:rPr>
                <a:t>Precision </a:t>
              </a:r>
              <a:r>
                <a:rPr lang="en-US" b="1" i="1" dirty="0" smtClean="0">
                  <a:solidFill>
                    <a:srgbClr val="0033CC"/>
                  </a:solidFill>
                </a:rPr>
                <a:t>frontier</a:t>
              </a:r>
              <a:endParaRPr lang="en-US" sz="1350" dirty="0"/>
            </a:p>
            <a:p>
              <a:r>
                <a:rPr lang="en-US" sz="1350" b="1" dirty="0">
                  <a:solidFill>
                    <a:srgbClr val="C00000"/>
                  </a:solidFill>
                </a:rPr>
                <a:t>high statistics</a:t>
              </a:r>
              <a:endParaRPr lang="ro-RO" sz="135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 rot="20035831">
            <a:off x="-44649" y="3521531"/>
            <a:ext cx="2057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From Norbert </a:t>
            </a:r>
            <a:r>
              <a:rPr lang="en-US" sz="1600" dirty="0" err="1" smtClean="0">
                <a:latin typeface="Calibri" panose="020F0502020204030204" pitchFamily="34" charset="0"/>
              </a:rPr>
              <a:t>Pietralla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2" name="Footer Placeholder 1"/>
          <p:cNvSpPr txBox="1">
            <a:spLocks noChangeAspect="1"/>
          </p:cNvSpPr>
          <p:nvPr/>
        </p:nvSpPr>
        <p:spPr>
          <a:xfrm>
            <a:off x="367500" y="6576097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432"/>
            <a:ext cx="9144000" cy="4837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9098236" y="1629179"/>
            <a:ext cx="45720" cy="43982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61789" y="303593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 m</a:t>
            </a:r>
            <a:endParaRPr lang="ro-RO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55379" y="1641374"/>
            <a:ext cx="7241733" cy="118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02728" y="128489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 m</a:t>
            </a:r>
            <a:endParaRPr lang="ro-RO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89229" y="4741760"/>
            <a:ext cx="0" cy="132398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97654" y="447150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1.5 m</a:t>
            </a:r>
            <a:endParaRPr lang="ro-RO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1889" y="1842002"/>
            <a:ext cx="148984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4028" y="184200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 m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5084" y="1758077"/>
            <a:ext cx="3266123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footprints of all GBS experiments at ELI-NP are fixed</a:t>
            </a:r>
            <a:endParaRPr lang="ro-RO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0266" y="1752009"/>
            <a:ext cx="5132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E8</a:t>
            </a:r>
            <a:endParaRPr lang="ro-RO" sz="21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3998" y="2035076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ELIGANT-GN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LaBr3+ </a:t>
            </a:r>
            <a:r>
              <a:rPr lang="en-US" i="1" dirty="0" err="1" smtClean="0">
                <a:solidFill>
                  <a:srgbClr val="FFFF00"/>
                </a:solidFill>
              </a:rPr>
              <a:t>Liq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Scint</a:t>
            </a:r>
            <a:endParaRPr lang="ro-RO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3031" y="311839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ELIADE-Ge Clover</a:t>
            </a:r>
            <a:endParaRPr lang="ro-RO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6755" y="267362"/>
            <a:ext cx="741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Main Detector arrays under construction ,prototypes ready </a:t>
            </a:r>
            <a:endParaRPr lang="en-US" sz="2000" b="1" i="1" dirty="0"/>
          </a:p>
        </p:txBody>
      </p:sp>
      <p:sp>
        <p:nvSpPr>
          <p:cNvPr id="19" name="Footer Placeholder 1"/>
          <p:cNvSpPr txBox="1">
            <a:spLocks noChangeAspect="1"/>
          </p:cNvSpPr>
          <p:nvPr/>
        </p:nvSpPr>
        <p:spPr>
          <a:xfrm>
            <a:off x="1004253" y="651897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73" y="1995500"/>
            <a:ext cx="3889375" cy="38195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578351" y="5508760"/>
            <a:ext cx="1209005" cy="317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5850" y="5390438"/>
            <a:ext cx="156966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segmented anode</a:t>
            </a:r>
            <a:endParaRPr lang="ro-RO" sz="135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4995875" y="4829732"/>
            <a:ext cx="671825" cy="53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85809" y="4557135"/>
            <a:ext cx="128112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DC electrodes</a:t>
            </a:r>
            <a:endParaRPr lang="ro-RO" sz="135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5081552" y="4066224"/>
            <a:ext cx="2057490" cy="303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45092" y="3872004"/>
            <a:ext cx="1406154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target assembly</a:t>
            </a:r>
            <a:endParaRPr lang="ro-RO" sz="135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101847" y="2173972"/>
            <a:ext cx="3075810" cy="4893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081552" y="2630454"/>
            <a:ext cx="2867646" cy="6395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56620" y="2630454"/>
            <a:ext cx="1031051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RF carpets</a:t>
            </a:r>
            <a:endParaRPr lang="ro-RO" sz="135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32256" y="3194986"/>
            <a:ext cx="187781" cy="879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/>
          </a:p>
        </p:txBody>
      </p:sp>
      <p:sp>
        <p:nvSpPr>
          <p:cNvPr id="26" name="Oval 25"/>
          <p:cNvSpPr/>
          <p:nvPr/>
        </p:nvSpPr>
        <p:spPr>
          <a:xfrm>
            <a:off x="6846302" y="3341368"/>
            <a:ext cx="138792" cy="48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/>
          </a:p>
        </p:txBody>
      </p:sp>
      <p:sp>
        <p:nvSpPr>
          <p:cNvPr id="27" name="Oval 26"/>
          <p:cNvSpPr/>
          <p:nvPr/>
        </p:nvSpPr>
        <p:spPr>
          <a:xfrm flipV="1">
            <a:off x="6874876" y="3438164"/>
            <a:ext cx="81644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/>
          </a:p>
        </p:txBody>
      </p:sp>
      <p:cxnSp>
        <p:nvCxnSpPr>
          <p:cNvPr id="29" name="Straight Connector 28"/>
          <p:cNvCxnSpPr>
            <a:stCxn id="25" idx="5"/>
            <a:endCxn id="35" idx="1"/>
          </p:cNvCxnSpPr>
          <p:nvPr/>
        </p:nvCxnSpPr>
        <p:spPr>
          <a:xfrm flipH="1">
            <a:off x="4164165" y="3270021"/>
            <a:ext cx="2828372" cy="38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5"/>
            <a:endCxn id="35" idx="3"/>
          </p:cNvCxnSpPr>
          <p:nvPr/>
        </p:nvCxnSpPr>
        <p:spPr>
          <a:xfrm flipH="1" flipV="1">
            <a:off x="5397195" y="3308167"/>
            <a:ext cx="1567573" cy="75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7" idx="7"/>
          </p:cNvCxnSpPr>
          <p:nvPr/>
        </p:nvCxnSpPr>
        <p:spPr>
          <a:xfrm flipH="1" flipV="1">
            <a:off x="5313410" y="3310755"/>
            <a:ext cx="1631154" cy="1566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64165" y="3158126"/>
            <a:ext cx="123303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Laval nozzles</a:t>
            </a:r>
            <a:endParaRPr lang="ro-RO" sz="135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87355" y="2252295"/>
            <a:ext cx="138792" cy="48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/>
          </a:p>
        </p:txBody>
      </p:sp>
      <p:cxnSp>
        <p:nvCxnSpPr>
          <p:cNvPr id="38" name="Straight Connector 37"/>
          <p:cNvCxnSpPr>
            <a:stCxn id="36" idx="7"/>
            <a:endCxn id="39" idx="3"/>
          </p:cNvCxnSpPr>
          <p:nvPr/>
        </p:nvCxnSpPr>
        <p:spPr>
          <a:xfrm flipH="1">
            <a:off x="5267293" y="2259469"/>
            <a:ext cx="1638528" cy="85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51521" y="2194591"/>
            <a:ext cx="1415772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beam extraction</a:t>
            </a:r>
            <a:endParaRPr lang="ro-RO" sz="135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5000601" y="4838160"/>
            <a:ext cx="715144" cy="361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72745" y="5794458"/>
            <a:ext cx="351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Studies of gas-flow </a:t>
            </a:r>
            <a:r>
              <a:rPr lang="en-US" sz="1350" b="1" dirty="0" smtClean="0"/>
              <a:t>dynamics </a:t>
            </a:r>
            <a:r>
              <a:rPr lang="en-US" sz="1350" b="1" dirty="0"/>
              <a:t>funded by the Romanian Science </a:t>
            </a:r>
            <a:r>
              <a:rPr lang="en-US" sz="1350" b="1" dirty="0" smtClean="0"/>
              <a:t>Agency</a:t>
            </a:r>
            <a:endParaRPr lang="en-US" sz="1350" b="1" dirty="0">
              <a:solidFill>
                <a:srgbClr val="002060"/>
              </a:solidFill>
            </a:endParaRPr>
          </a:p>
          <a:p>
            <a:r>
              <a:rPr lang="en-US" sz="1350" b="1" dirty="0">
                <a:solidFill>
                  <a:srgbClr val="002060"/>
                </a:solidFill>
              </a:rPr>
              <a:t>Work in collaboration with GSI, Darmstadt and University of Giessen </a:t>
            </a:r>
            <a:endParaRPr lang="ro-RO" sz="135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29194" y="80680"/>
            <a:ext cx="6884170" cy="788016"/>
            <a:chOff x="1337311" y="-65802"/>
            <a:chExt cx="10854691" cy="1050687"/>
          </a:xfrm>
        </p:grpSpPr>
        <p:sp>
          <p:nvSpPr>
            <p:cNvPr id="37" name="TextBox 36"/>
            <p:cNvSpPr txBox="1"/>
            <p:nvPr/>
          </p:nvSpPr>
          <p:spPr>
            <a:xfrm>
              <a:off x="1337311" y="0"/>
              <a:ext cx="10854691" cy="9848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700" dirty="0">
                  <a:solidFill>
                    <a:schemeClr val="bg1"/>
                  </a:solidFill>
                </a:rPr>
                <a:t>IGISOL facility at ELI-NP</a:t>
              </a:r>
              <a:endParaRPr lang="ro-RO" sz="27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95108" y="-65802"/>
              <a:ext cx="378565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Rom. Rep. Phys. 68, S621 (2016)</a:t>
              </a:r>
              <a:endParaRPr lang="ro-RO" sz="13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3311" y="124768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double-chamber CSC</a:t>
            </a:r>
            <a:endParaRPr lang="ro-RO" b="1" u="sng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99792" y="1644872"/>
            <a:ext cx="4744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P. Constantin et al, NIM B 378, 78 (2016), ibid (2016) submitted</a:t>
            </a:r>
            <a:endParaRPr lang="ro-RO" sz="1200" b="1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-4988" y="1362931"/>
            <a:ext cx="4282490" cy="4495090"/>
            <a:chOff x="1291727" y="1346796"/>
            <a:chExt cx="4282490" cy="4174291"/>
          </a:xfrm>
        </p:grpSpPr>
        <p:pic>
          <p:nvPicPr>
            <p:cNvPr id="34" name="Picture 17" descr="photo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064" y="1679732"/>
              <a:ext cx="3577364" cy="2670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1291727" y="1346796"/>
              <a:ext cx="4282490" cy="4174291"/>
              <a:chOff x="615691" y="709622"/>
              <a:chExt cx="5946354" cy="5796109"/>
            </a:xfrm>
          </p:grpSpPr>
          <p:grpSp>
            <p:nvGrpSpPr>
              <p:cNvPr id="41" name="Group 40"/>
              <p:cNvGrpSpPr>
                <a:grpSpLocks noChangeAspect="1"/>
              </p:cNvGrpSpPr>
              <p:nvPr/>
            </p:nvGrpSpPr>
            <p:grpSpPr>
              <a:xfrm>
                <a:off x="615691" y="709622"/>
                <a:ext cx="5946354" cy="5796109"/>
                <a:chOff x="1612322" y="918118"/>
                <a:chExt cx="5609236" cy="5467508"/>
              </a:xfrm>
            </p:grpSpPr>
            <p:pic>
              <p:nvPicPr>
                <p:cNvPr id="45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8968" y="4415183"/>
                  <a:ext cx="4542605" cy="1970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1612322" y="918118"/>
                  <a:ext cx="5609236" cy="4434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0000"/>
                      </a:solidFill>
                    </a:rPr>
                    <a:t>Production of fission fragments at ELI-NP</a:t>
                  </a: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3588868" y="5461298"/>
                <a:ext cx="1939128" cy="416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Fast , refractory</a:t>
                </a:r>
              </a:p>
            </p:txBody>
          </p:sp>
        </p:grpSp>
      </p:grpSp>
      <p:sp>
        <p:nvSpPr>
          <p:cNvPr id="47" name="Titre 1"/>
          <p:cNvSpPr txBox="1">
            <a:spLocks/>
          </p:cNvSpPr>
          <p:nvPr/>
        </p:nvSpPr>
        <p:spPr bwMode="auto">
          <a:xfrm>
            <a:off x="-92636" y="6006730"/>
            <a:ext cx="3767334" cy="85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 </a:t>
            </a:r>
            <a:r>
              <a:rPr lang="fr-FR" altLang="en-U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unique niche!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Refractory</a:t>
            </a:r>
            <a:r>
              <a:rPr lang="fr-FR" altLang="en-U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altLang="en-US" sz="1800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element</a:t>
            </a:r>
            <a:r>
              <a:rPr lang="fr-FR" altLang="en-US" sz="1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Short </a:t>
            </a:r>
            <a:r>
              <a:rPr lang="fr-FR" altLang="en-U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lifetime</a:t>
            </a:r>
            <a:r>
              <a:rPr lang="fr-FR" altLang="en-U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fr-FR" altLang="en-US" sz="18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9572" y="1921871"/>
            <a:ext cx="430921" cy="191733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ooter Placeholder 1"/>
          <p:cNvSpPr txBox="1">
            <a:spLocks noChangeAspect="1"/>
          </p:cNvSpPr>
          <p:nvPr/>
        </p:nvSpPr>
        <p:spPr>
          <a:xfrm>
            <a:off x="945012" y="661304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155016" y="132343"/>
            <a:ext cx="47007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     Astrophysics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3" name="Picture 3" descr="nuklidkarte-r-proce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" y="2416175"/>
            <a:ext cx="83534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19" y="1981200"/>
            <a:ext cx="61207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u="none" dirty="0" smtClean="0">
                <a:solidFill>
                  <a:prstClr val="black"/>
                </a:solidFill>
                <a:ea typeface="MS PGothic" pitchFamily="34" charset="-128"/>
                <a:cs typeface="Arial" pitchFamily="34" charset="0"/>
              </a:rPr>
              <a:t>   </a:t>
            </a:r>
            <a:endParaRPr lang="en-US" altLang="en-US" sz="2000" b="0" u="none" dirty="0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40900" y="1742421"/>
            <a:ext cx="87115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de-DE" altLang="en-US" sz="2000" b="0" u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en-US" sz="2000" b="0" u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u="none" dirty="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s  Process: (</a:t>
            </a:r>
            <a:r>
              <a:rPr lang="el-GR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, n</a:t>
            </a:r>
            <a:r>
              <a:rPr 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) reactions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  p process (</a:t>
            </a:r>
            <a:r>
              <a:rPr lang="el-GR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, p) and (</a:t>
            </a:r>
            <a:r>
              <a:rPr lang="el-GR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, </a:t>
            </a:r>
            <a:r>
              <a:rPr lang="el-GR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α</a:t>
            </a:r>
            <a:r>
              <a:rPr 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) </a:t>
            </a:r>
            <a:r>
              <a:rPr 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Reactions;</a:t>
            </a:r>
            <a:r>
              <a:rPr lang="en-US" sz="2000" u="none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sz="2400" u="none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key reaction  </a:t>
            </a:r>
            <a:r>
              <a:rPr lang="el-GR" sz="2400" u="none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γ</a:t>
            </a:r>
            <a:r>
              <a:rPr lang="en-US" sz="2400" u="none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+</a:t>
            </a:r>
            <a:r>
              <a:rPr lang="en-US" sz="2400" u="none" baseline="30000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16</a:t>
            </a:r>
            <a:r>
              <a:rPr lang="en-US" sz="2400" u="none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O     </a:t>
            </a:r>
            <a:r>
              <a:rPr lang="en-US" sz="2400" u="none" baseline="3000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12</a:t>
            </a:r>
            <a:r>
              <a:rPr lang="en-US" sz="2400" u="none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C+</a:t>
            </a:r>
            <a:r>
              <a:rPr lang="el-GR" sz="2400" u="none" dirty="0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α</a:t>
            </a:r>
            <a:endParaRPr lang="en-US" sz="2400" b="0" u="none" dirty="0" smtClean="0">
              <a:solidFill>
                <a:schemeClr val="tx1"/>
              </a:solidFill>
              <a:latin typeface="Calibri" panose="020F0502020204030204" pitchFamily="34" charset="0"/>
              <a:ea typeface="MS PGothic" pitchFamily="34" charset="-128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de-DE" alt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r process:</a:t>
            </a:r>
            <a:r>
              <a:rPr lang="de-DE" altLang="en-US" sz="2000" b="0" u="none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N=126</a:t>
            </a:r>
            <a:r>
              <a:rPr lang="en-US" alt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,</a:t>
            </a:r>
            <a:r>
              <a:rPr lang="en-US" altLang="en-US" sz="2000" b="0" u="none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 understanding </a:t>
            </a:r>
            <a:r>
              <a:rPr lang="en-US" altLang="en-US" sz="2000" b="0" u="none" dirty="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rPr>
              <a:t>nucleosynthesis of actinides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Ø"/>
            </a:pPr>
            <a:endParaRPr lang="de-DE" altLang="en-US" sz="2000" b="0" u="none" dirty="0">
              <a:solidFill>
                <a:srgbClr val="EEECE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2000" b="0" u="none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altLang="en-US" sz="2000" b="0" u="none" dirty="0" smtClean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de-DE" altLang="en-US" sz="2000" b="0" u="none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2000" b="0" u="none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6011863" y="3573463"/>
            <a:ext cx="360362" cy="215900"/>
          </a:xfrm>
          <a:prstGeom prst="ellipse">
            <a:avLst/>
          </a:prstGeom>
          <a:noFill/>
          <a:ln w="2540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early-universe-cowan_sneede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88" y="1133988"/>
            <a:ext cx="1800200" cy="209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2"/>
          <p:cNvCxnSpPr/>
          <p:nvPr/>
        </p:nvCxnSpPr>
        <p:spPr>
          <a:xfrm>
            <a:off x="2699792" y="4725144"/>
            <a:ext cx="3159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64" y="2117957"/>
            <a:ext cx="418291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893" y="1268295"/>
            <a:ext cx="79123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Isotopic distribution </a:t>
            </a:r>
            <a:r>
              <a:rPr lang="en-US" sz="2000" dirty="0">
                <a:latin typeface="Calibri" panose="020F0502020204030204" pitchFamily="34" charset="0"/>
              </a:rPr>
              <a:t>in the Universe  </a:t>
            </a:r>
            <a:r>
              <a:rPr lang="en-US" sz="2000" dirty="0" smtClean="0">
                <a:latin typeface="Calibri" panose="020F0502020204030204" pitchFamily="34" charset="0"/>
              </a:rPr>
              <a:t>a </a:t>
            </a:r>
            <a:r>
              <a:rPr lang="en-US" sz="2000" dirty="0">
                <a:latin typeface="Calibri" panose="020F0502020204030204" pitchFamily="34" charset="0"/>
              </a:rPr>
              <a:t>central question for Astrophysics</a:t>
            </a:r>
          </a:p>
        </p:txBody>
      </p:sp>
      <p:sp>
        <p:nvSpPr>
          <p:cNvPr id="13" name="Footer Placeholder 1"/>
          <p:cNvSpPr txBox="1">
            <a:spLocks noChangeAspect="1"/>
          </p:cNvSpPr>
          <p:nvPr/>
        </p:nvSpPr>
        <p:spPr>
          <a:xfrm>
            <a:off x="2132013" y="659765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2249285" y="54723"/>
            <a:ext cx="621997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Applications of Gamma Beams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64205" y="1288323"/>
            <a:ext cx="702784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Industrial tomography 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r>
              <a:rPr lang="it-IT" sz="2000" b="1" dirty="0" smtClean="0">
                <a:solidFill>
                  <a:schemeClr val="bg1"/>
                </a:solidFill>
              </a:rPr>
              <a:t>material inspection: nuclear waste </a:t>
            </a:r>
          </a:p>
          <a:p>
            <a:r>
              <a:rPr lang="it-IT" sz="2000" b="1" dirty="0" smtClean="0">
                <a:solidFill>
                  <a:schemeClr val="bg1"/>
                </a:solidFill>
              </a:rPr>
              <a:t>                                  </a:t>
            </a: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</a:rPr>
              <a:t>food contaminations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92D050"/>
                </a:solidFill>
              </a:rPr>
              <a:t>Medical </a:t>
            </a:r>
            <a:r>
              <a:rPr lang="en-US" sz="2000" b="1" dirty="0">
                <a:solidFill>
                  <a:srgbClr val="92D050"/>
                </a:solidFill>
              </a:rPr>
              <a:t>radioisotopes at </a:t>
            </a:r>
            <a:r>
              <a:rPr lang="en-US" sz="2000" b="1" dirty="0" smtClean="0">
                <a:solidFill>
                  <a:srgbClr val="92D050"/>
                </a:solidFill>
              </a:rPr>
              <a:t>ELI-NP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ro-RO" dirty="0">
              <a:solidFill>
                <a:schemeClr val="bg1"/>
              </a:solidFill>
            </a:endParaRPr>
          </a:p>
          <a:p>
            <a:endParaRPr lang="it-IT" b="1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sz="2000" b="1" dirty="0" smtClean="0">
                <a:solidFill>
                  <a:srgbClr val="0000FF"/>
                </a:solidFill>
              </a:rPr>
              <a:t> </a:t>
            </a:r>
          </a:p>
          <a:p>
            <a:endParaRPr lang="it-IT" b="1" dirty="0">
              <a:solidFill>
                <a:srgbClr val="00FC00"/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sz="2000" b="1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00FFFF"/>
              </a:solidFill>
            </a:endParaRPr>
          </a:p>
          <a:p>
            <a:endParaRPr lang="it-IT" dirty="0" smtClean="0">
              <a:solidFill>
                <a:srgbClr val="00FFFF"/>
              </a:solidFill>
            </a:endParaRPr>
          </a:p>
          <a:p>
            <a:endParaRPr lang="it-IT" dirty="0">
              <a:solidFill>
                <a:srgbClr val="00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189" y="759647"/>
            <a:ext cx="3339397" cy="1897610"/>
          </a:xfrm>
          <a:prstGeom prst="rect">
            <a:avLst/>
          </a:prstGeom>
        </p:spPr>
      </p:pic>
      <p:cxnSp>
        <p:nvCxnSpPr>
          <p:cNvPr id="14" name="Connettore 1 13"/>
          <p:cNvCxnSpPr/>
          <p:nvPr/>
        </p:nvCxnSpPr>
        <p:spPr>
          <a:xfrm>
            <a:off x="184833" y="2655053"/>
            <a:ext cx="8979795" cy="0"/>
          </a:xfrm>
          <a:prstGeom prst="line">
            <a:avLst/>
          </a:prstGeom>
          <a:ln w="28575" cmpd="sng">
            <a:solidFill>
              <a:srgbClr val="00FC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0" y="4944244"/>
            <a:ext cx="8979795" cy="0"/>
          </a:xfrm>
          <a:prstGeom prst="line">
            <a:avLst/>
          </a:prstGeom>
          <a:ln w="28575" cmpd="sng">
            <a:solidFill>
              <a:srgbClr val="00FC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957" y="3401781"/>
            <a:ext cx="4022802" cy="30008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o-RO" sz="1350" dirty="0">
              <a:solidFill>
                <a:schemeClr val="bg1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5957" y="3040855"/>
            <a:ext cx="400709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b="1" baseline="300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195m</a:t>
            </a:r>
            <a:r>
              <a:rPr lang="en-US" alt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: In chemotherapy of tumors</a:t>
            </a:r>
            <a:r>
              <a:rPr lang="en-US" altLang="en-US" sz="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5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alt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 be used to exclude ”non responding” patients from unnecessary chemotherapy and optimizing the dose of all </a:t>
            </a:r>
            <a:r>
              <a:rPr lang="en-US" alt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chemotherapy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50" y="2668809"/>
            <a:ext cx="2948940" cy="22929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9080060">
            <a:off x="3554471" y="3706469"/>
            <a:ext cx="239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feasibility study: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Wen Luo et al</a:t>
            </a:r>
            <a:r>
              <a:rPr lang="en-US" sz="1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.,</a:t>
            </a:r>
          </a:p>
          <a:p>
            <a:r>
              <a:rPr lang="en-US" sz="1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Appl. Phys. B 122, 8 (2016)</a:t>
            </a:r>
            <a:endParaRPr lang="ro-RO" sz="1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5020664"/>
            <a:ext cx="335464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Positron beams for material science at ELI-NP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0532" y="568107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Rom. Rep. Phys. 68, S735 (2016)</a:t>
            </a:r>
            <a:endParaRPr lang="ro-RO" sz="1400" b="1" dirty="0">
              <a:solidFill>
                <a:schemeClr val="bg1"/>
              </a:solidFill>
            </a:endParaRP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059" y="4941360"/>
            <a:ext cx="3665220" cy="1899476"/>
          </a:xfrm>
          <a:prstGeom prst="rect">
            <a:avLst/>
          </a:prstGeom>
        </p:spPr>
      </p:pic>
      <p:cxnSp>
        <p:nvCxnSpPr>
          <p:cNvPr id="149" name="Straight Arrow Connector 148"/>
          <p:cNvCxnSpPr/>
          <p:nvPr/>
        </p:nvCxnSpPr>
        <p:spPr>
          <a:xfrm flipH="1" flipV="1">
            <a:off x="4208028" y="6454535"/>
            <a:ext cx="524229" cy="37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 rot="1535246">
            <a:off x="4499094" y="6523137"/>
            <a:ext cx="76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sym typeface="Symbol" panose="05050102010706020507" pitchFamily="18" charset="2"/>
              </a:rPr>
              <a:t>-</a:t>
            </a:r>
            <a:r>
              <a:rPr lang="en-US" sz="1400" dirty="0" smtClean="0">
                <a:solidFill>
                  <a:srgbClr val="00B050"/>
                </a:solidFill>
              </a:rPr>
              <a:t>beam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51" name="TextBox 150"/>
          <p:cNvSpPr txBox="1">
            <a:spLocks noChangeAspect="1"/>
          </p:cNvSpPr>
          <p:nvPr/>
        </p:nvSpPr>
        <p:spPr>
          <a:xfrm rot="19803734">
            <a:off x="3836219" y="5908807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Converter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290830" y="4977082"/>
            <a:ext cx="2579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ELI-NP Positron Laboratory </a:t>
            </a:r>
            <a:endParaRPr lang="en-US" sz="1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84010" y="2323048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Rom. Rep. Phys. 68, S799 (2016)</a:t>
            </a:r>
            <a:endParaRPr lang="ro-RO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377158" y="0"/>
            <a:ext cx="6412375" cy="80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GB" altLang="en-US" sz="2800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What is ELI?</a:t>
            </a:r>
          </a:p>
          <a:p>
            <a:pPr algn="r" eaLnBrk="1" hangingPunct="1">
              <a:buClrTx/>
              <a:buFontTx/>
              <a:buNone/>
            </a:pPr>
            <a:r>
              <a:rPr lang="en-GB" altLang="en-US" sz="2800" b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Extreme Light Infrastructure</a:t>
            </a:r>
            <a:endParaRPr lang="en-GB" altLang="ja-JP" sz="2800" b="1" dirty="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15574" y="1246101"/>
            <a:ext cx="5241273" cy="552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7800" indent="-176213" eaLnBrk="0" hangingPunct="0"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7800" algn="l"/>
                <a:tab pos="1092200" algn="l"/>
                <a:tab pos="2006600" algn="l"/>
                <a:tab pos="2921000" algn="l"/>
                <a:tab pos="3835400" algn="l"/>
                <a:tab pos="4749800" algn="l"/>
                <a:tab pos="5664200" algn="l"/>
                <a:tab pos="6578600" algn="l"/>
                <a:tab pos="7493000" algn="l"/>
                <a:tab pos="8407400" algn="l"/>
                <a:tab pos="9321800" algn="l"/>
                <a:tab pos="102362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ClrTx/>
              <a:buFontTx/>
              <a:buNone/>
            </a:pPr>
            <a:r>
              <a:rPr lang="en-GB" altLang="en-US" sz="2800" b="1" dirty="0" smtClean="0">
                <a:solidFill>
                  <a:srgbClr val="4D4D4D"/>
                </a:solidFill>
                <a:latin typeface="Verdana" panose="020B0604030504040204" pitchFamily="34" charset="0"/>
              </a:rPr>
              <a:t>                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 will be  </a:t>
            </a:r>
            <a:endParaRPr lang="en-GB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ClrTx/>
              <a:buFontTx/>
              <a:buNone/>
            </a:pPr>
            <a:r>
              <a:rPr lang="en-GB" altLang="en-U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algn="just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 </a:t>
            </a:r>
            <a:r>
              <a:rPr lang="en-GB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fr-FR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first international </a:t>
            </a:r>
            <a:r>
              <a:rPr lang="en-GB" altLang="ja-JP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  <a:p>
            <a:pPr marL="1587" lvl="1" indent="0" algn="just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ja-JP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infrastructure</a:t>
            </a:r>
            <a:r>
              <a:rPr lang="en-GB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providing </a:t>
            </a:r>
            <a:endParaRPr lang="en-GB" altLang="ja-JP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algn="just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GB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science and research </a:t>
            </a:r>
            <a:r>
              <a:rPr lang="en-GB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 marL="1587" lvl="1" indent="0" algn="just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ja-JP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for international users </a:t>
            </a:r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None/>
            </a:pPr>
            <a:endParaRPr lang="en-GB" alt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</a:pPr>
            <a:r>
              <a:rPr lang="en-GB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</a:t>
            </a:r>
            <a:r>
              <a:rPr lang="en-GB" altLang="en-US" sz="1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research </a:t>
            </a:r>
            <a:r>
              <a:rPr lang="en-GB" altLang="en-US" sz="1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  <a:p>
            <a:pPr marL="1587" lvl="1" indent="0" eaLnBrk="1" hangingPunct="1">
              <a:spcAft>
                <a:spcPts val="600"/>
              </a:spcAft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based initially on 3 facilities in CZ, HU and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404040"/>
              </a:buClr>
            </a:pPr>
            <a:endParaRPr lang="en-GB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The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ESFRI project to be</a:t>
            </a:r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implemented </a:t>
            </a:r>
            <a:endParaRPr lang="en-GB" altLang="en-US" sz="2000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404040"/>
              </a:buClr>
            </a:pPr>
            <a:r>
              <a:rPr lang="en-GB" altLang="en-US" sz="2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altLang="en-US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EU Member States </a:t>
            </a:r>
            <a:r>
              <a:rPr lang="en-GB" altLang="en-US" sz="2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EU13</a:t>
            </a:r>
            <a:endParaRPr lang="en-GB" altLang="en-US" sz="2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Aft>
                <a:spcPts val="600"/>
              </a:spcAft>
              <a:buClr>
                <a:srgbClr val="FF3300"/>
              </a:buClr>
              <a:buFont typeface="Wingdings" panose="05000000000000000000" pitchFamily="2" charset="2"/>
              <a:buNone/>
            </a:pPr>
            <a:endParaRPr lang="en-GB" altLang="en-US" sz="1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FF3300"/>
              </a:buClr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Pioneering </a:t>
            </a:r>
            <a:r>
              <a:rPr lang="en-GB" altLang="en-US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novel funding model:</a:t>
            </a:r>
            <a:r>
              <a:rPr lang="en-GB" altLang="en-US" sz="2000" dirty="0">
                <a:solidFill>
                  <a:srgbClr val="FF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 smtClean="0">
              <a:solidFill>
                <a:srgbClr val="FF6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FF3300"/>
              </a:buClr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combining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structural funds (ERDF) </a:t>
            </a: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" lvl="1" indent="0" eaLnBrk="1" hangingPunct="1">
              <a:spcAft>
                <a:spcPts val="600"/>
              </a:spcAft>
              <a:buClr>
                <a:srgbClr val="FF3300"/>
              </a:buClr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implementation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</a:p>
          <a:p>
            <a:pPr marL="1587" lvl="1" indent="0" eaLnBrk="1" hangingPunct="1">
              <a:spcAft>
                <a:spcPts val="600"/>
              </a:spcAft>
              <a:buClr>
                <a:srgbClr val="FF3300"/>
              </a:buClr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an ERIC for the operation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7" y="876300"/>
            <a:ext cx="3795713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5-Point Star 1"/>
          <p:cNvSpPr>
            <a:spLocks noChangeAspect="1"/>
          </p:cNvSpPr>
          <p:nvPr/>
        </p:nvSpPr>
        <p:spPr>
          <a:xfrm>
            <a:off x="15574" y="2005670"/>
            <a:ext cx="256032" cy="25603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5-Point Star 7"/>
          <p:cNvSpPr>
            <a:spLocks noChangeAspect="1"/>
          </p:cNvSpPr>
          <p:nvPr/>
        </p:nvSpPr>
        <p:spPr>
          <a:xfrm>
            <a:off x="0" y="3560885"/>
            <a:ext cx="256032" cy="25603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16256" y="4560654"/>
            <a:ext cx="256032" cy="25603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15574" y="5353466"/>
            <a:ext cx="256032" cy="25603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1"/>
          <p:cNvSpPr txBox="1">
            <a:spLocks noChangeAspect="1"/>
          </p:cNvSpPr>
          <p:nvPr/>
        </p:nvSpPr>
        <p:spPr>
          <a:xfrm>
            <a:off x="3564505" y="6538912"/>
            <a:ext cx="6281459" cy="5314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Gales ELI-NP Nuclear Physics Long Range Plan 2017-Darmstadt Jan 11-13</a:t>
            </a:r>
          </a:p>
        </p:txBody>
      </p:sp>
    </p:spTree>
    <p:extLst>
      <p:ext uri="{BB962C8B-B14F-4D97-AF65-F5344CB8AC3E}">
        <p14:creationId xmlns:p14="http://schemas.microsoft.com/office/powerpoint/2010/main" val="260334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763524" y="1230790"/>
            <a:ext cx="8257032" cy="3009392"/>
          </a:xfrm>
          <a:prstGeom prst="rect">
            <a:avLst/>
          </a:prstGeom>
        </p:spPr>
        <p:txBody>
          <a:bodyPr numCol="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Fission-fusion                                                                                           </a:t>
            </a:r>
          </a:p>
          <a:p>
            <a:pPr marL="0" indent="0">
              <a:buNone/>
            </a:pPr>
            <a:r>
              <a:rPr kumimoji="1"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capture reactions</a:t>
            </a:r>
          </a:p>
          <a:p>
            <a:pPr marL="0" indent="0">
              <a:buNone/>
            </a:pPr>
            <a:r>
              <a:rPr kumimoji="1"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p and </a:t>
            </a:r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-processes                         </a:t>
            </a:r>
          </a:p>
          <a:p>
            <a:pPr marL="0" indent="0">
              <a:buNone/>
            </a:pP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NRF, Dipole Response, GR&amp;PDR</a:t>
            </a: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density …. </a:t>
            </a:r>
          </a:p>
          <a:p>
            <a:pPr marL="0" indent="0">
              <a:buNone/>
            </a:pP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Imaging</a:t>
            </a:r>
          </a:p>
          <a:p>
            <a:pPr marL="0" indent="0">
              <a:buNone/>
            </a:pP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Science </a:t>
            </a:r>
          </a:p>
          <a:p>
            <a:pPr marL="0" indent="0">
              <a:buNone/>
            </a:pP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Isotopes</a:t>
            </a:r>
          </a:p>
          <a:p>
            <a:pPr marL="0" indent="0">
              <a:buNone/>
            </a:pPr>
            <a:endParaRPr lang="en-US" altLang="ja-JP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Astrophysics</a:t>
            </a:r>
            <a:endParaRPr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Nuclear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0" indent="0">
              <a:buNone/>
            </a:pPr>
            <a:endParaRPr lang="en-US" altLang="ja-JP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Reactor Eng.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Therapy</a:t>
            </a:r>
          </a:p>
          <a:p>
            <a:endParaRPr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1024636" y="-8422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horizons with ELI-NP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1"/>
          <p:cNvSpPr txBox="1">
            <a:spLocks noChangeAspect="1"/>
          </p:cNvSpPr>
          <p:nvPr/>
        </p:nvSpPr>
        <p:spPr>
          <a:xfrm>
            <a:off x="2762949" y="6482589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6061" y="4412194"/>
            <a:ext cx="5971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Very attractive science and large discovery potential at reach at the interface of High power laser , plasma , accelerator and nuclear physics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599432" y="1481328"/>
            <a:ext cx="292608" cy="1399032"/>
          </a:xfrm>
          <a:prstGeom prst="rightBrac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3619" y="4179931"/>
            <a:ext cx="2209780" cy="2583136"/>
            <a:chOff x="59140" y="5239971"/>
            <a:chExt cx="3027095" cy="353853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0" y="5239971"/>
              <a:ext cx="2996804" cy="3538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9430" y="8230414"/>
              <a:ext cx="2996805" cy="5480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defTabSz="342900">
                <a:spcBef>
                  <a:spcPts val="450"/>
                </a:spcBef>
                <a:defRPr/>
              </a:pPr>
              <a:r>
                <a:rPr lang="en-US" i="1" dirty="0" smtClean="0">
                  <a:solidFill>
                    <a:srgbClr val="00009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      </a:t>
              </a:r>
              <a:r>
                <a:rPr lang="en-US" sz="20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“Go East”</a:t>
              </a:r>
              <a:endPara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5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3749"/>
            <a:ext cx="9144000" cy="534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24405" y="106715"/>
            <a:ext cx="64283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Thanks to ELI-NP team </a:t>
            </a:r>
          </a:p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 for your patience!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1"/>
          <p:cNvSpPr txBox="1">
            <a:spLocks noChangeAspect="1"/>
          </p:cNvSpPr>
          <p:nvPr/>
        </p:nvSpPr>
        <p:spPr>
          <a:xfrm>
            <a:off x="2543308" y="6547895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9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0" name="Group 7"/>
          <p:cNvGrpSpPr>
            <a:grpSpLocks noChangeAspect="1"/>
          </p:cNvGrpSpPr>
          <p:nvPr/>
        </p:nvGrpSpPr>
        <p:grpSpPr bwMode="auto">
          <a:xfrm>
            <a:off x="1393980" y="1835497"/>
            <a:ext cx="4599401" cy="4030159"/>
            <a:chOff x="61064" y="1614488"/>
            <a:chExt cx="6429375" cy="4629150"/>
          </a:xfrm>
        </p:grpSpPr>
        <p:pic>
          <p:nvPicPr>
            <p:cNvPr id="2663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64" y="1614488"/>
              <a:ext cx="6429375" cy="462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6" name="TextBox 9"/>
            <p:cNvSpPr txBox="1">
              <a:spLocks noChangeArrowheads="1"/>
            </p:cNvSpPr>
            <p:nvPr/>
          </p:nvSpPr>
          <p:spPr bwMode="auto">
            <a:xfrm>
              <a:off x="4594329" y="2036716"/>
              <a:ext cx="596500" cy="245330"/>
            </a:xfrm>
            <a:prstGeom prst="rect">
              <a:avLst/>
            </a:prstGeom>
            <a:solidFill>
              <a:srgbClr val="B8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88" dirty="0">
                  <a:latin typeface="Arial" panose="020B0604020202020204" pitchFamily="34" charset="0"/>
                </a:rPr>
                <a:t>1TeV</a:t>
              </a:r>
            </a:p>
          </p:txBody>
        </p:sp>
        <p:sp>
          <p:nvSpPr>
            <p:cNvPr id="26637" name="TextBox 10"/>
            <p:cNvSpPr txBox="1">
              <a:spLocks noChangeArrowheads="1"/>
            </p:cNvSpPr>
            <p:nvPr/>
          </p:nvSpPr>
          <p:spPr bwMode="auto">
            <a:xfrm>
              <a:off x="4543994" y="2895036"/>
              <a:ext cx="618908" cy="245330"/>
            </a:xfrm>
            <a:prstGeom prst="rect">
              <a:avLst/>
            </a:prstGeom>
            <a:solidFill>
              <a:srgbClr val="B8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88" dirty="0">
                  <a:latin typeface="Arial" panose="020B0604020202020204" pitchFamily="34" charset="0"/>
                </a:rPr>
                <a:t>1GeV</a:t>
              </a:r>
            </a:p>
          </p:txBody>
        </p:sp>
        <p:sp>
          <p:nvSpPr>
            <p:cNvPr id="26638" name="TextBox 11"/>
            <p:cNvSpPr txBox="1">
              <a:spLocks noChangeArrowheads="1"/>
            </p:cNvSpPr>
            <p:nvPr/>
          </p:nvSpPr>
          <p:spPr bwMode="auto">
            <a:xfrm>
              <a:off x="4534377" y="3997302"/>
              <a:ext cx="627871" cy="245330"/>
            </a:xfrm>
            <a:prstGeom prst="rect">
              <a:avLst/>
            </a:prstGeom>
            <a:solidFill>
              <a:srgbClr val="B8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88" dirty="0">
                  <a:latin typeface="Arial" panose="020B0604020202020204" pitchFamily="34" charset="0"/>
                </a:rPr>
                <a:t>1MeV</a:t>
              </a:r>
            </a:p>
          </p:txBody>
        </p:sp>
        <p:sp>
          <p:nvSpPr>
            <p:cNvPr id="26639" name="TextBox 12"/>
            <p:cNvSpPr txBox="1">
              <a:spLocks noChangeArrowheads="1"/>
            </p:cNvSpPr>
            <p:nvPr/>
          </p:nvSpPr>
          <p:spPr bwMode="auto">
            <a:xfrm>
              <a:off x="4683456" y="5052872"/>
              <a:ext cx="509108" cy="245330"/>
            </a:xfrm>
            <a:prstGeom prst="rect">
              <a:avLst/>
            </a:prstGeom>
            <a:solidFill>
              <a:srgbClr val="B8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88" dirty="0">
                  <a:latin typeface="Arial" panose="020B0604020202020204" pitchFamily="34" charset="0"/>
                </a:rPr>
                <a:t>1eV</a:t>
              </a:r>
            </a:p>
          </p:txBody>
        </p:sp>
      </p:grpSp>
      <p:sp>
        <p:nvSpPr>
          <p:cNvPr id="10" name="Title 2"/>
          <p:cNvSpPr txBox="1">
            <a:spLocks/>
          </p:cNvSpPr>
          <p:nvPr/>
        </p:nvSpPr>
        <p:spPr>
          <a:xfrm>
            <a:off x="1591467" y="147242"/>
            <a:ext cx="6752508" cy="643105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fr-FR" sz="225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ELI</a:t>
            </a:r>
            <a:r>
              <a:rPr lang="fr-FR" sz="225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5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Extreme</a:t>
            </a:r>
            <a:r>
              <a:rPr lang="fr-FR" sz="225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5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lang="fr-FR" sz="225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Infrastructure </a:t>
            </a:r>
            <a:endParaRPr lang="fr-FR" sz="225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25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World Roadmap for High Power Lasers</a:t>
            </a:r>
            <a:endParaRPr lang="fr-FR" sz="225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13763" y="6400800"/>
            <a:ext cx="630237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244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8021" indent="-160778" defTabSz="257244">
              <a:spcBef>
                <a:spcPct val="20000"/>
              </a:spcBef>
              <a:buFont typeface="Arial" panose="020B0604020202020204" pitchFamily="34" charset="0"/>
              <a:buChar char="–"/>
              <a:defRPr sz="157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3109" indent="-128622" defTabSz="257244">
              <a:spcBef>
                <a:spcPct val="20000"/>
              </a:spcBef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353" indent="-128622" defTabSz="257244">
              <a:spcBef>
                <a:spcPct val="20000"/>
              </a:spcBef>
              <a:buFont typeface="Arial" panose="020B0604020202020204" pitchFamily="34" charset="0"/>
              <a:buChar char="–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596" indent="-128622" defTabSz="257244">
              <a:spcBef>
                <a:spcPct val="20000"/>
              </a:spcBef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14840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72083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929327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86570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CAA295-67EA-4ADF-A978-81E947933A38}" type="slidenum">
              <a:rPr lang="en-US" altLang="en-US" sz="788">
                <a:solidFill>
                  <a:srgbClr val="3F3F3F"/>
                </a:solidFill>
                <a:latin typeface="Corbel" panose="020B0503020204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788" dirty="0">
              <a:solidFill>
                <a:srgbClr val="3F3F3F"/>
              </a:solidFill>
              <a:latin typeface="Corbel" panose="020B0503020204020204" pitchFamily="34" charset="0"/>
            </a:endParaRPr>
          </a:p>
        </p:txBody>
      </p:sp>
      <p:sp>
        <p:nvSpPr>
          <p:cNvPr id="2" name="Footer Placeholder 1"/>
          <p:cNvSpPr>
            <a:spLocks noGrp="1" noChangeAspect="1"/>
          </p:cNvSpPr>
          <p:nvPr>
            <p:ph type="ftr" sz="quarter" idx="4294967295"/>
          </p:nvPr>
        </p:nvSpPr>
        <p:spPr>
          <a:xfrm>
            <a:off x="2132013" y="6400800"/>
            <a:ext cx="7011987" cy="393700"/>
          </a:xfrm>
          <a:prstGeom prst="rect">
            <a:avLst/>
          </a:prstGeom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2414" y="3483055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FFFF00"/>
                </a:solidFill>
              </a:rPr>
              <a:t>Gev</a:t>
            </a:r>
            <a:r>
              <a:rPr lang="en-US" sz="1350" b="1" dirty="0">
                <a:solidFill>
                  <a:srgbClr val="FFFF00"/>
                </a:solidFill>
              </a:rPr>
              <a:t> e-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3869" y="3290480"/>
            <a:ext cx="1281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Naked U ions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993381" y="5401542"/>
            <a:ext cx="3388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en-US" altLang="de-DE" sz="1200" b="0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altLang="de-DE" sz="1200" b="0" u="none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Mourou</a:t>
            </a:r>
            <a:r>
              <a:rPr lang="en-US" altLang="de-DE" sz="1200" b="0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T. Tajima, Science 331,41 (2011)  </a:t>
            </a:r>
            <a:endParaRPr lang="de-DE" altLang="de-DE" sz="1200" b="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69718" y="3742842"/>
            <a:ext cx="1398003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804491" y="2857450"/>
            <a:ext cx="832463" cy="660877"/>
            <a:chOff x="4552405" y="2217602"/>
            <a:chExt cx="1109662" cy="88093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591" y="2217602"/>
              <a:ext cx="717548" cy="715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552405" y="2606227"/>
              <a:ext cx="1109662" cy="4923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</a:rPr>
                <a:t>   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ELI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147002" y="1824793"/>
            <a:ext cx="2794307" cy="3349243"/>
          </a:xfrm>
          <a:prstGeom prst="rect">
            <a:avLst/>
          </a:prstGeom>
          <a:solidFill>
            <a:schemeClr val="bg2">
              <a:lumMod val="50000"/>
              <a:lumOff val="5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focal point of the laser(microns)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E= 9x10</a:t>
            </a:r>
            <a:r>
              <a:rPr lang="en-US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MV/cm for an intensity of 10</a:t>
            </a:r>
            <a:r>
              <a:rPr lang="en-US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W/cm2</a:t>
            </a:r>
          </a:p>
          <a:p>
            <a:pPr algn="ctr"/>
            <a:endParaRPr lang="en-US" sz="210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0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GeV e- acceleration within few mm</a:t>
            </a:r>
            <a:endParaRPr lang="en-US" sz="210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17873" y="2959168"/>
            <a:ext cx="12379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5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W~ </a:t>
            </a:r>
            <a:r>
              <a:rPr lang="en-US" altLang="en-US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10%Solar Power on 1cm2</a:t>
            </a:r>
            <a:endParaRPr lang="en-US" altLang="en-US" sz="15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flipV="1">
            <a:off x="1176625" y="3125649"/>
            <a:ext cx="436281" cy="96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477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2063863" y="0"/>
            <a:ext cx="7537337" cy="114300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z="4000" dirty="0" smtClean="0"/>
              <a:t>Proton &gt;200 MeV is possible.</a:t>
            </a:r>
            <a:endParaRPr kumimoji="1" lang="ja-JP" altLang="en-US" sz="4000" dirty="0"/>
          </a:p>
        </p:txBody>
      </p:sp>
      <p:pic>
        <p:nvPicPr>
          <p:cNvPr id="4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89" y="2556088"/>
            <a:ext cx="4189228" cy="31851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 txBox="1"/>
          <p:nvPr/>
        </p:nvSpPr>
        <p:spPr>
          <a:xfrm>
            <a:off x="596298" y="2556088"/>
            <a:ext cx="352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Predicted proton energy for LP and CP </a:t>
            </a:r>
            <a:r>
              <a:rPr lang="en-US" u="sng" dirty="0">
                <a:solidFill>
                  <a:schemeClr val="tx2"/>
                </a:solidFill>
              </a:rPr>
              <a:t>I=10</a:t>
            </a:r>
            <a:r>
              <a:rPr lang="en-US" u="sng" baseline="30000" dirty="0">
                <a:solidFill>
                  <a:schemeClr val="tx2"/>
                </a:solidFill>
              </a:rPr>
              <a:t>22</a:t>
            </a:r>
            <a:r>
              <a:rPr lang="en-US" dirty="0">
                <a:solidFill>
                  <a:schemeClr val="tx2"/>
                </a:solidFill>
              </a:rPr>
              <a:t> W/cm2, 0.2 µm CH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 target </a:t>
            </a:r>
          </a:p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Psikal</a:t>
            </a:r>
            <a:r>
              <a:rPr lang="en-US" i="1" dirty="0">
                <a:solidFill>
                  <a:schemeClr val="tx2"/>
                </a:solidFill>
              </a:rPr>
              <a:t> et al J Phys </a:t>
            </a:r>
            <a:r>
              <a:rPr lang="en-US" i="1" dirty="0" err="1">
                <a:solidFill>
                  <a:schemeClr val="tx2"/>
                </a:solidFill>
              </a:rPr>
              <a:t>Conf</a:t>
            </a:r>
            <a:r>
              <a:rPr lang="en-US" i="1" dirty="0">
                <a:solidFill>
                  <a:schemeClr val="tx2"/>
                </a:solidFill>
              </a:rPr>
              <a:t> 2016)</a:t>
            </a:r>
          </a:p>
        </p:txBody>
      </p:sp>
      <p:sp>
        <p:nvSpPr>
          <p:cNvPr id="6" name="Footer Placeholder 1"/>
          <p:cNvSpPr txBox="1">
            <a:spLocks noChangeAspect="1"/>
          </p:cNvSpPr>
          <p:nvPr/>
        </p:nvSpPr>
        <p:spPr>
          <a:xfrm>
            <a:off x="618695" y="646430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/>
          </p:cNvPicPr>
          <p:nvPr/>
        </p:nvPicPr>
        <p:blipFill rotWithShape="1">
          <a:blip r:embed="rId2"/>
          <a:srcRect t="3159"/>
          <a:stretch/>
        </p:blipFill>
        <p:spPr>
          <a:xfrm>
            <a:off x="0" y="1275548"/>
            <a:ext cx="5318709" cy="5370832"/>
          </a:xfrm>
          <a:prstGeom prst="rect">
            <a:avLst/>
          </a:prstGeom>
        </p:spPr>
      </p:pic>
      <p:grpSp>
        <p:nvGrpSpPr>
          <p:cNvPr id="31" name="Group 8"/>
          <p:cNvGrpSpPr/>
          <p:nvPr/>
        </p:nvGrpSpPr>
        <p:grpSpPr>
          <a:xfrm>
            <a:off x="1049867" y="1536700"/>
            <a:ext cx="1490133" cy="2658533"/>
            <a:chOff x="1481667" y="1600200"/>
            <a:chExt cx="1490133" cy="2658533"/>
          </a:xfrm>
          <a:solidFill>
            <a:schemeClr val="accent1">
              <a:lumMod val="40000"/>
              <a:lumOff val="60000"/>
              <a:alpha val="30000"/>
            </a:schemeClr>
          </a:solidFill>
          <a:effectLst/>
        </p:grpSpPr>
        <p:sp>
          <p:nvSpPr>
            <p:cNvPr id="32" name="Rectangle 9"/>
            <p:cNvSpPr/>
            <p:nvPr/>
          </p:nvSpPr>
          <p:spPr>
            <a:xfrm>
              <a:off x="1481667" y="1998133"/>
              <a:ext cx="1490133" cy="22606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HPLS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3" name="Rectangle 10"/>
            <p:cNvSpPr/>
            <p:nvPr/>
          </p:nvSpPr>
          <p:spPr>
            <a:xfrm>
              <a:off x="1778000" y="1600200"/>
              <a:ext cx="575733" cy="3979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11"/>
          <p:cNvSpPr/>
          <p:nvPr/>
        </p:nvSpPr>
        <p:spPr>
          <a:xfrm rot="16200000">
            <a:off x="2103968" y="2142065"/>
            <a:ext cx="2794001" cy="1312333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Laboratories</a:t>
            </a:r>
            <a:endParaRPr lang="en-US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5" name="Group 12"/>
          <p:cNvGrpSpPr/>
          <p:nvPr/>
        </p:nvGrpSpPr>
        <p:grpSpPr>
          <a:xfrm>
            <a:off x="533400" y="4483097"/>
            <a:ext cx="3623734" cy="1858436"/>
            <a:chOff x="965200" y="4546597"/>
            <a:chExt cx="3814936" cy="1858436"/>
          </a:xfrm>
          <a:solidFill>
            <a:srgbClr val="3366FF">
              <a:alpha val="28000"/>
            </a:srgbClr>
          </a:solidFill>
        </p:grpSpPr>
        <p:grpSp>
          <p:nvGrpSpPr>
            <p:cNvPr id="36" name="Group 13"/>
            <p:cNvGrpSpPr/>
            <p:nvPr/>
          </p:nvGrpSpPr>
          <p:grpSpPr>
            <a:xfrm>
              <a:off x="965200" y="4546597"/>
              <a:ext cx="3814936" cy="1858436"/>
              <a:chOff x="1536700" y="5376332"/>
              <a:chExt cx="3814936" cy="1858436"/>
            </a:xfrm>
            <a:grpFill/>
          </p:grpSpPr>
          <p:sp>
            <p:nvSpPr>
              <p:cNvPr id="38" name="Rectangle 15"/>
              <p:cNvSpPr/>
              <p:nvPr/>
            </p:nvSpPr>
            <p:spPr>
              <a:xfrm>
                <a:off x="1778000" y="5376332"/>
                <a:ext cx="3573636" cy="829735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b="1" dirty="0" smtClean="0">
                    <a:ln w="24500" cmpd="dbl">
                      <a:solidFill>
                        <a:srgbClr val="000090"/>
                      </a:solidFill>
                      <a:prstDash val="solid"/>
                      <a:miter lim="800000"/>
                    </a:ln>
                    <a:solidFill>
                      <a:srgbClr val="000090"/>
                    </a:solidFill>
                  </a:rPr>
                  <a:t>Experiments</a:t>
                </a:r>
                <a:endParaRPr lang="en-US" b="1" dirty="0">
                  <a:ln w="24500" cmpd="dbl">
                    <a:solidFill>
                      <a:srgbClr val="000090"/>
                    </a:solidFill>
                    <a:prstDash val="solid"/>
                    <a:miter lim="800000"/>
                  </a:ln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Rectangle 16"/>
              <p:cNvSpPr/>
              <p:nvPr/>
            </p:nvSpPr>
            <p:spPr>
              <a:xfrm>
                <a:off x="1536700" y="6104467"/>
                <a:ext cx="812799" cy="1130301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37" name="Rectangle 14"/>
            <p:cNvSpPr/>
            <p:nvPr/>
          </p:nvSpPr>
          <p:spPr>
            <a:xfrm>
              <a:off x="2429934" y="5376333"/>
              <a:ext cx="1032934" cy="26246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0" name="Group 71"/>
          <p:cNvGrpSpPr/>
          <p:nvPr/>
        </p:nvGrpSpPr>
        <p:grpSpPr>
          <a:xfrm>
            <a:off x="1269999" y="5312833"/>
            <a:ext cx="3683001" cy="1028701"/>
            <a:chOff x="1269999" y="5376333"/>
            <a:chExt cx="3683001" cy="1028701"/>
          </a:xfrm>
        </p:grpSpPr>
        <p:grpSp>
          <p:nvGrpSpPr>
            <p:cNvPr id="41" name="Group 72"/>
            <p:cNvGrpSpPr/>
            <p:nvPr/>
          </p:nvGrpSpPr>
          <p:grpSpPr>
            <a:xfrm>
              <a:off x="1269999" y="5376333"/>
              <a:ext cx="3683001" cy="1028701"/>
              <a:chOff x="1701799" y="5376333"/>
              <a:chExt cx="3683001" cy="1028701"/>
            </a:xfrm>
            <a:solidFill>
              <a:srgbClr val="FF0000">
                <a:alpha val="26000"/>
              </a:srgbClr>
            </a:solidFill>
          </p:grpSpPr>
          <p:sp>
            <p:nvSpPr>
              <p:cNvPr id="43" name="Rectangle 74"/>
              <p:cNvSpPr/>
              <p:nvPr/>
            </p:nvSpPr>
            <p:spPr>
              <a:xfrm>
                <a:off x="1778000" y="5376333"/>
                <a:ext cx="3606800" cy="3937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GBS</a:t>
                </a:r>
                <a:endParaRPr 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  <p:sp>
            <p:nvSpPr>
              <p:cNvPr id="44" name="Rectangle 75"/>
              <p:cNvSpPr/>
              <p:nvPr/>
            </p:nvSpPr>
            <p:spPr>
              <a:xfrm>
                <a:off x="1701799" y="5770033"/>
                <a:ext cx="249767" cy="635001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42" name="Rectangle 73"/>
            <p:cNvSpPr/>
            <p:nvPr/>
          </p:nvSpPr>
          <p:spPr>
            <a:xfrm>
              <a:off x="1568147" y="5816601"/>
              <a:ext cx="3228276" cy="41486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2544510" y="1224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ja-JP" sz="2800" dirty="0">
                <a:latin typeface="Helvetica"/>
                <a:cs typeface="Helvetica"/>
              </a:rPr>
              <a:t>ELI–NP –Building </a:t>
            </a:r>
            <a:r>
              <a:rPr lang="en-US" altLang="ja-JP" sz="2800" dirty="0" smtClean="0">
                <a:latin typeface="Helvetica"/>
                <a:cs typeface="Helvetica"/>
              </a:rPr>
              <a:t>Status</a:t>
            </a:r>
            <a:endParaRPr kumimoji="1" lang="ja-JP" altLang="en-US" sz="2800" dirty="0"/>
          </a:p>
        </p:txBody>
      </p:sp>
      <p:grpSp>
        <p:nvGrpSpPr>
          <p:cNvPr id="7" name="Group 58"/>
          <p:cNvGrpSpPr/>
          <p:nvPr/>
        </p:nvGrpSpPr>
        <p:grpSpPr>
          <a:xfrm>
            <a:off x="4150472" y="2055527"/>
            <a:ext cx="3403274" cy="4302698"/>
            <a:chOff x="4368439" y="1239334"/>
            <a:chExt cx="4767888" cy="5597744"/>
          </a:xfrm>
        </p:grpSpPr>
        <p:pic>
          <p:nvPicPr>
            <p:cNvPr id="8" name="Picture 59" descr="sectio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4" t="37171" r="47485" b="30792"/>
            <a:stretch/>
          </p:blipFill>
          <p:spPr>
            <a:xfrm>
              <a:off x="4368439" y="1464732"/>
              <a:ext cx="4767888" cy="2638400"/>
            </a:xfrm>
            <a:prstGeom prst="rect">
              <a:avLst/>
            </a:prstGeom>
          </p:spPr>
        </p:pic>
        <p:grpSp>
          <p:nvGrpSpPr>
            <p:cNvPr id="9" name="Group 60"/>
            <p:cNvGrpSpPr/>
            <p:nvPr/>
          </p:nvGrpSpPr>
          <p:grpSpPr>
            <a:xfrm>
              <a:off x="4696959" y="3886200"/>
              <a:ext cx="438018" cy="2950878"/>
              <a:chOff x="4696959" y="3886200"/>
              <a:chExt cx="438018" cy="2950878"/>
            </a:xfrm>
          </p:grpSpPr>
          <p:cxnSp>
            <p:nvCxnSpPr>
              <p:cNvPr id="13" name="Straight Connector 64"/>
              <p:cNvCxnSpPr/>
              <p:nvPr/>
            </p:nvCxnSpPr>
            <p:spPr>
              <a:xfrm>
                <a:off x="4696959" y="3886200"/>
                <a:ext cx="0" cy="295087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65"/>
              <p:cNvSpPr txBox="1"/>
              <p:nvPr/>
            </p:nvSpPr>
            <p:spPr>
              <a:xfrm>
                <a:off x="4796423" y="645160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cxnSp>
            <p:nvCxnSpPr>
              <p:cNvPr id="15" name="Straight Arrow Connector 67"/>
              <p:cNvCxnSpPr/>
              <p:nvPr/>
            </p:nvCxnSpPr>
            <p:spPr>
              <a:xfrm flipH="1">
                <a:off x="4715989" y="4103134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70"/>
              <p:cNvCxnSpPr/>
              <p:nvPr/>
            </p:nvCxnSpPr>
            <p:spPr>
              <a:xfrm flipH="1">
                <a:off x="4720250" y="6786278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61"/>
            <p:cNvSpPr txBox="1"/>
            <p:nvPr/>
          </p:nvSpPr>
          <p:spPr>
            <a:xfrm>
              <a:off x="4796423" y="37338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1" name="TextBox 62"/>
            <p:cNvSpPr txBox="1"/>
            <p:nvPr/>
          </p:nvSpPr>
          <p:spPr>
            <a:xfrm>
              <a:off x="7141190" y="123933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– A</a:t>
              </a:r>
              <a:endParaRPr lang="en-US" dirty="0"/>
            </a:p>
          </p:txBody>
        </p:sp>
        <p:sp>
          <p:nvSpPr>
            <p:cNvPr id="12" name="Rectangle 63"/>
            <p:cNvSpPr/>
            <p:nvPr/>
          </p:nvSpPr>
          <p:spPr>
            <a:xfrm>
              <a:off x="5540706" y="4634518"/>
              <a:ext cx="34813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Platform </a:t>
              </a:r>
              <a:r>
                <a:rPr lang="en-US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supported on dampers</a:t>
              </a:r>
              <a:endPara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9"/>
          <p:cNvSpPr/>
          <p:nvPr/>
        </p:nvSpPr>
        <p:spPr>
          <a:xfrm>
            <a:off x="5378653" y="5434895"/>
            <a:ext cx="2514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Anti–vibration platform</a:t>
            </a:r>
          </a:p>
          <a:p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±1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 @ &lt; 10 Hz</a:t>
            </a:r>
          </a:p>
        </p:txBody>
      </p:sp>
      <p:sp>
        <p:nvSpPr>
          <p:cNvPr id="18" name="Rectangle 76"/>
          <p:cNvSpPr/>
          <p:nvPr/>
        </p:nvSpPr>
        <p:spPr>
          <a:xfrm>
            <a:off x="6721833" y="4381654"/>
            <a:ext cx="10029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nti–vibration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mounts </a:t>
            </a:r>
            <a:endParaRPr lang="en-US" sz="1050" dirty="0"/>
          </a:p>
        </p:txBody>
      </p:sp>
      <p:cxnSp>
        <p:nvCxnSpPr>
          <p:cNvPr id="19" name="Straight Connector 77"/>
          <p:cNvCxnSpPr/>
          <p:nvPr/>
        </p:nvCxnSpPr>
        <p:spPr>
          <a:xfrm flipH="1" flipV="1">
            <a:off x="6563397" y="3980148"/>
            <a:ext cx="611980" cy="469889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78"/>
          <p:cNvSpPr/>
          <p:nvPr/>
        </p:nvSpPr>
        <p:spPr>
          <a:xfrm>
            <a:off x="5764835" y="4439711"/>
            <a:ext cx="7808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basement</a:t>
            </a:r>
            <a:endParaRPr lang="en-US" sz="1050" dirty="0"/>
          </a:p>
        </p:txBody>
      </p:sp>
      <p:cxnSp>
        <p:nvCxnSpPr>
          <p:cNvPr id="21" name="Straight Connector 79"/>
          <p:cNvCxnSpPr/>
          <p:nvPr/>
        </p:nvCxnSpPr>
        <p:spPr>
          <a:xfrm flipH="1" flipV="1">
            <a:off x="6091837" y="3960964"/>
            <a:ext cx="223332" cy="489774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80"/>
          <p:cNvSpPr/>
          <p:nvPr/>
        </p:nvSpPr>
        <p:spPr>
          <a:xfrm>
            <a:off x="6659310" y="1762459"/>
            <a:ext cx="8771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accelerator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bays</a:t>
            </a:r>
            <a:endParaRPr lang="en-US" sz="1050" dirty="0"/>
          </a:p>
        </p:txBody>
      </p:sp>
      <p:cxnSp>
        <p:nvCxnSpPr>
          <p:cNvPr id="23" name="Straight Connector 81"/>
          <p:cNvCxnSpPr/>
          <p:nvPr/>
        </p:nvCxnSpPr>
        <p:spPr>
          <a:xfrm flipV="1">
            <a:off x="6070482" y="2228777"/>
            <a:ext cx="1027409" cy="125436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2"/>
          <p:cNvSpPr/>
          <p:nvPr/>
        </p:nvSpPr>
        <p:spPr>
          <a:xfrm>
            <a:off x="5009217" y="4307968"/>
            <a:ext cx="5693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laser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rooms</a:t>
            </a:r>
            <a:endParaRPr lang="en-US" sz="1050" dirty="0"/>
          </a:p>
        </p:txBody>
      </p:sp>
      <p:cxnSp>
        <p:nvCxnSpPr>
          <p:cNvPr id="25" name="Straight Connector 83"/>
          <p:cNvCxnSpPr>
            <a:stCxn id="24" idx="0"/>
          </p:cNvCxnSpPr>
          <p:nvPr/>
        </p:nvCxnSpPr>
        <p:spPr>
          <a:xfrm flipV="1">
            <a:off x="5293911" y="3528624"/>
            <a:ext cx="297518" cy="779344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oter Placeholder 1"/>
          <p:cNvSpPr txBox="1">
            <a:spLocks noChangeAspect="1"/>
          </p:cNvSpPr>
          <p:nvPr/>
        </p:nvSpPr>
        <p:spPr>
          <a:xfrm>
            <a:off x="2085435" y="658374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8" grpId="0"/>
      <p:bldP spid="20" grpId="0"/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13763" y="6400800"/>
            <a:ext cx="630237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257244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8021" indent="-160778" defTabSz="257244">
              <a:spcBef>
                <a:spcPct val="20000"/>
              </a:spcBef>
              <a:buFont typeface="Arial" panose="020B0604020202020204" pitchFamily="34" charset="0"/>
              <a:buChar char="–"/>
              <a:defRPr sz="157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3109" indent="-128622" defTabSz="257244">
              <a:spcBef>
                <a:spcPct val="20000"/>
              </a:spcBef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353" indent="-128622" defTabSz="257244">
              <a:spcBef>
                <a:spcPct val="20000"/>
              </a:spcBef>
              <a:buFont typeface="Arial" panose="020B0604020202020204" pitchFamily="34" charset="0"/>
              <a:buChar char="–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596" indent="-128622" defTabSz="257244">
              <a:spcBef>
                <a:spcPct val="20000"/>
              </a:spcBef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14840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72083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929327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86570" indent="-128622" defTabSz="25724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B44757-8636-44C0-87C1-01BD0C4488E8}" type="slidenum">
              <a:rPr lang="en-US" altLang="en-US" sz="1600">
                <a:latin typeface="Corbel" panose="020B0503020204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600" dirty="0">
              <a:latin typeface="Corbel" panose="020B0503020204020204" pitchFamily="34" charset="0"/>
            </a:endParaRPr>
          </a:p>
        </p:txBody>
      </p:sp>
      <p:grpSp>
        <p:nvGrpSpPr>
          <p:cNvPr id="44036" name="Group 10"/>
          <p:cNvGrpSpPr>
            <a:grpSpLocks/>
          </p:cNvGrpSpPr>
          <p:nvPr/>
        </p:nvGrpSpPr>
        <p:grpSpPr bwMode="auto">
          <a:xfrm>
            <a:off x="0" y="1370015"/>
            <a:ext cx="6427261" cy="3622825"/>
            <a:chOff x="-1261518" y="-23080"/>
            <a:chExt cx="11422536" cy="6438275"/>
          </a:xfrm>
        </p:grpSpPr>
        <p:pic>
          <p:nvPicPr>
            <p:cNvPr id="4" name="TRex2-S&amp;amp;L-Pulse+Loop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1518" y="-23080"/>
              <a:ext cx="11136524" cy="6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4"/>
            <p:cNvSpPr txBox="1">
              <a:spLocks noChangeArrowheads="1"/>
            </p:cNvSpPr>
            <p:nvPr/>
          </p:nvSpPr>
          <p:spPr bwMode="auto">
            <a:xfrm>
              <a:off x="185417" y="3458059"/>
              <a:ext cx="2590182" cy="43757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Laser-Photo cathode</a:t>
              </a:r>
            </a:p>
          </p:txBody>
        </p:sp>
        <p:sp>
          <p:nvSpPr>
            <p:cNvPr id="44041" name="TextBox 5"/>
            <p:cNvSpPr txBox="1">
              <a:spLocks noChangeArrowheads="1"/>
            </p:cNvSpPr>
            <p:nvPr/>
          </p:nvSpPr>
          <p:spPr bwMode="auto">
            <a:xfrm>
              <a:off x="928106" y="188716"/>
              <a:ext cx="5498868" cy="6016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Electron Linac up </a:t>
              </a:r>
              <a:r>
                <a:rPr lang="en-US" altLang="en-US" sz="1600" b="1" dirty="0" smtClean="0">
                  <a:latin typeface="Arial" panose="020B0604020202020204" pitchFamily="34" charset="0"/>
                </a:rPr>
                <a:t>to 720 </a:t>
              </a:r>
              <a:r>
                <a:rPr lang="en-US" altLang="en-US" sz="1600" b="1" dirty="0">
                  <a:latin typeface="Arial" panose="020B0604020202020204" pitchFamily="34" charset="0"/>
                </a:rPr>
                <a:t>MeV </a:t>
              </a:r>
            </a:p>
          </p:txBody>
        </p:sp>
        <p:sp>
          <p:nvSpPr>
            <p:cNvPr id="44042" name="TextBox 6"/>
            <p:cNvSpPr txBox="1">
              <a:spLocks noChangeArrowheads="1"/>
            </p:cNvSpPr>
            <p:nvPr/>
          </p:nvSpPr>
          <p:spPr bwMode="auto">
            <a:xfrm>
              <a:off x="6149699" y="3300624"/>
              <a:ext cx="1547500" cy="738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Collisions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e-photons</a:t>
              </a:r>
            </a:p>
          </p:txBody>
        </p:sp>
        <p:sp>
          <p:nvSpPr>
            <p:cNvPr id="44043" name="TextBox 7"/>
            <p:cNvSpPr txBox="1">
              <a:spLocks noChangeArrowheads="1"/>
            </p:cNvSpPr>
            <p:nvPr/>
          </p:nvSpPr>
          <p:spPr bwMode="auto">
            <a:xfrm>
              <a:off x="-964676" y="850759"/>
              <a:ext cx="1912155" cy="54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5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e- 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injection</a:t>
              </a:r>
              <a:endPara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4" name="TextBox 8"/>
            <p:cNvSpPr txBox="1">
              <a:spLocks noChangeArrowheads="1"/>
            </p:cNvSpPr>
            <p:nvPr/>
          </p:nvSpPr>
          <p:spPr bwMode="auto">
            <a:xfrm>
              <a:off x="7035404" y="4449780"/>
              <a:ext cx="1496220" cy="4717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25" dirty="0">
                  <a:solidFill>
                    <a:srgbClr val="00B050"/>
                  </a:solidFill>
                  <a:latin typeface="Arial" panose="020B0604020202020204" pitchFamily="34" charset="0"/>
                </a:rPr>
                <a:t>Yag Laser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70007" y="2637614"/>
              <a:ext cx="1691011" cy="820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  <a:p>
              <a:pPr>
                <a:defRPr/>
              </a:pPr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g</a:t>
              </a:r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-Beam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4254" y="4208010"/>
            <a:ext cx="4817035" cy="7848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defTabSz="257244">
              <a:defRPr/>
            </a:pPr>
            <a:r>
              <a:rPr lang="en-US" sz="1125" b="1" i="1" dirty="0">
                <a:solidFill>
                  <a:srgbClr val="CC3300"/>
                </a:solidFill>
                <a:latin typeface="Helvetica Neue"/>
                <a:cs typeface="Helvetica Neue"/>
              </a:rPr>
              <a:t>                                      </a:t>
            </a:r>
            <a:r>
              <a:rPr lang="en-US" sz="1125" b="1" i="1" dirty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125" b="1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125" b="1" dirty="0">
                <a:solidFill>
                  <a:schemeClr val="bg1"/>
                </a:solidFill>
                <a:latin typeface="Helvetica Neue"/>
                <a:cs typeface="Helvetica Neue"/>
              </a:rPr>
              <a:t> ~ 300 MeV               </a:t>
            </a:r>
            <a:r>
              <a:rPr lang="en-US" sz="1125" b="1" i="1" dirty="0">
                <a:solidFill>
                  <a:srgbClr val="FF0000"/>
                </a:solidFill>
                <a:latin typeface="Helvetica Neue"/>
                <a:cs typeface="Helvetica Neue"/>
              </a:rPr>
              <a:t>E</a:t>
            </a:r>
            <a:r>
              <a:rPr lang="en-US" sz="1125" b="1" i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125" b="1" dirty="0">
                <a:solidFill>
                  <a:srgbClr val="FF0000"/>
                </a:solidFill>
                <a:latin typeface="Helvetica Neue"/>
                <a:cs typeface="Helvetica Neue"/>
              </a:rPr>
              <a:t> &lt; 3.5 MeV</a:t>
            </a:r>
          </a:p>
          <a:p>
            <a:pPr marL="192933" indent="-192933" defTabSz="257244">
              <a:buFont typeface="Arial"/>
              <a:buChar char="•"/>
              <a:defRPr/>
            </a:pPr>
            <a:r>
              <a:rPr lang="en-US" sz="1125" b="1" i="1" dirty="0">
                <a:solidFill>
                  <a:srgbClr val="00B050"/>
                </a:solidFill>
                <a:latin typeface="Helvetica Neue"/>
                <a:cs typeface="Helvetica Neue"/>
              </a:rPr>
              <a:t>E</a:t>
            </a:r>
            <a:r>
              <a:rPr lang="en-US" sz="1125" b="1" i="1" baseline="-25000" dirty="0">
                <a:solidFill>
                  <a:srgbClr val="00B050"/>
                </a:solidFill>
                <a:latin typeface="Helvetica Neue"/>
                <a:cs typeface="Helvetica Neue"/>
              </a:rPr>
              <a:t>L</a:t>
            </a:r>
            <a:r>
              <a:rPr lang="en-US" sz="1125" b="1" dirty="0">
                <a:solidFill>
                  <a:srgbClr val="00B050"/>
                </a:solidFill>
                <a:latin typeface="Helvetica Neue"/>
                <a:cs typeface="Helvetica Neue"/>
              </a:rPr>
              <a:t> ~ 2.4 eV (green)</a:t>
            </a:r>
          </a:p>
          <a:p>
            <a:pPr marL="192933" indent="-192933" defTabSz="257244">
              <a:buFont typeface="Arial"/>
              <a:buChar char="•"/>
              <a:defRPr/>
            </a:pPr>
            <a:r>
              <a:rPr lang="en-US" sz="1125" b="1" dirty="0">
                <a:solidFill>
                  <a:srgbClr val="00B050"/>
                </a:solidFill>
                <a:latin typeface="Helvetica Neue"/>
                <a:cs typeface="Helvetica Neue"/>
              </a:rPr>
              <a:t>J-class 100Hz</a:t>
            </a:r>
          </a:p>
          <a:p>
            <a:pPr defTabSz="257244">
              <a:defRPr/>
            </a:pPr>
            <a:r>
              <a:rPr lang="en-US" sz="1125" dirty="0">
                <a:solidFill>
                  <a:schemeClr val="bg1"/>
                </a:solidFill>
                <a:latin typeface="Helvetica Neue"/>
                <a:cs typeface="Helvetica Neue"/>
              </a:rPr>
              <a:t>                                      </a:t>
            </a:r>
            <a:r>
              <a:rPr lang="en-US" sz="1125" b="1" i="1" dirty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125" b="1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125" b="1" dirty="0">
                <a:solidFill>
                  <a:schemeClr val="bg1"/>
                </a:solidFill>
                <a:latin typeface="Helvetica Neue"/>
                <a:cs typeface="Helvetica Neue"/>
              </a:rPr>
              <a:t> ~ 720 MeV               </a:t>
            </a:r>
            <a:r>
              <a:rPr lang="en-US" sz="1125" b="1" i="1" dirty="0">
                <a:solidFill>
                  <a:srgbClr val="FF0000"/>
                </a:solidFill>
                <a:latin typeface="Helvetica Neue"/>
                <a:cs typeface="Helvetica Neue"/>
              </a:rPr>
              <a:t>E</a:t>
            </a:r>
            <a:r>
              <a:rPr lang="en-US" sz="1125" b="1" i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125" b="1" dirty="0">
                <a:solidFill>
                  <a:srgbClr val="FF0000"/>
                </a:solidFill>
                <a:latin typeface="Helvetica Neue"/>
                <a:cs typeface="Helvetica Neue"/>
              </a:rPr>
              <a:t> &lt; 20 MeV</a:t>
            </a:r>
          </a:p>
        </p:txBody>
      </p:sp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247"/>
            <a:ext cx="1232063" cy="87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139588" y="182195"/>
            <a:ext cx="6588387" cy="427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/>
              <a:t>Gamma  Beam </a:t>
            </a:r>
            <a:r>
              <a:rPr lang="en-US" sz="2800" b="1" dirty="0" smtClean="0"/>
              <a:t>Specifications (GBS)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59413" y="5332701"/>
            <a:ext cx="536187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350" b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ELI-NP, the Nuclear Physics Pillar of ELI, is building an advanced Compton Source (Gamma Beam System) aiming at making a substantial step forward in </a:t>
            </a:r>
            <a:r>
              <a:rPr lang="en-US" altLang="en-US" sz="1350" b="1" i="1" dirty="0">
                <a:solidFill>
                  <a:schemeClr val="bg2">
                    <a:lumMod val="10000"/>
                    <a:lumOff val="9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altLang="en-US" sz="1350" b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-ray beam performances</a:t>
            </a:r>
          </a:p>
        </p:txBody>
      </p:sp>
      <p:sp>
        <p:nvSpPr>
          <p:cNvPr id="5" name="TextBox 4"/>
          <p:cNvSpPr txBox="1"/>
          <p:nvPr/>
        </p:nvSpPr>
        <p:spPr>
          <a:xfrm rot="2423570">
            <a:off x="4766771" y="1755784"/>
            <a:ext cx="1334020" cy="24622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Courtesy of C. Barty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6212208" y="724779"/>
          <a:ext cx="2931792" cy="54871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1618"/>
                <a:gridCol w="880174"/>
              </a:tblGrid>
              <a:tr h="31252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Energy (MeV)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0.2 – 19.5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3364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Spectral Density (ph/s∙eV)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0.8 – 4∙10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4</a:t>
                      </a:r>
                      <a:endParaRPr lang="en-US" sz="1000" baseline="30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</a:tr>
              <a:tr h="3364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Bandwidth rms (%)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≤ 0.5%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5235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# photons per shot within FWHM bdw.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≤ 2.6∙10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5</a:t>
                      </a:r>
                      <a:endParaRPr lang="en-US" sz="1000" baseline="30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</a:tr>
              <a:tr h="5235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# photons/sec within FWHM bdw.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≤ 8.3∙10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8</a:t>
                      </a:r>
                    </a:p>
                    <a:p>
                      <a:pPr algn="r"/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</a:tr>
              <a:tr h="33645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Source rms size (mm)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10 – 30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5235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Source rms divergence (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Symbol" charset="2"/>
                        </a:rPr>
                        <a:t>m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rad)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25 – 200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92D050"/>
                    </a:solidFill>
                  </a:tcPr>
                </a:tc>
              </a:tr>
              <a:tr h="5235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Peak brilliance </a:t>
                      </a:r>
                    </a:p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(N</a:t>
                      </a:r>
                      <a:r>
                        <a:rPr lang="en-US" sz="1000" baseline="-25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ph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/sec∙mm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∙mrad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∙0.1%)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10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20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 – 10</a:t>
                      </a:r>
                      <a:r>
                        <a:rPr lang="en-US" sz="1000" baseline="30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23</a:t>
                      </a:r>
                      <a:endParaRPr lang="en-US" sz="1000" baseline="30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</a:tr>
              <a:tr h="52350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Radiation pulse length rms (ps)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0.7 – 1.5</a:t>
                      </a:r>
                      <a:endParaRPr lang="en-US" sz="1000" dirty="0">
                        <a:solidFill>
                          <a:srgbClr val="000090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/>
                </a:tc>
              </a:tr>
              <a:tr h="3364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Linear polarization (%)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&gt; 99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3364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Macro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 rep. rate (Hz)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100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3364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# pulses per macro pulse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32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53838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Pulse–to–pulse separation (nsec)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Helvetica"/>
                        </a:rPr>
                        <a:t>16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Footer Placeholder 1"/>
          <p:cNvSpPr txBox="1">
            <a:spLocks noChangeAspect="1"/>
          </p:cNvSpPr>
          <p:nvPr/>
        </p:nvSpPr>
        <p:spPr>
          <a:xfrm>
            <a:off x="1004253" y="651897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4" y="1108029"/>
            <a:ext cx="8061434" cy="54350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/>
          <p:cNvSpPr txBox="1">
            <a:spLocks noChangeAspect="1"/>
          </p:cNvSpPr>
          <p:nvPr/>
        </p:nvSpPr>
        <p:spPr>
          <a:xfrm>
            <a:off x="2132013" y="654304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Fission – Fusion Mechanism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4" y="1916832"/>
            <a:ext cx="428855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b="2612"/>
          <a:stretch/>
        </p:blipFill>
        <p:spPr bwMode="auto">
          <a:xfrm>
            <a:off x="4589388" y="1916832"/>
            <a:ext cx="4152900" cy="42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1576268" y="4221088"/>
            <a:ext cx="2594774" cy="2353924"/>
            <a:chOff x="3061" y="527"/>
            <a:chExt cx="1357" cy="1262"/>
          </a:xfrm>
        </p:grpSpPr>
        <p:pic>
          <p:nvPicPr>
            <p:cNvPr id="8" name="Picture 12" descr="fissionyield-235u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527"/>
              <a:ext cx="1357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3424" y="1022"/>
              <a:ext cx="18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>
                  <a:solidFill>
                    <a:schemeClr val="tx2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>
                  <a:solidFill>
                    <a:schemeClr val="tx2"/>
                  </a:solidFill>
                  <a:latin typeface="Arial" pitchFamily="34" charset="0"/>
                </a:rPr>
                <a:t>L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878" y="1026"/>
              <a:ext cx="19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r>
                <a:rPr lang="de-DE" altLang="en-US" sz="2000" b="0" u="none" dirty="0">
                  <a:solidFill>
                    <a:schemeClr val="tx2"/>
                  </a:solidFill>
                  <a:latin typeface="Arial" pitchFamily="34" charset="0"/>
                </a:rPr>
                <a:t>F</a:t>
              </a:r>
              <a:r>
                <a:rPr lang="de-DE" altLang="en-US" sz="2000" b="0" u="none" baseline="-25000" dirty="0">
                  <a:solidFill>
                    <a:schemeClr val="tx2"/>
                  </a:solidFill>
                  <a:latin typeface="Arial" pitchFamily="34" charset="0"/>
                </a:rPr>
                <a:t>H</a:t>
              </a:r>
            </a:p>
          </p:txBody>
        </p:sp>
      </p:grpSp>
      <p:sp>
        <p:nvSpPr>
          <p:cNvPr id="11" name="TextBox 2"/>
          <p:cNvSpPr txBox="1"/>
          <p:nvPr/>
        </p:nvSpPr>
        <p:spPr>
          <a:xfrm>
            <a:off x="62226" y="4428766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Mass distribution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in </a:t>
            </a:r>
            <a:r>
              <a:rPr lang="en-GB" sz="1400" dirty="0" err="1" smtClean="0">
                <a:solidFill>
                  <a:schemeClr val="tx2"/>
                </a:solidFill>
              </a:rPr>
              <a:t>Th</a:t>
            </a:r>
            <a:r>
              <a:rPr lang="en-GB" sz="1400" dirty="0" smtClean="0">
                <a:solidFill>
                  <a:schemeClr val="tx2"/>
                </a:solidFill>
              </a:rPr>
              <a:t> fission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2" name="Footer Placeholder 1"/>
          <p:cNvSpPr txBox="1">
            <a:spLocks noChangeAspect="1"/>
          </p:cNvSpPr>
          <p:nvPr/>
        </p:nvSpPr>
        <p:spPr>
          <a:xfrm>
            <a:off x="171133" y="6594186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6725" y="2924944"/>
            <a:ext cx="835159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Compton </a:t>
            </a:r>
            <a:r>
              <a:rPr lang="fr-FR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backscattering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i="1" dirty="0">
                <a:solidFill>
                  <a:srgbClr val="FF6600"/>
                </a:solidFill>
                <a:latin typeface="Calibri" panose="020F0502020204030204" pitchFamily="34" charset="0"/>
                <a:cs typeface="Times New Roman" pitchFamily="18" charset="0"/>
              </a:rPr>
              <a:t>                                               </a:t>
            </a:r>
            <a:r>
              <a:rPr lang="fr-FR" sz="2400" b="1" i="1" dirty="0" smtClean="0">
                <a:solidFill>
                  <a:srgbClr val="FF6600"/>
                </a:solidFill>
                <a:latin typeface="Calibri" panose="020F0502020204030204" pitchFamily="34" charset="0"/>
                <a:cs typeface="Times New Roman" pitchFamily="18" charset="0"/>
              </a:rPr>
              <a:t>    </a:t>
            </a:r>
            <a:r>
              <a:rPr lang="fr-FR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</a:t>
            </a:r>
            <a:r>
              <a:rPr lang="el-GR" sz="24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γ 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=4</a:t>
            </a:r>
            <a:r>
              <a:rPr lang="el-G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γ</a:t>
            </a:r>
            <a:r>
              <a:rPr lang="fr-FR" sz="24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</a:t>
            </a:r>
            <a:r>
              <a:rPr lang="fr-FR" sz="2400" b="1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2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E</a:t>
            </a:r>
            <a:r>
              <a:rPr lang="en-US" sz="24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L</a:t>
            </a:r>
            <a:endParaRPr lang="fr-FR" sz="24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</a:t>
            </a:r>
            <a:r>
              <a:rPr lang="fr-FR" sz="2400" b="1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=720 MeV  =&gt; </a:t>
            </a:r>
            <a:r>
              <a:rPr lang="el-G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γ</a:t>
            </a:r>
            <a:r>
              <a:rPr lang="fr-FR" sz="24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~ 700     =&gt; E</a:t>
            </a:r>
            <a:r>
              <a:rPr lang="el-GR" sz="24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γ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~20 MeV </a:t>
            </a:r>
            <a:endParaRPr lang="fr-FR" sz="24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but 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very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weak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cross section: 6.6 10</a:t>
            </a:r>
            <a:r>
              <a:rPr lang="fr-FR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-25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cm</a:t>
            </a:r>
            <a:r>
              <a:rPr lang="fr-FR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Therefore</a:t>
            </a:r>
            <a:r>
              <a:rPr lang="fr-FR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for a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powerful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γ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beam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, one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needs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lvl="8"/>
            <a:r>
              <a:rPr lang="fr-FR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high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intensity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electron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beams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8"/>
            <a:r>
              <a:rPr lang="fr-FR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very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brilliant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optical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photon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beams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8"/>
            <a:r>
              <a:rPr lang="fr-FR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very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small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collision volume</a:t>
            </a:r>
          </a:p>
          <a:p>
            <a:pPr lvl="8"/>
            <a:r>
              <a:rPr lang="fr-FR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very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high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repetition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frequency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739902" y="1641223"/>
          <a:ext cx="3999585" cy="95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3" imgW="2451100" imgH="584200" progId="Equation.3">
                  <p:embed/>
                </p:oleObj>
              </mc:Choice>
              <mc:Fallback>
                <p:oleObj name="Equation" r:id="rId3" imgW="24511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02" y="1641223"/>
                        <a:ext cx="3999585" cy="953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u 1"/>
          <p:cNvSpPr txBox="1">
            <a:spLocks/>
          </p:cNvSpPr>
          <p:nvPr/>
        </p:nvSpPr>
        <p:spPr>
          <a:xfrm>
            <a:off x="1898193" y="147910"/>
            <a:ext cx="6328420" cy="896938"/>
          </a:xfrm>
          <a:prstGeom prst="rect">
            <a:avLst/>
          </a:prstGeom>
        </p:spPr>
        <p:txBody>
          <a:bodyPr vert="horz" anchor="ctr" anchorCtr="1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en-US" sz="33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ELI-NP Gamma beam production</a:t>
            </a:r>
            <a:endParaRPr lang="ro-RO" sz="3300" b="1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26"/>
          <p:cNvPicPr>
            <a:picLocks noChangeAspect="1"/>
          </p:cNvPicPr>
          <p:nvPr/>
        </p:nvPicPr>
        <p:blipFill>
          <a:blip r:embed="rId5" cstate="print"/>
          <a:srcRect l="9911" t="7048"/>
          <a:stretch>
            <a:fillRect/>
          </a:stretch>
        </p:blipFill>
        <p:spPr bwMode="auto">
          <a:xfrm>
            <a:off x="5261216" y="1310771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51920" y="2924944"/>
            <a:ext cx="2818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‘Photon accelerator’</a:t>
            </a:r>
          </a:p>
        </p:txBody>
      </p:sp>
      <p:sp>
        <p:nvSpPr>
          <p:cNvPr id="9" name="Footer Placeholder 1"/>
          <p:cNvSpPr txBox="1">
            <a:spLocks noChangeAspect="1"/>
          </p:cNvSpPr>
          <p:nvPr/>
        </p:nvSpPr>
        <p:spPr>
          <a:xfrm>
            <a:off x="1136530" y="6606079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9428" y="341313"/>
            <a:ext cx="5225536" cy="760413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b="1" dirty="0" smtClean="0">
                <a:latin typeface="Calibri" panose="020F0502020204030204" pitchFamily="34" charset="0"/>
                <a:cs typeface="Times New Roman" pitchFamily="18" charset="0"/>
              </a:rPr>
              <a:t>ELI–NP Experiment Building</a:t>
            </a:r>
            <a:endParaRPr lang="en-US" sz="33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9375" y="3267075"/>
            <a:ext cx="21240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 Neue"/>
                <a:cs typeface="Helvetica Neue"/>
              </a:rPr>
              <a:t>  Experiments </a:t>
            </a:r>
          </a:p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Helvetica Neue"/>
                <a:cs typeface="Helvetica Neue"/>
              </a:rPr>
              <a:t>  </a:t>
            </a:r>
            <a:r>
              <a:rPr lang="en-US" sz="1600" b="1" dirty="0">
                <a:solidFill>
                  <a:prstClr val="black"/>
                </a:solidFill>
                <a:latin typeface="Helvetica Neue"/>
                <a:cs typeface="Helvetica Neue"/>
              </a:rPr>
              <a:t>8 experimental </a:t>
            </a:r>
          </a:p>
          <a:p>
            <a:pPr defTabSz="457200">
              <a:defRPr/>
            </a:pPr>
            <a:r>
              <a:rPr lang="en-US" sz="1600" b="1" dirty="0">
                <a:solidFill>
                  <a:prstClr val="black"/>
                </a:solidFill>
                <a:latin typeface="Helvetica Neue"/>
                <a:cs typeface="Helvetica Neue"/>
              </a:rPr>
              <a:t>  areas</a:t>
            </a:r>
            <a:endParaRPr lang="fr-FR" sz="1600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8" descr="eli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563" y="2006600"/>
            <a:ext cx="66595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ELI\IMAGES\M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157288"/>
            <a:ext cx="431958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 rot="264041">
            <a:off x="2354263" y="1712913"/>
            <a:ext cx="13652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lnSpc>
                <a:spcPct val="150000"/>
              </a:lnSpc>
              <a:spcBef>
                <a:spcPts val="400"/>
              </a:spcBef>
              <a:buClr>
                <a:srgbClr val="F0AD00"/>
              </a:buClr>
              <a:buSzPct val="68000"/>
              <a:buFont typeface="Wingdings 3" charset="0"/>
              <a:buChar char="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Arial" pitchFamily="34" charset="0"/>
              </a:rPr>
              <a:t>HP Lasers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3636963" y="2100263"/>
            <a:ext cx="573087" cy="145256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V="1">
            <a:off x="2468563" y="3541713"/>
            <a:ext cx="1222375" cy="67945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675188" y="6088063"/>
            <a:ext cx="9572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fr-FR" sz="1600" b="1" dirty="0">
                <a:solidFill>
                  <a:prstClr val="black"/>
                </a:solidFill>
                <a:latin typeface="Helvetica Neue"/>
                <a:cs typeface="Helvetica Neue"/>
              </a:rPr>
              <a:t>7000 m</a:t>
            </a:r>
            <a:r>
              <a:rPr lang="fr-FR" sz="1600" b="1" baseline="30000" dirty="0">
                <a:solidFill>
                  <a:prstClr val="black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 rot="-883066">
            <a:off x="5038725" y="2444750"/>
            <a:ext cx="1052513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E1 10PW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 rot="907742">
            <a:off x="6084888" y="4138613"/>
            <a:ext cx="914400" cy="338137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9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E2,NRF</a:t>
            </a:r>
            <a:r>
              <a:rPr lang="fr-FR" altLang="fr-FR" sz="1600">
                <a:solidFill>
                  <a:srgbClr val="00009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 rot="1000595">
            <a:off x="4024313" y="3208338"/>
            <a:ext cx="1301750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E7,2X10PW</a:t>
            </a:r>
            <a:endParaRPr lang="fr-FR" altLang="fr-FR" sz="160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971550" y="4248150"/>
            <a:ext cx="1906588" cy="584200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E8,Gamma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Nuclear reactions</a:t>
            </a:r>
            <a:r>
              <a:rPr lang="fr-FR" altLang="fr-FR" sz="1600">
                <a:solidFill>
                  <a:srgbClr val="00009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3633788" y="2105025"/>
            <a:ext cx="1233487" cy="81915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3633788" y="2105025"/>
            <a:ext cx="2306637" cy="103663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3633788" y="2105025"/>
            <a:ext cx="2644775" cy="13223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3633788" y="2105025"/>
            <a:ext cx="912812" cy="9683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 rot="9649457" flipV="1">
            <a:off x="5727700" y="2420938"/>
            <a:ext cx="2070100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E5  1PW @ 1 Hz</a:t>
            </a:r>
            <a:r>
              <a:rPr lang="fr-FR" altLang="fr-FR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 rot="-1171646">
            <a:off x="6111875" y="2601913"/>
            <a:ext cx="2016125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E4  0.1PW @ 10 Hz</a:t>
            </a:r>
            <a:r>
              <a:rPr lang="fr-FR" altLang="fr-FR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 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 rot="-1286997">
            <a:off x="6545263" y="3263900"/>
            <a:ext cx="1325562" cy="585788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E3 Positron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source</a:t>
            </a:r>
            <a:r>
              <a:rPr lang="fr-FR" altLang="fr-FR" sz="1600">
                <a:solidFill>
                  <a:srgbClr val="00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 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331913" y="5084763"/>
            <a:ext cx="2057400" cy="5842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E7,QED High field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gamma + electrons</a:t>
            </a:r>
            <a:endParaRPr lang="fr-FR" altLang="fr-FR" sz="160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V="1">
            <a:off x="3132138" y="3552825"/>
            <a:ext cx="1077912" cy="153193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orbel"/>
              <a:cs typeface="Arial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 rot="-883066">
            <a:off x="4341813" y="2122488"/>
            <a:ext cx="1050925" cy="339725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</a:rPr>
              <a:t>E6 10PW</a:t>
            </a:r>
          </a:p>
        </p:txBody>
      </p:sp>
      <p:sp>
        <p:nvSpPr>
          <p:cNvPr id="24" name="U-Turn Arrow 23"/>
          <p:cNvSpPr/>
          <p:nvPr/>
        </p:nvSpPr>
        <p:spPr>
          <a:xfrm>
            <a:off x="1958975" y="1476375"/>
            <a:ext cx="3995738" cy="468313"/>
          </a:xfrm>
          <a:prstGeom prst="uturnArrow">
            <a:avLst>
              <a:gd name="adj1" fmla="val 18517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ooter Placeholder 1"/>
          <p:cNvSpPr txBox="1">
            <a:spLocks noChangeAspect="1"/>
          </p:cNvSpPr>
          <p:nvPr/>
        </p:nvSpPr>
        <p:spPr>
          <a:xfrm>
            <a:off x="2396268" y="6524625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1407">
            <a:off x="2412009" y="4988687"/>
            <a:ext cx="3711114" cy="206266"/>
          </a:xfrm>
          <a:prstGeom prst="rect">
            <a:avLst/>
          </a:prstGeom>
        </p:spPr>
      </p:pic>
      <p:pic>
        <p:nvPicPr>
          <p:cNvPr id="398339" name="Picture 6" descr="http://www.phywe.com/images/39790_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81" y="4042452"/>
            <a:ext cx="1929315" cy="13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" y="2501900"/>
            <a:ext cx="9144000" cy="2938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917" indent="-191742">
              <a:lnSpc>
                <a:spcPct val="140000"/>
              </a:lnSpc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 Ultra-short High power laser pulse(25fs) 2 X1O PW, 1/</a:t>
            </a:r>
            <a:r>
              <a:rPr lang="en-US" alt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917" indent="-191742">
              <a:lnSpc>
                <a:spcPct val="140000"/>
              </a:lnSpc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Femto -scale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marL="273917" indent="-191742">
              <a:lnSpc>
                <a:spcPct val="140000"/>
              </a:lnSpc>
              <a:buNone/>
            </a:pPr>
            <a:r>
              <a:rPr lang="en-US" altLang="en-US" sz="2251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							</a:t>
            </a:r>
          </a:p>
          <a:p>
            <a:pPr marL="273917" indent="-191742">
              <a:lnSpc>
                <a:spcPct val="140000"/>
              </a:lnSpc>
              <a:buNone/>
            </a:pPr>
            <a:endParaRPr lang="en-US" altLang="en-US" sz="2251" b="1" dirty="0"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z="1200" smtClean="0"/>
              <a:t>3</a:t>
            </a:fld>
            <a:endParaRPr lang="en-US" sz="1200" dirty="0"/>
          </a:p>
        </p:txBody>
      </p:sp>
      <p:sp>
        <p:nvSpPr>
          <p:cNvPr id="398342" name="Slide Number Placeholder 5"/>
          <p:cNvSpPr txBox="1">
            <a:spLocks noGrp="1"/>
          </p:cNvSpPr>
          <p:nvPr/>
        </p:nvSpPr>
        <p:spPr bwMode="auto">
          <a:xfrm>
            <a:off x="6138080" y="5540529"/>
            <a:ext cx="1600617" cy="3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B051A85-3DB6-40D1-A4AF-7F792D0FA28D}" type="slidenum">
              <a:rPr lang="en-US" altLang="en-US" sz="750">
                <a:latin typeface="Lucida Sans Unicode" panose="020B0602030504020204" pitchFamily="34" charset="0"/>
              </a:rPr>
              <a:pPr algn="r" eaLnBrk="1" hangingPunct="1"/>
              <a:t>3</a:t>
            </a:fld>
            <a:endParaRPr lang="en-US" altLang="en-US" sz="750" dirty="0">
              <a:latin typeface="Lucida Sans Unicode" panose="020B0602030504020204" pitchFamily="34" charset="0"/>
            </a:endParaRPr>
          </a:p>
        </p:txBody>
      </p:sp>
      <p:pic>
        <p:nvPicPr>
          <p:cNvPr id="398344" name="Picture 2" descr="http://www.smoothjazznetwork.com/kennyandsandy/wp-content/uploads/Laser-Be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0" y="4645780"/>
            <a:ext cx="1201654" cy="9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579300">
            <a:off x="2542666" y="3408897"/>
            <a:ext cx="1270083" cy="151163"/>
          </a:xfrm>
          <a:prstGeom prst="rightArrow">
            <a:avLst>
              <a:gd name="adj1" fmla="val 2658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7" name="Right Arrow 6"/>
          <p:cNvSpPr/>
          <p:nvPr/>
        </p:nvSpPr>
        <p:spPr>
          <a:xfrm rot="708118" flipV="1">
            <a:off x="5294543" y="3791916"/>
            <a:ext cx="1461629" cy="10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398348" name="Picture 4" descr="http://upload.wikimedia.org/wikipedia/commons/thumb/f/f0/Nucleus_drawing.svg/220px-Nucleus_drawing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97" y="3664590"/>
            <a:ext cx="500193" cy="5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49" name="Picture 8" descr="http://www.plasmas.org/E-4thstate25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13" y="3267251"/>
            <a:ext cx="1560125" cy="14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51" name="Picture 2" descr="http://www.smoothjazznetwork.com/kennyandsandy/wp-content/uploads/Laser-Be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89">
            <a:off x="1276330" y="3315050"/>
            <a:ext cx="1254220" cy="9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9644710">
            <a:off x="89811" y="4569637"/>
            <a:ext cx="3424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Collisions (</a:t>
            </a:r>
            <a:r>
              <a:rPr lang="fr-FR" sz="1400" b="1" dirty="0" err="1" smtClean="0">
                <a:solidFill>
                  <a:schemeClr val="bg1"/>
                </a:solidFill>
              </a:rPr>
              <a:t>GeV</a:t>
            </a:r>
            <a:r>
              <a:rPr lang="fr-FR" sz="1400" b="1" dirty="0" smtClean="0">
                <a:solidFill>
                  <a:schemeClr val="bg1"/>
                </a:solidFill>
              </a:rPr>
              <a:t>)</a:t>
            </a:r>
            <a:r>
              <a:rPr lang="en-US" sz="1400" b="1" dirty="0" smtClean="0">
                <a:solidFill>
                  <a:schemeClr val="bg1"/>
                </a:solidFill>
              </a:rPr>
              <a:t>electron</a:t>
            </a:r>
            <a:r>
              <a:rPr lang="fr-FR" sz="1400" b="1" dirty="0" smtClean="0">
                <a:solidFill>
                  <a:schemeClr val="bg1"/>
                </a:solidFill>
              </a:rPr>
              <a:t>-(eV) laser ph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66458"/>
            <a:ext cx="92171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GAMMA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beams high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flux , monochromatic,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~qqs10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–3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 0.2-19 MeV</a:t>
            </a:r>
            <a:endParaRPr lang="en-US" sz="20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227879">
            <a:off x="1414539" y="34368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</a:t>
            </a:r>
          </a:p>
        </p:txBody>
      </p:sp>
      <p:pic>
        <p:nvPicPr>
          <p:cNvPr id="21" name="Picture 7" descr="Screen shot 2010-05-15 at 17.45.0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2" y="1453473"/>
            <a:ext cx="1258483" cy="7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Screen shot 2010-05-15 at 17.47.1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79" y="1472628"/>
            <a:ext cx="1436508" cy="81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Screen shot 2010-05-15 at 17.57.2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38" y="1591935"/>
            <a:ext cx="1259564" cy="68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Screen shot 2010-05-16 at 10.58.59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32" y="1538446"/>
            <a:ext cx="911535" cy="7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9945" y="-100094"/>
            <a:ext cx="74599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ELI-NP</a:t>
            </a:r>
            <a:r>
              <a:rPr lang="en-US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/>
              <a:t>Explore matter and its constituents :</a:t>
            </a:r>
            <a:r>
              <a:rPr lang="en-US" b="1" dirty="0"/>
              <a:t> </a:t>
            </a:r>
            <a:r>
              <a:rPr lang="en-US" b="1" dirty="0" smtClean="0"/>
              <a:t>from atom to vacuum with new powerful probes  at the frontiers of   existing technologies </a:t>
            </a:r>
          </a:p>
          <a:p>
            <a:r>
              <a:rPr lang="en-US" b="1" dirty="0" smtClean="0"/>
              <a:t> High Power lasers and High energy and brilliant gamma beams </a:t>
            </a:r>
            <a:endParaRPr lang="en-US" b="1" dirty="0"/>
          </a:p>
        </p:txBody>
      </p:sp>
      <p:sp>
        <p:nvSpPr>
          <p:cNvPr id="25" name="Footer Placeholder 1"/>
          <p:cNvSpPr txBox="1">
            <a:spLocks noChangeAspect="1"/>
          </p:cNvSpPr>
          <p:nvPr/>
        </p:nvSpPr>
        <p:spPr>
          <a:xfrm>
            <a:off x="2132013" y="6538912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98350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919">
            <a:off x="2393471" y="3791756"/>
            <a:ext cx="1146870" cy="129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55596" y="389315"/>
            <a:ext cx="4942564" cy="5646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3300" b="1" dirty="0" smtClean="0">
                <a:latin typeface="Calibri" panose="020F0502020204030204" pitchFamily="34" charset="0"/>
                <a:cs typeface="Times New Roman" pitchFamily="18" charset="0"/>
              </a:rPr>
              <a:t>Human Resources</a:t>
            </a:r>
            <a:r>
              <a:rPr lang="en-GB" sz="3300" b="1" dirty="0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endParaRPr lang="ro-RO" sz="33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68750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106"/>
          <p:cNvSpPr txBox="1"/>
          <p:nvPr/>
        </p:nvSpPr>
        <p:spPr>
          <a:xfrm>
            <a:off x="7596336" y="2636912"/>
            <a:ext cx="140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smtClean="0">
                <a:latin typeface="Garamond" pitchFamily="18" charset="0"/>
              </a:rPr>
              <a:t>Technical Staff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5" name="ZoneTexte 105"/>
          <p:cNvSpPr txBox="1"/>
          <p:nvPr/>
        </p:nvSpPr>
        <p:spPr>
          <a:xfrm>
            <a:off x="7668344" y="2924944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Eng. Staff  (18)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6" name="ZoneTexte 104"/>
          <p:cNvSpPr txBox="1"/>
          <p:nvPr/>
        </p:nvSpPr>
        <p:spPr>
          <a:xfrm>
            <a:off x="7668344" y="3356992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PhD students (50)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7" name="ZoneTexte 102"/>
          <p:cNvSpPr txBox="1"/>
          <p:nvPr/>
        </p:nvSpPr>
        <p:spPr>
          <a:xfrm>
            <a:off x="7668344" y="4437112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Jr. researchers (107)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8" name="ZoneTexte 103"/>
          <p:cNvSpPr txBox="1"/>
          <p:nvPr/>
        </p:nvSpPr>
        <p:spPr>
          <a:xfrm>
            <a:off x="7668344" y="558924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Senior researchers (20)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9" name="ZoneTexte 101"/>
          <p:cNvSpPr txBox="1"/>
          <p:nvPr/>
        </p:nvSpPr>
        <p:spPr>
          <a:xfrm>
            <a:off x="7452320" y="5877272"/>
            <a:ext cx="2842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Garamond" pitchFamily="18" charset="0"/>
              </a:rPr>
              <a:t>Head of Res. Activities (5)</a:t>
            </a:r>
            <a:endParaRPr lang="en-GB" sz="1100" b="1" dirty="0">
              <a:latin typeface="Garamond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1450" y="6054294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2013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1066800" y="6231740"/>
            <a:ext cx="5715000" cy="92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3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2014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2015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857250" y="6085849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2016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2017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2018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6515100" y="6058056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2019</a:t>
            </a:r>
            <a:endParaRPr lang="en-US" sz="900" dirty="0"/>
          </a:p>
        </p:txBody>
      </p:sp>
      <p:sp>
        <p:nvSpPr>
          <p:cNvPr id="20" name="Footer Placeholder 1"/>
          <p:cNvSpPr txBox="1">
            <a:spLocks noChangeAspect="1"/>
          </p:cNvSpPr>
          <p:nvPr/>
        </p:nvSpPr>
        <p:spPr>
          <a:xfrm>
            <a:off x="2132013" y="640080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smtClean="0">
                <a:latin typeface="Calibri" panose="020F0502020204030204" pitchFamily="34" charset="0"/>
              </a:rPr>
              <a:t>Sydney Gales ELI-NP Nuclear Physics Long Range Plan 2017-Darmstadt Jan11-13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292520"/>
            <a:ext cx="9144000" cy="5540375"/>
          </a:xfrm>
          <a:prstGeom prst="rect">
            <a:avLst/>
          </a:prstGeom>
          <a:solidFill>
            <a:srgbClr val="FFFF00">
              <a:alpha val="50195"/>
            </a:srgbClr>
          </a:solidFill>
        </p:spPr>
      </p:pic>
      <p:sp>
        <p:nvSpPr>
          <p:cNvPr id="4" name="Oval Callout 3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ELI</a:t>
            </a:r>
            <a:r>
              <a:rPr lang="ro-RO" sz="2400" b="1" dirty="0">
                <a:solidFill>
                  <a:srgbClr val="0070C0"/>
                </a:solidFill>
                <a:latin typeface="+mn-lt"/>
              </a:rPr>
              <a:t>-NP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227763" y="1196975"/>
            <a:ext cx="1873250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Tandem acc. Cyclotrons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Adv. 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Environmental Phys.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ring rail/road</a:t>
            </a:r>
          </a:p>
        </p:txBody>
      </p:sp>
      <p:sp>
        <p:nvSpPr>
          <p:cNvPr id="7" name="Up Arrow 6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BUCHAREST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10311" y="146749"/>
            <a:ext cx="529070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eaLnBrk="1" hangingPunct="1"/>
            <a:r>
              <a:rPr lang="en-US" sz="3300" b="1" i="1" dirty="0" smtClean="0">
                <a:latin typeface="Calibri" panose="020F0502020204030204" pitchFamily="34" charset="0"/>
              </a:rPr>
              <a:t>     Bucharest-</a:t>
            </a:r>
            <a:r>
              <a:rPr lang="en-US" sz="3300" b="1" i="1" dirty="0" err="1" smtClean="0">
                <a:latin typeface="Calibri" panose="020F0502020204030204" pitchFamily="34" charset="0"/>
              </a:rPr>
              <a:t>Magurele</a:t>
            </a:r>
            <a:endParaRPr lang="en-US" sz="3300" b="1" i="1" dirty="0">
              <a:latin typeface="Calibri" panose="020F0502020204030204" pitchFamily="34" charset="0"/>
            </a:endParaRPr>
          </a:p>
          <a:p>
            <a:pPr eaLnBrk="1" hangingPunct="1"/>
            <a:r>
              <a:rPr lang="en-US" sz="3300" b="1" i="1" dirty="0">
                <a:latin typeface="Calibri" panose="020F0502020204030204" pitchFamily="34" charset="0"/>
              </a:rPr>
              <a:t>National Physics Institutes</a:t>
            </a:r>
          </a:p>
        </p:txBody>
      </p:sp>
      <p:sp>
        <p:nvSpPr>
          <p:cNvPr id="11" name="Oval 10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349250" y="4899025"/>
            <a:ext cx="191293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Lasers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Plasma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Optoelectronics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Material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Theoretical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</a:rPr>
              <a:t>Particle Physics</a:t>
            </a:r>
          </a:p>
        </p:txBody>
      </p:sp>
      <p:pic>
        <p:nvPicPr>
          <p:cNvPr id="13" name="Picture 12" descr="IFIN_Grup_1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0680" y="4410695"/>
            <a:ext cx="3523320" cy="234888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047098" y="4394621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ELI-</a:t>
            </a:r>
            <a:r>
              <a:rPr lang="ro-RO" b="1" dirty="0">
                <a:solidFill>
                  <a:srgbClr val="FF0000"/>
                </a:solidFill>
              </a:rPr>
              <a:t>NP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1"/>
          <p:cNvSpPr txBox="1">
            <a:spLocks noChangeAspect="1"/>
          </p:cNvSpPr>
          <p:nvPr/>
        </p:nvSpPr>
        <p:spPr>
          <a:xfrm>
            <a:off x="0" y="6464300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9750" y="1246551"/>
            <a:ext cx="5551567" cy="56323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Structural Funds approved in Sept. 2012</a:t>
            </a:r>
          </a:p>
          <a:p>
            <a:pPr algn="ctr">
              <a:spcBef>
                <a:spcPct val="0"/>
              </a:spcBef>
            </a:pP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Start construction   June 2013                 </a:t>
            </a:r>
          </a:p>
          <a:p>
            <a:pPr algn="ctr">
              <a:spcBef>
                <a:spcPct val="0"/>
              </a:spcBef>
            </a:pPr>
            <a:endParaRPr lang="de-DE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Projected completion date: </a:t>
            </a: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mid-2019</a:t>
            </a:r>
            <a:endParaRPr lang="de-DE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Full </a:t>
            </a: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facility </a:t>
            </a: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operation +1-2 </a:t>
            </a: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years          </a:t>
            </a:r>
          </a:p>
          <a:p>
            <a:pPr algn="ctr">
              <a:spcBef>
                <a:spcPct val="0"/>
              </a:spcBef>
            </a:pPr>
            <a:endParaRPr lang="de-DE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Full budget approved in Dec 2015 by EU  310 M€ </a:t>
            </a:r>
          </a:p>
          <a:p>
            <a:pPr algn="ctr">
              <a:spcBef>
                <a:spcPct val="0"/>
              </a:spcBef>
            </a:pPr>
            <a:r>
              <a:rPr lang="de-DE" altLang="en-US" b="1" dirty="0" smtClean="0">
                <a:latin typeface="Arial" panose="020B0604020202020204" pitchFamily="34" charset="0"/>
              </a:rPr>
              <a:t>Staff </a:t>
            </a:r>
            <a:r>
              <a:rPr lang="de-DE" altLang="en-US" b="1" dirty="0">
                <a:latin typeface="Arial" panose="020B0604020202020204" pitchFamily="34" charset="0"/>
              </a:rPr>
              <a:t>hiring in progress </a:t>
            </a:r>
            <a:r>
              <a:rPr lang="de-DE" altLang="en-US" b="1" dirty="0" smtClean="0">
                <a:latin typeface="Arial" panose="020B0604020202020204" pitchFamily="34" charset="0"/>
              </a:rPr>
              <a:t>2013- 15 members</a:t>
            </a:r>
            <a:endParaRPr lang="de-DE" altLang="en-US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b="1" dirty="0" smtClean="0">
                <a:latin typeface="Arial" panose="020B0604020202020204" pitchFamily="34" charset="0"/>
              </a:rPr>
              <a:t>To day about 140 ---- towards 240 in 2018</a:t>
            </a:r>
          </a:p>
          <a:p>
            <a:pPr algn="ctr">
              <a:spcBef>
                <a:spcPct val="0"/>
              </a:spcBef>
            </a:pPr>
            <a:endParaRPr lang="de-DE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Management 6+ Support Staff 28(legal, finance, HR</a:t>
            </a:r>
            <a:r>
              <a:rPr lang="de-DE" alt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de-DE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R&amp;D (research,Eng,Tech) 104 ,e,g. Senior junior, postdocs, PhD, Engineers and Physicists, Technicians</a:t>
            </a:r>
          </a:p>
          <a:p>
            <a:pPr algn="ctr">
              <a:spcBef>
                <a:spcPct val="0"/>
              </a:spcBef>
            </a:pPr>
            <a:endParaRPr lang="de-DE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Romania 65%, EU 15%, Asia,15%, USA,Can, others 5%</a:t>
            </a:r>
          </a:p>
          <a:p>
            <a:pPr algn="ctr">
              <a:spcBef>
                <a:spcPct val="0"/>
              </a:spcBef>
            </a:pPr>
            <a:endParaRPr lang="de-DE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de-DE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FD2B351D-0F2A-D24C-AFE6-8B877C0FC1CD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oter Placeholder 1"/>
          <p:cNvSpPr txBox="1">
            <a:spLocks noChangeAspect="1"/>
          </p:cNvSpPr>
          <p:nvPr/>
        </p:nvSpPr>
        <p:spPr>
          <a:xfrm>
            <a:off x="1989494" y="6533868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6978" y="1251805"/>
            <a:ext cx="6843455" cy="4519163"/>
            <a:chOff x="1246978" y="1269550"/>
            <a:chExt cx="6843455" cy="451916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978" y="1269550"/>
              <a:ext cx="6843455" cy="451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60040" y="1538836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Architect project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68090" y="1216244"/>
            <a:ext cx="6924224" cy="4675436"/>
            <a:chOff x="364156" y="2246325"/>
            <a:chExt cx="8967688" cy="5991058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56" y="2246325"/>
              <a:ext cx="8967688" cy="5991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677372" y="3270361"/>
              <a:ext cx="1745265" cy="5856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solidFill>
                    <a:srgbClr val="0070C0"/>
                  </a:solidFill>
                  <a:latin typeface="Arial" panose="020B0604020202020204" pitchFamily="34" charset="0"/>
                </a:rPr>
                <a:t>May 28, 2013</a:t>
              </a: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95586" y="142052"/>
            <a:ext cx="6815664" cy="582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98" rIns="34299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fr-FR" sz="2400" dirty="0">
                <a:solidFill>
                  <a:schemeClr val="tx1"/>
                </a:solidFill>
              </a:rPr>
              <a:t>ELI-NP</a:t>
            </a:r>
            <a:r>
              <a:rPr lang="en-US" altLang="fr-FR" sz="2400" dirty="0" smtClean="0">
                <a:solidFill>
                  <a:schemeClr val="tx1"/>
                </a:solidFill>
              </a:rPr>
              <a:t>: Civil engineering completed </a:t>
            </a:r>
            <a:endParaRPr lang="en-US" altLang="fr-FR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5713" y="1250614"/>
            <a:ext cx="7847578" cy="5347054"/>
            <a:chOff x="1459055" y="-2596067"/>
            <a:chExt cx="6883840" cy="46903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055" y="-2596067"/>
              <a:ext cx="6883840" cy="4690399"/>
            </a:xfrm>
            <a:prstGeom prst="rect">
              <a:avLst/>
            </a:prstGeom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1518219" y="-2543963"/>
              <a:ext cx="6168603" cy="292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Tx/>
                <a:buNone/>
              </a:pPr>
              <a:r>
                <a:rPr lang="en-US" altLang="fr-FR" sz="1500" b="1" dirty="0" smtClean="0">
                  <a:solidFill>
                    <a:srgbClr val="FFFF00"/>
                  </a:solidFill>
                  <a:latin typeface="Arial" panose="020B0604020202020204" pitchFamily="34" charset="0"/>
                  <a:ea typeface="Helvetica Neue"/>
                  <a:cs typeface="Arial" panose="020B0604020202020204" pitchFamily="34" charset="0"/>
                </a:rPr>
                <a:t> </a:t>
              </a: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Buildings, </a:t>
              </a:r>
              <a:r>
                <a:rPr lang="en-US" altLang="fr-FR" sz="1400" b="1" dirty="0">
                  <a:latin typeface="+mj-lt"/>
                  <a:ea typeface="Helvetica Neue"/>
                  <a:cs typeface="Arial" panose="020B0604020202020204" pitchFamily="34" charset="0"/>
                </a:rPr>
                <a:t>33000 m</a:t>
              </a:r>
              <a:r>
                <a:rPr lang="en-US" altLang="fr-FR" sz="1400" b="1" baseline="30000" dirty="0">
                  <a:latin typeface="+mj-lt"/>
                  <a:ea typeface="Helvetica Neue"/>
                  <a:cs typeface="Arial" panose="020B0604020202020204" pitchFamily="34" charset="0"/>
                </a:rPr>
                <a:t>2</a:t>
              </a:r>
              <a:r>
                <a:rPr lang="en-US" altLang="fr-FR" sz="1400" b="1" dirty="0">
                  <a:latin typeface="+mj-lt"/>
                  <a:ea typeface="Helvetica Neue"/>
                  <a:cs typeface="Arial" panose="020B0604020202020204" pitchFamily="34" charset="0"/>
                </a:rPr>
                <a:t> total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Building Lasers </a:t>
              </a:r>
              <a:r>
                <a:rPr lang="en-US" altLang="fr-FR" sz="1400" b="1" dirty="0">
                  <a:latin typeface="+mj-lt"/>
                  <a:ea typeface="Helvetica Neue"/>
                  <a:cs typeface="Arial" panose="020B0604020202020204" pitchFamily="34" charset="0"/>
                </a:rPr>
                <a:t>,Linac </a:t>
              </a: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and experiment halls</a:t>
              </a:r>
              <a:endParaRPr lang="en-US" altLang="fr-FR" sz="1400" b="1" dirty="0">
                <a:latin typeface="+mj-lt"/>
                <a:ea typeface="Helvetica Neue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Restaurant-Cafeteria</a:t>
              </a:r>
              <a:endParaRPr lang="en-US" altLang="fr-FR" sz="1400" b="1" dirty="0">
                <a:latin typeface="+mj-lt"/>
                <a:ea typeface="Helvetica Neue"/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Guest house</a:t>
              </a:r>
              <a:endParaRPr lang="en-US" altLang="fr-FR" sz="1400" b="1" dirty="0">
                <a:latin typeface="+mj-lt"/>
                <a:ea typeface="Helvetica Neue"/>
                <a:cs typeface="Arial" panose="020B0604020202020204" pitchFamily="34" charset="0"/>
              </a:endParaRPr>
            </a:p>
            <a:p>
              <a:pPr marL="0" indent="0" eaLnBrk="1" hangingPunct="1">
                <a:lnSpc>
                  <a:spcPct val="150000"/>
                </a:lnSpc>
                <a:buNone/>
              </a:pPr>
              <a:r>
                <a:rPr lang="en-US" altLang="fr-FR" sz="1400" b="1" dirty="0">
                  <a:latin typeface="+mj-lt"/>
                  <a:ea typeface="Helvetica Neue"/>
                  <a:cs typeface="Arial" panose="020B0604020202020204" pitchFamily="34" charset="0"/>
                </a:rPr>
                <a:t> </a:t>
              </a:r>
              <a:r>
                <a:rPr lang="en-US" altLang="fr-FR" sz="1400" b="1" dirty="0" smtClean="0">
                  <a:latin typeface="+mj-lt"/>
                  <a:ea typeface="Helvetica Neue"/>
                  <a:cs typeface="Arial" panose="020B0604020202020204" pitchFamily="34" charset="0"/>
                </a:rPr>
                <a:t> Physics building offices, meeting rooms ,…</a:t>
              </a:r>
              <a:endParaRPr lang="en-US" altLang="fr-FR" sz="1400" b="1" dirty="0">
                <a:latin typeface="+mj-lt"/>
                <a:ea typeface="Helvetica Neue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buNone/>
              </a:pPr>
              <a:r>
                <a:rPr lang="en-US" sz="1200" b="1" dirty="0">
                  <a:latin typeface="+mj-lt"/>
                  <a:cs typeface="Arial" panose="020B0604020202020204" pitchFamily="34" charset="0"/>
                </a:rPr>
                <a:t>Experiences – 7000 m</a:t>
              </a:r>
              <a:r>
                <a:rPr lang="en-US" sz="1200" b="1" baseline="30000" dirty="0">
                  <a:latin typeface="+mj-lt"/>
                  <a:cs typeface="Arial" panose="020B0604020202020204" pitchFamily="34" charset="0"/>
                </a:rPr>
                <a:t>2</a:t>
              </a:r>
            </a:p>
            <a:p>
              <a:pPr>
                <a:lnSpc>
                  <a:spcPct val="150000"/>
                </a:lnSpc>
              </a:pPr>
              <a:r>
                <a:rPr lang="en-US" sz="135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135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expts halls for </a:t>
              </a:r>
              <a:r>
                <a:rPr lang="en-US" sz="135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gamma, </a:t>
              </a:r>
              <a:r>
                <a:rPr lang="en-US" sz="135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laser, and combined</a:t>
              </a:r>
            </a:p>
            <a:p>
              <a:pPr>
                <a:lnSpc>
                  <a:spcPct val="150000"/>
                </a:lnSpc>
              </a:pPr>
              <a:r>
                <a:rPr lang="en-US" sz="135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gamma </a:t>
              </a:r>
              <a:r>
                <a:rPr lang="en-US" sz="135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laser research activities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70221" y="-1284114"/>
              <a:ext cx="1571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July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2016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7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983" y="-110090"/>
            <a:ext cx="10057355" cy="6927473"/>
            <a:chOff x="194794" y="2139874"/>
            <a:chExt cx="10057355" cy="6927473"/>
          </a:xfrm>
        </p:grpSpPr>
        <p:grpSp>
          <p:nvGrpSpPr>
            <p:cNvPr id="3" name="グループ化 3"/>
            <p:cNvGrpSpPr>
              <a:grpSpLocks noChangeAspect="1"/>
            </p:cNvGrpSpPr>
            <p:nvPr/>
          </p:nvGrpSpPr>
          <p:grpSpPr>
            <a:xfrm>
              <a:off x="194794" y="6010195"/>
              <a:ext cx="8772995" cy="3057152"/>
              <a:chOff x="851019" y="3360731"/>
              <a:chExt cx="7002521" cy="244018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3432" y="3461161"/>
                <a:ext cx="3060108" cy="2296263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6" name="Picture 5">
                <a:hlinkClick r:id="rId3" action="ppaction://hlinkfile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19" y="3360731"/>
                <a:ext cx="3908097" cy="2440185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871895" y="2139874"/>
              <a:ext cx="83802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1079" indent="-311079"/>
              <a:r>
                <a:rPr lang="en-US" sz="2400" b="1" i="1" dirty="0" smtClean="0">
                  <a:solidFill>
                    <a:srgbClr val="FFFF00"/>
                  </a:solidFill>
                </a:rPr>
                <a:t>                  </a:t>
              </a:r>
              <a:r>
                <a:rPr lang="en-US" sz="3600" b="1" dirty="0">
                  <a:latin typeface="Calibri" panose="020F0502020204030204" pitchFamily="34" charset="0"/>
                  <a:cs typeface="Times New Roman" pitchFamily="18" charset="0"/>
                </a:rPr>
                <a:t>High Power Laser System </a:t>
              </a:r>
              <a:r>
                <a:rPr lang="en-US" sz="2800" b="1" dirty="0">
                  <a:latin typeface="Calibri" panose="020F0502020204030204" pitchFamily="34" charset="0"/>
                </a:rPr>
                <a:t/>
              </a:r>
              <a:br>
                <a:rPr lang="en-US" sz="2800" b="1" dirty="0">
                  <a:latin typeface="Calibri" panose="020F0502020204030204" pitchFamily="34" charset="0"/>
                </a:rPr>
              </a:br>
              <a:r>
                <a:rPr lang="en-US" sz="2000" b="1" i="1" dirty="0"/>
                <a:t>Each component has been tested on time at </a:t>
              </a:r>
              <a:r>
                <a:rPr lang="en-US" sz="2000" b="1" i="1" dirty="0" smtClean="0"/>
                <a:t>Thales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17983" y="6136050"/>
            <a:ext cx="444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79" indent="-311079"/>
            <a:r>
              <a:rPr lang="en-US" sz="2000" b="1" dirty="0">
                <a:solidFill>
                  <a:srgbClr val="FFFF00"/>
                </a:solidFill>
              </a:rPr>
              <a:t>20cm useful aperture </a:t>
            </a:r>
            <a:r>
              <a:rPr lang="en-US" sz="2000" b="1" dirty="0" err="1">
                <a:solidFill>
                  <a:srgbClr val="FFFF00"/>
                </a:solidFill>
              </a:rPr>
              <a:t>Ti:Sa</a:t>
            </a:r>
            <a:r>
              <a:rPr lang="en-US" sz="2000" b="1" dirty="0">
                <a:solidFill>
                  <a:srgbClr val="FFFF00"/>
                </a:solidFill>
              </a:rPr>
              <a:t> crystal available (world </a:t>
            </a:r>
            <a:r>
              <a:rPr lang="en-US" sz="2000" b="1" dirty="0" smtClean="0">
                <a:solidFill>
                  <a:srgbClr val="FFFF00"/>
                </a:solidFill>
              </a:rPr>
              <a:t>record)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4483" y="4085227"/>
            <a:ext cx="3991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79" indent="-311079"/>
            <a:r>
              <a:rPr lang="en-US" sz="1600" b="1" dirty="0">
                <a:solidFill>
                  <a:srgbClr val="FFFF00"/>
                </a:solidFill>
              </a:rPr>
              <a:t>First large diffractive grating for 10PW compressor produced (new!)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733902"/>
            <a:ext cx="6471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79" indent="-311079"/>
            <a:r>
              <a:rPr lang="en-US" sz="2000" b="1" i="1" dirty="0">
                <a:solidFill>
                  <a:srgbClr val="FFFF00"/>
                </a:solidFill>
              </a:rPr>
              <a:t>Towards 10 PW</a:t>
            </a:r>
          </a:p>
          <a:p>
            <a:pPr marL="311079" indent="-311079"/>
            <a:r>
              <a:rPr lang="en-US" b="1" i="1" dirty="0">
                <a:solidFill>
                  <a:srgbClr val="FFFF00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Couple of technical </a:t>
            </a:r>
            <a:r>
              <a:rPr lang="en-US" b="1" i="1" dirty="0" smtClean="0">
                <a:solidFill>
                  <a:schemeClr val="bg1"/>
                </a:solidFill>
              </a:rPr>
              <a:t>issues</a:t>
            </a:r>
          </a:p>
          <a:p>
            <a:pPr marL="311079" indent="-311079"/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have been solved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1162" y="1425786"/>
            <a:ext cx="3437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>
                <a:solidFill>
                  <a:srgbClr val="FFFF00"/>
                </a:solidFill>
              </a:rPr>
              <a:t>HPLS First arm 1,37PW ,21fs, 1Hz  </a:t>
            </a:r>
            <a:r>
              <a:rPr lang="en-US" sz="2400" b="1" i="1" dirty="0">
                <a:solidFill>
                  <a:srgbClr val="FFFF00"/>
                </a:solidFill>
              </a:rPr>
              <a:t>achieved Nov 2015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/>
          </a:p>
        </p:txBody>
      </p:sp>
      <p:pic>
        <p:nvPicPr>
          <p:cNvPr id="11" name="Picture 2" descr="C:\Users\VICTOR~1\AppData\Local\Temp\Rar$DR02.637\Integration at Thales\HPLS view from 100TW compress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319" y="1155943"/>
            <a:ext cx="4503378" cy="2382719"/>
          </a:xfrm>
          <a:prstGeom prst="rect">
            <a:avLst/>
          </a:prstGeom>
          <a:noFill/>
        </p:spPr>
      </p:pic>
      <p:sp>
        <p:nvSpPr>
          <p:cNvPr id="12" name="5-Point Star 11"/>
          <p:cNvSpPr>
            <a:spLocks noChangeAspect="1"/>
          </p:cNvSpPr>
          <p:nvPr/>
        </p:nvSpPr>
        <p:spPr>
          <a:xfrm>
            <a:off x="3213250" y="1425786"/>
            <a:ext cx="442866" cy="4428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156"/>
            <a:ext cx="9198501" cy="55626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59" y="1755210"/>
            <a:ext cx="8411982" cy="514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1"/>
          <p:cNvSpPr>
            <a:spLocks noGrp="1"/>
          </p:cNvSpPr>
          <p:nvPr>
            <p:ph type="title" idx="4294967295"/>
          </p:nvPr>
        </p:nvSpPr>
        <p:spPr>
          <a:xfrm>
            <a:off x="2352466" y="147436"/>
            <a:ext cx="7864475" cy="13255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altLang="ja-JP" sz="2400" dirty="0" smtClean="0">
                <a:latin typeface="Arial Black" pitchFamily="34" charset="0"/>
                <a:cs typeface="Arial" panose="020B0604020202020204" pitchFamily="34" charset="0"/>
              </a:rPr>
              <a:t>Highest Intensity Laser System</a:t>
            </a:r>
            <a:br>
              <a:rPr lang="en-US" altLang="ja-JP" sz="2400" dirty="0" smtClean="0">
                <a:latin typeface="Arial Black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 Black" pitchFamily="34" charset="0"/>
                <a:cs typeface="Arial" panose="020B0604020202020204" pitchFamily="34" charset="0"/>
              </a:rPr>
              <a:t>Large Clean Room</a:t>
            </a:r>
            <a:r>
              <a:rPr lang="fr-FR" altLang="ja-JP" sz="2400" dirty="0"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 Black" pitchFamily="34" charset="0"/>
                <a:cs typeface="Arial" panose="020B0604020202020204" pitchFamily="34" charset="0"/>
              </a:rPr>
              <a:t>Ready</a:t>
            </a:r>
            <a:r>
              <a:rPr lang="fr-FR" altLang="ja-JP" sz="2400" dirty="0" smtClean="0">
                <a:latin typeface="Arial Black" pitchFamily="34" charset="0"/>
                <a:cs typeface="Arial" panose="020B0604020202020204" pitchFamily="34" charset="0"/>
              </a:rPr>
              <a:t> </a:t>
            </a:r>
            <a:endParaRPr kumimoji="1" lang="ja-JP" altLang="en-US" sz="3200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0" y="3504744"/>
            <a:ext cx="26981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/>
            <a:r>
              <a:rPr lang="en-US" altLang="fr-FR" b="1" i="1" dirty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0.1 PW          10Hz</a:t>
            </a:r>
          </a:p>
          <a:p>
            <a:pPr defTabSz="342900"/>
            <a:r>
              <a:rPr lang="en-US" altLang="fr-FR" b="1" i="1" dirty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  1    PW           1 Hz</a:t>
            </a:r>
          </a:p>
          <a:p>
            <a:pPr defTabSz="342900"/>
            <a:r>
              <a:rPr lang="en-US" altLang="fr-FR" b="1" i="1" dirty="0">
                <a:solidFill>
                  <a:srgbClr val="FF0000"/>
                </a:solidFill>
                <a:latin typeface="Helvetica" pitchFamily="-84" charset="0"/>
                <a:ea typeface="Helvetica" pitchFamily="-84" charset="0"/>
                <a:cs typeface="Helvetica" pitchFamily="-84" charset="0"/>
              </a:rPr>
              <a:t>2  x 10    PW      0.1 Hz</a:t>
            </a: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1124029" y="5144066"/>
            <a:ext cx="37545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FFFF00"/>
                </a:solidFill>
              </a:rPr>
              <a:t>Hybrid double CPA configuration</a:t>
            </a:r>
          </a:p>
          <a:p>
            <a:pPr lvl="1"/>
            <a:r>
              <a:rPr lang="en-US" altLang="en-US" sz="1200" dirty="0">
                <a:solidFill>
                  <a:srgbClr val="FFFF00"/>
                </a:solidFill>
              </a:rPr>
              <a:t>CPA 1 for beam stability</a:t>
            </a:r>
          </a:p>
          <a:p>
            <a:pPr lvl="1"/>
            <a:r>
              <a:rPr lang="en-US" altLang="en-US" sz="1200" dirty="0">
                <a:solidFill>
                  <a:srgbClr val="FFFF00"/>
                </a:solidFill>
              </a:rPr>
              <a:t>XPW for contrast and spectrum enhancement</a:t>
            </a:r>
          </a:p>
          <a:p>
            <a:pPr lvl="1"/>
            <a:r>
              <a:rPr lang="en-US" altLang="en-US" sz="1200" dirty="0">
                <a:solidFill>
                  <a:srgbClr val="FFFF00"/>
                </a:solidFill>
              </a:rPr>
              <a:t>OPCPA for contrast enhancement</a:t>
            </a:r>
          </a:p>
          <a:p>
            <a:pPr lvl="1"/>
            <a:r>
              <a:rPr lang="en-US" altLang="en-US" sz="1200" dirty="0">
                <a:solidFill>
                  <a:srgbClr val="FFFF00"/>
                </a:solidFill>
              </a:rPr>
              <a:t>New high energy pump laser </a:t>
            </a:r>
          </a:p>
          <a:p>
            <a:pPr lvl="1"/>
            <a:r>
              <a:rPr lang="en-US" altLang="en-US" sz="1200" dirty="0">
                <a:solidFill>
                  <a:srgbClr val="FFFF00"/>
                </a:solidFill>
              </a:rPr>
              <a:t>CPA 2 for energy and energy stability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3016" y="1293736"/>
            <a:ext cx="75616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Thales  started the implementation last month.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1"/>
          <p:cNvSpPr txBox="1">
            <a:spLocks noChangeAspect="1"/>
          </p:cNvSpPr>
          <p:nvPr/>
        </p:nvSpPr>
        <p:spPr>
          <a:xfrm>
            <a:off x="1004253" y="651897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 1-13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260273" y="4155742"/>
            <a:ext cx="3440354" cy="2347745"/>
            <a:chOff x="4699571" y="4183810"/>
            <a:chExt cx="3509293" cy="2394790"/>
          </a:xfrm>
        </p:grpSpPr>
        <p:grpSp>
          <p:nvGrpSpPr>
            <p:cNvPr id="17" name="Group 16"/>
            <p:cNvGrpSpPr/>
            <p:nvPr/>
          </p:nvGrpSpPr>
          <p:grpSpPr>
            <a:xfrm>
              <a:off x="5006470" y="4183810"/>
              <a:ext cx="3202394" cy="2394790"/>
              <a:chOff x="1547407" y="3675814"/>
              <a:chExt cx="3202394" cy="239479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7407" y="3675814"/>
                <a:ext cx="3202394" cy="239479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51413" y="3675814"/>
                <a:ext cx="398388" cy="4050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896533" y="3911600"/>
                <a:ext cx="2853268" cy="1930400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 rot="16200000">
              <a:off x="4495722" y="5166875"/>
              <a:ext cx="746164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Helvetica"/>
                  <a:cs typeface="Helvetica"/>
                </a:rPr>
                <a:t>dN/dE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13763" y="6400800"/>
            <a:ext cx="630237" cy="276225"/>
          </a:xfrm>
          <a:prstGeom prst="rect">
            <a:avLst/>
          </a:prstGeom>
        </p:spPr>
        <p:txBody>
          <a:bodyPr/>
          <a:lstStyle/>
          <a:p>
            <a:fld id="{2A013F82-EE5E-44EE-A61D-E31C6657F26F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09954" y="69268"/>
            <a:ext cx="7618412" cy="10239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 Beam System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Basic Concepts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543804" y="158319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1350" dirty="0">
              <a:latin typeface="Symbol" charset="0"/>
              <a:ea typeface="MS PGothic" charset="0"/>
              <a:cs typeface="MS PGothic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10" t="7048"/>
          <a:stretch/>
        </p:blipFill>
        <p:spPr>
          <a:xfrm>
            <a:off x="467649" y="1520530"/>
            <a:ext cx="2557074" cy="170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609405" y="1541166"/>
            <a:ext cx="5711821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600" b="1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+mj-lt"/>
                <a:cs typeface="Helvetica Neue"/>
              </a:rPr>
              <a:t>photon </a:t>
            </a:r>
            <a:r>
              <a:rPr lang="en-US" sz="1600" b="1" dirty="0">
                <a:solidFill>
                  <a:schemeClr val="bg2">
                    <a:lumMod val="10000"/>
                    <a:lumOff val="90000"/>
                  </a:schemeClr>
                </a:solidFill>
                <a:latin typeface="+mj-lt"/>
                <a:cs typeface="Helvetica Neue"/>
              </a:rPr>
              <a:t>scattering on ultra relativistic electrons (</a:t>
            </a:r>
            <a:r>
              <a:rPr lang="en-US" sz="2800" b="1" dirty="0">
                <a:solidFill>
                  <a:schemeClr val="bg2">
                    <a:lumMod val="10000"/>
                    <a:lumOff val="90000"/>
                  </a:schemeClr>
                </a:solidFill>
                <a:latin typeface="Symbol" panose="05050102010706020507" pitchFamily="18" charset="2"/>
                <a:cs typeface="Symbol" charset="2"/>
              </a:rPr>
              <a:t>g</a:t>
            </a:r>
            <a:r>
              <a:rPr lang="en-US" sz="2000" b="1" dirty="0">
                <a:solidFill>
                  <a:schemeClr val="bg2">
                    <a:lumMod val="10000"/>
                    <a:lumOff val="90000"/>
                  </a:schemeClr>
                </a:solidFill>
                <a:latin typeface="+mj-lt"/>
                <a:cs typeface="Helvetica Neue"/>
              </a:rPr>
              <a:t> </a:t>
            </a:r>
            <a:r>
              <a:rPr lang="en-US" sz="1600" b="1" dirty="0">
                <a:solidFill>
                  <a:schemeClr val="bg2">
                    <a:lumMod val="10000"/>
                    <a:lumOff val="90000"/>
                  </a:schemeClr>
                </a:solidFill>
                <a:latin typeface="+mj-lt"/>
                <a:cs typeface="Helvetica Neue"/>
              </a:rPr>
              <a:t>≫ 1)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3028" y="2076505"/>
            <a:ext cx="2047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”Photon accelerator”</a:t>
            </a:r>
            <a:endParaRPr lang="en-US" sz="1600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422010" y="5049159"/>
            <a:ext cx="86612" cy="329135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28769" y="4503917"/>
            <a:ext cx="7328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latin typeface="Helvetica Neue"/>
                <a:cs typeface="Helvetica Neue"/>
              </a:rPr>
              <a:t>Compton</a:t>
            </a:r>
          </a:p>
          <a:p>
            <a:r>
              <a:rPr lang="en-US" sz="1050" i="1" dirty="0">
                <a:latin typeface="Helvetica Neue"/>
                <a:cs typeface="Helvetica Neue"/>
              </a:rPr>
              <a:t>edge</a:t>
            </a:r>
            <a:endParaRPr lang="en-US" sz="1050" dirty="0"/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789196"/>
              </p:ext>
            </p:extLst>
          </p:nvPr>
        </p:nvGraphicFramePr>
        <p:xfrm>
          <a:off x="6444731" y="4670631"/>
          <a:ext cx="516131" cy="34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Equation" r:id="rId5" imgW="647700" imgH="431800" progId="Equation.3">
                  <p:embed/>
                </p:oleObj>
              </mc:Choice>
              <mc:Fallback>
                <p:oleObj name="Equation" r:id="rId5" imgW="647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731" y="4670631"/>
                        <a:ext cx="516131" cy="344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741833"/>
              </p:ext>
            </p:extLst>
          </p:nvPr>
        </p:nvGraphicFramePr>
        <p:xfrm>
          <a:off x="7061385" y="4485957"/>
          <a:ext cx="313216" cy="18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Equation" r:id="rId7" imgW="393700" imgH="228600" progId="Equation.3">
                  <p:embed/>
                </p:oleObj>
              </mc:Choice>
              <mc:Fallback>
                <p:oleObj name="Equation" r:id="rId7" imgW="39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1385" y="4485957"/>
                        <a:ext cx="313216" cy="18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842264"/>
              </p:ext>
            </p:extLst>
          </p:nvPr>
        </p:nvGraphicFramePr>
        <p:xfrm>
          <a:off x="7772138" y="5526037"/>
          <a:ext cx="646156" cy="21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Equation" r:id="rId9" imgW="711200" imgH="254000" progId="Equation.3">
                  <p:embed/>
                </p:oleObj>
              </mc:Choice>
              <mc:Fallback>
                <p:oleObj name="Equation" r:id="rId9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138" y="5526037"/>
                        <a:ext cx="646156" cy="210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225715"/>
              </p:ext>
            </p:extLst>
          </p:nvPr>
        </p:nvGraphicFramePr>
        <p:xfrm>
          <a:off x="6569385" y="5693005"/>
          <a:ext cx="646156" cy="23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Equation" r:id="rId11" imgW="711200" imgH="254000" progId="Equation.3">
                  <p:embed/>
                </p:oleObj>
              </mc:Choice>
              <mc:Fallback>
                <p:oleObj name="Equation" r:id="rId11" imgW="711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385" y="5693005"/>
                        <a:ext cx="646156" cy="231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394878"/>
              </p:ext>
            </p:extLst>
          </p:nvPr>
        </p:nvGraphicFramePr>
        <p:xfrm>
          <a:off x="4103377" y="2549889"/>
          <a:ext cx="3729990" cy="9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Equation" r:id="rId13" imgW="2260600" imgH="584200" progId="Equation.3">
                  <p:embed/>
                </p:oleObj>
              </mc:Choice>
              <mc:Fallback>
                <p:oleObj name="Equation" r:id="rId13" imgW="22606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377" y="2549889"/>
                        <a:ext cx="3729990" cy="96393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5000"/>
                          <a:lumOff val="7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spect="1"/>
          </p:cNvSpPr>
          <p:nvPr/>
        </p:nvSpPr>
        <p:spPr>
          <a:xfrm>
            <a:off x="2470661" y="562765"/>
            <a:ext cx="604310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Helvetica"/>
                <a:cs typeface="Helvetica"/>
              </a:rPr>
              <a:t>Gamma–rays from Inverse Compton Scattering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1123256" y="3662232"/>
            <a:ext cx="2074607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Strong forward focusing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992" y="4033481"/>
            <a:ext cx="3447288" cy="2375535"/>
          </a:xfrm>
          <a:prstGeom prst="rect">
            <a:avLst/>
          </a:prstGeom>
        </p:spPr>
      </p:pic>
      <p:pic>
        <p:nvPicPr>
          <p:cNvPr id="40" name="Picture 39" descr="Screen Shot 2014-07-16 at 17.33.0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35" y="5068360"/>
            <a:ext cx="1727670" cy="73138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080857" y="4694929"/>
            <a:ext cx="15285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000" b="1" dirty="0">
                <a:solidFill>
                  <a:srgbClr val="000090"/>
                </a:solidFill>
                <a:latin typeface="Helvetica Neue"/>
                <a:cs typeface="Helvetica Neue"/>
              </a:rPr>
              <a:t> = 10</a:t>
            </a:r>
            <a:r>
              <a:rPr lang="en-US" sz="1000" b="1" baseline="30000" dirty="0">
                <a:solidFill>
                  <a:srgbClr val="000090"/>
                </a:solidFill>
                <a:latin typeface="Helvetica Neue"/>
                <a:cs typeface="Helvetica Neue"/>
              </a:rPr>
              <a:t>3</a:t>
            </a:r>
            <a:r>
              <a:rPr lang="en-US" sz="1000" b="1" dirty="0">
                <a:solidFill>
                  <a:srgbClr val="000090"/>
                </a:solidFill>
                <a:latin typeface="Helvetica Neue"/>
                <a:cs typeface="Helvetica Neue"/>
              </a:rPr>
              <a:t> → </a:t>
            </a:r>
            <a:r>
              <a:rPr lang="en-US" sz="1000" b="1" dirty="0">
                <a:solidFill>
                  <a:srgbClr val="000090"/>
                </a:solidFill>
                <a:latin typeface="Symbol" charset="2"/>
                <a:cs typeface="Symbol" charset="2"/>
              </a:rPr>
              <a:t>Dq</a:t>
            </a:r>
            <a:r>
              <a:rPr lang="en-US" sz="1000" b="1" dirty="0">
                <a:solidFill>
                  <a:srgbClr val="000090"/>
                </a:solidFill>
                <a:latin typeface="Helvetica Neue"/>
                <a:cs typeface="Helvetica Neue"/>
              </a:rPr>
              <a:t> ~ 1 mrad</a:t>
            </a:r>
            <a:endParaRPr lang="en-US" sz="1000" b="1" baseline="30000" dirty="0"/>
          </a:p>
        </p:txBody>
      </p:sp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465408"/>
              </p:ext>
            </p:extLst>
          </p:nvPr>
        </p:nvGraphicFramePr>
        <p:xfrm>
          <a:off x="1746186" y="4214963"/>
          <a:ext cx="1009427" cy="352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Equation" r:id="rId17" imgW="1231900" imgH="431800" progId="Equation.3">
                  <p:embed/>
                </p:oleObj>
              </mc:Choice>
              <mc:Fallback>
                <p:oleObj name="Equation" r:id="rId17" imgW="1231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86" y="4214963"/>
                        <a:ext cx="1009427" cy="352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5222077" y="3603948"/>
            <a:ext cx="1989256" cy="461665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Angular dependence of the photon energy</a:t>
            </a:r>
            <a:endParaRPr lang="en-US" sz="12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2657305" y="5770329"/>
            <a:ext cx="3099926" cy="324089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… but low cross section ~ 10</a:t>
            </a:r>
            <a:r>
              <a:rPr lang="en-US" sz="1350" baseline="30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–25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cm</a:t>
            </a:r>
            <a:r>
              <a:rPr lang="en-US" sz="1350" baseline="300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2</a:t>
            </a: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 </a:t>
            </a:r>
            <a:endParaRPr lang="en-US" sz="135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2591" y="152053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036" y="24622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GeV</a:t>
            </a:r>
            <a:endParaRPr lang="en-US" dirty="0"/>
          </a:p>
        </p:txBody>
      </p:sp>
      <p:sp>
        <p:nvSpPr>
          <p:cNvPr id="33" name="Footer Placeholder 1"/>
          <p:cNvSpPr txBox="1">
            <a:spLocks noChangeAspect="1"/>
          </p:cNvSpPr>
          <p:nvPr/>
        </p:nvSpPr>
        <p:spPr>
          <a:xfrm>
            <a:off x="1004253" y="6518974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Sydney Gales ELI-NP Nuclear Physics Long Range Plan 2017-Darmstadt Jan 1 1-13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1412" y="66874"/>
            <a:ext cx="6169496" cy="78451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b="1" dirty="0" smtClean="0">
                <a:latin typeface="Calibri" panose="020F0502020204030204" pitchFamily="34" charset="0"/>
                <a:cs typeface="Times New Roman" pitchFamily="18" charset="0"/>
              </a:rPr>
              <a:t>ELI–NP Gamma Beam System</a:t>
            </a:r>
            <a:endParaRPr lang="en-US" sz="33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7" name="Immagin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418" y="2041274"/>
            <a:ext cx="6280023" cy="242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269404" y="1502664"/>
            <a:ext cx="7206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EuroGammas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Consortium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Istituto Nazionale di Fisica Nucleare, INFN </a:t>
            </a:r>
            <a:r>
              <a:rPr lang="it-IT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Italy, CNRS France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,Research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Institutes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HighTech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Companies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Countries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63" y="3929969"/>
            <a:ext cx="3115078" cy="2507899"/>
          </a:xfrm>
          <a:prstGeom prst="rect">
            <a:avLst/>
          </a:prstGeom>
          <a:noFill/>
        </p:spPr>
      </p:pic>
      <p:sp>
        <p:nvSpPr>
          <p:cNvPr id="53" name="Rectangle 52"/>
          <p:cNvSpPr/>
          <p:nvPr/>
        </p:nvSpPr>
        <p:spPr>
          <a:xfrm>
            <a:off x="2025954" y="948419"/>
            <a:ext cx="7118045" cy="58477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Solution :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 collider based on the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most advanced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components: electron accelerator and lasers</a:t>
            </a:r>
            <a:endParaRPr lang="en-US" sz="16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5955" y="570531"/>
            <a:ext cx="7160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Goal : building of the 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most </a:t>
            </a:r>
            <a:r>
              <a:rPr lang="en-US" sz="1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advanced </a:t>
            </a:r>
            <a:r>
              <a:rPr lang="en-US" sz="1600" b="1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Gamma </a:t>
            </a:r>
            <a:r>
              <a:rPr lang="en-US" sz="1600" b="1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 System in </a:t>
            </a:r>
            <a:r>
              <a:rPr lang="en-US" sz="1600" b="1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world</a:t>
            </a:r>
            <a:endParaRPr lang="en-US" sz="1600" b="1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47440"/>
              </p:ext>
            </p:extLst>
          </p:nvPr>
        </p:nvGraphicFramePr>
        <p:xfrm>
          <a:off x="391324" y="4169480"/>
          <a:ext cx="3725774" cy="25850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3322"/>
                <a:gridCol w="1142452"/>
              </a:tblGrid>
              <a:tr h="30480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Energy (MeV)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0.2 – 19.5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Bandwidth rms (%)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≤ 0.5%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41189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+mj-lt"/>
                          <a:cs typeface="Helvetica"/>
                        </a:rPr>
                        <a:t>photons/sec within FWHM bdw.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+mj-lt"/>
                          <a:cs typeface="Helvetica"/>
                        </a:rPr>
                        <a:t>≤ 8.3∙10</a:t>
                      </a:r>
                      <a:r>
                        <a:rPr lang="en-US" sz="1400" b="1" baseline="30000" dirty="0" smtClean="0">
                          <a:solidFill>
                            <a:srgbClr val="000090"/>
                          </a:solidFill>
                          <a:latin typeface="+mj-lt"/>
                          <a:cs typeface="Helvetica"/>
                        </a:rPr>
                        <a:t>8</a:t>
                      </a:r>
                    </a:p>
                    <a:p>
                      <a:pPr algn="r"/>
                      <a:endParaRPr lang="en-US" sz="1400" b="1" dirty="0">
                        <a:solidFill>
                          <a:srgbClr val="000090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rgbClr val="FFFF00"/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Source rms size (mm)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10 – 30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Linear polarization (%)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&gt; 99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Macro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 rep. rate (Hz)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100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25176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# pulses per macro pulse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32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  <a:tr h="41189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Pulse–to–pulse separation (nsec)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j-lt"/>
                          <a:cs typeface="Helvetica"/>
                        </a:rPr>
                        <a:t>16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  <a:cs typeface="Helvetica"/>
                      </a:endParaRPr>
                    </a:p>
                  </a:txBody>
                  <a:tcPr marL="51448" marR="51448" marT="25717" marB="25717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5-Point Star 3"/>
          <p:cNvSpPr>
            <a:spLocks noChangeAspect="1"/>
          </p:cNvSpPr>
          <p:nvPr/>
        </p:nvSpPr>
        <p:spPr>
          <a:xfrm>
            <a:off x="7274527" y="5572865"/>
            <a:ext cx="201006" cy="2213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39625" y="5498889"/>
            <a:ext cx="9412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ELI-NP</a:t>
            </a:r>
            <a:endParaRPr lang="en-US" b="1" dirty="0"/>
          </a:p>
        </p:txBody>
      </p:sp>
      <p:sp>
        <p:nvSpPr>
          <p:cNvPr id="11" name="Footer Placeholder 1"/>
          <p:cNvSpPr txBox="1">
            <a:spLocks noChangeAspect="1"/>
          </p:cNvSpPr>
          <p:nvPr/>
        </p:nvSpPr>
        <p:spPr>
          <a:xfrm>
            <a:off x="2620616" y="6576221"/>
            <a:ext cx="7011987" cy="39370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Calibri" panose="020F0502020204030204" pitchFamily="34" charset="0"/>
              </a:rPr>
              <a:t>Sydney Gales ELI-NP Nuclear Physics Long Range Plan 2017-Darmstadt Jan 11-13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4" id="{BFAD0103-AFB0-4615-8694-26DE636E5F4C}" vid="{7EE85F33-D742-4A09-B2B9-C3D65D84BE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eli_ppt_template_150518_hun</Template>
  <TotalTime>2638</TotalTime>
  <Words>2400</Words>
  <Application>Microsoft Office PowerPoint</Application>
  <PresentationFormat>On-screen Show (4:3)</PresentationFormat>
  <Paragraphs>486</Paragraphs>
  <Slides>30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MS PGothic</vt:lpstr>
      <vt:lpstr>MS PGothic</vt:lpstr>
      <vt:lpstr>Arial</vt:lpstr>
      <vt:lpstr>Arial Black</vt:lpstr>
      <vt:lpstr>Calibri</vt:lpstr>
      <vt:lpstr>Comic Sans MS</vt:lpstr>
      <vt:lpstr>Corbel</vt:lpstr>
      <vt:lpstr>Garamond</vt:lpstr>
      <vt:lpstr>Helvetica</vt:lpstr>
      <vt:lpstr>Helvetica Neue</vt:lpstr>
      <vt:lpstr>Lucida Sans Unicode</vt:lpstr>
      <vt:lpstr>Symbol</vt:lpstr>
      <vt:lpstr>Times New Roman</vt:lpstr>
      <vt:lpstr>Verdana</vt:lpstr>
      <vt:lpstr>Wingdings</vt:lpstr>
      <vt:lpstr>Wingdings 3</vt:lpstr>
      <vt:lpstr>Office-téma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Highest Intensity Laser System Large Clean Room Ready </vt:lpstr>
      <vt:lpstr>Gamma Beam System – Basic Concepts</vt:lpstr>
      <vt:lpstr>PowerPoint Presentation</vt:lpstr>
      <vt:lpstr>PowerPoint Presentation</vt:lpstr>
      <vt:lpstr>PowerPoint Presentation</vt:lpstr>
      <vt:lpstr>10PW, is 10000 times the world grid power  (10-15 secondes)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Proton &gt;200 MeV is possible.</vt:lpstr>
      <vt:lpstr>ELI–NP –Building Status</vt:lpstr>
      <vt:lpstr>PowerPoint Presentation</vt:lpstr>
      <vt:lpstr>PowerPoint Presentation</vt:lpstr>
      <vt:lpstr>Fission – Fusion Mechanism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Jacob Péter</dc:creator>
  <cp:lastModifiedBy>gales sydney</cp:lastModifiedBy>
  <cp:revision>251</cp:revision>
  <dcterms:created xsi:type="dcterms:W3CDTF">2016-02-29T11:57:40Z</dcterms:created>
  <dcterms:modified xsi:type="dcterms:W3CDTF">2017-01-09T11:42:52Z</dcterms:modified>
</cp:coreProperties>
</file>