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Lst>
  <p:notesMasterIdLst>
    <p:notesMasterId r:id="rId41"/>
  </p:notesMasterIdLst>
  <p:handoutMasterIdLst>
    <p:handoutMasterId r:id="rId42"/>
  </p:handoutMasterIdLst>
  <p:sldIdLst>
    <p:sldId id="652" r:id="rId3"/>
    <p:sldId id="701" r:id="rId4"/>
    <p:sldId id="703" r:id="rId5"/>
    <p:sldId id="704" r:id="rId6"/>
    <p:sldId id="719" r:id="rId7"/>
    <p:sldId id="718" r:id="rId8"/>
    <p:sldId id="705" r:id="rId9"/>
    <p:sldId id="717" r:id="rId10"/>
    <p:sldId id="716" r:id="rId11"/>
    <p:sldId id="672" r:id="rId12"/>
    <p:sldId id="695" r:id="rId13"/>
    <p:sldId id="679" r:id="rId14"/>
    <p:sldId id="680" r:id="rId15"/>
    <p:sldId id="697" r:id="rId16"/>
    <p:sldId id="696" r:id="rId17"/>
    <p:sldId id="706" r:id="rId18"/>
    <p:sldId id="707" r:id="rId19"/>
    <p:sldId id="708" r:id="rId20"/>
    <p:sldId id="720" r:id="rId21"/>
    <p:sldId id="721" r:id="rId22"/>
    <p:sldId id="668" r:id="rId23"/>
    <p:sldId id="728" r:id="rId24"/>
    <p:sldId id="729" r:id="rId25"/>
    <p:sldId id="730" r:id="rId26"/>
    <p:sldId id="694" r:id="rId27"/>
    <p:sldId id="670" r:id="rId28"/>
    <p:sldId id="691" r:id="rId29"/>
    <p:sldId id="723" r:id="rId30"/>
    <p:sldId id="724" r:id="rId31"/>
    <p:sldId id="725" r:id="rId32"/>
    <p:sldId id="726" r:id="rId33"/>
    <p:sldId id="710" r:id="rId34"/>
    <p:sldId id="712" r:id="rId35"/>
    <p:sldId id="713" r:id="rId36"/>
    <p:sldId id="714" r:id="rId37"/>
    <p:sldId id="715" r:id="rId38"/>
    <p:sldId id="722" r:id="rId39"/>
    <p:sldId id="731" r:id="rId40"/>
  </p:sldIdLst>
  <p:sldSz cx="9144000" cy="6858000" type="screen4x3"/>
  <p:notesSz cx="6807200" cy="9939338"/>
  <p:defaultTextStyle>
    <a:defPPr>
      <a:defRPr lang="en-US"/>
    </a:defPPr>
    <a:lvl1pPr algn="l" rtl="0" eaLnBrk="0" fontAlgn="base" hangingPunct="0">
      <a:spcBef>
        <a:spcPct val="0"/>
      </a:spcBef>
      <a:spcAft>
        <a:spcPct val="0"/>
      </a:spcAft>
      <a:defRPr sz="2400" kern="1200">
        <a:solidFill>
          <a:schemeClr val="tx1"/>
        </a:solidFill>
        <a:latin typeface="Lucida Grande" pitchFamily="48" charset="0"/>
        <a:ea typeface="ヒラギノ角ゴ Pro W3" pitchFamily="48" charset="-128"/>
        <a:cs typeface="+mn-cs"/>
      </a:defRPr>
    </a:lvl1pPr>
    <a:lvl2pPr marL="457200" algn="l" rtl="0" eaLnBrk="0" fontAlgn="base" hangingPunct="0">
      <a:spcBef>
        <a:spcPct val="0"/>
      </a:spcBef>
      <a:spcAft>
        <a:spcPct val="0"/>
      </a:spcAft>
      <a:defRPr sz="2400" kern="1200">
        <a:solidFill>
          <a:schemeClr val="tx1"/>
        </a:solidFill>
        <a:latin typeface="Lucida Grande" pitchFamily="48" charset="0"/>
        <a:ea typeface="ヒラギノ角ゴ Pro W3" pitchFamily="48" charset="-128"/>
        <a:cs typeface="+mn-cs"/>
      </a:defRPr>
    </a:lvl2pPr>
    <a:lvl3pPr marL="914400" algn="l" rtl="0" eaLnBrk="0" fontAlgn="base" hangingPunct="0">
      <a:spcBef>
        <a:spcPct val="0"/>
      </a:spcBef>
      <a:spcAft>
        <a:spcPct val="0"/>
      </a:spcAft>
      <a:defRPr sz="2400" kern="1200">
        <a:solidFill>
          <a:schemeClr val="tx1"/>
        </a:solidFill>
        <a:latin typeface="Lucida Grande" pitchFamily="48" charset="0"/>
        <a:ea typeface="ヒラギノ角ゴ Pro W3" pitchFamily="48" charset="-128"/>
        <a:cs typeface="+mn-cs"/>
      </a:defRPr>
    </a:lvl3pPr>
    <a:lvl4pPr marL="1371600" algn="l" rtl="0" eaLnBrk="0" fontAlgn="base" hangingPunct="0">
      <a:spcBef>
        <a:spcPct val="0"/>
      </a:spcBef>
      <a:spcAft>
        <a:spcPct val="0"/>
      </a:spcAft>
      <a:defRPr sz="2400" kern="1200">
        <a:solidFill>
          <a:schemeClr val="tx1"/>
        </a:solidFill>
        <a:latin typeface="Lucida Grande" pitchFamily="48" charset="0"/>
        <a:ea typeface="ヒラギノ角ゴ Pro W3" pitchFamily="48" charset="-128"/>
        <a:cs typeface="+mn-cs"/>
      </a:defRPr>
    </a:lvl4pPr>
    <a:lvl5pPr marL="1828800" algn="l" rtl="0" eaLnBrk="0" fontAlgn="base" hangingPunct="0">
      <a:spcBef>
        <a:spcPct val="0"/>
      </a:spcBef>
      <a:spcAft>
        <a:spcPct val="0"/>
      </a:spcAft>
      <a:defRPr sz="2400" kern="1200">
        <a:solidFill>
          <a:schemeClr val="tx1"/>
        </a:solidFill>
        <a:latin typeface="Lucida Grande" pitchFamily="48" charset="0"/>
        <a:ea typeface="ヒラギノ角ゴ Pro W3" pitchFamily="48" charset="-128"/>
        <a:cs typeface="+mn-cs"/>
      </a:defRPr>
    </a:lvl5pPr>
    <a:lvl6pPr marL="2286000" algn="l" defTabSz="914400" rtl="0" eaLnBrk="1" latinLnBrk="0" hangingPunct="1">
      <a:defRPr sz="2400" kern="1200">
        <a:solidFill>
          <a:schemeClr val="tx1"/>
        </a:solidFill>
        <a:latin typeface="Lucida Grande" pitchFamily="48" charset="0"/>
        <a:ea typeface="ヒラギノ角ゴ Pro W3" pitchFamily="48" charset="-128"/>
        <a:cs typeface="+mn-cs"/>
      </a:defRPr>
    </a:lvl6pPr>
    <a:lvl7pPr marL="2743200" algn="l" defTabSz="914400" rtl="0" eaLnBrk="1" latinLnBrk="0" hangingPunct="1">
      <a:defRPr sz="2400" kern="1200">
        <a:solidFill>
          <a:schemeClr val="tx1"/>
        </a:solidFill>
        <a:latin typeface="Lucida Grande" pitchFamily="48" charset="0"/>
        <a:ea typeface="ヒラギノ角ゴ Pro W3" pitchFamily="48" charset="-128"/>
        <a:cs typeface="+mn-cs"/>
      </a:defRPr>
    </a:lvl7pPr>
    <a:lvl8pPr marL="3200400" algn="l" defTabSz="914400" rtl="0" eaLnBrk="1" latinLnBrk="0" hangingPunct="1">
      <a:defRPr sz="2400" kern="1200">
        <a:solidFill>
          <a:schemeClr val="tx1"/>
        </a:solidFill>
        <a:latin typeface="Lucida Grande" pitchFamily="48" charset="0"/>
        <a:ea typeface="ヒラギノ角ゴ Pro W3" pitchFamily="48" charset="-128"/>
        <a:cs typeface="+mn-cs"/>
      </a:defRPr>
    </a:lvl8pPr>
    <a:lvl9pPr marL="3657600" algn="l" defTabSz="914400" rtl="0" eaLnBrk="1" latinLnBrk="0" hangingPunct="1">
      <a:defRPr sz="2400" kern="1200">
        <a:solidFill>
          <a:schemeClr val="tx1"/>
        </a:solidFill>
        <a:latin typeface="Lucida Grande" pitchFamily="48" charset="0"/>
        <a:ea typeface="ヒラギノ角ゴ Pro W3" pitchFamily="4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0000"/>
    <a:srgbClr val="6600FF"/>
    <a:srgbClr val="F3FAFB"/>
    <a:srgbClr val="E9F6F7"/>
    <a:srgbClr val="DEF1F2"/>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85930" autoAdjust="0"/>
  </p:normalViewPr>
  <p:slideViewPr>
    <p:cSldViewPr>
      <p:cViewPr varScale="1">
        <p:scale>
          <a:sx n="89" d="100"/>
          <a:sy n="89" d="100"/>
        </p:scale>
        <p:origin x="-120" y="-138"/>
      </p:cViewPr>
      <p:guideLst>
        <p:guide orient="horz" pos="2160"/>
        <p:guide pos="2880"/>
      </p:guideLst>
    </p:cSldViewPr>
  </p:slideViewPr>
  <p:outlineViewPr>
    <p:cViewPr>
      <p:scale>
        <a:sx n="33" d="100"/>
        <a:sy n="33" d="100"/>
      </p:scale>
      <p:origin x="0" y="709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960"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DA4F95-2F3A-4F96-A4D4-8E2EF2C4748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_tradnl"/>
        </a:p>
      </dgm:t>
    </dgm:pt>
    <dgm:pt modelId="{80A74D24-8984-4524-8D81-28D345B74E8A}">
      <dgm:prSet/>
      <dgm:spPr/>
      <dgm:t>
        <a:bodyPr/>
        <a:lstStyle/>
        <a:p>
          <a:pPr rtl="0"/>
          <a:r>
            <a:rPr lang="en-US" b="1" dirty="0" smtClean="0"/>
            <a:t>Accessing extreme deformation and rare fission modes </a:t>
          </a:r>
          <a:endParaRPr lang="es-ES_tradnl" dirty="0"/>
        </a:p>
      </dgm:t>
    </dgm:pt>
    <dgm:pt modelId="{43D88C70-4D96-429C-8640-8BB0F53C12CE}" type="parTrans" cxnId="{3602E6DB-038A-4CB1-8CFE-05BBB5E0BF79}">
      <dgm:prSet/>
      <dgm:spPr/>
      <dgm:t>
        <a:bodyPr/>
        <a:lstStyle/>
        <a:p>
          <a:endParaRPr lang="es-ES_tradnl"/>
        </a:p>
      </dgm:t>
    </dgm:pt>
    <dgm:pt modelId="{29BC853B-8216-4F4A-B5AB-E9A754F286EB}" type="sibTrans" cxnId="{3602E6DB-038A-4CB1-8CFE-05BBB5E0BF79}">
      <dgm:prSet/>
      <dgm:spPr/>
      <dgm:t>
        <a:bodyPr/>
        <a:lstStyle/>
        <a:p>
          <a:endParaRPr lang="es-ES_tradnl"/>
        </a:p>
      </dgm:t>
    </dgm:pt>
    <dgm:pt modelId="{7E6E81FF-87E8-418E-AA6A-2BF6276500D5}" type="pres">
      <dgm:prSet presAssocID="{11DA4F95-2F3A-4F96-A4D4-8E2EF2C47486}" presName="Name0" presStyleCnt="0">
        <dgm:presLayoutVars>
          <dgm:dir/>
          <dgm:animLvl val="lvl"/>
          <dgm:resizeHandles val="exact"/>
        </dgm:presLayoutVars>
      </dgm:prSet>
      <dgm:spPr/>
      <dgm:t>
        <a:bodyPr/>
        <a:lstStyle/>
        <a:p>
          <a:endParaRPr lang="es-ES_tradnl"/>
        </a:p>
      </dgm:t>
    </dgm:pt>
    <dgm:pt modelId="{B20D0E8C-EAF2-45DC-9231-A645479F9453}" type="pres">
      <dgm:prSet presAssocID="{80A74D24-8984-4524-8D81-28D345B74E8A}" presName="linNode" presStyleCnt="0"/>
      <dgm:spPr/>
    </dgm:pt>
    <dgm:pt modelId="{A849835E-735F-4BEF-8043-49DAFF8D47FC}" type="pres">
      <dgm:prSet presAssocID="{80A74D24-8984-4524-8D81-28D345B74E8A}" presName="parentText" presStyleLbl="node1" presStyleIdx="0" presStyleCnt="1" custScaleX="276794">
        <dgm:presLayoutVars>
          <dgm:chMax val="1"/>
          <dgm:bulletEnabled val="1"/>
        </dgm:presLayoutVars>
      </dgm:prSet>
      <dgm:spPr/>
      <dgm:t>
        <a:bodyPr/>
        <a:lstStyle/>
        <a:p>
          <a:endParaRPr lang="es-ES_tradnl"/>
        </a:p>
      </dgm:t>
    </dgm:pt>
  </dgm:ptLst>
  <dgm:cxnLst>
    <dgm:cxn modelId="{3602E6DB-038A-4CB1-8CFE-05BBB5E0BF79}" srcId="{11DA4F95-2F3A-4F96-A4D4-8E2EF2C47486}" destId="{80A74D24-8984-4524-8D81-28D345B74E8A}" srcOrd="0" destOrd="0" parTransId="{43D88C70-4D96-429C-8640-8BB0F53C12CE}" sibTransId="{29BC853B-8216-4F4A-B5AB-E9A754F286EB}"/>
    <dgm:cxn modelId="{5C0BEAB8-9C21-4866-B186-99C22FBF8117}" type="presOf" srcId="{80A74D24-8984-4524-8D81-28D345B74E8A}" destId="{A849835E-735F-4BEF-8043-49DAFF8D47FC}" srcOrd="0" destOrd="0" presId="urn:microsoft.com/office/officeart/2005/8/layout/vList5"/>
    <dgm:cxn modelId="{DA2326E5-05A9-4F09-9E8A-935AFD6CC24B}" type="presOf" srcId="{11DA4F95-2F3A-4F96-A4D4-8E2EF2C47486}" destId="{7E6E81FF-87E8-418E-AA6A-2BF6276500D5}" srcOrd="0" destOrd="0" presId="urn:microsoft.com/office/officeart/2005/8/layout/vList5"/>
    <dgm:cxn modelId="{E45B0149-E928-475A-8CB3-C3E172554248}" type="presParOf" srcId="{7E6E81FF-87E8-418E-AA6A-2BF6276500D5}" destId="{B20D0E8C-EAF2-45DC-9231-A645479F9453}" srcOrd="0" destOrd="0" presId="urn:microsoft.com/office/officeart/2005/8/layout/vList5"/>
    <dgm:cxn modelId="{CEEB63EB-C187-41A3-B590-CC7251B6893C}" type="presParOf" srcId="{B20D0E8C-EAF2-45DC-9231-A645479F9453}" destId="{A849835E-735F-4BEF-8043-49DAFF8D47FC}"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233AB9-0E06-43BE-93AA-01C98EEC85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_tradnl"/>
        </a:p>
      </dgm:t>
    </dgm:pt>
    <dgm:pt modelId="{65F5B6B9-5740-4E0D-9D2B-89D1CDFD629D}">
      <dgm:prSet/>
      <dgm:spPr/>
      <dgm:t>
        <a:bodyPr/>
        <a:lstStyle/>
        <a:p>
          <a:pPr rtl="0"/>
          <a:r>
            <a:rPr lang="en-US" b="1" dirty="0" smtClean="0"/>
            <a:t>Accessing structures beyond the proton/neutron driplines</a:t>
          </a:r>
          <a:endParaRPr lang="es-ES_tradnl" dirty="0"/>
        </a:p>
      </dgm:t>
    </dgm:pt>
    <dgm:pt modelId="{90043593-A808-4724-A596-786116807B68}" type="parTrans" cxnId="{F268A996-A314-4895-A48F-6E0BABDC6095}">
      <dgm:prSet/>
      <dgm:spPr/>
      <dgm:t>
        <a:bodyPr/>
        <a:lstStyle/>
        <a:p>
          <a:endParaRPr lang="es-ES_tradnl"/>
        </a:p>
      </dgm:t>
    </dgm:pt>
    <dgm:pt modelId="{93906C22-68FB-46AE-8830-1A12E632AF62}" type="sibTrans" cxnId="{F268A996-A314-4895-A48F-6E0BABDC6095}">
      <dgm:prSet/>
      <dgm:spPr/>
      <dgm:t>
        <a:bodyPr/>
        <a:lstStyle/>
        <a:p>
          <a:endParaRPr lang="es-ES_tradnl"/>
        </a:p>
      </dgm:t>
    </dgm:pt>
    <dgm:pt modelId="{2DED54F3-DE58-4859-B563-381741231479}" type="pres">
      <dgm:prSet presAssocID="{F2233AB9-0E06-43BE-93AA-01C98EEC8578}" presName="linear" presStyleCnt="0">
        <dgm:presLayoutVars>
          <dgm:animLvl val="lvl"/>
          <dgm:resizeHandles val="exact"/>
        </dgm:presLayoutVars>
      </dgm:prSet>
      <dgm:spPr/>
      <dgm:t>
        <a:bodyPr/>
        <a:lstStyle/>
        <a:p>
          <a:endParaRPr lang="es-ES_tradnl"/>
        </a:p>
      </dgm:t>
    </dgm:pt>
    <dgm:pt modelId="{D95E9A12-C0BC-4249-8AC9-581898E2CEC5}" type="pres">
      <dgm:prSet presAssocID="{65F5B6B9-5740-4E0D-9D2B-89D1CDFD629D}" presName="parentText" presStyleLbl="node1" presStyleIdx="0" presStyleCnt="1">
        <dgm:presLayoutVars>
          <dgm:chMax val="0"/>
          <dgm:bulletEnabled val="1"/>
        </dgm:presLayoutVars>
      </dgm:prSet>
      <dgm:spPr/>
      <dgm:t>
        <a:bodyPr/>
        <a:lstStyle/>
        <a:p>
          <a:endParaRPr lang="es-ES_tradnl"/>
        </a:p>
      </dgm:t>
    </dgm:pt>
  </dgm:ptLst>
  <dgm:cxnLst>
    <dgm:cxn modelId="{A7A5934D-FFE4-4AC7-956F-0FBA4CFED3D2}" type="presOf" srcId="{65F5B6B9-5740-4E0D-9D2B-89D1CDFD629D}" destId="{D95E9A12-C0BC-4249-8AC9-581898E2CEC5}" srcOrd="0" destOrd="0" presId="urn:microsoft.com/office/officeart/2005/8/layout/vList2"/>
    <dgm:cxn modelId="{F268A996-A314-4895-A48F-6E0BABDC6095}" srcId="{F2233AB9-0E06-43BE-93AA-01C98EEC8578}" destId="{65F5B6B9-5740-4E0D-9D2B-89D1CDFD629D}" srcOrd="0" destOrd="0" parTransId="{90043593-A808-4724-A596-786116807B68}" sibTransId="{93906C22-68FB-46AE-8830-1A12E632AF62}"/>
    <dgm:cxn modelId="{F76286EE-166F-4A0F-9073-0DEA94C352C2}" type="presOf" srcId="{F2233AB9-0E06-43BE-93AA-01C98EEC8578}" destId="{2DED54F3-DE58-4859-B563-381741231479}" srcOrd="0" destOrd="0" presId="urn:microsoft.com/office/officeart/2005/8/layout/vList2"/>
    <dgm:cxn modelId="{4CDC4F85-8C3D-4797-B6D7-FDAFF15D49AE}" type="presParOf" srcId="{2DED54F3-DE58-4859-B563-381741231479}" destId="{D95E9A12-C0BC-4249-8AC9-581898E2CEC5}"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9835E-735F-4BEF-8043-49DAFF8D47FC}">
      <dsp:nvSpPr>
        <dsp:cNvPr id="0" name=""/>
        <dsp:cNvSpPr/>
      </dsp:nvSpPr>
      <dsp:spPr>
        <a:xfrm>
          <a:off x="7199" y="0"/>
          <a:ext cx="4051202" cy="6132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b="1" kern="1200" dirty="0" smtClean="0"/>
            <a:t>Accessing extreme deformation and rare fission modes </a:t>
          </a:r>
          <a:endParaRPr lang="es-ES_tradnl" sz="1800" kern="1200" dirty="0"/>
        </a:p>
      </dsp:txBody>
      <dsp:txXfrm>
        <a:off x="37135" y="29936"/>
        <a:ext cx="3991330" cy="553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E9A12-C0BC-4249-8AC9-581898E2CEC5}">
      <dsp:nvSpPr>
        <dsp:cNvPr id="0" name=""/>
        <dsp:cNvSpPr/>
      </dsp:nvSpPr>
      <dsp:spPr>
        <a:xfrm>
          <a:off x="0" y="8797"/>
          <a:ext cx="3650685" cy="69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t>Accessing structures beyond the proton/neutron driplines</a:t>
          </a:r>
          <a:endParaRPr lang="es-ES_tradnl" sz="1800" kern="1200" dirty="0"/>
        </a:p>
      </dsp:txBody>
      <dsp:txXfrm>
        <a:off x="33926" y="42723"/>
        <a:ext cx="3582833" cy="6271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50317" cy="496967"/>
          </a:xfrm>
          <a:prstGeom prst="rect">
            <a:avLst/>
          </a:prstGeom>
        </p:spPr>
        <p:txBody>
          <a:bodyPr vert="horz" lIns="91679" tIns="45839" rIns="91679" bIns="45839" rtlCol="0"/>
          <a:lstStyle>
            <a:lvl1pPr algn="l">
              <a:defRPr sz="1200"/>
            </a:lvl1pPr>
          </a:lstStyle>
          <a:p>
            <a:endParaRPr lang="en-GB"/>
          </a:p>
        </p:txBody>
      </p:sp>
      <p:sp>
        <p:nvSpPr>
          <p:cNvPr id="3" name="Date Placeholder 2"/>
          <p:cNvSpPr>
            <a:spLocks noGrp="1"/>
          </p:cNvSpPr>
          <p:nvPr>
            <p:ph type="dt" sz="quarter" idx="1"/>
          </p:nvPr>
        </p:nvSpPr>
        <p:spPr>
          <a:xfrm>
            <a:off x="3855294" y="1"/>
            <a:ext cx="2950317" cy="496967"/>
          </a:xfrm>
          <a:prstGeom prst="rect">
            <a:avLst/>
          </a:prstGeom>
        </p:spPr>
        <p:txBody>
          <a:bodyPr vert="horz" lIns="91679" tIns="45839" rIns="91679" bIns="45839" rtlCol="0"/>
          <a:lstStyle>
            <a:lvl1pPr algn="r">
              <a:defRPr sz="1200"/>
            </a:lvl1pPr>
          </a:lstStyle>
          <a:p>
            <a:fld id="{025662A0-CBB7-4297-8AE0-52D80C6FE275}" type="datetimeFigureOut">
              <a:rPr lang="en-GB" smtClean="0"/>
              <a:t>11/01/2017</a:t>
            </a:fld>
            <a:endParaRPr lang="en-GB"/>
          </a:p>
        </p:txBody>
      </p:sp>
      <p:sp>
        <p:nvSpPr>
          <p:cNvPr id="4" name="Footer Placeholder 3"/>
          <p:cNvSpPr>
            <a:spLocks noGrp="1"/>
          </p:cNvSpPr>
          <p:nvPr>
            <p:ph type="ftr" sz="quarter" idx="2"/>
          </p:nvPr>
        </p:nvSpPr>
        <p:spPr>
          <a:xfrm>
            <a:off x="2" y="9440780"/>
            <a:ext cx="2950317" cy="496967"/>
          </a:xfrm>
          <a:prstGeom prst="rect">
            <a:avLst/>
          </a:prstGeom>
        </p:spPr>
        <p:txBody>
          <a:bodyPr vert="horz" lIns="91679" tIns="45839" rIns="91679" bIns="45839" rtlCol="0" anchor="b"/>
          <a:lstStyle>
            <a:lvl1pPr algn="l">
              <a:defRPr sz="1200"/>
            </a:lvl1pPr>
          </a:lstStyle>
          <a:p>
            <a:endParaRPr lang="en-GB"/>
          </a:p>
        </p:txBody>
      </p:sp>
      <p:sp>
        <p:nvSpPr>
          <p:cNvPr id="5" name="Slide Number Placeholder 4"/>
          <p:cNvSpPr>
            <a:spLocks noGrp="1"/>
          </p:cNvSpPr>
          <p:nvPr>
            <p:ph type="sldNum" sz="quarter" idx="3"/>
          </p:nvPr>
        </p:nvSpPr>
        <p:spPr>
          <a:xfrm>
            <a:off x="3855294" y="9440780"/>
            <a:ext cx="2950317" cy="496967"/>
          </a:xfrm>
          <a:prstGeom prst="rect">
            <a:avLst/>
          </a:prstGeom>
        </p:spPr>
        <p:txBody>
          <a:bodyPr vert="horz" lIns="91679" tIns="45839" rIns="91679" bIns="45839" rtlCol="0" anchor="b"/>
          <a:lstStyle>
            <a:lvl1pPr algn="r">
              <a:defRPr sz="1200"/>
            </a:lvl1pPr>
          </a:lstStyle>
          <a:p>
            <a:fld id="{034E14EE-F414-44A6-9FAD-B879DC7876DE}" type="slidenum">
              <a:rPr lang="en-GB" smtClean="0"/>
              <a:t>‹#›</a:t>
            </a:fld>
            <a:endParaRPr lang="en-GB"/>
          </a:p>
        </p:txBody>
      </p:sp>
    </p:spTree>
    <p:extLst>
      <p:ext uri="{BB962C8B-B14F-4D97-AF65-F5344CB8AC3E}">
        <p14:creationId xmlns:p14="http://schemas.microsoft.com/office/powerpoint/2010/main" val="841027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2949786" cy="496967"/>
          </a:xfrm>
          <a:prstGeom prst="rect">
            <a:avLst/>
          </a:prstGeom>
          <a:noFill/>
          <a:ln w="9525">
            <a:noFill/>
            <a:miter lim="800000"/>
            <a:headEnd/>
            <a:tailEnd/>
          </a:ln>
        </p:spPr>
        <p:txBody>
          <a:bodyPr vert="horz" wrap="square" lIns="91679" tIns="45839" rIns="91679" bIns="45839" numCol="1" anchor="t" anchorCtr="0" compatLnSpc="1">
            <a:prstTxWarp prst="textNoShape">
              <a:avLst/>
            </a:prstTxWarp>
          </a:bodyPr>
          <a:lstStyle>
            <a:lvl1pPr>
              <a:defRPr sz="1200">
                <a:latin typeface="Lucida Grande" pitchFamily="84" charset="0"/>
                <a:ea typeface="ヒラギノ角ゴ Pro W3" pitchFamily="84" charset="-128"/>
              </a:defRPr>
            </a:lvl1pPr>
          </a:lstStyle>
          <a:p>
            <a:pPr>
              <a:defRPr/>
            </a:pPr>
            <a:endParaRPr lang="en-US"/>
          </a:p>
        </p:txBody>
      </p:sp>
      <p:sp>
        <p:nvSpPr>
          <p:cNvPr id="3075" name="Rectangle 3"/>
          <p:cNvSpPr>
            <a:spLocks noGrp="1" noChangeArrowheads="1"/>
          </p:cNvSpPr>
          <p:nvPr>
            <p:ph type="dt" idx="1"/>
          </p:nvPr>
        </p:nvSpPr>
        <p:spPr bwMode="auto">
          <a:xfrm>
            <a:off x="3857415" y="1"/>
            <a:ext cx="2949786" cy="496967"/>
          </a:xfrm>
          <a:prstGeom prst="rect">
            <a:avLst/>
          </a:prstGeom>
          <a:noFill/>
          <a:ln w="9525">
            <a:noFill/>
            <a:miter lim="800000"/>
            <a:headEnd/>
            <a:tailEnd/>
          </a:ln>
        </p:spPr>
        <p:txBody>
          <a:bodyPr vert="horz" wrap="square" lIns="91679" tIns="45839" rIns="91679" bIns="45839" numCol="1" anchor="t" anchorCtr="0" compatLnSpc="1">
            <a:prstTxWarp prst="textNoShape">
              <a:avLst/>
            </a:prstTxWarp>
          </a:bodyPr>
          <a:lstStyle>
            <a:lvl1pPr algn="r">
              <a:defRPr sz="1200">
                <a:latin typeface="Lucida Grande" pitchFamily="84" charset="0"/>
                <a:ea typeface="ヒラギノ角ゴ Pro W3" pitchFamily="84"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7629" y="4721186"/>
            <a:ext cx="4991946" cy="4472702"/>
          </a:xfrm>
          <a:prstGeom prst="rect">
            <a:avLst/>
          </a:prstGeom>
          <a:noFill/>
          <a:ln w="9525">
            <a:noFill/>
            <a:miter lim="800000"/>
            <a:headEnd/>
            <a:tailEnd/>
          </a:ln>
        </p:spPr>
        <p:txBody>
          <a:bodyPr vert="horz" wrap="square" lIns="91679" tIns="45839" rIns="91679" bIns="4583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2" y="9442371"/>
            <a:ext cx="2949786" cy="496967"/>
          </a:xfrm>
          <a:prstGeom prst="rect">
            <a:avLst/>
          </a:prstGeom>
          <a:noFill/>
          <a:ln w="9525">
            <a:noFill/>
            <a:miter lim="800000"/>
            <a:headEnd/>
            <a:tailEnd/>
          </a:ln>
        </p:spPr>
        <p:txBody>
          <a:bodyPr vert="horz" wrap="square" lIns="91679" tIns="45839" rIns="91679" bIns="45839" numCol="1" anchor="b" anchorCtr="0" compatLnSpc="1">
            <a:prstTxWarp prst="textNoShape">
              <a:avLst/>
            </a:prstTxWarp>
          </a:bodyPr>
          <a:lstStyle>
            <a:lvl1pPr>
              <a:defRPr sz="1200">
                <a:latin typeface="Lucida Grande" pitchFamily="84" charset="0"/>
                <a:ea typeface="ヒラギノ角ゴ Pro W3" pitchFamily="84" charset="-128"/>
              </a:defRPr>
            </a:lvl1pPr>
          </a:lstStyle>
          <a:p>
            <a:pPr>
              <a:defRPr/>
            </a:pPr>
            <a:endParaRPr lang="en-US"/>
          </a:p>
        </p:txBody>
      </p:sp>
      <p:sp>
        <p:nvSpPr>
          <p:cNvPr id="3079" name="Rectangle 7"/>
          <p:cNvSpPr>
            <a:spLocks noGrp="1" noChangeArrowheads="1"/>
          </p:cNvSpPr>
          <p:nvPr>
            <p:ph type="sldNum" sz="quarter" idx="5"/>
          </p:nvPr>
        </p:nvSpPr>
        <p:spPr bwMode="auto">
          <a:xfrm>
            <a:off x="3857415" y="9442371"/>
            <a:ext cx="2949786" cy="496967"/>
          </a:xfrm>
          <a:prstGeom prst="rect">
            <a:avLst/>
          </a:prstGeom>
          <a:noFill/>
          <a:ln w="9525">
            <a:noFill/>
            <a:miter lim="800000"/>
            <a:headEnd/>
            <a:tailEnd/>
          </a:ln>
        </p:spPr>
        <p:txBody>
          <a:bodyPr vert="horz" wrap="square" lIns="91679" tIns="45839" rIns="91679" bIns="45839" numCol="1" anchor="b" anchorCtr="0" compatLnSpc="1">
            <a:prstTxWarp prst="textNoShape">
              <a:avLst/>
            </a:prstTxWarp>
          </a:bodyPr>
          <a:lstStyle>
            <a:lvl1pPr algn="r">
              <a:defRPr sz="1200">
                <a:latin typeface="Lucida Grande" pitchFamily="84" charset="0"/>
                <a:ea typeface="ヒラギノ角ゴ Pro W3" pitchFamily="84" charset="-128"/>
              </a:defRPr>
            </a:lvl1pPr>
          </a:lstStyle>
          <a:p>
            <a:pPr>
              <a:defRPr/>
            </a:pPr>
            <a:fld id="{A1AAFEC3-2E5F-4B02-93F3-FE03DB0B31B4}" type="slidenum">
              <a:rPr lang="en-US"/>
              <a:pPr>
                <a:defRPr/>
              </a:pPr>
              <a:t>‹#›</a:t>
            </a:fld>
            <a:endParaRPr lang="en-US"/>
          </a:p>
        </p:txBody>
      </p:sp>
    </p:spTree>
    <p:extLst>
      <p:ext uri="{BB962C8B-B14F-4D97-AF65-F5344CB8AC3E}">
        <p14:creationId xmlns:p14="http://schemas.microsoft.com/office/powerpoint/2010/main" val="8637718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mn-cs"/>
      </a:defRPr>
    </a:lvl1pPr>
    <a:lvl2pPr marL="4572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3764" indent="-286063" eaLnBrk="0" hangingPunct="0">
              <a:defRPr>
                <a:solidFill>
                  <a:schemeClr val="tx1"/>
                </a:solidFill>
                <a:latin typeface="Arial" charset="0"/>
                <a:ea typeface="ＭＳ Ｐゴシック" charset="0"/>
              </a:defRPr>
            </a:lvl2pPr>
            <a:lvl3pPr marL="1144252" indent="-228850" eaLnBrk="0" hangingPunct="0">
              <a:defRPr>
                <a:solidFill>
                  <a:schemeClr val="tx1"/>
                </a:solidFill>
                <a:latin typeface="Arial" charset="0"/>
                <a:ea typeface="ＭＳ Ｐゴシック" charset="0"/>
              </a:defRPr>
            </a:lvl3pPr>
            <a:lvl4pPr marL="1601954" indent="-228850" eaLnBrk="0" hangingPunct="0">
              <a:defRPr>
                <a:solidFill>
                  <a:schemeClr val="tx1"/>
                </a:solidFill>
                <a:latin typeface="Arial" charset="0"/>
                <a:ea typeface="ＭＳ Ｐゴシック" charset="0"/>
              </a:defRPr>
            </a:lvl4pPr>
            <a:lvl5pPr marL="2059654" indent="-228850" eaLnBrk="0" hangingPunct="0">
              <a:defRPr>
                <a:solidFill>
                  <a:schemeClr val="tx1"/>
                </a:solidFill>
                <a:latin typeface="Arial" charset="0"/>
                <a:ea typeface="ＭＳ Ｐゴシック" charset="0"/>
              </a:defRPr>
            </a:lvl5pPr>
            <a:lvl6pPr marL="2517356" indent="-228850" eaLnBrk="0" fontAlgn="base" hangingPunct="0">
              <a:spcBef>
                <a:spcPct val="0"/>
              </a:spcBef>
              <a:spcAft>
                <a:spcPct val="0"/>
              </a:spcAft>
              <a:defRPr>
                <a:solidFill>
                  <a:schemeClr val="tx1"/>
                </a:solidFill>
                <a:latin typeface="Arial" charset="0"/>
                <a:ea typeface="ＭＳ Ｐゴシック" charset="0"/>
              </a:defRPr>
            </a:lvl6pPr>
            <a:lvl7pPr marL="2975056" indent="-228850" eaLnBrk="0" fontAlgn="base" hangingPunct="0">
              <a:spcBef>
                <a:spcPct val="0"/>
              </a:spcBef>
              <a:spcAft>
                <a:spcPct val="0"/>
              </a:spcAft>
              <a:defRPr>
                <a:solidFill>
                  <a:schemeClr val="tx1"/>
                </a:solidFill>
                <a:latin typeface="Arial" charset="0"/>
                <a:ea typeface="ＭＳ Ｐゴシック" charset="0"/>
              </a:defRPr>
            </a:lvl7pPr>
            <a:lvl8pPr marL="3432757" indent="-228850" eaLnBrk="0" fontAlgn="base" hangingPunct="0">
              <a:spcBef>
                <a:spcPct val="0"/>
              </a:spcBef>
              <a:spcAft>
                <a:spcPct val="0"/>
              </a:spcAft>
              <a:defRPr>
                <a:solidFill>
                  <a:schemeClr val="tx1"/>
                </a:solidFill>
                <a:latin typeface="Arial" charset="0"/>
                <a:ea typeface="ＭＳ Ｐゴシック" charset="0"/>
              </a:defRPr>
            </a:lvl8pPr>
            <a:lvl9pPr marL="3890458" indent="-22885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DE7F416-39A0-794D-A557-DCD8B22AD842}" type="slidenum">
              <a:rPr lang="en-GB">
                <a:latin typeface="Calibri" charset="0"/>
              </a:rPr>
              <a:pPr eaLnBrk="1" hangingPunct="1"/>
              <a:t>1</a:t>
            </a:fld>
            <a:endParaRPr lang="en-GB" dirty="0">
              <a:latin typeface="Calibri" charset="0"/>
            </a:endParaRPr>
          </a:p>
        </p:txBody>
      </p:sp>
      <p:sp>
        <p:nvSpPr>
          <p:cNvPr id="2" name="Notes Placeholder 1"/>
          <p:cNvSpPr>
            <a:spLocks noGrp="1"/>
          </p:cNvSpPr>
          <p:nvPr>
            <p:ph type="body" sz="quarter" idx="10"/>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10</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26990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11</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10384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12</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95085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13</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00474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14</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997928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15</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062811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16</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461983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17</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85027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18</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55617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19</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14148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801719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20</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237459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21</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595847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22</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87174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23</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85245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24</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895762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25</a:t>
            </a:fld>
            <a:endParaRPr lang="en-US"/>
          </a:p>
        </p:txBody>
      </p:sp>
    </p:spTree>
    <p:extLst>
      <p:ext uri="{BB962C8B-B14F-4D97-AF65-F5344CB8AC3E}">
        <p14:creationId xmlns:p14="http://schemas.microsoft.com/office/powerpoint/2010/main" val="379614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26</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456409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27</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58483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28</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671698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29</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07519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786337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A1AAFEC3-2E5F-4B02-93F3-FE03DB0B31B4}" type="slidenum">
              <a:rPr lang="en-US" smtClean="0"/>
              <a:pPr>
                <a:defRPr/>
              </a:pPr>
              <a:t>30</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498023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31</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795399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32</a:t>
            </a:fld>
            <a:endParaRPr lang="en-US"/>
          </a:p>
        </p:txBody>
      </p:sp>
    </p:spTree>
    <p:extLst>
      <p:ext uri="{BB962C8B-B14F-4D97-AF65-F5344CB8AC3E}">
        <p14:creationId xmlns:p14="http://schemas.microsoft.com/office/powerpoint/2010/main" val="4086316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33</a:t>
            </a:fld>
            <a:endParaRPr lang="en-US"/>
          </a:p>
        </p:txBody>
      </p:sp>
    </p:spTree>
    <p:extLst>
      <p:ext uri="{BB962C8B-B14F-4D97-AF65-F5344CB8AC3E}">
        <p14:creationId xmlns:p14="http://schemas.microsoft.com/office/powerpoint/2010/main" val="1670802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34</a:t>
            </a:fld>
            <a:endParaRPr lang="en-US"/>
          </a:p>
        </p:txBody>
      </p:sp>
    </p:spTree>
    <p:extLst>
      <p:ext uri="{BB962C8B-B14F-4D97-AF65-F5344CB8AC3E}">
        <p14:creationId xmlns:p14="http://schemas.microsoft.com/office/powerpoint/2010/main" val="1351591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35</a:t>
            </a:fld>
            <a:endParaRPr lang="en-US"/>
          </a:p>
        </p:txBody>
      </p:sp>
    </p:spTree>
    <p:extLst>
      <p:ext uri="{BB962C8B-B14F-4D97-AF65-F5344CB8AC3E}">
        <p14:creationId xmlns:p14="http://schemas.microsoft.com/office/powerpoint/2010/main" val="13099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36</a:t>
            </a:fld>
            <a:endParaRPr lang="en-US"/>
          </a:p>
        </p:txBody>
      </p:sp>
    </p:spTree>
    <p:extLst>
      <p:ext uri="{BB962C8B-B14F-4D97-AF65-F5344CB8AC3E}">
        <p14:creationId xmlns:p14="http://schemas.microsoft.com/office/powerpoint/2010/main" val="861357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37</a:t>
            </a:fld>
            <a:endParaRPr lang="en-US"/>
          </a:p>
        </p:txBody>
      </p:sp>
    </p:spTree>
    <p:extLst>
      <p:ext uri="{BB962C8B-B14F-4D97-AF65-F5344CB8AC3E}">
        <p14:creationId xmlns:p14="http://schemas.microsoft.com/office/powerpoint/2010/main" val="2930080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noProof="0" dirty="0" smtClean="0"/>
              <a:t>Two</a:t>
            </a:r>
            <a:r>
              <a:rPr lang="en-GB" sz="2000" baseline="0" noProof="0" dirty="0" smtClean="0"/>
              <a:t> particle transfer description is known to be a difficult topic</a:t>
            </a:r>
          </a:p>
          <a:p>
            <a:r>
              <a:rPr lang="en-GB" sz="2000" baseline="0" noProof="0" dirty="0" smtClean="0"/>
              <a:t>However, present approaches are now able to take into account both sequential and simultaneous 2 particles transfer processes. </a:t>
            </a:r>
          </a:p>
          <a:p>
            <a:r>
              <a:rPr lang="en-GB" sz="2000" baseline="0" noProof="0" dirty="0" smtClean="0"/>
              <a:t>Examples are given for (</a:t>
            </a:r>
            <a:r>
              <a:rPr lang="en-GB" sz="2000" baseline="0" noProof="0" dirty="0" err="1" smtClean="0"/>
              <a:t>p,t</a:t>
            </a:r>
            <a:r>
              <a:rPr lang="en-GB" sz="2000" baseline="0" noProof="0" dirty="0" smtClean="0"/>
              <a:t>) on </a:t>
            </a:r>
            <a:r>
              <a:rPr lang="en-GB" sz="2000" baseline="30000" noProof="0" dirty="0" smtClean="0"/>
              <a:t>132</a:t>
            </a:r>
            <a:r>
              <a:rPr lang="en-GB" sz="2000" baseline="0" noProof="0" dirty="0" smtClean="0"/>
              <a:t>Sn and the </a:t>
            </a:r>
            <a:r>
              <a:rPr lang="en-GB" sz="2000" baseline="30000" noProof="0" dirty="0" smtClean="0"/>
              <a:t>60</a:t>
            </a:r>
            <a:r>
              <a:rPr lang="en-GB" sz="2000" baseline="0" noProof="0" dirty="0" smtClean="0"/>
              <a:t>Ni+</a:t>
            </a:r>
            <a:r>
              <a:rPr lang="en-GB" sz="2000" baseline="30000" noProof="0" dirty="0" smtClean="0"/>
              <a:t>116</a:t>
            </a:r>
            <a:r>
              <a:rPr lang="en-GB" sz="2000" baseline="0" noProof="0" dirty="0" smtClean="0"/>
              <a:t>Sn reaction.</a:t>
            </a:r>
            <a:endParaRPr lang="en-GB" sz="2000" noProof="0" dirty="0" smtClean="0"/>
          </a:p>
          <a:p>
            <a:endParaRPr lang="en-GB" dirty="0"/>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38</a:t>
            </a:fld>
            <a:endParaRPr lang="en-US"/>
          </a:p>
        </p:txBody>
      </p:sp>
    </p:spTree>
    <p:extLst>
      <p:ext uri="{BB962C8B-B14F-4D97-AF65-F5344CB8AC3E}">
        <p14:creationId xmlns:p14="http://schemas.microsoft.com/office/powerpoint/2010/main" val="96623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4</a:t>
            </a:fld>
            <a:endParaRPr lang="en-US"/>
          </a:p>
        </p:txBody>
      </p:sp>
    </p:spTree>
    <p:extLst>
      <p:ext uri="{BB962C8B-B14F-4D97-AF65-F5344CB8AC3E}">
        <p14:creationId xmlns:p14="http://schemas.microsoft.com/office/powerpoint/2010/main" val="166762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5</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46839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6</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79487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7</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4683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8</a:t>
            </a:fld>
            <a:endParaRPr lang="en-US"/>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4683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1AAFEC3-2E5F-4B02-93F3-FE03DB0B31B4}" type="slidenum">
              <a:rPr lang="en-US" smtClean="0"/>
              <a:pPr>
                <a:defRPr/>
              </a:pPr>
              <a:t>9</a:t>
            </a:fld>
            <a:endParaRPr lang="en-US"/>
          </a:p>
        </p:txBody>
      </p:sp>
    </p:spTree>
    <p:extLst>
      <p:ext uri="{BB962C8B-B14F-4D97-AF65-F5344CB8AC3E}">
        <p14:creationId xmlns:p14="http://schemas.microsoft.com/office/powerpoint/2010/main" val="24683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2054D-CC43-49BA-AC61-9F5EAC722EE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EB25D68F-3112-4EA1-A877-BC1181C9B519}" type="datetimeFigureOut">
              <a:rPr lang="en-US"/>
              <a:pPr>
                <a:defRPr/>
              </a:pPr>
              <a:t>1/11/2017</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38"/>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0CDB3F59-E95B-40F3-ABF4-1F6D5F74A92E}" type="datetimeFigureOut">
              <a:rPr lang="en-US"/>
              <a:pPr>
                <a:defRPr/>
              </a:pPr>
              <a:t>1/11/2017</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A13BDF24-CC9A-4E45-B49B-DC4F2C598119}" type="datetimeFigureOut">
              <a:rPr lang="en-US"/>
              <a:pPr>
                <a:defRPr/>
              </a:pPr>
              <a:t>1/11/2017</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377F94B7-42A6-4B14-BD4F-ECAB92D9A74A}" type="datetimeFigureOut">
              <a:rPr lang="en-US"/>
              <a:pPr>
                <a:defRPr/>
              </a:pPr>
              <a:t>1/11/2017</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00800"/>
            <a:ext cx="1905000" cy="457200"/>
          </a:xfrm>
        </p:spPr>
        <p:txBody>
          <a:bodyPr/>
          <a:lstStyle>
            <a:lvl1pPr>
              <a:defRPr/>
            </a:lvl1pPr>
          </a:lstStyle>
          <a:p>
            <a:pPr>
              <a:defRPr/>
            </a:pPr>
            <a:fld id="{7BB0DD9A-E1E9-468F-9910-1959982F69E1}" type="datetimeFigureOut">
              <a:rPr lang="en-US"/>
              <a:pPr>
                <a:defRPr/>
              </a:pPr>
              <a:t>1/11/2017</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00800"/>
            <a:ext cx="1905000" cy="457200"/>
          </a:xfrm>
        </p:spPr>
        <p:txBody>
          <a:bodyPr/>
          <a:lstStyle>
            <a:lvl1pPr>
              <a:defRPr/>
            </a:lvl1pPr>
          </a:lstStyle>
          <a:p>
            <a:pPr>
              <a:defRPr/>
            </a:pPr>
            <a:fld id="{B72DB5D8-5F68-4C36-9FDA-004C506CA6FA}" type="datetimeFigureOut">
              <a:rPr lang="en-US"/>
              <a:pPr>
                <a:defRPr/>
              </a:pPr>
              <a:t>1/11/2017</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00800"/>
            <a:ext cx="1905000" cy="457200"/>
          </a:xfrm>
        </p:spPr>
        <p:txBody>
          <a:bodyPr/>
          <a:lstStyle>
            <a:lvl1pPr>
              <a:defRPr/>
            </a:lvl1pPr>
          </a:lstStyle>
          <a:p>
            <a:pPr>
              <a:defRPr/>
            </a:pPr>
            <a:fld id="{B267EE7D-3F77-4A00-B5FD-EA52F3F7D38D}" type="datetimeFigureOut">
              <a:rPr lang="en-US"/>
              <a:pPr>
                <a:defRPr/>
              </a:pPr>
              <a:t>1/11/2017</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35699E60-F504-4F72-81B0-3E2950EA6485}" type="datetimeFigureOut">
              <a:rPr lang="en-US"/>
              <a:pPr>
                <a:defRPr/>
              </a:pPr>
              <a:t>1/11/2017</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A93BFE20-F906-42EC-9C51-F2651526863C}" type="datetimeFigureOut">
              <a:rPr lang="en-US"/>
              <a:pPr>
                <a:defRPr/>
              </a:pPr>
              <a:t>1/11/2017</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0D065-C729-4AFA-982E-1B415552C23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9E45E-B7C2-46DB-95FB-5C5288B271C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3048000"/>
            <a:ext cx="38100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048000"/>
            <a:ext cx="38100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E98A90-0EE4-4D13-B43D-48D381DB7A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8596" y="1214430"/>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5613" y="2571744"/>
            <a:ext cx="4040188" cy="5870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14686"/>
            <a:ext cx="4040188" cy="29114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3438" y="2571744"/>
            <a:ext cx="4041775" cy="58707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214686"/>
            <a:ext cx="4041775" cy="29114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B677FF-9262-4B23-BD72-23CEF53F07E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4119C0-5E12-4C39-8BDF-B44E1CB1B5F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CFD623-CA95-42E8-98EF-69AB92692E1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596" y="1214422"/>
            <a:ext cx="3008313" cy="1090612"/>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42984"/>
            <a:ext cx="5111750" cy="49831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357430"/>
            <a:ext cx="3008313" cy="37687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F035BD-9DEC-4646-8450-E1A475FC472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71545"/>
            <a:ext cx="5486400" cy="36560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F8F1AF-B770-49DC-9BB8-8BA430CB15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447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3048000"/>
            <a:ext cx="77724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Lucida Grande" pitchFamily="84" charset="0"/>
                <a:ea typeface="ヒラギノ角ゴ Pro W3" pitchFamily="84"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Lucida Grande" pitchFamily="84" charset="0"/>
                <a:ea typeface="ヒラギノ角ゴ Pro W3" pitchFamily="84"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Lucida Grande" pitchFamily="84" charset="0"/>
                <a:ea typeface="ヒラギノ角ゴ Pro W3" pitchFamily="84" charset="-128"/>
              </a:defRPr>
            </a:lvl1pPr>
          </a:lstStyle>
          <a:p>
            <a:pPr>
              <a:defRPr/>
            </a:pPr>
            <a:fld id="{23D54C10-AA4D-420D-AB25-F97319E78D9C}" type="slidenum">
              <a:rPr lang="en-US"/>
              <a:pPr>
                <a:defRPr/>
              </a:pPr>
              <a:t>‹#›</a:t>
            </a:fld>
            <a:endParaRPr lang="en-US"/>
          </a:p>
        </p:txBody>
      </p:sp>
      <p:pic>
        <p:nvPicPr>
          <p:cNvPr id="1031" name="Picture 8" descr="Untitled-1.jpg"/>
          <p:cNvPicPr>
            <a:picLocks noChangeAspect="1"/>
          </p:cNvPicPr>
          <p:nvPr/>
        </p:nvPicPr>
        <p:blipFill>
          <a:blip r:embed="rId11" cstate="print"/>
          <a:srcRect/>
          <a:stretch>
            <a:fillRect/>
          </a:stretch>
        </p:blipFill>
        <p:spPr bwMode="auto">
          <a:xfrm>
            <a:off x="0" y="0"/>
            <a:ext cx="9144000" cy="1454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2" r:id="rId1"/>
    <p:sldLayoutId id="2147483791" r:id="rId2"/>
    <p:sldLayoutId id="2147483790" r:id="rId3"/>
    <p:sldLayoutId id="2147483789" r:id="rId4"/>
    <p:sldLayoutId id="2147483788" r:id="rId5"/>
    <p:sldLayoutId id="2147483787" r:id="rId6"/>
    <p:sldLayoutId id="2147483786" r:id="rId7"/>
    <p:sldLayoutId id="2147483785" r:id="rId8"/>
    <p:sldLayoutId id="2147483784" r:id="rId9"/>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fontAlgn="base">
        <a:spcBef>
          <a:spcPct val="0"/>
        </a:spcBef>
        <a:spcAft>
          <a:spcPct val="0"/>
        </a:spcAft>
        <a:defRPr sz="4400">
          <a:solidFill>
            <a:schemeClr val="tx2"/>
          </a:solidFill>
          <a:latin typeface="Lucida Grande" pitchFamily="84" charset="0"/>
          <a:ea typeface="ヒラギノ角ゴ Pro W3" pitchFamily="84" charset="-128"/>
        </a:defRPr>
      </a:lvl6pPr>
      <a:lvl7pPr marL="914400" algn="ctr" rtl="0" fontAlgn="base">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fontAlgn="base">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fontAlgn="base">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333375"/>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Lucida Grande" pitchFamily="84" charset="0"/>
                <a:ea typeface="ヒラギノ角ゴ Pro W3" pitchFamily="84"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Lucida Grande" pitchFamily="84" charset="0"/>
                <a:ea typeface="ヒラギノ角ゴ Pro W3" pitchFamily="84"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Lucida Grande" pitchFamily="84" charset="0"/>
                <a:ea typeface="ヒラギノ角ゴ Pro W3" pitchFamily="84" charset="-128"/>
              </a:defRPr>
            </a:lvl1pPr>
          </a:lstStyle>
          <a:p>
            <a:pPr>
              <a:defRPr/>
            </a:pPr>
            <a:fld id="{AE5ADCC4-A640-4B3B-8A55-68DFF61875A6}" type="slidenum">
              <a:rPr lang="en-US"/>
              <a:pPr>
                <a:defRPr/>
              </a:pPr>
              <a:t>‹#›</a:t>
            </a:fld>
            <a:endParaRPr lang="en-US"/>
          </a:p>
        </p:txBody>
      </p:sp>
      <p:pic>
        <p:nvPicPr>
          <p:cNvPr id="2055" name="Picture 7" descr="Untitled-2.jpg"/>
          <p:cNvPicPr>
            <a:picLocks noChangeAspect="1"/>
          </p:cNvPicPr>
          <p:nvPr/>
        </p:nvPicPr>
        <p:blipFill>
          <a:blip r:embed="rId11" cstate="print"/>
          <a:srcRect/>
          <a:stretch>
            <a:fillRect/>
          </a:stretch>
        </p:blipFill>
        <p:spPr bwMode="auto">
          <a:xfrm>
            <a:off x="0" y="5280025"/>
            <a:ext cx="9144000" cy="157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upecc.org/"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25.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27.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26.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7.xml"/><Relationship Id="rId7" Type="http://schemas.openxmlformats.org/officeDocument/2006/relationships/image" Target="../media/image33.e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emf"/><Relationship Id="rId10" Type="http://schemas.openxmlformats.org/officeDocument/2006/relationships/image" Target="../media/image35.png"/><Relationship Id="rId4" Type="http://schemas.openxmlformats.org/officeDocument/2006/relationships/oleObject" Target="../embeddings/oleObject1.bin"/><Relationship Id="rId9"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30.gif"/><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lqIG-r5TRAhVEWBQKHdQ4DAgQjRwIBw&amp;url=http://www.oocities.org/hollywood/2812/WB_Stuff/wb.html&amp;psig=AFQjCNF5nxuxNESHP4wgSaOjSKu6q7rUwg&amp;ust=1482928013276531"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475656" y="5085184"/>
            <a:ext cx="7668344" cy="1773237"/>
          </a:xfrm>
          <a:prstGeom prst="rect">
            <a:avLst/>
          </a:prstGeom>
          <a:solidFill>
            <a:schemeClr val="bg1"/>
          </a:solidFill>
          <a:ln w="9525">
            <a:noFill/>
            <a:miter lim="800000"/>
            <a:headEnd/>
            <a:tailEnd/>
          </a:ln>
          <a:effectLst/>
        </p:spPr>
        <p:txBody>
          <a:bodyPr wrap="none" anchor="ctr"/>
          <a:lstStyle/>
          <a:p>
            <a:endParaRPr lang="en-GB" dirty="0"/>
          </a:p>
        </p:txBody>
      </p:sp>
      <p:sp>
        <p:nvSpPr>
          <p:cNvPr id="2050" name="Title 1"/>
          <p:cNvSpPr>
            <a:spLocks noGrp="1"/>
          </p:cNvSpPr>
          <p:nvPr>
            <p:ph type="ctrTitle"/>
          </p:nvPr>
        </p:nvSpPr>
        <p:spPr>
          <a:xfrm>
            <a:off x="611560" y="1357458"/>
            <a:ext cx="7772400" cy="1470025"/>
          </a:xfrm>
        </p:spPr>
        <p:txBody>
          <a:bodyPr/>
          <a:lstStyle/>
          <a:p>
            <a:pPr eaLnBrk="1" hangingPunct="1"/>
            <a:r>
              <a:rPr lang="en-GB" dirty="0" smtClean="0">
                <a:latin typeface="Calibri" charset="0"/>
              </a:rPr>
              <a:t>Long Range Plan</a:t>
            </a:r>
            <a:endParaRPr lang="en-GB" dirty="0">
              <a:latin typeface="Calibri" charset="0"/>
            </a:endParaRPr>
          </a:p>
        </p:txBody>
      </p:sp>
      <p:pic>
        <p:nvPicPr>
          <p:cNvPr id="1028" name="Picture 4" descr="NuPECC (Nuclear Physics European Collaboration Committee)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589433"/>
            <a:ext cx="2505075" cy="89535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bwMode="auto">
          <a:xfrm>
            <a:off x="827584" y="2852936"/>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eaLnBrk="1" hangingPunct="1"/>
            <a:r>
              <a:rPr lang="en-GB" kern="0" dirty="0" smtClean="0">
                <a:latin typeface="Calibri" charset="0"/>
              </a:rPr>
              <a:t>WG3: Nuclear Structure and Reaction Dynamics</a:t>
            </a:r>
            <a:endParaRPr lang="en-GB" kern="0" dirty="0">
              <a:latin typeface="Calibri" charset="0"/>
            </a:endParaRPr>
          </a:p>
        </p:txBody>
      </p:sp>
      <p:sp>
        <p:nvSpPr>
          <p:cNvPr id="6" name="Content Placeholder 2"/>
          <p:cNvSpPr txBox="1">
            <a:spLocks/>
          </p:cNvSpPr>
          <p:nvPr/>
        </p:nvSpPr>
        <p:spPr bwMode="auto">
          <a:xfrm>
            <a:off x="3023828" y="5805264"/>
            <a:ext cx="3348372"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GB" sz="1800" kern="0" dirty="0" smtClean="0"/>
              <a:t>Elias Khan and </a:t>
            </a:r>
            <a:r>
              <a:rPr lang="en-GB" sz="1800" kern="0" dirty="0" smtClean="0">
                <a:solidFill>
                  <a:srgbClr val="FF0000"/>
                </a:solidFill>
              </a:rPr>
              <a:t>John Simpson</a:t>
            </a:r>
          </a:p>
          <a:p>
            <a:pPr algn="l"/>
            <a:endParaRPr lang="en-GB" sz="1800" kern="0" dirty="0" smtClean="0"/>
          </a:p>
          <a:p>
            <a:pPr algn="l"/>
            <a:endParaRPr lang="en-GB" sz="1800" kern="0" dirty="0" smtClean="0"/>
          </a:p>
          <a:p>
            <a:pPr lvl="1" algn="l"/>
            <a:endParaRPr lang="en-GB" sz="1800" kern="0" dirty="0"/>
          </a:p>
        </p:txBody>
      </p:sp>
    </p:spTree>
    <p:extLst>
      <p:ext uri="{BB962C8B-B14F-4D97-AF65-F5344CB8AC3E}">
        <p14:creationId xmlns:p14="http://schemas.microsoft.com/office/powerpoint/2010/main" val="1028118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683568" y="188640"/>
            <a:ext cx="7772400" cy="1143000"/>
          </a:xfrm>
        </p:spPr>
        <p:txBody>
          <a:bodyPr/>
          <a:lstStyle/>
          <a:p>
            <a:r>
              <a:rPr lang="en-US" sz="4000" b="1" dirty="0" smtClean="0">
                <a:solidFill>
                  <a:srgbClr val="660066"/>
                </a:solidFill>
              </a:rPr>
              <a:t>SG1: Nuclear Theory</a:t>
            </a:r>
            <a:endParaRPr lang="en-GB" sz="4000" dirty="0"/>
          </a:p>
        </p:txBody>
      </p:sp>
      <p:sp>
        <p:nvSpPr>
          <p:cNvPr id="7" name="Rectangle 6"/>
          <p:cNvSpPr/>
          <p:nvPr/>
        </p:nvSpPr>
        <p:spPr>
          <a:xfrm>
            <a:off x="395536" y="1412776"/>
            <a:ext cx="8533184" cy="3970318"/>
          </a:xfrm>
          <a:prstGeom prst="rect">
            <a:avLst/>
          </a:prstGeom>
        </p:spPr>
        <p:txBody>
          <a:bodyPr wrap="square">
            <a:spAutoFit/>
          </a:bodyPr>
          <a:lstStyle/>
          <a:p>
            <a:pPr marL="285750" indent="-285750">
              <a:buFont typeface="Arial"/>
              <a:buChar char="•"/>
            </a:pPr>
            <a:r>
              <a:rPr lang="en-GB" sz="1800" b="1" dirty="0"/>
              <a:t>How does the nuclear chart emerge from the underlying </a:t>
            </a:r>
            <a:r>
              <a:rPr lang="en-GB" sz="1800" b="1" dirty="0" smtClean="0"/>
              <a:t>interactions ?</a:t>
            </a:r>
            <a:endParaRPr lang="en-GB" sz="1800" dirty="0"/>
          </a:p>
          <a:p>
            <a:pPr marL="285750" lvl="0" indent="-285750">
              <a:buFont typeface="Arial"/>
              <a:buChar char="•"/>
            </a:pPr>
            <a:endParaRPr lang="fr-FR" sz="1800" b="1" dirty="0"/>
          </a:p>
          <a:p>
            <a:pPr marL="285750" indent="-285750">
              <a:buFont typeface="Arial"/>
              <a:buChar char="•"/>
            </a:pPr>
            <a:r>
              <a:rPr lang="en-GB" sz="1800" b="1" dirty="0"/>
              <a:t>Achieving a unified description of all nuclei</a:t>
            </a:r>
            <a:endParaRPr lang="en-GB" sz="1800" dirty="0"/>
          </a:p>
          <a:p>
            <a:pPr marL="285750" lvl="0" indent="-285750">
              <a:buFont typeface="Arial"/>
              <a:buChar char="•"/>
            </a:pPr>
            <a:endParaRPr lang="fr-FR" sz="1800" b="1" dirty="0" smtClean="0"/>
          </a:p>
          <a:p>
            <a:pPr marL="285750" indent="-285750">
              <a:buFont typeface="Arial"/>
              <a:buChar char="•"/>
            </a:pPr>
            <a:r>
              <a:rPr lang="en-GB" sz="1800" b="1" dirty="0"/>
              <a:t>Towards consistent reaction theory</a:t>
            </a:r>
            <a:endParaRPr lang="en-GB" sz="1800" dirty="0"/>
          </a:p>
          <a:p>
            <a:pPr marL="285750" lvl="0" indent="-285750">
              <a:buFont typeface="Arial"/>
              <a:buChar char="•"/>
            </a:pPr>
            <a:endParaRPr lang="fr-FR" sz="1800" b="1" dirty="0" smtClean="0"/>
          </a:p>
          <a:p>
            <a:pPr marL="285750" indent="-285750">
              <a:buFont typeface="Arial"/>
              <a:buChar char="•"/>
            </a:pPr>
            <a:r>
              <a:rPr lang="en-GB" sz="1800" b="1" dirty="0"/>
              <a:t>Computational challenges to reach the scientific goals of nuclear </a:t>
            </a:r>
            <a:r>
              <a:rPr lang="en-GB" sz="1800" b="1" dirty="0" smtClean="0"/>
              <a:t>physics</a:t>
            </a:r>
            <a:endParaRPr lang="en-GB" sz="1800" dirty="0"/>
          </a:p>
          <a:p>
            <a:pPr marL="285750" indent="-285750">
              <a:buFont typeface="Arial"/>
              <a:buChar char="•"/>
            </a:pPr>
            <a:endParaRPr lang="en-GB" sz="1800" b="1" dirty="0"/>
          </a:p>
          <a:p>
            <a:pPr marL="285750" indent="-285750">
              <a:buFont typeface="Arial"/>
              <a:buChar char="•"/>
            </a:pPr>
            <a:r>
              <a:rPr lang="fr-FR" sz="1800" b="1" dirty="0" smtClean="0"/>
              <a:t>The </a:t>
            </a:r>
            <a:r>
              <a:rPr lang="en-GB" sz="1800" b="1" dirty="0" smtClean="0"/>
              <a:t>precision era of nuclear physics</a:t>
            </a:r>
          </a:p>
          <a:p>
            <a:pPr marL="285750" indent="-285750">
              <a:buFont typeface="Arial"/>
              <a:buChar char="•"/>
            </a:pPr>
            <a:endParaRPr lang="fr-FR" sz="1800" b="1" dirty="0" smtClean="0"/>
          </a:p>
          <a:p>
            <a:pPr marL="285750" indent="-285750">
              <a:buFont typeface="Arial"/>
              <a:buChar char="•"/>
            </a:pPr>
            <a:r>
              <a:rPr lang="en-GB" sz="1800" b="1" dirty="0" smtClean="0"/>
              <a:t>Training </a:t>
            </a:r>
            <a:r>
              <a:rPr lang="en-GB" sz="1800" b="1" dirty="0"/>
              <a:t>the next generation of researchers in nuclear </a:t>
            </a:r>
            <a:r>
              <a:rPr lang="en-GB" sz="1800" b="1" dirty="0" smtClean="0"/>
              <a:t>physics</a:t>
            </a:r>
          </a:p>
          <a:p>
            <a:pPr lvl="0"/>
            <a:endParaRPr lang="fr-FR" sz="1800" b="1" dirty="0"/>
          </a:p>
          <a:p>
            <a:endParaRPr lang="fr-FR" sz="1800" b="1" dirty="0" smtClean="0"/>
          </a:p>
          <a:p>
            <a:endParaRPr lang="fr-FR" sz="1800" b="1"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878250"/>
            <a:ext cx="2700536" cy="19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107504" y="692696"/>
            <a:ext cx="1835696" cy="9262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a:r>
              <a:rPr lang="en-US" sz="1400" b="1" kern="0" dirty="0" smtClean="0">
                <a:solidFill>
                  <a:srgbClr val="660066"/>
                </a:solidFill>
              </a:rPr>
              <a:t>Section headings</a:t>
            </a:r>
            <a:endParaRPr lang="en-GB" sz="1400" kern="0" dirty="0"/>
          </a:p>
        </p:txBody>
      </p:sp>
    </p:spTree>
    <p:extLst>
      <p:ext uri="{BB962C8B-B14F-4D97-AF65-F5344CB8AC3E}">
        <p14:creationId xmlns:p14="http://schemas.microsoft.com/office/powerpoint/2010/main" val="3172674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411760" y="260648"/>
            <a:ext cx="4416744" cy="461665"/>
          </a:xfrm>
          <a:prstGeom prst="rect">
            <a:avLst/>
          </a:prstGeom>
          <a:noFill/>
        </p:spPr>
        <p:txBody>
          <a:bodyPr wrap="none" rtlCol="0">
            <a:spAutoFit/>
          </a:bodyPr>
          <a:lstStyle/>
          <a:p>
            <a:r>
              <a:rPr lang="fr-FR" dirty="0" smtClean="0"/>
              <a:t>Chiral EFT for </a:t>
            </a:r>
            <a:r>
              <a:rPr lang="fr-FR" dirty="0" err="1" smtClean="0"/>
              <a:t>nuclear</a:t>
            </a:r>
            <a:r>
              <a:rPr lang="fr-FR" dirty="0" smtClean="0"/>
              <a:t> forces</a:t>
            </a:r>
            <a:endParaRPr lang="fr-FR" dirty="0"/>
          </a:p>
        </p:txBody>
      </p:sp>
      <p:sp>
        <p:nvSpPr>
          <p:cNvPr id="6" name="ZoneTexte 5"/>
          <p:cNvSpPr txBox="1"/>
          <p:nvPr/>
        </p:nvSpPr>
        <p:spPr>
          <a:xfrm>
            <a:off x="251520" y="5661248"/>
            <a:ext cx="8292138" cy="1077218"/>
          </a:xfrm>
          <a:prstGeom prst="rect">
            <a:avLst/>
          </a:prstGeom>
          <a:noFill/>
        </p:spPr>
        <p:txBody>
          <a:bodyPr wrap="square" rtlCol="0">
            <a:spAutoFit/>
          </a:bodyPr>
          <a:lstStyle/>
          <a:p>
            <a:r>
              <a:rPr lang="en-GB" sz="1600" dirty="0" smtClean="0"/>
              <a:t>EFT reduce the complexity of the underlying QCD theory to the relevant degrees of freedom in a systematic way</a:t>
            </a:r>
          </a:p>
          <a:p>
            <a:endParaRPr lang="en-GB" sz="1600" dirty="0"/>
          </a:p>
          <a:p>
            <a:r>
              <a:rPr lang="en-GB" sz="1600" dirty="0" smtClean="0"/>
              <a:t>Towards heavy systems</a:t>
            </a:r>
            <a:endParaRPr lang="en-GB" sz="1600" dirty="0"/>
          </a:p>
        </p:txBody>
      </p:sp>
      <p:sp>
        <p:nvSpPr>
          <p:cNvPr id="2" name="Rectangle 1"/>
          <p:cNvSpPr/>
          <p:nvPr/>
        </p:nvSpPr>
        <p:spPr>
          <a:xfrm>
            <a:off x="72008" y="1484784"/>
            <a:ext cx="4572000" cy="3323987"/>
          </a:xfrm>
          <a:prstGeom prst="rect">
            <a:avLst/>
          </a:prstGeom>
          <a:solidFill>
            <a:srgbClr val="FFCC99"/>
          </a:solidFill>
        </p:spPr>
        <p:txBody>
          <a:bodyPr>
            <a:spAutoFit/>
          </a:bodyPr>
          <a:lstStyle/>
          <a:p>
            <a:r>
              <a:rPr lang="en-GB" sz="1400" b="1" dirty="0" smtClean="0"/>
              <a:t>Chiral </a:t>
            </a:r>
            <a:r>
              <a:rPr lang="en-GB" sz="1400" b="1" dirty="0"/>
              <a:t>EFT for nuclear forces</a:t>
            </a:r>
            <a:endParaRPr lang="en-GB" sz="1400" dirty="0"/>
          </a:p>
          <a:p>
            <a:r>
              <a:rPr lang="en-GB" sz="1400" dirty="0"/>
              <a:t>The contributions to two-, three- and four-nucleon interactions at successive orders in chiral EFT are shown diagrammatically. The interaction between nucleons (solid lines) is mediated by the exchange of </a:t>
            </a:r>
            <a:r>
              <a:rPr lang="en-GB" sz="1400" dirty="0" err="1"/>
              <a:t>pions</a:t>
            </a:r>
            <a:r>
              <a:rPr lang="en-GB" sz="1400" dirty="0"/>
              <a:t> (dashed lines), the Goldstone bosons of QCD, which are responsible for the long-range part of strong interactions. The short-range parts of nuclear forces are developed in a general series of contact interactions.</a:t>
            </a:r>
          </a:p>
          <a:p>
            <a:r>
              <a:rPr lang="en-GB" sz="1400" dirty="0"/>
              <a:t> </a:t>
            </a:r>
          </a:p>
          <a:p>
            <a:r>
              <a:rPr lang="en-GB" sz="1400" dirty="0"/>
              <a:t>Many-body forces are highlighted including the year they were derived. Three-nucleon (3N) forces, which emerge naturally in EFTs, enter at next-to-next-to-leading order (N</a:t>
            </a:r>
            <a:r>
              <a:rPr lang="en-GB" sz="1400" baseline="30000" dirty="0"/>
              <a:t>2</a:t>
            </a:r>
            <a:r>
              <a:rPr lang="en-GB" sz="1400" dirty="0"/>
              <a:t>LO). Moreover, EFTs lead to a hierarchy among many-body interactions.</a:t>
            </a:r>
          </a:p>
        </p:txBody>
      </p:sp>
      <p:sp>
        <p:nvSpPr>
          <p:cNvPr id="3" name="Rectangle 2"/>
          <p:cNvSpPr/>
          <p:nvPr/>
        </p:nvSpPr>
        <p:spPr>
          <a:xfrm>
            <a:off x="467544" y="865089"/>
            <a:ext cx="1409360" cy="307777"/>
          </a:xfrm>
          <a:prstGeom prst="rect">
            <a:avLst/>
          </a:prstGeom>
        </p:spPr>
        <p:txBody>
          <a:bodyPr wrap="none">
            <a:spAutoFit/>
          </a:bodyPr>
          <a:lstStyle/>
          <a:p>
            <a:pPr algn="just">
              <a:spcAft>
                <a:spcPts val="0"/>
              </a:spcAft>
            </a:pPr>
            <a:r>
              <a:rPr lang="en-GB" sz="1400" b="1" dirty="0">
                <a:latin typeface="Arial"/>
                <a:ea typeface="Times New Roman"/>
              </a:rPr>
              <a:t>Box Example. </a:t>
            </a:r>
          </a:p>
        </p:txBody>
      </p:sp>
      <p:pic>
        <p:nvPicPr>
          <p:cNvPr id="4" name="Image 3"/>
          <p:cNvPicPr>
            <a:picLocks noChangeAspect="1"/>
          </p:cNvPicPr>
          <p:nvPr/>
        </p:nvPicPr>
        <p:blipFill>
          <a:blip r:embed="rId3"/>
          <a:stretch>
            <a:fillRect/>
          </a:stretch>
        </p:blipFill>
        <p:spPr>
          <a:xfrm>
            <a:off x="4548854" y="1290871"/>
            <a:ext cx="4559300" cy="3517900"/>
          </a:xfrm>
          <a:prstGeom prst="rect">
            <a:avLst/>
          </a:prstGeom>
        </p:spPr>
      </p:pic>
      <p:sp>
        <p:nvSpPr>
          <p:cNvPr id="8" name="ZoneTexte 5"/>
          <p:cNvSpPr txBox="1"/>
          <p:nvPr/>
        </p:nvSpPr>
        <p:spPr>
          <a:xfrm>
            <a:off x="251520" y="5033153"/>
            <a:ext cx="8076250" cy="584775"/>
          </a:xfrm>
          <a:prstGeom prst="rect">
            <a:avLst/>
          </a:prstGeom>
          <a:noFill/>
        </p:spPr>
        <p:txBody>
          <a:bodyPr wrap="none" rtlCol="0">
            <a:spAutoFit/>
          </a:bodyPr>
          <a:lstStyle/>
          <a:p>
            <a:r>
              <a:rPr lang="en-GB" sz="1600" dirty="0" smtClean="0"/>
              <a:t>Nuclear structure evolved </a:t>
            </a:r>
          </a:p>
          <a:p>
            <a:r>
              <a:rPr lang="en-GB" sz="1600" dirty="0" smtClean="0"/>
              <a:t>Nuclear forces based on QCD to solve many body problem with controlled uncertainties</a:t>
            </a:r>
            <a:endParaRPr lang="en-GB" sz="1600" dirty="0"/>
          </a:p>
        </p:txBody>
      </p:sp>
    </p:spTree>
    <p:extLst>
      <p:ext uri="{BB962C8B-B14F-4D97-AF65-F5344CB8AC3E}">
        <p14:creationId xmlns:p14="http://schemas.microsoft.com/office/powerpoint/2010/main" val="215525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6"/>
          <p:cNvSpPr>
            <a:spLocks noChangeArrowheads="1"/>
          </p:cNvSpPr>
          <p:nvPr/>
        </p:nvSpPr>
        <p:spPr bwMode="auto">
          <a:xfrm>
            <a:off x="1512168"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4" name="Rectangle 3"/>
          <p:cNvSpPr/>
          <p:nvPr/>
        </p:nvSpPr>
        <p:spPr>
          <a:xfrm>
            <a:off x="4644008" y="1124744"/>
            <a:ext cx="4572000" cy="646331"/>
          </a:xfrm>
          <a:prstGeom prst="rect">
            <a:avLst/>
          </a:prstGeom>
        </p:spPr>
        <p:txBody>
          <a:bodyPr>
            <a:spAutoFit/>
          </a:bodyPr>
          <a:lstStyle/>
          <a:p>
            <a:r>
              <a:rPr lang="en-GB" sz="1800" b="1" dirty="0">
                <a:solidFill>
                  <a:srgbClr val="7030A0"/>
                </a:solidFill>
              </a:rPr>
              <a:t>How does the nuclear chart emerge from the underlying interactions?</a:t>
            </a:r>
            <a:r>
              <a:rPr lang="en-US" sz="1800" dirty="0" smtClean="0">
                <a:solidFill>
                  <a:srgbClr val="7030A0"/>
                </a:solidFill>
                <a:effectLst/>
              </a:rPr>
              <a:t> </a:t>
            </a:r>
            <a:endParaRPr lang="en-US" sz="1800" dirty="0">
              <a:solidFill>
                <a:srgbClr val="7030A0"/>
              </a:solidFill>
            </a:endParaRPr>
          </a:p>
        </p:txBody>
      </p:sp>
      <p:sp>
        <p:nvSpPr>
          <p:cNvPr id="5" name="Rectangle 4"/>
          <p:cNvSpPr/>
          <p:nvPr/>
        </p:nvSpPr>
        <p:spPr>
          <a:xfrm>
            <a:off x="1331640" y="260648"/>
            <a:ext cx="6696744" cy="461665"/>
          </a:xfrm>
          <a:prstGeom prst="rect">
            <a:avLst/>
          </a:prstGeom>
        </p:spPr>
        <p:txBody>
          <a:bodyPr wrap="square">
            <a:spAutoFit/>
          </a:bodyPr>
          <a:lstStyle/>
          <a:p>
            <a:r>
              <a:rPr lang="en-GB" dirty="0"/>
              <a:t>Achieving a unified </a:t>
            </a:r>
            <a:r>
              <a:rPr lang="en-GB" dirty="0" smtClean="0"/>
              <a:t>description </a:t>
            </a:r>
            <a:r>
              <a:rPr lang="en-GB" dirty="0"/>
              <a:t>of all nuclei</a:t>
            </a:r>
            <a:endParaRPr lang="en-US" dirty="0"/>
          </a:p>
        </p:txBody>
      </p:sp>
      <p:sp>
        <p:nvSpPr>
          <p:cNvPr id="16" name="Rectangle 15"/>
          <p:cNvSpPr/>
          <p:nvPr/>
        </p:nvSpPr>
        <p:spPr>
          <a:xfrm>
            <a:off x="4644008" y="1772816"/>
            <a:ext cx="4572000" cy="1323439"/>
          </a:xfrm>
          <a:prstGeom prst="rect">
            <a:avLst/>
          </a:prstGeom>
        </p:spPr>
        <p:txBody>
          <a:bodyPr>
            <a:spAutoFit/>
          </a:bodyPr>
          <a:lstStyle/>
          <a:p>
            <a:r>
              <a:rPr lang="en-GB" sz="1600" dirty="0"/>
              <a:t>N</a:t>
            </a:r>
            <a:r>
              <a:rPr lang="en-GB" sz="1600" dirty="0" smtClean="0"/>
              <a:t>uclear </a:t>
            </a:r>
            <a:r>
              <a:rPr lang="en-GB" sz="1600" dirty="0"/>
              <a:t>structure theory has evolved into a field with </a:t>
            </a:r>
            <a:endParaRPr lang="en-GB" sz="1600" dirty="0" smtClean="0"/>
          </a:p>
          <a:p>
            <a:pPr marL="285750" indent="-285750">
              <a:buFont typeface="Arial"/>
              <a:buChar char="•"/>
            </a:pPr>
            <a:r>
              <a:rPr lang="en-GB" sz="1600" dirty="0" smtClean="0"/>
              <a:t>a </a:t>
            </a:r>
            <a:r>
              <a:rPr lang="en-GB" sz="1600" dirty="0"/>
              <a:t>systematic theoretical </a:t>
            </a:r>
            <a:r>
              <a:rPr lang="en-GB" sz="1600" dirty="0" smtClean="0"/>
              <a:t>foundation</a:t>
            </a:r>
          </a:p>
          <a:p>
            <a:pPr marL="285750" indent="-285750">
              <a:buFont typeface="Arial"/>
              <a:buChar char="•"/>
            </a:pPr>
            <a:r>
              <a:rPr lang="en-GB" sz="1600" dirty="0" smtClean="0"/>
              <a:t>new and advanced few- and many-body methods with </a:t>
            </a:r>
            <a:r>
              <a:rPr lang="en-GB" sz="1600" dirty="0"/>
              <a:t>controlled uncertainties</a:t>
            </a:r>
            <a:r>
              <a:rPr lang="en-US" sz="1600" dirty="0" smtClean="0">
                <a:effectLst/>
              </a:rPr>
              <a:t> </a:t>
            </a:r>
            <a:endParaRPr lang="en-US" sz="1600" dirty="0"/>
          </a:p>
        </p:txBody>
      </p:sp>
      <p:grpSp>
        <p:nvGrpSpPr>
          <p:cNvPr id="36" name="Grouper 35"/>
          <p:cNvGrpSpPr/>
          <p:nvPr/>
        </p:nvGrpSpPr>
        <p:grpSpPr>
          <a:xfrm>
            <a:off x="24552" y="1052736"/>
            <a:ext cx="4276061" cy="5472608"/>
            <a:chOff x="4695740" y="692696"/>
            <a:chExt cx="4276061" cy="5472608"/>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003286" y="1143989"/>
              <a:ext cx="3933374" cy="2600878"/>
            </a:xfrm>
            <a:prstGeom prst="rect">
              <a:avLst/>
            </a:prstGeom>
            <a:extLst>
              <a:ext uri="{FAA26D3D-D897-4be2-8F04-BA451C77F1D7}">
                <ma14:placeholderFlag xmlns="" xmlns:ma14="http://schemas.microsoft.com/office/mac/drawingml/2011/main"/>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5003287" y="3516215"/>
              <a:ext cx="3933374" cy="2264326"/>
            </a:xfrm>
            <a:prstGeom prst="rect">
              <a:avLst/>
            </a:prstGeom>
          </p:spPr>
        </p:pic>
        <p:sp>
          <p:nvSpPr>
            <p:cNvPr id="50" name="Rectangle 49"/>
            <p:cNvSpPr/>
            <p:nvPr/>
          </p:nvSpPr>
          <p:spPr>
            <a:xfrm>
              <a:off x="4998528" y="1134492"/>
              <a:ext cx="163445" cy="255036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3" name="Rectangle 12"/>
            <p:cNvSpPr/>
            <p:nvPr/>
          </p:nvSpPr>
          <p:spPr>
            <a:xfrm>
              <a:off x="5010170" y="3712602"/>
              <a:ext cx="145103" cy="192970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3" name="Rectangle 2"/>
            <p:cNvSpPr/>
            <p:nvPr/>
          </p:nvSpPr>
          <p:spPr>
            <a:xfrm>
              <a:off x="5148389" y="5642305"/>
              <a:ext cx="3776568" cy="1744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schemeClr val="bg1"/>
                </a:solidFill>
              </a:endParaRPr>
            </a:p>
          </p:txBody>
        </p:sp>
        <p:sp>
          <p:nvSpPr>
            <p:cNvPr id="8" name="TextBox 7"/>
            <p:cNvSpPr txBox="1"/>
            <p:nvPr/>
          </p:nvSpPr>
          <p:spPr>
            <a:xfrm>
              <a:off x="5339897" y="1332068"/>
              <a:ext cx="697627" cy="369332"/>
            </a:xfrm>
            <a:prstGeom prst="rect">
              <a:avLst/>
            </a:prstGeom>
            <a:noFill/>
          </p:spPr>
          <p:txBody>
            <a:bodyPr wrap="none" rtlCol="0">
              <a:spAutoFit/>
            </a:bodyPr>
            <a:lstStyle/>
            <a:p>
              <a:r>
                <a:rPr lang="en-US" sz="1800" dirty="0" smtClean="0"/>
                <a:t>2005</a:t>
              </a:r>
              <a:endParaRPr lang="en-US" sz="1800" dirty="0"/>
            </a:p>
          </p:txBody>
        </p:sp>
        <p:sp>
          <p:nvSpPr>
            <p:cNvPr id="9" name="TextBox 8"/>
            <p:cNvSpPr txBox="1"/>
            <p:nvPr/>
          </p:nvSpPr>
          <p:spPr>
            <a:xfrm>
              <a:off x="5339897" y="3712601"/>
              <a:ext cx="697627" cy="369332"/>
            </a:xfrm>
            <a:prstGeom prst="rect">
              <a:avLst/>
            </a:prstGeom>
            <a:noFill/>
          </p:spPr>
          <p:txBody>
            <a:bodyPr wrap="none" rtlCol="0">
              <a:spAutoFit/>
            </a:bodyPr>
            <a:lstStyle/>
            <a:p>
              <a:r>
                <a:rPr lang="en-US" sz="1800" dirty="0" smtClean="0"/>
                <a:t>2015</a:t>
              </a:r>
              <a:endParaRPr lang="en-US" sz="1800" dirty="0"/>
            </a:p>
          </p:txBody>
        </p:sp>
        <p:sp>
          <p:nvSpPr>
            <p:cNvPr id="10" name="Rectangle 9"/>
            <p:cNvSpPr/>
            <p:nvPr/>
          </p:nvSpPr>
          <p:spPr>
            <a:xfrm>
              <a:off x="7611909" y="3135386"/>
              <a:ext cx="85006" cy="89297"/>
            </a:xfrm>
            <a:prstGeom prst="rect">
              <a:avLst/>
            </a:prstGeom>
            <a:solidFill>
              <a:srgbClr val="2EB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a:p>
          </p:txBody>
        </p:sp>
        <p:sp>
          <p:nvSpPr>
            <p:cNvPr id="11" name="TextBox 10"/>
            <p:cNvSpPr txBox="1"/>
            <p:nvPr/>
          </p:nvSpPr>
          <p:spPr>
            <a:xfrm>
              <a:off x="7733729" y="2952579"/>
              <a:ext cx="1005403" cy="369332"/>
            </a:xfrm>
            <a:prstGeom prst="rect">
              <a:avLst/>
            </a:prstGeom>
            <a:noFill/>
          </p:spPr>
          <p:txBody>
            <a:bodyPr wrap="none" rtlCol="0">
              <a:spAutoFit/>
            </a:bodyPr>
            <a:lstStyle/>
            <a:p>
              <a:r>
                <a:rPr lang="en-US" sz="1800" dirty="0" err="1" smtClean="0"/>
                <a:t>Ab</a:t>
              </a:r>
              <a:r>
                <a:rPr lang="en-US" sz="1800" dirty="0" smtClean="0"/>
                <a:t> initio</a:t>
              </a:r>
              <a:endParaRPr lang="en-US" sz="1800" dirty="0"/>
            </a:p>
          </p:txBody>
        </p:sp>
        <p:sp>
          <p:nvSpPr>
            <p:cNvPr id="17" name="Rectangle 16"/>
            <p:cNvSpPr/>
            <p:nvPr/>
          </p:nvSpPr>
          <p:spPr>
            <a:xfrm>
              <a:off x="5004048" y="692696"/>
              <a:ext cx="3967753" cy="369332"/>
            </a:xfrm>
            <a:prstGeom prst="rect">
              <a:avLst/>
            </a:prstGeom>
          </p:spPr>
          <p:txBody>
            <a:bodyPr wrap="none">
              <a:spAutoFit/>
            </a:bodyPr>
            <a:lstStyle/>
            <a:p>
              <a:r>
                <a:rPr lang="en-GB" sz="1800" i="1" dirty="0"/>
                <a:t>I</a:t>
              </a:r>
              <a:r>
                <a:rPr lang="en-GB" sz="1800" i="1" dirty="0" smtClean="0"/>
                <a:t>ncreased reach of </a:t>
              </a:r>
              <a:r>
                <a:rPr lang="en-GB" sz="1800" i="1" dirty="0" err="1" smtClean="0"/>
                <a:t>ab</a:t>
              </a:r>
              <a:r>
                <a:rPr lang="en-GB" sz="1800" i="1" dirty="0" smtClean="0"/>
                <a:t> initio methods </a:t>
              </a:r>
            </a:p>
          </p:txBody>
        </p:sp>
        <p:sp>
          <p:nvSpPr>
            <p:cNvPr id="2" name="TextBox 1"/>
            <p:cNvSpPr txBox="1"/>
            <p:nvPr/>
          </p:nvSpPr>
          <p:spPr>
            <a:xfrm>
              <a:off x="5148389" y="5626695"/>
              <a:ext cx="263214" cy="261610"/>
            </a:xfrm>
            <a:prstGeom prst="rect">
              <a:avLst/>
            </a:prstGeom>
            <a:noFill/>
          </p:spPr>
          <p:txBody>
            <a:bodyPr wrap="none" rtlCol="0">
              <a:spAutoFit/>
            </a:bodyPr>
            <a:lstStyle/>
            <a:p>
              <a:r>
                <a:rPr lang="en-US" sz="1050" dirty="0" smtClean="0"/>
                <a:t>2</a:t>
              </a:r>
              <a:endParaRPr lang="en-US" sz="1050" dirty="0"/>
            </a:p>
          </p:txBody>
        </p:sp>
        <p:sp>
          <p:nvSpPr>
            <p:cNvPr id="15" name="TextBox 14"/>
            <p:cNvSpPr txBox="1"/>
            <p:nvPr/>
          </p:nvSpPr>
          <p:spPr>
            <a:xfrm>
              <a:off x="5411051" y="5626695"/>
              <a:ext cx="341760" cy="261610"/>
            </a:xfrm>
            <a:prstGeom prst="rect">
              <a:avLst/>
            </a:prstGeom>
            <a:noFill/>
          </p:spPr>
          <p:txBody>
            <a:bodyPr wrap="none" rtlCol="0">
              <a:spAutoFit/>
            </a:bodyPr>
            <a:lstStyle/>
            <a:p>
              <a:r>
                <a:rPr lang="en-US" sz="1050" dirty="0" smtClean="0"/>
                <a:t>10</a:t>
              </a:r>
              <a:endParaRPr lang="en-US" sz="1050" dirty="0"/>
            </a:p>
          </p:txBody>
        </p:sp>
        <p:sp>
          <p:nvSpPr>
            <p:cNvPr id="19" name="TextBox 18"/>
            <p:cNvSpPr txBox="1"/>
            <p:nvPr/>
          </p:nvSpPr>
          <p:spPr>
            <a:xfrm>
              <a:off x="5820501" y="5626695"/>
              <a:ext cx="341760" cy="261610"/>
            </a:xfrm>
            <a:prstGeom prst="rect">
              <a:avLst/>
            </a:prstGeom>
            <a:noFill/>
          </p:spPr>
          <p:txBody>
            <a:bodyPr wrap="none" rtlCol="0">
              <a:spAutoFit/>
            </a:bodyPr>
            <a:lstStyle/>
            <a:p>
              <a:r>
                <a:rPr lang="en-US" sz="1050" dirty="0" smtClean="0"/>
                <a:t>20</a:t>
              </a:r>
              <a:endParaRPr lang="en-US" sz="1050" dirty="0"/>
            </a:p>
          </p:txBody>
        </p:sp>
        <p:sp>
          <p:nvSpPr>
            <p:cNvPr id="20" name="TextBox 19"/>
            <p:cNvSpPr txBox="1"/>
            <p:nvPr/>
          </p:nvSpPr>
          <p:spPr>
            <a:xfrm>
              <a:off x="6161159" y="5626695"/>
              <a:ext cx="341760" cy="261610"/>
            </a:xfrm>
            <a:prstGeom prst="rect">
              <a:avLst/>
            </a:prstGeom>
            <a:noFill/>
          </p:spPr>
          <p:txBody>
            <a:bodyPr wrap="none" rtlCol="0">
              <a:spAutoFit/>
            </a:bodyPr>
            <a:lstStyle/>
            <a:p>
              <a:r>
                <a:rPr lang="en-US" sz="1050" dirty="0" smtClean="0"/>
                <a:t>30</a:t>
              </a:r>
              <a:endParaRPr lang="en-US" sz="1050" dirty="0"/>
            </a:p>
          </p:txBody>
        </p:sp>
        <p:sp>
          <p:nvSpPr>
            <p:cNvPr id="21" name="TextBox 20"/>
            <p:cNvSpPr txBox="1"/>
            <p:nvPr/>
          </p:nvSpPr>
          <p:spPr>
            <a:xfrm>
              <a:off x="6554565" y="5626695"/>
              <a:ext cx="341760" cy="261610"/>
            </a:xfrm>
            <a:prstGeom prst="rect">
              <a:avLst/>
            </a:prstGeom>
            <a:noFill/>
          </p:spPr>
          <p:txBody>
            <a:bodyPr wrap="none" rtlCol="0">
              <a:spAutoFit/>
            </a:bodyPr>
            <a:lstStyle/>
            <a:p>
              <a:r>
                <a:rPr lang="en-US" sz="1050" dirty="0" smtClean="0"/>
                <a:t>40</a:t>
              </a:r>
              <a:endParaRPr lang="en-US" sz="1050" dirty="0"/>
            </a:p>
          </p:txBody>
        </p:sp>
        <p:sp>
          <p:nvSpPr>
            <p:cNvPr id="22" name="TextBox 21"/>
            <p:cNvSpPr txBox="1"/>
            <p:nvPr/>
          </p:nvSpPr>
          <p:spPr>
            <a:xfrm>
              <a:off x="6936605" y="5626695"/>
              <a:ext cx="341760" cy="261610"/>
            </a:xfrm>
            <a:prstGeom prst="rect">
              <a:avLst/>
            </a:prstGeom>
            <a:noFill/>
          </p:spPr>
          <p:txBody>
            <a:bodyPr wrap="none" rtlCol="0">
              <a:spAutoFit/>
            </a:bodyPr>
            <a:lstStyle/>
            <a:p>
              <a:r>
                <a:rPr lang="en-US" sz="1050" dirty="0" smtClean="0"/>
                <a:t>50</a:t>
              </a:r>
              <a:endParaRPr lang="en-US" sz="1050" dirty="0"/>
            </a:p>
          </p:txBody>
        </p:sp>
        <p:sp>
          <p:nvSpPr>
            <p:cNvPr id="23" name="TextBox 22"/>
            <p:cNvSpPr txBox="1"/>
            <p:nvPr/>
          </p:nvSpPr>
          <p:spPr>
            <a:xfrm>
              <a:off x="6895223" y="5903694"/>
              <a:ext cx="287258" cy="261610"/>
            </a:xfrm>
            <a:prstGeom prst="rect">
              <a:avLst/>
            </a:prstGeom>
            <a:noFill/>
          </p:spPr>
          <p:txBody>
            <a:bodyPr wrap="none" rtlCol="0">
              <a:spAutoFit/>
            </a:bodyPr>
            <a:lstStyle/>
            <a:p>
              <a:r>
                <a:rPr lang="en-US" sz="1100" dirty="0" smtClean="0"/>
                <a:t>N</a:t>
              </a:r>
              <a:endParaRPr lang="en-US" sz="1100" dirty="0"/>
            </a:p>
          </p:txBody>
        </p:sp>
        <p:sp>
          <p:nvSpPr>
            <p:cNvPr id="24" name="TextBox 23"/>
            <p:cNvSpPr txBox="1"/>
            <p:nvPr/>
          </p:nvSpPr>
          <p:spPr>
            <a:xfrm>
              <a:off x="7315203" y="5626695"/>
              <a:ext cx="341760" cy="261610"/>
            </a:xfrm>
            <a:prstGeom prst="rect">
              <a:avLst/>
            </a:prstGeom>
            <a:noFill/>
          </p:spPr>
          <p:txBody>
            <a:bodyPr wrap="none" rtlCol="0">
              <a:spAutoFit/>
            </a:bodyPr>
            <a:lstStyle/>
            <a:p>
              <a:r>
                <a:rPr lang="en-US" sz="1050" dirty="0" smtClean="0"/>
                <a:t>60</a:t>
              </a:r>
              <a:endParaRPr lang="en-US" sz="1050" dirty="0"/>
            </a:p>
          </p:txBody>
        </p:sp>
        <p:sp>
          <p:nvSpPr>
            <p:cNvPr id="25" name="TextBox 24"/>
            <p:cNvSpPr txBox="1"/>
            <p:nvPr/>
          </p:nvSpPr>
          <p:spPr>
            <a:xfrm>
              <a:off x="7700685" y="5626695"/>
              <a:ext cx="341760" cy="261610"/>
            </a:xfrm>
            <a:prstGeom prst="rect">
              <a:avLst/>
            </a:prstGeom>
            <a:noFill/>
          </p:spPr>
          <p:txBody>
            <a:bodyPr wrap="none" rtlCol="0">
              <a:spAutoFit/>
            </a:bodyPr>
            <a:lstStyle/>
            <a:p>
              <a:r>
                <a:rPr lang="en-US" sz="1050" dirty="0" smtClean="0"/>
                <a:t>70</a:t>
              </a:r>
              <a:endParaRPr lang="en-US" sz="1050" dirty="0"/>
            </a:p>
          </p:txBody>
        </p:sp>
        <p:sp>
          <p:nvSpPr>
            <p:cNvPr id="26" name="TextBox 25"/>
            <p:cNvSpPr txBox="1"/>
            <p:nvPr/>
          </p:nvSpPr>
          <p:spPr>
            <a:xfrm>
              <a:off x="8082724" y="5626695"/>
              <a:ext cx="341760" cy="261610"/>
            </a:xfrm>
            <a:prstGeom prst="rect">
              <a:avLst/>
            </a:prstGeom>
            <a:noFill/>
          </p:spPr>
          <p:txBody>
            <a:bodyPr wrap="none" rtlCol="0">
              <a:spAutoFit/>
            </a:bodyPr>
            <a:lstStyle/>
            <a:p>
              <a:r>
                <a:rPr lang="en-US" sz="1050" dirty="0" smtClean="0"/>
                <a:t>80</a:t>
              </a:r>
              <a:endParaRPr lang="en-US" sz="1050" dirty="0"/>
            </a:p>
          </p:txBody>
        </p:sp>
        <p:sp>
          <p:nvSpPr>
            <p:cNvPr id="27" name="TextBox 26"/>
            <p:cNvSpPr txBox="1"/>
            <p:nvPr/>
          </p:nvSpPr>
          <p:spPr>
            <a:xfrm>
              <a:off x="8454438" y="5626695"/>
              <a:ext cx="341760" cy="261610"/>
            </a:xfrm>
            <a:prstGeom prst="rect">
              <a:avLst/>
            </a:prstGeom>
            <a:noFill/>
          </p:spPr>
          <p:txBody>
            <a:bodyPr wrap="none" rtlCol="0">
              <a:spAutoFit/>
            </a:bodyPr>
            <a:lstStyle/>
            <a:p>
              <a:r>
                <a:rPr lang="en-US" sz="1050" dirty="0" smtClean="0"/>
                <a:t>90</a:t>
              </a:r>
              <a:endParaRPr lang="en-US" sz="1050" dirty="0"/>
            </a:p>
          </p:txBody>
        </p:sp>
        <p:sp>
          <p:nvSpPr>
            <p:cNvPr id="28" name="TextBox 27"/>
            <p:cNvSpPr txBox="1"/>
            <p:nvPr/>
          </p:nvSpPr>
          <p:spPr>
            <a:xfrm>
              <a:off x="4910953" y="5365306"/>
              <a:ext cx="263214" cy="261610"/>
            </a:xfrm>
            <a:prstGeom prst="rect">
              <a:avLst/>
            </a:prstGeom>
            <a:noFill/>
          </p:spPr>
          <p:txBody>
            <a:bodyPr wrap="none" rtlCol="0">
              <a:spAutoFit/>
            </a:bodyPr>
            <a:lstStyle/>
            <a:p>
              <a:r>
                <a:rPr lang="en-US" sz="1050" dirty="0" smtClean="0"/>
                <a:t>2</a:t>
              </a:r>
              <a:endParaRPr lang="en-US" sz="1050" dirty="0"/>
            </a:p>
          </p:txBody>
        </p:sp>
        <p:sp>
          <p:nvSpPr>
            <p:cNvPr id="29" name="TextBox 28"/>
            <p:cNvSpPr txBox="1"/>
            <p:nvPr/>
          </p:nvSpPr>
          <p:spPr>
            <a:xfrm>
              <a:off x="4832957" y="5063223"/>
              <a:ext cx="341760" cy="261610"/>
            </a:xfrm>
            <a:prstGeom prst="rect">
              <a:avLst/>
            </a:prstGeom>
            <a:noFill/>
          </p:spPr>
          <p:txBody>
            <a:bodyPr wrap="none" rtlCol="0">
              <a:spAutoFit/>
            </a:bodyPr>
            <a:lstStyle/>
            <a:p>
              <a:r>
                <a:rPr lang="en-US" sz="1050" dirty="0" smtClean="0"/>
                <a:t>10</a:t>
              </a:r>
              <a:endParaRPr lang="en-US" sz="1050" dirty="0"/>
            </a:p>
          </p:txBody>
        </p:sp>
        <p:sp>
          <p:nvSpPr>
            <p:cNvPr id="30" name="TextBox 29"/>
            <p:cNvSpPr txBox="1"/>
            <p:nvPr/>
          </p:nvSpPr>
          <p:spPr>
            <a:xfrm>
              <a:off x="4832957" y="4715612"/>
              <a:ext cx="341760" cy="261610"/>
            </a:xfrm>
            <a:prstGeom prst="rect">
              <a:avLst/>
            </a:prstGeom>
            <a:noFill/>
          </p:spPr>
          <p:txBody>
            <a:bodyPr wrap="none" rtlCol="0">
              <a:spAutoFit/>
            </a:bodyPr>
            <a:lstStyle/>
            <a:p>
              <a:r>
                <a:rPr lang="en-US" sz="1050" dirty="0" smtClean="0"/>
                <a:t>20</a:t>
              </a:r>
              <a:endParaRPr lang="en-US" sz="1050" dirty="0"/>
            </a:p>
          </p:txBody>
        </p:sp>
        <p:sp>
          <p:nvSpPr>
            <p:cNvPr id="31" name="TextBox 30"/>
            <p:cNvSpPr txBox="1"/>
            <p:nvPr/>
          </p:nvSpPr>
          <p:spPr>
            <a:xfrm>
              <a:off x="4832957" y="4361118"/>
              <a:ext cx="341760" cy="261610"/>
            </a:xfrm>
            <a:prstGeom prst="rect">
              <a:avLst/>
            </a:prstGeom>
            <a:noFill/>
          </p:spPr>
          <p:txBody>
            <a:bodyPr wrap="none" rtlCol="0">
              <a:spAutoFit/>
            </a:bodyPr>
            <a:lstStyle/>
            <a:p>
              <a:r>
                <a:rPr lang="en-US" sz="1050" dirty="0" smtClean="0"/>
                <a:t>30</a:t>
              </a:r>
              <a:endParaRPr lang="en-US" sz="1050" dirty="0"/>
            </a:p>
          </p:txBody>
        </p:sp>
        <p:sp>
          <p:nvSpPr>
            <p:cNvPr id="32" name="TextBox 31"/>
            <p:cNvSpPr txBox="1"/>
            <p:nvPr/>
          </p:nvSpPr>
          <p:spPr>
            <a:xfrm>
              <a:off x="4832957" y="3992857"/>
              <a:ext cx="341760" cy="261610"/>
            </a:xfrm>
            <a:prstGeom prst="rect">
              <a:avLst/>
            </a:prstGeom>
            <a:noFill/>
          </p:spPr>
          <p:txBody>
            <a:bodyPr wrap="none" rtlCol="0">
              <a:spAutoFit/>
            </a:bodyPr>
            <a:lstStyle/>
            <a:p>
              <a:r>
                <a:rPr lang="en-US" sz="1050" dirty="0" smtClean="0"/>
                <a:t>40</a:t>
              </a:r>
              <a:endParaRPr lang="en-US" sz="1050" dirty="0"/>
            </a:p>
          </p:txBody>
        </p:sp>
        <p:sp>
          <p:nvSpPr>
            <p:cNvPr id="33" name="TextBox 32"/>
            <p:cNvSpPr txBox="1"/>
            <p:nvPr/>
          </p:nvSpPr>
          <p:spPr>
            <a:xfrm>
              <a:off x="4832957" y="3638363"/>
              <a:ext cx="341760" cy="261610"/>
            </a:xfrm>
            <a:prstGeom prst="rect">
              <a:avLst/>
            </a:prstGeom>
            <a:noFill/>
          </p:spPr>
          <p:txBody>
            <a:bodyPr wrap="none" rtlCol="0">
              <a:spAutoFit/>
            </a:bodyPr>
            <a:lstStyle/>
            <a:p>
              <a:r>
                <a:rPr lang="en-US" sz="1050" dirty="0" smtClean="0"/>
                <a:t>50</a:t>
              </a:r>
              <a:endParaRPr lang="en-US" sz="1050" dirty="0"/>
            </a:p>
          </p:txBody>
        </p:sp>
        <p:sp>
          <p:nvSpPr>
            <p:cNvPr id="34" name="TextBox 33"/>
            <p:cNvSpPr txBox="1"/>
            <p:nvPr/>
          </p:nvSpPr>
          <p:spPr>
            <a:xfrm>
              <a:off x="4695740" y="4436873"/>
              <a:ext cx="271228" cy="261610"/>
            </a:xfrm>
            <a:prstGeom prst="rect">
              <a:avLst/>
            </a:prstGeom>
            <a:noFill/>
          </p:spPr>
          <p:txBody>
            <a:bodyPr wrap="none" rtlCol="0">
              <a:spAutoFit/>
            </a:bodyPr>
            <a:lstStyle/>
            <a:p>
              <a:r>
                <a:rPr lang="en-US" sz="1100" dirty="0" smtClean="0"/>
                <a:t>Z</a:t>
              </a:r>
              <a:endParaRPr lang="en-US" sz="1100" dirty="0"/>
            </a:p>
          </p:txBody>
        </p:sp>
      </p:grpSp>
      <p:grpSp>
        <p:nvGrpSpPr>
          <p:cNvPr id="14" name="Group 13"/>
          <p:cNvGrpSpPr/>
          <p:nvPr/>
        </p:nvGrpSpPr>
        <p:grpSpPr>
          <a:xfrm>
            <a:off x="-11433" y="1684601"/>
            <a:ext cx="478977" cy="2248455"/>
            <a:chOff x="4848140" y="3070955"/>
            <a:chExt cx="478977" cy="2248455"/>
          </a:xfrm>
        </p:grpSpPr>
        <p:sp>
          <p:nvSpPr>
            <p:cNvPr id="42" name="Rectangle 41"/>
            <p:cNvSpPr/>
            <p:nvPr/>
          </p:nvSpPr>
          <p:spPr>
            <a:xfrm>
              <a:off x="5162570" y="3389706"/>
              <a:ext cx="145103" cy="192970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43" name="TextBox 42"/>
            <p:cNvSpPr txBox="1"/>
            <p:nvPr/>
          </p:nvSpPr>
          <p:spPr>
            <a:xfrm>
              <a:off x="5063353" y="5042410"/>
              <a:ext cx="263214" cy="261610"/>
            </a:xfrm>
            <a:prstGeom prst="rect">
              <a:avLst/>
            </a:prstGeom>
            <a:noFill/>
          </p:spPr>
          <p:txBody>
            <a:bodyPr wrap="none" rtlCol="0">
              <a:spAutoFit/>
            </a:bodyPr>
            <a:lstStyle/>
            <a:p>
              <a:r>
                <a:rPr lang="en-US" sz="1050" dirty="0" smtClean="0"/>
                <a:t>2</a:t>
              </a:r>
              <a:endParaRPr lang="en-US" sz="1050" dirty="0"/>
            </a:p>
          </p:txBody>
        </p:sp>
        <p:sp>
          <p:nvSpPr>
            <p:cNvPr id="44" name="TextBox 43"/>
            <p:cNvSpPr txBox="1"/>
            <p:nvPr/>
          </p:nvSpPr>
          <p:spPr>
            <a:xfrm>
              <a:off x="4985357" y="4692783"/>
              <a:ext cx="341760" cy="261610"/>
            </a:xfrm>
            <a:prstGeom prst="rect">
              <a:avLst/>
            </a:prstGeom>
            <a:noFill/>
          </p:spPr>
          <p:txBody>
            <a:bodyPr wrap="none" rtlCol="0">
              <a:spAutoFit/>
            </a:bodyPr>
            <a:lstStyle/>
            <a:p>
              <a:r>
                <a:rPr lang="en-US" sz="1050" dirty="0" smtClean="0"/>
                <a:t>10</a:t>
              </a:r>
              <a:endParaRPr lang="en-US" sz="1050" dirty="0"/>
            </a:p>
          </p:txBody>
        </p:sp>
        <p:sp>
          <p:nvSpPr>
            <p:cNvPr id="45" name="TextBox 44"/>
            <p:cNvSpPr txBox="1"/>
            <p:nvPr/>
          </p:nvSpPr>
          <p:spPr>
            <a:xfrm>
              <a:off x="4985357" y="4290836"/>
              <a:ext cx="341760" cy="261610"/>
            </a:xfrm>
            <a:prstGeom prst="rect">
              <a:avLst/>
            </a:prstGeom>
            <a:noFill/>
          </p:spPr>
          <p:txBody>
            <a:bodyPr wrap="none" rtlCol="0">
              <a:spAutoFit/>
            </a:bodyPr>
            <a:lstStyle/>
            <a:p>
              <a:r>
                <a:rPr lang="en-US" sz="1050" dirty="0" smtClean="0"/>
                <a:t>20</a:t>
              </a:r>
              <a:endParaRPr lang="en-US" sz="1050" dirty="0"/>
            </a:p>
          </p:txBody>
        </p:sp>
        <p:sp>
          <p:nvSpPr>
            <p:cNvPr id="46" name="TextBox 45"/>
            <p:cNvSpPr txBox="1"/>
            <p:nvPr/>
          </p:nvSpPr>
          <p:spPr>
            <a:xfrm>
              <a:off x="4985357" y="3888798"/>
              <a:ext cx="341760" cy="261610"/>
            </a:xfrm>
            <a:prstGeom prst="rect">
              <a:avLst/>
            </a:prstGeom>
            <a:noFill/>
          </p:spPr>
          <p:txBody>
            <a:bodyPr wrap="none" rtlCol="0">
              <a:spAutoFit/>
            </a:bodyPr>
            <a:lstStyle/>
            <a:p>
              <a:r>
                <a:rPr lang="en-US" sz="1050" dirty="0" smtClean="0"/>
                <a:t>30</a:t>
              </a:r>
              <a:endParaRPr lang="en-US" sz="1050" dirty="0"/>
            </a:p>
          </p:txBody>
        </p:sp>
        <p:sp>
          <p:nvSpPr>
            <p:cNvPr id="47" name="TextBox 46"/>
            <p:cNvSpPr txBox="1"/>
            <p:nvPr/>
          </p:nvSpPr>
          <p:spPr>
            <a:xfrm>
              <a:off x="4985357" y="3479785"/>
              <a:ext cx="341760" cy="261610"/>
            </a:xfrm>
            <a:prstGeom prst="rect">
              <a:avLst/>
            </a:prstGeom>
            <a:noFill/>
          </p:spPr>
          <p:txBody>
            <a:bodyPr wrap="none" rtlCol="0">
              <a:spAutoFit/>
            </a:bodyPr>
            <a:lstStyle/>
            <a:p>
              <a:r>
                <a:rPr lang="en-US" sz="1050" dirty="0" smtClean="0"/>
                <a:t>40</a:t>
              </a:r>
              <a:endParaRPr lang="en-US" sz="1050" dirty="0"/>
            </a:p>
          </p:txBody>
        </p:sp>
        <p:sp>
          <p:nvSpPr>
            <p:cNvPr id="48" name="TextBox 47"/>
            <p:cNvSpPr txBox="1"/>
            <p:nvPr/>
          </p:nvSpPr>
          <p:spPr>
            <a:xfrm>
              <a:off x="4985357" y="3070955"/>
              <a:ext cx="341760" cy="261610"/>
            </a:xfrm>
            <a:prstGeom prst="rect">
              <a:avLst/>
            </a:prstGeom>
            <a:noFill/>
          </p:spPr>
          <p:txBody>
            <a:bodyPr wrap="none" rtlCol="0">
              <a:spAutoFit/>
            </a:bodyPr>
            <a:lstStyle/>
            <a:p>
              <a:r>
                <a:rPr lang="en-US" sz="1050" dirty="0" smtClean="0"/>
                <a:t>50</a:t>
              </a:r>
              <a:endParaRPr lang="en-US" sz="1050" dirty="0"/>
            </a:p>
          </p:txBody>
        </p:sp>
        <p:sp>
          <p:nvSpPr>
            <p:cNvPr id="49" name="TextBox 48"/>
            <p:cNvSpPr txBox="1"/>
            <p:nvPr/>
          </p:nvSpPr>
          <p:spPr>
            <a:xfrm>
              <a:off x="4848140" y="4113977"/>
              <a:ext cx="271228" cy="261610"/>
            </a:xfrm>
            <a:prstGeom prst="rect">
              <a:avLst/>
            </a:prstGeom>
            <a:noFill/>
          </p:spPr>
          <p:txBody>
            <a:bodyPr wrap="none" rtlCol="0">
              <a:spAutoFit/>
            </a:bodyPr>
            <a:lstStyle/>
            <a:p>
              <a:r>
                <a:rPr lang="en-US" sz="1100" dirty="0" smtClean="0"/>
                <a:t>Z</a:t>
              </a:r>
              <a:endParaRPr lang="en-US" sz="1100" dirty="0"/>
            </a:p>
          </p:txBody>
        </p:sp>
      </p:grpSp>
      <p:pic>
        <p:nvPicPr>
          <p:cNvPr id="52" name="Picture 7" descr="Macintosh HD:Users:schwenk:Desktop:EDF.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2301" y="3645024"/>
            <a:ext cx="4736203" cy="2448092"/>
          </a:xfrm>
          <a:prstGeom prst="rect">
            <a:avLst/>
          </a:prstGeom>
          <a:noFill/>
          <a:ln>
            <a:noFill/>
          </a:ln>
        </p:spPr>
      </p:pic>
      <p:sp>
        <p:nvSpPr>
          <p:cNvPr id="37" name="ZoneTexte 36"/>
          <p:cNvSpPr txBox="1"/>
          <p:nvPr/>
        </p:nvSpPr>
        <p:spPr>
          <a:xfrm>
            <a:off x="7236296" y="4869160"/>
            <a:ext cx="1801294" cy="338554"/>
          </a:xfrm>
          <a:prstGeom prst="rect">
            <a:avLst/>
          </a:prstGeom>
          <a:noFill/>
        </p:spPr>
        <p:txBody>
          <a:bodyPr wrap="none" rtlCol="0">
            <a:spAutoFit/>
          </a:bodyPr>
          <a:lstStyle/>
          <a:p>
            <a:r>
              <a:rPr lang="fr-FR" sz="1600" dirty="0" smtClean="0"/>
              <a:t>EDF </a:t>
            </a:r>
            <a:r>
              <a:rPr lang="fr-FR" sz="1600" dirty="0" err="1" smtClean="0"/>
              <a:t>calculations</a:t>
            </a:r>
            <a:endParaRPr lang="fr-FR" sz="1600" dirty="0"/>
          </a:p>
        </p:txBody>
      </p:sp>
    </p:spTree>
    <p:extLst>
      <p:ext uri="{BB962C8B-B14F-4D97-AF65-F5344CB8AC3E}">
        <p14:creationId xmlns:p14="http://schemas.microsoft.com/office/powerpoint/2010/main" val="1748691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1512168" y="5084763"/>
            <a:ext cx="7668344" cy="1773237"/>
          </a:xfrm>
          <a:prstGeom prst="rect">
            <a:avLst/>
          </a:prstGeom>
          <a:solidFill>
            <a:schemeClr val="bg1"/>
          </a:solidFill>
          <a:ln w="9525">
            <a:noFill/>
            <a:miter lim="800000"/>
            <a:headEnd/>
            <a:tailEnd/>
          </a:ln>
          <a:effectLst/>
        </p:spPr>
        <p:txBody>
          <a:bodyPr wrap="none" anchor="ctr"/>
          <a:lstStyle/>
          <a:p>
            <a:endParaRPr lang="en-GB" sz="2000"/>
          </a:p>
        </p:txBody>
      </p:sp>
      <p:sp>
        <p:nvSpPr>
          <p:cNvPr id="3" name="Rectangle 2"/>
          <p:cNvSpPr/>
          <p:nvPr/>
        </p:nvSpPr>
        <p:spPr>
          <a:xfrm>
            <a:off x="1907704" y="548680"/>
            <a:ext cx="4943982" cy="461665"/>
          </a:xfrm>
          <a:prstGeom prst="rect">
            <a:avLst/>
          </a:prstGeom>
        </p:spPr>
        <p:txBody>
          <a:bodyPr wrap="none">
            <a:spAutoFit/>
          </a:bodyPr>
          <a:lstStyle/>
          <a:p>
            <a:r>
              <a:rPr lang="en-GB" dirty="0">
                <a:solidFill>
                  <a:srgbClr val="7030A0"/>
                </a:solidFill>
              </a:rPr>
              <a:t>The precision era of nuclear theory</a:t>
            </a:r>
            <a:endParaRPr lang="en-US" dirty="0">
              <a:solidFill>
                <a:srgbClr val="7030A0"/>
              </a:solidFill>
            </a:endParaRPr>
          </a:p>
        </p:txBody>
      </p:sp>
      <p:sp>
        <p:nvSpPr>
          <p:cNvPr id="7" name="Rectangle 6"/>
          <p:cNvSpPr/>
          <p:nvPr/>
        </p:nvSpPr>
        <p:spPr>
          <a:xfrm>
            <a:off x="871722" y="4941167"/>
            <a:ext cx="7488832" cy="1323439"/>
          </a:xfrm>
          <a:prstGeom prst="rect">
            <a:avLst/>
          </a:prstGeom>
        </p:spPr>
        <p:txBody>
          <a:bodyPr wrap="square">
            <a:spAutoFit/>
          </a:bodyPr>
          <a:lstStyle/>
          <a:p>
            <a:r>
              <a:rPr lang="en-GB" sz="1600" dirty="0" smtClean="0"/>
              <a:t>Effective field theories enable quantified systematic uncertainties</a:t>
            </a:r>
            <a:r>
              <a:rPr lang="en-US" sz="1600" dirty="0" smtClean="0"/>
              <a:t>. </a:t>
            </a:r>
          </a:p>
          <a:p>
            <a:r>
              <a:rPr lang="en-GB" sz="1600" dirty="0" smtClean="0"/>
              <a:t>This enables:</a:t>
            </a:r>
          </a:p>
          <a:p>
            <a:pPr marL="285750" indent="-285750">
              <a:buFont typeface="Arial"/>
              <a:buChar char="•"/>
            </a:pPr>
            <a:r>
              <a:rPr lang="en-GB" sz="1600" dirty="0"/>
              <a:t>t</a:t>
            </a:r>
            <a:r>
              <a:rPr lang="en-GB" sz="1600" dirty="0" smtClean="0"/>
              <a:t>o infer </a:t>
            </a:r>
            <a:r>
              <a:rPr lang="en-GB" sz="1600" dirty="0"/>
              <a:t>the significance of a disagreement between experiment and </a:t>
            </a:r>
            <a:r>
              <a:rPr lang="en-GB" sz="1600" dirty="0" smtClean="0"/>
              <a:t>theory</a:t>
            </a:r>
          </a:p>
          <a:p>
            <a:pPr marL="285750" indent="-285750">
              <a:buFont typeface="Arial"/>
              <a:buChar char="•"/>
            </a:pPr>
            <a:r>
              <a:rPr lang="en-GB" sz="1600" dirty="0"/>
              <a:t>t</a:t>
            </a:r>
            <a:r>
              <a:rPr lang="en-GB" sz="1600" dirty="0" smtClean="0"/>
              <a:t>o identify new relevant experiments</a:t>
            </a:r>
          </a:p>
          <a:p>
            <a:pPr marL="285750" indent="-285750">
              <a:buFont typeface="Arial"/>
              <a:buChar char="•"/>
            </a:pPr>
            <a:r>
              <a:rPr lang="en-GB" sz="1600" dirty="0"/>
              <a:t>t</a:t>
            </a:r>
            <a:r>
              <a:rPr lang="en-GB" sz="1600" dirty="0" smtClean="0"/>
              <a:t>o provide critical nuclear physics input for tests of fundamental symmetries</a:t>
            </a:r>
            <a:r>
              <a:rPr lang="en-US" sz="1600" dirty="0" smtClean="0">
                <a:effectLst/>
              </a:rPr>
              <a:t> </a:t>
            </a:r>
            <a:endParaRPr lang="en-GB" sz="1600" dirty="0" smtClean="0"/>
          </a:p>
        </p:txBody>
      </p:sp>
      <p:pic>
        <p:nvPicPr>
          <p:cNvPr id="12" name="Picture 11"/>
          <p:cNvPicPr/>
          <p:nvPr/>
        </p:nvPicPr>
        <p:blipFill rotWithShape="1">
          <a:blip r:embed="rId3" cstate="print">
            <a:extLst>
              <a:ext uri="{28A0092B-C50C-407E-A947-70E740481C1C}">
                <a14:useLocalDpi xmlns:a14="http://schemas.microsoft.com/office/drawing/2010/main" val="0"/>
              </a:ext>
            </a:extLst>
          </a:blip>
          <a:srcRect t="6695" r="5384"/>
          <a:stretch/>
        </p:blipFill>
        <p:spPr bwMode="auto">
          <a:xfrm>
            <a:off x="1907704" y="1315580"/>
            <a:ext cx="4989640" cy="3265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3690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619672" y="1052736"/>
            <a:ext cx="6306055" cy="4433416"/>
          </a:xfrm>
          <a:prstGeom prst="rect">
            <a:avLst/>
          </a:prstGeom>
        </p:spPr>
      </p:pic>
      <p:sp>
        <p:nvSpPr>
          <p:cNvPr id="4" name="Rectangle 3"/>
          <p:cNvSpPr/>
          <p:nvPr/>
        </p:nvSpPr>
        <p:spPr>
          <a:xfrm>
            <a:off x="1475656" y="188640"/>
            <a:ext cx="6696744" cy="830997"/>
          </a:xfrm>
          <a:prstGeom prst="rect">
            <a:avLst/>
          </a:prstGeom>
        </p:spPr>
        <p:txBody>
          <a:bodyPr wrap="square">
            <a:spAutoFit/>
          </a:bodyPr>
          <a:lstStyle/>
          <a:p>
            <a:pPr algn="ctr"/>
            <a:r>
              <a:rPr lang="en-GB" dirty="0" smtClean="0"/>
              <a:t>Towards a consistent reaction theory</a:t>
            </a:r>
          </a:p>
          <a:p>
            <a:pPr algn="ctr"/>
            <a:r>
              <a:rPr lang="en-GB" dirty="0" smtClean="0"/>
              <a:t>Advances in reaction theory</a:t>
            </a:r>
            <a:endParaRPr lang="en-US" dirty="0"/>
          </a:p>
        </p:txBody>
      </p:sp>
      <p:sp>
        <p:nvSpPr>
          <p:cNvPr id="5" name="Rectangle 4"/>
          <p:cNvSpPr/>
          <p:nvPr/>
        </p:nvSpPr>
        <p:spPr>
          <a:xfrm>
            <a:off x="1187624" y="5877272"/>
            <a:ext cx="7416824" cy="338554"/>
          </a:xfrm>
          <a:prstGeom prst="rect">
            <a:avLst/>
          </a:prstGeom>
        </p:spPr>
        <p:txBody>
          <a:bodyPr wrap="square">
            <a:spAutoFit/>
          </a:bodyPr>
          <a:lstStyle/>
          <a:p>
            <a:r>
              <a:rPr lang="en-GB" sz="1600" dirty="0" smtClean="0"/>
              <a:t>Resonant breakup on the halo </a:t>
            </a:r>
            <a:r>
              <a:rPr lang="en-GB" sz="1600" baseline="30000" dirty="0" smtClean="0"/>
              <a:t>11</a:t>
            </a:r>
            <a:r>
              <a:rPr lang="en-GB" sz="1600" dirty="0" smtClean="0"/>
              <a:t>Be nucleus: halo vs. core excitation mechanism</a:t>
            </a:r>
          </a:p>
        </p:txBody>
      </p:sp>
    </p:spTree>
    <p:extLst>
      <p:ext uri="{BB962C8B-B14F-4D97-AF65-F5344CB8AC3E}">
        <p14:creationId xmlns:p14="http://schemas.microsoft.com/office/powerpoint/2010/main" val="3380541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p:nvPr/>
        </p:nvSpPr>
        <p:spPr>
          <a:xfrm>
            <a:off x="179512" y="1412776"/>
            <a:ext cx="4718862" cy="2800766"/>
          </a:xfrm>
          <a:prstGeom prst="rect">
            <a:avLst/>
          </a:prstGeom>
          <a:noFill/>
        </p:spPr>
        <p:txBody>
          <a:bodyPr wrap="square" rtlCol="0">
            <a:spAutoFit/>
          </a:bodyPr>
          <a:lstStyle/>
          <a:p>
            <a:r>
              <a:rPr lang="en-GB" sz="1600" b="1" i="1" dirty="0" smtClean="0"/>
              <a:t>We recommend </a:t>
            </a:r>
            <a:r>
              <a:rPr lang="en-GB" sz="1600" dirty="0" smtClean="0"/>
              <a:t>continued efforts to</a:t>
            </a:r>
            <a:br>
              <a:rPr lang="en-GB" sz="1600" dirty="0" smtClean="0"/>
            </a:br>
            <a:r>
              <a:rPr lang="en-GB" sz="1600" dirty="0" smtClean="0"/>
              <a:t>increase the precision and to extend few-</a:t>
            </a:r>
            <a:br>
              <a:rPr lang="en-GB" sz="1600" dirty="0" smtClean="0"/>
            </a:br>
            <a:r>
              <a:rPr lang="en-GB" sz="1600" dirty="0" smtClean="0"/>
              <a:t>and many-body methods to new regions</a:t>
            </a:r>
            <a:br>
              <a:rPr lang="en-GB" sz="1600" dirty="0" smtClean="0"/>
            </a:br>
            <a:r>
              <a:rPr lang="en-GB" sz="1600" dirty="0" smtClean="0"/>
              <a:t>of the nuclear chart</a:t>
            </a:r>
          </a:p>
          <a:p>
            <a:endParaRPr lang="en-US" sz="1600" dirty="0" smtClean="0"/>
          </a:p>
          <a:p>
            <a:r>
              <a:rPr lang="en-GB" sz="1600" b="1" i="1" dirty="0" smtClean="0"/>
              <a:t>We </a:t>
            </a:r>
            <a:r>
              <a:rPr lang="en-GB" sz="1600" b="1" i="1" dirty="0"/>
              <a:t>recommend </a:t>
            </a:r>
            <a:r>
              <a:rPr lang="en-GB" sz="1600" dirty="0"/>
              <a:t>focused research on constructing improved nuclear EDFs </a:t>
            </a:r>
            <a:r>
              <a:rPr lang="en-GB" sz="1600" dirty="0" smtClean="0"/>
              <a:t>and</a:t>
            </a:r>
            <a:br>
              <a:rPr lang="en-GB" sz="1600" dirty="0" smtClean="0"/>
            </a:br>
            <a:r>
              <a:rPr lang="en-GB" sz="1600" dirty="0" smtClean="0"/>
              <a:t>large</a:t>
            </a:r>
            <a:r>
              <a:rPr lang="en-GB" sz="1600" dirty="0"/>
              <a:t>-scale SM </a:t>
            </a:r>
            <a:r>
              <a:rPr lang="en-GB" sz="1600" dirty="0" smtClean="0"/>
              <a:t>methods; </a:t>
            </a:r>
            <a:r>
              <a:rPr lang="en-GB" sz="1600" dirty="0"/>
              <a:t>exploring new </a:t>
            </a:r>
            <a:r>
              <a:rPr lang="en-GB" sz="1600" dirty="0" smtClean="0"/>
              <a:t>regions, </a:t>
            </a:r>
            <a:r>
              <a:rPr lang="en-GB" sz="1600" dirty="0"/>
              <a:t>advancing novel derivations of effective </a:t>
            </a:r>
            <a:r>
              <a:rPr lang="en-GB" sz="1600" dirty="0" smtClean="0"/>
              <a:t>interactions and </a:t>
            </a:r>
            <a:r>
              <a:rPr lang="en-GB" sz="1600" dirty="0"/>
              <a:t>consistent operators, and </a:t>
            </a:r>
            <a:r>
              <a:rPr lang="en-GB" sz="1600" dirty="0" smtClean="0"/>
              <a:t>the inclusion of the </a:t>
            </a:r>
            <a:r>
              <a:rPr lang="en-GB" sz="1600" dirty="0"/>
              <a:t>continuum </a:t>
            </a:r>
            <a:endParaRPr lang="en-US" sz="1600" dirty="0"/>
          </a:p>
        </p:txBody>
      </p:sp>
      <p:sp>
        <p:nvSpPr>
          <p:cNvPr id="3" name="Rectangle 2"/>
          <p:cNvSpPr/>
          <p:nvPr/>
        </p:nvSpPr>
        <p:spPr>
          <a:xfrm>
            <a:off x="4876850" y="4462065"/>
            <a:ext cx="4219608" cy="1077218"/>
          </a:xfrm>
          <a:prstGeom prst="rect">
            <a:avLst/>
          </a:prstGeom>
        </p:spPr>
        <p:txBody>
          <a:bodyPr wrap="square">
            <a:spAutoFit/>
          </a:bodyPr>
          <a:lstStyle/>
          <a:p>
            <a:r>
              <a:rPr lang="en-GB" sz="1600" b="1" i="1" dirty="0" smtClean="0"/>
              <a:t>We </a:t>
            </a:r>
            <a:r>
              <a:rPr lang="en-GB" sz="1600" b="1" i="1" dirty="0"/>
              <a:t>recommend </a:t>
            </a:r>
            <a:r>
              <a:rPr lang="en-GB" sz="1600" dirty="0"/>
              <a:t>that methods in Europe be pursued that establish the successful TALENT graduate training initiative on a continuous basis.</a:t>
            </a:r>
            <a:r>
              <a:rPr lang="en-US" sz="1600" dirty="0"/>
              <a:t> </a:t>
            </a:r>
          </a:p>
        </p:txBody>
      </p:sp>
      <p:sp>
        <p:nvSpPr>
          <p:cNvPr id="4" name="Rectangle 3"/>
          <p:cNvSpPr/>
          <p:nvPr/>
        </p:nvSpPr>
        <p:spPr>
          <a:xfrm>
            <a:off x="5004048" y="1916832"/>
            <a:ext cx="3742018" cy="830997"/>
          </a:xfrm>
          <a:prstGeom prst="rect">
            <a:avLst/>
          </a:prstGeom>
        </p:spPr>
        <p:txBody>
          <a:bodyPr wrap="square">
            <a:spAutoFit/>
          </a:bodyPr>
          <a:lstStyle/>
          <a:p>
            <a:r>
              <a:rPr lang="en-GB" sz="1600" b="1" i="1" dirty="0" smtClean="0"/>
              <a:t>We </a:t>
            </a:r>
            <a:r>
              <a:rPr lang="en-GB" sz="1600" b="1" i="1" dirty="0"/>
              <a:t>recommend </a:t>
            </a:r>
            <a:r>
              <a:rPr lang="en-GB" sz="1600" dirty="0"/>
              <a:t>increased efforts in nuclear reaction theory to meet new experimental </a:t>
            </a:r>
            <a:r>
              <a:rPr lang="en-GB" sz="1600" dirty="0" smtClean="0"/>
              <a:t>demands </a:t>
            </a:r>
            <a:endParaRPr lang="en-US" sz="1600" dirty="0"/>
          </a:p>
        </p:txBody>
      </p:sp>
      <p:sp>
        <p:nvSpPr>
          <p:cNvPr id="5" name="Rectangle 4"/>
          <p:cNvSpPr/>
          <p:nvPr/>
        </p:nvSpPr>
        <p:spPr>
          <a:xfrm>
            <a:off x="5202834" y="3869760"/>
            <a:ext cx="3338830" cy="584776"/>
          </a:xfrm>
          <a:prstGeom prst="rect">
            <a:avLst/>
          </a:prstGeom>
        </p:spPr>
        <p:txBody>
          <a:bodyPr wrap="square">
            <a:spAutoFit/>
          </a:bodyPr>
          <a:lstStyle/>
          <a:p>
            <a:r>
              <a:rPr lang="en-GB" sz="1600" b="1" dirty="0">
                <a:solidFill>
                  <a:srgbClr val="4F81BD"/>
                </a:solidFill>
              </a:rPr>
              <a:t>Training the next generation of </a:t>
            </a:r>
            <a:endParaRPr lang="en-GB" sz="1600" b="1" dirty="0" smtClean="0">
              <a:solidFill>
                <a:srgbClr val="4F81BD"/>
              </a:solidFill>
            </a:endParaRPr>
          </a:p>
          <a:p>
            <a:r>
              <a:rPr lang="en-GB" sz="1600" b="1" dirty="0" smtClean="0">
                <a:solidFill>
                  <a:srgbClr val="4F81BD"/>
                </a:solidFill>
              </a:rPr>
              <a:t>Researchers in </a:t>
            </a:r>
            <a:r>
              <a:rPr lang="en-GB" sz="1600" b="1" dirty="0">
                <a:solidFill>
                  <a:srgbClr val="4F81BD"/>
                </a:solidFill>
              </a:rPr>
              <a:t>nuclear physics</a:t>
            </a:r>
            <a:endParaRPr lang="en-US" sz="1600" dirty="0">
              <a:solidFill>
                <a:srgbClr val="4F81BD"/>
              </a:solidFill>
            </a:endParaRPr>
          </a:p>
        </p:txBody>
      </p:sp>
      <p:sp>
        <p:nvSpPr>
          <p:cNvPr id="6" name="Rectangle 5"/>
          <p:cNvSpPr/>
          <p:nvPr/>
        </p:nvSpPr>
        <p:spPr>
          <a:xfrm>
            <a:off x="4932040" y="1628800"/>
            <a:ext cx="3636701" cy="338554"/>
          </a:xfrm>
          <a:prstGeom prst="rect">
            <a:avLst/>
          </a:prstGeom>
        </p:spPr>
        <p:txBody>
          <a:bodyPr wrap="none">
            <a:spAutoFit/>
          </a:bodyPr>
          <a:lstStyle/>
          <a:p>
            <a:r>
              <a:rPr lang="en-GB" sz="1600" b="1" dirty="0">
                <a:solidFill>
                  <a:srgbClr val="4F81BD"/>
                </a:solidFill>
              </a:rPr>
              <a:t>Towards consistent reaction theory</a:t>
            </a:r>
            <a:endParaRPr lang="en-US" sz="1600" dirty="0">
              <a:solidFill>
                <a:srgbClr val="4F81BD"/>
              </a:solidFill>
            </a:endParaRPr>
          </a:p>
        </p:txBody>
      </p:sp>
      <p:sp>
        <p:nvSpPr>
          <p:cNvPr id="7" name="Rectangle 6"/>
          <p:cNvSpPr/>
          <p:nvPr/>
        </p:nvSpPr>
        <p:spPr>
          <a:xfrm>
            <a:off x="323528" y="4293096"/>
            <a:ext cx="4156364" cy="707578"/>
          </a:xfrm>
          <a:prstGeom prst="rect">
            <a:avLst/>
          </a:prstGeom>
        </p:spPr>
        <p:txBody>
          <a:bodyPr>
            <a:spAutoFit/>
          </a:bodyPr>
          <a:lstStyle/>
          <a:p>
            <a:r>
              <a:rPr lang="en-GB" sz="1600" b="1" dirty="0">
                <a:solidFill>
                  <a:srgbClr val="4F81BD"/>
                </a:solidFill>
              </a:rPr>
              <a:t>Computational challenges to reach the scientific goals of nuclear physics</a:t>
            </a:r>
            <a:endParaRPr lang="en-US" sz="1600" dirty="0">
              <a:solidFill>
                <a:srgbClr val="4F81BD"/>
              </a:solidFill>
            </a:endParaRPr>
          </a:p>
        </p:txBody>
      </p:sp>
      <p:sp>
        <p:nvSpPr>
          <p:cNvPr id="8" name="Rectangle 7"/>
          <p:cNvSpPr/>
          <p:nvPr/>
        </p:nvSpPr>
        <p:spPr>
          <a:xfrm>
            <a:off x="308132" y="4924050"/>
            <a:ext cx="4156364" cy="1601361"/>
          </a:xfrm>
          <a:prstGeom prst="rect">
            <a:avLst/>
          </a:prstGeom>
        </p:spPr>
        <p:txBody>
          <a:bodyPr wrap="square">
            <a:spAutoFit/>
          </a:bodyPr>
          <a:lstStyle/>
          <a:p>
            <a:r>
              <a:rPr lang="en-GB" sz="1600" dirty="0"/>
              <a:t>Sustained progress in nuclear </a:t>
            </a:r>
            <a:r>
              <a:rPr lang="en-GB" sz="1600" dirty="0" smtClean="0"/>
              <a:t>theory requires:</a:t>
            </a:r>
          </a:p>
          <a:p>
            <a:pPr marL="285750" indent="-285750">
              <a:buFont typeface="Arial"/>
              <a:buChar char="•"/>
            </a:pPr>
            <a:r>
              <a:rPr lang="en-GB" sz="1600" dirty="0" smtClean="0"/>
              <a:t>developing </a:t>
            </a:r>
            <a:r>
              <a:rPr lang="en-GB" sz="1600" dirty="0"/>
              <a:t>new methods and new </a:t>
            </a:r>
            <a:r>
              <a:rPr lang="en-GB" sz="1600" dirty="0" smtClean="0"/>
              <a:t>ideas</a:t>
            </a:r>
            <a:endParaRPr lang="en-GB" sz="1600" dirty="0"/>
          </a:p>
          <a:p>
            <a:pPr marL="285750" indent="-285750">
              <a:buFont typeface="Arial"/>
              <a:buChar char="•"/>
            </a:pPr>
            <a:r>
              <a:rPr lang="en-GB" sz="1600" dirty="0" smtClean="0"/>
              <a:t>supported </a:t>
            </a:r>
            <a:r>
              <a:rPr lang="en-GB" sz="1600" dirty="0"/>
              <a:t>by employing the most </a:t>
            </a:r>
            <a:r>
              <a:rPr lang="en-GB" sz="1600" dirty="0" smtClean="0"/>
              <a:t/>
            </a:r>
            <a:br>
              <a:rPr lang="en-GB" sz="1600" dirty="0" smtClean="0"/>
            </a:br>
            <a:r>
              <a:rPr lang="en-GB" sz="1600" dirty="0" smtClean="0"/>
              <a:t>advanced </a:t>
            </a:r>
            <a:r>
              <a:rPr lang="en-GB" sz="1600" dirty="0"/>
              <a:t>computational tools and </a:t>
            </a:r>
            <a:r>
              <a:rPr lang="en-GB" sz="1600" dirty="0" smtClean="0"/>
              <a:t>the training </a:t>
            </a:r>
            <a:r>
              <a:rPr lang="en-GB" sz="1600" dirty="0"/>
              <a:t>of a very diverse workforce.</a:t>
            </a:r>
            <a:endParaRPr lang="en-US" sz="1600" dirty="0"/>
          </a:p>
        </p:txBody>
      </p:sp>
      <p:sp>
        <p:nvSpPr>
          <p:cNvPr id="11" name="Title 1"/>
          <p:cNvSpPr txBox="1">
            <a:spLocks/>
          </p:cNvSpPr>
          <p:nvPr/>
        </p:nvSpPr>
        <p:spPr>
          <a:xfrm>
            <a:off x="179512" y="188640"/>
            <a:ext cx="856895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US" sz="2800" b="1" dirty="0" smtClean="0">
                <a:solidFill>
                  <a:srgbClr val="660066"/>
                </a:solidFill>
              </a:rPr>
              <a:t>Nuclear Theory</a:t>
            </a:r>
          </a:p>
          <a:p>
            <a:r>
              <a:rPr lang="en-US" sz="2800" b="1" dirty="0" smtClean="0">
                <a:solidFill>
                  <a:srgbClr val="660066"/>
                </a:solidFill>
              </a:rPr>
              <a:t>(Summary and open issues)</a:t>
            </a:r>
            <a:endParaRPr lang="en-GB" sz="2800" dirty="0"/>
          </a:p>
        </p:txBody>
      </p:sp>
    </p:spTree>
    <p:extLst>
      <p:ext uri="{BB962C8B-B14F-4D97-AF65-F5344CB8AC3E}">
        <p14:creationId xmlns:p14="http://schemas.microsoft.com/office/powerpoint/2010/main" val="283867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179512" y="188640"/>
            <a:ext cx="8568952" cy="1143000"/>
          </a:xfrm>
        </p:spPr>
        <p:txBody>
          <a:bodyPr/>
          <a:lstStyle/>
          <a:p>
            <a:r>
              <a:rPr lang="en-US" sz="4000" b="1" dirty="0" smtClean="0">
                <a:solidFill>
                  <a:srgbClr val="660066"/>
                </a:solidFill>
              </a:rPr>
              <a:t>SG</a:t>
            </a:r>
            <a:r>
              <a:rPr lang="en-US" sz="4000" b="1" dirty="0">
                <a:solidFill>
                  <a:srgbClr val="660066"/>
                </a:solidFill>
              </a:rPr>
              <a:t>2</a:t>
            </a:r>
            <a:r>
              <a:rPr lang="en-US" sz="4000" b="1" dirty="0" smtClean="0">
                <a:solidFill>
                  <a:srgbClr val="660066"/>
                </a:solidFill>
              </a:rPr>
              <a:t>: Nuclear structure</a:t>
            </a:r>
            <a:endParaRPr lang="en-GB" sz="4000" dirty="0"/>
          </a:p>
        </p:txBody>
      </p:sp>
      <p:sp>
        <p:nvSpPr>
          <p:cNvPr id="7" name="Rectangle 6"/>
          <p:cNvSpPr/>
          <p:nvPr/>
        </p:nvSpPr>
        <p:spPr>
          <a:xfrm>
            <a:off x="395536" y="1887210"/>
            <a:ext cx="8496944" cy="4278094"/>
          </a:xfrm>
          <a:prstGeom prst="rect">
            <a:avLst/>
          </a:prstGeom>
        </p:spPr>
        <p:txBody>
          <a:bodyPr wrap="square">
            <a:spAutoFit/>
          </a:bodyPr>
          <a:lstStyle/>
          <a:p>
            <a:pPr marL="285750" indent="-285750">
              <a:buFont typeface="Arial"/>
              <a:buChar char="•"/>
            </a:pPr>
            <a:r>
              <a:rPr lang="en-US" sz="1600" b="1" dirty="0" smtClean="0"/>
              <a:t> </a:t>
            </a:r>
            <a:r>
              <a:rPr lang="en-GB" sz="1600" b="1" dirty="0"/>
              <a:t>Which novel few-body data will constrain our understanding of nuclear </a:t>
            </a:r>
            <a:r>
              <a:rPr lang="en-GB" sz="1600" b="1" dirty="0" smtClean="0"/>
              <a:t>forces?</a:t>
            </a:r>
          </a:p>
          <a:p>
            <a:pPr marL="742950" lvl="1" indent="-285750">
              <a:buFont typeface="Arial"/>
              <a:buChar char="•"/>
            </a:pPr>
            <a:r>
              <a:rPr lang="en-GB" sz="1600" dirty="0" err="1" smtClean="0"/>
              <a:t>Hypernuclei</a:t>
            </a:r>
            <a:endParaRPr lang="en-GB" sz="1600" dirty="0" smtClean="0"/>
          </a:p>
          <a:p>
            <a:pPr marL="742950" lvl="1" indent="-285750">
              <a:buFont typeface="Arial"/>
              <a:buChar char="•"/>
            </a:pPr>
            <a:r>
              <a:rPr lang="en-GB" sz="1600" dirty="0" smtClean="0"/>
              <a:t>Resonances in neutron-rich nuclei</a:t>
            </a:r>
          </a:p>
          <a:p>
            <a:pPr marL="742950" lvl="1" indent="-285750">
              <a:buFont typeface="Arial"/>
              <a:buChar char="•"/>
            </a:pPr>
            <a:r>
              <a:rPr lang="en-GB" sz="1600" dirty="0" smtClean="0"/>
              <a:t>Electroweak interactions</a:t>
            </a:r>
            <a:endParaRPr lang="en-US" sz="1600" dirty="0" smtClean="0"/>
          </a:p>
          <a:p>
            <a:pPr marL="285750" indent="-285750">
              <a:buFont typeface="Arial"/>
              <a:buChar char="•"/>
            </a:pPr>
            <a:r>
              <a:rPr lang="en-GB" sz="1600" b="1" dirty="0"/>
              <a:t>How does the shell structure evolve across the nuclear landscape? </a:t>
            </a:r>
            <a:endParaRPr lang="en-GB" sz="1600" dirty="0"/>
          </a:p>
          <a:p>
            <a:pPr marL="742950" lvl="1" indent="-285750">
              <a:buFont typeface="Arial"/>
              <a:buChar char="•"/>
            </a:pPr>
            <a:r>
              <a:rPr lang="en-GB" sz="1600" dirty="0" smtClean="0"/>
              <a:t>Exploration towards the drip lines</a:t>
            </a:r>
          </a:p>
          <a:p>
            <a:pPr marL="742950" lvl="1" indent="-285750">
              <a:buFont typeface="Arial"/>
              <a:buChar char="•"/>
            </a:pPr>
            <a:r>
              <a:rPr lang="en-GB" sz="1600" dirty="0" smtClean="0"/>
              <a:t>Comprehensive spectroscopy</a:t>
            </a:r>
          </a:p>
          <a:p>
            <a:pPr marL="742950" lvl="1" indent="-285750">
              <a:buFont typeface="Arial"/>
              <a:buChar char="•"/>
            </a:pPr>
            <a:r>
              <a:rPr lang="en-GB" sz="1600" dirty="0" smtClean="0"/>
              <a:t>Heavy and </a:t>
            </a:r>
            <a:r>
              <a:rPr lang="en-GB" sz="1600" dirty="0" err="1" smtClean="0"/>
              <a:t>superheavy</a:t>
            </a:r>
            <a:r>
              <a:rPr lang="en-GB" sz="1600" dirty="0" smtClean="0"/>
              <a:t> Elements</a:t>
            </a:r>
            <a:r>
              <a:rPr lang="en-US" sz="1600" dirty="0"/>
              <a:t> </a:t>
            </a:r>
            <a:endParaRPr lang="fr-FR" sz="1600" dirty="0"/>
          </a:p>
          <a:p>
            <a:pPr marL="285750" indent="-285750">
              <a:buFont typeface="Arial"/>
              <a:buChar char="•"/>
            </a:pPr>
            <a:r>
              <a:rPr lang="en-US" sz="1600" b="1" dirty="0" smtClean="0"/>
              <a:t> How complex are nuclear excitations?</a:t>
            </a:r>
          </a:p>
          <a:p>
            <a:pPr marL="742950" lvl="1" indent="-285750">
              <a:buFont typeface="Arial"/>
              <a:buChar char="•"/>
            </a:pPr>
            <a:r>
              <a:rPr lang="it-IT" sz="1600" dirty="0"/>
              <a:t>Coupling between nucleons and </a:t>
            </a:r>
            <a:r>
              <a:rPr lang="it-IT" sz="1600" dirty="0" smtClean="0"/>
              <a:t>core-excitations</a:t>
            </a:r>
          </a:p>
          <a:p>
            <a:pPr marL="742950" lvl="1" indent="-285750">
              <a:buFont typeface="Arial"/>
              <a:buChar char="•"/>
            </a:pPr>
            <a:r>
              <a:rPr lang="it-IT" sz="1600" dirty="0" smtClean="0"/>
              <a:t>Giant resonances</a:t>
            </a:r>
            <a:endParaRPr lang="en-GB" sz="1600" dirty="0"/>
          </a:p>
          <a:p>
            <a:pPr marL="285750" indent="-285750">
              <a:buFont typeface="Arial" panose="020B0604020202020204" pitchFamily="34" charset="0"/>
              <a:buChar char="•"/>
            </a:pPr>
            <a:r>
              <a:rPr lang="en-GB" sz="1600" b="1" dirty="0"/>
              <a:t>What shape can nuclei take? </a:t>
            </a:r>
          </a:p>
          <a:p>
            <a:pPr marL="742950" lvl="1" indent="-285750">
              <a:buFont typeface="Arial" panose="020B0604020202020204" pitchFamily="34" charset="0"/>
              <a:buChar char="•"/>
            </a:pPr>
            <a:r>
              <a:rPr lang="en-GB" sz="1600" dirty="0" smtClean="0"/>
              <a:t>Quadrupole, </a:t>
            </a:r>
            <a:r>
              <a:rPr lang="en-GB" sz="1600" dirty="0" err="1" smtClean="0"/>
              <a:t>octupole</a:t>
            </a:r>
            <a:r>
              <a:rPr lang="en-GB" sz="1600" dirty="0" smtClean="0"/>
              <a:t>, </a:t>
            </a:r>
            <a:r>
              <a:rPr lang="en-GB" sz="1600" dirty="0" err="1" smtClean="0"/>
              <a:t>triaxial</a:t>
            </a:r>
            <a:r>
              <a:rPr lang="en-GB" sz="1600" dirty="0" smtClean="0"/>
              <a:t>, SD, HD, Jacobi</a:t>
            </a:r>
            <a:endParaRPr lang="fr-FR" sz="1600" dirty="0"/>
          </a:p>
          <a:p>
            <a:pPr marL="285750" indent="-285750">
              <a:buFont typeface="Arial" panose="020B0604020202020204" pitchFamily="34" charset="0"/>
              <a:buChar char="•"/>
            </a:pPr>
            <a:r>
              <a:rPr lang="en-GB" sz="1600" b="1" dirty="0"/>
              <a:t>How do neutron halos and skins evolve across the nuclear chart</a:t>
            </a:r>
            <a:r>
              <a:rPr lang="en-GB" sz="1600" b="1" dirty="0" smtClean="0"/>
              <a:t>?</a:t>
            </a:r>
          </a:p>
          <a:p>
            <a:pPr marL="742950" lvl="1" indent="-285750">
              <a:buFont typeface="Arial" panose="020B0604020202020204" pitchFamily="34" charset="0"/>
              <a:buChar char="•"/>
            </a:pPr>
            <a:r>
              <a:rPr lang="en-GB" sz="1600" dirty="0" smtClean="0"/>
              <a:t>Haloes, neutron skins</a:t>
            </a:r>
            <a:endParaRPr lang="en-GB" sz="1600" dirty="0"/>
          </a:p>
          <a:p>
            <a:pPr marL="285750" indent="-285750">
              <a:buFont typeface="Arial" panose="020B0604020202020204" pitchFamily="34" charset="0"/>
              <a:buChar char="•"/>
            </a:pPr>
            <a:r>
              <a:rPr lang="en-GB" sz="1600" b="1" dirty="0"/>
              <a:t>How do nucleon correlations appear in dilute neutron </a:t>
            </a:r>
            <a:r>
              <a:rPr lang="en-GB" sz="1600" b="1" dirty="0" smtClean="0"/>
              <a:t>matter?</a:t>
            </a:r>
            <a:endParaRPr lang="en-GB" sz="1600" dirty="0"/>
          </a:p>
          <a:p>
            <a:pPr marL="285750" indent="-285750">
              <a:buFont typeface="Arial" panose="020B0604020202020204" pitchFamily="34" charset="0"/>
              <a:buChar char="•"/>
            </a:pPr>
            <a:r>
              <a:rPr lang="en-GB" sz="1600" b="1" dirty="0" smtClean="0"/>
              <a:t>How </a:t>
            </a:r>
            <a:r>
              <a:rPr lang="en-GB" sz="1600" b="1" dirty="0"/>
              <a:t>does nuclear structure change with temperature</a:t>
            </a:r>
            <a:r>
              <a:rPr lang="en-GB" sz="1600" b="1" dirty="0" smtClean="0"/>
              <a:t>?</a:t>
            </a:r>
            <a:endParaRPr lang="en-GB" sz="1600" dirty="0"/>
          </a:p>
        </p:txBody>
      </p:sp>
      <p:sp>
        <p:nvSpPr>
          <p:cNvPr id="5" name="Title 1"/>
          <p:cNvSpPr txBox="1">
            <a:spLocks/>
          </p:cNvSpPr>
          <p:nvPr/>
        </p:nvSpPr>
        <p:spPr bwMode="auto">
          <a:xfrm>
            <a:off x="107504" y="990600"/>
            <a:ext cx="1835696" cy="9262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a:r>
              <a:rPr lang="en-US" sz="1400" b="1" kern="0" dirty="0" smtClean="0">
                <a:solidFill>
                  <a:srgbClr val="660066"/>
                </a:solidFill>
              </a:rPr>
              <a:t>Section headings</a:t>
            </a:r>
            <a:endParaRPr lang="en-GB" sz="1400" kern="0" dirty="0"/>
          </a:p>
        </p:txBody>
      </p:sp>
    </p:spTree>
    <p:extLst>
      <p:ext uri="{BB962C8B-B14F-4D97-AF65-F5344CB8AC3E}">
        <p14:creationId xmlns:p14="http://schemas.microsoft.com/office/powerpoint/2010/main" val="2146973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95304" y="5084763"/>
            <a:ext cx="7668344" cy="1773237"/>
          </a:xfrm>
          <a:prstGeom prst="rect">
            <a:avLst/>
          </a:prstGeom>
          <a:solidFill>
            <a:schemeClr val="bg1"/>
          </a:solidFill>
          <a:ln w="9525">
            <a:noFill/>
            <a:miter lim="800000"/>
            <a:headEnd/>
            <a:tailEnd/>
          </a:ln>
          <a:effectLst/>
        </p:spPr>
        <p:txBody>
          <a:bodyPr wrap="none" anchor="ctr"/>
          <a:lstStyle/>
          <a:p>
            <a:endParaRPr lang="en-GB"/>
          </a:p>
        </p:txBody>
      </p:sp>
      <p:grpSp>
        <p:nvGrpSpPr>
          <p:cNvPr id="5" name="Group 4"/>
          <p:cNvGrpSpPr/>
          <p:nvPr/>
        </p:nvGrpSpPr>
        <p:grpSpPr>
          <a:xfrm>
            <a:off x="1583865" y="1052736"/>
            <a:ext cx="5840095" cy="5229301"/>
            <a:chOff x="0" y="0"/>
            <a:chExt cx="5840136" cy="4055745"/>
          </a:xfrm>
        </p:grpSpPr>
        <p:sp>
          <p:nvSpPr>
            <p:cNvPr id="6" name="Text Box 2"/>
            <p:cNvSpPr txBox="1">
              <a:spLocks noChangeArrowheads="1"/>
            </p:cNvSpPr>
            <p:nvPr/>
          </p:nvSpPr>
          <p:spPr bwMode="auto">
            <a:xfrm>
              <a:off x="0" y="0"/>
              <a:ext cx="3008630" cy="40557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r>
                <a:rPr lang="en-GB" sz="1600" b="1" dirty="0">
                  <a:effectLst/>
                  <a:latin typeface="Arial"/>
                  <a:ea typeface="Times New Roman"/>
                </a:rPr>
                <a:t>Box </a:t>
              </a:r>
              <a:r>
                <a:rPr lang="en-GB" sz="1600" b="1" dirty="0" smtClean="0">
                  <a:effectLst/>
                  <a:latin typeface="Arial"/>
                  <a:ea typeface="Times New Roman"/>
                </a:rPr>
                <a:t>Example. </a:t>
              </a:r>
            </a:p>
            <a:p>
              <a:pPr algn="just">
                <a:spcAft>
                  <a:spcPts val="0"/>
                </a:spcAft>
              </a:pPr>
              <a:endParaRPr lang="en-GB" sz="1000" b="1" dirty="0">
                <a:latin typeface="Arial"/>
                <a:ea typeface="Times New Roman"/>
              </a:endParaRPr>
            </a:p>
            <a:p>
              <a:pPr algn="just">
                <a:spcAft>
                  <a:spcPts val="0"/>
                </a:spcAft>
              </a:pPr>
              <a:r>
                <a:rPr lang="en-GB" sz="1000" b="1" dirty="0" smtClean="0">
                  <a:effectLst/>
                  <a:latin typeface="Arial"/>
                  <a:ea typeface="Times New Roman"/>
                </a:rPr>
                <a:t>Structure </a:t>
              </a:r>
              <a:r>
                <a:rPr lang="en-GB" sz="1000" b="1" dirty="0">
                  <a:effectLst/>
                  <a:latin typeface="Arial"/>
                  <a:ea typeface="Times New Roman"/>
                </a:rPr>
                <a:t>of Ca isotopes</a:t>
              </a:r>
              <a:endParaRPr lang="en-GB" sz="1200" dirty="0">
                <a:effectLst/>
                <a:latin typeface="Times New Roman"/>
                <a:ea typeface="Times New Roman"/>
              </a:endParaRPr>
            </a:p>
            <a:p>
              <a:pPr algn="just">
                <a:spcAft>
                  <a:spcPts val="0"/>
                </a:spcAft>
              </a:pPr>
              <a:r>
                <a:rPr lang="en-GB" sz="1000" dirty="0">
                  <a:effectLst/>
                  <a:latin typeface="Arial"/>
                  <a:ea typeface="Times New Roman"/>
                </a:rPr>
                <a:t>Standard magic numbers, well established for stable nuclei, fade away in neutron-rich systems where new ones may appear. How do we determine them? </a:t>
              </a:r>
              <a:r>
                <a:rPr lang="en-GB" sz="1000" dirty="0">
                  <a:solidFill>
                    <a:srgbClr val="FF0000"/>
                  </a:solidFill>
                  <a:effectLst/>
                  <a:latin typeface="Arial"/>
                  <a:ea typeface="Times New Roman"/>
                </a:rPr>
                <a:t>A shell closure cannot be established from a single experimental signature </a:t>
              </a:r>
              <a:r>
                <a:rPr lang="en-GB" sz="1000" dirty="0">
                  <a:effectLst/>
                  <a:latin typeface="Arial"/>
                  <a:ea typeface="Times New Roman"/>
                </a:rPr>
                <a:t>but rather has to emerge from the concurrence of several features, e.g. in energies of the lowest 2</a:t>
              </a:r>
              <a:r>
                <a:rPr lang="en-GB" sz="1000" baseline="30000" dirty="0">
                  <a:effectLst/>
                  <a:latin typeface="Arial"/>
                  <a:ea typeface="Times New Roman"/>
                </a:rPr>
                <a:t>+</a:t>
              </a:r>
              <a:r>
                <a:rPr lang="en-GB" sz="1000" dirty="0">
                  <a:effectLst/>
                  <a:latin typeface="Arial"/>
                  <a:ea typeface="Times New Roman"/>
                </a:rPr>
                <a:t> excited state, two-nucleon separation energies and charge radii isotopic shifts. Hence, different experiments are typically necessary to assess the evolution of magic numbers, as testified by recent studies of neutron-rich calcium isotopes. Penning-trap measurements at TRIUMF and ISOLDE have extended our knowledge of nuclear masses up to </a:t>
              </a:r>
              <a:r>
                <a:rPr lang="en-GB" sz="1000" baseline="30000" dirty="0">
                  <a:effectLst/>
                  <a:latin typeface="Arial"/>
                  <a:ea typeface="Times New Roman"/>
                </a:rPr>
                <a:t>54</a:t>
              </a:r>
              <a:r>
                <a:rPr lang="en-GB" sz="1000" dirty="0">
                  <a:effectLst/>
                  <a:latin typeface="Arial"/>
                  <a:ea typeface="Times New Roman"/>
                </a:rPr>
                <a:t>Ca (central panel) and pointed to the appearance of a new magic number at </a:t>
              </a:r>
              <a:r>
                <a:rPr lang="en-GB" sz="1000" i="1" dirty="0">
                  <a:effectLst/>
                  <a:latin typeface="Arial"/>
                  <a:ea typeface="Times New Roman"/>
                </a:rPr>
                <a:t>N</a:t>
              </a:r>
              <a:r>
                <a:rPr lang="en-GB" sz="1000" dirty="0">
                  <a:effectLst/>
                  <a:latin typeface="Arial"/>
                  <a:ea typeface="Times New Roman"/>
                </a:rPr>
                <a:t>=32. More recently, charge radii obtained via laser spectroscopy at ISOLDE (lower panel) weakened this conclusion. In parallel, the measurement of the lowest 2</a:t>
              </a:r>
              <a:r>
                <a:rPr lang="en-GB" sz="1000" baseline="30000" dirty="0">
                  <a:effectLst/>
                  <a:latin typeface="Arial"/>
                  <a:ea typeface="Times New Roman"/>
                </a:rPr>
                <a:t>+</a:t>
              </a:r>
              <a:r>
                <a:rPr lang="en-GB" sz="1000" dirty="0">
                  <a:effectLst/>
                  <a:latin typeface="Arial"/>
                  <a:ea typeface="Times New Roman"/>
                </a:rPr>
                <a:t> excited state in </a:t>
              </a:r>
              <a:r>
                <a:rPr lang="en-GB" sz="1000" baseline="30000" dirty="0">
                  <a:effectLst/>
                  <a:latin typeface="Arial"/>
                  <a:ea typeface="Times New Roman"/>
                </a:rPr>
                <a:t>54</a:t>
              </a:r>
              <a:r>
                <a:rPr lang="en-GB" sz="1000" dirty="0">
                  <a:effectLst/>
                  <a:latin typeface="Arial"/>
                  <a:ea typeface="Times New Roman"/>
                </a:rPr>
                <a:t>Ca at RIKEN (upper panel) has opened the same debate on </a:t>
              </a:r>
              <a:r>
                <a:rPr lang="en-GB" sz="1000" i="1" dirty="0">
                  <a:effectLst/>
                  <a:latin typeface="Arial"/>
                  <a:ea typeface="Times New Roman"/>
                </a:rPr>
                <a:t>N</a:t>
              </a:r>
              <a:r>
                <a:rPr lang="en-GB" sz="1000" dirty="0">
                  <a:effectLst/>
                  <a:latin typeface="Arial"/>
                  <a:ea typeface="Times New Roman"/>
                </a:rPr>
                <a:t>=34. </a:t>
              </a:r>
              <a:endParaRPr lang="en-GB" sz="1200" dirty="0">
                <a:effectLst/>
                <a:latin typeface="Times New Roman"/>
                <a:ea typeface="Times New Roman"/>
              </a:endParaRPr>
            </a:p>
            <a:p>
              <a:pPr indent="449580" algn="just">
                <a:spcAft>
                  <a:spcPts val="0"/>
                </a:spcAft>
              </a:pPr>
              <a:r>
                <a:rPr lang="en-GB" sz="1000" dirty="0">
                  <a:effectLst/>
                  <a:latin typeface="Arial"/>
                  <a:ea typeface="Times New Roman"/>
                </a:rPr>
                <a:t>Ab initio calculations (coloured curves) start accessing medium-mass isotopic chains systematically. Comparisons between these calculations and current and future experiments in the region (e.g. up to </a:t>
              </a:r>
              <a:r>
                <a:rPr lang="en-GB" sz="1000" baseline="30000" dirty="0">
                  <a:effectLst/>
                  <a:latin typeface="Arial"/>
                  <a:ea typeface="Times New Roman"/>
                </a:rPr>
                <a:t>56</a:t>
              </a:r>
              <a:r>
                <a:rPr lang="en-GB" sz="1000" dirty="0">
                  <a:effectLst/>
                  <a:latin typeface="Arial"/>
                  <a:ea typeface="Times New Roman"/>
                </a:rPr>
                <a:t>Ca) will help unveil how such magic numbers emerge from   underlying complex nucleon dynamics.</a:t>
              </a:r>
              <a:endParaRPr lang="en-GB" sz="1200" dirty="0">
                <a:effectLst/>
                <a:latin typeface="Times New Roman"/>
                <a:ea typeface="Times New Roman"/>
              </a:endParaRPr>
            </a:p>
          </p:txBody>
        </p:sp>
        <p:sp>
          <p:nvSpPr>
            <p:cNvPr id="7" name="Text Box 2"/>
            <p:cNvSpPr txBox="1">
              <a:spLocks noChangeArrowheads="1"/>
            </p:cNvSpPr>
            <p:nvPr/>
          </p:nvSpPr>
          <p:spPr bwMode="auto">
            <a:xfrm>
              <a:off x="3008671" y="0"/>
              <a:ext cx="2831465" cy="40557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endParaRPr lang="en-GB" sz="1200" dirty="0">
                <a:effectLst/>
                <a:latin typeface="Times New Roman"/>
                <a:ea typeface="Times New Roman"/>
              </a:endParaRPr>
            </a:p>
          </p:txBody>
        </p:sp>
      </p:grpSp>
      <p:pic>
        <p:nvPicPr>
          <p:cNvPr id="8" name="Image 9" descr="Macintosh HD:Users:aobertel:Documents:annual:2016:NUPECC_LRP:CurrentVersion:Ca_NuPECC_wide.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929" y="1988840"/>
            <a:ext cx="2547375" cy="3816424"/>
          </a:xfrm>
          <a:prstGeom prst="rect">
            <a:avLst/>
          </a:prstGeom>
          <a:noFill/>
          <a:ln>
            <a:noFill/>
          </a:ln>
        </p:spPr>
      </p:pic>
      <p:sp>
        <p:nvSpPr>
          <p:cNvPr id="2" name="Rectangle 1"/>
          <p:cNvSpPr/>
          <p:nvPr/>
        </p:nvSpPr>
        <p:spPr>
          <a:xfrm>
            <a:off x="755576" y="332656"/>
            <a:ext cx="7396309" cy="584775"/>
          </a:xfrm>
          <a:prstGeom prst="rect">
            <a:avLst/>
          </a:prstGeom>
        </p:spPr>
        <p:txBody>
          <a:bodyPr wrap="square">
            <a:spAutoFit/>
          </a:bodyPr>
          <a:lstStyle/>
          <a:p>
            <a:pPr marL="285750" indent="-285750">
              <a:buFont typeface="Arial"/>
              <a:buChar char="•"/>
            </a:pPr>
            <a:r>
              <a:rPr lang="en-GB" sz="1600" b="1" dirty="0"/>
              <a:t>How does the shell structure evolve across the nuclear landscape? </a:t>
            </a:r>
            <a:endParaRPr lang="en-GB" sz="1600" dirty="0"/>
          </a:p>
          <a:p>
            <a:pPr marL="742950" lvl="1" indent="-285750">
              <a:buFont typeface="Arial"/>
              <a:buChar char="•"/>
            </a:pPr>
            <a:r>
              <a:rPr lang="en-GB" sz="1600" dirty="0"/>
              <a:t>Exploration towards the drip lines</a:t>
            </a:r>
          </a:p>
        </p:txBody>
      </p:sp>
      <p:sp>
        <p:nvSpPr>
          <p:cNvPr id="3" name="TextBox 2"/>
          <p:cNvSpPr txBox="1"/>
          <p:nvPr/>
        </p:nvSpPr>
        <p:spPr>
          <a:xfrm>
            <a:off x="1022342" y="6381112"/>
            <a:ext cx="6862776" cy="338554"/>
          </a:xfrm>
          <a:prstGeom prst="rect">
            <a:avLst/>
          </a:prstGeom>
          <a:noFill/>
        </p:spPr>
        <p:txBody>
          <a:bodyPr wrap="none" rtlCol="0">
            <a:spAutoFit/>
          </a:bodyPr>
          <a:lstStyle/>
          <a:p>
            <a:r>
              <a:rPr lang="en-GB" sz="1600" dirty="0" smtClean="0">
                <a:solidFill>
                  <a:schemeClr val="accent2"/>
                </a:solidFill>
              </a:rPr>
              <a:t>RIB facilities will enable other regions of shell closures in heavier systems</a:t>
            </a:r>
            <a:endParaRPr lang="en-GB" sz="1600" dirty="0">
              <a:solidFill>
                <a:schemeClr val="accent2"/>
              </a:solidFill>
            </a:endParaRPr>
          </a:p>
        </p:txBody>
      </p:sp>
    </p:spTree>
    <p:extLst>
      <p:ext uri="{BB962C8B-B14F-4D97-AF65-F5344CB8AC3E}">
        <p14:creationId xmlns:p14="http://schemas.microsoft.com/office/powerpoint/2010/main" val="1596539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grpSp>
        <p:nvGrpSpPr>
          <p:cNvPr id="10" name="Group 9"/>
          <p:cNvGrpSpPr/>
          <p:nvPr/>
        </p:nvGrpSpPr>
        <p:grpSpPr>
          <a:xfrm>
            <a:off x="1524904" y="976148"/>
            <a:ext cx="5839461" cy="5189156"/>
            <a:chOff x="0" y="0"/>
            <a:chExt cx="5839911" cy="4424045"/>
          </a:xfrm>
        </p:grpSpPr>
        <p:sp>
          <p:nvSpPr>
            <p:cNvPr id="11" name="Text Box 2"/>
            <p:cNvSpPr txBox="1">
              <a:spLocks noChangeArrowheads="1"/>
            </p:cNvSpPr>
            <p:nvPr/>
          </p:nvSpPr>
          <p:spPr bwMode="auto">
            <a:xfrm>
              <a:off x="0" y="0"/>
              <a:ext cx="2919730" cy="44240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r>
                <a:rPr lang="en-GB" sz="1200" b="1" dirty="0">
                  <a:latin typeface="Arial"/>
                  <a:ea typeface="Times New Roman"/>
                </a:rPr>
                <a:t>Box Example. </a:t>
              </a:r>
            </a:p>
            <a:p>
              <a:pPr algn="just">
                <a:spcAft>
                  <a:spcPts val="0"/>
                </a:spcAft>
              </a:pPr>
              <a:endParaRPr lang="en-GB" sz="1200" b="1" dirty="0" smtClean="0">
                <a:effectLst/>
                <a:latin typeface="Arial"/>
                <a:ea typeface="Times New Roman"/>
              </a:endParaRPr>
            </a:p>
            <a:p>
              <a:pPr algn="just">
                <a:spcAft>
                  <a:spcPts val="0"/>
                </a:spcAft>
              </a:pPr>
              <a:r>
                <a:rPr lang="en-GB" sz="1200" b="1" dirty="0" smtClean="0">
                  <a:effectLst/>
                  <a:latin typeface="Arial"/>
                  <a:ea typeface="Times New Roman"/>
                </a:rPr>
                <a:t>Pygmy </a:t>
              </a:r>
              <a:r>
                <a:rPr lang="en-GB" sz="1200" b="1" dirty="0">
                  <a:effectLst/>
                  <a:latin typeface="Arial"/>
                  <a:ea typeface="Times New Roman"/>
                </a:rPr>
                <a:t>Resonances</a:t>
              </a:r>
              <a:endParaRPr lang="en-GB" sz="1200" dirty="0">
                <a:effectLst/>
                <a:latin typeface="Times New Roman"/>
                <a:ea typeface="Times New Roman"/>
              </a:endParaRPr>
            </a:p>
            <a:p>
              <a:pPr algn="just">
                <a:spcAft>
                  <a:spcPts val="0"/>
                </a:spcAft>
              </a:pPr>
              <a:r>
                <a:rPr lang="en-GB" sz="900" dirty="0">
                  <a:solidFill>
                    <a:srgbClr val="000000"/>
                  </a:solidFill>
                  <a:effectLst/>
                  <a:latin typeface="Arial"/>
                  <a:ea typeface="Times New Roman"/>
                </a:rPr>
                <a:t>In neutron-rich systems, the neutron excess is expected to form a skin, often assumed to oscillate outside the proton-neutron core: this results in a concentration of E1 strength in the region around the particle binding energy (&lt; 10 MeV) - the Pygmy Dipole Resonance (PDR). Experiments are ongoing for few exotic nuclei above separation-energy threshold, using advanced and complex </a:t>
              </a:r>
              <a:r>
                <a:rPr lang="en-GB" sz="900" dirty="0">
                  <a:effectLst/>
                  <a:latin typeface="Arial"/>
                  <a:ea typeface="Times New Roman"/>
                </a:rPr>
                <a:t>setups at fragmentation facilities, while stable systems, below threshold, have been largely investigated by different probes – from photons, high energy protons</a:t>
              </a:r>
              <a:r>
                <a:rPr lang="en-GB" sz="900" dirty="0">
                  <a:solidFill>
                    <a:srgbClr val="000000"/>
                  </a:solidFill>
                  <a:effectLst/>
                  <a:latin typeface="Arial"/>
                  <a:ea typeface="Times New Roman"/>
                </a:rPr>
                <a:t> and alphas and heavy ions at intermediate energies. A quite complex nature of pygmy states has been evidenced, as in the case of </a:t>
              </a:r>
              <a:r>
                <a:rPr lang="en-GB" sz="900" baseline="30000" dirty="0">
                  <a:solidFill>
                    <a:srgbClr val="000000"/>
                  </a:solidFill>
                  <a:effectLst/>
                  <a:latin typeface="Arial"/>
                  <a:ea typeface="Times New Roman"/>
                </a:rPr>
                <a:t>124</a:t>
              </a:r>
              <a:r>
                <a:rPr lang="en-GB" sz="900" dirty="0">
                  <a:solidFill>
                    <a:srgbClr val="000000"/>
                  </a:solidFill>
                  <a:effectLst/>
                  <a:latin typeface="Arial"/>
                  <a:ea typeface="Times New Roman"/>
                </a:rPr>
                <a:t>Sn where </a:t>
              </a:r>
              <a:r>
                <a:rPr lang="en-GB" sz="900" dirty="0" err="1">
                  <a:solidFill>
                    <a:srgbClr val="000000"/>
                  </a:solidFill>
                  <a:effectLst/>
                  <a:latin typeface="Arial"/>
                  <a:ea typeface="Times New Roman"/>
                </a:rPr>
                <a:t>isoscalar</a:t>
              </a:r>
              <a:r>
                <a:rPr lang="en-GB" sz="900" dirty="0">
                  <a:solidFill>
                    <a:srgbClr val="000000"/>
                  </a:solidFill>
                  <a:effectLst/>
                  <a:latin typeface="Arial"/>
                  <a:ea typeface="Times New Roman"/>
                </a:rPr>
                <a:t> and </a:t>
              </a:r>
              <a:r>
                <a:rPr lang="en-GB" sz="900" dirty="0" err="1">
                  <a:solidFill>
                    <a:srgbClr val="000000"/>
                  </a:solidFill>
                  <a:effectLst/>
                  <a:latin typeface="Arial"/>
                  <a:ea typeface="Times New Roman"/>
                </a:rPr>
                <a:t>isovector</a:t>
              </a:r>
              <a:r>
                <a:rPr lang="en-GB" sz="900" dirty="0">
                  <a:solidFill>
                    <a:srgbClr val="000000"/>
                  </a:solidFill>
                  <a:effectLst/>
                  <a:latin typeface="Arial"/>
                  <a:ea typeface="Times New Roman"/>
                </a:rPr>
                <a:t> states seem to co-exist in the same energy region, and the character of these excitations appears to be hybrid, with mixture of compressional or non-collective character. </a:t>
              </a:r>
              <a:endParaRPr lang="en-GB" sz="1200" dirty="0">
                <a:effectLst/>
                <a:latin typeface="Times New Roman"/>
                <a:ea typeface="Times New Roman"/>
              </a:endParaRPr>
            </a:p>
            <a:p>
              <a:pPr indent="449580" algn="just">
                <a:spcAft>
                  <a:spcPts val="0"/>
                </a:spcAft>
              </a:pPr>
              <a:r>
                <a:rPr lang="en-GB" sz="900" dirty="0">
                  <a:solidFill>
                    <a:srgbClr val="FF0000"/>
                  </a:solidFill>
                  <a:effectLst/>
                  <a:latin typeface="Arial"/>
                  <a:ea typeface="Times New Roman"/>
                </a:rPr>
                <a:t>New experiments are envisaged to better clarify the features of the low-lying dipole strength </a:t>
              </a:r>
              <a:r>
                <a:rPr lang="en-GB" sz="900" dirty="0">
                  <a:solidFill>
                    <a:srgbClr val="000000"/>
                  </a:solidFill>
                  <a:effectLst/>
                  <a:latin typeface="Arial"/>
                  <a:ea typeface="Times New Roman"/>
                </a:rPr>
                <a:t>with neutron excess and the existence of pygmy states of other </a:t>
              </a:r>
              <a:r>
                <a:rPr lang="en-GB" sz="900" dirty="0" err="1">
                  <a:solidFill>
                    <a:srgbClr val="000000"/>
                  </a:solidFill>
                  <a:effectLst/>
                  <a:latin typeface="Arial"/>
                  <a:ea typeface="Times New Roman"/>
                </a:rPr>
                <a:t>multipolarities</a:t>
              </a:r>
              <a:r>
                <a:rPr lang="en-GB" sz="900" dirty="0">
                  <a:solidFill>
                    <a:srgbClr val="000000"/>
                  </a:solidFill>
                  <a:effectLst/>
                  <a:latin typeface="Arial"/>
                  <a:ea typeface="Times New Roman"/>
                </a:rPr>
                <a:t>, E2 in particular. At </a:t>
              </a:r>
              <a:r>
                <a:rPr lang="en-GB" sz="900" dirty="0">
                  <a:solidFill>
                    <a:srgbClr val="FF0000"/>
                  </a:solidFill>
                  <a:effectLst/>
                  <a:latin typeface="Arial"/>
                  <a:ea typeface="Times New Roman"/>
                </a:rPr>
                <a:t>ISOL</a:t>
              </a:r>
              <a:r>
                <a:rPr lang="en-GB" sz="900" dirty="0">
                  <a:solidFill>
                    <a:srgbClr val="000000"/>
                  </a:solidFill>
                  <a:effectLst/>
                  <a:latin typeface="Arial"/>
                  <a:ea typeface="Times New Roman"/>
                </a:rPr>
                <a:t> facilities, inelastic scattering at 10-15 MeV/u in inverse kinematics will shed light on the nature of the pygmy resonance below particle threshold, while exclusive measurements based on the detection of high resolution </a:t>
              </a:r>
              <a:r>
                <a:rPr lang="en-GB" sz="900" dirty="0">
                  <a:solidFill>
                    <a:srgbClr val="000000"/>
                  </a:solidFill>
                  <a:effectLst/>
                  <a:latin typeface="Symbol"/>
                  <a:ea typeface="Times New Roman"/>
                  <a:cs typeface="Arial"/>
                </a:rPr>
                <a:t>g</a:t>
              </a:r>
              <a:r>
                <a:rPr lang="en-GB" sz="900" dirty="0">
                  <a:solidFill>
                    <a:srgbClr val="000000"/>
                  </a:solidFill>
                  <a:effectLst/>
                  <a:latin typeface="Arial"/>
                  <a:ea typeface="Times New Roman"/>
                </a:rPr>
                <a:t> rays and particle decay at intense gamma-beam facilities, such as </a:t>
              </a:r>
              <a:r>
                <a:rPr lang="en-GB" sz="900" dirty="0">
                  <a:solidFill>
                    <a:srgbClr val="FF0000"/>
                  </a:solidFill>
                  <a:effectLst/>
                  <a:latin typeface="Arial"/>
                  <a:ea typeface="Times New Roman"/>
                </a:rPr>
                <a:t>ELI-NP</a:t>
              </a:r>
              <a:r>
                <a:rPr lang="en-GB" sz="900" dirty="0">
                  <a:solidFill>
                    <a:srgbClr val="000000"/>
                  </a:solidFill>
                  <a:effectLst/>
                  <a:latin typeface="Arial"/>
                  <a:ea typeface="Times New Roman"/>
                </a:rPr>
                <a:t>, will pin down the fine structure of the entire resonance response in stable systems, shedding light on damping mechanisms.</a:t>
              </a:r>
              <a:endParaRPr lang="en-GB" sz="1200" dirty="0">
                <a:effectLst/>
                <a:latin typeface="Times New Roman"/>
                <a:ea typeface="Times New Roman"/>
              </a:endParaRPr>
            </a:p>
            <a:p>
              <a:pPr>
                <a:spcAft>
                  <a:spcPts val="0"/>
                </a:spcAft>
              </a:pPr>
              <a:r>
                <a:rPr lang="en-GB" sz="1200" dirty="0">
                  <a:effectLst/>
                  <a:latin typeface="Times New Roman"/>
                  <a:ea typeface="Times New Roman"/>
                </a:rPr>
                <a:t> </a:t>
              </a:r>
            </a:p>
            <a:p>
              <a:pPr>
                <a:spcAft>
                  <a:spcPts val="0"/>
                </a:spcAft>
              </a:pPr>
              <a:r>
                <a:rPr lang="en-GB" sz="1200" dirty="0">
                  <a:effectLst/>
                  <a:latin typeface="Times New Roman"/>
                  <a:ea typeface="Times New Roman"/>
                </a:rPr>
                <a:t> </a:t>
              </a:r>
            </a:p>
          </p:txBody>
        </p:sp>
        <p:sp>
          <p:nvSpPr>
            <p:cNvPr id="12" name="Text Box 2"/>
            <p:cNvSpPr txBox="1">
              <a:spLocks noChangeArrowheads="1"/>
            </p:cNvSpPr>
            <p:nvPr/>
          </p:nvSpPr>
          <p:spPr bwMode="auto">
            <a:xfrm>
              <a:off x="2920181" y="0"/>
              <a:ext cx="2919730" cy="44240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endParaRPr lang="en-GB" sz="1200" dirty="0">
                <a:effectLst/>
                <a:latin typeface="Times New Roman"/>
                <a:ea typeface="Times New Roman"/>
              </a:endParaRPr>
            </a:p>
            <a:p>
              <a:pPr>
                <a:spcAft>
                  <a:spcPts val="0"/>
                </a:spcAft>
              </a:pPr>
              <a:r>
                <a:rPr lang="en-GB" sz="1200" dirty="0">
                  <a:effectLst/>
                  <a:latin typeface="Times New Roman"/>
                  <a:ea typeface="Times New Roman"/>
                </a:rPr>
                <a:t> </a:t>
              </a:r>
            </a:p>
            <a:p>
              <a:pPr>
                <a:spcAft>
                  <a:spcPts val="0"/>
                </a:spcAft>
              </a:pPr>
              <a:r>
                <a:rPr lang="en-GB" sz="1200" dirty="0">
                  <a:effectLst/>
                  <a:latin typeface="Times New Roman"/>
                  <a:ea typeface="Times New Roman"/>
                </a:rPr>
                <a:t> </a:t>
              </a:r>
            </a:p>
          </p:txBody>
        </p:sp>
      </p:grpSp>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4751769" y="1124744"/>
            <a:ext cx="2305685" cy="3406775"/>
          </a:xfrm>
          <a:prstGeom prst="rect">
            <a:avLst/>
          </a:prstGeom>
          <a:noFill/>
          <a:ln>
            <a:noFill/>
          </a:ln>
        </p:spPr>
      </p:pic>
      <p:sp>
        <p:nvSpPr>
          <p:cNvPr id="14" name="Rectangle 13"/>
          <p:cNvSpPr/>
          <p:nvPr/>
        </p:nvSpPr>
        <p:spPr>
          <a:xfrm>
            <a:off x="4581591" y="4542734"/>
            <a:ext cx="2646040" cy="1200329"/>
          </a:xfrm>
          <a:prstGeom prst="rect">
            <a:avLst/>
          </a:prstGeom>
        </p:spPr>
        <p:txBody>
          <a:bodyPr wrap="square">
            <a:spAutoFit/>
          </a:bodyPr>
          <a:lstStyle/>
          <a:p>
            <a:pPr algn="just">
              <a:spcAft>
                <a:spcPts val="0"/>
              </a:spcAft>
              <a:tabLst>
                <a:tab pos="90170" algn="l"/>
              </a:tabLst>
            </a:pPr>
            <a:r>
              <a:rPr lang="en-GB" sz="900" dirty="0">
                <a:latin typeface="Symbol"/>
                <a:ea typeface="Times New Roman"/>
                <a:cs typeface="Arial"/>
              </a:rPr>
              <a:t>g-</a:t>
            </a:r>
            <a:r>
              <a:rPr lang="en-GB" sz="900" dirty="0">
                <a:latin typeface="Arial"/>
                <a:ea typeface="Times New Roman"/>
              </a:rPr>
              <a:t>decay spectra from the pygmy resonance in </a:t>
            </a:r>
            <a:r>
              <a:rPr lang="en-GB" sz="900" baseline="30000" dirty="0">
                <a:latin typeface="Arial"/>
                <a:ea typeface="Times New Roman"/>
              </a:rPr>
              <a:t>124</a:t>
            </a:r>
            <a:r>
              <a:rPr lang="en-GB" sz="900" dirty="0">
                <a:latin typeface="Arial"/>
                <a:ea typeface="Times New Roman"/>
              </a:rPr>
              <a:t>Sn, as measured with </a:t>
            </a:r>
            <a:r>
              <a:rPr lang="en-GB" sz="900" dirty="0">
                <a:latin typeface="Symbol"/>
                <a:ea typeface="Times New Roman"/>
                <a:cs typeface="Arial"/>
              </a:rPr>
              <a:t>a</a:t>
            </a:r>
            <a:r>
              <a:rPr lang="en-GB" sz="900" dirty="0">
                <a:latin typeface="Arial"/>
                <a:ea typeface="Times New Roman"/>
              </a:rPr>
              <a:t> scattering at 34 MeV/A (top, KVI data), heavy ion at 20 MeV/A (middle, AGATA at LNL) and </a:t>
            </a:r>
            <a:r>
              <a:rPr lang="en-GB" sz="900" dirty="0">
                <a:latin typeface="Symbol"/>
                <a:ea typeface="Times New Roman"/>
                <a:cs typeface="Arial"/>
              </a:rPr>
              <a:t>g</a:t>
            </a:r>
            <a:r>
              <a:rPr lang="en-GB" sz="900" dirty="0">
                <a:latin typeface="Arial"/>
                <a:ea typeface="Times New Roman"/>
              </a:rPr>
              <a:t> scattering (bottom, Darmstadt data). Coloured histograms give the strength resolved in individual transitions, with energy-integrated relative intensities (insets). </a:t>
            </a:r>
            <a:endParaRPr lang="en-GB" sz="900" dirty="0">
              <a:latin typeface="Times New Roman"/>
              <a:ea typeface="Times New Roman"/>
            </a:endParaRPr>
          </a:p>
        </p:txBody>
      </p:sp>
      <p:sp>
        <p:nvSpPr>
          <p:cNvPr id="3" name="Rectangle 2"/>
          <p:cNvSpPr/>
          <p:nvPr/>
        </p:nvSpPr>
        <p:spPr>
          <a:xfrm>
            <a:off x="871828" y="370691"/>
            <a:ext cx="5958408" cy="338554"/>
          </a:xfrm>
          <a:prstGeom prst="rect">
            <a:avLst/>
          </a:prstGeom>
        </p:spPr>
        <p:txBody>
          <a:bodyPr wrap="square">
            <a:spAutoFit/>
          </a:bodyPr>
          <a:lstStyle/>
          <a:p>
            <a:r>
              <a:rPr lang="en-US" sz="1600" b="1" dirty="0"/>
              <a:t>How complex are nuclear excitations?</a:t>
            </a:r>
          </a:p>
        </p:txBody>
      </p:sp>
    </p:spTree>
    <p:extLst>
      <p:ext uri="{BB962C8B-B14F-4D97-AF65-F5344CB8AC3E}">
        <p14:creationId xmlns:p14="http://schemas.microsoft.com/office/powerpoint/2010/main" val="723043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4624"/>
            <a:ext cx="7772400" cy="1143000"/>
          </a:xfrm>
        </p:spPr>
        <p:txBody>
          <a:bodyPr/>
          <a:lstStyle/>
          <a:p>
            <a:r>
              <a:rPr lang="en-GB" dirty="0" smtClean="0">
                <a:solidFill>
                  <a:srgbClr val="7030A0"/>
                </a:solidFill>
              </a:rPr>
              <a:t>Topics (selected)</a:t>
            </a:r>
            <a:endParaRPr lang="en-GB" dirty="0">
              <a:solidFill>
                <a:srgbClr val="7030A0"/>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49988" y="908720"/>
            <a:ext cx="1584176" cy="1224136"/>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251520" y="2492896"/>
            <a:ext cx="2521585" cy="1441450"/>
          </a:xfrm>
          <a:prstGeom prst="rect">
            <a:avLst/>
          </a:prstGeom>
        </p:spPr>
      </p:pic>
      <p:sp>
        <p:nvSpPr>
          <p:cNvPr id="6" name="TextBox 5"/>
          <p:cNvSpPr txBox="1"/>
          <p:nvPr/>
        </p:nvSpPr>
        <p:spPr>
          <a:xfrm>
            <a:off x="740602" y="2060848"/>
            <a:ext cx="1402948" cy="369332"/>
          </a:xfrm>
          <a:prstGeom prst="rect">
            <a:avLst/>
          </a:prstGeom>
          <a:noFill/>
        </p:spPr>
        <p:txBody>
          <a:bodyPr wrap="none" rtlCol="0">
            <a:spAutoFit/>
          </a:bodyPr>
          <a:lstStyle/>
          <a:p>
            <a:r>
              <a:rPr lang="en-GB" sz="1800" dirty="0" err="1" smtClean="0"/>
              <a:t>Hypernuclei</a:t>
            </a:r>
            <a:endParaRPr lang="en-GB" sz="1800" dirty="0"/>
          </a:p>
        </p:txBody>
      </p:sp>
      <p:sp>
        <p:nvSpPr>
          <p:cNvPr id="7" name="TextBox 6"/>
          <p:cNvSpPr txBox="1"/>
          <p:nvPr/>
        </p:nvSpPr>
        <p:spPr>
          <a:xfrm>
            <a:off x="360184" y="4005064"/>
            <a:ext cx="2304256" cy="646331"/>
          </a:xfrm>
          <a:prstGeom prst="rect">
            <a:avLst/>
          </a:prstGeom>
          <a:noFill/>
        </p:spPr>
        <p:txBody>
          <a:bodyPr wrap="square" rtlCol="0">
            <a:spAutoFit/>
          </a:bodyPr>
          <a:lstStyle/>
          <a:p>
            <a:r>
              <a:rPr lang="en-GB" sz="1800" dirty="0" smtClean="0"/>
              <a:t>Transfer reactions, </a:t>
            </a:r>
          </a:p>
          <a:p>
            <a:r>
              <a:rPr lang="en-GB" sz="1800" dirty="0" smtClean="0"/>
              <a:t>particle-</a:t>
            </a:r>
            <a:r>
              <a:rPr lang="en-GB" sz="1800" dirty="0" smtClean="0">
                <a:sym typeface="Symbol"/>
              </a:rPr>
              <a:t></a:t>
            </a:r>
            <a:r>
              <a:rPr lang="en-GB" sz="1800" dirty="0" smtClean="0"/>
              <a:t> spec </a:t>
            </a:r>
            <a:r>
              <a:rPr lang="en-GB" sz="1800" baseline="30000" dirty="0" smtClean="0"/>
              <a:t>25</a:t>
            </a:r>
            <a:r>
              <a:rPr lang="en-GB" sz="1800" dirty="0" smtClean="0"/>
              <a:t>Ne</a:t>
            </a:r>
            <a:endParaRPr lang="en-GB" sz="1800" dirty="0"/>
          </a:p>
        </p:txBody>
      </p:sp>
      <p:pic>
        <p:nvPicPr>
          <p:cNvPr id="8" name="Picture 7" descr="D:\john\word\nupecc_long_range_plan_2016\Fig2_2016-1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1196345"/>
            <a:ext cx="2425700" cy="2593340"/>
          </a:xfrm>
          <a:prstGeom prst="rect">
            <a:avLst/>
          </a:prstGeom>
          <a:noFill/>
          <a:ln>
            <a:noFill/>
          </a:ln>
        </p:spPr>
      </p:pic>
      <p:sp>
        <p:nvSpPr>
          <p:cNvPr id="9" name="TextBox 8"/>
          <p:cNvSpPr txBox="1"/>
          <p:nvPr/>
        </p:nvSpPr>
        <p:spPr>
          <a:xfrm>
            <a:off x="4087120" y="2569827"/>
            <a:ext cx="659155" cy="369332"/>
          </a:xfrm>
          <a:prstGeom prst="rect">
            <a:avLst/>
          </a:prstGeom>
          <a:noFill/>
        </p:spPr>
        <p:txBody>
          <a:bodyPr wrap="none" rtlCol="0">
            <a:spAutoFit/>
          </a:bodyPr>
          <a:lstStyle/>
          <a:p>
            <a:r>
              <a:rPr lang="en-GB" sz="1800" dirty="0" smtClean="0"/>
              <a:t>SHE</a:t>
            </a:r>
            <a:endParaRPr lang="en-GB" sz="1800" dirty="0"/>
          </a:p>
        </p:txBody>
      </p:sp>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6205612" y="1340768"/>
            <a:ext cx="2425700" cy="1693545"/>
          </a:xfrm>
          <a:prstGeom prst="rect">
            <a:avLst/>
          </a:prstGeom>
        </p:spPr>
      </p:pic>
      <p:sp>
        <p:nvSpPr>
          <p:cNvPr id="11" name="TextBox 10"/>
          <p:cNvSpPr txBox="1"/>
          <p:nvPr/>
        </p:nvSpPr>
        <p:spPr>
          <a:xfrm>
            <a:off x="6934996" y="3023569"/>
            <a:ext cx="1326004" cy="369332"/>
          </a:xfrm>
          <a:prstGeom prst="rect">
            <a:avLst/>
          </a:prstGeom>
          <a:noFill/>
        </p:spPr>
        <p:txBody>
          <a:bodyPr wrap="none" rtlCol="0">
            <a:spAutoFit/>
          </a:bodyPr>
          <a:lstStyle/>
          <a:p>
            <a:r>
              <a:rPr lang="en-GB" sz="1800" dirty="0" smtClean="0"/>
              <a:t>Shapes Rn</a:t>
            </a:r>
            <a:endParaRPr lang="en-GB" sz="1800" dirty="0"/>
          </a:p>
        </p:txBody>
      </p:sp>
      <p:pic>
        <p:nvPicPr>
          <p:cNvPr id="12" name="Picture 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9321" y="3425215"/>
            <a:ext cx="2839720" cy="2057400"/>
          </a:xfrm>
          <a:prstGeom prst="rect">
            <a:avLst/>
          </a:prstGeom>
          <a:noFill/>
          <a:ln>
            <a:noFill/>
          </a:ln>
        </p:spPr>
      </p:pic>
      <p:sp>
        <p:nvSpPr>
          <p:cNvPr id="13" name="TextBox 12"/>
          <p:cNvSpPr txBox="1"/>
          <p:nvPr/>
        </p:nvSpPr>
        <p:spPr>
          <a:xfrm>
            <a:off x="6426711" y="5482615"/>
            <a:ext cx="2752677" cy="369332"/>
          </a:xfrm>
          <a:prstGeom prst="rect">
            <a:avLst/>
          </a:prstGeom>
          <a:noFill/>
        </p:spPr>
        <p:txBody>
          <a:bodyPr wrap="none" rtlCol="0">
            <a:spAutoFit/>
          </a:bodyPr>
          <a:lstStyle/>
          <a:p>
            <a:r>
              <a:rPr lang="en-GB" sz="1800" dirty="0" smtClean="0"/>
              <a:t>Shapes </a:t>
            </a:r>
            <a:r>
              <a:rPr lang="en-GB" sz="1800" baseline="30000" dirty="0" smtClean="0"/>
              <a:t>42</a:t>
            </a:r>
            <a:r>
              <a:rPr lang="en-GB" sz="1800" dirty="0" smtClean="0"/>
              <a:t>Ca, </a:t>
            </a:r>
            <a:r>
              <a:rPr lang="en-GB" sz="1800" dirty="0" err="1" smtClean="0"/>
              <a:t>triaxial</a:t>
            </a:r>
            <a:r>
              <a:rPr lang="en-GB" sz="1800" dirty="0" smtClean="0"/>
              <a:t>-SD </a:t>
            </a:r>
            <a:endParaRPr lang="en-GB" sz="1800" dirty="0"/>
          </a:p>
        </p:txBody>
      </p:sp>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230531" y="4581128"/>
            <a:ext cx="2492375" cy="1869440"/>
          </a:xfrm>
          <a:prstGeom prst="rect">
            <a:avLst/>
          </a:prstGeom>
        </p:spPr>
      </p:pic>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3563888" y="4005064"/>
            <a:ext cx="2012242" cy="1981505"/>
          </a:xfrm>
          <a:prstGeom prst="rect">
            <a:avLst/>
          </a:prstGeom>
        </p:spPr>
      </p:pic>
      <p:sp>
        <p:nvSpPr>
          <p:cNvPr id="16" name="TextBox 15"/>
          <p:cNvSpPr txBox="1"/>
          <p:nvPr/>
        </p:nvSpPr>
        <p:spPr>
          <a:xfrm>
            <a:off x="3689735" y="5982803"/>
            <a:ext cx="2113079" cy="369332"/>
          </a:xfrm>
          <a:prstGeom prst="rect">
            <a:avLst/>
          </a:prstGeom>
          <a:noFill/>
        </p:spPr>
        <p:txBody>
          <a:bodyPr wrap="none" rtlCol="0">
            <a:spAutoFit/>
          </a:bodyPr>
          <a:lstStyle/>
          <a:p>
            <a:r>
              <a:rPr lang="en-GB" sz="1800" dirty="0" smtClean="0">
                <a:sym typeface="Symbol"/>
              </a:rPr>
              <a:t> strength function</a:t>
            </a:r>
            <a:r>
              <a:rPr lang="en-GB" sz="1800" dirty="0" smtClean="0"/>
              <a:t> </a:t>
            </a:r>
            <a:endParaRPr lang="en-GB" sz="1800" dirty="0"/>
          </a:p>
        </p:txBody>
      </p:sp>
      <p:sp>
        <p:nvSpPr>
          <p:cNvPr id="17" name="TextBox 16"/>
          <p:cNvSpPr txBox="1"/>
          <p:nvPr/>
        </p:nvSpPr>
        <p:spPr>
          <a:xfrm>
            <a:off x="916092" y="6372036"/>
            <a:ext cx="1351652" cy="369332"/>
          </a:xfrm>
          <a:prstGeom prst="rect">
            <a:avLst/>
          </a:prstGeom>
          <a:noFill/>
        </p:spPr>
        <p:txBody>
          <a:bodyPr wrap="none" rtlCol="0">
            <a:spAutoFit/>
          </a:bodyPr>
          <a:lstStyle/>
          <a:p>
            <a:r>
              <a:rPr lang="en-GB" sz="1800" dirty="0" smtClean="0"/>
              <a:t>Hoyle band</a:t>
            </a:r>
            <a:endParaRPr lang="en-GB" sz="1800" dirty="0"/>
          </a:p>
        </p:txBody>
      </p:sp>
    </p:spTree>
    <p:extLst>
      <p:ext uri="{BB962C8B-B14F-4D97-AF65-F5344CB8AC3E}">
        <p14:creationId xmlns:p14="http://schemas.microsoft.com/office/powerpoint/2010/main" val="4080818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6"/>
          <p:cNvSpPr>
            <a:spLocks noChangeArrowheads="1"/>
          </p:cNvSpPr>
          <p:nvPr/>
        </p:nvSpPr>
        <p:spPr bwMode="auto">
          <a:xfrm>
            <a:off x="1482624" y="5084763"/>
            <a:ext cx="7668344" cy="1773237"/>
          </a:xfrm>
          <a:prstGeom prst="rect">
            <a:avLst/>
          </a:prstGeom>
          <a:solidFill>
            <a:schemeClr val="bg1"/>
          </a:solidFill>
          <a:ln w="9525">
            <a:noFill/>
            <a:miter lim="800000"/>
            <a:headEnd/>
            <a:tailEnd/>
          </a:ln>
          <a:effectLst/>
        </p:spPr>
        <p:txBody>
          <a:bodyPr wrap="none" anchor="ctr"/>
          <a:lstStyle/>
          <a:p>
            <a:endParaRPr lang="en-GB" dirty="0"/>
          </a:p>
        </p:txBody>
      </p:sp>
      <p:sp>
        <p:nvSpPr>
          <p:cNvPr id="67618" name="Rectangle 34"/>
          <p:cNvSpPr>
            <a:spLocks noGrp="1" noChangeArrowheads="1"/>
          </p:cNvSpPr>
          <p:nvPr>
            <p:ph type="title"/>
          </p:nvPr>
        </p:nvSpPr>
        <p:spPr>
          <a:xfrm>
            <a:off x="697523" y="187325"/>
            <a:ext cx="7743092" cy="504825"/>
          </a:xfrm>
          <a:noFill/>
          <a:ln/>
        </p:spPr>
        <p:txBody>
          <a:bodyPr/>
          <a:lstStyle/>
          <a:p>
            <a:r>
              <a:rPr lang="en-US" sz="4000" b="1" dirty="0" smtClean="0">
                <a:solidFill>
                  <a:srgbClr val="660066"/>
                </a:solidFill>
              </a:rPr>
              <a:t>WG3: Members</a:t>
            </a:r>
            <a:endParaRPr lang="en-US" sz="4000" b="1" dirty="0">
              <a:solidFill>
                <a:srgbClr val="660066"/>
              </a:solidFill>
            </a:endParaRPr>
          </a:p>
        </p:txBody>
      </p:sp>
      <p:sp>
        <p:nvSpPr>
          <p:cNvPr id="5" name="TextBox 4"/>
          <p:cNvSpPr txBox="1"/>
          <p:nvPr/>
        </p:nvSpPr>
        <p:spPr>
          <a:xfrm>
            <a:off x="1979712" y="721773"/>
            <a:ext cx="5400600" cy="738664"/>
          </a:xfrm>
          <a:prstGeom prst="rect">
            <a:avLst/>
          </a:prstGeom>
          <a:noFill/>
        </p:spPr>
        <p:txBody>
          <a:bodyPr wrap="square" rtlCol="0">
            <a:spAutoFit/>
          </a:bodyPr>
          <a:lstStyle/>
          <a:p>
            <a:r>
              <a:rPr lang="en-US" sz="1400" b="1" kern="0" dirty="0" smtClean="0">
                <a:solidFill>
                  <a:srgbClr val="660066"/>
                </a:solidFill>
              </a:rPr>
              <a:t>Conveners: Elias </a:t>
            </a:r>
            <a:r>
              <a:rPr lang="en-US" sz="1400" b="1" kern="0" dirty="0">
                <a:solidFill>
                  <a:srgbClr val="660066"/>
                </a:solidFill>
              </a:rPr>
              <a:t>Khan (</a:t>
            </a:r>
            <a:r>
              <a:rPr lang="en-US" sz="1400" b="1" kern="0" dirty="0" err="1">
                <a:solidFill>
                  <a:srgbClr val="660066"/>
                </a:solidFill>
              </a:rPr>
              <a:t>Orsay</a:t>
            </a:r>
            <a:r>
              <a:rPr lang="en-US" sz="1400" b="1" kern="0" dirty="0">
                <a:solidFill>
                  <a:srgbClr val="660066"/>
                </a:solidFill>
              </a:rPr>
              <a:t>), John Simpson (Daresbury)</a:t>
            </a:r>
          </a:p>
          <a:p>
            <a:endParaRPr lang="en-US" sz="1400" dirty="0"/>
          </a:p>
          <a:p>
            <a:r>
              <a:rPr lang="en-US" sz="1400" b="1" dirty="0" err="1" smtClean="0">
                <a:solidFill>
                  <a:srgbClr val="7030A0"/>
                </a:solidFill>
              </a:rPr>
              <a:t>NuPECC</a:t>
            </a:r>
            <a:r>
              <a:rPr lang="en-US" sz="1400" b="1" dirty="0" smtClean="0">
                <a:solidFill>
                  <a:srgbClr val="7030A0"/>
                </a:solidFill>
              </a:rPr>
              <a:t> Liaisons: </a:t>
            </a:r>
            <a:r>
              <a:rPr lang="en-US" sz="1400" dirty="0" smtClean="0">
                <a:solidFill>
                  <a:srgbClr val="FF0000"/>
                </a:solidFill>
              </a:rPr>
              <a:t>Adam </a:t>
            </a:r>
            <a:r>
              <a:rPr lang="en-US" sz="1400" dirty="0" smtClean="0">
                <a:solidFill>
                  <a:srgbClr val="FF0000"/>
                </a:solidFill>
              </a:rPr>
              <a:t>Maj</a:t>
            </a:r>
            <a:r>
              <a:rPr lang="en-US" sz="1400" dirty="0" smtClean="0"/>
              <a:t>, </a:t>
            </a:r>
            <a:r>
              <a:rPr lang="en-US" sz="1400" dirty="0" smtClean="0"/>
              <a:t>Faical Azaiez and Ari Jokinen</a:t>
            </a:r>
            <a:endParaRPr lang="en-GB" sz="1400" dirty="0"/>
          </a:p>
        </p:txBody>
      </p:sp>
      <p:graphicFrame>
        <p:nvGraphicFramePr>
          <p:cNvPr id="2" name="Table 1"/>
          <p:cNvGraphicFramePr>
            <a:graphicFrameLocks noGrp="1"/>
          </p:cNvGraphicFramePr>
          <p:nvPr>
            <p:extLst>
              <p:ext uri="{D42A27DB-BD31-4B8C-83A1-F6EECF244321}">
                <p14:modId xmlns:p14="http://schemas.microsoft.com/office/powerpoint/2010/main" val="2054470030"/>
              </p:ext>
            </p:extLst>
          </p:nvPr>
        </p:nvGraphicFramePr>
        <p:xfrm>
          <a:off x="539552" y="1700808"/>
          <a:ext cx="7848872" cy="4145280"/>
        </p:xfrm>
        <a:graphic>
          <a:graphicData uri="http://schemas.openxmlformats.org/drawingml/2006/table">
            <a:tbl>
              <a:tblPr firstRow="1" bandRow="1">
                <a:tableStyleId>{5C22544A-7EE6-4342-B048-85BDC9FD1C3A}</a:tableStyleId>
              </a:tblPr>
              <a:tblGrid>
                <a:gridCol w="3924436"/>
                <a:gridCol w="3924436"/>
              </a:tblGrid>
              <a:tr h="370840">
                <a:tc>
                  <a:txBody>
                    <a:bodyPr/>
                    <a:lstStyle/>
                    <a:p>
                      <a:r>
                        <a:rPr lang="it-IT" sz="1400" dirty="0" smtClean="0"/>
                        <a:t>Carlo Barbieri (</a:t>
                      </a:r>
                      <a:r>
                        <a:rPr lang="it-IT" sz="1400" dirty="0" err="1" smtClean="0"/>
                        <a:t>Surrey</a:t>
                      </a:r>
                      <a:r>
                        <a:rPr lang="it-IT" sz="1400" dirty="0" smtClean="0"/>
                        <a:t>)</a:t>
                      </a:r>
                    </a:p>
                    <a:p>
                      <a:r>
                        <a:rPr lang="it-IT" sz="1400" dirty="0" smtClean="0"/>
                        <a:t>Alison Bruce (Brighton)</a:t>
                      </a:r>
                    </a:p>
                    <a:p>
                      <a:r>
                        <a:rPr lang="it-IT" sz="1400" dirty="0" smtClean="0"/>
                        <a:t>Emmanuel Clement (</a:t>
                      </a:r>
                      <a:r>
                        <a:rPr lang="it-IT" sz="1400" dirty="0" err="1" smtClean="0"/>
                        <a:t>Ganil</a:t>
                      </a:r>
                      <a:r>
                        <a:rPr lang="it-IT" sz="1400" dirty="0" smtClean="0"/>
                        <a:t>)</a:t>
                      </a:r>
                      <a:endParaRPr lang="en-GB" sz="1400" dirty="0" smtClean="0"/>
                    </a:p>
                    <a:p>
                      <a:r>
                        <a:rPr lang="it-IT" sz="1400" dirty="0" smtClean="0"/>
                        <a:t>Zsolt Dombradi (ATOMKI)</a:t>
                      </a:r>
                      <a:endParaRPr lang="en-GB" sz="1400" dirty="0" smtClean="0"/>
                    </a:p>
                    <a:p>
                      <a:r>
                        <a:rPr lang="it-IT" sz="1400" dirty="0" smtClean="0"/>
                        <a:t>Christoph Düllmann (Mainz)</a:t>
                      </a:r>
                    </a:p>
                    <a:p>
                      <a:r>
                        <a:rPr lang="it-IT" sz="1400" dirty="0" smtClean="0"/>
                        <a:t>Antoine </a:t>
                      </a:r>
                      <a:r>
                        <a:rPr lang="it-IT" sz="1400" dirty="0" err="1" smtClean="0"/>
                        <a:t>Drouart</a:t>
                      </a:r>
                      <a:r>
                        <a:rPr lang="it-IT" sz="1400" dirty="0" smtClean="0"/>
                        <a:t> (</a:t>
                      </a:r>
                      <a:r>
                        <a:rPr lang="it-IT" sz="1400" dirty="0" err="1" smtClean="0"/>
                        <a:t>Saclay</a:t>
                      </a:r>
                      <a:r>
                        <a:rPr lang="it-IT" sz="1400" dirty="0" smtClean="0"/>
                        <a:t>)</a:t>
                      </a:r>
                      <a:endParaRPr lang="en-GB" sz="1400" dirty="0" smtClean="0"/>
                    </a:p>
                    <a:p>
                      <a:r>
                        <a:rPr lang="it-IT" sz="1400" dirty="0" smtClean="0"/>
                        <a:t>Bogdan Fornal (IFJ PAN Kraków)</a:t>
                      </a:r>
                      <a:endParaRPr lang="en-GB" sz="1400" dirty="0" smtClean="0"/>
                    </a:p>
                    <a:p>
                      <a:r>
                        <a:rPr lang="it-IT" sz="1400" dirty="0" smtClean="0">
                          <a:solidFill>
                            <a:srgbClr val="FF0000"/>
                          </a:solidFill>
                        </a:rPr>
                        <a:t>Christian Forssén (Göteborg) </a:t>
                      </a:r>
                    </a:p>
                    <a:p>
                      <a:r>
                        <a:rPr lang="it-IT" sz="1400" dirty="0" smtClean="0"/>
                        <a:t>Martin Freer (Birmingham)</a:t>
                      </a:r>
                      <a:endParaRPr lang="en-GB" sz="1400" dirty="0" smtClean="0"/>
                    </a:p>
                    <a:p>
                      <a:r>
                        <a:rPr lang="it-IT" sz="1400" dirty="0" smtClean="0"/>
                        <a:t>Angela Gargano (Napoli)</a:t>
                      </a:r>
                    </a:p>
                    <a:p>
                      <a:r>
                        <a:rPr lang="it-IT" sz="1400" dirty="0" smtClean="0"/>
                        <a:t>Georgi </a:t>
                      </a:r>
                      <a:r>
                        <a:rPr lang="it-IT" sz="1400" dirty="0" err="1" smtClean="0"/>
                        <a:t>Giorgiev</a:t>
                      </a:r>
                      <a:r>
                        <a:rPr lang="it-IT" sz="1400" dirty="0" smtClean="0"/>
                        <a:t> (Orsay)</a:t>
                      </a:r>
                      <a:endParaRPr lang="en-GB" sz="1400" dirty="0" smtClean="0"/>
                    </a:p>
                    <a:p>
                      <a:r>
                        <a:rPr lang="it-IT" sz="1400" dirty="0" smtClean="0"/>
                        <a:t>Paul Greenlees (Jyväskylä)</a:t>
                      </a:r>
                      <a:endParaRPr lang="en-GB" sz="1400" dirty="0" smtClean="0"/>
                    </a:p>
                    <a:p>
                      <a:r>
                        <a:rPr lang="it-IT" sz="1400" dirty="0" smtClean="0">
                          <a:solidFill>
                            <a:srgbClr val="FF0000"/>
                          </a:solidFill>
                        </a:rPr>
                        <a:t>Stéphane Grévy (CENBG Bordeaux)</a:t>
                      </a:r>
                      <a:endParaRPr lang="en-GB" sz="1400" dirty="0" smtClean="0">
                        <a:solidFill>
                          <a:srgbClr val="FF0000"/>
                        </a:solidFill>
                      </a:endParaRPr>
                    </a:p>
                    <a:p>
                      <a:r>
                        <a:rPr lang="it-IT" sz="1400" dirty="0" smtClean="0"/>
                        <a:t>Magne Guttormsen (Oslo)</a:t>
                      </a:r>
                      <a:endParaRPr lang="en-GB" sz="1400" dirty="0" smtClean="0"/>
                    </a:p>
                    <a:p>
                      <a:r>
                        <a:rPr lang="it-IT" sz="1400" dirty="0" smtClean="0"/>
                        <a:t>Andrea Jungclaus (Madrid)</a:t>
                      </a:r>
                      <a:endParaRPr lang="en-GB" sz="1400" dirty="0" smtClean="0"/>
                    </a:p>
                    <a:p>
                      <a:r>
                        <a:rPr lang="it-IT" sz="1400" dirty="0" smtClean="0"/>
                        <a:t>Nasser Kalantar (KVI-CART)</a:t>
                      </a:r>
                      <a:endParaRPr lang="en-GB" sz="1400" dirty="0" smtClean="0"/>
                    </a:p>
                    <a:p>
                      <a:r>
                        <a:rPr lang="de-DE" sz="1400" dirty="0" smtClean="0"/>
                        <a:t>Alexander Karpov (Dubna)</a:t>
                      </a:r>
                    </a:p>
                    <a:p>
                      <a:r>
                        <a:rPr lang="de-DE" sz="1400" dirty="0" smtClean="0"/>
                        <a:t>Valerie </a:t>
                      </a:r>
                      <a:r>
                        <a:rPr lang="de-DE" sz="1400" dirty="0" err="1" smtClean="0"/>
                        <a:t>Lapoux</a:t>
                      </a:r>
                      <a:r>
                        <a:rPr lang="de-DE" sz="1400" baseline="0" dirty="0" smtClean="0"/>
                        <a:t> (</a:t>
                      </a:r>
                      <a:r>
                        <a:rPr lang="de-DE" sz="1400" baseline="0" dirty="0" err="1" smtClean="0"/>
                        <a:t>Saclay</a:t>
                      </a:r>
                      <a:r>
                        <a:rPr lang="de-DE" sz="1400" baseline="0" dirty="0" smtClean="0"/>
                        <a:t>)</a:t>
                      </a:r>
                      <a:endParaRPr lang="en-GB" sz="1400" dirty="0" smtClean="0"/>
                    </a:p>
                    <a:p>
                      <a:endParaRPr lang="en-GB" sz="1400" dirty="0"/>
                    </a:p>
                  </a:txBody>
                  <a:tcPr>
                    <a:solidFill>
                      <a:schemeClr val="accent1">
                        <a:lumMod val="25000"/>
                      </a:schemeClr>
                    </a:solidFill>
                  </a:tcPr>
                </a:tc>
                <a:tc>
                  <a:txBody>
                    <a:bodyPr/>
                    <a:lstStyle/>
                    <a:p>
                      <a:r>
                        <a:rPr lang="it-IT" sz="1400" dirty="0" smtClean="0"/>
                        <a:t>Silvia Leoni (Milano)</a:t>
                      </a:r>
                      <a:endParaRPr lang="en-GB" sz="1400" dirty="0" smtClean="0"/>
                    </a:p>
                    <a:p>
                      <a:r>
                        <a:rPr lang="en-US" sz="1400" dirty="0" smtClean="0">
                          <a:solidFill>
                            <a:srgbClr val="FF0000"/>
                          </a:solidFill>
                        </a:rPr>
                        <a:t>Antonio Moro (</a:t>
                      </a:r>
                      <a:r>
                        <a:rPr lang="en-US" sz="1400" dirty="0" err="1" smtClean="0">
                          <a:solidFill>
                            <a:srgbClr val="FF0000"/>
                          </a:solidFill>
                        </a:rPr>
                        <a:t>Sevilla</a:t>
                      </a:r>
                      <a:r>
                        <a:rPr lang="en-US" sz="1400" dirty="0" smtClean="0">
                          <a:solidFill>
                            <a:srgbClr val="FF0000"/>
                          </a:solidFill>
                        </a:rPr>
                        <a:t>)</a:t>
                      </a:r>
                      <a:endParaRPr lang="en-GB" sz="1400" dirty="0" smtClean="0">
                        <a:solidFill>
                          <a:srgbClr val="FF0000"/>
                        </a:solidFill>
                      </a:endParaRPr>
                    </a:p>
                    <a:p>
                      <a:r>
                        <a:rPr lang="it-IT" sz="1400" dirty="0" smtClean="0"/>
                        <a:t>Gerda Neyens (</a:t>
                      </a:r>
                      <a:r>
                        <a:rPr lang="it-IT" sz="1400" dirty="0" err="1" smtClean="0"/>
                        <a:t>Leuven</a:t>
                      </a:r>
                      <a:r>
                        <a:rPr lang="it-IT" sz="1400" dirty="0" smtClean="0"/>
                        <a:t>)</a:t>
                      </a:r>
                    </a:p>
                    <a:p>
                      <a:r>
                        <a:rPr lang="it-IT" sz="1400" dirty="0" smtClean="0">
                          <a:solidFill>
                            <a:srgbClr val="FF0000"/>
                          </a:solidFill>
                        </a:rPr>
                        <a:t>Alexandre Obertelli (Saclay)</a:t>
                      </a:r>
                      <a:endParaRPr lang="en-GB" sz="1400" dirty="0" smtClean="0">
                        <a:solidFill>
                          <a:srgbClr val="FF0000"/>
                        </a:solidFill>
                      </a:endParaRPr>
                    </a:p>
                    <a:p>
                      <a:r>
                        <a:rPr lang="it-IT" sz="1400" dirty="0" smtClean="0"/>
                        <a:t>Norbert Pietralla (TU Darmstadt)</a:t>
                      </a:r>
                      <a:endParaRPr lang="en-GB" sz="1400" dirty="0" smtClean="0"/>
                    </a:p>
                    <a:p>
                      <a:r>
                        <a:rPr lang="en-US" sz="1400" dirty="0" smtClean="0"/>
                        <a:t>Ricardo </a:t>
                      </a:r>
                      <a:r>
                        <a:rPr lang="en-US" sz="1400" dirty="0" err="1" smtClean="0"/>
                        <a:t>Raabe</a:t>
                      </a:r>
                      <a:r>
                        <a:rPr lang="en-US" sz="1400" dirty="0" smtClean="0"/>
                        <a:t> (Leuven)</a:t>
                      </a:r>
                    </a:p>
                    <a:p>
                      <a:r>
                        <a:rPr lang="en-US" sz="1400" dirty="0" err="1" smtClean="0"/>
                        <a:t>Maurycy</a:t>
                      </a:r>
                      <a:r>
                        <a:rPr lang="en-US" sz="1400" dirty="0" smtClean="0"/>
                        <a:t> </a:t>
                      </a:r>
                      <a:r>
                        <a:rPr lang="en-US" sz="1400" dirty="0" err="1" smtClean="0"/>
                        <a:t>Rejmund</a:t>
                      </a:r>
                      <a:r>
                        <a:rPr lang="en-US" sz="1400" dirty="0" smtClean="0"/>
                        <a:t> GANIL)</a:t>
                      </a:r>
                    </a:p>
                    <a:p>
                      <a:r>
                        <a:rPr lang="en-US" sz="1400" dirty="0" err="1" smtClean="0"/>
                        <a:t>Karsten</a:t>
                      </a:r>
                      <a:r>
                        <a:rPr lang="en-US" sz="1400" dirty="0" smtClean="0"/>
                        <a:t> </a:t>
                      </a:r>
                      <a:r>
                        <a:rPr lang="en-US" sz="1400" dirty="0" err="1" smtClean="0"/>
                        <a:t>Riisager</a:t>
                      </a:r>
                      <a:r>
                        <a:rPr lang="en-US" sz="1400" dirty="0" smtClean="0"/>
                        <a:t> (Aarhus)</a:t>
                      </a:r>
                    </a:p>
                    <a:p>
                      <a:r>
                        <a:rPr lang="en-US" sz="1400" dirty="0" err="1" smtClean="0"/>
                        <a:t>Takenhiko</a:t>
                      </a:r>
                      <a:r>
                        <a:rPr lang="en-US" sz="1400" baseline="0" dirty="0" smtClean="0"/>
                        <a:t> Saito (GSI)</a:t>
                      </a:r>
                      <a:endParaRPr lang="en-US" sz="1400" dirty="0" smtClean="0"/>
                    </a:p>
                    <a:p>
                      <a:r>
                        <a:rPr lang="en-US" sz="1400" dirty="0" err="1" smtClean="0"/>
                        <a:t>Herve</a:t>
                      </a:r>
                      <a:r>
                        <a:rPr lang="en-US" sz="1400" dirty="0" smtClean="0"/>
                        <a:t> </a:t>
                      </a:r>
                      <a:r>
                        <a:rPr lang="en-US" sz="1400" dirty="0" err="1" smtClean="0"/>
                        <a:t>Savajols</a:t>
                      </a:r>
                      <a:r>
                        <a:rPr lang="en-US" sz="1400" baseline="0" dirty="0" smtClean="0"/>
                        <a:t> (</a:t>
                      </a:r>
                      <a:r>
                        <a:rPr lang="en-US" sz="1400" baseline="0" dirty="0" err="1" smtClean="0"/>
                        <a:t>Ganil</a:t>
                      </a:r>
                      <a:r>
                        <a:rPr lang="en-US" sz="1400" baseline="0" dirty="0" smtClean="0"/>
                        <a:t>)</a:t>
                      </a:r>
                      <a:endParaRPr lang="en-GB" sz="1400" dirty="0" smtClean="0"/>
                    </a:p>
                    <a:p>
                      <a:r>
                        <a:rPr lang="it-IT" sz="1400" dirty="0" smtClean="0"/>
                        <a:t>Christoph Scneidenberger (GSI)</a:t>
                      </a:r>
                    </a:p>
                    <a:p>
                      <a:r>
                        <a:rPr lang="it-IT" sz="1400" dirty="0" smtClean="0">
                          <a:solidFill>
                            <a:srgbClr val="FF0000"/>
                          </a:solidFill>
                        </a:rPr>
                        <a:t>Achim Schwenk (TU Darmstadt)</a:t>
                      </a:r>
                      <a:endParaRPr lang="en-GB" sz="1400" dirty="0" smtClean="0">
                        <a:solidFill>
                          <a:srgbClr val="FF0000"/>
                        </a:solidFill>
                      </a:endParaRPr>
                    </a:p>
                    <a:p>
                      <a:r>
                        <a:rPr lang="it-IT" sz="1400" dirty="0" err="1" smtClean="0"/>
                        <a:t>Haik</a:t>
                      </a:r>
                      <a:r>
                        <a:rPr lang="it-IT" sz="1400" dirty="0" smtClean="0"/>
                        <a:t> Simon (GSI)</a:t>
                      </a:r>
                    </a:p>
                    <a:p>
                      <a:r>
                        <a:rPr lang="it-IT" sz="1400" dirty="0" smtClean="0"/>
                        <a:t>Vittorio</a:t>
                      </a:r>
                      <a:r>
                        <a:rPr lang="it-IT" sz="1400" baseline="0" dirty="0" smtClean="0"/>
                        <a:t> Soma (</a:t>
                      </a:r>
                      <a:r>
                        <a:rPr lang="it-IT" sz="1400" baseline="0" dirty="0" err="1" smtClean="0"/>
                        <a:t>Saclay</a:t>
                      </a:r>
                      <a:r>
                        <a:rPr lang="it-IT" sz="1400" baseline="0" dirty="0" smtClean="0"/>
                        <a:t>)</a:t>
                      </a:r>
                    </a:p>
                    <a:p>
                      <a:r>
                        <a:rPr lang="it-IT" sz="1400" dirty="0" smtClean="0"/>
                        <a:t>Suzana Szilner (Zagreb)</a:t>
                      </a:r>
                      <a:endParaRPr lang="en-GB" sz="1400" dirty="0" smtClean="0"/>
                    </a:p>
                    <a:p>
                      <a:r>
                        <a:rPr lang="it-IT" sz="1400" dirty="0" smtClean="0"/>
                        <a:t>Calin Alexandra Ur (Bucharest)</a:t>
                      </a:r>
                      <a:endParaRPr lang="en-GB" sz="1400" dirty="0" smtClean="0"/>
                    </a:p>
                    <a:p>
                      <a:r>
                        <a:rPr lang="en-US" sz="1400" dirty="0" smtClean="0">
                          <a:solidFill>
                            <a:srgbClr val="FF0000"/>
                          </a:solidFill>
                        </a:rPr>
                        <a:t>Giuseppe Verde (IPN </a:t>
                      </a:r>
                      <a:r>
                        <a:rPr lang="en-US" sz="1400" dirty="0" err="1" smtClean="0">
                          <a:solidFill>
                            <a:srgbClr val="FF0000"/>
                          </a:solidFill>
                        </a:rPr>
                        <a:t>Orsay</a:t>
                      </a:r>
                      <a:r>
                        <a:rPr lang="en-US" sz="1400" dirty="0" smtClean="0">
                          <a:solidFill>
                            <a:srgbClr val="FF0000"/>
                          </a:solidFill>
                        </a:rPr>
                        <a:t> and Catania)</a:t>
                      </a:r>
                    </a:p>
                    <a:p>
                      <a:endParaRPr lang="en-GB" sz="1400" dirty="0"/>
                    </a:p>
                  </a:txBody>
                  <a:tcPr>
                    <a:solidFill>
                      <a:schemeClr val="accent1">
                        <a:lumMod val="25000"/>
                      </a:schemeClr>
                    </a:solidFill>
                  </a:tcPr>
                </a:tc>
              </a:tr>
            </a:tbl>
          </a:graphicData>
        </a:graphic>
      </p:graphicFrame>
    </p:spTree>
    <p:extLst>
      <p:ext uri="{BB962C8B-B14F-4D97-AF65-F5344CB8AC3E}">
        <p14:creationId xmlns:p14="http://schemas.microsoft.com/office/powerpoint/2010/main" val="15820840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79512" y="188640"/>
            <a:ext cx="856895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US" sz="2800" b="1" dirty="0" smtClean="0">
                <a:solidFill>
                  <a:srgbClr val="660066"/>
                </a:solidFill>
              </a:rPr>
              <a:t>Nuclear Structure</a:t>
            </a:r>
          </a:p>
          <a:p>
            <a:r>
              <a:rPr lang="en-US" sz="2800" b="1" dirty="0" smtClean="0">
                <a:solidFill>
                  <a:srgbClr val="660066"/>
                </a:solidFill>
              </a:rPr>
              <a:t>(Summary and open issues)</a:t>
            </a:r>
            <a:endParaRPr lang="en-GB" sz="2800" dirty="0"/>
          </a:p>
        </p:txBody>
      </p:sp>
      <p:sp>
        <p:nvSpPr>
          <p:cNvPr id="12" name="TextBox 11"/>
          <p:cNvSpPr txBox="1"/>
          <p:nvPr/>
        </p:nvSpPr>
        <p:spPr>
          <a:xfrm>
            <a:off x="961678" y="1412776"/>
            <a:ext cx="7560840" cy="5324535"/>
          </a:xfrm>
          <a:prstGeom prst="rect">
            <a:avLst/>
          </a:prstGeom>
          <a:noFill/>
        </p:spPr>
        <p:txBody>
          <a:bodyPr wrap="square" rtlCol="0">
            <a:spAutoFit/>
          </a:bodyPr>
          <a:lstStyle/>
          <a:p>
            <a:pPr eaLnBrk="1" hangingPunct="1"/>
            <a:r>
              <a:rPr lang="en-GB" sz="2000" dirty="0" smtClean="0">
                <a:latin typeface="+mn-lt"/>
              </a:rPr>
              <a:t>Nuclear structure involves </a:t>
            </a:r>
            <a:r>
              <a:rPr lang="en-GB" altLang="en-US" sz="2000" dirty="0" smtClean="0">
                <a:latin typeface="+mn-lt"/>
              </a:rPr>
              <a:t>exploring </a:t>
            </a:r>
            <a:r>
              <a:rPr lang="en-GB" altLang="en-US" sz="2000" dirty="0">
                <a:latin typeface="+mn-lt"/>
              </a:rPr>
              <a:t>the very limits of matter – </a:t>
            </a:r>
          </a:p>
          <a:p>
            <a:pPr eaLnBrk="1" hangingPunct="1"/>
            <a:r>
              <a:rPr lang="en-GB" altLang="en-US" sz="2000" dirty="0">
                <a:latin typeface="+mn-lt"/>
              </a:rPr>
              <a:t>Isospin N/Z (neutron-rich), Mass </a:t>
            </a:r>
            <a:r>
              <a:rPr lang="en-GB" altLang="en-US" sz="2000" dirty="0" smtClean="0">
                <a:latin typeface="+mn-lt"/>
              </a:rPr>
              <a:t>(SHE), </a:t>
            </a:r>
            <a:r>
              <a:rPr lang="en-GB" altLang="en-US" sz="2000" dirty="0">
                <a:latin typeface="+mn-lt"/>
              </a:rPr>
              <a:t>Temperature and </a:t>
            </a:r>
            <a:r>
              <a:rPr lang="en-GB" altLang="en-US" sz="2000" dirty="0" smtClean="0">
                <a:latin typeface="+mn-lt"/>
              </a:rPr>
              <a:t>Spin</a:t>
            </a:r>
          </a:p>
          <a:p>
            <a:pPr eaLnBrk="1" hangingPunct="1"/>
            <a:endParaRPr lang="en-GB" altLang="en-US" sz="2000" dirty="0">
              <a:latin typeface="+mn-lt"/>
            </a:endParaRPr>
          </a:p>
          <a:p>
            <a:pPr eaLnBrk="1" hangingPunct="1"/>
            <a:r>
              <a:rPr lang="en-GB" altLang="en-US" sz="2000" dirty="0" smtClean="0">
                <a:latin typeface="+mn-lt"/>
              </a:rPr>
              <a:t>Rich field</a:t>
            </a:r>
            <a:endParaRPr lang="en-GB" altLang="en-US" sz="2000" dirty="0">
              <a:latin typeface="+mn-lt"/>
            </a:endParaRPr>
          </a:p>
          <a:p>
            <a:endParaRPr lang="en-GB" sz="2000" dirty="0" smtClean="0">
              <a:latin typeface="+mn-lt"/>
            </a:endParaRPr>
          </a:p>
          <a:p>
            <a:r>
              <a:rPr lang="en-GB" sz="2000" dirty="0" smtClean="0">
                <a:latin typeface="+mn-lt"/>
              </a:rPr>
              <a:t>Requires state-of-the-art facilities and instrumentation</a:t>
            </a:r>
          </a:p>
          <a:p>
            <a:endParaRPr lang="en-GB" sz="2000" dirty="0">
              <a:latin typeface="+mn-lt"/>
            </a:endParaRPr>
          </a:p>
          <a:p>
            <a:r>
              <a:rPr lang="en-GB" sz="2000" dirty="0" smtClean="0">
                <a:latin typeface="+mn-lt"/>
              </a:rPr>
              <a:t>Completion of radioactive beam facilities </a:t>
            </a:r>
          </a:p>
          <a:p>
            <a:r>
              <a:rPr lang="en-GB" sz="2000" dirty="0" smtClean="0">
                <a:latin typeface="+mn-lt"/>
              </a:rPr>
              <a:t>(FAIR, HIE-ISOLDE, SPES, SPIRAL 2 (EURISOL DF) </a:t>
            </a:r>
          </a:p>
          <a:p>
            <a:endParaRPr lang="en-GB" sz="2000" dirty="0">
              <a:latin typeface="+mn-lt"/>
            </a:endParaRPr>
          </a:p>
          <a:p>
            <a:r>
              <a:rPr lang="en-GB" sz="2000" dirty="0">
                <a:latin typeface="+mn-lt"/>
              </a:rPr>
              <a:t>Strong </a:t>
            </a:r>
            <a:r>
              <a:rPr lang="en-GB" sz="2000" dirty="0" smtClean="0">
                <a:latin typeface="+mn-lt"/>
              </a:rPr>
              <a:t>support for </a:t>
            </a:r>
            <a:r>
              <a:rPr lang="en-GB" sz="2000" dirty="0" smtClean="0">
                <a:latin typeface="+mn-lt"/>
              </a:rPr>
              <a:t>exiting </a:t>
            </a:r>
            <a:r>
              <a:rPr lang="en-GB" sz="2000" dirty="0" smtClean="0">
                <a:latin typeface="+mn-lt"/>
              </a:rPr>
              <a:t>stable beam facilities</a:t>
            </a:r>
          </a:p>
          <a:p>
            <a:endParaRPr lang="en-GB" sz="2000" dirty="0">
              <a:latin typeface="+mn-lt"/>
            </a:endParaRPr>
          </a:p>
          <a:p>
            <a:r>
              <a:rPr lang="en-GB" sz="2000" smtClean="0">
                <a:latin typeface="+mn-lt"/>
              </a:rPr>
              <a:t>Strong support smaller </a:t>
            </a:r>
            <a:r>
              <a:rPr lang="en-GB" sz="2000" dirty="0">
                <a:latin typeface="+mn-lt"/>
              </a:rPr>
              <a:t>scale facilities across</a:t>
            </a:r>
            <a:endParaRPr lang="en-US" sz="2000" dirty="0">
              <a:latin typeface="+mn-lt"/>
            </a:endParaRPr>
          </a:p>
          <a:p>
            <a:endParaRPr lang="en-GB" sz="2000" dirty="0" smtClean="0">
              <a:latin typeface="+mn-lt"/>
            </a:endParaRPr>
          </a:p>
          <a:p>
            <a:r>
              <a:rPr lang="en-GB" sz="2000" dirty="0">
                <a:latin typeface="+mn-lt"/>
              </a:rPr>
              <a:t>S</a:t>
            </a:r>
            <a:r>
              <a:rPr lang="en-GB" sz="2000" dirty="0" smtClean="0">
                <a:latin typeface="+mn-lt"/>
              </a:rPr>
              <a:t>torage rings (FAIR, HIE-ISOLDE)</a:t>
            </a:r>
            <a:endParaRPr lang="en-GB" sz="2000" dirty="0">
              <a:latin typeface="+mn-lt"/>
            </a:endParaRPr>
          </a:p>
          <a:p>
            <a:endParaRPr lang="en-GB" sz="2000" dirty="0" smtClean="0">
              <a:latin typeface="+mn-lt"/>
            </a:endParaRPr>
          </a:p>
          <a:p>
            <a:r>
              <a:rPr lang="en-GB" sz="2000" dirty="0" smtClean="0">
                <a:latin typeface="+mn-lt"/>
              </a:rPr>
              <a:t>AGATA</a:t>
            </a:r>
            <a:endParaRPr lang="en-GB" sz="2000" dirty="0" smtClean="0">
              <a:latin typeface="+mn-lt"/>
            </a:endParaRPr>
          </a:p>
        </p:txBody>
      </p:sp>
    </p:spTree>
    <p:extLst>
      <p:ext uri="{BB962C8B-B14F-4D97-AF65-F5344CB8AC3E}">
        <p14:creationId xmlns:p14="http://schemas.microsoft.com/office/powerpoint/2010/main" val="2386078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79512" y="188640"/>
            <a:ext cx="8929004" cy="1143000"/>
          </a:xfrm>
        </p:spPr>
        <p:txBody>
          <a:bodyPr/>
          <a:lstStyle/>
          <a:p>
            <a:r>
              <a:rPr lang="en-US" sz="4000" b="1" dirty="0" smtClean="0">
                <a:solidFill>
                  <a:srgbClr val="660066"/>
                </a:solidFill>
              </a:rPr>
              <a:t>SG3: Reaction Dynamics</a:t>
            </a:r>
            <a:endParaRPr lang="en-GB" sz="4000" dirty="0"/>
          </a:p>
        </p:txBody>
      </p:sp>
      <p:sp>
        <p:nvSpPr>
          <p:cNvPr id="7" name="Rectangle 6"/>
          <p:cNvSpPr/>
          <p:nvPr/>
        </p:nvSpPr>
        <p:spPr>
          <a:xfrm>
            <a:off x="179512" y="2366878"/>
            <a:ext cx="8856984" cy="2862322"/>
          </a:xfrm>
          <a:prstGeom prst="rect">
            <a:avLst/>
          </a:prstGeom>
        </p:spPr>
        <p:txBody>
          <a:bodyPr wrap="square">
            <a:spAutoFit/>
          </a:bodyPr>
          <a:lstStyle/>
          <a:p>
            <a:pPr marL="285750" indent="-285750">
              <a:buFont typeface="Arial" panose="020B0604020202020204" pitchFamily="34" charset="0"/>
              <a:buChar char="•"/>
            </a:pPr>
            <a:r>
              <a:rPr lang="en-GB" sz="1800" b="1" dirty="0" smtClean="0"/>
              <a:t>Investigation of correlations by means of transfer and knockout reactions</a:t>
            </a:r>
            <a:endParaRPr lang="en-GB" sz="1800" dirty="0" smtClean="0"/>
          </a:p>
          <a:p>
            <a:pPr marL="285750" indent="-285750">
              <a:buFont typeface="Arial"/>
              <a:buChar char="•"/>
            </a:pPr>
            <a:endParaRPr lang="en-GB" sz="1800" b="1" dirty="0" smtClean="0"/>
          </a:p>
          <a:p>
            <a:pPr marL="285750" indent="-285750">
              <a:buFont typeface="Arial"/>
              <a:buChar char="•"/>
            </a:pPr>
            <a:r>
              <a:rPr lang="en-GB" sz="1800" b="1" dirty="0" smtClean="0"/>
              <a:t>Modelling fusion</a:t>
            </a:r>
          </a:p>
          <a:p>
            <a:pPr marL="285750" indent="-285750">
              <a:buFont typeface="Arial"/>
              <a:buChar char="•"/>
            </a:pPr>
            <a:endParaRPr lang="en-GB" sz="1800" b="1" dirty="0" smtClean="0"/>
          </a:p>
          <a:p>
            <a:pPr marL="285750" indent="-285750">
              <a:buFont typeface="Arial"/>
              <a:buChar char="•"/>
            </a:pPr>
            <a:r>
              <a:rPr lang="en-GB" sz="1800" b="1" dirty="0" smtClean="0"/>
              <a:t>Interfacing structure with reaction observables</a:t>
            </a:r>
          </a:p>
          <a:p>
            <a:pPr marL="285750" indent="-285750">
              <a:buFont typeface="Arial"/>
              <a:buChar char="•"/>
            </a:pPr>
            <a:endParaRPr lang="en-GB" sz="1800" b="1" dirty="0" smtClean="0"/>
          </a:p>
          <a:p>
            <a:pPr marL="285750" indent="-285750">
              <a:buFont typeface="Arial"/>
              <a:buChar char="•"/>
            </a:pPr>
            <a:r>
              <a:rPr lang="en-GB" sz="1800" b="1" dirty="0" smtClean="0"/>
              <a:t>Accessing structures beyond the proton/neutron driplines</a:t>
            </a:r>
          </a:p>
          <a:p>
            <a:pPr marL="285750" indent="-285750">
              <a:buFont typeface="Arial"/>
              <a:buChar char="•"/>
            </a:pPr>
            <a:endParaRPr lang="en-GB" sz="1800" b="1" dirty="0" smtClean="0"/>
          </a:p>
          <a:p>
            <a:pPr marL="285750" indent="-285750">
              <a:buFont typeface="Arial"/>
              <a:buChar char="•"/>
            </a:pPr>
            <a:r>
              <a:rPr lang="en-GB" sz="1800" b="1" dirty="0" smtClean="0"/>
              <a:t>Accessing extreme deformations and rare fission modes</a:t>
            </a:r>
          </a:p>
          <a:p>
            <a:endParaRPr lang="en-GB" sz="1800" dirty="0"/>
          </a:p>
        </p:txBody>
      </p:sp>
      <p:sp>
        <p:nvSpPr>
          <p:cNvPr id="4" name="Title 1"/>
          <p:cNvSpPr txBox="1">
            <a:spLocks/>
          </p:cNvSpPr>
          <p:nvPr/>
        </p:nvSpPr>
        <p:spPr bwMode="auto">
          <a:xfrm>
            <a:off x="107504" y="1134616"/>
            <a:ext cx="1835696" cy="9262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a:r>
              <a:rPr lang="en-US" sz="1400" b="1" kern="0" dirty="0" smtClean="0">
                <a:solidFill>
                  <a:srgbClr val="660066"/>
                </a:solidFill>
              </a:rPr>
              <a:t>Section headings</a:t>
            </a:r>
            <a:endParaRPr lang="en-GB" sz="1400" kern="0" dirty="0"/>
          </a:p>
        </p:txBody>
      </p:sp>
    </p:spTree>
    <p:extLst>
      <p:ext uri="{BB962C8B-B14F-4D97-AF65-F5344CB8AC3E}">
        <p14:creationId xmlns:p14="http://schemas.microsoft.com/office/powerpoint/2010/main" val="762632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450" y="934634"/>
            <a:ext cx="3862464" cy="3358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061191"/>
            <a:ext cx="3319328" cy="29438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
          <p:cNvSpPr txBox="1">
            <a:spLocks noChangeArrowheads="1"/>
          </p:cNvSpPr>
          <p:nvPr/>
        </p:nvSpPr>
        <p:spPr bwMode="auto">
          <a:xfrm>
            <a:off x="229069" y="4098390"/>
            <a:ext cx="4169330" cy="2036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a:lnSpc>
                <a:spcPct val="93000"/>
              </a:lnSpc>
              <a:buClr>
                <a:srgbClr val="000000"/>
              </a:buClr>
              <a:buSzPct val="45000"/>
              <a:buFont typeface="Wingdings" pitchFamily="2" charset="2"/>
              <a:buChar char=""/>
            </a:pPr>
            <a:r>
              <a:rPr lang="en-US" altLang="es-ES_tradnl" sz="1500" dirty="0" smtClean="0">
                <a:solidFill>
                  <a:srgbClr val="000000"/>
                </a:solidFill>
                <a:ea typeface="DejaVu Sans" charset="0"/>
                <a:cs typeface="DejaVu Sans" charset="0"/>
              </a:rPr>
              <a:t>2 particles transfer</a:t>
            </a:r>
          </a:p>
          <a:p>
            <a:pPr eaLnBrk="1">
              <a:lnSpc>
                <a:spcPct val="93000"/>
              </a:lnSpc>
              <a:buClr>
                <a:srgbClr val="000000"/>
              </a:buClr>
              <a:buSzPct val="45000"/>
              <a:buFont typeface="Wingdings" pitchFamily="2" charset="2"/>
              <a:buChar char=""/>
            </a:pPr>
            <a:r>
              <a:rPr lang="en-US" altLang="es-ES_tradnl" sz="1500" dirty="0" smtClean="0">
                <a:solidFill>
                  <a:srgbClr val="000000"/>
                </a:solidFill>
                <a:ea typeface="DejaVu Sans" charset="0"/>
                <a:cs typeface="DejaVu Sans" charset="0"/>
              </a:rPr>
              <a:t>The </a:t>
            </a:r>
            <a:r>
              <a:rPr lang="en-US" altLang="es-ES_tradnl" sz="1500" dirty="0">
                <a:solidFill>
                  <a:srgbClr val="000000"/>
                </a:solidFill>
                <a:ea typeface="DejaVu Sans" charset="0"/>
                <a:cs typeface="DejaVu Sans" charset="0"/>
              </a:rPr>
              <a:t>comparison of experimental </a:t>
            </a:r>
            <a:r>
              <a:rPr lang="en-US" altLang="es-ES_tradnl" sz="1500" b="1" dirty="0">
                <a:solidFill>
                  <a:srgbClr val="000000"/>
                </a:solidFill>
                <a:ea typeface="DejaVu Sans" charset="0"/>
                <a:cs typeface="DejaVu Sans" charset="0"/>
              </a:rPr>
              <a:t>absolute</a:t>
            </a:r>
            <a:r>
              <a:rPr lang="en-US" altLang="es-ES_tradnl" sz="1500" dirty="0">
                <a:solidFill>
                  <a:srgbClr val="000000"/>
                </a:solidFill>
                <a:ea typeface="DejaVu Sans" charset="0"/>
                <a:cs typeface="DejaVu Sans" charset="0"/>
              </a:rPr>
              <a:t> cross sections with a suitable microscopic reaction theory </a:t>
            </a:r>
            <a:r>
              <a:rPr lang="en-US" altLang="es-ES_tradnl" sz="1500" dirty="0" smtClean="0">
                <a:solidFill>
                  <a:srgbClr val="000000"/>
                </a:solidFill>
                <a:ea typeface="DejaVu Sans" charset="0"/>
                <a:cs typeface="DejaVu Sans" charset="0"/>
              </a:rPr>
              <a:t>provides insights </a:t>
            </a:r>
            <a:r>
              <a:rPr lang="en-US" altLang="es-ES_tradnl" sz="1500" dirty="0">
                <a:solidFill>
                  <a:srgbClr val="000000"/>
                </a:solidFill>
                <a:ea typeface="DejaVu Sans" charset="0"/>
                <a:cs typeface="DejaVu Sans" charset="0"/>
              </a:rPr>
              <a:t>on nucleon-nucleon correlations</a:t>
            </a:r>
          </a:p>
          <a:p>
            <a:pPr eaLnBrk="1">
              <a:lnSpc>
                <a:spcPct val="93000"/>
              </a:lnSpc>
              <a:buClr>
                <a:srgbClr val="000000"/>
              </a:buClr>
              <a:buSzPct val="45000"/>
              <a:buFont typeface="Wingdings" pitchFamily="2" charset="2"/>
              <a:buChar char=""/>
            </a:pPr>
            <a:r>
              <a:rPr lang="en-US" altLang="es-ES_tradnl" sz="1500" dirty="0">
                <a:solidFill>
                  <a:srgbClr val="000000"/>
                </a:solidFill>
                <a:ea typeface="DejaVu Sans" charset="0"/>
                <a:cs typeface="DejaVu Sans" charset="0"/>
              </a:rPr>
              <a:t>It will be important to investigate how and to what extent these structure properties influence the evolution of the collision of two nuclei, keeping in mind the importance of the connection between reaction and structure aspects.</a:t>
            </a:r>
          </a:p>
        </p:txBody>
      </p:sp>
      <p:sp>
        <p:nvSpPr>
          <p:cNvPr id="7" name="Text Box 6"/>
          <p:cNvSpPr txBox="1">
            <a:spLocks noChangeArrowheads="1"/>
          </p:cNvSpPr>
          <p:nvPr/>
        </p:nvSpPr>
        <p:spPr bwMode="auto">
          <a:xfrm>
            <a:off x="4441618" y="4458276"/>
            <a:ext cx="4385432" cy="1409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just" eaLnBrk="1">
              <a:lnSpc>
                <a:spcPct val="93000"/>
              </a:lnSpc>
              <a:buClr>
                <a:srgbClr val="000000"/>
              </a:buClr>
              <a:buSzPct val="45000"/>
              <a:buFont typeface="Wingdings" pitchFamily="2" charset="2"/>
              <a:buChar char=""/>
            </a:pPr>
            <a:r>
              <a:rPr lang="en-US" altLang="es-ES_tradnl" sz="1500" dirty="0">
                <a:solidFill>
                  <a:srgbClr val="000000"/>
                </a:solidFill>
                <a:ea typeface="DejaVu Sans" charset="0"/>
                <a:cs typeface="DejaVu Sans" charset="0"/>
              </a:rPr>
              <a:t>The complicated scenario unveiled by recent near-barrier exclusive breakup measurements calls for a better understanding of the processes responsible for the fusion hindrance, and their mutual influence.</a:t>
            </a:r>
          </a:p>
          <a:p>
            <a:pPr algn="just" eaLnBrk="1">
              <a:lnSpc>
                <a:spcPct val="93000"/>
              </a:lnSpc>
              <a:buClr>
                <a:srgbClr val="000000"/>
              </a:buClr>
              <a:buSzPct val="45000"/>
              <a:buFont typeface="Wingdings" pitchFamily="2" charset="2"/>
              <a:buChar char=""/>
            </a:pPr>
            <a:r>
              <a:rPr lang="en-US" altLang="es-ES_tradnl" sz="1500" dirty="0">
                <a:solidFill>
                  <a:srgbClr val="000000"/>
                </a:solidFill>
                <a:ea typeface="DejaVu Sans" charset="0"/>
                <a:cs typeface="DejaVu Sans" charset="0"/>
              </a:rPr>
              <a:t>To improve our understanding of the heavy-ion fusion hindrance at extreme low </a:t>
            </a:r>
            <a:r>
              <a:rPr lang="en-US" altLang="es-ES_tradnl" sz="1500" dirty="0" smtClean="0">
                <a:solidFill>
                  <a:srgbClr val="000000"/>
                </a:solidFill>
                <a:ea typeface="DejaVu Sans" charset="0"/>
                <a:cs typeface="DejaVu Sans" charset="0"/>
              </a:rPr>
              <a:t>energies</a:t>
            </a:r>
          </a:p>
          <a:p>
            <a:pPr algn="just" eaLnBrk="1">
              <a:lnSpc>
                <a:spcPct val="93000"/>
              </a:lnSpc>
              <a:buClr>
                <a:srgbClr val="000000"/>
              </a:buClr>
              <a:buSzPct val="45000"/>
              <a:buFont typeface="Wingdings" pitchFamily="2" charset="2"/>
              <a:buChar char=""/>
            </a:pPr>
            <a:r>
              <a:rPr lang="en-US" altLang="es-ES_tradnl" sz="1500" dirty="0" smtClean="0">
                <a:solidFill>
                  <a:srgbClr val="000000"/>
                </a:solidFill>
                <a:ea typeface="DejaVu Sans" charset="0"/>
                <a:cs typeface="DejaVu Sans" charset="0"/>
              </a:rPr>
              <a:t>Benefit from new generation of detectors array</a:t>
            </a:r>
            <a:endParaRPr lang="en-US" altLang="es-ES_tradnl" sz="1500" dirty="0">
              <a:solidFill>
                <a:srgbClr val="000000"/>
              </a:solidFill>
              <a:ea typeface="DejaVu Sans" charset="0"/>
              <a:cs typeface="DejaVu Sans" charset="0"/>
            </a:endParaRPr>
          </a:p>
        </p:txBody>
      </p:sp>
      <p:sp>
        <p:nvSpPr>
          <p:cNvPr id="8" name="Text Box 2"/>
          <p:cNvSpPr txBox="1">
            <a:spLocks noChangeArrowheads="1"/>
          </p:cNvSpPr>
          <p:nvPr/>
        </p:nvSpPr>
        <p:spPr bwMode="auto">
          <a:xfrm>
            <a:off x="4858695" y="473970"/>
            <a:ext cx="3667973" cy="3627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81648" tIns="42457" rIns="81648" bIns="424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9pPr>
          </a:lstStyle>
          <a:p>
            <a:pPr algn="ctr" eaLnBrk="1" hangingPunct="1">
              <a:spcBef>
                <a:spcPts val="1021"/>
              </a:spcBef>
              <a:buClr>
                <a:srgbClr val="000000"/>
              </a:buClr>
              <a:buSzPct val="100000"/>
              <a:defRPr/>
            </a:pPr>
            <a:r>
              <a:rPr lang="en-US" sz="1800" b="1" dirty="0" smtClean="0">
                <a:solidFill>
                  <a:srgbClr val="333300"/>
                </a:solidFill>
                <a:cs typeface="Arial" panose="020B0604020202020204" pitchFamily="34" charset="0"/>
              </a:rPr>
              <a:t>Modelling fusion</a:t>
            </a:r>
          </a:p>
        </p:txBody>
      </p:sp>
      <p:sp>
        <p:nvSpPr>
          <p:cNvPr id="9" name="Text Box 8"/>
          <p:cNvSpPr txBox="1">
            <a:spLocks noChangeArrowheads="1"/>
          </p:cNvSpPr>
          <p:nvPr/>
        </p:nvSpPr>
        <p:spPr bwMode="auto">
          <a:xfrm>
            <a:off x="249662" y="485003"/>
            <a:ext cx="4405601" cy="63974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81648" tIns="42457" rIns="81648" bIns="424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ejaVu Sans" charset="0"/>
                <a:cs typeface="DejaVu Sans" charset="0"/>
              </a:defRPr>
            </a:lvl9pPr>
          </a:lstStyle>
          <a:p>
            <a:pPr eaLnBrk="1" hangingPunct="1">
              <a:spcBef>
                <a:spcPts val="1021"/>
              </a:spcBef>
              <a:buClr>
                <a:srgbClr val="000000"/>
              </a:buClr>
              <a:buSzPct val="100000"/>
              <a:defRPr/>
            </a:pPr>
            <a:r>
              <a:rPr lang="en-US" sz="1800" b="1" dirty="0" smtClean="0">
                <a:solidFill>
                  <a:srgbClr val="333300"/>
                </a:solidFill>
                <a:cs typeface="Arial" panose="020B0604020202020204" pitchFamily="34" charset="0"/>
              </a:rPr>
              <a:t>Investigation of correlations by means of transfer and knockout reactions</a:t>
            </a:r>
          </a:p>
        </p:txBody>
      </p:sp>
      <p:sp>
        <p:nvSpPr>
          <p:cNvPr id="10" name="Rectangle 9"/>
          <p:cNvSpPr/>
          <p:nvPr/>
        </p:nvSpPr>
        <p:spPr>
          <a:xfrm>
            <a:off x="154529" y="44976"/>
            <a:ext cx="1558440" cy="307777"/>
          </a:xfrm>
          <a:prstGeom prst="rect">
            <a:avLst/>
          </a:prstGeom>
        </p:spPr>
        <p:txBody>
          <a:bodyPr wrap="none">
            <a:spAutoFit/>
          </a:bodyPr>
          <a:lstStyle/>
          <a:p>
            <a:pPr algn="just">
              <a:spcAft>
                <a:spcPts val="0"/>
              </a:spcAft>
            </a:pPr>
            <a:r>
              <a:rPr lang="en-GB" sz="1400" b="1" dirty="0" smtClean="0">
                <a:latin typeface="Arial"/>
                <a:ea typeface="Times New Roman"/>
              </a:rPr>
              <a:t>Box 6 </a:t>
            </a:r>
            <a:r>
              <a:rPr lang="en-GB" sz="1400" b="1" dirty="0">
                <a:latin typeface="Arial"/>
                <a:ea typeface="Times New Roman"/>
              </a:rPr>
              <a:t>Example. </a:t>
            </a:r>
          </a:p>
        </p:txBody>
      </p:sp>
    </p:spTree>
    <p:extLst>
      <p:ext uri="{BB962C8B-B14F-4D97-AF65-F5344CB8AC3E}">
        <p14:creationId xmlns:p14="http://schemas.microsoft.com/office/powerpoint/2010/main" val="1004937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3"/>
          <a:stretch>
            <a:fillRect/>
          </a:stretch>
        </p:blipFill>
        <p:spPr>
          <a:xfrm>
            <a:off x="1763688" y="1844824"/>
            <a:ext cx="5562600" cy="4104456"/>
          </a:xfrm>
          <a:prstGeom prst="rect">
            <a:avLst/>
          </a:prstGeom>
        </p:spPr>
      </p:pic>
      <p:sp>
        <p:nvSpPr>
          <p:cNvPr id="5" name="Rectangle 4"/>
          <p:cNvSpPr/>
          <p:nvPr/>
        </p:nvSpPr>
        <p:spPr>
          <a:xfrm>
            <a:off x="539552" y="419472"/>
            <a:ext cx="7632848" cy="461665"/>
          </a:xfrm>
          <a:prstGeom prst="rect">
            <a:avLst/>
          </a:prstGeom>
        </p:spPr>
        <p:txBody>
          <a:bodyPr wrap="square">
            <a:spAutoFit/>
          </a:bodyPr>
          <a:lstStyle/>
          <a:p>
            <a:pPr algn="ctr"/>
            <a:r>
              <a:rPr lang="en-GB" dirty="0" smtClean="0"/>
              <a:t>Towards the solution of the spectroscopic factor puzzle</a:t>
            </a:r>
            <a:endParaRPr lang="en-US" dirty="0"/>
          </a:p>
        </p:txBody>
      </p:sp>
      <p:sp>
        <p:nvSpPr>
          <p:cNvPr id="6" name="Rectangle 5"/>
          <p:cNvSpPr/>
          <p:nvPr/>
        </p:nvSpPr>
        <p:spPr>
          <a:xfrm>
            <a:off x="467544" y="1268760"/>
            <a:ext cx="1409360" cy="307777"/>
          </a:xfrm>
          <a:prstGeom prst="rect">
            <a:avLst/>
          </a:prstGeom>
        </p:spPr>
        <p:txBody>
          <a:bodyPr wrap="none">
            <a:spAutoFit/>
          </a:bodyPr>
          <a:lstStyle/>
          <a:p>
            <a:pPr algn="just">
              <a:spcAft>
                <a:spcPts val="0"/>
              </a:spcAft>
            </a:pPr>
            <a:r>
              <a:rPr lang="en-GB" sz="1400" b="1" dirty="0">
                <a:latin typeface="Arial"/>
                <a:ea typeface="Times New Roman"/>
              </a:rPr>
              <a:t>Box Example. </a:t>
            </a:r>
          </a:p>
        </p:txBody>
      </p:sp>
    </p:spTree>
    <p:extLst>
      <p:ext uri="{BB962C8B-B14F-4D97-AF65-F5344CB8AC3E}">
        <p14:creationId xmlns:p14="http://schemas.microsoft.com/office/powerpoint/2010/main" val="2357591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62204" y="1189066"/>
            <a:ext cx="4385432" cy="140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8" tIns="40824" rIns="81648" bIns="40824"/>
          <a:lstStyle>
            <a:lvl1pPr indent="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a:lnSpc>
                <a:spcPct val="93000"/>
              </a:lnSpc>
              <a:buClr>
                <a:srgbClr val="000000"/>
              </a:buClr>
              <a:buSzPct val="45000"/>
              <a:buFont typeface="Wingdings" pitchFamily="2" charset="2"/>
              <a:buChar char=""/>
            </a:pPr>
            <a:r>
              <a:rPr lang="en-US" altLang="es-ES_tradnl" sz="1500" dirty="0">
                <a:solidFill>
                  <a:srgbClr val="000000"/>
                </a:solidFill>
                <a:ea typeface="ＭＳ Ｐゴシック" pitchFamily="34" charset="-128"/>
                <a:cs typeface="DejaVu Sans" charset="0"/>
              </a:rPr>
              <a:t>Many nuclear reactions produce nuclei beyond the proton or nucleon driplines: transfer, knockout, quasi-free</a:t>
            </a:r>
            <a:r>
              <a:rPr lang="en-GB" altLang="es-ES_tradnl" sz="900" i="1" dirty="0">
                <a:solidFill>
                  <a:srgbClr val="000000"/>
                </a:solidFill>
                <a:ea typeface="ＭＳ Ｐゴシック" pitchFamily="34" charset="-128"/>
                <a:cs typeface="DejaVu Sans" charset="0"/>
              </a:rPr>
              <a:t> </a:t>
            </a:r>
            <a:r>
              <a:rPr lang="en-US" altLang="es-ES_tradnl" sz="1500" dirty="0">
                <a:solidFill>
                  <a:srgbClr val="000000"/>
                </a:solidFill>
                <a:ea typeface="ＭＳ Ｐゴシック" pitchFamily="34" charset="-128"/>
                <a:cs typeface="DejaVu Sans" charset="0"/>
              </a:rPr>
              <a:t>breakup processes, fission, etc. </a:t>
            </a:r>
          </a:p>
          <a:p>
            <a:pPr eaLnBrk="1">
              <a:lnSpc>
                <a:spcPct val="93000"/>
              </a:lnSpc>
              <a:buClr>
                <a:srgbClr val="000000"/>
              </a:buClr>
              <a:buSzPct val="45000"/>
              <a:buFont typeface="Wingdings" pitchFamily="2" charset="2"/>
              <a:buChar char=""/>
            </a:pPr>
            <a:r>
              <a:rPr lang="en-US" altLang="es-ES_tradnl" sz="1500" dirty="0">
                <a:solidFill>
                  <a:srgbClr val="000000"/>
                </a:solidFill>
                <a:ea typeface="ＭＳ Ｐゴシック" pitchFamily="34" charset="-128"/>
                <a:cs typeface="DejaVu Sans" charset="0"/>
              </a:rPr>
              <a:t>One of the promising tools for the production of the neutron-rich heavy nuclei is the use of the </a:t>
            </a:r>
            <a:r>
              <a:rPr lang="en-US" altLang="es-ES_tradnl" sz="1500" dirty="0" err="1">
                <a:solidFill>
                  <a:srgbClr val="000000"/>
                </a:solidFill>
                <a:ea typeface="ＭＳ Ｐゴシック" pitchFamily="34" charset="-128"/>
                <a:cs typeface="DejaVu Sans" charset="0"/>
              </a:rPr>
              <a:t>multinucleon</a:t>
            </a:r>
            <a:r>
              <a:rPr lang="en-US" altLang="es-ES_tradnl" sz="1500" dirty="0">
                <a:solidFill>
                  <a:srgbClr val="000000"/>
                </a:solidFill>
                <a:ea typeface="ＭＳ Ｐゴシック" pitchFamily="34" charset="-128"/>
                <a:cs typeface="DejaVu Sans" charset="0"/>
              </a:rPr>
              <a:t> transfer reactions at energies close to the Coulomb barrier. </a:t>
            </a: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4840"/>
          <a:stretch>
            <a:fillRect/>
          </a:stretch>
        </p:blipFill>
        <p:spPr bwMode="auto">
          <a:xfrm>
            <a:off x="4866619" y="925629"/>
            <a:ext cx="3597380" cy="211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71" y="3417484"/>
            <a:ext cx="2702717" cy="288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t="5992"/>
          <a:stretch>
            <a:fillRect/>
          </a:stretch>
        </p:blipFill>
        <p:spPr bwMode="auto">
          <a:xfrm>
            <a:off x="4692297" y="4016335"/>
            <a:ext cx="3865346" cy="195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Diagrama 4"/>
          <p:cNvGraphicFramePr/>
          <p:nvPr/>
        </p:nvGraphicFramePr>
        <p:xfrm>
          <a:off x="4571280" y="228889"/>
          <a:ext cx="4065601" cy="6132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a 3"/>
          <p:cNvGraphicFramePr/>
          <p:nvPr/>
        </p:nvGraphicFramePr>
        <p:xfrm>
          <a:off x="331357" y="200097"/>
          <a:ext cx="3650685" cy="7125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 name="TextBox 12"/>
          <p:cNvSpPr txBox="1">
            <a:spLocks noChangeArrowheads="1"/>
          </p:cNvSpPr>
          <p:nvPr/>
        </p:nvSpPr>
        <p:spPr bwMode="auto">
          <a:xfrm>
            <a:off x="6727979" y="5975559"/>
            <a:ext cx="2117800" cy="34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54" tIns="41477" rIns="82954" bIns="41477">
            <a:spAutoFit/>
          </a:bodyPr>
          <a:lstStyle/>
          <a:p>
            <a:pPr eaLnBrk="1">
              <a:lnSpc>
                <a:spcPct val="93000"/>
              </a:lnSpc>
              <a:buClr>
                <a:srgbClr val="000000"/>
              </a:buClr>
              <a:buSzPct val="100000"/>
              <a:buFont typeface="Times New Roman" pitchFamily="18" charset="0"/>
              <a:buNone/>
            </a:pPr>
            <a:r>
              <a:rPr lang="en-US" altLang="es-ES_tradnl" sz="900" i="1" dirty="0">
                <a:solidFill>
                  <a:srgbClr val="000090"/>
                </a:solidFill>
                <a:cs typeface="Arial" charset="0"/>
              </a:rPr>
              <a:t>(</a:t>
            </a:r>
            <a:r>
              <a:rPr lang="el-GR" altLang="es-ES_tradnl" sz="900" i="1" dirty="0">
                <a:solidFill>
                  <a:srgbClr val="000090"/>
                </a:solidFill>
                <a:cs typeface="Arial" charset="0"/>
              </a:rPr>
              <a:t>γ</a:t>
            </a:r>
            <a:r>
              <a:rPr lang="en-US" altLang="es-ES_tradnl" sz="900" i="1" dirty="0">
                <a:solidFill>
                  <a:srgbClr val="000090"/>
                </a:solidFill>
                <a:cs typeface="Arial" charset="0"/>
              </a:rPr>
              <a:t>,f) experiment at HI</a:t>
            </a:r>
            <a:r>
              <a:rPr lang="el-GR" altLang="es-ES_tradnl" sz="900" i="1" dirty="0">
                <a:solidFill>
                  <a:srgbClr val="000090"/>
                </a:solidFill>
                <a:cs typeface="Arial" charset="0"/>
              </a:rPr>
              <a:t>γ</a:t>
            </a:r>
            <a:r>
              <a:rPr lang="en-US" altLang="es-ES_tradnl" sz="900" i="1" dirty="0">
                <a:solidFill>
                  <a:srgbClr val="000090"/>
                </a:solidFill>
                <a:cs typeface="Arial" charset="0"/>
              </a:rPr>
              <a:t>S: </a:t>
            </a:r>
            <a:r>
              <a:rPr lang="en-US" altLang="es-ES_tradnl" sz="900" i="1" dirty="0" err="1">
                <a:solidFill>
                  <a:srgbClr val="000090"/>
                </a:solidFill>
                <a:cs typeface="Arial" charset="0"/>
              </a:rPr>
              <a:t>Csige</a:t>
            </a:r>
            <a:r>
              <a:rPr lang="en-US" altLang="es-ES_tradnl" sz="900" i="1" dirty="0">
                <a:solidFill>
                  <a:srgbClr val="000090"/>
                </a:solidFill>
                <a:cs typeface="Arial" charset="0"/>
              </a:rPr>
              <a:t> et al., Phys. Rev. C 87, 044321 (2013)</a:t>
            </a:r>
            <a:endParaRPr lang="bg-BG" altLang="es-ES_tradnl" sz="900" i="1" dirty="0">
              <a:solidFill>
                <a:srgbClr val="000090"/>
              </a:solidFill>
              <a:cs typeface="Arial" charset="0"/>
            </a:endParaRPr>
          </a:p>
        </p:txBody>
      </p:sp>
      <p:sp>
        <p:nvSpPr>
          <p:cNvPr id="11" name="Text Box 2"/>
          <p:cNvSpPr txBox="1">
            <a:spLocks noChangeArrowheads="1"/>
          </p:cNvSpPr>
          <p:nvPr/>
        </p:nvSpPr>
        <p:spPr bwMode="auto">
          <a:xfrm>
            <a:off x="4506449" y="3037444"/>
            <a:ext cx="4385432" cy="140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8" tIns="40824" rIns="81648" bIns="40824"/>
          <a:lstStyle>
            <a:lvl1pPr indent="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a:lnSpc>
                <a:spcPct val="93000"/>
              </a:lnSpc>
              <a:buClr>
                <a:srgbClr val="000000"/>
              </a:buClr>
              <a:buSzPct val="45000"/>
              <a:buFont typeface="Wingdings" pitchFamily="2" charset="2"/>
              <a:buChar char=""/>
            </a:pPr>
            <a:r>
              <a:rPr lang="en-US" altLang="es-ES_tradnl" sz="1500" dirty="0" smtClean="0">
                <a:solidFill>
                  <a:srgbClr val="000000"/>
                </a:solidFill>
                <a:ea typeface="ＭＳ Ｐゴシック" pitchFamily="34" charset="-128"/>
                <a:cs typeface="DejaVu Sans" charset="0"/>
              </a:rPr>
              <a:t>Studies of the 2</a:t>
            </a:r>
            <a:r>
              <a:rPr lang="en-US" altLang="es-ES_tradnl" sz="1500" baseline="30000" dirty="0" smtClean="0">
                <a:solidFill>
                  <a:srgbClr val="000000"/>
                </a:solidFill>
                <a:ea typeface="ＭＳ Ｐゴシック" pitchFamily="34" charset="-128"/>
                <a:cs typeface="DejaVu Sans" charset="0"/>
              </a:rPr>
              <a:t>nd</a:t>
            </a:r>
            <a:r>
              <a:rPr lang="en-US" altLang="es-ES_tradnl" sz="1500" dirty="0" smtClean="0">
                <a:solidFill>
                  <a:srgbClr val="000000"/>
                </a:solidFill>
                <a:ea typeface="ＭＳ Ｐゴシック" pitchFamily="34" charset="-128"/>
                <a:cs typeface="DejaVu Sans" charset="0"/>
              </a:rPr>
              <a:t> and 3</a:t>
            </a:r>
            <a:r>
              <a:rPr lang="en-US" altLang="es-ES_tradnl" sz="1500" baseline="30000" dirty="0" smtClean="0">
                <a:solidFill>
                  <a:srgbClr val="000000"/>
                </a:solidFill>
                <a:ea typeface="ＭＳ Ｐゴシック" pitchFamily="34" charset="-128"/>
                <a:cs typeface="DejaVu Sans" charset="0"/>
              </a:rPr>
              <a:t>rd</a:t>
            </a:r>
            <a:r>
              <a:rPr lang="en-US" altLang="es-ES_tradnl" sz="1500" dirty="0" smtClean="0">
                <a:solidFill>
                  <a:srgbClr val="000000"/>
                </a:solidFill>
                <a:ea typeface="ＭＳ Ｐゴシック" pitchFamily="34" charset="-128"/>
                <a:cs typeface="DejaVu Sans" charset="0"/>
              </a:rPr>
              <a:t> minimum of the fission barrier</a:t>
            </a:r>
          </a:p>
          <a:p>
            <a:pPr eaLnBrk="1">
              <a:lnSpc>
                <a:spcPct val="93000"/>
              </a:lnSpc>
              <a:buClr>
                <a:srgbClr val="000000"/>
              </a:buClr>
              <a:buSzPct val="45000"/>
              <a:buFont typeface="Wingdings" pitchFamily="2" charset="2"/>
              <a:buChar char=""/>
            </a:pPr>
            <a:r>
              <a:rPr lang="en-US" altLang="es-ES_tradnl" sz="1500" dirty="0" err="1" smtClean="0">
                <a:solidFill>
                  <a:srgbClr val="000000"/>
                </a:solidFill>
                <a:ea typeface="ＭＳ Ｐゴシック" pitchFamily="34" charset="-128"/>
                <a:cs typeface="DejaVu Sans" charset="0"/>
              </a:rPr>
              <a:t>Photofission</a:t>
            </a:r>
            <a:r>
              <a:rPr lang="en-US" altLang="es-ES_tradnl" sz="1500" dirty="0" smtClean="0">
                <a:solidFill>
                  <a:srgbClr val="000000"/>
                </a:solidFill>
                <a:ea typeface="ＭＳ Ｐゴシック" pitchFamily="34" charset="-128"/>
                <a:cs typeface="DejaVu Sans" charset="0"/>
              </a:rPr>
              <a:t> </a:t>
            </a:r>
            <a:r>
              <a:rPr lang="en-US" altLang="es-ES_tradnl" sz="1500" dirty="0">
                <a:solidFill>
                  <a:srgbClr val="000000"/>
                </a:solidFill>
                <a:ea typeface="ＭＳ Ｐゴシック" pitchFamily="34" charset="-128"/>
                <a:cs typeface="DejaVu Sans" charset="0"/>
              </a:rPr>
              <a:t>cross section measurements, rare fission modes, ternary fission</a:t>
            </a:r>
          </a:p>
        </p:txBody>
      </p:sp>
    </p:spTree>
    <p:extLst>
      <p:ext uri="{BB962C8B-B14F-4D97-AF65-F5344CB8AC3E}">
        <p14:creationId xmlns:p14="http://schemas.microsoft.com/office/powerpoint/2010/main" val="758665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5" name="Title 1"/>
          <p:cNvSpPr>
            <a:spLocks noGrp="1"/>
          </p:cNvSpPr>
          <p:nvPr>
            <p:ph type="title"/>
          </p:nvPr>
        </p:nvSpPr>
        <p:spPr>
          <a:xfrm>
            <a:off x="179512" y="188640"/>
            <a:ext cx="8568952" cy="1143000"/>
          </a:xfrm>
        </p:spPr>
        <p:txBody>
          <a:bodyPr/>
          <a:lstStyle/>
          <a:p>
            <a:r>
              <a:rPr lang="en-US" sz="2800" b="1" dirty="0" smtClean="0">
                <a:solidFill>
                  <a:srgbClr val="660066"/>
                </a:solidFill>
              </a:rPr>
              <a:t>SG</a:t>
            </a:r>
            <a:r>
              <a:rPr lang="en-US" sz="2800" b="1" dirty="0">
                <a:solidFill>
                  <a:srgbClr val="660066"/>
                </a:solidFill>
              </a:rPr>
              <a:t>3</a:t>
            </a:r>
            <a:r>
              <a:rPr lang="en-US" sz="2800" b="1" dirty="0" smtClean="0">
                <a:solidFill>
                  <a:srgbClr val="660066"/>
                </a:solidFill>
              </a:rPr>
              <a:t>: Reaction dynamics </a:t>
            </a:r>
            <a:br>
              <a:rPr lang="en-US" sz="2800" b="1" dirty="0" smtClean="0">
                <a:solidFill>
                  <a:srgbClr val="660066"/>
                </a:solidFill>
              </a:rPr>
            </a:br>
            <a:r>
              <a:rPr lang="en-US" sz="2800" b="1" dirty="0" smtClean="0">
                <a:solidFill>
                  <a:srgbClr val="660066"/>
                </a:solidFill>
              </a:rPr>
              <a:t>(</a:t>
            </a:r>
            <a:r>
              <a:rPr lang="en-US" sz="2800" b="1" dirty="0">
                <a:solidFill>
                  <a:srgbClr val="660066"/>
                </a:solidFill>
              </a:rPr>
              <a:t>Summary and open </a:t>
            </a:r>
            <a:r>
              <a:rPr lang="en-US" sz="2800" b="1" dirty="0" smtClean="0">
                <a:solidFill>
                  <a:srgbClr val="660066"/>
                </a:solidFill>
              </a:rPr>
              <a:t>issues)</a:t>
            </a:r>
            <a:r>
              <a:rPr lang="en-GB" sz="2800" dirty="0"/>
              <a:t/>
            </a:r>
            <a:br>
              <a:rPr lang="en-GB" sz="2800" dirty="0"/>
            </a:br>
            <a:endParaRPr lang="en-GB" sz="2800" dirty="0"/>
          </a:p>
        </p:txBody>
      </p:sp>
      <p:sp>
        <p:nvSpPr>
          <p:cNvPr id="6" name="Rectangle 5"/>
          <p:cNvSpPr/>
          <p:nvPr/>
        </p:nvSpPr>
        <p:spPr>
          <a:xfrm>
            <a:off x="268486" y="1916832"/>
            <a:ext cx="8784976" cy="3785652"/>
          </a:xfrm>
          <a:prstGeom prst="rect">
            <a:avLst/>
          </a:prstGeom>
        </p:spPr>
        <p:txBody>
          <a:bodyPr wrap="square">
            <a:spAutoFit/>
          </a:bodyPr>
          <a:lstStyle/>
          <a:p>
            <a:pPr marL="285750" indent="-285750">
              <a:buFont typeface="Arial"/>
              <a:buChar char="•"/>
            </a:pPr>
            <a:r>
              <a:rPr lang="en-GB" sz="1600" b="1" dirty="0" smtClean="0"/>
              <a:t>Better understand incomplete fusion and fusion suppression in weakly bound nuclei</a:t>
            </a:r>
          </a:p>
          <a:p>
            <a:pPr marL="285750" indent="-285750">
              <a:buFont typeface="Arial"/>
              <a:buChar char="•"/>
            </a:pPr>
            <a:endParaRPr lang="en-GB" sz="1600" b="1" dirty="0" smtClean="0"/>
          </a:p>
          <a:p>
            <a:pPr marL="285750" indent="-285750">
              <a:buFont typeface="Arial"/>
              <a:buChar char="•"/>
            </a:pPr>
            <a:r>
              <a:rPr lang="en-GB" sz="1600" b="1" dirty="0" smtClean="0"/>
              <a:t>Improve description nucleus-nucleus potential in fusion</a:t>
            </a:r>
          </a:p>
          <a:p>
            <a:pPr marL="285750" indent="-285750">
              <a:buFont typeface="Arial"/>
              <a:buChar char="•"/>
            </a:pPr>
            <a:endParaRPr lang="en-GB" sz="1600" b="1" dirty="0" smtClean="0"/>
          </a:p>
          <a:p>
            <a:pPr marL="285750" indent="-285750">
              <a:buFont typeface="Arial"/>
              <a:buChar char="•"/>
            </a:pPr>
            <a:r>
              <a:rPr lang="en-GB" sz="1600" b="1" dirty="0" smtClean="0"/>
              <a:t>Better understanding of HI fusion hindrance at low energy</a:t>
            </a:r>
          </a:p>
          <a:p>
            <a:pPr marL="285750" indent="-285750">
              <a:buFont typeface="Arial"/>
              <a:buChar char="•"/>
            </a:pPr>
            <a:endParaRPr lang="en-GB" sz="1600" b="1" dirty="0"/>
          </a:p>
          <a:p>
            <a:pPr marL="285750" indent="-285750">
              <a:buFont typeface="Arial"/>
              <a:buChar char="•"/>
            </a:pPr>
            <a:r>
              <a:rPr lang="en-GB" sz="1600" b="1" dirty="0" smtClean="0"/>
              <a:t>Microscopic time dep. models for fusion, fission and deep inelastic (HPC)</a:t>
            </a:r>
          </a:p>
          <a:p>
            <a:pPr marL="285750" indent="-285750">
              <a:buFont typeface="Arial"/>
              <a:buChar char="•"/>
            </a:pPr>
            <a:endParaRPr lang="en-GB" sz="1600" b="1" dirty="0" smtClean="0"/>
          </a:p>
          <a:p>
            <a:pPr marL="285750" indent="-285750">
              <a:buFont typeface="Arial"/>
              <a:buChar char="•"/>
            </a:pPr>
            <a:r>
              <a:rPr lang="en-GB" sz="1600" b="1" dirty="0" smtClean="0"/>
              <a:t>Better description of the coupling among reaction channels</a:t>
            </a:r>
          </a:p>
          <a:p>
            <a:pPr marL="285750" indent="-285750">
              <a:buFont typeface="Arial"/>
              <a:buChar char="•"/>
            </a:pPr>
            <a:endParaRPr lang="en-GB" sz="1600" b="1" dirty="0" smtClean="0"/>
          </a:p>
          <a:p>
            <a:pPr marL="285750" indent="-285750">
              <a:buFont typeface="Arial"/>
              <a:buChar char="•"/>
            </a:pPr>
            <a:r>
              <a:rPr lang="en-GB" sz="1600" b="1" dirty="0" smtClean="0"/>
              <a:t>Collective excitations and particle correlations in reaction models</a:t>
            </a:r>
          </a:p>
          <a:p>
            <a:endParaRPr lang="en-GB" sz="1600" b="1" dirty="0" smtClean="0"/>
          </a:p>
          <a:p>
            <a:pPr marL="285750" indent="-285750">
              <a:buFont typeface="Arial"/>
              <a:buChar char="•"/>
            </a:pPr>
            <a:r>
              <a:rPr lang="en-GB" sz="1600" b="1" dirty="0" smtClean="0"/>
              <a:t>Describe the third minimum in fission barrier</a:t>
            </a:r>
            <a:endParaRPr lang="en-GB" sz="1600" dirty="0" smtClean="0"/>
          </a:p>
          <a:p>
            <a:pPr marL="285750" indent="-285750">
              <a:buFont typeface="Arial" panose="020B0604020202020204" pitchFamily="34" charset="0"/>
              <a:buChar char="•"/>
            </a:pPr>
            <a:endParaRPr lang="en-GB" sz="1600" b="1" dirty="0"/>
          </a:p>
          <a:p>
            <a:pPr marL="742950" lvl="1" indent="-285750">
              <a:buFont typeface="Arial" panose="020B0604020202020204" pitchFamily="34" charset="0"/>
              <a:buChar char="•"/>
            </a:pPr>
            <a:endParaRPr lang="en-GB" sz="1600" dirty="0" smtClean="0"/>
          </a:p>
        </p:txBody>
      </p:sp>
    </p:spTree>
    <p:extLst>
      <p:ext uri="{BB962C8B-B14F-4D97-AF65-F5344CB8AC3E}">
        <p14:creationId xmlns:p14="http://schemas.microsoft.com/office/powerpoint/2010/main" val="1555903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51573"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0" y="188640"/>
            <a:ext cx="8964488" cy="1143000"/>
          </a:xfrm>
        </p:spPr>
        <p:txBody>
          <a:bodyPr/>
          <a:lstStyle/>
          <a:p>
            <a:r>
              <a:rPr lang="en-US" sz="2800" b="1" dirty="0" smtClean="0">
                <a:solidFill>
                  <a:srgbClr val="660066"/>
                </a:solidFill>
              </a:rPr>
              <a:t>SG4: The Nuclear Equation of State </a:t>
            </a:r>
            <a:br>
              <a:rPr lang="en-US" sz="2800" b="1" dirty="0" smtClean="0">
                <a:solidFill>
                  <a:srgbClr val="660066"/>
                </a:solidFill>
              </a:rPr>
            </a:br>
            <a:r>
              <a:rPr lang="en-US" sz="2800" b="1" dirty="0" smtClean="0">
                <a:solidFill>
                  <a:srgbClr val="660066"/>
                </a:solidFill>
              </a:rPr>
              <a:t>(key questions)</a:t>
            </a:r>
            <a:endParaRPr lang="en-GB" sz="2800" dirty="0"/>
          </a:p>
        </p:txBody>
      </p:sp>
      <p:sp>
        <p:nvSpPr>
          <p:cNvPr id="7" name="Rectangle 6"/>
          <p:cNvSpPr/>
          <p:nvPr/>
        </p:nvSpPr>
        <p:spPr>
          <a:xfrm>
            <a:off x="899592" y="1340768"/>
            <a:ext cx="8064896" cy="3785652"/>
          </a:xfrm>
          <a:prstGeom prst="rect">
            <a:avLst/>
          </a:prstGeom>
        </p:spPr>
        <p:txBody>
          <a:bodyPr wrap="square">
            <a:spAutoFit/>
          </a:bodyPr>
          <a:lstStyle/>
          <a:p>
            <a:pPr marL="285750" lvl="0" indent="-285750">
              <a:buFont typeface="Arial"/>
              <a:buChar char="•"/>
            </a:pPr>
            <a:r>
              <a:rPr lang="en-US" sz="1600" b="1" dirty="0"/>
              <a:t>Introduction to the </a:t>
            </a:r>
            <a:r>
              <a:rPr lang="en-US" sz="1600" b="1" dirty="0" err="1" smtClean="0"/>
              <a:t>EoS</a:t>
            </a:r>
            <a:endParaRPr lang="en-US" sz="1600" b="1" dirty="0"/>
          </a:p>
          <a:p>
            <a:pPr marL="742950" lvl="1" indent="-285750">
              <a:buFont typeface="Arial"/>
              <a:buChar char="•"/>
            </a:pPr>
            <a:r>
              <a:rPr lang="en-US" sz="1600" b="1" dirty="0" smtClean="0"/>
              <a:t>E(T, </a:t>
            </a:r>
            <a:r>
              <a:rPr lang="en-US" sz="1600" b="1" dirty="0" smtClean="0">
                <a:sym typeface="Symbol"/>
              </a:rPr>
              <a:t>)</a:t>
            </a:r>
          </a:p>
          <a:p>
            <a:pPr marL="742950" lvl="1" indent="-285750">
              <a:buFont typeface="Arial"/>
              <a:buChar char="•"/>
            </a:pPr>
            <a:r>
              <a:rPr lang="en-US" sz="1600" b="1" dirty="0" smtClean="0">
                <a:sym typeface="Symbol"/>
              </a:rPr>
              <a:t>Key role in reaction mechanisms, collective excitations, astrophysics…</a:t>
            </a:r>
            <a:endParaRPr lang="en-US" sz="1600" b="1" dirty="0" smtClean="0"/>
          </a:p>
          <a:p>
            <a:endParaRPr lang="en-US" sz="1600" b="1" dirty="0"/>
          </a:p>
          <a:p>
            <a:pPr marL="285750" lvl="0" indent="-285750">
              <a:buFont typeface="Arial"/>
              <a:buChar char="•"/>
            </a:pPr>
            <a:r>
              <a:rPr lang="en-US" sz="1600" b="1" dirty="0"/>
              <a:t>The density dependence of the symmetry </a:t>
            </a:r>
            <a:r>
              <a:rPr lang="en-US" sz="1600" b="1" dirty="0" smtClean="0"/>
              <a:t>energy:</a:t>
            </a:r>
          </a:p>
          <a:p>
            <a:pPr lvl="0"/>
            <a:endParaRPr lang="en-US" sz="1600" b="1" dirty="0" smtClean="0"/>
          </a:p>
          <a:p>
            <a:pPr marL="742950" lvl="1" indent="-285750">
              <a:buFont typeface="Arial"/>
              <a:buChar char="•"/>
            </a:pPr>
            <a:r>
              <a:rPr lang="en-US" sz="1600" b="1" dirty="0" smtClean="0"/>
              <a:t>Incompressibility </a:t>
            </a:r>
          </a:p>
          <a:p>
            <a:pPr marL="742950" lvl="1" indent="-285750">
              <a:buFont typeface="Arial"/>
              <a:buChar char="•"/>
            </a:pPr>
            <a:r>
              <a:rPr lang="en-US" sz="1600" b="1" dirty="0" smtClean="0"/>
              <a:t>Symmetry energy</a:t>
            </a:r>
          </a:p>
          <a:p>
            <a:pPr marL="742950" lvl="1" indent="-285750">
              <a:buFont typeface="Arial"/>
              <a:buChar char="•"/>
            </a:pPr>
            <a:r>
              <a:rPr lang="en-US" sz="1600" b="1" dirty="0" smtClean="0"/>
              <a:t>Investigations around saturation densities</a:t>
            </a:r>
          </a:p>
          <a:p>
            <a:pPr marL="742950" lvl="1" indent="-285750">
              <a:buFont typeface="Arial"/>
              <a:buChar char="•"/>
            </a:pPr>
            <a:r>
              <a:rPr lang="en-US" sz="1600" b="1" dirty="0" smtClean="0"/>
              <a:t>Investigations away from saturation densities: heavy ion collisions</a:t>
            </a:r>
          </a:p>
          <a:p>
            <a:pPr marL="742950" lvl="1" indent="-285750">
              <a:buFont typeface="Arial"/>
              <a:buChar char="•"/>
            </a:pPr>
            <a:r>
              <a:rPr lang="en-US" sz="1600" b="1" dirty="0" smtClean="0"/>
              <a:t>Sub-saturation densities</a:t>
            </a:r>
          </a:p>
          <a:p>
            <a:pPr marL="742950" lvl="1" indent="-285750">
              <a:buFont typeface="Arial"/>
              <a:buChar char="•"/>
            </a:pPr>
            <a:r>
              <a:rPr lang="en-US" sz="1600" b="1" dirty="0" smtClean="0"/>
              <a:t>Supra-saturation densities</a:t>
            </a:r>
          </a:p>
          <a:p>
            <a:pPr marL="742950" lvl="1" indent="-285750">
              <a:buFont typeface="Arial"/>
              <a:buChar char="•"/>
            </a:pPr>
            <a:r>
              <a:rPr lang="en-US" sz="1600" b="1" dirty="0" smtClean="0"/>
              <a:t>Status of symmetry energy investigations</a:t>
            </a:r>
          </a:p>
          <a:p>
            <a:endParaRPr lang="fr-FR" sz="1600" dirty="0" smtClean="0"/>
          </a:p>
          <a:p>
            <a:endParaRPr lang="fr-FR" sz="1600" dirty="0"/>
          </a:p>
        </p:txBody>
      </p:sp>
      <p:grpSp>
        <p:nvGrpSpPr>
          <p:cNvPr id="5" name="Group 4"/>
          <p:cNvGrpSpPr>
            <a:grpSpLocks noChangeAspect="1"/>
          </p:cNvGrpSpPr>
          <p:nvPr/>
        </p:nvGrpSpPr>
        <p:grpSpPr>
          <a:xfrm>
            <a:off x="681604" y="5070426"/>
            <a:ext cx="8259270" cy="1626688"/>
            <a:chOff x="18618" y="1621718"/>
            <a:chExt cx="9287112" cy="1829118"/>
          </a:xfrm>
        </p:grpSpPr>
        <p:pic>
          <p:nvPicPr>
            <p:cNvPr id="8" name="Picture 7" descr="Cartoon-HIC_01.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12" y="2165446"/>
              <a:ext cx="1112136" cy="492635"/>
            </a:xfrm>
            <a:prstGeom prst="rect">
              <a:avLst/>
            </a:prstGeom>
          </p:spPr>
        </p:pic>
        <p:pic>
          <p:nvPicPr>
            <p:cNvPr id="9" name="Picture 8" descr="Cartoon-HIC_02.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6943" y="1714057"/>
              <a:ext cx="1202178" cy="1007614"/>
            </a:xfrm>
            <a:prstGeom prst="rect">
              <a:avLst/>
            </a:prstGeom>
          </p:spPr>
        </p:pic>
        <p:pic>
          <p:nvPicPr>
            <p:cNvPr id="10" name="Picture 9" descr="Cartoon-HIC_03.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3114" y="1621718"/>
              <a:ext cx="1418896" cy="1546207"/>
            </a:xfrm>
            <a:prstGeom prst="rect">
              <a:avLst/>
            </a:prstGeom>
          </p:spPr>
        </p:pic>
        <p:pic>
          <p:nvPicPr>
            <p:cNvPr id="11" name="Picture 10" descr="Cartoon-HIC_04.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4967" y="1655378"/>
              <a:ext cx="2128345" cy="1553178"/>
            </a:xfrm>
            <a:prstGeom prst="rect">
              <a:avLst/>
            </a:prstGeom>
          </p:spPr>
        </p:pic>
        <p:sp>
          <p:nvSpPr>
            <p:cNvPr id="12" name="TextBox 11"/>
            <p:cNvSpPr txBox="1"/>
            <p:nvPr/>
          </p:nvSpPr>
          <p:spPr>
            <a:xfrm>
              <a:off x="18618" y="1857616"/>
              <a:ext cx="916027" cy="311470"/>
            </a:xfrm>
            <a:prstGeom prst="rect">
              <a:avLst/>
            </a:prstGeom>
            <a:noFill/>
          </p:spPr>
          <p:txBody>
            <a:bodyPr wrap="none" rtlCol="0">
              <a:spAutoFit/>
            </a:bodyPr>
            <a:lstStyle/>
            <a:p>
              <a:r>
                <a:rPr lang="en-US" sz="1200" dirty="0" smtClean="0"/>
                <a:t>Projectile</a:t>
              </a:r>
              <a:endParaRPr lang="en-US" sz="1200" dirty="0"/>
            </a:p>
          </p:txBody>
        </p:sp>
        <p:sp>
          <p:nvSpPr>
            <p:cNvPr id="13" name="TextBox 12"/>
            <p:cNvSpPr txBox="1"/>
            <p:nvPr/>
          </p:nvSpPr>
          <p:spPr>
            <a:xfrm>
              <a:off x="1014266" y="1997378"/>
              <a:ext cx="687759" cy="311470"/>
            </a:xfrm>
            <a:prstGeom prst="rect">
              <a:avLst/>
            </a:prstGeom>
            <a:noFill/>
          </p:spPr>
          <p:txBody>
            <a:bodyPr wrap="none" rtlCol="0">
              <a:spAutoFit/>
            </a:bodyPr>
            <a:lstStyle/>
            <a:p>
              <a:r>
                <a:rPr lang="en-US" sz="1200" dirty="0" smtClean="0"/>
                <a:t>Target</a:t>
              </a:r>
              <a:endParaRPr lang="en-US" sz="1200" dirty="0"/>
            </a:p>
          </p:txBody>
        </p:sp>
        <p:sp>
          <p:nvSpPr>
            <p:cNvPr id="14" name="TextBox 13"/>
            <p:cNvSpPr txBox="1"/>
            <p:nvPr/>
          </p:nvSpPr>
          <p:spPr>
            <a:xfrm>
              <a:off x="1808879" y="2927616"/>
              <a:ext cx="2272638" cy="523220"/>
            </a:xfrm>
            <a:prstGeom prst="rect">
              <a:avLst/>
            </a:prstGeom>
            <a:noFill/>
          </p:spPr>
          <p:txBody>
            <a:bodyPr wrap="square" rtlCol="0">
              <a:spAutoFit/>
            </a:bodyPr>
            <a:lstStyle/>
            <a:p>
              <a:r>
                <a:rPr lang="en-US" sz="1200" dirty="0" smtClean="0"/>
                <a:t>Pre-equilibrium, stopping, compression</a:t>
              </a:r>
              <a:endParaRPr lang="en-US" sz="1200" dirty="0"/>
            </a:p>
          </p:txBody>
        </p:sp>
        <p:sp>
          <p:nvSpPr>
            <p:cNvPr id="15" name="TextBox 14"/>
            <p:cNvSpPr txBox="1"/>
            <p:nvPr/>
          </p:nvSpPr>
          <p:spPr>
            <a:xfrm>
              <a:off x="4201740" y="3106911"/>
              <a:ext cx="1548639" cy="311470"/>
            </a:xfrm>
            <a:prstGeom prst="rect">
              <a:avLst/>
            </a:prstGeom>
            <a:noFill/>
          </p:spPr>
          <p:txBody>
            <a:bodyPr wrap="square" rtlCol="0">
              <a:spAutoFit/>
            </a:bodyPr>
            <a:lstStyle/>
            <a:p>
              <a:r>
                <a:rPr lang="en-US" sz="1200" dirty="0" smtClean="0"/>
                <a:t>Flow, expansion</a:t>
              </a:r>
              <a:endParaRPr lang="en-US" sz="1200" dirty="0"/>
            </a:p>
          </p:txBody>
        </p:sp>
        <p:sp>
          <p:nvSpPr>
            <p:cNvPr id="16" name="TextBox 15"/>
            <p:cNvSpPr txBox="1"/>
            <p:nvPr/>
          </p:nvSpPr>
          <p:spPr>
            <a:xfrm>
              <a:off x="6141244" y="3071639"/>
              <a:ext cx="1500069" cy="311470"/>
            </a:xfrm>
            <a:prstGeom prst="rect">
              <a:avLst/>
            </a:prstGeom>
            <a:noFill/>
          </p:spPr>
          <p:txBody>
            <a:bodyPr wrap="square" rtlCol="0">
              <a:spAutoFit/>
            </a:bodyPr>
            <a:lstStyle/>
            <a:p>
              <a:r>
                <a:rPr lang="en-US" sz="1200" dirty="0" smtClean="0"/>
                <a:t>Fragmentation</a:t>
              </a:r>
              <a:endParaRPr lang="en-US" sz="1200" dirty="0"/>
            </a:p>
          </p:txBody>
        </p:sp>
        <p:sp>
          <p:nvSpPr>
            <p:cNvPr id="17" name="TextBox 16"/>
            <p:cNvSpPr txBox="1"/>
            <p:nvPr/>
          </p:nvSpPr>
          <p:spPr>
            <a:xfrm>
              <a:off x="8250585" y="2098843"/>
              <a:ext cx="1055145" cy="519116"/>
            </a:xfrm>
            <a:prstGeom prst="rect">
              <a:avLst/>
            </a:prstGeom>
            <a:noFill/>
          </p:spPr>
          <p:txBody>
            <a:bodyPr wrap="square" rtlCol="0">
              <a:spAutoFit/>
            </a:bodyPr>
            <a:lstStyle/>
            <a:p>
              <a:r>
                <a:rPr lang="en-US" sz="1200" dirty="0" smtClean="0"/>
                <a:t>Secondary decays</a:t>
              </a:r>
              <a:endParaRPr lang="en-US" sz="1200" dirty="0"/>
            </a:p>
          </p:txBody>
        </p:sp>
        <p:sp>
          <p:nvSpPr>
            <p:cNvPr id="18" name="Oval 17"/>
            <p:cNvSpPr/>
            <p:nvPr/>
          </p:nvSpPr>
          <p:spPr>
            <a:xfrm rot="1020000">
              <a:off x="7787312" y="2683872"/>
              <a:ext cx="910516" cy="551928"/>
            </a:xfrm>
            <a:prstGeom prst="ellipse">
              <a:avLst/>
            </a:pr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124197" y="4943836"/>
            <a:ext cx="2597186" cy="338554"/>
          </a:xfrm>
          <a:prstGeom prst="rect">
            <a:avLst/>
          </a:prstGeom>
        </p:spPr>
        <p:txBody>
          <a:bodyPr wrap="none">
            <a:spAutoFit/>
          </a:bodyPr>
          <a:lstStyle/>
          <a:p>
            <a:pPr lvl="1"/>
            <a:r>
              <a:rPr lang="en-US" sz="1600" b="1" dirty="0"/>
              <a:t>heavy ion collisions</a:t>
            </a:r>
          </a:p>
        </p:txBody>
      </p:sp>
      <p:sp>
        <p:nvSpPr>
          <p:cNvPr id="20" name="Title 1"/>
          <p:cNvSpPr txBox="1">
            <a:spLocks/>
          </p:cNvSpPr>
          <p:nvPr/>
        </p:nvSpPr>
        <p:spPr bwMode="auto">
          <a:xfrm>
            <a:off x="107504" y="620688"/>
            <a:ext cx="1835696" cy="9262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a:r>
              <a:rPr lang="en-US" sz="1400" b="1" kern="0" dirty="0" smtClean="0">
                <a:solidFill>
                  <a:srgbClr val="660066"/>
                </a:solidFill>
              </a:rPr>
              <a:t>Section headings</a:t>
            </a:r>
            <a:endParaRPr lang="en-GB" sz="1400" kern="0" dirty="0"/>
          </a:p>
        </p:txBody>
      </p:sp>
    </p:spTree>
    <p:extLst>
      <p:ext uri="{BB962C8B-B14F-4D97-AF65-F5344CB8AC3E}">
        <p14:creationId xmlns:p14="http://schemas.microsoft.com/office/powerpoint/2010/main" val="2767439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57"/>
            <a:ext cx="8229600" cy="901738"/>
          </a:xfrm>
        </p:spPr>
        <p:txBody>
          <a:bodyPr>
            <a:normAutofit/>
          </a:bodyPr>
          <a:lstStyle/>
          <a:p>
            <a:r>
              <a:rPr lang="en-US" sz="2400" dirty="0" err="1" smtClean="0">
                <a:solidFill>
                  <a:srgbClr val="000000"/>
                </a:solidFill>
              </a:rPr>
              <a:t>EoS</a:t>
            </a:r>
            <a:r>
              <a:rPr lang="en-US" sz="2400" dirty="0">
                <a:solidFill>
                  <a:srgbClr val="000000"/>
                </a:solidFill>
              </a:rPr>
              <a:t> </a:t>
            </a:r>
            <a:r>
              <a:rPr lang="en-US" sz="2400" dirty="0" smtClean="0">
                <a:solidFill>
                  <a:srgbClr val="000000"/>
                </a:solidFill>
              </a:rPr>
              <a:t>of asymmetric nuclear matter</a:t>
            </a:r>
            <a:endParaRPr lang="en-US" sz="2400" dirty="0">
              <a:solidFill>
                <a:srgbClr val="000000"/>
              </a:solidFill>
            </a:endParaRPr>
          </a:p>
        </p:txBody>
      </p:sp>
      <p:graphicFrame>
        <p:nvGraphicFramePr>
          <p:cNvPr id="4" name="Object 6"/>
          <p:cNvGraphicFramePr>
            <a:graphicFrameLocks noChangeAspect="1"/>
          </p:cNvGraphicFramePr>
          <p:nvPr>
            <p:extLst>
              <p:ext uri="{D42A27DB-BD31-4B8C-83A1-F6EECF244321}">
                <p14:modId xmlns:p14="http://schemas.microsoft.com/office/powerpoint/2010/main" val="3552667501"/>
              </p:ext>
            </p:extLst>
          </p:nvPr>
        </p:nvGraphicFramePr>
        <p:xfrm>
          <a:off x="920086" y="1331913"/>
          <a:ext cx="5113337" cy="538162"/>
        </p:xfrm>
        <a:graphic>
          <a:graphicData uri="http://schemas.openxmlformats.org/presentationml/2006/ole">
            <mc:AlternateContent xmlns:mc="http://schemas.openxmlformats.org/markup-compatibility/2006">
              <mc:Choice xmlns:v="urn:schemas-microsoft-com:vml" Requires="v">
                <p:oleObj spid="_x0000_s2846" name="Equation" r:id="rId4" imgW="2679700" imgH="279400" progId="Equation.DSMT4">
                  <p:embed/>
                </p:oleObj>
              </mc:Choice>
              <mc:Fallback>
                <p:oleObj name="Equation" r:id="rId4" imgW="2679700" imgH="279400" progId="Equation.DSMT4">
                  <p:embed/>
                  <p:pic>
                    <p:nvPicPr>
                      <p:cNvPr id="0" name=""/>
                      <p:cNvPicPr>
                        <a:picLocks noChangeAspect="1" noChangeArrowheads="1"/>
                      </p:cNvPicPr>
                      <p:nvPr/>
                    </p:nvPicPr>
                    <p:blipFill>
                      <a:blip r:embed="rId5"/>
                      <a:srcRect/>
                      <a:stretch>
                        <a:fillRect/>
                      </a:stretch>
                    </p:blipFill>
                    <p:spPr bwMode="auto">
                      <a:xfrm>
                        <a:off x="920086" y="1331913"/>
                        <a:ext cx="5113337" cy="538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35"/>
          <p:cNvGraphicFramePr>
            <a:graphicFrameLocks noChangeAspect="1"/>
          </p:cNvGraphicFramePr>
          <p:nvPr>
            <p:extLst>
              <p:ext uri="{D42A27DB-BD31-4B8C-83A1-F6EECF244321}">
                <p14:modId xmlns:p14="http://schemas.microsoft.com/office/powerpoint/2010/main" val="1869849423"/>
              </p:ext>
            </p:extLst>
          </p:nvPr>
        </p:nvGraphicFramePr>
        <p:xfrm>
          <a:off x="6974811" y="1209675"/>
          <a:ext cx="1219200" cy="733425"/>
        </p:xfrm>
        <a:graphic>
          <a:graphicData uri="http://schemas.openxmlformats.org/presentationml/2006/ole">
            <mc:AlternateContent xmlns:mc="http://schemas.openxmlformats.org/markup-compatibility/2006">
              <mc:Choice xmlns:v="urn:schemas-microsoft-com:vml" Requires="v">
                <p:oleObj spid="_x0000_s2847" name="Equation" r:id="rId6" imgW="762000" imgH="457200" progId="Equation.DSMT4">
                  <p:embed/>
                </p:oleObj>
              </mc:Choice>
              <mc:Fallback>
                <p:oleObj name="Equation" r:id="rId6" imgW="762000" imgH="457200" progId="Equation.DSMT4">
                  <p:embed/>
                  <p:pic>
                    <p:nvPicPr>
                      <p:cNvPr id="0" name=""/>
                      <p:cNvPicPr>
                        <a:picLocks noChangeAspect="1" noChangeArrowheads="1"/>
                      </p:cNvPicPr>
                      <p:nvPr/>
                    </p:nvPicPr>
                    <p:blipFill>
                      <a:blip r:embed="rId7"/>
                      <a:srcRect/>
                      <a:stretch>
                        <a:fillRect/>
                      </a:stretch>
                    </p:blipFill>
                    <p:spPr bwMode="auto">
                      <a:xfrm>
                        <a:off x="6974811" y="1209675"/>
                        <a:ext cx="1219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1" name="Object 35"/>
          <p:cNvGraphicFramePr>
            <a:graphicFrameLocks noChangeAspect="1"/>
          </p:cNvGraphicFramePr>
          <p:nvPr>
            <p:extLst>
              <p:ext uri="{D42A27DB-BD31-4B8C-83A1-F6EECF244321}">
                <p14:modId xmlns:p14="http://schemas.microsoft.com/office/powerpoint/2010/main" val="2323412466"/>
              </p:ext>
            </p:extLst>
          </p:nvPr>
        </p:nvGraphicFramePr>
        <p:xfrm>
          <a:off x="6966873" y="2049463"/>
          <a:ext cx="1179513" cy="368300"/>
        </p:xfrm>
        <a:graphic>
          <a:graphicData uri="http://schemas.openxmlformats.org/presentationml/2006/ole">
            <mc:AlternateContent xmlns:mc="http://schemas.openxmlformats.org/markup-compatibility/2006">
              <mc:Choice xmlns:v="urn:schemas-microsoft-com:vml" Requires="v">
                <p:oleObj spid="_x0000_s2848" name="Équation" r:id="rId8" imgW="736600" imgH="228600" progId="Equation.3">
                  <p:embed/>
                </p:oleObj>
              </mc:Choice>
              <mc:Fallback>
                <p:oleObj name="Équation" r:id="rId8" imgW="736600" imgH="228600" progId="Equation.3">
                  <p:embed/>
                  <p:pic>
                    <p:nvPicPr>
                      <p:cNvPr id="0" name=""/>
                      <p:cNvPicPr>
                        <a:picLocks noChangeAspect="1" noChangeArrowheads="1"/>
                      </p:cNvPicPr>
                      <p:nvPr/>
                    </p:nvPicPr>
                    <p:blipFill>
                      <a:blip r:embed="rId9"/>
                      <a:srcRect/>
                      <a:stretch>
                        <a:fillRect/>
                      </a:stretch>
                    </p:blipFill>
                    <p:spPr bwMode="auto">
                      <a:xfrm>
                        <a:off x="6966873" y="2049463"/>
                        <a:ext cx="11795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3" name="Group 2"/>
          <p:cNvGrpSpPr/>
          <p:nvPr/>
        </p:nvGrpSpPr>
        <p:grpSpPr>
          <a:xfrm>
            <a:off x="607989" y="1345369"/>
            <a:ext cx="6907831" cy="5146387"/>
            <a:chOff x="607989" y="1345369"/>
            <a:chExt cx="6907831" cy="5146387"/>
          </a:xfrm>
        </p:grpSpPr>
        <p:grpSp>
          <p:nvGrpSpPr>
            <p:cNvPr id="20" name="Group 19"/>
            <p:cNvGrpSpPr/>
            <p:nvPr/>
          </p:nvGrpSpPr>
          <p:grpSpPr>
            <a:xfrm>
              <a:off x="3337008" y="1345369"/>
              <a:ext cx="1971544" cy="971142"/>
              <a:chOff x="1320000" y="1345369"/>
              <a:chExt cx="1971544" cy="971142"/>
            </a:xfrm>
          </p:grpSpPr>
          <p:sp>
            <p:nvSpPr>
              <p:cNvPr id="6" name="Rectangle 37"/>
              <p:cNvSpPr>
                <a:spLocks noChangeArrowheads="1"/>
              </p:cNvSpPr>
              <p:nvPr/>
            </p:nvSpPr>
            <p:spPr bwMode="auto">
              <a:xfrm>
                <a:off x="1621371" y="1345369"/>
                <a:ext cx="1380571" cy="533400"/>
              </a:xfrm>
              <a:prstGeom prst="rect">
                <a:avLst/>
              </a:prstGeom>
              <a:noFill/>
              <a:ln w="28575">
                <a:solidFill>
                  <a:srgbClr val="BE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Box 7"/>
              <p:cNvSpPr txBox="1"/>
              <p:nvPr/>
            </p:nvSpPr>
            <p:spPr>
              <a:xfrm>
                <a:off x="1320000" y="1947179"/>
                <a:ext cx="1971544" cy="369332"/>
              </a:xfrm>
              <a:prstGeom prst="rect">
                <a:avLst/>
              </a:prstGeom>
              <a:noFill/>
            </p:spPr>
            <p:txBody>
              <a:bodyPr wrap="square" rtlCol="0">
                <a:spAutoFit/>
              </a:bodyPr>
              <a:lstStyle/>
              <a:p>
                <a:r>
                  <a:rPr lang="en-US" dirty="0" smtClean="0">
                    <a:solidFill>
                      <a:srgbClr val="BE0000"/>
                    </a:solidFill>
                  </a:rPr>
                  <a:t>Asymmetry term</a:t>
                </a:r>
                <a:endParaRPr lang="en-US" dirty="0">
                  <a:solidFill>
                    <a:srgbClr val="BE0000"/>
                  </a:solidFill>
                </a:endParaRPr>
              </a:p>
            </p:txBody>
          </p:sp>
        </p:grpSp>
        <p:grpSp>
          <p:nvGrpSpPr>
            <p:cNvPr id="32" name="Group 31"/>
            <p:cNvGrpSpPr/>
            <p:nvPr/>
          </p:nvGrpSpPr>
          <p:grpSpPr>
            <a:xfrm>
              <a:off x="607989" y="2448037"/>
              <a:ext cx="6907831" cy="4043719"/>
              <a:chOff x="607989" y="2448037"/>
              <a:chExt cx="6907831" cy="4043719"/>
            </a:xfrm>
          </p:grpSpPr>
          <p:cxnSp>
            <p:nvCxnSpPr>
              <p:cNvPr id="34" name="Straight Connector 33"/>
              <p:cNvCxnSpPr/>
              <p:nvPr/>
            </p:nvCxnSpPr>
            <p:spPr bwMode="auto">
              <a:xfrm>
                <a:off x="6601420" y="3370489"/>
                <a:ext cx="914400" cy="914400"/>
              </a:xfrm>
              <a:prstGeom prst="line">
                <a:avLst/>
              </a:prstGeom>
              <a:solidFill>
                <a:srgbClr val="FFFF99"/>
              </a:solidFill>
              <a:ln w="9525" cap="flat" cmpd="sng" algn="ctr">
                <a:noFill/>
                <a:prstDash val="solid"/>
                <a:round/>
                <a:headEnd type="none" w="med" len="med"/>
                <a:tailEnd type="none" w="med" len="med"/>
              </a:ln>
              <a:effectLst/>
            </p:spPr>
          </p:cxnSp>
          <p:cxnSp>
            <p:nvCxnSpPr>
              <p:cNvPr id="35" name="Straight Connector 34"/>
              <p:cNvCxnSpPr/>
              <p:nvPr/>
            </p:nvCxnSpPr>
            <p:spPr bwMode="auto">
              <a:xfrm rot="5400000" flipH="1" flipV="1">
                <a:off x="3524392" y="6099871"/>
                <a:ext cx="769257" cy="14514"/>
              </a:xfrm>
              <a:prstGeom prst="line">
                <a:avLst/>
              </a:prstGeom>
              <a:solidFill>
                <a:srgbClr val="FFFF99"/>
              </a:solidFill>
              <a:ln w="9525" cap="flat" cmpd="sng" algn="ctr">
                <a:noFill/>
                <a:prstDash val="solid"/>
                <a:round/>
                <a:headEnd type="none" w="med" len="med"/>
                <a:tailEnd type="none" w="med" len="med"/>
              </a:ln>
              <a:effectLst/>
            </p:spPr>
          </p:cxnSp>
          <p:grpSp>
            <p:nvGrpSpPr>
              <p:cNvPr id="38" name="Group 37"/>
              <p:cNvGrpSpPr/>
              <p:nvPr/>
            </p:nvGrpSpPr>
            <p:grpSpPr>
              <a:xfrm>
                <a:off x="607989" y="2448037"/>
                <a:ext cx="5175274" cy="3213100"/>
                <a:chOff x="607989" y="2230471"/>
                <a:chExt cx="5175274" cy="3213100"/>
              </a:xfrm>
            </p:grpSpPr>
            <p:pic>
              <p:nvPicPr>
                <p:cNvPr id="41" name="Picture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2459071"/>
                  <a:ext cx="5021263"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2" name="Text Box 43"/>
                <p:cNvSpPr txBox="1">
                  <a:spLocks noChangeArrowheads="1"/>
                </p:cNvSpPr>
                <p:nvPr/>
              </p:nvSpPr>
              <p:spPr bwMode="auto">
                <a:xfrm>
                  <a:off x="1744663" y="2230471"/>
                  <a:ext cx="32004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r>
                    <a:rPr lang="en-GB" sz="1400" dirty="0">
                      <a:latin typeface="Calibri"/>
                      <a:cs typeface="Calibri"/>
                    </a:rPr>
                    <a:t>B.A. Li et al., Phys. Rep. 464, 113 (2008)</a:t>
                  </a:r>
                </a:p>
              </p:txBody>
            </p:sp>
            <p:sp>
              <p:nvSpPr>
                <p:cNvPr id="43" name="TextBox 42"/>
                <p:cNvSpPr txBox="1"/>
                <p:nvPr/>
              </p:nvSpPr>
              <p:spPr>
                <a:xfrm rot="16200000">
                  <a:off x="73257" y="3530142"/>
                  <a:ext cx="1469573" cy="400110"/>
                </a:xfrm>
                <a:prstGeom prst="rect">
                  <a:avLst/>
                </a:prstGeom>
                <a:solidFill>
                  <a:srgbClr val="FFFFFF"/>
                </a:solidFill>
              </p:spPr>
              <p:txBody>
                <a:bodyPr wrap="square" rtlCol="0">
                  <a:spAutoFit/>
                </a:bodyPr>
                <a:lstStyle/>
                <a:p>
                  <a:r>
                    <a:rPr lang="en-US" sz="2000" dirty="0" err="1" smtClean="0"/>
                    <a:t>E</a:t>
                  </a:r>
                  <a:r>
                    <a:rPr lang="en-US" sz="2000" baseline="-25000" dirty="0" err="1" smtClean="0"/>
                    <a:t>sym</a:t>
                  </a:r>
                  <a:r>
                    <a:rPr lang="en-US" sz="2000" dirty="0" smtClean="0"/>
                    <a:t>(MeV)</a:t>
                  </a:r>
                  <a:endParaRPr lang="en-US" sz="2000" dirty="0"/>
                </a:p>
              </p:txBody>
            </p:sp>
            <p:sp>
              <p:nvSpPr>
                <p:cNvPr id="44" name="TextBox 43"/>
                <p:cNvSpPr txBox="1"/>
                <p:nvPr/>
              </p:nvSpPr>
              <p:spPr>
                <a:xfrm rot="16200000">
                  <a:off x="2611022" y="3519078"/>
                  <a:ext cx="1447445" cy="400110"/>
                </a:xfrm>
                <a:prstGeom prst="rect">
                  <a:avLst/>
                </a:prstGeom>
                <a:solidFill>
                  <a:srgbClr val="FFFFFF"/>
                </a:solidFill>
              </p:spPr>
              <p:txBody>
                <a:bodyPr wrap="square" rtlCol="0">
                  <a:spAutoFit/>
                </a:bodyPr>
                <a:lstStyle/>
                <a:p>
                  <a:r>
                    <a:rPr lang="en-US" sz="2000" dirty="0" err="1" smtClean="0"/>
                    <a:t>E</a:t>
                  </a:r>
                  <a:r>
                    <a:rPr lang="en-US" sz="2000" baseline="-25000" dirty="0" err="1" smtClean="0"/>
                    <a:t>sym</a:t>
                  </a:r>
                  <a:r>
                    <a:rPr lang="en-US" sz="2000" dirty="0" smtClean="0"/>
                    <a:t>(MeV)</a:t>
                  </a:r>
                  <a:endParaRPr lang="en-US" sz="2000" dirty="0"/>
                </a:p>
              </p:txBody>
            </p:sp>
          </p:grpSp>
          <p:sp>
            <p:nvSpPr>
              <p:cNvPr id="39" name="TextBox 38"/>
              <p:cNvSpPr txBox="1"/>
              <p:nvPr/>
            </p:nvSpPr>
            <p:spPr>
              <a:xfrm>
                <a:off x="1647211" y="3390331"/>
                <a:ext cx="720225" cy="338554"/>
              </a:xfrm>
              <a:prstGeom prst="rect">
                <a:avLst/>
              </a:prstGeom>
              <a:noFill/>
            </p:spPr>
            <p:txBody>
              <a:bodyPr wrap="square" rtlCol="0">
                <a:spAutoFit/>
              </a:bodyPr>
              <a:lstStyle/>
              <a:p>
                <a:r>
                  <a:rPr lang="en-US" sz="1600" b="1" dirty="0" smtClean="0">
                    <a:solidFill>
                      <a:srgbClr val="BE0000"/>
                    </a:solidFill>
                  </a:rPr>
                  <a:t>Stiff</a:t>
                </a:r>
                <a:endParaRPr lang="en-US" sz="1600" b="1" dirty="0">
                  <a:solidFill>
                    <a:srgbClr val="BE0000"/>
                  </a:solidFill>
                </a:endParaRPr>
              </a:p>
            </p:txBody>
          </p:sp>
          <p:sp>
            <p:nvSpPr>
              <p:cNvPr id="40" name="TextBox 39"/>
              <p:cNvSpPr txBox="1"/>
              <p:nvPr/>
            </p:nvSpPr>
            <p:spPr>
              <a:xfrm>
                <a:off x="2305430" y="4509382"/>
                <a:ext cx="720225" cy="338554"/>
              </a:xfrm>
              <a:prstGeom prst="rect">
                <a:avLst/>
              </a:prstGeom>
              <a:noFill/>
            </p:spPr>
            <p:txBody>
              <a:bodyPr wrap="square" rtlCol="0">
                <a:spAutoFit/>
              </a:bodyPr>
              <a:lstStyle/>
              <a:p>
                <a:r>
                  <a:rPr lang="en-US" sz="1600" b="1" dirty="0" smtClean="0">
                    <a:solidFill>
                      <a:srgbClr val="BE0000"/>
                    </a:solidFill>
                  </a:rPr>
                  <a:t>Soft</a:t>
                </a:r>
                <a:endParaRPr lang="en-US" sz="1600" b="1" dirty="0">
                  <a:solidFill>
                    <a:srgbClr val="BE0000"/>
                  </a:solidFill>
                </a:endParaRPr>
              </a:p>
            </p:txBody>
          </p:sp>
        </p:grpSp>
      </p:grpSp>
      <p:sp>
        <p:nvSpPr>
          <p:cNvPr id="7" name="TextBox 6"/>
          <p:cNvSpPr txBox="1"/>
          <p:nvPr/>
        </p:nvSpPr>
        <p:spPr>
          <a:xfrm>
            <a:off x="4211960" y="5733256"/>
            <a:ext cx="3583936" cy="584776"/>
          </a:xfrm>
          <a:prstGeom prst="rect">
            <a:avLst/>
          </a:prstGeom>
          <a:noFill/>
        </p:spPr>
        <p:txBody>
          <a:bodyPr wrap="square" rtlCol="0">
            <a:spAutoFit/>
          </a:bodyPr>
          <a:lstStyle/>
          <a:p>
            <a:r>
              <a:rPr lang="en-US" sz="1600" dirty="0" err="1" smtClean="0">
                <a:solidFill>
                  <a:srgbClr val="BE0000"/>
                </a:solidFill>
              </a:rPr>
              <a:t>Esym</a:t>
            </a:r>
            <a:r>
              <a:rPr lang="en-US" sz="1600" dirty="0" smtClean="0">
                <a:solidFill>
                  <a:srgbClr val="BE0000"/>
                </a:solidFill>
              </a:rPr>
              <a:t> enhanced in reactions with large N/Z asymmetries (due to </a:t>
            </a:r>
            <a:r>
              <a:rPr lang="en-US" sz="1600" dirty="0" smtClean="0">
                <a:solidFill>
                  <a:srgbClr val="BE0000"/>
                </a:solidFill>
                <a:latin typeface="Times New Roman"/>
                <a:cs typeface="Times New Roman"/>
              </a:rPr>
              <a:t>δ</a:t>
            </a:r>
            <a:r>
              <a:rPr lang="en-US" sz="1600" baseline="30000" dirty="0" smtClean="0">
                <a:solidFill>
                  <a:srgbClr val="BE0000"/>
                </a:solidFill>
                <a:latin typeface="Times New Roman"/>
                <a:cs typeface="Times New Roman"/>
              </a:rPr>
              <a:t>2</a:t>
            </a:r>
            <a:r>
              <a:rPr lang="en-US" sz="1600" dirty="0" smtClean="0">
                <a:solidFill>
                  <a:srgbClr val="BE0000"/>
                </a:solidFill>
              </a:rPr>
              <a:t>)</a:t>
            </a:r>
            <a:endParaRPr lang="en-US" sz="1600" dirty="0">
              <a:solidFill>
                <a:srgbClr val="BE0000"/>
              </a:solidFill>
            </a:endParaRPr>
          </a:p>
        </p:txBody>
      </p:sp>
    </p:spTree>
    <p:extLst>
      <p:ext uri="{BB962C8B-B14F-4D97-AF65-F5344CB8AC3E}">
        <p14:creationId xmlns:p14="http://schemas.microsoft.com/office/powerpoint/2010/main" val="3913496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7" y="63676"/>
            <a:ext cx="8908105" cy="813880"/>
          </a:xfrm>
        </p:spPr>
        <p:txBody>
          <a:bodyPr>
            <a:noAutofit/>
          </a:bodyPr>
          <a:lstStyle/>
          <a:p>
            <a:r>
              <a:rPr lang="en-US" sz="2400" dirty="0" smtClean="0">
                <a:solidFill>
                  <a:srgbClr val="000000"/>
                </a:solidFill>
              </a:rPr>
              <a:t>Exciting nuclear matter with HIC</a:t>
            </a:r>
            <a:endParaRPr lang="en-US" sz="2400" dirty="0">
              <a:solidFill>
                <a:srgbClr val="000000"/>
              </a:solidFill>
            </a:endParaRPr>
          </a:p>
        </p:txBody>
      </p:sp>
      <p:sp>
        <p:nvSpPr>
          <p:cNvPr id="36" name="TextBox 35"/>
          <p:cNvSpPr txBox="1"/>
          <p:nvPr/>
        </p:nvSpPr>
        <p:spPr>
          <a:xfrm>
            <a:off x="4445468" y="908720"/>
            <a:ext cx="4519020" cy="584776"/>
          </a:xfrm>
          <a:prstGeom prst="rect">
            <a:avLst/>
          </a:prstGeom>
          <a:noFill/>
        </p:spPr>
        <p:txBody>
          <a:bodyPr wrap="square" rtlCol="0">
            <a:spAutoFit/>
          </a:bodyPr>
          <a:lstStyle/>
          <a:p>
            <a:pPr algn="ctr"/>
            <a:r>
              <a:rPr lang="en-US" sz="1600" dirty="0" smtClean="0">
                <a:solidFill>
                  <a:srgbClr val="000000"/>
                </a:solidFill>
              </a:rPr>
              <a:t>Increasing excitation to induce signature of boson condensation ?</a:t>
            </a:r>
          </a:p>
        </p:txBody>
      </p:sp>
      <p:sp>
        <p:nvSpPr>
          <p:cNvPr id="53" name="Rectangle 52"/>
          <p:cNvSpPr/>
          <p:nvPr/>
        </p:nvSpPr>
        <p:spPr>
          <a:xfrm>
            <a:off x="3995936" y="2234664"/>
            <a:ext cx="3934310" cy="406866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a:off x="7107473" y="2139539"/>
            <a:ext cx="0" cy="59903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63"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844824"/>
            <a:ext cx="3761214" cy="4327043"/>
          </a:xfrm>
          <a:prstGeom prst="rect">
            <a:avLst/>
          </a:prstGeom>
          <a:noFill/>
          <a:ln>
            <a:noFill/>
          </a:ln>
        </p:spPr>
      </p:pic>
      <p:sp>
        <p:nvSpPr>
          <p:cNvPr id="20" name="Rectangle 19"/>
          <p:cNvSpPr/>
          <p:nvPr/>
        </p:nvSpPr>
        <p:spPr>
          <a:xfrm>
            <a:off x="6588224" y="4653136"/>
            <a:ext cx="1705815" cy="338554"/>
          </a:xfrm>
          <a:prstGeom prst="rect">
            <a:avLst/>
          </a:prstGeom>
        </p:spPr>
        <p:txBody>
          <a:bodyPr wrap="none">
            <a:spAutoFit/>
          </a:bodyPr>
          <a:lstStyle/>
          <a:p>
            <a:r>
              <a:rPr lang="fr-FR" sz="1600" dirty="0"/>
              <a:t>INDRA+VAMOS</a:t>
            </a:r>
          </a:p>
        </p:txBody>
      </p:sp>
      <p:sp>
        <p:nvSpPr>
          <p:cNvPr id="28" name="TextBox 35"/>
          <p:cNvSpPr txBox="1"/>
          <p:nvPr/>
        </p:nvSpPr>
        <p:spPr>
          <a:xfrm>
            <a:off x="5004048" y="6237312"/>
            <a:ext cx="3888432" cy="584776"/>
          </a:xfrm>
          <a:prstGeom prst="rect">
            <a:avLst/>
          </a:prstGeom>
          <a:noFill/>
        </p:spPr>
        <p:txBody>
          <a:bodyPr wrap="square" rtlCol="0">
            <a:spAutoFit/>
          </a:bodyPr>
          <a:lstStyle/>
          <a:p>
            <a:pPr algn="ctr"/>
            <a:r>
              <a:rPr lang="en-US" sz="1600" dirty="0" smtClean="0">
                <a:solidFill>
                  <a:srgbClr val="000000"/>
                </a:solidFill>
              </a:rPr>
              <a:t>Bosons (d and </a:t>
            </a:r>
            <a:r>
              <a:rPr lang="en-US" sz="1600" dirty="0" smtClean="0">
                <a:solidFill>
                  <a:srgbClr val="000000"/>
                </a:solidFill>
                <a:latin typeface="Symbol" charset="2"/>
                <a:cs typeface="Symbol" charset="2"/>
              </a:rPr>
              <a:t>a</a:t>
            </a:r>
            <a:r>
              <a:rPr lang="en-US" sz="1600" dirty="0" smtClean="0">
                <a:solidFill>
                  <a:srgbClr val="000000"/>
                </a:solidFill>
              </a:rPr>
              <a:t>) at higher density than Fermions (p)</a:t>
            </a:r>
          </a:p>
        </p:txBody>
      </p:sp>
      <p:sp>
        <p:nvSpPr>
          <p:cNvPr id="3" name="TextBox 2"/>
          <p:cNvSpPr txBox="1"/>
          <p:nvPr/>
        </p:nvSpPr>
        <p:spPr>
          <a:xfrm>
            <a:off x="4788024" y="1514004"/>
            <a:ext cx="4131259" cy="369332"/>
          </a:xfrm>
          <a:prstGeom prst="rect">
            <a:avLst/>
          </a:prstGeom>
          <a:noFill/>
        </p:spPr>
        <p:txBody>
          <a:bodyPr wrap="none" rtlCol="0">
            <a:spAutoFit/>
          </a:bodyPr>
          <a:lstStyle/>
          <a:p>
            <a:r>
              <a:rPr lang="en-US" sz="1800" baseline="30000" dirty="0" smtClean="0">
                <a:solidFill>
                  <a:srgbClr val="FF0000"/>
                </a:solidFill>
              </a:rPr>
              <a:t>40</a:t>
            </a:r>
            <a:r>
              <a:rPr lang="en-US" sz="1800" dirty="0" smtClean="0">
                <a:solidFill>
                  <a:srgbClr val="FF0000"/>
                </a:solidFill>
              </a:rPr>
              <a:t>Ca+</a:t>
            </a:r>
            <a:r>
              <a:rPr lang="en-US" sz="1800" baseline="30000" dirty="0" smtClean="0">
                <a:solidFill>
                  <a:srgbClr val="FF0000"/>
                </a:solidFill>
              </a:rPr>
              <a:t>40</a:t>
            </a:r>
            <a:r>
              <a:rPr lang="en-US" sz="1800" dirty="0" smtClean="0">
                <a:solidFill>
                  <a:srgbClr val="FF0000"/>
                </a:solidFill>
              </a:rPr>
              <a:t>Ca E/A=35 MeV</a:t>
            </a:r>
            <a:r>
              <a:rPr lang="en-US" sz="1800" smtClean="0">
                <a:solidFill>
                  <a:srgbClr val="FF0000"/>
                </a:solidFill>
              </a:rPr>
              <a:t>, peripheral</a:t>
            </a:r>
            <a:endParaRPr lang="en-US" sz="1800" dirty="0">
              <a:solidFill>
                <a:srgbClr val="FF0000"/>
              </a:solidFill>
            </a:endParaRPr>
          </a:p>
        </p:txBody>
      </p:sp>
      <p:grpSp>
        <p:nvGrpSpPr>
          <p:cNvPr id="30" name="Group 29"/>
          <p:cNvGrpSpPr/>
          <p:nvPr/>
        </p:nvGrpSpPr>
        <p:grpSpPr>
          <a:xfrm>
            <a:off x="417991" y="1796160"/>
            <a:ext cx="3428021" cy="3275478"/>
            <a:chOff x="-3102379" y="746866"/>
            <a:chExt cx="3428021" cy="3275478"/>
          </a:xfrm>
        </p:grpSpPr>
        <p:grpSp>
          <p:nvGrpSpPr>
            <p:cNvPr id="31" name="Group 30"/>
            <p:cNvGrpSpPr/>
            <p:nvPr/>
          </p:nvGrpSpPr>
          <p:grpSpPr>
            <a:xfrm>
              <a:off x="-3102379" y="746866"/>
              <a:ext cx="3428021" cy="3275478"/>
              <a:chOff x="5031331" y="1132724"/>
              <a:chExt cx="3428021" cy="3275478"/>
            </a:xfrm>
          </p:grpSpPr>
          <p:grpSp>
            <p:nvGrpSpPr>
              <p:cNvPr id="38" name="Group 37"/>
              <p:cNvGrpSpPr/>
              <p:nvPr/>
            </p:nvGrpSpPr>
            <p:grpSpPr>
              <a:xfrm>
                <a:off x="5031331" y="1522433"/>
                <a:ext cx="3417360" cy="2885769"/>
                <a:chOff x="5031331" y="1620817"/>
                <a:chExt cx="3417360" cy="2885769"/>
              </a:xfrm>
            </p:grpSpPr>
            <p:sp>
              <p:nvSpPr>
                <p:cNvPr id="40" name="Rectangle 39"/>
                <p:cNvSpPr/>
                <p:nvPr/>
              </p:nvSpPr>
              <p:spPr>
                <a:xfrm>
                  <a:off x="5031331" y="4206704"/>
                  <a:ext cx="3417360" cy="299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41" name="Group 40"/>
                <p:cNvGrpSpPr/>
                <p:nvPr/>
              </p:nvGrpSpPr>
              <p:grpSpPr>
                <a:xfrm>
                  <a:off x="5031331" y="1620817"/>
                  <a:ext cx="3417360" cy="2598303"/>
                  <a:chOff x="5031331" y="1620817"/>
                  <a:chExt cx="3417360" cy="2598303"/>
                </a:xfrm>
              </p:grpSpPr>
              <p:pic>
                <p:nvPicPr>
                  <p:cNvPr id="43" name="Picture 42"/>
                  <p:cNvPicPr>
                    <a:picLocks noChangeAspect="1"/>
                  </p:cNvPicPr>
                  <p:nvPr/>
                </p:nvPicPr>
                <p:blipFill>
                  <a:blip r:embed="rId4"/>
                  <a:stretch>
                    <a:fillRect/>
                  </a:stretch>
                </p:blipFill>
                <p:spPr>
                  <a:xfrm>
                    <a:off x="5031331" y="1620817"/>
                    <a:ext cx="3417360" cy="2598303"/>
                  </a:xfrm>
                  <a:prstGeom prst="rect">
                    <a:avLst/>
                  </a:prstGeom>
                </p:spPr>
              </p:pic>
              <p:grpSp>
                <p:nvGrpSpPr>
                  <p:cNvPr id="44" name="Group 43"/>
                  <p:cNvGrpSpPr/>
                  <p:nvPr/>
                </p:nvGrpSpPr>
                <p:grpSpPr>
                  <a:xfrm>
                    <a:off x="5459903" y="1956140"/>
                    <a:ext cx="256264" cy="351368"/>
                    <a:chOff x="1374745" y="2192023"/>
                    <a:chExt cx="218263" cy="303215"/>
                  </a:xfrm>
                </p:grpSpPr>
                <p:sp>
                  <p:nvSpPr>
                    <p:cNvPr id="46" name="Oval 45"/>
                    <p:cNvSpPr>
                      <a:spLocks noChangeAspect="1"/>
                    </p:cNvSpPr>
                    <p:nvPr/>
                  </p:nvSpPr>
                  <p:spPr>
                    <a:xfrm>
                      <a:off x="1547289" y="2361282"/>
                      <a:ext cx="45719" cy="49878"/>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Oval 46"/>
                    <p:cNvSpPr>
                      <a:spLocks noChangeAspect="1"/>
                    </p:cNvSpPr>
                    <p:nvPr/>
                  </p:nvSpPr>
                  <p:spPr>
                    <a:xfrm>
                      <a:off x="1463675" y="2371321"/>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a:spLocks noChangeAspect="1"/>
                    </p:cNvSpPr>
                    <p:nvPr/>
                  </p:nvSpPr>
                  <p:spPr>
                    <a:xfrm>
                      <a:off x="1529290" y="2451283"/>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Oval 48"/>
                    <p:cNvSpPr>
                      <a:spLocks noChangeAspect="1"/>
                    </p:cNvSpPr>
                    <p:nvPr/>
                  </p:nvSpPr>
                  <p:spPr>
                    <a:xfrm>
                      <a:off x="1374745" y="2400557"/>
                      <a:ext cx="53985" cy="58896"/>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Oval 49"/>
                    <p:cNvSpPr>
                      <a:spLocks noChangeAspect="1"/>
                    </p:cNvSpPr>
                    <p:nvPr/>
                  </p:nvSpPr>
                  <p:spPr>
                    <a:xfrm>
                      <a:off x="1390600" y="2332046"/>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Oval 50"/>
                    <p:cNvSpPr>
                      <a:spLocks noChangeAspect="1"/>
                    </p:cNvSpPr>
                    <p:nvPr/>
                  </p:nvSpPr>
                  <p:spPr>
                    <a:xfrm>
                      <a:off x="1463675" y="2283596"/>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Oval 51"/>
                    <p:cNvSpPr>
                      <a:spLocks noChangeAspect="1"/>
                    </p:cNvSpPr>
                    <p:nvPr/>
                  </p:nvSpPr>
                  <p:spPr>
                    <a:xfrm>
                      <a:off x="1546195" y="2263958"/>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Oval 53"/>
                    <p:cNvSpPr>
                      <a:spLocks noChangeAspect="1"/>
                    </p:cNvSpPr>
                    <p:nvPr/>
                  </p:nvSpPr>
                  <p:spPr>
                    <a:xfrm>
                      <a:off x="1459435" y="2455963"/>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Oval 54"/>
                    <p:cNvSpPr>
                      <a:spLocks noChangeAspect="1"/>
                    </p:cNvSpPr>
                    <p:nvPr/>
                  </p:nvSpPr>
                  <p:spPr>
                    <a:xfrm>
                      <a:off x="1374745" y="2243990"/>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Oval 55"/>
                    <p:cNvSpPr>
                      <a:spLocks noChangeAspect="1"/>
                    </p:cNvSpPr>
                    <p:nvPr/>
                  </p:nvSpPr>
                  <p:spPr>
                    <a:xfrm>
                      <a:off x="1481654" y="2192023"/>
                      <a:ext cx="47635" cy="51968"/>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45" name="Picture 44" descr="Cartoon-HIC_03.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0483" y="2549113"/>
                    <a:ext cx="549708" cy="599031"/>
                  </a:xfrm>
                  <a:prstGeom prst="rect">
                    <a:avLst/>
                  </a:prstGeom>
                </p:spPr>
              </p:pic>
            </p:grpSp>
          </p:grpSp>
          <p:sp>
            <p:nvSpPr>
              <p:cNvPr id="39" name="TextBox 22"/>
              <p:cNvSpPr txBox="1"/>
              <p:nvPr/>
            </p:nvSpPr>
            <p:spPr>
              <a:xfrm>
                <a:off x="5097126" y="1132724"/>
                <a:ext cx="336222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538A4"/>
                    </a:solidFill>
                  </a:rPr>
                  <a:t>The path to </a:t>
                </a:r>
                <a:r>
                  <a:rPr lang="en-US" dirty="0" err="1" smtClean="0">
                    <a:solidFill>
                      <a:srgbClr val="0538A4"/>
                    </a:solidFill>
                  </a:rPr>
                  <a:t>multifragmentation</a:t>
                </a:r>
                <a:endParaRPr lang="en-US" dirty="0">
                  <a:solidFill>
                    <a:srgbClr val="0538A4"/>
                  </a:solidFill>
                </a:endParaRPr>
              </a:p>
            </p:txBody>
          </p:sp>
        </p:grpSp>
        <p:grpSp>
          <p:nvGrpSpPr>
            <p:cNvPr id="32" name="Group 31"/>
            <p:cNvGrpSpPr/>
            <p:nvPr/>
          </p:nvGrpSpPr>
          <p:grpSpPr>
            <a:xfrm>
              <a:off x="-1094707" y="3734878"/>
              <a:ext cx="657450" cy="279590"/>
              <a:chOff x="6918017" y="4280660"/>
              <a:chExt cx="657450" cy="279590"/>
            </a:xfrm>
          </p:grpSpPr>
          <p:grpSp>
            <p:nvGrpSpPr>
              <p:cNvPr id="33" name="Group 32"/>
              <p:cNvGrpSpPr>
                <a:grpSpLocks noChangeAspect="1"/>
              </p:cNvGrpSpPr>
              <p:nvPr/>
            </p:nvGrpSpPr>
            <p:grpSpPr>
              <a:xfrm>
                <a:off x="6918017" y="4280660"/>
                <a:ext cx="657450" cy="279590"/>
                <a:chOff x="1492548" y="3385397"/>
                <a:chExt cx="1798246" cy="764734"/>
              </a:xfrm>
            </p:grpSpPr>
            <p:pic>
              <p:nvPicPr>
                <p:cNvPr id="35" name="Picture 34" descr="Cartoon-HIC_01.gif"/>
                <p:cNvPicPr>
                  <a:picLocks noChangeAspect="1"/>
                </p:cNvPicPr>
                <p:nvPr/>
              </p:nvPicPr>
              <p:blipFill rotWithShape="1">
                <a:blip r:embed="rId6" cstate="print">
                  <a:extLst>
                    <a:ext uri="{28A0092B-C50C-407E-A947-70E740481C1C}">
                      <a14:useLocalDpi xmlns:a14="http://schemas.microsoft.com/office/drawing/2010/main" val="0"/>
                    </a:ext>
                  </a:extLst>
                </a:blip>
                <a:srcRect r="66178" b="17327"/>
                <a:stretch/>
              </p:blipFill>
              <p:spPr>
                <a:xfrm>
                  <a:off x="1492548" y="3403285"/>
                  <a:ext cx="689758" cy="746846"/>
                </a:xfrm>
                <a:prstGeom prst="rect">
                  <a:avLst/>
                </a:prstGeom>
              </p:spPr>
            </p:pic>
            <p:pic>
              <p:nvPicPr>
                <p:cNvPr id="37" name="Picture 36" descr="Cartoon-HIC_01.gif"/>
                <p:cNvPicPr>
                  <a:picLocks noChangeAspect="1"/>
                </p:cNvPicPr>
                <p:nvPr/>
              </p:nvPicPr>
              <p:blipFill rotWithShape="1">
                <a:blip r:embed="rId6" cstate="print">
                  <a:extLst>
                    <a:ext uri="{28A0092B-C50C-407E-A947-70E740481C1C}">
                      <a14:useLocalDpi xmlns:a14="http://schemas.microsoft.com/office/drawing/2010/main" val="0"/>
                    </a:ext>
                  </a:extLst>
                </a:blip>
                <a:srcRect l="64942" t="20259"/>
                <a:stretch/>
              </p:blipFill>
              <p:spPr>
                <a:xfrm>
                  <a:off x="2575837" y="3385397"/>
                  <a:ext cx="714957" cy="720358"/>
                </a:xfrm>
                <a:prstGeom prst="rect">
                  <a:avLst/>
                </a:prstGeom>
              </p:spPr>
            </p:pic>
          </p:grpSp>
          <p:cxnSp>
            <p:nvCxnSpPr>
              <p:cNvPr id="34" name="Straight Arrow Connector 33"/>
              <p:cNvCxnSpPr>
                <a:stCxn id="35" idx="3"/>
              </p:cNvCxnSpPr>
              <p:nvPr/>
            </p:nvCxnSpPr>
            <p:spPr>
              <a:xfrm flipV="1">
                <a:off x="7170197" y="4418457"/>
                <a:ext cx="143877" cy="52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058827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216"/>
            <a:ext cx="8686800" cy="941424"/>
          </a:xfrm>
        </p:spPr>
        <p:txBody>
          <a:bodyPr>
            <a:noAutofit/>
          </a:bodyPr>
          <a:lstStyle/>
          <a:p>
            <a:r>
              <a:rPr lang="en-US" sz="2400" dirty="0" err="1" smtClean="0">
                <a:solidFill>
                  <a:srgbClr val="000000"/>
                </a:solidFill>
              </a:rPr>
              <a:t>E</a:t>
            </a:r>
            <a:r>
              <a:rPr lang="en-US" sz="2400" baseline="-25000" dirty="0" err="1" smtClean="0">
                <a:solidFill>
                  <a:srgbClr val="000000"/>
                </a:solidFill>
              </a:rPr>
              <a:t>sym</a:t>
            </a:r>
            <a:r>
              <a:rPr lang="en-US" sz="2400" dirty="0" smtClean="0">
                <a:solidFill>
                  <a:srgbClr val="000000"/>
                </a:solidFill>
              </a:rPr>
              <a:t> studies with Pygmy Dipole Resonance</a:t>
            </a:r>
            <a:endParaRPr lang="en-US" sz="2400" dirty="0">
              <a:solidFill>
                <a:srgbClr val="000000"/>
              </a:solidFill>
            </a:endParaRPr>
          </a:p>
        </p:txBody>
      </p:sp>
      <p:pic>
        <p:nvPicPr>
          <p:cNvPr id="35842" name="Picture 2"/>
          <p:cNvPicPr>
            <a:picLocks noChangeAspect="1" noChangeArrowheads="1"/>
          </p:cNvPicPr>
          <p:nvPr/>
        </p:nvPicPr>
        <p:blipFill>
          <a:blip r:embed="rId3" cstate="print"/>
          <a:srcRect/>
          <a:stretch>
            <a:fillRect/>
          </a:stretch>
        </p:blipFill>
        <p:spPr bwMode="auto">
          <a:xfrm>
            <a:off x="674761" y="1235075"/>
            <a:ext cx="4060675" cy="3841931"/>
          </a:xfrm>
          <a:prstGeom prst="rect">
            <a:avLst/>
          </a:prstGeom>
          <a:noFill/>
          <a:ln w="9525">
            <a:noFill/>
            <a:miter lim="800000"/>
            <a:headEnd/>
            <a:tailEnd/>
          </a:ln>
        </p:spPr>
      </p:pic>
      <p:sp>
        <p:nvSpPr>
          <p:cNvPr id="3" name="TextBox 2"/>
          <p:cNvSpPr txBox="1"/>
          <p:nvPr/>
        </p:nvSpPr>
        <p:spPr>
          <a:xfrm>
            <a:off x="5930857" y="5030824"/>
            <a:ext cx="2480166" cy="707886"/>
          </a:xfrm>
          <a:prstGeom prst="rect">
            <a:avLst/>
          </a:prstGeom>
          <a:noFill/>
        </p:spPr>
        <p:txBody>
          <a:bodyPr wrap="none">
            <a:spAutoFit/>
          </a:bodyPr>
          <a:lstStyle/>
          <a:p>
            <a:pPr>
              <a:defRPr/>
            </a:pPr>
            <a:r>
              <a:rPr lang="en-US" sz="2000" dirty="0" smtClean="0">
                <a:solidFill>
                  <a:srgbClr val="BE0000"/>
                </a:solidFill>
                <a:latin typeface="+mn-lt"/>
              </a:rPr>
              <a:t>L</a:t>
            </a:r>
            <a:r>
              <a:rPr lang="en-US" sz="2000" dirty="0">
                <a:solidFill>
                  <a:srgbClr val="BE0000"/>
                </a:solidFill>
                <a:latin typeface="+mn-lt"/>
              </a:rPr>
              <a:t>=65.1±15.5 MeV</a:t>
            </a:r>
          </a:p>
          <a:p>
            <a:pPr>
              <a:defRPr/>
            </a:pPr>
            <a:r>
              <a:rPr lang="en-US" sz="2000" dirty="0">
                <a:solidFill>
                  <a:srgbClr val="BE0000"/>
                </a:solidFill>
              </a:rPr>
              <a:t>S</a:t>
            </a:r>
            <a:r>
              <a:rPr lang="en-US" sz="2000" baseline="-25000" dirty="0">
                <a:solidFill>
                  <a:srgbClr val="BE0000"/>
                </a:solidFill>
              </a:rPr>
              <a:t>o</a:t>
            </a:r>
            <a:r>
              <a:rPr lang="en-US" sz="2000" dirty="0">
                <a:solidFill>
                  <a:srgbClr val="BE0000"/>
                </a:solidFill>
              </a:rPr>
              <a:t>=32.3±1.3 </a:t>
            </a:r>
            <a:r>
              <a:rPr lang="en-US" sz="2000" dirty="0" smtClean="0">
                <a:solidFill>
                  <a:srgbClr val="BE0000"/>
                </a:solidFill>
              </a:rPr>
              <a:t>MeV</a:t>
            </a:r>
            <a:endParaRPr lang="en-US" sz="2000" dirty="0">
              <a:solidFill>
                <a:srgbClr val="BE0000"/>
              </a:solidFill>
            </a:endParaRPr>
          </a:p>
        </p:txBody>
      </p:sp>
      <p:pic>
        <p:nvPicPr>
          <p:cNvPr id="27653" name="Picture 25" descr="povnuc_pdr"/>
          <p:cNvPicPr>
            <a:picLocks noChangeAspect="1" noChangeArrowheads="1"/>
          </p:cNvPicPr>
          <p:nvPr/>
        </p:nvPicPr>
        <p:blipFill>
          <a:blip r:embed="rId4" cstate="print"/>
          <a:srcRect/>
          <a:stretch>
            <a:fillRect/>
          </a:stretch>
        </p:blipFill>
        <p:spPr bwMode="auto">
          <a:xfrm>
            <a:off x="5410200" y="1235075"/>
            <a:ext cx="3276600" cy="2617788"/>
          </a:xfrm>
          <a:prstGeom prst="rect">
            <a:avLst/>
          </a:prstGeom>
          <a:noFill/>
          <a:ln w="9525">
            <a:noFill/>
            <a:miter lim="800000"/>
            <a:headEnd/>
            <a:tailEnd/>
          </a:ln>
        </p:spPr>
      </p:pic>
      <p:sp>
        <p:nvSpPr>
          <p:cNvPr id="18" name="Rettangolo 62"/>
          <p:cNvSpPr>
            <a:spLocks noChangeArrowheads="1"/>
          </p:cNvSpPr>
          <p:nvPr/>
        </p:nvSpPr>
        <p:spPr bwMode="auto">
          <a:xfrm>
            <a:off x="5432424" y="3851095"/>
            <a:ext cx="3482975" cy="1077218"/>
          </a:xfrm>
          <a:prstGeom prst="rect">
            <a:avLst/>
          </a:prstGeom>
          <a:noFill/>
          <a:ln w="9525">
            <a:noFill/>
            <a:miter lim="800000"/>
            <a:headEnd/>
            <a:tailEnd/>
          </a:ln>
        </p:spPr>
        <p:txBody>
          <a:bodyPr wrap="square">
            <a:spAutoFit/>
          </a:bodyPr>
          <a:lstStyle/>
          <a:p>
            <a:pPr>
              <a:defRPr/>
            </a:pPr>
            <a:r>
              <a:rPr lang="en-US" sz="1600" dirty="0">
                <a:solidFill>
                  <a:srgbClr val="0000CC"/>
                </a:solidFill>
                <a:latin typeface="+mn-lt"/>
              </a:rPr>
              <a:t>Collective  oscillation of neutron skin against the Core </a:t>
            </a:r>
            <a:r>
              <a:rPr lang="en-US" sz="1600" dirty="0" smtClean="0">
                <a:solidFill>
                  <a:srgbClr val="0000CC"/>
                </a:solidFill>
                <a:latin typeface="+mn-lt"/>
              </a:rPr>
              <a:t>?                      </a:t>
            </a:r>
            <a:r>
              <a:rPr lang="en-US" sz="1600" b="1" dirty="0" smtClean="0">
                <a:solidFill>
                  <a:srgbClr val="BE0000"/>
                </a:solidFill>
                <a:latin typeface="+mn-lt"/>
                <a:sym typeface="Wingdings" pitchFamily="2" charset="2"/>
              </a:rPr>
              <a:t> </a:t>
            </a:r>
            <a:r>
              <a:rPr lang="en-US" sz="1600" b="1" dirty="0" err="1" smtClean="0">
                <a:solidFill>
                  <a:srgbClr val="BE0000"/>
                </a:solidFill>
                <a:latin typeface="+mn-lt"/>
                <a:sym typeface="Wingdings" pitchFamily="2" charset="2"/>
              </a:rPr>
              <a:t>Esym</a:t>
            </a:r>
            <a:r>
              <a:rPr lang="en-US" sz="1600" b="1" dirty="0" smtClean="0">
                <a:solidFill>
                  <a:srgbClr val="BE0000"/>
                </a:solidFill>
                <a:latin typeface="+mn-lt"/>
                <a:sym typeface="Wingdings" pitchFamily="2" charset="2"/>
              </a:rPr>
              <a:t> around saturation density</a:t>
            </a:r>
            <a:endParaRPr lang="en-US" sz="1600" b="1" dirty="0">
              <a:solidFill>
                <a:srgbClr val="BE0000"/>
              </a:solidFill>
              <a:latin typeface="+mn-lt"/>
            </a:endParaRPr>
          </a:p>
        </p:txBody>
      </p:sp>
      <p:sp>
        <p:nvSpPr>
          <p:cNvPr id="4" name="TextBox 3"/>
          <p:cNvSpPr txBox="1"/>
          <p:nvPr/>
        </p:nvSpPr>
        <p:spPr>
          <a:xfrm>
            <a:off x="1727311" y="5103213"/>
            <a:ext cx="2484649" cy="369332"/>
          </a:xfrm>
          <a:prstGeom prst="rect">
            <a:avLst/>
          </a:prstGeom>
          <a:noFill/>
        </p:spPr>
        <p:txBody>
          <a:bodyPr wrap="none" rtlCol="0">
            <a:spAutoFit/>
          </a:bodyPr>
          <a:lstStyle/>
          <a:p>
            <a:r>
              <a:rPr lang="en-US" sz="1800" dirty="0" smtClean="0"/>
              <a:t>M.B. Tsang, NN2012</a:t>
            </a:r>
            <a:endParaRPr lang="en-US" sz="1800" dirty="0"/>
          </a:p>
        </p:txBody>
      </p:sp>
      <p:sp>
        <p:nvSpPr>
          <p:cNvPr id="5" name="TextBox 4"/>
          <p:cNvSpPr txBox="1"/>
          <p:nvPr/>
        </p:nvSpPr>
        <p:spPr>
          <a:xfrm>
            <a:off x="5181600" y="6188364"/>
            <a:ext cx="3733800" cy="461665"/>
          </a:xfrm>
          <a:prstGeom prst="rect">
            <a:avLst/>
          </a:prstGeom>
          <a:noFill/>
        </p:spPr>
        <p:txBody>
          <a:bodyPr wrap="square" rtlCol="0">
            <a:spAutoFit/>
          </a:bodyPr>
          <a:lstStyle/>
          <a:p>
            <a:r>
              <a:rPr lang="en-US" sz="2400" dirty="0" err="1">
                <a:solidFill>
                  <a:srgbClr val="FF0000"/>
                </a:solidFill>
                <a:latin typeface="Calibri"/>
                <a:cs typeface="Calibri"/>
              </a:rPr>
              <a:t>dR</a:t>
            </a:r>
            <a:r>
              <a:rPr lang="en-US" sz="2400" baseline="-25000" dirty="0" err="1">
                <a:solidFill>
                  <a:srgbClr val="FF0000"/>
                </a:solidFill>
                <a:latin typeface="Calibri"/>
                <a:cs typeface="Calibri"/>
              </a:rPr>
              <a:t>np</a:t>
            </a:r>
            <a:r>
              <a:rPr lang="en-US" sz="2400" baseline="-25000" dirty="0">
                <a:solidFill>
                  <a:srgbClr val="FF0000"/>
                </a:solidFill>
                <a:latin typeface="Calibri"/>
                <a:cs typeface="Calibri"/>
              </a:rPr>
              <a:t> </a:t>
            </a:r>
            <a:r>
              <a:rPr lang="en-US" sz="2400" dirty="0">
                <a:solidFill>
                  <a:srgbClr val="FF0000"/>
                </a:solidFill>
                <a:latin typeface="Calibri"/>
                <a:cs typeface="Calibri"/>
              </a:rPr>
              <a:t>(</a:t>
            </a:r>
            <a:r>
              <a:rPr lang="en-US" sz="2400" baseline="30000" dirty="0">
                <a:solidFill>
                  <a:srgbClr val="FF0000"/>
                </a:solidFill>
                <a:latin typeface="Calibri"/>
                <a:cs typeface="Calibri"/>
              </a:rPr>
              <a:t>208</a:t>
            </a:r>
            <a:r>
              <a:rPr lang="en-US" sz="2400" dirty="0">
                <a:solidFill>
                  <a:srgbClr val="FF0000"/>
                </a:solidFill>
                <a:latin typeface="Calibri"/>
                <a:cs typeface="Calibri"/>
              </a:rPr>
              <a:t>Pb)= 0.20±0.02 </a:t>
            </a:r>
            <a:r>
              <a:rPr lang="en-US" sz="2400" dirty="0" err="1" smtClean="0">
                <a:solidFill>
                  <a:srgbClr val="FF0000"/>
                </a:solidFill>
                <a:latin typeface="Calibri"/>
                <a:cs typeface="Calibri"/>
              </a:rPr>
              <a:t>fm</a:t>
            </a:r>
            <a:endParaRPr lang="en-US" sz="2400" dirty="0">
              <a:solidFill>
                <a:srgbClr val="FF0000"/>
              </a:solidFill>
              <a:latin typeface="Calibri"/>
              <a:cs typeface="Calibri"/>
            </a:endParaRPr>
          </a:p>
        </p:txBody>
      </p:sp>
      <p:cxnSp>
        <p:nvCxnSpPr>
          <p:cNvPr id="9" name="Straight Arrow Connector 8"/>
          <p:cNvCxnSpPr>
            <a:stCxn id="3" idx="2"/>
          </p:cNvCxnSpPr>
          <p:nvPr/>
        </p:nvCxnSpPr>
        <p:spPr>
          <a:xfrm flipH="1">
            <a:off x="6858001" y="5738710"/>
            <a:ext cx="312939" cy="565108"/>
          </a:xfrm>
          <a:prstGeom prst="straightConnector1">
            <a:avLst/>
          </a:prstGeom>
          <a:ln w="57150" cmpd="sng">
            <a:solidFill>
              <a:srgbClr val="0538A4"/>
            </a:solidFill>
            <a:tailEnd type="arrow"/>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323528" y="5877272"/>
            <a:ext cx="4671772" cy="584776"/>
          </a:xfrm>
          <a:prstGeom prst="rect">
            <a:avLst/>
          </a:prstGeom>
          <a:noFill/>
        </p:spPr>
        <p:txBody>
          <a:bodyPr wrap="none" rtlCol="0">
            <a:spAutoFit/>
          </a:bodyPr>
          <a:lstStyle/>
          <a:p>
            <a:r>
              <a:rPr lang="fr-FR" sz="1600" dirty="0" smtClean="0"/>
              <a:t>+ </a:t>
            </a:r>
            <a:r>
              <a:rPr lang="fr-FR" sz="1600" dirty="0" err="1" smtClean="0"/>
              <a:t>dipole</a:t>
            </a:r>
            <a:r>
              <a:rPr lang="fr-FR" sz="1600" dirty="0" smtClean="0"/>
              <a:t> </a:t>
            </a:r>
            <a:r>
              <a:rPr lang="fr-FR" sz="1600" dirty="0" err="1" smtClean="0"/>
              <a:t>polarisability</a:t>
            </a:r>
            <a:r>
              <a:rPr lang="fr-FR" sz="1600" dirty="0" smtClean="0"/>
              <a:t>, IAS, GDR, PREX </a:t>
            </a:r>
            <a:r>
              <a:rPr lang="fr-FR" sz="1600" dirty="0" err="1" smtClean="0"/>
              <a:t>comp</a:t>
            </a:r>
            <a:r>
              <a:rPr lang="fr-FR" sz="1600" dirty="0" smtClean="0"/>
              <a:t>.</a:t>
            </a:r>
          </a:p>
          <a:p>
            <a:r>
              <a:rPr lang="fr-FR" sz="1600" dirty="0" smtClean="0"/>
              <a:t>   GMR </a:t>
            </a:r>
            <a:endParaRPr lang="fr-FR" sz="1600" dirty="0"/>
          </a:p>
        </p:txBody>
      </p:sp>
    </p:spTree>
    <p:extLst>
      <p:ext uri="{BB962C8B-B14F-4D97-AF65-F5344CB8AC3E}">
        <p14:creationId xmlns:p14="http://schemas.microsoft.com/office/powerpoint/2010/main" val="4128438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75656" y="5065289"/>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3" name="Content Placeholder 2"/>
          <p:cNvSpPr>
            <a:spLocks noGrp="1"/>
          </p:cNvSpPr>
          <p:nvPr>
            <p:ph idx="1"/>
          </p:nvPr>
        </p:nvSpPr>
        <p:spPr>
          <a:xfrm>
            <a:off x="683568" y="1484784"/>
            <a:ext cx="7772400" cy="5184576"/>
          </a:xfrm>
        </p:spPr>
        <p:txBody>
          <a:bodyPr/>
          <a:lstStyle/>
          <a:p>
            <a:pPr marL="457200" indent="-457200">
              <a:buFont typeface="+mj-lt"/>
              <a:buAutoNum type="arabicPeriod"/>
            </a:pPr>
            <a:r>
              <a:rPr lang="en-GB" sz="2000" b="1" dirty="0" smtClean="0"/>
              <a:t>Nuclear Theory</a:t>
            </a:r>
            <a:r>
              <a:rPr lang="en-GB" sz="2000" dirty="0" smtClean="0"/>
              <a:t> </a:t>
            </a:r>
            <a:r>
              <a:rPr lang="en-GB" sz="2000" dirty="0"/>
              <a:t>(</a:t>
            </a:r>
            <a:r>
              <a:rPr lang="en-GB" sz="2000" dirty="0">
                <a:solidFill>
                  <a:srgbClr val="FF0000"/>
                </a:solidFill>
              </a:rPr>
              <a:t>Christian </a:t>
            </a:r>
            <a:r>
              <a:rPr lang="en-GB" sz="2000" dirty="0" err="1">
                <a:solidFill>
                  <a:srgbClr val="FF0000"/>
                </a:solidFill>
              </a:rPr>
              <a:t>Forssen</a:t>
            </a:r>
            <a:r>
              <a:rPr lang="en-GB" sz="2000" dirty="0">
                <a:solidFill>
                  <a:srgbClr val="FF0000"/>
                </a:solidFill>
              </a:rPr>
              <a:t> and </a:t>
            </a:r>
            <a:r>
              <a:rPr lang="en-GB" sz="2000" dirty="0" err="1">
                <a:solidFill>
                  <a:srgbClr val="FF0000"/>
                </a:solidFill>
              </a:rPr>
              <a:t>Achim</a:t>
            </a:r>
            <a:r>
              <a:rPr lang="en-GB" sz="2000" dirty="0">
                <a:solidFill>
                  <a:srgbClr val="FF0000"/>
                </a:solidFill>
              </a:rPr>
              <a:t> </a:t>
            </a:r>
            <a:r>
              <a:rPr lang="en-GB" sz="2000" dirty="0" err="1">
                <a:solidFill>
                  <a:srgbClr val="FF0000"/>
                </a:solidFill>
              </a:rPr>
              <a:t>Schwenk</a:t>
            </a:r>
            <a:r>
              <a:rPr lang="en-GB" sz="2000" dirty="0"/>
              <a:t>) </a:t>
            </a:r>
          </a:p>
          <a:p>
            <a:pPr marL="457200" lvl="1" indent="0">
              <a:buNone/>
            </a:pPr>
            <a:r>
              <a:rPr lang="en-GB" sz="1600" dirty="0" smtClean="0"/>
              <a:t>Gargano</a:t>
            </a:r>
            <a:r>
              <a:rPr lang="en-GB" sz="1600" dirty="0"/>
              <a:t>, </a:t>
            </a:r>
            <a:r>
              <a:rPr lang="en-GB" sz="1600" dirty="0" smtClean="0"/>
              <a:t>Moro, Soma</a:t>
            </a:r>
            <a:endParaRPr lang="en-GB" sz="1600" dirty="0"/>
          </a:p>
          <a:p>
            <a:pPr marL="457200" indent="-457200">
              <a:buFont typeface="+mj-lt"/>
              <a:buAutoNum type="arabicPeriod"/>
            </a:pPr>
            <a:r>
              <a:rPr lang="en-GB" sz="2000" b="1" dirty="0" smtClean="0"/>
              <a:t>Nuclear </a:t>
            </a:r>
            <a:r>
              <a:rPr lang="en-GB" sz="2000" b="1" dirty="0"/>
              <a:t>structure </a:t>
            </a:r>
            <a:r>
              <a:rPr lang="en-GB" sz="2000" dirty="0"/>
              <a:t>(</a:t>
            </a:r>
            <a:r>
              <a:rPr lang="en-GB" sz="2000" dirty="0">
                <a:solidFill>
                  <a:srgbClr val="FF0000"/>
                </a:solidFill>
              </a:rPr>
              <a:t>Alexandre </a:t>
            </a:r>
            <a:r>
              <a:rPr lang="en-GB" sz="2000" dirty="0" smtClean="0">
                <a:solidFill>
                  <a:srgbClr val="FF0000"/>
                </a:solidFill>
              </a:rPr>
              <a:t>Obertelli</a:t>
            </a:r>
            <a:r>
              <a:rPr lang="en-GB" sz="2000" dirty="0" smtClean="0"/>
              <a:t>) </a:t>
            </a:r>
          </a:p>
          <a:p>
            <a:pPr marL="457200" lvl="1" indent="0">
              <a:buNone/>
            </a:pPr>
            <a:r>
              <a:rPr lang="en-GB" sz="1600" dirty="0" err="1" smtClean="0"/>
              <a:t>Barbieri</a:t>
            </a:r>
            <a:r>
              <a:rPr lang="en-GB" sz="1600" dirty="0" smtClean="0"/>
              <a:t>, Bruce, Clement, </a:t>
            </a:r>
            <a:r>
              <a:rPr lang="en-GB" sz="1600" dirty="0" err="1" smtClean="0"/>
              <a:t>Drouart</a:t>
            </a:r>
            <a:r>
              <a:rPr lang="en-GB" sz="1600" dirty="0" smtClean="0"/>
              <a:t>, </a:t>
            </a:r>
            <a:r>
              <a:rPr lang="en-GB" sz="1600" dirty="0" err="1" smtClean="0"/>
              <a:t>Dullman</a:t>
            </a:r>
            <a:r>
              <a:rPr lang="en-GB" sz="1600" dirty="0" smtClean="0"/>
              <a:t>, </a:t>
            </a:r>
            <a:r>
              <a:rPr lang="en-GB" sz="1600" dirty="0" err="1" smtClean="0"/>
              <a:t>Dombradi</a:t>
            </a:r>
            <a:r>
              <a:rPr lang="en-GB" sz="1600" dirty="0" smtClean="0"/>
              <a:t>, </a:t>
            </a:r>
            <a:r>
              <a:rPr lang="en-GB" sz="1600" dirty="0" err="1" smtClean="0"/>
              <a:t>Fornal</a:t>
            </a:r>
            <a:r>
              <a:rPr lang="en-GB" sz="1600" dirty="0" smtClean="0"/>
              <a:t>, </a:t>
            </a:r>
            <a:r>
              <a:rPr lang="en-GB" sz="1600" dirty="0" err="1" smtClean="0"/>
              <a:t>Forssen</a:t>
            </a:r>
            <a:r>
              <a:rPr lang="en-GB" sz="1600" dirty="0" smtClean="0"/>
              <a:t>, Freer, </a:t>
            </a:r>
            <a:r>
              <a:rPr lang="en-GB" sz="1600" dirty="0" err="1" smtClean="0"/>
              <a:t>Gargano</a:t>
            </a:r>
            <a:r>
              <a:rPr lang="it-IT" sz="1600" dirty="0" smtClean="0"/>
              <a:t>, </a:t>
            </a:r>
            <a:r>
              <a:rPr lang="en-GB" sz="1600" dirty="0" err="1" smtClean="0"/>
              <a:t>Greenlees</a:t>
            </a:r>
            <a:r>
              <a:rPr lang="en-GB" sz="1600" dirty="0" smtClean="0"/>
              <a:t>, </a:t>
            </a:r>
            <a:r>
              <a:rPr lang="it-IT" sz="1600" dirty="0" err="1" smtClean="0"/>
              <a:t>Guttormsen</a:t>
            </a:r>
            <a:r>
              <a:rPr lang="it-IT" sz="1600" dirty="0" smtClean="0"/>
              <a:t>, </a:t>
            </a:r>
            <a:r>
              <a:rPr lang="en-GB" sz="1600" dirty="0" err="1" smtClean="0"/>
              <a:t>Grevy</a:t>
            </a:r>
            <a:r>
              <a:rPr lang="en-GB" sz="1600" dirty="0" smtClean="0"/>
              <a:t>, </a:t>
            </a:r>
            <a:r>
              <a:rPr lang="en-GB" sz="1600" dirty="0" err="1"/>
              <a:t>Jungclaus</a:t>
            </a:r>
            <a:r>
              <a:rPr lang="en-GB" sz="1600" dirty="0"/>
              <a:t>, </a:t>
            </a:r>
            <a:r>
              <a:rPr lang="en-GB" sz="1600" dirty="0" err="1" smtClean="0"/>
              <a:t>Kalantar</a:t>
            </a:r>
            <a:r>
              <a:rPr lang="en-GB" sz="1600" dirty="0" smtClean="0"/>
              <a:t>, </a:t>
            </a:r>
            <a:r>
              <a:rPr lang="en-GB" sz="1600" dirty="0" err="1" smtClean="0"/>
              <a:t>Karpov</a:t>
            </a:r>
            <a:r>
              <a:rPr lang="en-GB" sz="1600" dirty="0" smtClean="0"/>
              <a:t>, </a:t>
            </a:r>
            <a:r>
              <a:rPr lang="en-GB" sz="1600" dirty="0" err="1" smtClean="0"/>
              <a:t>Lapoux</a:t>
            </a:r>
            <a:r>
              <a:rPr lang="en-GB" sz="1600" dirty="0" smtClean="0"/>
              <a:t>, Leoni, Moro, </a:t>
            </a:r>
            <a:r>
              <a:rPr lang="en-GB" sz="1600" dirty="0" err="1" smtClean="0"/>
              <a:t>Neyens</a:t>
            </a:r>
            <a:r>
              <a:rPr lang="en-GB" sz="1600" dirty="0" smtClean="0"/>
              <a:t>, </a:t>
            </a:r>
            <a:r>
              <a:rPr lang="en-GB" sz="1600" dirty="0" err="1" smtClean="0"/>
              <a:t>Raabe</a:t>
            </a:r>
            <a:r>
              <a:rPr lang="en-GB" sz="1600" dirty="0" smtClean="0"/>
              <a:t>, </a:t>
            </a:r>
            <a:r>
              <a:rPr lang="en-GB" sz="1600" dirty="0" err="1" smtClean="0"/>
              <a:t>Rejmund</a:t>
            </a:r>
            <a:r>
              <a:rPr lang="en-GB" sz="1600" dirty="0" smtClean="0"/>
              <a:t>, Pietralla, </a:t>
            </a:r>
            <a:r>
              <a:rPr lang="en-GB" sz="1600" dirty="0" err="1" smtClean="0"/>
              <a:t>Raabe</a:t>
            </a:r>
            <a:r>
              <a:rPr lang="en-GB" sz="1600" dirty="0" smtClean="0"/>
              <a:t>, </a:t>
            </a:r>
            <a:r>
              <a:rPr lang="en-GB" sz="1600" dirty="0" err="1" smtClean="0"/>
              <a:t>Rejmund</a:t>
            </a:r>
            <a:r>
              <a:rPr lang="en-GB" sz="1600" dirty="0" smtClean="0"/>
              <a:t>, </a:t>
            </a:r>
            <a:r>
              <a:rPr lang="en-GB" sz="1600" dirty="0" err="1" smtClean="0"/>
              <a:t>Riisager</a:t>
            </a:r>
            <a:r>
              <a:rPr lang="en-GB" sz="1600" dirty="0" smtClean="0"/>
              <a:t>, Saito, </a:t>
            </a:r>
            <a:r>
              <a:rPr lang="en-GB" sz="1600" dirty="0" err="1" smtClean="0"/>
              <a:t>Savajols</a:t>
            </a:r>
            <a:r>
              <a:rPr lang="en-GB" sz="1600" dirty="0" smtClean="0"/>
              <a:t>, </a:t>
            </a:r>
            <a:r>
              <a:rPr lang="en-GB" sz="1600" dirty="0" err="1" smtClean="0"/>
              <a:t>Schwenk</a:t>
            </a:r>
            <a:r>
              <a:rPr lang="en-GB" sz="1600" dirty="0" smtClean="0"/>
              <a:t>, </a:t>
            </a:r>
            <a:r>
              <a:rPr lang="en-GB" sz="1600" dirty="0" err="1" smtClean="0"/>
              <a:t>Scheidenberger,Ur</a:t>
            </a:r>
            <a:endParaRPr lang="en-GB" sz="1600" dirty="0"/>
          </a:p>
          <a:p>
            <a:pPr marL="457200" indent="-457200">
              <a:buFont typeface="+mj-lt"/>
              <a:buAutoNum type="arabicPeriod"/>
            </a:pPr>
            <a:r>
              <a:rPr lang="en-GB" sz="2000" b="1" dirty="0" smtClean="0"/>
              <a:t>Reaction Dynamics </a:t>
            </a:r>
            <a:r>
              <a:rPr lang="en-GB" sz="2000" dirty="0"/>
              <a:t>(</a:t>
            </a:r>
            <a:r>
              <a:rPr lang="en-GB" sz="2000" dirty="0">
                <a:solidFill>
                  <a:srgbClr val="FF0000"/>
                </a:solidFill>
              </a:rPr>
              <a:t>Antonio Moro</a:t>
            </a:r>
            <a:r>
              <a:rPr lang="en-GB" sz="2000" dirty="0"/>
              <a:t>) </a:t>
            </a:r>
          </a:p>
          <a:p>
            <a:pPr marL="457200" lvl="1" indent="0">
              <a:buNone/>
            </a:pPr>
            <a:r>
              <a:rPr lang="en-GB" sz="1600" dirty="0" err="1" smtClean="0"/>
              <a:t>Karpov</a:t>
            </a:r>
            <a:r>
              <a:rPr lang="en-GB" sz="1600" dirty="0" smtClean="0"/>
              <a:t>, </a:t>
            </a:r>
            <a:r>
              <a:rPr lang="en-GB" sz="1600" dirty="0" err="1" smtClean="0"/>
              <a:t>Szilner</a:t>
            </a:r>
            <a:r>
              <a:rPr lang="en-GB" sz="1600" dirty="0" smtClean="0"/>
              <a:t>, Ur</a:t>
            </a:r>
            <a:endParaRPr lang="en-GB" sz="1600" dirty="0"/>
          </a:p>
          <a:p>
            <a:pPr marL="457200" indent="-457200">
              <a:buFont typeface="+mj-lt"/>
              <a:buAutoNum type="arabicPeriod"/>
            </a:pPr>
            <a:r>
              <a:rPr lang="en-GB" sz="2000" b="1" dirty="0" smtClean="0"/>
              <a:t>The Nuclear Equation of State </a:t>
            </a:r>
            <a:r>
              <a:rPr lang="en-GB" sz="2000" dirty="0" smtClean="0"/>
              <a:t>(</a:t>
            </a:r>
            <a:r>
              <a:rPr lang="en-GB" sz="2000" dirty="0" smtClean="0">
                <a:solidFill>
                  <a:srgbClr val="FF0000"/>
                </a:solidFill>
              </a:rPr>
              <a:t>Giuseppe </a:t>
            </a:r>
            <a:r>
              <a:rPr lang="en-GB" sz="2000" dirty="0">
                <a:solidFill>
                  <a:srgbClr val="FF0000"/>
                </a:solidFill>
              </a:rPr>
              <a:t>Verde</a:t>
            </a:r>
            <a:r>
              <a:rPr lang="en-GB" sz="2000" dirty="0"/>
              <a:t>) </a:t>
            </a:r>
          </a:p>
          <a:p>
            <a:pPr marL="457200" lvl="1" indent="0">
              <a:buNone/>
            </a:pPr>
            <a:r>
              <a:rPr lang="en-GB" sz="1600" dirty="0" err="1" smtClean="0"/>
              <a:t>Forssen</a:t>
            </a:r>
            <a:r>
              <a:rPr lang="en-GB" sz="1600" dirty="0" smtClean="0"/>
              <a:t>, </a:t>
            </a:r>
            <a:r>
              <a:rPr lang="it-IT" sz="1600" dirty="0" smtClean="0"/>
              <a:t>Guttormsen, </a:t>
            </a:r>
            <a:r>
              <a:rPr lang="en-GB" sz="1600" dirty="0" smtClean="0"/>
              <a:t>Leoni, </a:t>
            </a:r>
            <a:r>
              <a:rPr lang="it-IT" sz="1600" dirty="0" smtClean="0"/>
              <a:t>Kalantar, </a:t>
            </a:r>
            <a:r>
              <a:rPr lang="en-GB" sz="1600" dirty="0" err="1" smtClean="0"/>
              <a:t>Schwenk</a:t>
            </a:r>
            <a:r>
              <a:rPr lang="en-GB" sz="1600" dirty="0" smtClean="0"/>
              <a:t>, Ur, </a:t>
            </a:r>
            <a:endParaRPr lang="en-GB" sz="1600" dirty="0"/>
          </a:p>
          <a:p>
            <a:pPr marL="457200" indent="-457200">
              <a:buFont typeface="+mj-lt"/>
              <a:buAutoNum type="arabicPeriod"/>
            </a:pPr>
            <a:r>
              <a:rPr lang="en-GB" sz="2000" b="1" dirty="0" smtClean="0"/>
              <a:t>Facilities </a:t>
            </a:r>
            <a:r>
              <a:rPr lang="en-GB" sz="2000" b="1" dirty="0"/>
              <a:t>and instrumentation </a:t>
            </a:r>
            <a:r>
              <a:rPr lang="en-GB" sz="2000" dirty="0"/>
              <a:t>(</a:t>
            </a:r>
            <a:r>
              <a:rPr lang="en-GB" sz="2000" dirty="0" err="1">
                <a:solidFill>
                  <a:srgbClr val="FF0000"/>
                </a:solidFill>
              </a:rPr>
              <a:t>Stéphane</a:t>
            </a:r>
            <a:r>
              <a:rPr lang="en-GB" sz="2000" dirty="0">
                <a:solidFill>
                  <a:srgbClr val="FF0000"/>
                </a:solidFill>
              </a:rPr>
              <a:t> </a:t>
            </a:r>
            <a:r>
              <a:rPr lang="en-GB" sz="2000" dirty="0" err="1">
                <a:solidFill>
                  <a:srgbClr val="FF0000"/>
                </a:solidFill>
              </a:rPr>
              <a:t>Grevy</a:t>
            </a:r>
            <a:r>
              <a:rPr lang="en-GB" sz="2000" dirty="0"/>
              <a:t>) </a:t>
            </a:r>
            <a:endParaRPr lang="en-GB" sz="2000" dirty="0" smtClean="0"/>
          </a:p>
          <a:p>
            <a:pPr marL="457200" lvl="1" indent="0">
              <a:buNone/>
            </a:pPr>
            <a:r>
              <a:rPr lang="en-GB" sz="1600" dirty="0" err="1" smtClean="0"/>
              <a:t>Kalandar</a:t>
            </a:r>
            <a:r>
              <a:rPr lang="en-GB" sz="1600" dirty="0" smtClean="0"/>
              <a:t>, Leoni, </a:t>
            </a:r>
            <a:r>
              <a:rPr lang="en-GB" sz="1600" dirty="0" err="1" smtClean="0"/>
              <a:t>Riisager</a:t>
            </a:r>
            <a:r>
              <a:rPr lang="en-GB" sz="1600" dirty="0" smtClean="0"/>
              <a:t>, </a:t>
            </a:r>
            <a:r>
              <a:rPr lang="en-GB" sz="1600" dirty="0" err="1" smtClean="0"/>
              <a:t>Scheidenberger</a:t>
            </a:r>
            <a:r>
              <a:rPr lang="en-GB" sz="1600" dirty="0" smtClean="0"/>
              <a:t>, Simon, </a:t>
            </a:r>
            <a:r>
              <a:rPr lang="en-GB" sz="1600" dirty="0" err="1" smtClean="0"/>
              <a:t>Szilner</a:t>
            </a:r>
            <a:r>
              <a:rPr lang="en-GB" sz="1600" dirty="0" smtClean="0"/>
              <a:t>, Ur, </a:t>
            </a:r>
            <a:r>
              <a:rPr lang="en-GB" sz="1600" dirty="0"/>
              <a:t>V</a:t>
            </a:r>
            <a:r>
              <a:rPr lang="en-GB" sz="1600" dirty="0" smtClean="0"/>
              <a:t>erde</a:t>
            </a:r>
            <a:endParaRPr lang="en-GB" sz="1600" dirty="0"/>
          </a:p>
        </p:txBody>
      </p:sp>
      <p:sp>
        <p:nvSpPr>
          <p:cNvPr id="6" name="Title 1"/>
          <p:cNvSpPr>
            <a:spLocks noGrp="1"/>
          </p:cNvSpPr>
          <p:nvPr>
            <p:ph type="title"/>
          </p:nvPr>
        </p:nvSpPr>
        <p:spPr>
          <a:xfrm>
            <a:off x="683568" y="188640"/>
            <a:ext cx="7772400" cy="1143000"/>
          </a:xfrm>
        </p:spPr>
        <p:txBody>
          <a:bodyPr/>
          <a:lstStyle/>
          <a:p>
            <a:r>
              <a:rPr lang="en-US" sz="4000" b="1" dirty="0" smtClean="0">
                <a:solidFill>
                  <a:srgbClr val="660066"/>
                </a:solidFill>
              </a:rPr>
              <a:t>WG3 Subgroups (SG)</a:t>
            </a:r>
            <a:endParaRPr lang="en-GB" sz="4000" dirty="0"/>
          </a:p>
        </p:txBody>
      </p:sp>
    </p:spTree>
    <p:extLst>
      <p:ext uri="{BB962C8B-B14F-4D97-AF65-F5344CB8AC3E}">
        <p14:creationId xmlns:p14="http://schemas.microsoft.com/office/powerpoint/2010/main" val="19606985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29" y="117510"/>
            <a:ext cx="8686800" cy="887040"/>
          </a:xfrm>
        </p:spPr>
        <p:txBody>
          <a:bodyPr>
            <a:normAutofit/>
          </a:bodyPr>
          <a:lstStyle/>
          <a:p>
            <a:r>
              <a:rPr lang="en-US" sz="2800" dirty="0" err="1" smtClean="0">
                <a:solidFill>
                  <a:srgbClr val="000000"/>
                </a:solidFill>
              </a:rPr>
              <a:t>Isospin</a:t>
            </a:r>
            <a:r>
              <a:rPr lang="en-US" sz="2800" dirty="0" smtClean="0">
                <a:solidFill>
                  <a:srgbClr val="000000"/>
                </a:solidFill>
              </a:rPr>
              <a:t> chronology and </a:t>
            </a:r>
            <a:r>
              <a:rPr lang="en-US" sz="2800" dirty="0" err="1" smtClean="0">
                <a:solidFill>
                  <a:srgbClr val="000000"/>
                </a:solidFill>
              </a:rPr>
              <a:t>E</a:t>
            </a:r>
            <a:r>
              <a:rPr lang="en-US" sz="2800" baseline="-25000" dirty="0" err="1" smtClean="0">
                <a:solidFill>
                  <a:srgbClr val="000000"/>
                </a:solidFill>
              </a:rPr>
              <a:t>sym</a:t>
            </a:r>
            <a:r>
              <a:rPr lang="en-US" sz="2800" dirty="0" smtClean="0">
                <a:solidFill>
                  <a:srgbClr val="000000"/>
                </a:solidFill>
              </a:rPr>
              <a:t>(</a:t>
            </a:r>
            <a:r>
              <a:rPr lang="en-US" sz="2800" dirty="0" err="1" smtClean="0">
                <a:solidFill>
                  <a:srgbClr val="000000"/>
                </a:solidFill>
              </a:rPr>
              <a:t>ρ</a:t>
            </a:r>
            <a:r>
              <a:rPr lang="en-US" sz="2800" dirty="0">
                <a:solidFill>
                  <a:srgbClr val="000000"/>
                </a:solidFill>
              </a:rPr>
              <a:t>)</a:t>
            </a:r>
          </a:p>
        </p:txBody>
      </p:sp>
      <p:sp>
        <p:nvSpPr>
          <p:cNvPr id="29" name="TextBox 28"/>
          <p:cNvSpPr txBox="1"/>
          <p:nvPr/>
        </p:nvSpPr>
        <p:spPr>
          <a:xfrm>
            <a:off x="4207385" y="5292757"/>
            <a:ext cx="3862654" cy="1200329"/>
          </a:xfrm>
          <a:prstGeom prst="rect">
            <a:avLst/>
          </a:prstGeom>
          <a:noFill/>
        </p:spPr>
        <p:txBody>
          <a:bodyPr wrap="square" rtlCol="0">
            <a:spAutoFit/>
          </a:bodyPr>
          <a:lstStyle/>
          <a:p>
            <a:r>
              <a:rPr lang="en-US" sz="2400" dirty="0" smtClean="0">
                <a:solidFill>
                  <a:srgbClr val="FF0000"/>
                </a:solidFill>
              </a:rPr>
              <a:t>Constrain the density dependence of the symmetry energy</a:t>
            </a:r>
            <a:endParaRPr lang="en-US" sz="2400" dirty="0">
              <a:solidFill>
                <a:srgbClr val="FF0000"/>
              </a:solidFill>
            </a:endParaRPr>
          </a:p>
        </p:txBody>
      </p:sp>
      <p:grpSp>
        <p:nvGrpSpPr>
          <p:cNvPr id="22" name="Group 21"/>
          <p:cNvGrpSpPr/>
          <p:nvPr/>
        </p:nvGrpSpPr>
        <p:grpSpPr>
          <a:xfrm>
            <a:off x="4193656" y="1496465"/>
            <a:ext cx="4338783" cy="3631048"/>
            <a:chOff x="4859978" y="1112150"/>
            <a:chExt cx="4338783" cy="3631048"/>
          </a:xfrm>
        </p:grpSpPr>
        <p:pic>
          <p:nvPicPr>
            <p:cNvPr id="24" name="Picture 23"/>
            <p:cNvPicPr>
              <a:picLocks noChangeAspect="1"/>
            </p:cNvPicPr>
            <p:nvPr/>
          </p:nvPicPr>
          <p:blipFill>
            <a:blip r:embed="rId3"/>
            <a:stretch>
              <a:fillRect/>
            </a:stretch>
          </p:blipFill>
          <p:spPr>
            <a:xfrm>
              <a:off x="4859979" y="1395179"/>
              <a:ext cx="3370228" cy="3348019"/>
            </a:xfrm>
            <a:prstGeom prst="rect">
              <a:avLst/>
            </a:prstGeom>
          </p:spPr>
        </p:pic>
        <p:sp>
          <p:nvSpPr>
            <p:cNvPr id="26" name="TextBox 25"/>
            <p:cNvSpPr txBox="1"/>
            <p:nvPr/>
          </p:nvSpPr>
          <p:spPr>
            <a:xfrm rot="3600000">
              <a:off x="5689611" y="3353572"/>
              <a:ext cx="813043" cy="276999"/>
            </a:xfrm>
            <a:prstGeom prst="rect">
              <a:avLst/>
            </a:prstGeom>
            <a:noFill/>
          </p:spPr>
          <p:txBody>
            <a:bodyPr wrap="none" rtlCol="0">
              <a:spAutoFit/>
            </a:bodyPr>
            <a:lstStyle/>
            <a:p>
              <a:r>
                <a:rPr lang="en-US" sz="1200" b="1" dirty="0" smtClean="0">
                  <a:solidFill>
                    <a:srgbClr val="FF0000"/>
                  </a:solidFill>
                </a:rPr>
                <a:t>Statistical</a:t>
              </a:r>
              <a:endParaRPr lang="en-US" sz="1200" b="1" dirty="0">
                <a:solidFill>
                  <a:srgbClr val="FF0000"/>
                </a:solidFill>
              </a:endParaRPr>
            </a:p>
          </p:txBody>
        </p:sp>
        <p:sp>
          <p:nvSpPr>
            <p:cNvPr id="28" name="TextBox 27"/>
            <p:cNvSpPr txBox="1"/>
            <p:nvPr/>
          </p:nvSpPr>
          <p:spPr>
            <a:xfrm rot="4320000">
              <a:off x="5627209" y="2002120"/>
              <a:ext cx="1288033" cy="276999"/>
            </a:xfrm>
            <a:prstGeom prst="rect">
              <a:avLst/>
            </a:prstGeom>
            <a:noFill/>
          </p:spPr>
          <p:txBody>
            <a:bodyPr wrap="none" rtlCol="0">
              <a:spAutoFit/>
            </a:bodyPr>
            <a:lstStyle/>
            <a:p>
              <a:r>
                <a:rPr lang="en-US" sz="1200" b="1" dirty="0" smtClean="0"/>
                <a:t>Dynamical - Neck</a:t>
              </a:r>
              <a:endParaRPr lang="en-US" sz="1200" b="1" dirty="0"/>
            </a:p>
          </p:txBody>
        </p:sp>
        <p:sp>
          <p:nvSpPr>
            <p:cNvPr id="20" name="TextBox 19"/>
            <p:cNvSpPr txBox="1"/>
            <p:nvPr/>
          </p:nvSpPr>
          <p:spPr>
            <a:xfrm>
              <a:off x="4859978" y="1112150"/>
              <a:ext cx="4338783" cy="307777"/>
            </a:xfrm>
            <a:prstGeom prst="rect">
              <a:avLst/>
            </a:prstGeom>
            <a:noFill/>
          </p:spPr>
          <p:txBody>
            <a:bodyPr wrap="square" rtlCol="0">
              <a:spAutoFit/>
            </a:bodyPr>
            <a:lstStyle/>
            <a:p>
              <a:r>
                <a:rPr lang="en-US" sz="1400" b="1" dirty="0" smtClean="0">
                  <a:solidFill>
                    <a:srgbClr val="000090"/>
                  </a:solidFill>
                </a:rPr>
                <a:t>SMF Simulations </a:t>
              </a:r>
              <a:r>
                <a:rPr lang="en-US" sz="1400" b="1" dirty="0" err="1">
                  <a:solidFill>
                    <a:srgbClr val="000090"/>
                  </a:solidFill>
                </a:rPr>
                <a:t>v</a:t>
              </a:r>
              <a:r>
                <a:rPr lang="en-US" sz="1400" b="1" dirty="0" err="1" smtClean="0">
                  <a:solidFill>
                    <a:srgbClr val="000090"/>
                  </a:solidFill>
                </a:rPr>
                <a:t>s</a:t>
              </a:r>
              <a:r>
                <a:rPr lang="en-US" sz="1400" b="1" dirty="0" smtClean="0">
                  <a:solidFill>
                    <a:srgbClr val="000090"/>
                  </a:solidFill>
                </a:rPr>
                <a:t>	Experimental data</a:t>
              </a:r>
              <a:endParaRPr lang="en-US" sz="1400" b="1" dirty="0">
                <a:solidFill>
                  <a:srgbClr val="000090"/>
                </a:solidFill>
              </a:endParaRPr>
            </a:p>
          </p:txBody>
        </p:sp>
      </p:grpSp>
      <p:sp>
        <p:nvSpPr>
          <p:cNvPr id="30" name="TextBox 29"/>
          <p:cNvSpPr txBox="1"/>
          <p:nvPr/>
        </p:nvSpPr>
        <p:spPr>
          <a:xfrm>
            <a:off x="803047" y="1398948"/>
            <a:ext cx="3102030" cy="923330"/>
          </a:xfrm>
          <a:prstGeom prst="rect">
            <a:avLst/>
          </a:prstGeom>
          <a:noFill/>
        </p:spPr>
        <p:txBody>
          <a:bodyPr wrap="square" rtlCol="0">
            <a:spAutoFit/>
          </a:bodyPr>
          <a:lstStyle/>
          <a:p>
            <a:r>
              <a:rPr lang="en-US" sz="1800" dirty="0" smtClean="0">
                <a:solidFill>
                  <a:srgbClr val="0538A4"/>
                </a:solidFill>
              </a:rPr>
              <a:t>N/Z content of neck fragment (dynamical fast emission)</a:t>
            </a:r>
            <a:endParaRPr lang="en-US" sz="1800" dirty="0">
              <a:solidFill>
                <a:srgbClr val="0538A4"/>
              </a:solidFill>
            </a:endParaRPr>
          </a:p>
        </p:txBody>
      </p:sp>
      <p:cxnSp>
        <p:nvCxnSpPr>
          <p:cNvPr id="35" name="Straight Arrow Connector 34"/>
          <p:cNvCxnSpPr/>
          <p:nvPr/>
        </p:nvCxnSpPr>
        <p:spPr>
          <a:xfrm>
            <a:off x="3275856" y="2060848"/>
            <a:ext cx="1688982" cy="6886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059612" y="2803437"/>
            <a:ext cx="2619466" cy="923330"/>
          </a:xfrm>
          <a:prstGeom prst="rect">
            <a:avLst/>
          </a:prstGeom>
          <a:noFill/>
        </p:spPr>
        <p:txBody>
          <a:bodyPr wrap="square" rtlCol="0">
            <a:spAutoFit/>
          </a:bodyPr>
          <a:lstStyle/>
          <a:p>
            <a:r>
              <a:rPr lang="en-US" sz="1800" dirty="0" smtClean="0">
                <a:solidFill>
                  <a:srgbClr val="FF1500"/>
                </a:solidFill>
              </a:rPr>
              <a:t>N/Z content of statistical emission by PLF and TLF</a:t>
            </a:r>
            <a:endParaRPr lang="en-US" sz="1800" dirty="0">
              <a:solidFill>
                <a:srgbClr val="FF1500"/>
              </a:solidFill>
            </a:endParaRPr>
          </a:p>
        </p:txBody>
      </p:sp>
      <p:cxnSp>
        <p:nvCxnSpPr>
          <p:cNvPr id="38" name="Straight Arrow Connector 37"/>
          <p:cNvCxnSpPr/>
          <p:nvPr/>
        </p:nvCxnSpPr>
        <p:spPr>
          <a:xfrm>
            <a:off x="3074368" y="3449768"/>
            <a:ext cx="1688982" cy="266345"/>
          </a:xfrm>
          <a:prstGeom prst="straightConnector1">
            <a:avLst/>
          </a:prstGeom>
          <a:ln>
            <a:solidFill>
              <a:srgbClr val="BE0000"/>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33"/>
          <p:cNvGrpSpPr/>
          <p:nvPr/>
        </p:nvGrpSpPr>
        <p:grpSpPr>
          <a:xfrm>
            <a:off x="1259632" y="4365104"/>
            <a:ext cx="1436128" cy="313046"/>
            <a:chOff x="1703081" y="1897008"/>
            <a:chExt cx="1436128" cy="313046"/>
          </a:xfrm>
        </p:grpSpPr>
        <p:sp>
          <p:nvSpPr>
            <p:cNvPr id="14" name="Freeform 123"/>
            <p:cNvSpPr>
              <a:spLocks/>
            </p:cNvSpPr>
            <p:nvPr/>
          </p:nvSpPr>
          <p:spPr bwMode="auto">
            <a:xfrm>
              <a:off x="1703081" y="1897008"/>
              <a:ext cx="364000" cy="313046"/>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5" name="Freeform 124"/>
            <p:cNvSpPr>
              <a:spLocks/>
            </p:cNvSpPr>
            <p:nvPr/>
          </p:nvSpPr>
          <p:spPr bwMode="auto">
            <a:xfrm>
              <a:off x="2618774" y="1927592"/>
              <a:ext cx="312000" cy="257298"/>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6" name="Freeform 125"/>
            <p:cNvSpPr>
              <a:spLocks/>
            </p:cNvSpPr>
            <p:nvPr/>
          </p:nvSpPr>
          <p:spPr bwMode="auto">
            <a:xfrm>
              <a:off x="2410774" y="1984243"/>
              <a:ext cx="208000" cy="162955"/>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0000"/>
            </a:solidFill>
            <a:ln w="9525">
              <a:solidFill>
                <a:schemeClr val="tx1"/>
              </a:solidFill>
              <a:round/>
              <a:headEnd/>
              <a:tailEnd/>
            </a:ln>
          </p:spPr>
          <p:txBody>
            <a:bodyPr wrap="none" anchor="ctr"/>
            <a:lstStyle/>
            <a:p>
              <a:endParaRPr lang="en-US"/>
            </a:p>
          </p:txBody>
        </p:sp>
        <p:cxnSp>
          <p:nvCxnSpPr>
            <p:cNvPr id="17" name="Straight Arrow Connector 28"/>
            <p:cNvCxnSpPr/>
            <p:nvPr/>
          </p:nvCxnSpPr>
          <p:spPr>
            <a:xfrm>
              <a:off x="2779692" y="2057400"/>
              <a:ext cx="359517" cy="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32"/>
            <p:cNvCxnSpPr/>
            <p:nvPr/>
          </p:nvCxnSpPr>
          <p:spPr>
            <a:xfrm flipH="1">
              <a:off x="2258374" y="2057400"/>
              <a:ext cx="234950" cy="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34"/>
          <p:cNvGrpSpPr/>
          <p:nvPr/>
        </p:nvGrpSpPr>
        <p:grpSpPr>
          <a:xfrm>
            <a:off x="1187624" y="4941168"/>
            <a:ext cx="1370639" cy="313046"/>
            <a:chOff x="5235658" y="4624339"/>
            <a:chExt cx="1370639" cy="313046"/>
          </a:xfrm>
        </p:grpSpPr>
        <p:sp>
          <p:nvSpPr>
            <p:cNvPr id="21" name="Freeform 123"/>
            <p:cNvSpPr>
              <a:spLocks/>
            </p:cNvSpPr>
            <p:nvPr/>
          </p:nvSpPr>
          <p:spPr bwMode="auto">
            <a:xfrm>
              <a:off x="5445090" y="4624339"/>
              <a:ext cx="364000" cy="313046"/>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23" name="Freeform 124"/>
            <p:cNvSpPr>
              <a:spLocks/>
            </p:cNvSpPr>
            <p:nvPr/>
          </p:nvSpPr>
          <p:spPr bwMode="auto">
            <a:xfrm>
              <a:off x="6294297" y="4642224"/>
              <a:ext cx="312000" cy="257298"/>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25" name="Freeform 125"/>
            <p:cNvSpPr>
              <a:spLocks/>
            </p:cNvSpPr>
            <p:nvPr/>
          </p:nvSpPr>
          <p:spPr bwMode="auto">
            <a:xfrm>
              <a:off x="5825357" y="4712498"/>
              <a:ext cx="208000" cy="162955"/>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0000"/>
            </a:solidFill>
            <a:ln w="9525">
              <a:solidFill>
                <a:schemeClr val="tx1"/>
              </a:solidFill>
              <a:round/>
              <a:headEnd/>
              <a:tailEnd/>
            </a:ln>
          </p:spPr>
          <p:txBody>
            <a:bodyPr wrap="none" anchor="ctr"/>
            <a:lstStyle/>
            <a:p>
              <a:endParaRPr lang="en-US"/>
            </a:p>
          </p:txBody>
        </p:sp>
        <p:cxnSp>
          <p:nvCxnSpPr>
            <p:cNvPr id="27" name="Straight Arrow Connector 90"/>
            <p:cNvCxnSpPr/>
            <p:nvPr/>
          </p:nvCxnSpPr>
          <p:spPr>
            <a:xfrm>
              <a:off x="5235658" y="4800600"/>
              <a:ext cx="359517" cy="0"/>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91"/>
            <p:cNvCxnSpPr/>
            <p:nvPr/>
          </p:nvCxnSpPr>
          <p:spPr>
            <a:xfrm flipH="1">
              <a:off x="5915882" y="4800600"/>
              <a:ext cx="234950" cy="0"/>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2" name="Group 38"/>
          <p:cNvGrpSpPr/>
          <p:nvPr/>
        </p:nvGrpSpPr>
        <p:grpSpPr>
          <a:xfrm>
            <a:off x="1331640" y="5589240"/>
            <a:ext cx="1205675" cy="616728"/>
            <a:chOff x="5595175" y="2952750"/>
            <a:chExt cx="1205675" cy="616728"/>
          </a:xfrm>
        </p:grpSpPr>
        <p:sp>
          <p:nvSpPr>
            <p:cNvPr id="33" name="Freeform 123"/>
            <p:cNvSpPr>
              <a:spLocks/>
            </p:cNvSpPr>
            <p:nvPr/>
          </p:nvSpPr>
          <p:spPr bwMode="auto">
            <a:xfrm>
              <a:off x="5709869" y="3256432"/>
              <a:ext cx="364000" cy="313046"/>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34" name="Freeform 124"/>
            <p:cNvSpPr>
              <a:spLocks/>
            </p:cNvSpPr>
            <p:nvPr/>
          </p:nvSpPr>
          <p:spPr bwMode="auto">
            <a:xfrm>
              <a:off x="6358832" y="3204322"/>
              <a:ext cx="312000" cy="257298"/>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36" name="Freeform 125"/>
            <p:cNvSpPr>
              <a:spLocks/>
            </p:cNvSpPr>
            <p:nvPr/>
          </p:nvSpPr>
          <p:spPr bwMode="auto">
            <a:xfrm>
              <a:off x="6150832" y="3116220"/>
              <a:ext cx="208000" cy="162955"/>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0000"/>
            </a:solidFill>
            <a:ln w="9525">
              <a:solidFill>
                <a:schemeClr val="tx1"/>
              </a:solidFill>
              <a:round/>
              <a:headEnd/>
              <a:tailEnd/>
            </a:ln>
          </p:spPr>
          <p:txBody>
            <a:bodyPr wrap="none" anchor="ctr"/>
            <a:lstStyle/>
            <a:p>
              <a:endParaRPr lang="en-US"/>
            </a:p>
          </p:txBody>
        </p:sp>
        <p:cxnSp>
          <p:nvCxnSpPr>
            <p:cNvPr id="39" name="Straight Arrow Connector 98"/>
            <p:cNvCxnSpPr/>
            <p:nvPr/>
          </p:nvCxnSpPr>
          <p:spPr>
            <a:xfrm flipV="1">
              <a:off x="5595175" y="3432693"/>
              <a:ext cx="264779" cy="136785"/>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40" name="Straight Arrow Connector 113"/>
            <p:cNvCxnSpPr/>
            <p:nvPr/>
          </p:nvCxnSpPr>
          <p:spPr>
            <a:xfrm flipH="1">
              <a:off x="6241357" y="2952750"/>
              <a:ext cx="117475" cy="251572"/>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41" name="Straight Arrow Connector 114"/>
            <p:cNvCxnSpPr/>
            <p:nvPr/>
          </p:nvCxnSpPr>
          <p:spPr>
            <a:xfrm flipH="1">
              <a:off x="6506136" y="3279175"/>
              <a:ext cx="294714" cy="45661"/>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3" name="ZoneTexte 2"/>
          <p:cNvSpPr txBox="1"/>
          <p:nvPr/>
        </p:nvSpPr>
        <p:spPr>
          <a:xfrm>
            <a:off x="555495" y="4293096"/>
            <a:ext cx="632129" cy="369332"/>
          </a:xfrm>
          <a:prstGeom prst="rect">
            <a:avLst/>
          </a:prstGeom>
          <a:noFill/>
        </p:spPr>
        <p:txBody>
          <a:bodyPr wrap="none" rtlCol="0">
            <a:spAutoFit/>
          </a:bodyPr>
          <a:lstStyle/>
          <a:p>
            <a:r>
              <a:rPr lang="fr-FR" sz="1800" dirty="0" smtClean="0"/>
              <a:t>PLF:</a:t>
            </a:r>
            <a:endParaRPr lang="fr-FR" sz="1800" dirty="0"/>
          </a:p>
        </p:txBody>
      </p:sp>
      <p:sp>
        <p:nvSpPr>
          <p:cNvPr id="42" name="ZoneTexte 41"/>
          <p:cNvSpPr txBox="1"/>
          <p:nvPr/>
        </p:nvSpPr>
        <p:spPr>
          <a:xfrm>
            <a:off x="467544" y="4941168"/>
            <a:ext cx="650501" cy="369332"/>
          </a:xfrm>
          <a:prstGeom prst="rect">
            <a:avLst/>
          </a:prstGeom>
          <a:noFill/>
        </p:spPr>
        <p:txBody>
          <a:bodyPr wrap="none" rtlCol="0">
            <a:spAutoFit/>
          </a:bodyPr>
          <a:lstStyle/>
          <a:p>
            <a:r>
              <a:rPr lang="fr-FR" sz="1800" dirty="0"/>
              <a:t>T</a:t>
            </a:r>
            <a:r>
              <a:rPr lang="fr-FR" sz="1800" dirty="0" smtClean="0"/>
              <a:t>LF:</a:t>
            </a:r>
            <a:endParaRPr lang="fr-FR" sz="1800" dirty="0"/>
          </a:p>
        </p:txBody>
      </p:sp>
      <p:sp>
        <p:nvSpPr>
          <p:cNvPr id="43" name="ZoneTexte 42"/>
          <p:cNvSpPr txBox="1"/>
          <p:nvPr/>
        </p:nvSpPr>
        <p:spPr>
          <a:xfrm>
            <a:off x="377637" y="5877272"/>
            <a:ext cx="809987" cy="369332"/>
          </a:xfrm>
          <a:prstGeom prst="rect">
            <a:avLst/>
          </a:prstGeom>
          <a:noFill/>
        </p:spPr>
        <p:txBody>
          <a:bodyPr wrap="none" rtlCol="0">
            <a:spAutoFit/>
          </a:bodyPr>
          <a:lstStyle/>
          <a:p>
            <a:r>
              <a:rPr lang="fr-FR" sz="1800" dirty="0" smtClean="0"/>
              <a:t>Neck:</a:t>
            </a:r>
            <a:endParaRPr lang="fr-FR" sz="1800" dirty="0"/>
          </a:p>
        </p:txBody>
      </p:sp>
    </p:spTree>
    <p:extLst>
      <p:ext uri="{BB962C8B-B14F-4D97-AF65-F5344CB8AC3E}">
        <p14:creationId xmlns:p14="http://schemas.microsoft.com/office/powerpoint/2010/main" val="4170767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5" name="Title 1"/>
          <p:cNvSpPr>
            <a:spLocks noGrp="1"/>
          </p:cNvSpPr>
          <p:nvPr>
            <p:ph type="title"/>
          </p:nvPr>
        </p:nvSpPr>
        <p:spPr>
          <a:xfrm>
            <a:off x="179512" y="188640"/>
            <a:ext cx="8568952" cy="1143000"/>
          </a:xfrm>
        </p:spPr>
        <p:txBody>
          <a:bodyPr/>
          <a:lstStyle/>
          <a:p>
            <a:r>
              <a:rPr lang="en-US" sz="2800" b="1" dirty="0">
                <a:solidFill>
                  <a:srgbClr val="660066"/>
                </a:solidFill>
              </a:rPr>
              <a:t>SG4: The Nuclear Equation of State </a:t>
            </a:r>
            <a:r>
              <a:rPr lang="en-US" sz="2800" b="1" dirty="0" smtClean="0">
                <a:solidFill>
                  <a:srgbClr val="660066"/>
                </a:solidFill>
              </a:rPr>
              <a:t/>
            </a:r>
            <a:br>
              <a:rPr lang="en-US" sz="2800" b="1" dirty="0" smtClean="0">
                <a:solidFill>
                  <a:srgbClr val="660066"/>
                </a:solidFill>
              </a:rPr>
            </a:br>
            <a:r>
              <a:rPr lang="en-US" sz="2800" b="1" dirty="0" smtClean="0">
                <a:solidFill>
                  <a:srgbClr val="660066"/>
                </a:solidFill>
              </a:rPr>
              <a:t>(summary and open issues)</a:t>
            </a:r>
            <a:endParaRPr lang="en-GB" sz="2800" dirty="0"/>
          </a:p>
        </p:txBody>
      </p:sp>
      <p:sp>
        <p:nvSpPr>
          <p:cNvPr id="6" name="Rectangle 5"/>
          <p:cNvSpPr/>
          <p:nvPr/>
        </p:nvSpPr>
        <p:spPr>
          <a:xfrm>
            <a:off x="286370" y="1346523"/>
            <a:ext cx="8496944" cy="5755422"/>
          </a:xfrm>
          <a:prstGeom prst="rect">
            <a:avLst/>
          </a:prstGeom>
        </p:spPr>
        <p:txBody>
          <a:bodyPr wrap="square">
            <a:spAutoFit/>
          </a:bodyPr>
          <a:lstStyle/>
          <a:p>
            <a:pPr marL="285750" indent="-285750">
              <a:buFont typeface="Arial"/>
              <a:buChar char="•"/>
            </a:pPr>
            <a:r>
              <a:rPr lang="en-GB" sz="1600" b="1" dirty="0" smtClean="0">
                <a:solidFill>
                  <a:srgbClr val="FF0000"/>
                </a:solidFill>
              </a:rPr>
              <a:t>Charged particle production: a) increase solid angle coverage of new generation arrays such as FAZIA: high isotopic resolution over wide dynamic range (Z=1-30) up to ΔΩ≈2π</a:t>
            </a:r>
          </a:p>
          <a:p>
            <a:endParaRPr lang="en-GB" sz="1600" b="1" dirty="0" smtClean="0">
              <a:solidFill>
                <a:srgbClr val="FF0000"/>
              </a:solidFill>
            </a:endParaRPr>
          </a:p>
          <a:p>
            <a:pPr marL="285750" indent="-285750">
              <a:buFont typeface="Arial"/>
              <a:buChar char="•"/>
            </a:pPr>
            <a:r>
              <a:rPr lang="en-GB" sz="1600" b="1" dirty="0">
                <a:solidFill>
                  <a:srgbClr val="FF0000"/>
                </a:solidFill>
              </a:rPr>
              <a:t>N</a:t>
            </a:r>
            <a:r>
              <a:rPr lang="en-GB" sz="1600" b="1" dirty="0" smtClean="0">
                <a:solidFill>
                  <a:srgbClr val="FF0000"/>
                </a:solidFill>
              </a:rPr>
              <a:t>eutron production: focus on detectors with large solid angle, high efficiency, high angular resolution</a:t>
            </a:r>
          </a:p>
          <a:p>
            <a:pPr marL="285750" indent="-285750">
              <a:buFont typeface="Arial"/>
              <a:buChar char="•"/>
            </a:pPr>
            <a:endParaRPr lang="en-GB" sz="1600" b="1" dirty="0" smtClean="0">
              <a:solidFill>
                <a:srgbClr val="FF0000"/>
              </a:solidFill>
            </a:endParaRPr>
          </a:p>
          <a:p>
            <a:pPr marL="285750" indent="-285750">
              <a:buFont typeface="Arial"/>
              <a:buChar char="•"/>
            </a:pPr>
            <a:r>
              <a:rPr lang="en-GB" sz="1600" b="1" dirty="0" smtClean="0">
                <a:solidFill>
                  <a:srgbClr val="FF0000"/>
                </a:solidFill>
              </a:rPr>
              <a:t>Structure and clustering evolution with density: focus on high angular resolution studies with particle-particle correlations (need position sensitive detectors with large solid angle coverage)</a:t>
            </a:r>
          </a:p>
          <a:p>
            <a:pPr marL="285750" indent="-285750">
              <a:buFont typeface="Arial"/>
              <a:buChar char="•"/>
            </a:pPr>
            <a:endParaRPr lang="en-GB" sz="1600" b="1" dirty="0" smtClean="0">
              <a:solidFill>
                <a:srgbClr val="FF0000"/>
              </a:solidFill>
            </a:endParaRPr>
          </a:p>
          <a:p>
            <a:pPr marL="285750" indent="-285750">
              <a:buFont typeface="Arial"/>
              <a:buChar char="•"/>
            </a:pPr>
            <a:r>
              <a:rPr lang="en-GB" sz="1600" b="1" dirty="0" smtClean="0">
                <a:solidFill>
                  <a:srgbClr val="FF0000"/>
                </a:solidFill>
              </a:rPr>
              <a:t>EoS and symmetry energy in synergy with astrophysical constraints and theory</a:t>
            </a:r>
          </a:p>
          <a:p>
            <a:pPr marL="285750" indent="-285750">
              <a:buFont typeface="Arial"/>
              <a:buChar char="•"/>
            </a:pPr>
            <a:endParaRPr lang="en-GB" sz="1600" b="1" dirty="0" smtClean="0">
              <a:solidFill>
                <a:srgbClr val="FF0000"/>
              </a:solidFill>
            </a:endParaRPr>
          </a:p>
          <a:p>
            <a:pPr marL="285750" indent="-285750">
              <a:buFont typeface="Arial"/>
              <a:buChar char="•"/>
            </a:pPr>
            <a:r>
              <a:rPr lang="en-GB" sz="1600" b="1" dirty="0" smtClean="0">
                <a:solidFill>
                  <a:srgbClr val="FF0000"/>
                </a:solidFill>
              </a:rPr>
              <a:t>Transport model: need to resolve disagreements between different approaches </a:t>
            </a:r>
            <a:r>
              <a:rPr lang="en-GB" sz="1600" b="1" dirty="0" smtClean="0">
                <a:solidFill>
                  <a:srgbClr val="FF0000"/>
                </a:solidFill>
                <a:sym typeface="Wingdings"/>
              </a:rPr>
              <a:t> comparisons to experimental data need to be solid reducing  drastically model dependencies</a:t>
            </a:r>
            <a:endParaRPr lang="en-GB" sz="1600" b="1" dirty="0" smtClean="0">
              <a:solidFill>
                <a:srgbClr val="FF0000"/>
              </a:solidFill>
            </a:endParaRPr>
          </a:p>
          <a:p>
            <a:pPr marL="285750" indent="-285750">
              <a:buFont typeface="Arial"/>
              <a:buChar char="•"/>
            </a:pPr>
            <a:endParaRPr lang="en-GB" sz="1600" b="1" dirty="0" smtClean="0">
              <a:solidFill>
                <a:srgbClr val="FF0000"/>
              </a:solidFill>
            </a:endParaRPr>
          </a:p>
          <a:p>
            <a:pPr marL="285750" indent="-285750">
              <a:buFont typeface="Arial"/>
              <a:buChar char="•"/>
            </a:pPr>
            <a:r>
              <a:rPr lang="en-GB" sz="1600" b="1" dirty="0" smtClean="0">
                <a:solidFill>
                  <a:srgbClr val="FF0000"/>
                </a:solidFill>
              </a:rPr>
              <a:t>Above saturation densities (E/A&gt;200MeV): GSI/FAIR energies will allow achieving densities up to ρ≈ρ</a:t>
            </a:r>
            <a:r>
              <a:rPr lang="en-GB" sz="1600" b="1" baseline="-25000" dirty="0" smtClean="0">
                <a:solidFill>
                  <a:srgbClr val="FF0000"/>
                </a:solidFill>
              </a:rPr>
              <a:t>0</a:t>
            </a:r>
            <a:r>
              <a:rPr lang="en-GB" sz="1600" b="1" dirty="0">
                <a:solidFill>
                  <a:srgbClr val="FF0000"/>
                </a:solidFill>
              </a:rPr>
              <a:t> </a:t>
            </a:r>
            <a:r>
              <a:rPr lang="en-GB" sz="1600" b="1" dirty="0" smtClean="0">
                <a:solidFill>
                  <a:srgbClr val="FF0000"/>
                </a:solidFill>
                <a:sym typeface="Wingdings"/>
              </a:rPr>
              <a:t> encourage the study of probes of symmetry energy from production yield ratios n/p (with </a:t>
            </a:r>
            <a:r>
              <a:rPr lang="en-GB" sz="1600" b="1" dirty="0" err="1" smtClean="0">
                <a:solidFill>
                  <a:srgbClr val="FF0000"/>
                </a:solidFill>
                <a:sym typeface="Wingdings"/>
              </a:rPr>
              <a:t>NeuLAND</a:t>
            </a:r>
            <a:r>
              <a:rPr lang="en-GB" sz="1600" b="1" dirty="0" smtClean="0">
                <a:solidFill>
                  <a:srgbClr val="FF0000"/>
                </a:solidFill>
                <a:sym typeface="Wingdings"/>
              </a:rPr>
              <a:t>), </a:t>
            </a:r>
            <a:r>
              <a:rPr lang="en-GB" sz="1600" b="1" dirty="0" smtClean="0">
                <a:solidFill>
                  <a:srgbClr val="FF0000"/>
                </a:solidFill>
              </a:rPr>
              <a:t>π</a:t>
            </a:r>
            <a:r>
              <a:rPr lang="en-GB" sz="1600" b="1" baseline="30000" dirty="0" smtClean="0">
                <a:solidFill>
                  <a:srgbClr val="FF0000"/>
                </a:solidFill>
              </a:rPr>
              <a:t>+</a:t>
            </a:r>
            <a:r>
              <a:rPr lang="en-GB" sz="1600" b="1" dirty="0" smtClean="0">
                <a:solidFill>
                  <a:srgbClr val="FF0000"/>
                </a:solidFill>
              </a:rPr>
              <a:t>/π</a:t>
            </a:r>
            <a:r>
              <a:rPr lang="en-GB" sz="1600" b="1" baseline="30000" dirty="0" smtClean="0">
                <a:solidFill>
                  <a:srgbClr val="FF0000"/>
                </a:solidFill>
              </a:rPr>
              <a:t>-</a:t>
            </a:r>
            <a:r>
              <a:rPr lang="en-GB" sz="1600" b="1" dirty="0">
                <a:solidFill>
                  <a:srgbClr val="FF0000"/>
                </a:solidFill>
              </a:rPr>
              <a:t> </a:t>
            </a:r>
            <a:r>
              <a:rPr lang="en-GB" sz="1600" b="1" dirty="0" smtClean="0">
                <a:solidFill>
                  <a:srgbClr val="FF0000"/>
                </a:solidFill>
              </a:rPr>
              <a:t>and K</a:t>
            </a:r>
            <a:r>
              <a:rPr lang="en-GB" sz="1600" b="1" baseline="30000" dirty="0" smtClean="0">
                <a:solidFill>
                  <a:srgbClr val="FF0000"/>
                </a:solidFill>
              </a:rPr>
              <a:t>+</a:t>
            </a:r>
            <a:r>
              <a:rPr lang="en-GB" sz="1600" b="1" dirty="0" smtClean="0">
                <a:solidFill>
                  <a:srgbClr val="FF0000"/>
                </a:solidFill>
              </a:rPr>
              <a:t>/K</a:t>
            </a:r>
            <a:r>
              <a:rPr lang="en-GB" sz="1600" b="1" baseline="30000" dirty="0" smtClean="0">
                <a:solidFill>
                  <a:srgbClr val="FF0000"/>
                </a:solidFill>
              </a:rPr>
              <a:t>0</a:t>
            </a:r>
          </a:p>
          <a:p>
            <a:pPr marL="285750" indent="-285750">
              <a:buFont typeface="Arial"/>
              <a:buChar char="•"/>
            </a:pPr>
            <a:endParaRPr lang="en-GB" sz="1600" dirty="0" smtClean="0"/>
          </a:p>
          <a:p>
            <a:pPr marL="285750" indent="-285750">
              <a:buFont typeface="Arial" panose="020B0604020202020204" pitchFamily="34" charset="0"/>
              <a:buChar char="•"/>
            </a:pPr>
            <a:endParaRPr lang="en-GB" sz="1600" b="1" dirty="0" smtClean="0"/>
          </a:p>
          <a:p>
            <a:pPr marL="742950" lvl="1" indent="-285750">
              <a:buFont typeface="Arial" panose="020B0604020202020204" pitchFamily="34" charset="0"/>
              <a:buChar char="•"/>
            </a:pPr>
            <a:endParaRPr lang="en-GB" sz="1600" dirty="0" smtClean="0"/>
          </a:p>
        </p:txBody>
      </p:sp>
    </p:spTree>
    <p:extLst>
      <p:ext uri="{BB962C8B-B14F-4D97-AF65-F5344CB8AC3E}">
        <p14:creationId xmlns:p14="http://schemas.microsoft.com/office/powerpoint/2010/main" val="3254467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70879"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179512" y="188640"/>
            <a:ext cx="8784976" cy="1143000"/>
          </a:xfrm>
        </p:spPr>
        <p:txBody>
          <a:bodyPr/>
          <a:lstStyle/>
          <a:p>
            <a:r>
              <a:rPr lang="en-US" sz="4000" b="1" dirty="0" smtClean="0">
                <a:solidFill>
                  <a:srgbClr val="660066"/>
                </a:solidFill>
              </a:rPr>
              <a:t>SG5: Facilities and Instrumentation</a:t>
            </a:r>
            <a:endParaRPr lang="en-GB" sz="4000" dirty="0"/>
          </a:p>
        </p:txBody>
      </p:sp>
      <p:sp>
        <p:nvSpPr>
          <p:cNvPr id="7" name="Rectangle 6"/>
          <p:cNvSpPr/>
          <p:nvPr/>
        </p:nvSpPr>
        <p:spPr>
          <a:xfrm>
            <a:off x="899592" y="1268760"/>
            <a:ext cx="8064896" cy="5386090"/>
          </a:xfrm>
          <a:prstGeom prst="rect">
            <a:avLst/>
          </a:prstGeom>
        </p:spPr>
        <p:txBody>
          <a:bodyPr wrap="square">
            <a:spAutoFit/>
          </a:bodyPr>
          <a:lstStyle/>
          <a:p>
            <a:pPr lvl="0"/>
            <a:r>
              <a:rPr lang="en-US" sz="2000" b="1" dirty="0" smtClean="0">
                <a:solidFill>
                  <a:srgbClr val="FF0000"/>
                </a:solidFill>
              </a:rPr>
              <a:t>Accelerator/Reactor </a:t>
            </a:r>
            <a:r>
              <a:rPr lang="en-US" sz="2000" b="1" dirty="0">
                <a:solidFill>
                  <a:srgbClr val="FF0000"/>
                </a:solidFill>
              </a:rPr>
              <a:t>facilities</a:t>
            </a:r>
            <a:endParaRPr lang="fr-FR" sz="2000" b="1" dirty="0">
              <a:solidFill>
                <a:srgbClr val="FF0000"/>
              </a:solidFill>
            </a:endParaRPr>
          </a:p>
          <a:p>
            <a:r>
              <a:rPr lang="en-US" sz="1600" dirty="0"/>
              <a:t> </a:t>
            </a:r>
            <a:endParaRPr lang="fr-FR" sz="1600" dirty="0"/>
          </a:p>
          <a:p>
            <a:pPr marL="285750" indent="-285750">
              <a:buFont typeface="Arial"/>
              <a:buChar char="•"/>
            </a:pPr>
            <a:r>
              <a:rPr lang="en-US" sz="1600" b="1" dirty="0" smtClean="0"/>
              <a:t> </a:t>
            </a:r>
            <a:r>
              <a:rPr lang="en-US" sz="1600" b="1" dirty="0"/>
              <a:t>RIB </a:t>
            </a:r>
            <a:r>
              <a:rPr lang="en-US" sz="1600" b="1" dirty="0" smtClean="0"/>
              <a:t>Facilities</a:t>
            </a:r>
          </a:p>
          <a:p>
            <a:endParaRPr lang="en-US" sz="1600" b="1" dirty="0"/>
          </a:p>
          <a:p>
            <a:pPr marL="285750" indent="-285750">
              <a:buFont typeface="Arial"/>
              <a:buChar char="•"/>
            </a:pPr>
            <a:r>
              <a:rPr lang="en-US" sz="1600" b="1" dirty="0" smtClean="0"/>
              <a:t> </a:t>
            </a:r>
            <a:r>
              <a:rPr lang="en-US" sz="1600" b="1" dirty="0"/>
              <a:t>Stable Ion Beam and others techniques	</a:t>
            </a:r>
            <a:r>
              <a:rPr lang="fr-FR" sz="1600" dirty="0"/>
              <a:t> </a:t>
            </a:r>
            <a:r>
              <a:rPr lang="en-US" sz="1600" dirty="0"/>
              <a:t>	</a:t>
            </a:r>
            <a:r>
              <a:rPr lang="fr-FR" sz="1600" dirty="0"/>
              <a:t> </a:t>
            </a:r>
            <a:endParaRPr lang="fr-FR" sz="1600" b="1" dirty="0"/>
          </a:p>
          <a:p>
            <a:endParaRPr lang="fr-FR" sz="1600" b="1" dirty="0"/>
          </a:p>
          <a:p>
            <a:pPr lvl="0"/>
            <a:r>
              <a:rPr lang="en-US" sz="2000" b="1" dirty="0" smtClean="0">
                <a:solidFill>
                  <a:srgbClr val="FF0000"/>
                </a:solidFill>
              </a:rPr>
              <a:t>Instrumentation</a:t>
            </a:r>
            <a:endParaRPr lang="fr-FR" sz="2000" b="1" dirty="0">
              <a:solidFill>
                <a:srgbClr val="FF0000"/>
              </a:solidFill>
            </a:endParaRPr>
          </a:p>
          <a:p>
            <a:r>
              <a:rPr lang="en-US" sz="1600" dirty="0"/>
              <a:t> </a:t>
            </a:r>
            <a:endParaRPr lang="fr-FR" sz="1600" dirty="0"/>
          </a:p>
          <a:p>
            <a:pPr marL="285750" lvl="0" indent="-285750">
              <a:buFont typeface="Arial"/>
              <a:buChar char="•"/>
            </a:pPr>
            <a:r>
              <a:rPr lang="en-US" sz="1600" b="1" dirty="0" smtClean="0"/>
              <a:t> </a:t>
            </a:r>
            <a:r>
              <a:rPr lang="en-US" sz="1600" b="1" dirty="0"/>
              <a:t>Separators, </a:t>
            </a:r>
            <a:r>
              <a:rPr lang="en-US" sz="1600" b="1" dirty="0" smtClean="0"/>
              <a:t>spectrometers </a:t>
            </a:r>
            <a:r>
              <a:rPr lang="en-US" sz="1600" b="1" dirty="0"/>
              <a:t>and associated detection for the </a:t>
            </a:r>
            <a:r>
              <a:rPr lang="en-US" sz="1600" b="1" dirty="0" smtClean="0"/>
              <a:t>identification</a:t>
            </a:r>
          </a:p>
          <a:p>
            <a:pPr lvl="0"/>
            <a:endParaRPr lang="en-US" sz="1600" b="1" dirty="0"/>
          </a:p>
          <a:p>
            <a:pPr marL="285750" indent="-285750">
              <a:buFont typeface="Arial"/>
              <a:buChar char="•"/>
            </a:pPr>
            <a:r>
              <a:rPr lang="en-US" sz="1600" b="1" dirty="0" smtClean="0"/>
              <a:t> Detectors for </a:t>
            </a:r>
            <a:r>
              <a:rPr lang="en-US" sz="1600" b="1" dirty="0"/>
              <a:t>structure and dynamic </a:t>
            </a:r>
            <a:r>
              <a:rPr lang="en-US" sz="1600" b="1" dirty="0" smtClean="0"/>
              <a:t>studies</a:t>
            </a:r>
          </a:p>
          <a:p>
            <a:pPr marL="742950" lvl="1" indent="-285750">
              <a:buFont typeface="Arial"/>
              <a:buChar char="•"/>
            </a:pPr>
            <a:r>
              <a:rPr lang="en-US" sz="1600" b="1" dirty="0" smtClean="0"/>
              <a:t>Gamma detectors</a:t>
            </a:r>
          </a:p>
          <a:p>
            <a:pPr marL="742950" lvl="1" indent="-285750">
              <a:buFont typeface="Arial"/>
              <a:buChar char="•"/>
            </a:pPr>
            <a:r>
              <a:rPr lang="en-US" sz="1600" b="1" dirty="0" smtClean="0"/>
              <a:t>Particle detectors</a:t>
            </a:r>
          </a:p>
          <a:p>
            <a:pPr marL="742950" lvl="1" indent="-285750">
              <a:buFont typeface="Arial"/>
              <a:buChar char="•"/>
            </a:pPr>
            <a:r>
              <a:rPr lang="en-US" sz="1600" b="1" dirty="0" smtClean="0"/>
              <a:t>Neutron detectors</a:t>
            </a:r>
            <a:endParaRPr lang="en-US" sz="1600" b="1" dirty="0"/>
          </a:p>
          <a:p>
            <a:pPr marL="742950" lvl="1" indent="-285750">
              <a:buFont typeface="Arial"/>
              <a:buChar char="•"/>
            </a:pPr>
            <a:r>
              <a:rPr lang="en-US" sz="1600" b="1" dirty="0" smtClean="0"/>
              <a:t>Active targets</a:t>
            </a:r>
          </a:p>
          <a:p>
            <a:pPr marL="742950" lvl="1" indent="-285750">
              <a:buFont typeface="Arial"/>
              <a:buChar char="•"/>
            </a:pPr>
            <a:r>
              <a:rPr lang="en-US" sz="1600" b="1" dirty="0" smtClean="0"/>
              <a:t>Hadron spectrometers</a:t>
            </a:r>
            <a:endParaRPr lang="en-US" sz="1600" b="1" dirty="0"/>
          </a:p>
          <a:p>
            <a:pPr marL="285750" indent="-285750">
              <a:buFont typeface="Arial"/>
              <a:buChar char="•"/>
            </a:pPr>
            <a:r>
              <a:rPr lang="en-US" sz="1600" b="1" dirty="0" smtClean="0"/>
              <a:t>Storage </a:t>
            </a:r>
            <a:r>
              <a:rPr lang="en-US" sz="1600" b="1" dirty="0"/>
              <a:t>rings</a:t>
            </a:r>
            <a:r>
              <a:rPr lang="en-US" sz="1600" dirty="0"/>
              <a:t>	</a:t>
            </a:r>
            <a:endParaRPr lang="en-US" sz="1600" dirty="0" smtClean="0"/>
          </a:p>
          <a:p>
            <a:endParaRPr lang="en-US" sz="1600" dirty="0"/>
          </a:p>
          <a:p>
            <a:pPr marL="285750" indent="-285750">
              <a:buFont typeface="Arial"/>
              <a:buChar char="•"/>
            </a:pPr>
            <a:r>
              <a:rPr lang="en-US" sz="1600" b="1" dirty="0" smtClean="0"/>
              <a:t>Traps </a:t>
            </a:r>
            <a:r>
              <a:rPr lang="en-US" sz="1600" b="1" dirty="0"/>
              <a:t>and Lasers</a:t>
            </a:r>
            <a:r>
              <a:rPr lang="en-US" sz="1600" dirty="0"/>
              <a:t>	</a:t>
            </a:r>
            <a:r>
              <a:rPr lang="fr-FR" sz="1600" dirty="0"/>
              <a:t> </a:t>
            </a:r>
            <a:r>
              <a:rPr lang="en-US" sz="1600" dirty="0"/>
              <a:t>		</a:t>
            </a:r>
            <a:r>
              <a:rPr lang="fr-FR" sz="1600" dirty="0"/>
              <a:t> </a:t>
            </a:r>
          </a:p>
          <a:p>
            <a:pPr lvl="0"/>
            <a:endParaRPr lang="fr-FR" sz="1600" dirty="0" smtClean="0"/>
          </a:p>
          <a:p>
            <a:pPr marL="285750" lvl="0" indent="-285750">
              <a:buFont typeface="Arial"/>
              <a:buChar char="•"/>
            </a:pPr>
            <a:r>
              <a:rPr lang="en-US" sz="1600" b="1" dirty="0" smtClean="0"/>
              <a:t>Technical Innovations</a:t>
            </a:r>
            <a:r>
              <a:rPr lang="en-US" sz="1400" b="1" dirty="0"/>
              <a:t>	</a:t>
            </a:r>
            <a:r>
              <a:rPr lang="en-US" sz="1400" dirty="0"/>
              <a:t>	</a:t>
            </a:r>
            <a:r>
              <a:rPr lang="fr-FR" sz="1400" dirty="0"/>
              <a:t> </a:t>
            </a:r>
          </a:p>
        </p:txBody>
      </p:sp>
      <p:pic>
        <p:nvPicPr>
          <p:cNvPr id="5" name="Immagine 1"/>
          <p:cNvPicPr/>
          <p:nvPr/>
        </p:nvPicPr>
        <p:blipFill>
          <a:blip r:embed="rId3">
            <a:extLst>
              <a:ext uri="{28A0092B-C50C-407E-A947-70E740481C1C}">
                <a14:useLocalDpi xmlns:a14="http://schemas.microsoft.com/office/drawing/2010/main" val="0"/>
              </a:ext>
            </a:extLst>
          </a:blip>
          <a:stretch>
            <a:fillRect/>
          </a:stretch>
        </p:blipFill>
        <p:spPr>
          <a:xfrm>
            <a:off x="5868144" y="4443507"/>
            <a:ext cx="2980564" cy="2088232"/>
          </a:xfrm>
          <a:prstGeom prst="rect">
            <a:avLst/>
          </a:prstGeom>
          <a:ln>
            <a:solidFill>
              <a:srgbClr val="4F81BD"/>
            </a:solidFill>
          </a:ln>
        </p:spPr>
      </p:pic>
    </p:spTree>
    <p:extLst>
      <p:ext uri="{BB962C8B-B14F-4D97-AF65-F5344CB8AC3E}">
        <p14:creationId xmlns:p14="http://schemas.microsoft.com/office/powerpoint/2010/main" val="39545816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683568" y="188640"/>
            <a:ext cx="7772400" cy="1143000"/>
          </a:xfrm>
        </p:spPr>
        <p:txBody>
          <a:bodyPr/>
          <a:lstStyle/>
          <a:p>
            <a:r>
              <a:rPr lang="en-GB" sz="2800" b="1" dirty="0" smtClean="0">
                <a:solidFill>
                  <a:srgbClr val="660066"/>
                </a:solidFill>
              </a:rPr>
              <a:t>SG5: Facilities and instrumentation (recommendations)</a:t>
            </a:r>
            <a:endParaRPr lang="en-GB" sz="2800" dirty="0"/>
          </a:p>
        </p:txBody>
      </p:sp>
      <p:sp>
        <p:nvSpPr>
          <p:cNvPr id="7" name="Rectangle 6"/>
          <p:cNvSpPr/>
          <p:nvPr/>
        </p:nvSpPr>
        <p:spPr>
          <a:xfrm>
            <a:off x="395536" y="1196752"/>
            <a:ext cx="8496944" cy="5016758"/>
          </a:xfrm>
          <a:prstGeom prst="rect">
            <a:avLst/>
          </a:prstGeom>
        </p:spPr>
        <p:txBody>
          <a:bodyPr wrap="square">
            <a:spAutoFit/>
          </a:bodyPr>
          <a:lstStyle/>
          <a:p>
            <a:r>
              <a:rPr lang="en-GB" sz="1600" b="1" dirty="0" smtClean="0"/>
              <a:t>Radioactive beams (ISOL and in flight):</a:t>
            </a:r>
          </a:p>
          <a:p>
            <a:pPr marL="285750" indent="-285750">
              <a:buFont typeface="Arial" panose="020B0604020202020204" pitchFamily="34" charset="0"/>
              <a:buChar char="•"/>
            </a:pPr>
            <a:r>
              <a:rPr lang="de-DE" sz="1600" dirty="0" smtClean="0"/>
              <a:t>The </a:t>
            </a:r>
            <a:r>
              <a:rPr lang="de-DE" sz="1600" dirty="0"/>
              <a:t>urgent completion of FAIR, the Super-FRS and NUSTAR@FAIR, are of utmost importance for the </a:t>
            </a:r>
            <a:r>
              <a:rPr lang="de-DE" sz="1600" dirty="0" smtClean="0"/>
              <a:t>community. </a:t>
            </a:r>
            <a:endParaRPr lang="en-GB" sz="1600" dirty="0"/>
          </a:p>
          <a:p>
            <a:pPr marL="285750" indent="-285750">
              <a:buFont typeface="Arial" panose="020B0604020202020204" pitchFamily="34" charset="0"/>
              <a:buChar char="•"/>
            </a:pPr>
            <a:r>
              <a:rPr lang="en-US" sz="1600" dirty="0" smtClean="0"/>
              <a:t>EURISOL </a:t>
            </a:r>
            <a:r>
              <a:rPr lang="en-US" sz="1600" dirty="0"/>
              <a:t>is the long term goal that will ensure unique physics opportunities. In the meantime it is important that the development of the existing intermediate major facilities (Spiral2, HIE-ISOLDE and SPES) in the framework of the EURISOL-DF are </a:t>
            </a:r>
            <a:r>
              <a:rPr lang="en-US" sz="1600" dirty="0" smtClean="0"/>
              <a:t>supported.</a:t>
            </a:r>
          </a:p>
          <a:p>
            <a:pPr marL="285750" indent="-285750">
              <a:buFont typeface="Arial" panose="020B0604020202020204" pitchFamily="34" charset="0"/>
              <a:buChar char="•"/>
            </a:pPr>
            <a:r>
              <a:rPr lang="en-US" sz="1600" dirty="0" smtClean="0"/>
              <a:t>A large </a:t>
            </a:r>
            <a:r>
              <a:rPr lang="en-US" sz="1600" dirty="0"/>
              <a:t>variety of state-of-the-art instrumentation has to be constructed for their optimal exploitation </a:t>
            </a:r>
            <a:endParaRPr lang="en-GB" sz="1600" dirty="0"/>
          </a:p>
          <a:p>
            <a:r>
              <a:rPr lang="en-GB" sz="1600" b="1" dirty="0" smtClean="0"/>
              <a:t>Stable beams</a:t>
            </a:r>
          </a:p>
          <a:p>
            <a:pPr marL="285750" indent="-285750">
              <a:buFont typeface="Arial" panose="020B0604020202020204" pitchFamily="34" charset="0"/>
              <a:buChar char="•"/>
            </a:pPr>
            <a:r>
              <a:rPr lang="en-US" sz="1600" dirty="0" smtClean="0"/>
              <a:t>Strong support for existing stable beam facilities (ENSAR2 TNA)</a:t>
            </a:r>
          </a:p>
          <a:p>
            <a:pPr marL="285750" indent="-285750">
              <a:buFont typeface="Arial" panose="020B0604020202020204" pitchFamily="34" charset="0"/>
              <a:buChar char="•"/>
            </a:pPr>
            <a:r>
              <a:rPr lang="en-US" sz="1600" dirty="0" smtClean="0"/>
              <a:t>Very </a:t>
            </a:r>
            <a:r>
              <a:rPr lang="en-US" sz="1600" dirty="0"/>
              <a:t>high-intensity stable-ion beams from the high-power LINAG of the SPIRAL2, the new super-conducting </a:t>
            </a:r>
            <a:r>
              <a:rPr lang="en-US" sz="1600" dirty="0" err="1"/>
              <a:t>cw-linac</a:t>
            </a:r>
            <a:r>
              <a:rPr lang="en-US" sz="1600" dirty="0"/>
              <a:t> under construction at GSI and the </a:t>
            </a:r>
            <a:r>
              <a:rPr lang="en-US" sz="1600" dirty="0" err="1"/>
              <a:t>Dubna</a:t>
            </a:r>
            <a:r>
              <a:rPr lang="en-US" sz="1600" dirty="0"/>
              <a:t> SHE factory are of high importance, especially for out of beam studies of extremely rare nuclei, such as SHE’s.</a:t>
            </a:r>
            <a:endParaRPr lang="en-GB" sz="1600" dirty="0"/>
          </a:p>
          <a:p>
            <a:pPr marL="285750" indent="-285750">
              <a:buFont typeface="Arial" panose="020B0604020202020204" pitchFamily="34" charset="0"/>
              <a:buChar char="•"/>
            </a:pPr>
            <a:r>
              <a:rPr lang="en-US" sz="1600" dirty="0" smtClean="0"/>
              <a:t>The </a:t>
            </a:r>
            <a:r>
              <a:rPr lang="en-US" sz="1600" dirty="0"/>
              <a:t>long-term goal for a new dedicated high-intensity stable ion beam facility in Europe is recommended as an important future project. </a:t>
            </a:r>
            <a:r>
              <a:rPr lang="en-US" sz="1600" dirty="0" smtClean="0"/>
              <a:t>See ECOS </a:t>
            </a:r>
            <a:r>
              <a:rPr lang="en-US" sz="1600" dirty="0" smtClean="0"/>
              <a:t>report. </a:t>
            </a:r>
          </a:p>
          <a:p>
            <a:pPr marL="285750" indent="-285750">
              <a:buFont typeface="Arial" panose="020B0604020202020204" pitchFamily="34" charset="0"/>
              <a:buChar char="•"/>
            </a:pPr>
            <a:r>
              <a:rPr lang="en-US" sz="1600" dirty="0" smtClean="0"/>
              <a:t>Other </a:t>
            </a:r>
            <a:r>
              <a:rPr lang="en-US" sz="1600" dirty="0"/>
              <a:t>smaller scale facilities, often university based, have to be supported for their specific </a:t>
            </a:r>
            <a:r>
              <a:rPr lang="en-US" sz="1600" dirty="0" err="1"/>
              <a:t>programmes</a:t>
            </a:r>
            <a:r>
              <a:rPr lang="en-US" sz="1600" dirty="0"/>
              <a:t>, for the development of new instruments and also for providing education and training of next generation researchers. </a:t>
            </a:r>
            <a:r>
              <a:rPr lang="en-GB" sz="1600" b="1" dirty="0" smtClean="0"/>
              <a:t> </a:t>
            </a:r>
            <a:endParaRPr lang="en-GB" sz="1600" b="1" dirty="0"/>
          </a:p>
          <a:p>
            <a:pPr marL="742950" lvl="1" indent="-285750">
              <a:buFont typeface="Arial" panose="020B0604020202020204" pitchFamily="34" charset="0"/>
              <a:buChar char="•"/>
            </a:pPr>
            <a:endParaRPr lang="en-GB" sz="1600" dirty="0" smtClean="0"/>
          </a:p>
        </p:txBody>
      </p:sp>
    </p:spTree>
    <p:extLst>
      <p:ext uri="{BB962C8B-B14F-4D97-AF65-F5344CB8AC3E}">
        <p14:creationId xmlns:p14="http://schemas.microsoft.com/office/powerpoint/2010/main" val="4231972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683568" y="188640"/>
            <a:ext cx="7772400" cy="1143000"/>
          </a:xfrm>
        </p:spPr>
        <p:txBody>
          <a:bodyPr/>
          <a:lstStyle/>
          <a:p>
            <a:r>
              <a:rPr lang="en-GB" sz="2800" b="1" dirty="0" smtClean="0">
                <a:solidFill>
                  <a:srgbClr val="660066"/>
                </a:solidFill>
              </a:rPr>
              <a:t>SG5: Facilities and instrumentation (recommendations)</a:t>
            </a:r>
            <a:endParaRPr lang="en-GB" sz="2800" dirty="0"/>
          </a:p>
        </p:txBody>
      </p:sp>
      <p:sp>
        <p:nvSpPr>
          <p:cNvPr id="7" name="Rectangle 6"/>
          <p:cNvSpPr/>
          <p:nvPr/>
        </p:nvSpPr>
        <p:spPr>
          <a:xfrm>
            <a:off x="361062" y="1772816"/>
            <a:ext cx="8496944" cy="2554545"/>
          </a:xfrm>
          <a:prstGeom prst="rect">
            <a:avLst/>
          </a:prstGeom>
        </p:spPr>
        <p:txBody>
          <a:bodyPr wrap="square">
            <a:spAutoFit/>
          </a:bodyPr>
          <a:lstStyle/>
          <a:p>
            <a:r>
              <a:rPr lang="en-GB" sz="1600" b="1" dirty="0" smtClean="0"/>
              <a:t>Instrumentation</a:t>
            </a:r>
          </a:p>
          <a:p>
            <a:endParaRPr lang="en-GB" sz="1600" b="1" dirty="0" smtClean="0"/>
          </a:p>
          <a:p>
            <a:pPr marL="742950" lvl="1" indent="-285750">
              <a:buFont typeface="Arial" panose="020B0604020202020204" pitchFamily="34" charset="0"/>
              <a:buChar char="•"/>
            </a:pPr>
            <a:r>
              <a:rPr lang="en-US" sz="1600" dirty="0"/>
              <a:t>One of the strength of the European community is the development of powerful </a:t>
            </a:r>
            <a:r>
              <a:rPr lang="en-US" sz="1600" dirty="0" smtClean="0"/>
              <a:t>detectors. This must continue.</a:t>
            </a:r>
          </a:p>
          <a:p>
            <a:pPr marL="742950" lvl="1" indent="-285750">
              <a:buFont typeface="Arial" panose="020B0604020202020204" pitchFamily="34" charset="0"/>
              <a:buChar char="•"/>
            </a:pPr>
            <a:endParaRPr lang="en-US" sz="1600" dirty="0" smtClean="0"/>
          </a:p>
          <a:p>
            <a:pPr marL="742950" lvl="1" indent="-285750">
              <a:buFont typeface="Arial" panose="020B0604020202020204" pitchFamily="34" charset="0"/>
              <a:buChar char="•"/>
            </a:pPr>
            <a:r>
              <a:rPr lang="en-US" sz="1600" dirty="0" smtClean="0"/>
              <a:t>The </a:t>
            </a:r>
            <a:r>
              <a:rPr lang="en-US" sz="1600" dirty="0"/>
              <a:t>flagship </a:t>
            </a:r>
            <a:r>
              <a:rPr lang="en-US" sz="1600" dirty="0" smtClean="0"/>
              <a:t>major international project is the </a:t>
            </a:r>
            <a:r>
              <a:rPr lang="en-US" sz="1600" dirty="0"/>
              <a:t>gamma detector </a:t>
            </a:r>
            <a:r>
              <a:rPr lang="en-US" sz="1600" dirty="0">
                <a:solidFill>
                  <a:srgbClr val="FF0000"/>
                </a:solidFill>
              </a:rPr>
              <a:t>AGATA</a:t>
            </a:r>
            <a:r>
              <a:rPr lang="en-US" sz="1600" dirty="0"/>
              <a:t> that</a:t>
            </a:r>
            <a:r>
              <a:rPr lang="en-GB" sz="1600" dirty="0"/>
              <a:t> has been used since 2010 at LNL, GSI and GANIL. </a:t>
            </a:r>
            <a:r>
              <a:rPr lang="en-US" sz="1600" dirty="0"/>
              <a:t>The </a:t>
            </a:r>
            <a:r>
              <a:rPr lang="en-GB" sz="1600" dirty="0"/>
              <a:t>timely completion of the full AGATA spectrometer is of highest importance to address the exciting science programme at both the stable and radioactive beam facilities.</a:t>
            </a:r>
          </a:p>
          <a:p>
            <a:pPr marL="742950" lvl="1" indent="-285750">
              <a:buFont typeface="Arial" panose="020B0604020202020204" pitchFamily="34" charset="0"/>
              <a:buChar char="•"/>
            </a:pPr>
            <a:endParaRPr lang="en-GB" sz="1600" dirty="0" smtClean="0"/>
          </a:p>
        </p:txBody>
      </p:sp>
      <p:pic>
        <p:nvPicPr>
          <p:cNvPr id="8" name="Image 4" descr="_MG_5742.jpg"/>
          <p:cNvPicPr>
            <a:picLocks noChangeAspect="1"/>
          </p:cNvPicPr>
          <p:nvPr/>
        </p:nvPicPr>
        <p:blipFill>
          <a:blip r:embed="rId3" cstate="print"/>
          <a:stretch>
            <a:fillRect/>
          </a:stretch>
        </p:blipFill>
        <p:spPr>
          <a:xfrm>
            <a:off x="3419872" y="4437112"/>
            <a:ext cx="2642869" cy="1728192"/>
          </a:xfrm>
          <a:prstGeom prst="rect">
            <a:avLst/>
          </a:prstGeom>
        </p:spPr>
      </p:pic>
    </p:spTree>
    <p:extLst>
      <p:ext uri="{BB962C8B-B14F-4D97-AF65-F5344CB8AC3E}">
        <p14:creationId xmlns:p14="http://schemas.microsoft.com/office/powerpoint/2010/main" val="38362272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40172"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6" name="Title 1"/>
          <p:cNvSpPr>
            <a:spLocks noGrp="1"/>
          </p:cNvSpPr>
          <p:nvPr>
            <p:ph type="title"/>
          </p:nvPr>
        </p:nvSpPr>
        <p:spPr>
          <a:xfrm>
            <a:off x="683568" y="188640"/>
            <a:ext cx="7772400" cy="1143000"/>
          </a:xfrm>
        </p:spPr>
        <p:txBody>
          <a:bodyPr/>
          <a:lstStyle/>
          <a:p>
            <a:r>
              <a:rPr lang="en-GB" sz="2800" b="1" dirty="0" smtClean="0">
                <a:solidFill>
                  <a:srgbClr val="660066"/>
                </a:solidFill>
              </a:rPr>
              <a:t>WG3: Key recommendations</a:t>
            </a:r>
            <a:br>
              <a:rPr lang="en-GB" sz="2800" b="1" dirty="0" smtClean="0">
                <a:solidFill>
                  <a:srgbClr val="660066"/>
                </a:solidFill>
              </a:rPr>
            </a:br>
            <a:endParaRPr lang="en-GB" sz="2800" dirty="0"/>
          </a:p>
        </p:txBody>
      </p:sp>
      <p:sp>
        <p:nvSpPr>
          <p:cNvPr id="7" name="Rectangle 6"/>
          <p:cNvSpPr/>
          <p:nvPr/>
        </p:nvSpPr>
        <p:spPr>
          <a:xfrm>
            <a:off x="395536" y="1541110"/>
            <a:ext cx="8496944" cy="4031873"/>
          </a:xfrm>
          <a:prstGeom prst="rect">
            <a:avLst/>
          </a:prstGeom>
        </p:spPr>
        <p:txBody>
          <a:bodyPr wrap="square">
            <a:spAutoFit/>
          </a:bodyPr>
          <a:lstStyle/>
          <a:p>
            <a:r>
              <a:rPr lang="en-GB" sz="1600" dirty="0" smtClean="0"/>
              <a:t>We recommend to develop efforts towards a universal description of nuclear structure to provide bridges between the ab-initio, shell model and EDF methods.</a:t>
            </a:r>
          </a:p>
          <a:p>
            <a:r>
              <a:rPr lang="en-GB" sz="1600" dirty="0" smtClean="0"/>
              <a:t> </a:t>
            </a:r>
          </a:p>
          <a:p>
            <a:r>
              <a:rPr lang="en-GB" sz="1600" dirty="0" smtClean="0"/>
              <a:t>The exciting science program for nuclear structure, reactions and equation of state requires the development of stable and radioactive facilities. We recommend the urgent completion of FAIR and the development of the major facilities within EURISOL-DF.</a:t>
            </a:r>
          </a:p>
          <a:p>
            <a:endParaRPr lang="en-GB" sz="1600" dirty="0" smtClean="0"/>
          </a:p>
          <a:p>
            <a:r>
              <a:rPr lang="en-GB" sz="1600" dirty="0" smtClean="0"/>
              <a:t>The urgent completion of FAIR, the Super-FRS and NUSTAR@FAIR, are of utmost importance for the community. In the interim period it is vital that a high-level research programme and use of the new detectors for FAIR at GSI continues using the existing beams and facilities.</a:t>
            </a:r>
          </a:p>
          <a:p>
            <a:endParaRPr lang="en-GB" sz="1600" dirty="0" smtClean="0"/>
          </a:p>
          <a:p>
            <a:r>
              <a:rPr lang="en-GB" sz="1600" dirty="0" smtClean="0"/>
              <a:t>A strength of the European community is the development of powerful detectors and instrumentation. The timely completion of the full AGATA spectrometer is of </a:t>
            </a:r>
            <a:endParaRPr lang="en-GB" sz="1600" dirty="0"/>
          </a:p>
          <a:p>
            <a:r>
              <a:rPr lang="en-GB" sz="1600" dirty="0" smtClean="0"/>
              <a:t>highest importance to address the exciting science program at both the stable and radioactive beam facilities.</a:t>
            </a:r>
          </a:p>
        </p:txBody>
      </p:sp>
    </p:spTree>
    <p:extLst>
      <p:ext uri="{BB962C8B-B14F-4D97-AF65-F5344CB8AC3E}">
        <p14:creationId xmlns:p14="http://schemas.microsoft.com/office/powerpoint/2010/main" val="22277380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a:t>
            </a:r>
            <a:endParaRPr lang="en-GB" dirty="0"/>
          </a:p>
        </p:txBody>
      </p:sp>
      <p:sp>
        <p:nvSpPr>
          <p:cNvPr id="3" name="Content Placeholder 2"/>
          <p:cNvSpPr>
            <a:spLocks noGrp="1"/>
          </p:cNvSpPr>
          <p:nvPr>
            <p:ph idx="1"/>
          </p:nvPr>
        </p:nvSpPr>
        <p:spPr/>
        <p:txBody>
          <a:bodyPr/>
          <a:lstStyle/>
          <a:p>
            <a:r>
              <a:rPr lang="en-GB" dirty="0" smtClean="0"/>
              <a:t>All contributors and sub group leaders who have prepared the document and slides for this presentation</a:t>
            </a:r>
          </a:p>
          <a:p>
            <a:endParaRPr lang="en-GB" dirty="0"/>
          </a:p>
          <a:p>
            <a:r>
              <a:rPr lang="en-GB" dirty="0" smtClean="0"/>
              <a:t>Comments, questions, suggestions, help!</a:t>
            </a:r>
            <a:endParaRPr lang="en-GB" dirty="0"/>
          </a:p>
        </p:txBody>
      </p:sp>
    </p:spTree>
    <p:extLst>
      <p:ext uri="{BB962C8B-B14F-4D97-AF65-F5344CB8AC3E}">
        <p14:creationId xmlns:p14="http://schemas.microsoft.com/office/powerpoint/2010/main" val="2961031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arner brothers thats all folk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90872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667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547664" y="1277814"/>
            <a:ext cx="5678190" cy="4239418"/>
          </a:xfrm>
          <a:prstGeom prst="rect">
            <a:avLst/>
          </a:prstGeom>
        </p:spPr>
      </p:pic>
      <p:sp>
        <p:nvSpPr>
          <p:cNvPr id="5" name="Rectangle 4"/>
          <p:cNvSpPr/>
          <p:nvPr/>
        </p:nvSpPr>
        <p:spPr>
          <a:xfrm>
            <a:off x="1475656" y="188640"/>
            <a:ext cx="6696744" cy="830997"/>
          </a:xfrm>
          <a:prstGeom prst="rect">
            <a:avLst/>
          </a:prstGeom>
        </p:spPr>
        <p:txBody>
          <a:bodyPr wrap="square">
            <a:spAutoFit/>
          </a:bodyPr>
          <a:lstStyle/>
          <a:p>
            <a:pPr algn="ctr"/>
            <a:r>
              <a:rPr lang="en-GB" dirty="0" smtClean="0"/>
              <a:t>Two-particles transfer reaction</a:t>
            </a:r>
          </a:p>
          <a:p>
            <a:pPr algn="ctr"/>
            <a:r>
              <a:rPr lang="en-GB" dirty="0" smtClean="0"/>
              <a:t> and pairing correlations</a:t>
            </a:r>
            <a:endParaRPr lang="en-US" dirty="0"/>
          </a:p>
        </p:txBody>
      </p:sp>
      <p:sp>
        <p:nvSpPr>
          <p:cNvPr id="6" name="Rectangle 5"/>
          <p:cNvSpPr/>
          <p:nvPr/>
        </p:nvSpPr>
        <p:spPr>
          <a:xfrm>
            <a:off x="690743" y="212684"/>
            <a:ext cx="1409360" cy="307777"/>
          </a:xfrm>
          <a:prstGeom prst="rect">
            <a:avLst/>
          </a:prstGeom>
        </p:spPr>
        <p:txBody>
          <a:bodyPr wrap="none">
            <a:spAutoFit/>
          </a:bodyPr>
          <a:lstStyle/>
          <a:p>
            <a:pPr algn="just">
              <a:spcAft>
                <a:spcPts val="0"/>
              </a:spcAft>
            </a:pPr>
            <a:r>
              <a:rPr lang="en-GB" sz="1400" b="1" dirty="0">
                <a:latin typeface="Arial"/>
                <a:ea typeface="Times New Roman"/>
              </a:rPr>
              <a:t>Box Example. </a:t>
            </a:r>
          </a:p>
        </p:txBody>
      </p:sp>
    </p:spTree>
    <p:extLst>
      <p:ext uri="{BB962C8B-B14F-4D97-AF65-F5344CB8AC3E}">
        <p14:creationId xmlns:p14="http://schemas.microsoft.com/office/powerpoint/2010/main" val="3070338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475656"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2" name="Title 1"/>
          <p:cNvSpPr>
            <a:spLocks noGrp="1"/>
          </p:cNvSpPr>
          <p:nvPr>
            <p:ph type="title"/>
          </p:nvPr>
        </p:nvSpPr>
        <p:spPr>
          <a:xfrm>
            <a:off x="685800" y="44624"/>
            <a:ext cx="7772400" cy="1143000"/>
          </a:xfrm>
        </p:spPr>
        <p:txBody>
          <a:bodyPr/>
          <a:lstStyle/>
          <a:p>
            <a:r>
              <a:rPr lang="en-US" sz="4000" b="1" dirty="0">
                <a:solidFill>
                  <a:srgbClr val="660066"/>
                </a:solidFill>
              </a:rPr>
              <a:t>WG3: </a:t>
            </a:r>
            <a:r>
              <a:rPr lang="en-US" sz="4000" b="1" dirty="0" smtClean="0">
                <a:solidFill>
                  <a:srgbClr val="660066"/>
                </a:solidFill>
              </a:rPr>
              <a:t>Timescale</a:t>
            </a:r>
            <a:endParaRPr lang="en-GB" sz="4000" dirty="0"/>
          </a:p>
        </p:txBody>
      </p:sp>
      <p:sp>
        <p:nvSpPr>
          <p:cNvPr id="3" name="Content Placeholder 2"/>
          <p:cNvSpPr>
            <a:spLocks noGrp="1"/>
          </p:cNvSpPr>
          <p:nvPr>
            <p:ph idx="1"/>
          </p:nvPr>
        </p:nvSpPr>
        <p:spPr>
          <a:xfrm>
            <a:off x="395536" y="1052736"/>
            <a:ext cx="8496944" cy="5328592"/>
          </a:xfrm>
        </p:spPr>
        <p:txBody>
          <a:bodyPr/>
          <a:lstStyle/>
          <a:p>
            <a:r>
              <a:rPr lang="en-GB" sz="1800" dirty="0" smtClean="0"/>
              <a:t>First phone conference </a:t>
            </a:r>
            <a:r>
              <a:rPr lang="en-GB" sz="1800" dirty="0"/>
              <a:t>December 2015, </a:t>
            </a:r>
            <a:r>
              <a:rPr lang="en-GB" sz="1800" dirty="0" smtClean="0"/>
              <a:t>sub-groups formed, meetings, </a:t>
            </a:r>
            <a:r>
              <a:rPr lang="en-GB" sz="1800" dirty="0"/>
              <a:t>phone </a:t>
            </a:r>
            <a:r>
              <a:rPr lang="en-GB" sz="1800" dirty="0" err="1"/>
              <a:t>confs</a:t>
            </a:r>
            <a:r>
              <a:rPr lang="en-GB" sz="1800" dirty="0"/>
              <a:t>, </a:t>
            </a:r>
            <a:r>
              <a:rPr lang="en-GB" sz="1800" dirty="0" smtClean="0"/>
              <a:t>email….</a:t>
            </a:r>
            <a:endParaRPr lang="en-GB" sz="1800" dirty="0"/>
          </a:p>
          <a:p>
            <a:pPr marL="0" indent="0">
              <a:buNone/>
            </a:pPr>
            <a:endParaRPr lang="en-GB" sz="1800" dirty="0"/>
          </a:p>
          <a:p>
            <a:r>
              <a:rPr lang="en-GB" sz="1800" dirty="0" smtClean="0"/>
              <a:t>Sub groups prepared drafts December 2015 to June 2016</a:t>
            </a:r>
          </a:p>
          <a:p>
            <a:pPr marL="0" indent="0">
              <a:buNone/>
            </a:pPr>
            <a:endParaRPr lang="en-GB" sz="1800" dirty="0"/>
          </a:p>
          <a:p>
            <a:r>
              <a:rPr lang="en-GB" sz="1800" dirty="0" smtClean="0"/>
              <a:t>Sub group Meeting at </a:t>
            </a:r>
            <a:r>
              <a:rPr lang="en-GB" sz="1800" dirty="0" err="1" smtClean="0"/>
              <a:t>Orsay</a:t>
            </a:r>
            <a:r>
              <a:rPr lang="en-GB" sz="1800" dirty="0" smtClean="0"/>
              <a:t> for Nuclear Structure, 5/4/16</a:t>
            </a:r>
          </a:p>
          <a:p>
            <a:pPr marL="0" indent="0">
              <a:buNone/>
            </a:pPr>
            <a:r>
              <a:rPr lang="en-GB" sz="1800" dirty="0"/>
              <a:t> </a:t>
            </a:r>
            <a:r>
              <a:rPr lang="en-GB" sz="1800" dirty="0" smtClean="0"/>
              <a:t>     28 attendees, 12 labs, 10 countries</a:t>
            </a:r>
          </a:p>
          <a:p>
            <a:endParaRPr lang="en-GB" sz="1800" dirty="0"/>
          </a:p>
          <a:p>
            <a:r>
              <a:rPr lang="en-GB" sz="1800" dirty="0"/>
              <a:t>First plans WP3 presented by Adam Maj to </a:t>
            </a:r>
            <a:r>
              <a:rPr lang="en-GB" sz="1800" dirty="0" err="1"/>
              <a:t>NuPECC</a:t>
            </a:r>
            <a:r>
              <a:rPr lang="en-GB" sz="1800" dirty="0"/>
              <a:t> April 2016</a:t>
            </a:r>
          </a:p>
          <a:p>
            <a:endParaRPr lang="en-GB" sz="1800" dirty="0" smtClean="0"/>
          </a:p>
          <a:p>
            <a:r>
              <a:rPr lang="en-GB" sz="1800" dirty="0" smtClean="0"/>
              <a:t>May 2016 first draft of full document </a:t>
            </a:r>
          </a:p>
          <a:p>
            <a:endParaRPr lang="en-GB" sz="1800" dirty="0"/>
          </a:p>
          <a:p>
            <a:r>
              <a:rPr lang="en-GB" sz="1800" dirty="0" smtClean="0"/>
              <a:t>Presented to </a:t>
            </a:r>
            <a:r>
              <a:rPr lang="en-GB" sz="1800" dirty="0" err="1" smtClean="0"/>
              <a:t>NuPECC</a:t>
            </a:r>
            <a:r>
              <a:rPr lang="en-GB" sz="1800" dirty="0" smtClean="0"/>
              <a:t> (JS) Uppsala in June, (EK) Vienna in October</a:t>
            </a:r>
          </a:p>
          <a:p>
            <a:endParaRPr lang="en-GB" sz="1800" dirty="0"/>
          </a:p>
          <a:p>
            <a:r>
              <a:rPr lang="en-GB" sz="1800" dirty="0" smtClean="0"/>
              <a:t>Iteration with sub-group leaders</a:t>
            </a:r>
            <a:r>
              <a:rPr lang="en-GB" sz="1800" dirty="0"/>
              <a:t> </a:t>
            </a:r>
            <a:r>
              <a:rPr lang="en-GB" sz="1800" dirty="0" smtClean="0"/>
              <a:t>and teams ongoing</a:t>
            </a:r>
          </a:p>
          <a:p>
            <a:endParaRPr lang="en-GB" sz="1800" dirty="0"/>
          </a:p>
          <a:p>
            <a:r>
              <a:rPr lang="en-GB" sz="1800" dirty="0" smtClean="0"/>
              <a:t>Input still welcome, latest document includes comments from last week</a:t>
            </a:r>
          </a:p>
          <a:p>
            <a:endParaRPr lang="en-GB" sz="1800" dirty="0" smtClean="0"/>
          </a:p>
          <a:p>
            <a:endParaRPr lang="en-GB" sz="1800" dirty="0" smtClean="0"/>
          </a:p>
        </p:txBody>
      </p:sp>
    </p:spTree>
    <p:extLst>
      <p:ext uri="{BB962C8B-B14F-4D97-AF65-F5344CB8AC3E}">
        <p14:creationId xmlns:p14="http://schemas.microsoft.com/office/powerpoint/2010/main" val="738858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475656"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3" name="Content Placeholder 2"/>
          <p:cNvSpPr>
            <a:spLocks noGrp="1"/>
          </p:cNvSpPr>
          <p:nvPr>
            <p:ph idx="1"/>
          </p:nvPr>
        </p:nvSpPr>
        <p:spPr>
          <a:xfrm>
            <a:off x="395536" y="1557338"/>
            <a:ext cx="8568952" cy="4247926"/>
          </a:xfrm>
        </p:spPr>
        <p:txBody>
          <a:bodyPr/>
          <a:lstStyle/>
          <a:p>
            <a:pPr marL="0" indent="0">
              <a:buNone/>
            </a:pPr>
            <a:r>
              <a:rPr lang="en-GB" sz="2400" dirty="0" smtClean="0"/>
              <a:t>Understanding of nuclear structure from the strong interaction</a:t>
            </a:r>
          </a:p>
          <a:p>
            <a:pPr marL="0" indent="0">
              <a:buNone/>
            </a:pPr>
            <a:r>
              <a:rPr lang="en-GB" sz="2400" dirty="0" smtClean="0"/>
              <a:t>Unified understanding of all nuclei (structure, reactions) </a:t>
            </a:r>
          </a:p>
          <a:p>
            <a:pPr marL="0" indent="0">
              <a:buNone/>
            </a:pPr>
            <a:endParaRPr lang="en-GB" sz="2400" dirty="0" smtClean="0"/>
          </a:p>
          <a:p>
            <a:pPr marL="0" indent="0">
              <a:buNone/>
            </a:pPr>
            <a:r>
              <a:rPr lang="en-GB" sz="2400" dirty="0" smtClean="0"/>
              <a:t>Rich variety of phenomena</a:t>
            </a:r>
          </a:p>
          <a:p>
            <a:pPr marL="0" indent="0">
              <a:buNone/>
            </a:pPr>
            <a:endParaRPr lang="en-GB" sz="2400" dirty="0"/>
          </a:p>
          <a:p>
            <a:pPr marL="0" indent="0">
              <a:buNone/>
            </a:pPr>
            <a:r>
              <a:rPr lang="en-GB" sz="2400" dirty="0" smtClean="0"/>
              <a:t>Very diverse field</a:t>
            </a:r>
          </a:p>
          <a:p>
            <a:pPr marL="0" indent="0">
              <a:buNone/>
            </a:pPr>
            <a:endParaRPr lang="en-GB" sz="2400" dirty="0"/>
          </a:p>
          <a:p>
            <a:pPr marL="0" indent="0">
              <a:buNone/>
            </a:pPr>
            <a:endParaRPr lang="en-GB" sz="2400" dirty="0" smtClean="0"/>
          </a:p>
          <a:p>
            <a:pPr lvl="1"/>
            <a:endParaRPr lang="en-GB" sz="2000" dirty="0"/>
          </a:p>
        </p:txBody>
      </p:sp>
      <p:sp>
        <p:nvSpPr>
          <p:cNvPr id="4" name="Title 1"/>
          <p:cNvSpPr>
            <a:spLocks noGrp="1"/>
          </p:cNvSpPr>
          <p:nvPr>
            <p:ph type="title"/>
          </p:nvPr>
        </p:nvSpPr>
        <p:spPr/>
        <p:txBody>
          <a:bodyPr/>
          <a:lstStyle/>
          <a:p>
            <a:r>
              <a:rPr lang="en-US" sz="4000" b="1" dirty="0" smtClean="0">
                <a:solidFill>
                  <a:srgbClr val="660066"/>
                </a:solidFill>
              </a:rPr>
              <a:t>Introduction</a:t>
            </a:r>
            <a:endParaRPr lang="en-GB" sz="4000" dirty="0"/>
          </a:p>
        </p:txBody>
      </p:sp>
      <p:pic>
        <p:nvPicPr>
          <p:cNvPr id="6" name="Picture 5" descr="scigi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996952"/>
            <a:ext cx="2449513"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2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1692275" y="5229225"/>
            <a:ext cx="7451725" cy="162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40962" name="Picture 2" descr="land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70104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66800"/>
            <a:ext cx="6553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4" name="Text Box 4"/>
          <p:cNvSpPr txBox="1">
            <a:spLocks noChangeArrowheads="1"/>
          </p:cNvSpPr>
          <p:nvPr/>
        </p:nvSpPr>
        <p:spPr bwMode="auto">
          <a:xfrm>
            <a:off x="1116013" y="260350"/>
            <a:ext cx="2517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altLang="en-US">
                <a:latin typeface="Times New Roman" pitchFamily="18" charset="0"/>
              </a:rPr>
              <a:t>The Nuclear Arena</a:t>
            </a:r>
          </a:p>
        </p:txBody>
      </p:sp>
    </p:spTree>
    <p:extLst>
      <p:ext uri="{BB962C8B-B14F-4D97-AF65-F5344CB8AC3E}">
        <p14:creationId xmlns:p14="http://schemas.microsoft.com/office/powerpoint/2010/main" val="186688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0962"/>
                                        </p:tgtEl>
                                        <p:attrNameLst>
                                          <p:attrName>style.visibility</p:attrName>
                                        </p:attrNameLst>
                                      </p:cBhvr>
                                      <p:to>
                                        <p:strVal val="visible"/>
                                      </p:to>
                                    </p:set>
                                  </p:childTnLst>
                                  <p:subTnLst>
                                    <p:set>
                                      <p:cBhvr override="childStyle">
                                        <p:cTn dur="1" fill="hold" display="0" masterRel="nextClick" afterEffect="1"/>
                                        <p:tgtEl>
                                          <p:spTgt spid="4096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0963"/>
                                        </p:tgtEl>
                                        <p:attrNameLst>
                                          <p:attrName>style.visibility</p:attrName>
                                        </p:attrNameLst>
                                      </p:cBhvr>
                                      <p:to>
                                        <p:strVal val="visible"/>
                                      </p:to>
                                    </p:set>
                                    <p:animEffect transition="in" filter="dissolve">
                                      <p:cBhvr>
                                        <p:cTn id="11"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475656"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3" name="Content Placeholder 2"/>
          <p:cNvSpPr>
            <a:spLocks noGrp="1"/>
          </p:cNvSpPr>
          <p:nvPr>
            <p:ph idx="1"/>
          </p:nvPr>
        </p:nvSpPr>
        <p:spPr>
          <a:xfrm>
            <a:off x="395536" y="1557338"/>
            <a:ext cx="8568952" cy="4247926"/>
          </a:xfrm>
        </p:spPr>
        <p:txBody>
          <a:bodyPr/>
          <a:lstStyle/>
          <a:p>
            <a:pPr marL="0" indent="0">
              <a:buNone/>
            </a:pPr>
            <a:r>
              <a:rPr lang="en-GB" sz="2400" dirty="0" smtClean="0"/>
              <a:t>Understanding of nuclear structure from the strong interaction </a:t>
            </a:r>
          </a:p>
          <a:p>
            <a:pPr marL="0" indent="0">
              <a:buNone/>
            </a:pPr>
            <a:endParaRPr lang="en-GB" sz="2400" dirty="0" smtClean="0"/>
          </a:p>
          <a:p>
            <a:pPr marL="0" indent="0">
              <a:buNone/>
            </a:pPr>
            <a:r>
              <a:rPr lang="en-GB" sz="2400" dirty="0" smtClean="0"/>
              <a:t>Rich variety of phenomena</a:t>
            </a:r>
          </a:p>
          <a:p>
            <a:pPr marL="0" indent="0">
              <a:buNone/>
            </a:pPr>
            <a:endParaRPr lang="en-GB" sz="2400" dirty="0"/>
          </a:p>
          <a:p>
            <a:pPr marL="0" indent="0">
              <a:buNone/>
            </a:pPr>
            <a:r>
              <a:rPr lang="en-GB" sz="2400" dirty="0" smtClean="0"/>
              <a:t>Very diverse field</a:t>
            </a:r>
          </a:p>
          <a:p>
            <a:pPr marL="0" indent="0">
              <a:buNone/>
            </a:pPr>
            <a:endParaRPr lang="en-GB" sz="2400" dirty="0"/>
          </a:p>
          <a:p>
            <a:pPr marL="0" indent="0">
              <a:buNone/>
            </a:pPr>
            <a:r>
              <a:rPr lang="en-GB" sz="2400" dirty="0" smtClean="0">
                <a:solidFill>
                  <a:srgbClr val="FF0000"/>
                </a:solidFill>
              </a:rPr>
              <a:t>Need for facilities and instrumentation</a:t>
            </a:r>
          </a:p>
          <a:p>
            <a:pPr marL="0" indent="0">
              <a:buNone/>
            </a:pPr>
            <a:endParaRPr lang="en-GB" sz="2400" dirty="0"/>
          </a:p>
          <a:p>
            <a:pPr marL="0" indent="0">
              <a:buNone/>
            </a:pPr>
            <a:endParaRPr lang="en-GB" sz="2400" dirty="0" smtClean="0"/>
          </a:p>
          <a:p>
            <a:pPr lvl="1"/>
            <a:endParaRPr lang="en-GB" sz="2000" dirty="0"/>
          </a:p>
        </p:txBody>
      </p:sp>
      <p:sp>
        <p:nvSpPr>
          <p:cNvPr id="4" name="Title 1"/>
          <p:cNvSpPr>
            <a:spLocks noGrp="1"/>
          </p:cNvSpPr>
          <p:nvPr>
            <p:ph type="title"/>
          </p:nvPr>
        </p:nvSpPr>
        <p:spPr/>
        <p:txBody>
          <a:bodyPr/>
          <a:lstStyle/>
          <a:p>
            <a:r>
              <a:rPr lang="en-US" sz="4000" b="1" dirty="0" smtClean="0">
                <a:solidFill>
                  <a:srgbClr val="660066"/>
                </a:solidFill>
              </a:rPr>
              <a:t>Introduction</a:t>
            </a:r>
            <a:endParaRPr lang="en-GB" sz="4000" dirty="0"/>
          </a:p>
        </p:txBody>
      </p:sp>
      <p:pic>
        <p:nvPicPr>
          <p:cNvPr id="6" name="Picture 5" descr="scigi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996952"/>
            <a:ext cx="2449513"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3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475656"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3" name="Content Placeholder 2"/>
          <p:cNvSpPr>
            <a:spLocks noGrp="1"/>
          </p:cNvSpPr>
          <p:nvPr>
            <p:ph idx="1"/>
          </p:nvPr>
        </p:nvSpPr>
        <p:spPr>
          <a:xfrm>
            <a:off x="0" y="1557338"/>
            <a:ext cx="9144000" cy="4247926"/>
          </a:xfrm>
        </p:spPr>
        <p:txBody>
          <a:bodyPr/>
          <a:lstStyle/>
          <a:p>
            <a:pPr marL="0" indent="0">
              <a:buNone/>
            </a:pPr>
            <a:r>
              <a:rPr lang="en-GB" sz="2400" dirty="0" smtClean="0"/>
              <a:t>Key Questions</a:t>
            </a:r>
          </a:p>
          <a:p>
            <a:endParaRPr lang="en-GB" sz="2400" dirty="0" smtClean="0"/>
          </a:p>
          <a:p>
            <a:r>
              <a:rPr lang="en-GB" sz="2000" i="1" dirty="0"/>
              <a:t>How does the nuclear chart emerge from fundamental interactions?</a:t>
            </a:r>
            <a:endParaRPr lang="en-GB" sz="2000" dirty="0"/>
          </a:p>
          <a:p>
            <a:r>
              <a:rPr lang="en-GB" sz="2000" i="1" dirty="0"/>
              <a:t>How does nuclear structure evolve across the nuclear landscape and what </a:t>
            </a:r>
            <a:r>
              <a:rPr lang="en-GB" sz="2000" i="1" dirty="0" smtClean="0"/>
              <a:t>shapes </a:t>
            </a:r>
            <a:r>
              <a:rPr lang="en-GB" sz="2000" i="1" dirty="0"/>
              <a:t>can nuclei adopt? </a:t>
            </a:r>
            <a:endParaRPr lang="en-GB" sz="2000" dirty="0"/>
          </a:p>
          <a:p>
            <a:r>
              <a:rPr lang="en-GB" sz="2000" i="1" dirty="0"/>
              <a:t>How does the structure change with temperature and angular momentum?</a:t>
            </a:r>
            <a:endParaRPr lang="en-GB" sz="2000" dirty="0"/>
          </a:p>
          <a:p>
            <a:r>
              <a:rPr lang="en-GB" sz="2000" i="1" dirty="0"/>
              <a:t>How to unify nuclear structure and reaction approaches?</a:t>
            </a:r>
            <a:endParaRPr lang="en-GB" sz="2000" dirty="0"/>
          </a:p>
          <a:p>
            <a:r>
              <a:rPr lang="en-GB" sz="2000" i="1" dirty="0"/>
              <a:t>How complex are nuclear excitations? </a:t>
            </a:r>
            <a:endParaRPr lang="en-GB" sz="2000" dirty="0"/>
          </a:p>
          <a:p>
            <a:r>
              <a:rPr lang="en-GB" sz="2000" i="1" dirty="0"/>
              <a:t>How do correlations appear in dilute neutron matter, both in structure and reactions?</a:t>
            </a:r>
            <a:endParaRPr lang="en-GB" sz="2000" dirty="0"/>
          </a:p>
          <a:p>
            <a:r>
              <a:rPr lang="en-GB" sz="2000" i="1" dirty="0"/>
              <a:t>What is the density and isospin dependence of the nuclear equation of state</a:t>
            </a:r>
            <a:r>
              <a:rPr lang="en-GB" sz="2000" i="1" dirty="0" smtClean="0"/>
              <a:t>?</a:t>
            </a:r>
            <a:endParaRPr lang="en-GB" sz="2000" dirty="0"/>
          </a:p>
          <a:p>
            <a:pPr lvl="1"/>
            <a:endParaRPr lang="en-GB" sz="2000" dirty="0"/>
          </a:p>
        </p:txBody>
      </p:sp>
      <p:sp>
        <p:nvSpPr>
          <p:cNvPr id="4" name="Title 1"/>
          <p:cNvSpPr>
            <a:spLocks noGrp="1"/>
          </p:cNvSpPr>
          <p:nvPr>
            <p:ph type="title"/>
          </p:nvPr>
        </p:nvSpPr>
        <p:spPr/>
        <p:txBody>
          <a:bodyPr/>
          <a:lstStyle/>
          <a:p>
            <a:r>
              <a:rPr lang="en-US" sz="4000" b="1" dirty="0" smtClean="0">
                <a:solidFill>
                  <a:srgbClr val="660066"/>
                </a:solidFill>
              </a:rPr>
              <a:t>Introduction</a:t>
            </a:r>
            <a:endParaRPr lang="en-GB" sz="4000" dirty="0"/>
          </a:p>
        </p:txBody>
      </p:sp>
    </p:spTree>
    <p:extLst>
      <p:ext uri="{BB962C8B-B14F-4D97-AF65-F5344CB8AC3E}">
        <p14:creationId xmlns:p14="http://schemas.microsoft.com/office/powerpoint/2010/main" val="1360124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475656" y="5084763"/>
            <a:ext cx="7668344" cy="1773237"/>
          </a:xfrm>
          <a:prstGeom prst="rect">
            <a:avLst/>
          </a:prstGeom>
          <a:solidFill>
            <a:schemeClr val="bg1"/>
          </a:solidFill>
          <a:ln w="9525">
            <a:noFill/>
            <a:miter lim="800000"/>
            <a:headEnd/>
            <a:tailEnd/>
          </a:ln>
          <a:effectLst/>
        </p:spPr>
        <p:txBody>
          <a:bodyPr wrap="none" anchor="ctr"/>
          <a:lstStyle/>
          <a:p>
            <a:endParaRPr lang="en-GB"/>
          </a:p>
        </p:txBody>
      </p:sp>
      <p:sp>
        <p:nvSpPr>
          <p:cNvPr id="3" name="Content Placeholder 2"/>
          <p:cNvSpPr>
            <a:spLocks noGrp="1"/>
          </p:cNvSpPr>
          <p:nvPr>
            <p:ph idx="1"/>
          </p:nvPr>
        </p:nvSpPr>
        <p:spPr>
          <a:xfrm>
            <a:off x="1458888" y="2060848"/>
            <a:ext cx="7361584" cy="4247926"/>
          </a:xfrm>
        </p:spPr>
        <p:txBody>
          <a:bodyPr/>
          <a:lstStyle/>
          <a:p>
            <a:r>
              <a:rPr lang="en-GB" sz="2400" dirty="0" smtClean="0"/>
              <a:t>Introduction</a:t>
            </a:r>
          </a:p>
          <a:p>
            <a:r>
              <a:rPr lang="en-GB" sz="2400" dirty="0" smtClean="0"/>
              <a:t>Nuclear Theory</a:t>
            </a:r>
          </a:p>
          <a:p>
            <a:r>
              <a:rPr lang="en-GB" sz="2400" dirty="0" smtClean="0"/>
              <a:t>Nuclear Structure</a:t>
            </a:r>
          </a:p>
          <a:p>
            <a:r>
              <a:rPr lang="en-GB" sz="2400" dirty="0" smtClean="0"/>
              <a:t>Reaction Dynamics</a:t>
            </a:r>
          </a:p>
          <a:p>
            <a:r>
              <a:rPr lang="en-GB" sz="2400" dirty="0" smtClean="0"/>
              <a:t>The Nuclear Equation of State</a:t>
            </a:r>
          </a:p>
          <a:p>
            <a:r>
              <a:rPr lang="en-GB" sz="2400" dirty="0" smtClean="0"/>
              <a:t>Facilities and Instrumentation</a:t>
            </a:r>
          </a:p>
          <a:p>
            <a:pPr marL="0" indent="0">
              <a:buNone/>
            </a:pPr>
            <a:r>
              <a:rPr lang="en-GB" sz="2400" dirty="0" smtClean="0"/>
              <a:t>	(Summary and open issues – each section)</a:t>
            </a:r>
            <a:endParaRPr lang="en-GB" sz="2400" dirty="0"/>
          </a:p>
          <a:p>
            <a:r>
              <a:rPr lang="en-GB" sz="2400" dirty="0" smtClean="0"/>
              <a:t>Recommendations</a:t>
            </a:r>
            <a:endParaRPr lang="en-GB" sz="2400" dirty="0"/>
          </a:p>
          <a:p>
            <a:pPr marL="0" indent="0">
              <a:buNone/>
            </a:pPr>
            <a:endParaRPr lang="en-GB" sz="2400" dirty="0"/>
          </a:p>
        </p:txBody>
      </p:sp>
      <p:sp>
        <p:nvSpPr>
          <p:cNvPr id="4" name="Title 1"/>
          <p:cNvSpPr>
            <a:spLocks noGrp="1"/>
          </p:cNvSpPr>
          <p:nvPr>
            <p:ph type="title"/>
          </p:nvPr>
        </p:nvSpPr>
        <p:spPr>
          <a:xfrm>
            <a:off x="323528" y="333375"/>
            <a:ext cx="8134672" cy="1143000"/>
          </a:xfrm>
        </p:spPr>
        <p:txBody>
          <a:bodyPr/>
          <a:lstStyle/>
          <a:p>
            <a:r>
              <a:rPr lang="en-US" sz="4000" b="1" dirty="0">
                <a:solidFill>
                  <a:srgbClr val="660066"/>
                </a:solidFill>
              </a:rPr>
              <a:t>WG3: </a:t>
            </a:r>
            <a:r>
              <a:rPr lang="en-US" sz="4000" b="1" dirty="0" smtClean="0">
                <a:solidFill>
                  <a:srgbClr val="660066"/>
                </a:solidFill>
              </a:rPr>
              <a:t>Main Chapters of the draft</a:t>
            </a:r>
            <a:endParaRPr lang="en-GB" sz="4000" dirty="0"/>
          </a:p>
        </p:txBody>
      </p:sp>
    </p:spTree>
    <p:extLst>
      <p:ext uri="{BB962C8B-B14F-4D97-AF65-F5344CB8AC3E}">
        <p14:creationId xmlns:p14="http://schemas.microsoft.com/office/powerpoint/2010/main" val="220666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11080</TotalTime>
  <Words>2937</Words>
  <Application>Microsoft Office PowerPoint</Application>
  <PresentationFormat>On-screen Show (4:3)</PresentationFormat>
  <Paragraphs>463</Paragraphs>
  <Slides>38</Slides>
  <Notes>38</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38</vt:i4>
      </vt:variant>
    </vt:vector>
  </HeadingPairs>
  <TitlesOfParts>
    <vt:vector size="42" baseType="lpstr">
      <vt:lpstr>Blank Presentation</vt:lpstr>
      <vt:lpstr>1_Blank Presentation</vt:lpstr>
      <vt:lpstr>Equation</vt:lpstr>
      <vt:lpstr>Équation</vt:lpstr>
      <vt:lpstr>Long Range Plan</vt:lpstr>
      <vt:lpstr>WG3: Members</vt:lpstr>
      <vt:lpstr>WG3 Subgroups (SG)</vt:lpstr>
      <vt:lpstr>WG3: Timescale</vt:lpstr>
      <vt:lpstr>Introduction</vt:lpstr>
      <vt:lpstr>PowerPoint Presentation</vt:lpstr>
      <vt:lpstr>Introduction</vt:lpstr>
      <vt:lpstr>Introduction</vt:lpstr>
      <vt:lpstr>WG3: Main Chapters of the draft</vt:lpstr>
      <vt:lpstr>SG1: Nuclear Theory</vt:lpstr>
      <vt:lpstr>PowerPoint Presentation</vt:lpstr>
      <vt:lpstr>PowerPoint Presentation</vt:lpstr>
      <vt:lpstr>PowerPoint Presentation</vt:lpstr>
      <vt:lpstr>PowerPoint Presentation</vt:lpstr>
      <vt:lpstr>PowerPoint Presentation</vt:lpstr>
      <vt:lpstr>SG2: Nuclear structure</vt:lpstr>
      <vt:lpstr>PowerPoint Presentation</vt:lpstr>
      <vt:lpstr>PowerPoint Presentation</vt:lpstr>
      <vt:lpstr>Topics (selected)</vt:lpstr>
      <vt:lpstr>PowerPoint Presentation</vt:lpstr>
      <vt:lpstr>SG3: Reaction Dynamics</vt:lpstr>
      <vt:lpstr>PowerPoint Presentation</vt:lpstr>
      <vt:lpstr>PowerPoint Presentation</vt:lpstr>
      <vt:lpstr>PowerPoint Presentation</vt:lpstr>
      <vt:lpstr>SG3: Reaction dynamics  (Summary and open issues) </vt:lpstr>
      <vt:lpstr>SG4: The Nuclear Equation of State  (key questions)</vt:lpstr>
      <vt:lpstr>EoS of asymmetric nuclear matter</vt:lpstr>
      <vt:lpstr>Exciting nuclear matter with HIC</vt:lpstr>
      <vt:lpstr>Esym studies with Pygmy Dipole Resonance</vt:lpstr>
      <vt:lpstr>Isospin chronology and Esym(ρ)</vt:lpstr>
      <vt:lpstr>SG4: The Nuclear Equation of State  (summary and open issues)</vt:lpstr>
      <vt:lpstr>SG5: Facilities and Instrumentation</vt:lpstr>
      <vt:lpstr>SG5: Facilities and instrumentation (recommendations)</vt:lpstr>
      <vt:lpstr>SG5: Facilities and instrumentation (recommendations)</vt:lpstr>
      <vt:lpstr>WG3: Key recommendations </vt:lpstr>
      <vt:lpstr>Thanks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John Simpson</dc:creator>
  <cp:lastModifiedBy>John Simpson</cp:lastModifiedBy>
  <cp:revision>631</cp:revision>
  <cp:lastPrinted>2017-01-07T15:40:22Z</cp:lastPrinted>
  <dcterms:created xsi:type="dcterms:W3CDTF">2007-03-15T09:55:48Z</dcterms:created>
  <dcterms:modified xsi:type="dcterms:W3CDTF">2017-01-11T12:39:24Z</dcterms:modified>
</cp:coreProperties>
</file>