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1"/>
  </p:notesMasterIdLst>
  <p:sldIdLst>
    <p:sldId id="256" r:id="rId3"/>
    <p:sldId id="284" r:id="rId4"/>
    <p:sldId id="263" r:id="rId5"/>
    <p:sldId id="264" r:id="rId6"/>
    <p:sldId id="290" r:id="rId7"/>
    <p:sldId id="265" r:id="rId8"/>
    <p:sldId id="306" r:id="rId9"/>
    <p:sldId id="310" r:id="rId10"/>
    <p:sldId id="298" r:id="rId11"/>
    <p:sldId id="258" r:id="rId12"/>
    <p:sldId id="259" r:id="rId13"/>
    <p:sldId id="266" r:id="rId14"/>
    <p:sldId id="279" r:id="rId15"/>
    <p:sldId id="280" r:id="rId16"/>
    <p:sldId id="281" r:id="rId17"/>
    <p:sldId id="267" r:id="rId18"/>
    <p:sldId id="318" r:id="rId19"/>
    <p:sldId id="319" r:id="rId20"/>
    <p:sldId id="320" r:id="rId21"/>
    <p:sldId id="321" r:id="rId22"/>
    <p:sldId id="322" r:id="rId23"/>
    <p:sldId id="323" r:id="rId24"/>
    <p:sldId id="324" r:id="rId25"/>
    <p:sldId id="268" r:id="rId26"/>
    <p:sldId id="278" r:id="rId27"/>
    <p:sldId id="269" r:id="rId28"/>
    <p:sldId id="270" r:id="rId29"/>
    <p:sldId id="271" r:id="rId30"/>
    <p:sldId id="272" r:id="rId31"/>
    <p:sldId id="274" r:id="rId32"/>
    <p:sldId id="275" r:id="rId33"/>
    <p:sldId id="273" r:id="rId34"/>
    <p:sldId id="317" r:id="rId35"/>
    <p:sldId id="277" r:id="rId36"/>
    <p:sldId id="293" r:id="rId37"/>
    <p:sldId id="285" r:id="rId38"/>
    <p:sldId id="297" r:id="rId39"/>
    <p:sldId id="30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4737" autoAdjust="0"/>
  </p:normalViewPr>
  <p:slideViewPr>
    <p:cSldViewPr snapToGrid="0" snapToObjects="1">
      <p:cViewPr varScale="1">
        <p:scale>
          <a:sx n="79" d="100"/>
          <a:sy n="79" d="100"/>
        </p:scale>
        <p:origin x="-1504" y="-112"/>
      </p:cViewPr>
      <p:guideLst>
        <p:guide orient="horz" pos="2160"/>
        <p:guide pos="2880"/>
      </p:guideLst>
    </p:cSldViewPr>
  </p:slideViewPr>
  <p:outlineViewPr>
    <p:cViewPr>
      <p:scale>
        <a:sx n="33" d="100"/>
        <a:sy n="33" d="100"/>
      </p:scale>
      <p:origin x="0" y="73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eesaman:Desktop:NPbudgetsummary.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6930838861678"/>
          <c:y val="0.0379746835443038"/>
          <c:w val="0.571888058776118"/>
          <c:h val="0.799250245234497"/>
        </c:manualLayout>
      </c:layout>
      <c:lineChart>
        <c:grouping val="standard"/>
        <c:varyColors val="0"/>
        <c:ser>
          <c:idx val="1"/>
          <c:order val="0"/>
          <c:tx>
            <c:v>DOE NP Budget </c:v>
          </c:tx>
          <c:marker>
            <c:symbol val="none"/>
          </c:marker>
          <c:cat>
            <c:numRef>
              <c:f>[NPbudgetsummary.xlsx]Sheet1!$A$2:$A$15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[NPbudgetsummary.xlsx]Sheet1!$B$2:$B$15</c:f>
              <c:numCache>
                <c:formatCode>General</c:formatCode>
                <c:ptCount val="14"/>
                <c:pt idx="0">
                  <c:v>350.6</c:v>
                </c:pt>
                <c:pt idx="1">
                  <c:v>370.7</c:v>
                </c:pt>
                <c:pt idx="2">
                  <c:v>388.8</c:v>
                </c:pt>
                <c:pt idx="3">
                  <c:v>394.6</c:v>
                </c:pt>
                <c:pt idx="4">
                  <c:v>367.0</c:v>
                </c:pt>
                <c:pt idx="5">
                  <c:v>422.7</c:v>
                </c:pt>
                <c:pt idx="6">
                  <c:v>434.0</c:v>
                </c:pt>
                <c:pt idx="7">
                  <c:v>512.1</c:v>
                </c:pt>
                <c:pt idx="8">
                  <c:v>535.0</c:v>
                </c:pt>
                <c:pt idx="9">
                  <c:v>540.1</c:v>
                </c:pt>
                <c:pt idx="10">
                  <c:v>547.4</c:v>
                </c:pt>
                <c:pt idx="11">
                  <c:v>519.9</c:v>
                </c:pt>
                <c:pt idx="12">
                  <c:v>569.1</c:v>
                </c:pt>
                <c:pt idx="13">
                  <c:v>595.5</c:v>
                </c:pt>
              </c:numCache>
            </c:numRef>
          </c:val>
          <c:smooth val="0"/>
        </c:ser>
        <c:ser>
          <c:idx val="0"/>
          <c:order val="1"/>
          <c:tx>
            <c:v>DOE NP Budget + ARRA</c:v>
          </c:tx>
          <c:marker>
            <c:symbol val="none"/>
          </c:marker>
          <c:cat>
            <c:numRef>
              <c:f>[NPbudgetsummary.xlsx]Sheet1!$A$2:$A$15</c:f>
              <c:numCache>
                <c:formatCode>General</c:formatCode>
                <c:ptCount val="14"/>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numCache>
            </c:numRef>
          </c:cat>
          <c:val>
            <c:numRef>
              <c:f>[NPbudgetsummary.xlsx]Sheet1!$D$2:$D$15</c:f>
              <c:numCache>
                <c:formatCode>General</c:formatCode>
                <c:ptCount val="14"/>
                <c:pt idx="0">
                  <c:v>350.6</c:v>
                </c:pt>
                <c:pt idx="1">
                  <c:v>370.7</c:v>
                </c:pt>
                <c:pt idx="2">
                  <c:v>388.8</c:v>
                </c:pt>
                <c:pt idx="3">
                  <c:v>394.6</c:v>
                </c:pt>
                <c:pt idx="4">
                  <c:v>367.0</c:v>
                </c:pt>
                <c:pt idx="5">
                  <c:v>422.7</c:v>
                </c:pt>
                <c:pt idx="6">
                  <c:v>434.0</c:v>
                </c:pt>
                <c:pt idx="7">
                  <c:v>666.9000000000001</c:v>
                </c:pt>
                <c:pt idx="8">
                  <c:v>535.0</c:v>
                </c:pt>
                <c:pt idx="9">
                  <c:v>540.1</c:v>
                </c:pt>
                <c:pt idx="10">
                  <c:v>547.4</c:v>
                </c:pt>
                <c:pt idx="11">
                  <c:v>519.9</c:v>
                </c:pt>
                <c:pt idx="12">
                  <c:v>569.1</c:v>
                </c:pt>
                <c:pt idx="13">
                  <c:v>595.5</c:v>
                </c:pt>
              </c:numCache>
            </c:numRef>
          </c:val>
          <c:smooth val="0"/>
        </c:ser>
        <c:dLbls>
          <c:showLegendKey val="0"/>
          <c:showVal val="0"/>
          <c:showCatName val="0"/>
          <c:showSerName val="0"/>
          <c:showPercent val="0"/>
          <c:showBubbleSize val="0"/>
        </c:dLbls>
        <c:marker val="1"/>
        <c:smooth val="0"/>
        <c:axId val="-2130199640"/>
        <c:axId val="-2129899800"/>
      </c:lineChart>
      <c:catAx>
        <c:axId val="-2130199640"/>
        <c:scaling>
          <c:orientation val="minMax"/>
        </c:scaling>
        <c:delete val="0"/>
        <c:axPos val="b"/>
        <c:title>
          <c:tx>
            <c:rich>
              <a:bodyPr/>
              <a:lstStyle/>
              <a:p>
                <a:pPr>
                  <a:defRPr/>
                </a:pPr>
                <a:r>
                  <a:rPr lang="en-US"/>
                  <a:t>Year</a:t>
                </a:r>
              </a:p>
              <a:p>
                <a:pPr>
                  <a:defRPr/>
                </a:pPr>
                <a:endParaRPr lang="en-US"/>
              </a:p>
            </c:rich>
          </c:tx>
          <c:layout/>
          <c:overlay val="0"/>
        </c:title>
        <c:numFmt formatCode="General" sourceLinked="1"/>
        <c:majorTickMark val="out"/>
        <c:minorTickMark val="none"/>
        <c:tickLblPos val="nextTo"/>
        <c:crossAx val="-2129899800"/>
        <c:crosses val="autoZero"/>
        <c:auto val="1"/>
        <c:lblAlgn val="ctr"/>
        <c:lblOffset val="100"/>
        <c:noMultiLvlLbl val="0"/>
      </c:catAx>
      <c:valAx>
        <c:axId val="-2129899800"/>
        <c:scaling>
          <c:orientation val="minMax"/>
          <c:max val="700.0"/>
        </c:scaling>
        <c:delete val="0"/>
        <c:axPos val="l"/>
        <c:majorGridlines/>
        <c:title>
          <c:tx>
            <c:rich>
              <a:bodyPr rot="-5400000" vert="horz"/>
              <a:lstStyle/>
              <a:p>
                <a:pPr>
                  <a:defRPr/>
                </a:pPr>
                <a:r>
                  <a:rPr lang="en-US"/>
                  <a:t>DOE</a:t>
                </a:r>
                <a:r>
                  <a:rPr lang="en-US" baseline="0"/>
                  <a:t> NP Budget in M$</a:t>
                </a:r>
              </a:p>
              <a:p>
                <a:pPr>
                  <a:defRPr/>
                </a:pPr>
                <a:endParaRPr lang="en-US"/>
              </a:p>
            </c:rich>
          </c:tx>
          <c:layout/>
          <c:overlay val="0"/>
        </c:title>
        <c:numFmt formatCode="General" sourceLinked="1"/>
        <c:majorTickMark val="out"/>
        <c:minorTickMark val="none"/>
        <c:tickLblPos val="nextTo"/>
        <c:crossAx val="-2130199640"/>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0.78171</cdr:x>
      <cdr:y>0.23475</cdr:y>
    </cdr:from>
    <cdr:to>
      <cdr:x>0.91281</cdr:x>
      <cdr:y>0.30117</cdr:y>
    </cdr:to>
    <cdr:sp macro="" textlink="">
      <cdr:nvSpPr>
        <cdr:cNvPr id="2" name="TextBox 1"/>
        <cdr:cNvSpPr txBox="1"/>
      </cdr:nvSpPr>
      <cdr:spPr>
        <a:xfrm xmlns:a="http://schemas.openxmlformats.org/drawingml/2006/main">
          <a:off x="5452295" y="1022217"/>
          <a:ext cx="914400" cy="2892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t>In as-spent dollars</a:t>
          </a:r>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D2119A-7D54-0840-9EC0-019EFC2CF1AA}" type="datetimeFigureOut">
              <a:rPr lang="en-US" smtClean="0"/>
              <a:t>1/12/17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1DCC23-4752-FC4C-A1F7-91502633D6D7}" type="slidenum">
              <a:rPr lang="en-US" smtClean="0"/>
              <a:t>‹#›</a:t>
            </a:fld>
            <a:endParaRPr lang="en-US"/>
          </a:p>
        </p:txBody>
      </p:sp>
    </p:spTree>
    <p:extLst>
      <p:ext uri="{BB962C8B-B14F-4D97-AF65-F5344CB8AC3E}">
        <p14:creationId xmlns:p14="http://schemas.microsoft.com/office/powerpoint/2010/main" val="3581389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7175D8-A523-4C6D-8F32-D8459C87A3B6}" type="slidenum">
              <a:rPr lang="en-US" smtClean="0"/>
              <a:t>2</a:t>
            </a:fld>
            <a:endParaRPr lang="en-US"/>
          </a:p>
        </p:txBody>
      </p:sp>
    </p:spTree>
    <p:extLst>
      <p:ext uri="{BB962C8B-B14F-4D97-AF65-F5344CB8AC3E}">
        <p14:creationId xmlns:p14="http://schemas.microsoft.com/office/powerpoint/2010/main" val="93546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www.astro.ucla.edu</a:t>
            </a:r>
            <a:r>
              <a:rPr lang="en-US" dirty="0" smtClean="0"/>
              <a:t>/~wright/</a:t>
            </a:r>
            <a:r>
              <a:rPr lang="en-US" smtClean="0"/>
              <a:t>BBNS.html</a:t>
            </a:r>
            <a:endParaRPr lang="en-US"/>
          </a:p>
        </p:txBody>
      </p:sp>
      <p:sp>
        <p:nvSpPr>
          <p:cNvPr id="4" name="Slide Number Placeholder 3"/>
          <p:cNvSpPr>
            <a:spLocks noGrp="1"/>
          </p:cNvSpPr>
          <p:nvPr>
            <p:ph type="sldNum" sz="quarter" idx="10"/>
          </p:nvPr>
        </p:nvSpPr>
        <p:spPr/>
        <p:txBody>
          <a:bodyPr/>
          <a:lstStyle/>
          <a:p>
            <a:pPr>
              <a:defRPr/>
            </a:pPr>
            <a:fld id="{31377B01-E0AA-BE40-BA29-A436AD65EBD7}"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96126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with HERA could be made more explicit. Table/column presentation.</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17</a:t>
            </a:fld>
            <a:endParaRPr lang="en-US"/>
          </a:p>
        </p:txBody>
      </p:sp>
    </p:spTree>
    <p:extLst>
      <p:ext uri="{BB962C8B-B14F-4D97-AF65-F5344CB8AC3E}">
        <p14:creationId xmlns:p14="http://schemas.microsoft.com/office/powerpoint/2010/main" val="383112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a:t>
            </a:r>
            <a:r>
              <a:rPr lang="en-US" baseline="0" dirty="0" smtClean="0"/>
              <a:t>r Glass Condensate mentioned for the first time here!</a:t>
            </a:r>
            <a:endParaRPr lang="en-US" dirty="0"/>
          </a:p>
        </p:txBody>
      </p:sp>
      <p:sp>
        <p:nvSpPr>
          <p:cNvPr id="4" name="Slide Number Placeholder 3"/>
          <p:cNvSpPr>
            <a:spLocks noGrp="1"/>
          </p:cNvSpPr>
          <p:nvPr>
            <p:ph type="sldNum" sz="quarter" idx="10"/>
          </p:nvPr>
        </p:nvSpPr>
        <p:spPr/>
        <p:txBody>
          <a:bodyPr/>
          <a:lstStyle/>
          <a:p>
            <a:fld id="{9717896F-CA29-CE4D-BE8B-C18559D10A68}"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00983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50502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13566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B89977-763D-524E-B80A-A845CA815283}"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348410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89977-763D-524E-B80A-A845CA815283}"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96937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B89977-763D-524E-B80A-A845CA815283}"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96183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B89977-763D-524E-B80A-A845CA815283}"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3424864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B89977-763D-524E-B80A-A845CA815283}" type="datetimeFigureOut">
              <a:rPr lang="en-US" smtClean="0"/>
              <a:t>1/12/17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157276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B89977-763D-524E-B80A-A845CA815283}" type="datetimeFigureOut">
              <a:rPr lang="en-US" smtClean="0"/>
              <a:t>1/12/17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20615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89977-763D-524E-B80A-A845CA815283}" type="datetimeFigureOut">
              <a:rPr lang="en-US" smtClean="0"/>
              <a:t>1/12/17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19240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B89977-763D-524E-B80A-A845CA815283}"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259981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910907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B89977-763D-524E-B80A-A845CA815283}"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83178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89977-763D-524E-B80A-A845CA815283}"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434850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89977-763D-524E-B80A-A845CA815283}"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FD4E0-3874-C442-B69B-7D6A2BB31D75}" type="slidenum">
              <a:rPr lang="en-US" smtClean="0"/>
              <a:t>‹#›</a:t>
            </a:fld>
            <a:endParaRPr lang="en-US"/>
          </a:p>
        </p:txBody>
      </p:sp>
    </p:spTree>
    <p:extLst>
      <p:ext uri="{BB962C8B-B14F-4D97-AF65-F5344CB8AC3E}">
        <p14:creationId xmlns:p14="http://schemas.microsoft.com/office/powerpoint/2010/main" val="62486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89297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76806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19665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293064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1471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93400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3D6F480-9D92-2645-A26A-767A5C43E1AB}" type="datetimeFigureOut">
              <a:rPr lang="en-US" smtClean="0"/>
              <a:t>1/12/17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B7A6A59-69D4-B04B-A1A4-347A22AC3EE4}" type="slidenum">
              <a:rPr lang="en-US" smtClean="0"/>
              <a:t>‹#›</a:t>
            </a:fld>
            <a:endParaRPr lang="en-US"/>
          </a:p>
        </p:txBody>
      </p:sp>
    </p:spTree>
    <p:extLst>
      <p:ext uri="{BB962C8B-B14F-4D97-AF65-F5344CB8AC3E}">
        <p14:creationId xmlns:p14="http://schemas.microsoft.com/office/powerpoint/2010/main" val="38504821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931750" y="6356350"/>
            <a:ext cx="2122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a:t>
            </a:r>
            <a:endParaRPr lang="en-US" dirty="0"/>
          </a:p>
        </p:txBody>
      </p:sp>
    </p:spTree>
    <p:extLst>
      <p:ext uri="{BB962C8B-B14F-4D97-AF65-F5344CB8AC3E}">
        <p14:creationId xmlns:p14="http://schemas.microsoft.com/office/powerpoint/2010/main" val="2707764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89977-763D-524E-B80A-A845CA815283}" type="datetimeFigureOut">
              <a:rPr lang="en-US" smtClean="0"/>
              <a:t>1/12/17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FD4E0-3874-C442-B69B-7D6A2BB31D75}" type="slidenum">
              <a:rPr lang="en-US" smtClean="0"/>
              <a:t>‹#›</a:t>
            </a:fld>
            <a:endParaRPr lang="en-US"/>
          </a:p>
        </p:txBody>
      </p:sp>
    </p:spTree>
    <p:extLst>
      <p:ext uri="{BB962C8B-B14F-4D97-AF65-F5344CB8AC3E}">
        <p14:creationId xmlns:p14="http://schemas.microsoft.com/office/powerpoint/2010/main" val="60164349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gif"/><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png"/><Relationship Id="rId10"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14.emf"/><Relationship Id="rId7"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77580" y="5582824"/>
            <a:ext cx="5092231" cy="1260746"/>
          </a:xfrm>
          <a:prstGeom prst="rect">
            <a:avLst/>
          </a:prstGeom>
        </p:spPr>
      </p:pic>
      <p:pic>
        <p:nvPicPr>
          <p:cNvPr id="7" name="Picture 6"/>
          <p:cNvPicPr>
            <a:picLocks noChangeAspect="1"/>
          </p:cNvPicPr>
          <p:nvPr/>
        </p:nvPicPr>
        <p:blipFill>
          <a:blip r:embed="rId3"/>
          <a:stretch>
            <a:fillRect/>
          </a:stretch>
        </p:blipFill>
        <p:spPr>
          <a:xfrm>
            <a:off x="99386" y="5878370"/>
            <a:ext cx="2070100" cy="965200"/>
          </a:xfrm>
          <a:prstGeom prst="rect">
            <a:avLst/>
          </a:prstGeom>
        </p:spPr>
      </p:pic>
      <p:pic>
        <p:nvPicPr>
          <p:cNvPr id="3" name="Picture 2"/>
          <p:cNvPicPr>
            <a:picLocks noChangeAspect="1"/>
          </p:cNvPicPr>
          <p:nvPr/>
        </p:nvPicPr>
        <p:blipFill>
          <a:blip r:embed="rId4"/>
          <a:stretch>
            <a:fillRect/>
          </a:stretch>
        </p:blipFill>
        <p:spPr>
          <a:xfrm>
            <a:off x="165100" y="139700"/>
            <a:ext cx="6692900" cy="5698176"/>
          </a:xfrm>
          <a:prstGeom prst="rect">
            <a:avLst/>
          </a:prstGeom>
        </p:spPr>
      </p:pic>
      <p:sp>
        <p:nvSpPr>
          <p:cNvPr id="2" name="TextBox 1"/>
          <p:cNvSpPr txBox="1"/>
          <p:nvPr/>
        </p:nvSpPr>
        <p:spPr>
          <a:xfrm>
            <a:off x="6962468" y="2519753"/>
            <a:ext cx="1883098" cy="1015663"/>
          </a:xfrm>
          <a:prstGeom prst="rect">
            <a:avLst/>
          </a:prstGeom>
          <a:noFill/>
        </p:spPr>
        <p:txBody>
          <a:bodyPr wrap="none" rtlCol="0">
            <a:spAutoFit/>
          </a:bodyPr>
          <a:lstStyle/>
          <a:p>
            <a:r>
              <a:rPr lang="en-US" sz="2000" dirty="0" err="1" smtClean="0"/>
              <a:t>NuPECC</a:t>
            </a:r>
            <a:r>
              <a:rPr lang="en-US" sz="2000" dirty="0" smtClean="0"/>
              <a:t> Town </a:t>
            </a:r>
          </a:p>
          <a:p>
            <a:r>
              <a:rPr lang="en-US" sz="2000" dirty="0" smtClean="0"/>
              <a:t>Meeting</a:t>
            </a:r>
          </a:p>
          <a:p>
            <a:r>
              <a:rPr lang="en-US" sz="2000" dirty="0" smtClean="0"/>
              <a:t>13 January 2017</a:t>
            </a:r>
            <a:endParaRPr lang="en-US" sz="2000" dirty="0"/>
          </a:p>
        </p:txBody>
      </p:sp>
    </p:spTree>
    <p:extLst>
      <p:ext uri="{BB962C8B-B14F-4D97-AF65-F5344CB8AC3E}">
        <p14:creationId xmlns:p14="http://schemas.microsoft.com/office/powerpoint/2010/main" val="5041052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71" y="165188"/>
            <a:ext cx="8229600" cy="651715"/>
          </a:xfrm>
        </p:spPr>
        <p:txBody>
          <a:bodyPr>
            <a:noAutofit/>
          </a:bodyPr>
          <a:lstStyle/>
          <a:p>
            <a:r>
              <a:rPr lang="en-US" sz="3200" dirty="0" smtClean="0"/>
              <a:t>RHIC and the LHC</a:t>
            </a:r>
            <a:br>
              <a:rPr lang="en-US" sz="3200" dirty="0" smtClean="0"/>
            </a:br>
            <a:r>
              <a:rPr lang="en-US" sz="3200" dirty="0" smtClean="0"/>
              <a:t>The Big Bang </a:t>
            </a:r>
            <a:r>
              <a:rPr lang="en-US" sz="3200" dirty="0" err="1" smtClean="0"/>
              <a:t>vs</a:t>
            </a:r>
            <a:r>
              <a:rPr lang="en-US" sz="3200" dirty="0" smtClean="0"/>
              <a:t> Lots of Little Bangs</a:t>
            </a:r>
            <a:endParaRPr lang="en-US" sz="3200" dirty="0"/>
          </a:p>
        </p:txBody>
      </p:sp>
      <p:pic>
        <p:nvPicPr>
          <p:cNvPr id="4" name="Picture 3"/>
          <p:cNvPicPr/>
          <p:nvPr/>
        </p:nvPicPr>
        <p:blipFill>
          <a:blip r:embed="rId2"/>
          <a:srcRect/>
          <a:stretch>
            <a:fillRect/>
          </a:stretch>
        </p:blipFill>
        <p:spPr bwMode="auto">
          <a:xfrm>
            <a:off x="1016281" y="1055070"/>
            <a:ext cx="7060677" cy="4738688"/>
          </a:xfrm>
          <a:prstGeom prst="rect">
            <a:avLst/>
          </a:prstGeom>
          <a:noFill/>
        </p:spPr>
      </p:pic>
      <p:sp>
        <p:nvSpPr>
          <p:cNvPr id="6" name="TextBox 5"/>
          <p:cNvSpPr txBox="1"/>
          <p:nvPr/>
        </p:nvSpPr>
        <p:spPr>
          <a:xfrm>
            <a:off x="764949" y="5943572"/>
            <a:ext cx="7655858" cy="646331"/>
          </a:xfrm>
          <a:prstGeom prst="rect">
            <a:avLst/>
          </a:prstGeom>
          <a:noFill/>
        </p:spPr>
        <p:txBody>
          <a:bodyPr wrap="square" rtlCol="0">
            <a:spAutoFit/>
          </a:bodyPr>
          <a:lstStyle/>
          <a:p>
            <a:r>
              <a:rPr lang="en-US" dirty="0" smtClean="0"/>
              <a:t>In both cases the measurements at later time reveal the fluctuations in the initial conditions which are remarkably preserved during the expansion. </a:t>
            </a:r>
            <a:endParaRPr lang="en-US" dirty="0"/>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10</a:t>
            </a:fld>
            <a:endParaRPr lang="en-US" altLang="en-US" sz="1400" i="0" dirty="0" smtClean="0"/>
          </a:p>
        </p:txBody>
      </p:sp>
    </p:spTree>
    <p:extLst>
      <p:ext uri="{BB962C8B-B14F-4D97-AF65-F5344CB8AC3E}">
        <p14:creationId xmlns:p14="http://schemas.microsoft.com/office/powerpoint/2010/main" val="32579549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8900"/>
            <a:ext cx="9144000" cy="6661754"/>
          </a:xfrm>
          <a:prstGeom prst="rect">
            <a:avLst/>
          </a:prstGeom>
        </p:spPr>
      </p:pic>
      <p:sp>
        <p:nvSpPr>
          <p:cNvPr id="6" name="Rectangle 5"/>
          <p:cNvSpPr/>
          <p:nvPr/>
        </p:nvSpPr>
        <p:spPr>
          <a:xfrm>
            <a:off x="-490662" y="6591015"/>
            <a:ext cx="10491517" cy="40768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11</a:t>
            </a:fld>
            <a:endParaRPr lang="en-US" altLang="en-US" sz="1400" i="0" dirty="0" smtClean="0"/>
          </a:p>
        </p:txBody>
      </p:sp>
      <p:sp>
        <p:nvSpPr>
          <p:cNvPr id="5" name="Rectangle 4"/>
          <p:cNvSpPr/>
          <p:nvPr/>
        </p:nvSpPr>
        <p:spPr>
          <a:xfrm>
            <a:off x="457200" y="68580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5880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3706"/>
            <a:ext cx="8843726" cy="5078314"/>
          </a:xfrm>
          <a:prstGeom prst="rect">
            <a:avLst/>
          </a:prstGeom>
        </p:spPr>
        <p:txBody>
          <a:bodyPr wrap="square">
            <a:spAutoFit/>
          </a:bodyPr>
          <a:lstStyle/>
          <a:p>
            <a:r>
              <a:rPr lang="en-US" b="1" cap="all" dirty="0"/>
              <a:t>RECOMMENDATION II</a:t>
            </a:r>
          </a:p>
          <a:p>
            <a:r>
              <a:rPr lang="en-US" i="1" dirty="0"/>
              <a:t>The excess of matter over antimatter in the universe is one of the most compelling mysteries in all of science. The observation of </a:t>
            </a:r>
            <a:r>
              <a:rPr lang="en-US" i="1" dirty="0" err="1"/>
              <a:t>neutrinoless</a:t>
            </a:r>
            <a:r>
              <a:rPr lang="en-US" i="1" dirty="0"/>
              <a:t> double beta decay in nuclei would immediately demonstrate that neutrinos are their own antiparticles and would have profound implications for our understanding of the matter-antimatter mystery.</a:t>
            </a:r>
          </a:p>
          <a:p>
            <a:r>
              <a:rPr lang="en-US" dirty="0"/>
              <a:t> </a:t>
            </a:r>
          </a:p>
          <a:p>
            <a:r>
              <a:rPr lang="en-US" b="1" dirty="0"/>
              <a:t>We recommend the timely development and deployment of a U.S.-led ton-scale </a:t>
            </a:r>
            <a:r>
              <a:rPr lang="en-US" b="1" dirty="0" err="1"/>
              <a:t>neutrinoless</a:t>
            </a:r>
            <a:r>
              <a:rPr lang="en-US" b="1" dirty="0"/>
              <a:t> double beta decay experiment.</a:t>
            </a:r>
          </a:p>
          <a:p>
            <a:r>
              <a:rPr lang="en-US" dirty="0"/>
              <a:t> </a:t>
            </a:r>
          </a:p>
          <a:p>
            <a:r>
              <a:rPr lang="en-US" i="1" dirty="0"/>
              <a:t>A ton-scale instrument designed to search for this as-yet unseen nuclear decay will provide the most powerful test of the particle-antiparticle nature of neutrinos ever performed. With recent experimental breakthroughs pioneered by U.S. physicists and the availability of deep underground laboratories, we are poised to make a major discovery.</a:t>
            </a:r>
          </a:p>
          <a:p>
            <a:r>
              <a:rPr lang="en-US" dirty="0"/>
              <a:t> </a:t>
            </a:r>
          </a:p>
          <a:p>
            <a:r>
              <a:rPr lang="en-US" dirty="0"/>
              <a:t>This recommendation flows out of the targeted investments of the third bullet in Recommendation I. It must be part of a broader program that includes U.S. participation in complementary experimental efforts leveraging international investments together with enhanced theoretical efforts to enable full realization of this opportunity.</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12</a:t>
            </a:fld>
            <a:endParaRPr lang="en-US" altLang="en-US" sz="1400" i="0" dirty="0" smtClean="0"/>
          </a:p>
        </p:txBody>
      </p:sp>
      <p:sp>
        <p:nvSpPr>
          <p:cNvPr id="2" name="TextBox 1"/>
          <p:cNvSpPr txBox="1"/>
          <p:nvPr/>
        </p:nvSpPr>
        <p:spPr>
          <a:xfrm>
            <a:off x="16077" y="5877670"/>
            <a:ext cx="9034594" cy="461665"/>
          </a:xfrm>
          <a:prstGeom prst="rect">
            <a:avLst/>
          </a:prstGeom>
          <a:noFill/>
        </p:spPr>
        <p:txBody>
          <a:bodyPr wrap="none" rtlCol="0">
            <a:spAutoFit/>
          </a:bodyPr>
          <a:lstStyle/>
          <a:p>
            <a:r>
              <a:rPr lang="en-US" sz="2400" dirty="0" smtClean="0">
                <a:solidFill>
                  <a:srgbClr val="0000FF"/>
                </a:solidFill>
              </a:rPr>
              <a:t>Expected to be an international effort with possible international siting</a:t>
            </a:r>
            <a:endParaRPr lang="en-US" sz="2400" dirty="0">
              <a:solidFill>
                <a:srgbClr val="0000FF"/>
              </a:solidFill>
            </a:endParaRPr>
          </a:p>
        </p:txBody>
      </p:sp>
    </p:spTree>
    <p:extLst>
      <p:ext uri="{BB962C8B-B14F-4D97-AF65-F5344CB8AC3E}">
        <p14:creationId xmlns:p14="http://schemas.microsoft.com/office/powerpoint/2010/main" val="22620908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4"/>
            <a:ext cx="8229600" cy="744057"/>
          </a:xfrm>
        </p:spPr>
        <p:txBody>
          <a:bodyPr>
            <a:normAutofit fontScale="90000"/>
          </a:bodyPr>
          <a:lstStyle/>
          <a:p>
            <a:r>
              <a:rPr lang="en-US" dirty="0" err="1" smtClean="0"/>
              <a:t>Neutrinoless</a:t>
            </a:r>
            <a:r>
              <a:rPr lang="en-US" dirty="0" smtClean="0"/>
              <a:t> Double Beta Decay</a:t>
            </a:r>
            <a:endParaRPr lang="en-US" dirty="0"/>
          </a:p>
        </p:txBody>
      </p:sp>
      <p:sp>
        <p:nvSpPr>
          <p:cNvPr id="3" name="TextBox 2"/>
          <p:cNvSpPr txBox="1"/>
          <p:nvPr/>
        </p:nvSpPr>
        <p:spPr>
          <a:xfrm>
            <a:off x="136237" y="1004739"/>
            <a:ext cx="3868842" cy="6186310"/>
          </a:xfrm>
          <a:prstGeom prst="rect">
            <a:avLst/>
          </a:prstGeom>
          <a:noFill/>
        </p:spPr>
        <p:txBody>
          <a:bodyPr wrap="square" rtlCol="0">
            <a:spAutoFit/>
          </a:bodyPr>
          <a:lstStyle/>
          <a:p>
            <a:r>
              <a:rPr lang="en-US" dirty="0" smtClean="0"/>
              <a:t>Observation of </a:t>
            </a:r>
            <a:r>
              <a:rPr lang="en-US" dirty="0" err="1" smtClean="0"/>
              <a:t>Neutrinoless</a:t>
            </a:r>
            <a:r>
              <a:rPr lang="en-US" dirty="0" smtClean="0"/>
              <a:t> </a:t>
            </a:r>
          </a:p>
          <a:p>
            <a:r>
              <a:rPr lang="en-US" dirty="0" smtClean="0"/>
              <a:t>Double Beta Decay would</a:t>
            </a:r>
          </a:p>
          <a:p>
            <a:endParaRPr lang="en-US" dirty="0"/>
          </a:p>
          <a:p>
            <a:pPr marL="285750" indent="-285750">
              <a:buFont typeface="Arial"/>
              <a:buChar char="•"/>
            </a:pPr>
            <a:r>
              <a:rPr lang="en-US" dirty="0" smtClean="0"/>
              <a:t>Demonstrate the </a:t>
            </a:r>
            <a:r>
              <a:rPr lang="en-US" b="1" dirty="0" smtClean="0"/>
              <a:t>lepton number is not conserved</a:t>
            </a:r>
          </a:p>
          <a:p>
            <a:pPr marL="285750" indent="-285750">
              <a:buFont typeface="Arial"/>
              <a:buChar char="•"/>
            </a:pPr>
            <a:endParaRPr lang="en-US" b="1" dirty="0" smtClean="0"/>
          </a:p>
          <a:p>
            <a:pPr marL="285750" indent="-285750">
              <a:buFont typeface="Arial"/>
              <a:buChar char="•"/>
            </a:pPr>
            <a:r>
              <a:rPr lang="en-US" dirty="0" smtClean="0"/>
              <a:t>Prove that a neutrino is an elementary </a:t>
            </a:r>
            <a:r>
              <a:rPr lang="en-US" dirty="0" err="1" smtClean="0"/>
              <a:t>Majorana</a:t>
            </a:r>
            <a:r>
              <a:rPr lang="en-US" dirty="0" smtClean="0"/>
              <a:t> particle, that is, </a:t>
            </a:r>
            <a:r>
              <a:rPr lang="en-US" b="1" dirty="0" smtClean="0"/>
              <a:t>its own antiparticle</a:t>
            </a:r>
            <a:r>
              <a:rPr lang="en-US" dirty="0" smtClean="0"/>
              <a:t>.</a:t>
            </a:r>
          </a:p>
          <a:p>
            <a:pPr marL="285750" indent="-285750">
              <a:buFont typeface="Arial"/>
              <a:buChar char="•"/>
            </a:pPr>
            <a:endParaRPr lang="en-US" dirty="0"/>
          </a:p>
          <a:p>
            <a:pPr marL="285750" indent="-285750">
              <a:buFont typeface="Arial"/>
              <a:buChar char="•"/>
            </a:pPr>
            <a:r>
              <a:rPr lang="en-US" dirty="0" smtClean="0"/>
              <a:t>Suggest that a </a:t>
            </a:r>
            <a:r>
              <a:rPr lang="en-US" b="1" dirty="0" smtClean="0"/>
              <a:t>new mechanism for mass generation</a:t>
            </a:r>
            <a:r>
              <a:rPr lang="en-US" dirty="0" smtClean="0"/>
              <a:t>, not the Higgs mechanism, is at work.</a:t>
            </a:r>
          </a:p>
          <a:p>
            <a:pPr marL="285750" indent="-285750">
              <a:buFont typeface="Arial"/>
              <a:buChar char="•"/>
            </a:pPr>
            <a:endParaRPr lang="en-US" dirty="0"/>
          </a:p>
          <a:p>
            <a:pPr marL="285750" indent="-285750">
              <a:buFont typeface="Arial"/>
              <a:buChar char="•"/>
            </a:pPr>
            <a:r>
              <a:rPr lang="en-US" dirty="0" smtClean="0"/>
              <a:t>Provide evidence for one of the key ingredients that could explain the preponderance of matter over antimatter in the universe, </a:t>
            </a:r>
            <a:r>
              <a:rPr lang="en-US" dirty="0" err="1" smtClean="0"/>
              <a:t>leptogenesis</a:t>
            </a:r>
            <a:r>
              <a:rPr lang="en-US" dirty="0" smtClean="0"/>
              <a:t>.</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p:txBody>
      </p:sp>
      <p:pic>
        <p:nvPicPr>
          <p:cNvPr id="4" name="Picture 3"/>
          <p:cNvPicPr>
            <a:picLocks noChangeAspect="1"/>
          </p:cNvPicPr>
          <p:nvPr/>
        </p:nvPicPr>
        <p:blipFill>
          <a:blip r:embed="rId2"/>
          <a:stretch>
            <a:fillRect/>
          </a:stretch>
        </p:blipFill>
        <p:spPr>
          <a:xfrm>
            <a:off x="4242314" y="4346013"/>
            <a:ext cx="4901686" cy="1635809"/>
          </a:xfrm>
          <a:prstGeom prst="rect">
            <a:avLst/>
          </a:prstGeom>
        </p:spPr>
      </p:pic>
      <p:pic>
        <p:nvPicPr>
          <p:cNvPr id="5" name="Picture 4"/>
          <p:cNvPicPr>
            <a:picLocks noChangeAspect="1"/>
          </p:cNvPicPr>
          <p:nvPr/>
        </p:nvPicPr>
        <p:blipFill>
          <a:blip r:embed="rId3"/>
          <a:stretch>
            <a:fillRect/>
          </a:stretch>
        </p:blipFill>
        <p:spPr>
          <a:xfrm>
            <a:off x="4242314" y="1256108"/>
            <a:ext cx="2057781" cy="2637826"/>
          </a:xfrm>
          <a:prstGeom prst="rect">
            <a:avLst/>
          </a:prstGeom>
        </p:spPr>
      </p:pic>
      <p:pic>
        <p:nvPicPr>
          <p:cNvPr id="6" name="Picture 5"/>
          <p:cNvPicPr>
            <a:picLocks noChangeAspect="1"/>
          </p:cNvPicPr>
          <p:nvPr/>
        </p:nvPicPr>
        <p:blipFill>
          <a:blip r:embed="rId4"/>
          <a:stretch>
            <a:fillRect/>
          </a:stretch>
        </p:blipFill>
        <p:spPr>
          <a:xfrm>
            <a:off x="6423046" y="1701800"/>
            <a:ext cx="2146300" cy="1727200"/>
          </a:xfrm>
          <a:prstGeom prst="rect">
            <a:avLst/>
          </a:prstGeom>
        </p:spPr>
      </p:pic>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13</a:t>
            </a:fld>
            <a:endParaRPr lang="en-US" altLang="en-US" sz="1400" i="0" dirty="0" smtClean="0"/>
          </a:p>
        </p:txBody>
      </p:sp>
    </p:spTree>
    <p:extLst>
      <p:ext uri="{BB962C8B-B14F-4D97-AF65-F5344CB8AC3E}">
        <p14:creationId xmlns:p14="http://schemas.microsoft.com/office/powerpoint/2010/main" val="31435116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utrino_hierarchy.jpg"/>
          <p:cNvPicPr/>
          <p:nvPr/>
        </p:nvPicPr>
        <p:blipFill rotWithShape="1">
          <a:blip r:embed="rId2">
            <a:extLst>
              <a:ext uri="{28A0092B-C50C-407E-A947-70E740481C1C}">
                <a14:useLocalDpi xmlns:a14="http://schemas.microsoft.com/office/drawing/2010/main" val="0"/>
              </a:ext>
            </a:extLst>
          </a:blip>
          <a:srcRect l="6785" r="8260"/>
          <a:stretch/>
        </p:blipFill>
        <p:spPr bwMode="auto">
          <a:xfrm>
            <a:off x="112191" y="190404"/>
            <a:ext cx="2834640" cy="250825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3"/>
          <a:stretch>
            <a:fillRect/>
          </a:stretch>
        </p:blipFill>
        <p:spPr>
          <a:xfrm>
            <a:off x="1735193" y="2867322"/>
            <a:ext cx="7583519" cy="3990678"/>
          </a:xfrm>
          <a:prstGeom prst="rect">
            <a:avLst/>
          </a:prstGeom>
        </p:spPr>
      </p:pic>
      <p:sp>
        <p:nvSpPr>
          <p:cNvPr id="5" name="TextBox 4"/>
          <p:cNvSpPr txBox="1"/>
          <p:nvPr/>
        </p:nvSpPr>
        <p:spPr>
          <a:xfrm>
            <a:off x="3418970" y="376833"/>
            <a:ext cx="5428487" cy="2031325"/>
          </a:xfrm>
          <a:prstGeom prst="rect">
            <a:avLst/>
          </a:prstGeom>
          <a:noFill/>
        </p:spPr>
        <p:txBody>
          <a:bodyPr wrap="square" rtlCol="0">
            <a:spAutoFit/>
          </a:bodyPr>
          <a:lstStyle/>
          <a:p>
            <a:r>
              <a:rPr lang="en-US" dirty="0" smtClean="0"/>
              <a:t>In the light neutrino exchange mechanism the decay rate depends directly on a weighted sum of the masses of light neutrinos. With data from neutrino oscillations which only measure mass differences, we know the expected weighted sum, subject to knowing the mass of the lightest neutrino and which hierarchy is realized in nature.</a:t>
            </a:r>
            <a:endParaRPr lang="en-US" dirty="0"/>
          </a:p>
        </p:txBody>
      </p:sp>
      <p:sp>
        <p:nvSpPr>
          <p:cNvPr id="6" name="TextBox 5"/>
          <p:cNvSpPr txBox="1"/>
          <p:nvPr/>
        </p:nvSpPr>
        <p:spPr>
          <a:xfrm>
            <a:off x="112192" y="4061416"/>
            <a:ext cx="1618226" cy="923330"/>
          </a:xfrm>
          <a:prstGeom prst="rect">
            <a:avLst/>
          </a:prstGeom>
          <a:noFill/>
        </p:spPr>
        <p:txBody>
          <a:bodyPr wrap="square" rtlCol="0">
            <a:spAutoFit/>
          </a:bodyPr>
          <a:lstStyle/>
          <a:p>
            <a:r>
              <a:rPr lang="en-US" dirty="0" smtClean="0"/>
              <a:t>Goal of ton-scale experiments</a:t>
            </a:r>
          </a:p>
        </p:txBody>
      </p:sp>
      <p:cxnSp>
        <p:nvCxnSpPr>
          <p:cNvPr id="8" name="Straight Arrow Connector 7"/>
          <p:cNvCxnSpPr/>
          <p:nvPr/>
        </p:nvCxnSpPr>
        <p:spPr>
          <a:xfrm>
            <a:off x="1475618" y="4487332"/>
            <a:ext cx="737809" cy="12096"/>
          </a:xfrm>
          <a:prstGeom prst="straightConnector1">
            <a:avLst/>
          </a:prstGeom>
          <a:ln w="73025">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14</a:t>
            </a:fld>
            <a:endParaRPr lang="en-US" altLang="en-US" sz="1400" i="0" dirty="0" smtClean="0"/>
          </a:p>
        </p:txBody>
      </p:sp>
      <p:pic>
        <p:nvPicPr>
          <p:cNvPr id="9" name="Picture 8"/>
          <p:cNvPicPr>
            <a:picLocks noChangeAspect="1"/>
          </p:cNvPicPr>
          <p:nvPr/>
        </p:nvPicPr>
        <p:blipFill>
          <a:blip r:embed="rId4"/>
          <a:stretch>
            <a:fillRect/>
          </a:stretch>
        </p:blipFill>
        <p:spPr>
          <a:xfrm>
            <a:off x="3203817" y="2372855"/>
            <a:ext cx="5613400" cy="457200"/>
          </a:xfrm>
          <a:prstGeom prst="rect">
            <a:avLst/>
          </a:prstGeom>
        </p:spPr>
      </p:pic>
    </p:spTree>
    <p:extLst>
      <p:ext uri="{BB962C8B-B14F-4D97-AF65-F5344CB8AC3E}">
        <p14:creationId xmlns:p14="http://schemas.microsoft.com/office/powerpoint/2010/main" val="14424104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5076"/>
          </a:xfrm>
        </p:spPr>
        <p:txBody>
          <a:bodyPr>
            <a:normAutofit fontScale="90000"/>
          </a:bodyPr>
          <a:lstStyle/>
          <a:p>
            <a:r>
              <a:rPr lang="en-US" dirty="0" smtClean="0"/>
              <a:t>Other Information on Neutrino </a:t>
            </a:r>
            <a:r>
              <a:rPr lang="en-US" dirty="0"/>
              <a:t>M</a:t>
            </a:r>
            <a:r>
              <a:rPr lang="en-US" dirty="0" smtClean="0"/>
              <a:t>asses</a:t>
            </a:r>
            <a:endParaRPr lang="en-US" dirty="0"/>
          </a:p>
        </p:txBody>
      </p:sp>
      <p:sp>
        <p:nvSpPr>
          <p:cNvPr id="3" name="TextBox 2"/>
          <p:cNvSpPr txBox="1"/>
          <p:nvPr/>
        </p:nvSpPr>
        <p:spPr>
          <a:xfrm>
            <a:off x="236809" y="798853"/>
            <a:ext cx="8907192" cy="6093976"/>
          </a:xfrm>
          <a:prstGeom prst="rect">
            <a:avLst/>
          </a:prstGeom>
          <a:noFill/>
        </p:spPr>
        <p:txBody>
          <a:bodyPr wrap="square" rtlCol="0">
            <a:spAutoFit/>
          </a:bodyPr>
          <a:lstStyle/>
          <a:p>
            <a:pPr marL="285750" indent="-285750">
              <a:buFont typeface="Arial"/>
              <a:buChar char="•"/>
            </a:pPr>
            <a:r>
              <a:rPr lang="en-US" sz="2000" dirty="0" smtClean="0"/>
              <a:t> Direct measurement in nuclear beta decay:  KATRIN aiming for 200 </a:t>
            </a:r>
            <a:r>
              <a:rPr lang="en-US" sz="2000" dirty="0" err="1"/>
              <a:t>m</a:t>
            </a:r>
            <a:r>
              <a:rPr lang="en-US" sz="2000" dirty="0" err="1" smtClean="0"/>
              <a:t>eV</a:t>
            </a:r>
            <a:endParaRPr lang="en-US" sz="2000" dirty="0" smtClean="0"/>
          </a:p>
          <a:p>
            <a:endParaRPr lang="en-US" sz="1000" dirty="0"/>
          </a:p>
          <a:p>
            <a:pPr marL="285750" indent="-285750">
              <a:buFont typeface="Arial"/>
              <a:buChar char="•"/>
            </a:pPr>
            <a:r>
              <a:rPr lang="en-US" sz="2000" dirty="0" smtClean="0"/>
              <a:t>Long-Baseline Neutrino Oscillations (HEP):  NOVA expects 3 sigma determination of hierarchy in three years</a:t>
            </a:r>
          </a:p>
          <a:p>
            <a:pPr marL="742950" lvl="1" indent="-285750">
              <a:buFont typeface="Arial"/>
              <a:buChar char="•"/>
            </a:pPr>
            <a:r>
              <a:rPr lang="en-US" sz="2000" dirty="0" smtClean="0"/>
              <a:t>First data release of T2K and Nova provide 1-2 sigma hints of normal hierarchy</a:t>
            </a:r>
          </a:p>
          <a:p>
            <a:pPr marL="742950" lvl="1" indent="-285750">
              <a:buFont typeface="Arial"/>
              <a:buChar char="•"/>
            </a:pPr>
            <a:r>
              <a:rPr lang="en-US" sz="2000" dirty="0" smtClean="0"/>
              <a:t>In both cases only a few events and requires excellent control of backgrounds</a:t>
            </a:r>
          </a:p>
          <a:p>
            <a:pPr lvl="1"/>
            <a:endParaRPr lang="en-US" sz="1000" dirty="0"/>
          </a:p>
          <a:p>
            <a:pPr marL="285750" indent="-285750">
              <a:buFont typeface="Arial"/>
              <a:buChar char="•"/>
            </a:pPr>
            <a:r>
              <a:rPr lang="en-US" sz="2000" dirty="0" smtClean="0"/>
              <a:t>Cosmology:   </a:t>
            </a:r>
          </a:p>
          <a:p>
            <a:pPr marL="742950" lvl="1" indent="-285750">
              <a:buFont typeface="Arial"/>
              <a:buChar char="•"/>
            </a:pPr>
            <a:r>
              <a:rPr lang="en-US" sz="2000" dirty="0" smtClean="0"/>
              <a:t>Current limit: Planck + BAO: &lt; 230 </a:t>
            </a:r>
            <a:r>
              <a:rPr lang="en-US" sz="2000" dirty="0" err="1" smtClean="0"/>
              <a:t>meV</a:t>
            </a:r>
            <a:r>
              <a:rPr lang="en-US" sz="2000" dirty="0" smtClean="0"/>
              <a:t>  implies m</a:t>
            </a:r>
            <a:r>
              <a:rPr lang="en-US" sz="2000" baseline="-25000" dirty="0" smtClean="0"/>
              <a:t>ββ </a:t>
            </a:r>
            <a:r>
              <a:rPr lang="en-US" sz="2000" dirty="0" smtClean="0"/>
              <a:t> &lt; 90 </a:t>
            </a:r>
            <a:r>
              <a:rPr lang="en-US" sz="2000" dirty="0" err="1" smtClean="0"/>
              <a:t>meV</a:t>
            </a:r>
            <a:endParaRPr lang="en-US" sz="2000" baseline="-25000" dirty="0"/>
          </a:p>
          <a:p>
            <a:pPr marL="742950" lvl="1" indent="-285750">
              <a:buFont typeface="Arial"/>
              <a:buChar char="•"/>
            </a:pPr>
            <a:r>
              <a:rPr lang="en-US" sz="2000" dirty="0" smtClean="0"/>
              <a:t>CMB-S4 + DESI  project &lt; 15 </a:t>
            </a:r>
            <a:r>
              <a:rPr lang="en-US" sz="2000" dirty="0" err="1" smtClean="0"/>
              <a:t>meV</a:t>
            </a:r>
            <a:r>
              <a:rPr lang="en-US" sz="2000" dirty="0" smtClean="0"/>
              <a:t>  (early 2020’s)</a:t>
            </a:r>
          </a:p>
          <a:p>
            <a:r>
              <a:rPr lang="en-US" sz="2000" dirty="0" smtClean="0"/>
              <a:t>These </a:t>
            </a:r>
            <a:r>
              <a:rPr lang="en-US" sz="2000" dirty="0"/>
              <a:t>constraints rely on an underlying set of simplifying model assumptions</a:t>
            </a:r>
          </a:p>
          <a:p>
            <a:r>
              <a:rPr lang="en-US" sz="2000" dirty="0"/>
              <a:t>[scale invariance, flatness, w = -1, etc.]. This introduces a level of theoretical</a:t>
            </a:r>
          </a:p>
          <a:p>
            <a:r>
              <a:rPr lang="en-US" sz="2000" dirty="0"/>
              <a:t>model (systematic) uncertainty. Laboratory complementarity is essential</a:t>
            </a:r>
            <a:r>
              <a:rPr lang="en-US" sz="2000" dirty="0" smtClean="0"/>
              <a:t>.</a:t>
            </a:r>
          </a:p>
          <a:p>
            <a:endParaRPr lang="en-US" sz="1000" dirty="0"/>
          </a:p>
          <a:p>
            <a:pPr marL="342900" indent="-342900">
              <a:buFont typeface="Arial"/>
              <a:buChar char="•"/>
            </a:pPr>
            <a:r>
              <a:rPr lang="en-US" sz="2000" dirty="0" err="1" smtClean="0"/>
              <a:t>eV</a:t>
            </a:r>
            <a:r>
              <a:rPr lang="en-US" sz="2000" dirty="0" smtClean="0"/>
              <a:t> sterile neutrinos also can increase the weighted mass sum</a:t>
            </a:r>
          </a:p>
          <a:p>
            <a:endParaRPr lang="en-US" sz="2000" dirty="0"/>
          </a:p>
          <a:p>
            <a:r>
              <a:rPr lang="en-US" sz="2000" dirty="0" smtClean="0"/>
              <a:t>We need to have double beta decay results on the same time scale as these  complementary results. Tension between them can point to other well motivated  </a:t>
            </a:r>
            <a:r>
              <a:rPr lang="en-US" sz="2000" dirty="0" err="1" smtClean="0"/>
              <a:t>neutrinoless</a:t>
            </a:r>
            <a:r>
              <a:rPr lang="en-US" sz="2000" dirty="0" smtClean="0"/>
              <a:t> double beta decay mechanisms or issues in cosmology.</a:t>
            </a:r>
            <a:endParaRPr lang="en-US" sz="2000"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15</a:t>
            </a:fld>
            <a:endParaRPr lang="en-US" altLang="en-US" sz="1400" i="0" dirty="0" smtClean="0"/>
          </a:p>
        </p:txBody>
      </p:sp>
    </p:spTree>
    <p:extLst>
      <p:ext uri="{BB962C8B-B14F-4D97-AF65-F5344CB8AC3E}">
        <p14:creationId xmlns:p14="http://schemas.microsoft.com/office/powerpoint/2010/main" val="1651783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405" y="206178"/>
            <a:ext cx="8889628" cy="4801315"/>
          </a:xfrm>
          <a:prstGeom prst="rect">
            <a:avLst/>
          </a:prstGeom>
        </p:spPr>
        <p:txBody>
          <a:bodyPr wrap="square">
            <a:spAutoFit/>
          </a:bodyPr>
          <a:lstStyle/>
          <a:p>
            <a:r>
              <a:rPr lang="en-US" b="1" cap="all" dirty="0"/>
              <a:t>RECOMMENDATION III</a:t>
            </a:r>
          </a:p>
          <a:p>
            <a:r>
              <a:rPr lang="en-US" i="1" dirty="0"/>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p>
          <a:p>
            <a:r>
              <a:rPr lang="en-US" dirty="0"/>
              <a:t> </a:t>
            </a:r>
          </a:p>
          <a:p>
            <a:r>
              <a:rPr lang="en-US" b="1" dirty="0"/>
              <a:t>We recommend a high-energy high-luminosity polarized Electron Ion Collider as the highest priority for new facility construction following the completion of FRIB.</a:t>
            </a:r>
          </a:p>
          <a:p>
            <a:r>
              <a:rPr lang="en-US" dirty="0"/>
              <a:t> </a:t>
            </a:r>
          </a:p>
          <a:p>
            <a:r>
              <a:rPr lang="en-US" i="1" dirty="0"/>
              <a:t>The EIC will, for the first time, precisely image gluons in nucleons and nuclei. It will definitively reveal the origin of the nucleon spin and will explore a new Quantum </a:t>
            </a:r>
            <a:r>
              <a:rPr lang="en-US" i="1" dirty="0" err="1"/>
              <a:t>Chromodynamics</a:t>
            </a:r>
            <a:r>
              <a:rPr lang="en-US" i="1" dirty="0"/>
              <a:t> (QCD) frontier of ultra-dense gluon fields, with the potential to discover a new form of gluon matter predicted to be common to all nuclei. This science will be made possible by the EIC’s unique capabilities for collisions of polarized electrons with polarized protons, polarized light ions, and heavy nuclei at high luminosity.</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16</a:t>
            </a:fld>
            <a:endParaRPr lang="en-US" altLang="en-US" sz="1400" i="0" dirty="0" smtClean="0"/>
          </a:p>
        </p:txBody>
      </p:sp>
    </p:spTree>
    <p:extLst>
      <p:ext uri="{BB962C8B-B14F-4D97-AF65-F5344CB8AC3E}">
        <p14:creationId xmlns:p14="http://schemas.microsoft.com/office/powerpoint/2010/main" val="10715366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513303" y="4782530"/>
            <a:ext cx="486419"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65182" y="4465180"/>
            <a:ext cx="4142392" cy="1785104"/>
          </a:xfrm>
          <a:prstGeom prst="rect">
            <a:avLst/>
          </a:prstGeom>
          <a:noFill/>
        </p:spPr>
        <p:txBody>
          <a:bodyPr wrap="square" rtlCol="0">
            <a:spAutoFit/>
          </a:bodyPr>
          <a:lstStyle/>
          <a:p>
            <a:r>
              <a:rPr lang="en-US" b="1" dirty="0" smtClean="0"/>
              <a:t>World’s first</a:t>
            </a:r>
          </a:p>
          <a:p>
            <a:r>
              <a:rPr lang="en-US" b="1" dirty="0" smtClean="0">
                <a:solidFill>
                  <a:srgbClr val="D2533C"/>
                </a:solidFill>
              </a:rPr>
              <a:t>Polarized electron-proton/light ion </a:t>
            </a:r>
          </a:p>
          <a:p>
            <a:r>
              <a:rPr lang="en-US" b="1" dirty="0"/>
              <a:t>a</a:t>
            </a:r>
            <a:r>
              <a:rPr lang="en-US" b="1" dirty="0" smtClean="0"/>
              <a:t>nd </a:t>
            </a:r>
            <a:r>
              <a:rPr lang="en-US" b="1" dirty="0" smtClean="0">
                <a:solidFill>
                  <a:srgbClr val="0000FF"/>
                </a:solidFill>
              </a:rPr>
              <a:t>electron-Nucleus collider</a:t>
            </a:r>
            <a:endParaRPr lang="en-US" b="1" dirty="0">
              <a:solidFill>
                <a:srgbClr val="0000FF"/>
              </a:solidFill>
            </a:endParaRPr>
          </a:p>
          <a:p>
            <a:endParaRPr lang="en-US" b="1" dirty="0" smtClean="0">
              <a:solidFill>
                <a:srgbClr val="E248F7"/>
              </a:solidFill>
            </a:endParaRPr>
          </a:p>
          <a:p>
            <a:r>
              <a:rPr lang="en-US" b="1" dirty="0" smtClean="0">
                <a:solidFill>
                  <a:srgbClr val="E248F7"/>
                </a:solidFill>
              </a:rPr>
              <a:t>Both designs use DOE’s significant investments in infrastructure</a:t>
            </a:r>
          </a:p>
        </p:txBody>
      </p:sp>
      <p:sp>
        <p:nvSpPr>
          <p:cNvPr id="98" name="TextBox 97"/>
          <p:cNvSpPr txBox="1"/>
          <p:nvPr/>
        </p:nvSpPr>
        <p:spPr>
          <a:xfrm>
            <a:off x="545334" y="3208432"/>
            <a:ext cx="4185761" cy="1200329"/>
          </a:xfrm>
          <a:prstGeom prst="rect">
            <a:avLst/>
          </a:prstGeom>
          <a:noFill/>
        </p:spPr>
        <p:txBody>
          <a:bodyPr wrap="none" rtlCol="0">
            <a:spAutoFit/>
          </a:bodyPr>
          <a:lstStyle/>
          <a:p>
            <a:r>
              <a:rPr lang="en-US" b="1" dirty="0" smtClean="0"/>
              <a:t>For e-A collisions at the EIC:</a:t>
            </a:r>
          </a:p>
          <a:p>
            <a:pPr marL="285750" indent="-285750">
              <a:buFont typeface="Wingdings" charset="2"/>
              <a:buChar char="ü"/>
            </a:pPr>
            <a:r>
              <a:rPr lang="en-US" b="1" dirty="0" smtClean="0">
                <a:solidFill>
                  <a:srgbClr val="D2533C"/>
                </a:solidFill>
              </a:rPr>
              <a:t>Wide range in nuclei</a:t>
            </a:r>
          </a:p>
          <a:p>
            <a:pPr marL="285750" indent="-285750">
              <a:buFont typeface="Wingdings" charset="2"/>
              <a:buChar char="ü"/>
            </a:pPr>
            <a:r>
              <a:rPr lang="en-US" dirty="0" smtClean="0">
                <a:solidFill>
                  <a:srgbClr val="0000FF"/>
                </a:solidFill>
              </a:rPr>
              <a:t>Luminosity per nucleon same as e-p</a:t>
            </a:r>
          </a:p>
          <a:p>
            <a:pPr marL="285750" indent="-285750">
              <a:buFont typeface="Wingdings" charset="2"/>
              <a:buChar char="ü"/>
            </a:pPr>
            <a:r>
              <a:rPr lang="en-US" dirty="0" smtClean="0">
                <a:solidFill>
                  <a:srgbClr val="0000FF"/>
                </a:solidFill>
              </a:rPr>
              <a:t>Variable center of mass energy </a:t>
            </a:r>
            <a:endParaRPr lang="en-US" dirty="0">
              <a:solidFill>
                <a:srgbClr val="0000FF"/>
              </a:solidFill>
            </a:endParaRPr>
          </a:p>
        </p:txBody>
      </p:sp>
      <p:sp>
        <p:nvSpPr>
          <p:cNvPr id="2" name="Title 1"/>
          <p:cNvSpPr>
            <a:spLocks noGrp="1"/>
          </p:cNvSpPr>
          <p:nvPr>
            <p:ph type="title"/>
          </p:nvPr>
        </p:nvSpPr>
        <p:spPr>
          <a:xfrm>
            <a:off x="243209" y="249521"/>
            <a:ext cx="8687983" cy="990600"/>
          </a:xfrm>
        </p:spPr>
        <p:txBody>
          <a:bodyPr anchor="t">
            <a:normAutofit fontScale="90000"/>
          </a:bodyPr>
          <a:lstStyle/>
          <a:p>
            <a:pPr algn="ctr"/>
            <a:r>
              <a:rPr lang="en-US" dirty="0" smtClean="0"/>
              <a:t>The Electron Ion Collider</a:t>
            </a:r>
            <a:br>
              <a:rPr lang="en-US" dirty="0" smtClean="0"/>
            </a:br>
            <a:r>
              <a:rPr lang="en-US" sz="2400" dirty="0" smtClean="0">
                <a:solidFill>
                  <a:srgbClr val="0000FF"/>
                </a:solidFill>
              </a:rPr>
              <a:t>Two options of realization!</a:t>
            </a:r>
            <a:endParaRPr lang="en-US" dirty="0">
              <a:solidFill>
                <a:srgbClr val="0000FF"/>
              </a:solidFill>
            </a:endParaRPr>
          </a:p>
        </p:txBody>
      </p:sp>
      <p:sp>
        <p:nvSpPr>
          <p:cNvPr id="10" name="Slide Number Placeholder 9"/>
          <p:cNvSpPr>
            <a:spLocks noGrp="1"/>
          </p:cNvSpPr>
          <p:nvPr>
            <p:ph type="sldNum" sz="quarter" idx="12"/>
          </p:nvPr>
        </p:nvSpPr>
        <p:spPr/>
        <p:txBody>
          <a:bodyPr/>
          <a:lstStyle/>
          <a:p>
            <a:fld id="{0CFEC368-1D7A-4F81-ABF6-AE0E36BAF64C}" type="slidenum">
              <a:rPr lang="en-US" smtClean="0"/>
              <a:pPr/>
              <a:t>17</a:t>
            </a:fld>
            <a:endParaRPr lang="en-US"/>
          </a:p>
        </p:txBody>
      </p:sp>
      <p:sp>
        <p:nvSpPr>
          <p:cNvPr id="97" name="TextBox 96"/>
          <p:cNvSpPr txBox="1"/>
          <p:nvPr/>
        </p:nvSpPr>
        <p:spPr>
          <a:xfrm>
            <a:off x="588703" y="1379731"/>
            <a:ext cx="3967753" cy="1754327"/>
          </a:xfrm>
          <a:prstGeom prst="rect">
            <a:avLst/>
          </a:prstGeom>
          <a:noFill/>
        </p:spPr>
        <p:txBody>
          <a:bodyPr wrap="none" rtlCol="0">
            <a:spAutoFit/>
          </a:bodyPr>
          <a:lstStyle/>
          <a:p>
            <a:r>
              <a:rPr lang="en-US" b="1" dirty="0" smtClean="0"/>
              <a:t>For e-N collisions at the EIC:</a:t>
            </a:r>
          </a:p>
          <a:p>
            <a:pPr marL="285750" indent="-285750">
              <a:buFont typeface="Wingdings" charset="2"/>
              <a:buChar char="ü"/>
            </a:pPr>
            <a:r>
              <a:rPr lang="en-US" dirty="0" smtClean="0">
                <a:solidFill>
                  <a:srgbClr val="FF0000"/>
                </a:solidFill>
              </a:rPr>
              <a:t>Polarized beams: e, p, d/</a:t>
            </a:r>
            <a:r>
              <a:rPr lang="en-US" baseline="30000" dirty="0" smtClean="0">
                <a:solidFill>
                  <a:srgbClr val="FF0000"/>
                </a:solidFill>
              </a:rPr>
              <a:t>3</a:t>
            </a:r>
            <a:r>
              <a:rPr lang="en-US" dirty="0" smtClean="0">
                <a:solidFill>
                  <a:srgbClr val="FF0000"/>
                </a:solidFill>
              </a:rPr>
              <a:t>He</a:t>
            </a:r>
          </a:p>
          <a:p>
            <a:pPr marL="285750" indent="-285750">
              <a:buFont typeface="Wingdings" charset="2"/>
              <a:buChar char="ü"/>
            </a:pPr>
            <a:r>
              <a:rPr lang="en-US" dirty="0" smtClean="0">
                <a:solidFill>
                  <a:srgbClr val="0000FF"/>
                </a:solidFill>
              </a:rPr>
              <a:t>e beam 5-10(20) </a:t>
            </a:r>
            <a:r>
              <a:rPr lang="en-US" dirty="0" err="1" smtClean="0">
                <a:solidFill>
                  <a:srgbClr val="0000FF"/>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dirty="0" smtClean="0">
                <a:solidFill>
                  <a:srgbClr val="FF0000"/>
                </a:solidFill>
              </a:rPr>
              <a:t>10</a:t>
            </a:r>
            <a:r>
              <a:rPr lang="en-US" baseline="30000" dirty="0" smtClean="0">
                <a:solidFill>
                  <a:srgbClr val="FF0000"/>
                </a:solidFill>
              </a:rPr>
              <a:t>33-34</a:t>
            </a:r>
            <a:r>
              <a:rPr lang="en-US" dirty="0" smtClean="0">
                <a:solidFill>
                  <a:srgbClr val="FF0000"/>
                </a:solidFill>
              </a:rPr>
              <a:t> </a:t>
            </a:r>
            <a:r>
              <a:rPr lang="en-US" dirty="0" smtClean="0">
                <a:solidFill>
                  <a:srgbClr val="0000FF"/>
                </a:solidFill>
              </a:rPr>
              <a:t>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lvl="1" algn="r"/>
            <a:r>
              <a:rPr lang="en-US" dirty="0" smtClean="0">
                <a:solidFill>
                  <a:srgbClr val="0000FF"/>
                </a:solidFill>
              </a:rPr>
              <a:t>100-1000 times HERA</a:t>
            </a:r>
          </a:p>
          <a:p>
            <a:pPr marL="285750" indent="-285750" algn="r">
              <a:buFont typeface="Wingdings" charset="2"/>
              <a:buChar char="ü"/>
            </a:pPr>
            <a:r>
              <a:rPr lang="en-US" dirty="0" smtClean="0">
                <a:solidFill>
                  <a:srgbClr val="0000FF"/>
                </a:solidFill>
              </a:rPr>
              <a:t>20-100 (140) </a:t>
            </a:r>
            <a:r>
              <a:rPr lang="en-US" dirty="0" err="1" smtClean="0">
                <a:solidFill>
                  <a:srgbClr val="0000FF"/>
                </a:solidFill>
              </a:rPr>
              <a:t>GeV</a:t>
            </a:r>
            <a:r>
              <a:rPr lang="en-US" dirty="0" smtClean="0">
                <a:solidFill>
                  <a:srgbClr val="0000FF"/>
                </a:solidFill>
              </a:rPr>
              <a:t> </a:t>
            </a:r>
            <a:r>
              <a:rPr lang="en-US" dirty="0" smtClean="0">
                <a:solidFill>
                  <a:srgbClr val="FF0000"/>
                </a:solidFill>
              </a:rPr>
              <a:t>Variable </a:t>
            </a:r>
            <a:r>
              <a:rPr lang="en-US" dirty="0" err="1" smtClean="0">
                <a:solidFill>
                  <a:srgbClr val="FF0000"/>
                </a:solidFill>
              </a:rPr>
              <a:t>CoM</a:t>
            </a:r>
            <a:r>
              <a:rPr lang="en-US" dirty="0" smtClean="0">
                <a:solidFill>
                  <a:srgbClr val="FF0000"/>
                </a:solidFill>
              </a:rPr>
              <a:t>  </a:t>
            </a:r>
            <a:endParaRPr lang="en-US" dirty="0">
              <a:solidFill>
                <a:srgbClr val="FF0000"/>
              </a:solidFill>
            </a:endParaRPr>
          </a:p>
        </p:txBody>
      </p:sp>
      <p:sp>
        <p:nvSpPr>
          <p:cNvPr id="6" name="TextBox 5"/>
          <p:cNvSpPr txBox="1"/>
          <p:nvPr/>
        </p:nvSpPr>
        <p:spPr>
          <a:xfrm>
            <a:off x="991097" y="6286129"/>
            <a:ext cx="3627152" cy="307777"/>
          </a:xfrm>
          <a:prstGeom prst="rect">
            <a:avLst/>
          </a:prstGeom>
          <a:noFill/>
        </p:spPr>
        <p:txBody>
          <a:bodyPr wrap="none" rtlCol="0">
            <a:spAutoFit/>
          </a:bodyPr>
          <a:lstStyle/>
          <a:p>
            <a:r>
              <a:rPr lang="en-US" sz="1400" dirty="0" smtClean="0">
                <a:solidFill>
                  <a:schemeClr val="bg1"/>
                </a:solidFill>
              </a:rPr>
              <a:t>Ed. A. Deshpande, Z.-E. </a:t>
            </a:r>
            <a:r>
              <a:rPr lang="en-US" sz="1400" dirty="0" err="1" smtClean="0">
                <a:solidFill>
                  <a:schemeClr val="bg1"/>
                </a:solidFill>
              </a:rPr>
              <a:t>Meziani</a:t>
            </a:r>
            <a:r>
              <a:rPr lang="en-US" sz="1400" dirty="0" smtClean="0">
                <a:solidFill>
                  <a:schemeClr val="bg1"/>
                </a:solidFill>
              </a:rPr>
              <a:t>, J.-W. </a:t>
            </a:r>
            <a:r>
              <a:rPr lang="en-US" sz="1400" dirty="0" err="1" smtClean="0">
                <a:solidFill>
                  <a:schemeClr val="bg1"/>
                </a:solidFill>
              </a:rPr>
              <a:t>Qiu</a:t>
            </a:r>
            <a:endParaRPr lang="en-US" sz="1400" dirty="0">
              <a:solidFill>
                <a:schemeClr val="bg1"/>
              </a:solidFill>
            </a:endParaRPr>
          </a:p>
        </p:txBody>
      </p:sp>
      <p:pic>
        <p:nvPicPr>
          <p:cNvPr id="19" name="Picture 18"/>
          <p:cNvPicPr>
            <a:picLocks noChangeAspect="1"/>
          </p:cNvPicPr>
          <p:nvPr/>
        </p:nvPicPr>
        <p:blipFill>
          <a:blip r:embed="rId3"/>
          <a:stretch>
            <a:fillRect/>
          </a:stretch>
        </p:blipFill>
        <p:spPr>
          <a:xfrm>
            <a:off x="5153280" y="4546434"/>
            <a:ext cx="3639312" cy="1656988"/>
          </a:xfrm>
          <a:prstGeom prst="rect">
            <a:avLst/>
          </a:prstGeom>
        </p:spPr>
      </p:pic>
      <p:sp>
        <p:nvSpPr>
          <p:cNvPr id="21" name="TextBox 20"/>
          <p:cNvSpPr txBox="1"/>
          <p:nvPr/>
        </p:nvSpPr>
        <p:spPr>
          <a:xfrm>
            <a:off x="7337373" y="4324718"/>
            <a:ext cx="1211014" cy="369332"/>
          </a:xfrm>
          <a:prstGeom prst="rect">
            <a:avLst/>
          </a:prstGeom>
          <a:noFill/>
        </p:spPr>
        <p:txBody>
          <a:bodyPr wrap="none" rtlCol="0">
            <a:spAutoFit/>
          </a:bodyPr>
          <a:lstStyle/>
          <a:p>
            <a:r>
              <a:rPr lang="en-US" dirty="0" smtClean="0"/>
              <a:t>Ring-Ring</a:t>
            </a:r>
            <a:endParaRPr lang="en-US" dirty="0"/>
          </a:p>
        </p:txBody>
      </p:sp>
      <p:sp>
        <p:nvSpPr>
          <p:cNvPr id="22" name="TextBox 21"/>
          <p:cNvSpPr txBox="1"/>
          <p:nvPr/>
        </p:nvSpPr>
        <p:spPr>
          <a:xfrm>
            <a:off x="4807872" y="3959109"/>
            <a:ext cx="1403524" cy="369332"/>
          </a:xfrm>
          <a:prstGeom prst="rect">
            <a:avLst/>
          </a:prstGeom>
          <a:noFill/>
        </p:spPr>
        <p:txBody>
          <a:bodyPr wrap="none" rtlCol="0">
            <a:spAutoFit/>
          </a:bodyPr>
          <a:lstStyle/>
          <a:p>
            <a:r>
              <a:rPr lang="en-US" dirty="0" smtClean="0"/>
              <a:t>Not to scale</a:t>
            </a:r>
            <a:endParaRPr lang="en-US" dirty="0"/>
          </a:p>
        </p:txBody>
      </p:sp>
      <p:pic>
        <p:nvPicPr>
          <p:cNvPr id="4" name="Picture 3"/>
          <p:cNvPicPr>
            <a:picLocks noChangeAspect="1"/>
          </p:cNvPicPr>
          <p:nvPr/>
        </p:nvPicPr>
        <p:blipFill>
          <a:blip r:embed="rId4"/>
          <a:stretch>
            <a:fillRect/>
          </a:stretch>
        </p:blipFill>
        <p:spPr>
          <a:xfrm>
            <a:off x="4990075" y="1240121"/>
            <a:ext cx="3909242" cy="2461961"/>
          </a:xfrm>
          <a:prstGeom prst="rect">
            <a:avLst/>
          </a:prstGeom>
        </p:spPr>
      </p:pic>
      <p:sp>
        <p:nvSpPr>
          <p:cNvPr id="7" name="TextBox 6"/>
          <p:cNvSpPr txBox="1"/>
          <p:nvPr/>
        </p:nvSpPr>
        <p:spPr>
          <a:xfrm>
            <a:off x="7651875" y="2841670"/>
            <a:ext cx="1279317" cy="584776"/>
          </a:xfrm>
          <a:prstGeom prst="rect">
            <a:avLst/>
          </a:prstGeom>
          <a:noFill/>
        </p:spPr>
        <p:txBody>
          <a:bodyPr wrap="none" rtlCol="0">
            <a:spAutoFit/>
          </a:bodyPr>
          <a:lstStyle/>
          <a:p>
            <a:r>
              <a:rPr lang="en-US" sz="1600" dirty="0" smtClean="0"/>
              <a:t>LINAC-Ring</a:t>
            </a:r>
          </a:p>
          <a:p>
            <a:r>
              <a:rPr lang="en-US" sz="1600" dirty="0" smtClean="0"/>
              <a:t>Ring-Ring</a:t>
            </a:r>
            <a:endParaRPr lang="en-US" sz="1600" dirty="0"/>
          </a:p>
        </p:txBody>
      </p:sp>
      <p:sp>
        <p:nvSpPr>
          <p:cNvPr id="3" name="TextBox 2"/>
          <p:cNvSpPr txBox="1"/>
          <p:nvPr/>
        </p:nvSpPr>
        <p:spPr>
          <a:xfrm>
            <a:off x="6398791" y="4355496"/>
            <a:ext cx="607859" cy="338554"/>
          </a:xfrm>
          <a:prstGeom prst="rect">
            <a:avLst/>
          </a:prstGeom>
          <a:noFill/>
        </p:spPr>
        <p:txBody>
          <a:bodyPr wrap="none" rtlCol="0">
            <a:spAutoFit/>
          </a:bodyPr>
          <a:lstStyle/>
          <a:p>
            <a:r>
              <a:rPr lang="en-US" sz="1600" dirty="0" smtClean="0"/>
              <a:t>JLEIC</a:t>
            </a:r>
            <a:endParaRPr lang="en-US" sz="1600" dirty="0"/>
          </a:p>
        </p:txBody>
      </p:sp>
    </p:spTree>
    <p:extLst>
      <p:ext uri="{BB962C8B-B14F-4D97-AF65-F5344CB8AC3E}">
        <p14:creationId xmlns:p14="http://schemas.microsoft.com/office/powerpoint/2010/main" val="270213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3" presetClass="exit" presetSubtype="10" fill="hold" grpId="0" nodeType="withEffect">
                                  <p:stCondLst>
                                    <p:cond delay="300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EIC Distinct from (the past) HERA </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Luminosity 100-1000 times that of HERA</a:t>
            </a:r>
          </a:p>
          <a:p>
            <a:pPr lvl="1"/>
            <a:r>
              <a:rPr lang="en-US" dirty="0" smtClean="0"/>
              <a:t>Enable 3D tomography of gluons and sea quarks in protons</a:t>
            </a:r>
            <a:endParaRPr lang="en-US" dirty="0"/>
          </a:p>
          <a:p>
            <a:r>
              <a:rPr lang="en-US" dirty="0" smtClean="0">
                <a:solidFill>
                  <a:srgbClr val="0000FF"/>
                </a:solidFill>
              </a:rPr>
              <a:t>Polarized protons and light nuclear beams</a:t>
            </a:r>
          </a:p>
          <a:p>
            <a:pPr lvl="1"/>
            <a:r>
              <a:rPr lang="en-US" dirty="0" smtClean="0">
                <a:solidFill>
                  <a:srgbClr val="0000FF"/>
                </a:solidFill>
              </a:rPr>
              <a:t>Critical to all spin physics related studies, including precise knowledge of gluon’s </a:t>
            </a:r>
            <a:r>
              <a:rPr lang="en-US" dirty="0" smtClean="0">
                <a:solidFill>
                  <a:srgbClr val="0000FF"/>
                </a:solidFill>
              </a:rPr>
              <a:t>spin &amp; </a:t>
            </a:r>
            <a:r>
              <a:rPr lang="en-US" dirty="0" smtClean="0">
                <a:solidFill>
                  <a:srgbClr val="0000FF"/>
                </a:solidFill>
              </a:rPr>
              <a:t>angular momentum contributions from </a:t>
            </a:r>
            <a:r>
              <a:rPr lang="en-US" dirty="0" err="1" smtClean="0">
                <a:solidFill>
                  <a:srgbClr val="0000FF"/>
                </a:solidFill>
              </a:rPr>
              <a:t>partons</a:t>
            </a:r>
            <a:r>
              <a:rPr lang="en-US" dirty="0" smtClean="0">
                <a:solidFill>
                  <a:srgbClr val="0000FF"/>
                </a:solidFill>
              </a:rPr>
              <a:t> to the nucleon’s spin</a:t>
            </a:r>
            <a:endParaRPr lang="en-US" dirty="0">
              <a:solidFill>
                <a:srgbClr val="0000FF"/>
              </a:solidFill>
            </a:endParaRPr>
          </a:p>
          <a:p>
            <a:r>
              <a:rPr lang="en-US" dirty="0" smtClean="0"/>
              <a:t>Nuclear beams of all A (</a:t>
            </a:r>
            <a:r>
              <a:rPr lang="en-US" dirty="0" err="1" smtClean="0"/>
              <a:t>p</a:t>
            </a:r>
            <a:r>
              <a:rPr lang="en-US" dirty="0" err="1" smtClean="0">
                <a:sym typeface="Wingdings"/>
              </a:rPr>
              <a:t>U</a:t>
            </a:r>
            <a:r>
              <a:rPr lang="en-US" dirty="0" smtClean="0">
                <a:sym typeface="Wingdings"/>
              </a:rPr>
              <a:t>)</a:t>
            </a:r>
          </a:p>
          <a:p>
            <a:pPr lvl="1"/>
            <a:r>
              <a:rPr lang="en-US" dirty="0" smtClean="0"/>
              <a:t>To study gluon density at saturation scale and to search for coherent effects like the color glass condensate and test its universality</a:t>
            </a:r>
            <a:endParaRPr lang="en-US" dirty="0"/>
          </a:p>
          <a:p>
            <a:r>
              <a:rPr lang="en-US" dirty="0" smtClean="0">
                <a:solidFill>
                  <a:srgbClr val="0000FF"/>
                </a:solidFill>
              </a:rPr>
              <a:t>Center mass variability with minimal loss of luminosity</a:t>
            </a:r>
          </a:p>
          <a:p>
            <a:pPr lvl="1"/>
            <a:r>
              <a:rPr lang="en-US" dirty="0" smtClean="0">
                <a:solidFill>
                  <a:srgbClr val="0000FF"/>
                </a:solidFill>
              </a:rPr>
              <a:t>Critical to study onset of interesting QCD phenomena </a:t>
            </a:r>
          </a:p>
          <a:p>
            <a:r>
              <a:rPr lang="en-US" dirty="0" smtClean="0"/>
              <a:t>Detector &amp; IR designs mindful of “Lessons learned from HERA”</a:t>
            </a:r>
          </a:p>
          <a:p>
            <a:pPr lvl="1"/>
            <a:r>
              <a:rPr lang="en-US" dirty="0" smtClean="0"/>
              <a:t>No bends in e-beam, maximal forward acceptance</a:t>
            </a:r>
            <a:r>
              <a:rPr lang="is-IS" dirty="0" smtClean="0"/>
              <a:t>….</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18</a:t>
            </a:fld>
            <a:endParaRPr lang="en-US"/>
          </a:p>
        </p:txBody>
      </p:sp>
    </p:spTree>
    <p:extLst>
      <p:ext uri="{BB962C8B-B14F-4D97-AF65-F5344CB8AC3E}">
        <p14:creationId xmlns:p14="http://schemas.microsoft.com/office/powerpoint/2010/main" val="357555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p:cTn id="24"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6">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p:cTn id="36"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p:cTn id="43"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6">
                                            <p:txEl>
                                              <p:pRg st="6" end="6"/>
                                            </p:txEl>
                                          </p:spTgt>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 calcmode="lin" valueType="num">
                                      <p:cBhvr>
                                        <p:cTn id="48" dur="1000" fill="hold"/>
                                        <p:tgtEl>
                                          <p:spTgt spid="6">
                                            <p:txEl>
                                              <p:pRg st="7" end="7"/>
                                            </p:txEl>
                                          </p:spTgt>
                                        </p:tgtEl>
                                        <p:attrNameLst>
                                          <p:attrName>ppt_w</p:attrName>
                                        </p:attrNameLst>
                                      </p:cBhvr>
                                      <p:tavLst>
                                        <p:tav tm="0">
                                          <p:val>
                                            <p:strVal val="#ppt_w*0.70"/>
                                          </p:val>
                                        </p:tav>
                                        <p:tav tm="100000">
                                          <p:val>
                                            <p:strVal val="#ppt_w"/>
                                          </p:val>
                                        </p:tav>
                                      </p:tavLst>
                                    </p:anim>
                                    <p:anim calcmode="lin" valueType="num">
                                      <p:cBhvr>
                                        <p:cTn id="49"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50" dur="1000"/>
                                        <p:tgtEl>
                                          <p:spTgt spid="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p:cTn id="55"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56"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57" dur="1000"/>
                                        <p:tgtEl>
                                          <p:spTgt spid="6">
                                            <p:txEl>
                                              <p:pRg st="8" end="8"/>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6">
                                            <p:txEl>
                                              <p:pRg st="9" end="9"/>
                                            </p:txEl>
                                          </p:spTgt>
                                        </p:tgtEl>
                                        <p:attrNameLst>
                                          <p:attrName>style.visibility</p:attrName>
                                        </p:attrNameLst>
                                      </p:cBhvr>
                                      <p:to>
                                        <p:strVal val="visible"/>
                                      </p:to>
                                    </p:set>
                                    <p:anim calcmode="lin" valueType="num">
                                      <p:cBhvr>
                                        <p:cTn id="60" dur="1000" fill="hold"/>
                                        <p:tgtEl>
                                          <p:spTgt spid="6">
                                            <p:txEl>
                                              <p:pRg st="9" end="9"/>
                                            </p:txEl>
                                          </p:spTgt>
                                        </p:tgtEl>
                                        <p:attrNameLst>
                                          <p:attrName>ppt_w</p:attrName>
                                        </p:attrNameLst>
                                      </p:cBhvr>
                                      <p:tavLst>
                                        <p:tav tm="0">
                                          <p:val>
                                            <p:strVal val="#ppt_w*0.70"/>
                                          </p:val>
                                        </p:tav>
                                        <p:tav tm="100000">
                                          <p:val>
                                            <p:strVal val="#ppt_w"/>
                                          </p:val>
                                        </p:tav>
                                      </p:tavLst>
                                    </p:anim>
                                    <p:anim calcmode="lin" valueType="num">
                                      <p:cBhvr>
                                        <p:cTn id="61" dur="1000" fill="hold"/>
                                        <p:tgtEl>
                                          <p:spTgt spid="6">
                                            <p:txEl>
                                              <p:pRg st="9" end="9"/>
                                            </p:txEl>
                                          </p:spTgt>
                                        </p:tgtEl>
                                        <p:attrNameLst>
                                          <p:attrName>ppt_h</p:attrName>
                                        </p:attrNameLst>
                                      </p:cBhvr>
                                      <p:tavLst>
                                        <p:tav tm="0">
                                          <p:val>
                                            <p:strVal val="#ppt_h"/>
                                          </p:val>
                                        </p:tav>
                                        <p:tav tm="100000">
                                          <p:val>
                                            <p:strVal val="#ppt_h"/>
                                          </p:val>
                                        </p:tav>
                                      </p:tavLst>
                                    </p:anim>
                                    <p:animEffect transition="in" filter="fade">
                                      <p:cBhvr>
                                        <p:cTn id="6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89132" y="195139"/>
            <a:ext cx="8727437"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lvl1pPr>
          </a:lstStyle>
          <a:p>
            <a:pPr lvl="0">
              <a:defRPr sz="1800"/>
            </a:pPr>
            <a:r>
              <a:rPr sz="3200" dirty="0">
                <a:solidFill>
                  <a:schemeClr val="tx2"/>
                </a:solidFill>
              </a:rPr>
              <a:t>3-Dimensional Imaging Quarks and Gluons</a:t>
            </a:r>
          </a:p>
        </p:txBody>
      </p:sp>
      <p:sp>
        <p:nvSpPr>
          <p:cNvPr id="50" name="Shape 50"/>
          <p:cNvSpPr/>
          <p:nvPr/>
        </p:nvSpPr>
        <p:spPr>
          <a:xfrm>
            <a:off x="3713888" y="835701"/>
            <a:ext cx="1477924" cy="504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latin typeface="Cambria Math"/>
                <a:ea typeface="Cambria Math"/>
                <a:cs typeface="Cambria Math"/>
                <a:sym typeface="Cambria Math"/>
              </a:rPr>
              <a:t>W(x,b</a:t>
            </a:r>
            <a:r>
              <a:rPr sz="2400" baseline="-25000">
                <a:latin typeface="Cambria Math"/>
                <a:ea typeface="Cambria Math"/>
                <a:cs typeface="Cambria Math"/>
                <a:sym typeface="Cambria Math"/>
              </a:rPr>
              <a:t>T</a:t>
            </a:r>
            <a:r>
              <a:rPr sz="2400">
                <a:latin typeface="Cambria Math"/>
                <a:ea typeface="Cambria Math"/>
                <a:cs typeface="Cambria Math"/>
                <a:sym typeface="Cambria Math"/>
              </a:rPr>
              <a:t>,k</a:t>
            </a:r>
            <a:r>
              <a:rPr sz="2400" baseline="-25000">
                <a:latin typeface="Cambria Math"/>
                <a:ea typeface="Cambria Math"/>
                <a:cs typeface="Cambria Math"/>
                <a:sym typeface="Cambria Math"/>
              </a:rPr>
              <a:t>T</a:t>
            </a:r>
            <a:r>
              <a:rPr sz="2400">
                <a:latin typeface="Cambria Math"/>
                <a:ea typeface="Cambria Math"/>
                <a:cs typeface="Cambria Math"/>
                <a:sym typeface="Cambria Math"/>
              </a:rPr>
              <a:t>)</a:t>
            </a:r>
          </a:p>
        </p:txBody>
      </p:sp>
      <p:sp>
        <p:nvSpPr>
          <p:cNvPr id="51" name="Shape 51"/>
          <p:cNvSpPr/>
          <p:nvPr/>
        </p:nvSpPr>
        <p:spPr>
          <a:xfrm>
            <a:off x="5823675" y="1227109"/>
            <a:ext cx="911881" cy="504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dirty="0">
                <a:latin typeface="Cambria Math"/>
                <a:ea typeface="Cambria Math"/>
                <a:cs typeface="Cambria Math"/>
                <a:sym typeface="Cambria Math"/>
              </a:rPr>
              <a:t>∫ d</a:t>
            </a:r>
            <a:r>
              <a:rPr sz="2400" baseline="30000" dirty="0">
                <a:latin typeface="Cambria Math"/>
                <a:ea typeface="Cambria Math"/>
                <a:cs typeface="Cambria Math"/>
                <a:sym typeface="Cambria Math"/>
              </a:rPr>
              <a:t>2</a:t>
            </a:r>
            <a:r>
              <a:rPr sz="2400" dirty="0">
                <a:latin typeface="Cambria Math"/>
                <a:ea typeface="Cambria Math"/>
                <a:cs typeface="Cambria Math"/>
                <a:sym typeface="Cambria Math"/>
              </a:rPr>
              <a:t>k</a:t>
            </a:r>
            <a:r>
              <a:rPr sz="2400" baseline="-25000" dirty="0">
                <a:latin typeface="Cambria Math"/>
                <a:ea typeface="Cambria Math"/>
                <a:cs typeface="Cambria Math"/>
                <a:sym typeface="Cambria Math"/>
              </a:rPr>
              <a:t>T</a:t>
            </a:r>
          </a:p>
        </p:txBody>
      </p:sp>
      <p:sp>
        <p:nvSpPr>
          <p:cNvPr id="52" name="Shape 52"/>
          <p:cNvSpPr/>
          <p:nvPr/>
        </p:nvSpPr>
        <p:spPr>
          <a:xfrm>
            <a:off x="6319866" y="2309541"/>
            <a:ext cx="946558" cy="504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latin typeface="Cambria Math"/>
                <a:ea typeface="Cambria Math"/>
                <a:cs typeface="Cambria Math"/>
                <a:sym typeface="Cambria Math"/>
              </a:rPr>
              <a:t>f(x,b</a:t>
            </a:r>
            <a:r>
              <a:rPr sz="2400" baseline="-25000">
                <a:latin typeface="Cambria Math"/>
                <a:ea typeface="Cambria Math"/>
                <a:cs typeface="Cambria Math"/>
                <a:sym typeface="Cambria Math"/>
              </a:rPr>
              <a:t>T</a:t>
            </a:r>
            <a:r>
              <a:rPr sz="2400">
                <a:latin typeface="Cambria Math"/>
                <a:ea typeface="Cambria Math"/>
                <a:cs typeface="Cambria Math"/>
                <a:sym typeface="Cambria Math"/>
              </a:rPr>
              <a:t>)</a:t>
            </a:r>
          </a:p>
        </p:txBody>
      </p:sp>
      <p:sp>
        <p:nvSpPr>
          <p:cNvPr id="53" name="Shape 53"/>
          <p:cNvSpPr/>
          <p:nvPr/>
        </p:nvSpPr>
        <p:spPr>
          <a:xfrm>
            <a:off x="1688411" y="2309541"/>
            <a:ext cx="939562" cy="504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dirty="0">
                <a:latin typeface="Cambria Math"/>
                <a:ea typeface="Cambria Math"/>
                <a:cs typeface="Cambria Math"/>
                <a:sym typeface="Cambria Math"/>
              </a:rPr>
              <a:t>f(x,k</a:t>
            </a:r>
            <a:r>
              <a:rPr sz="2400" baseline="-25000" dirty="0">
                <a:latin typeface="Cambria Math"/>
                <a:ea typeface="Cambria Math"/>
                <a:cs typeface="Cambria Math"/>
                <a:sym typeface="Cambria Math"/>
              </a:rPr>
              <a:t>T</a:t>
            </a:r>
            <a:r>
              <a:rPr sz="2400" dirty="0">
                <a:latin typeface="Cambria Math"/>
                <a:ea typeface="Cambria Math"/>
                <a:cs typeface="Cambria Math"/>
                <a:sym typeface="Cambria Math"/>
              </a:rPr>
              <a:t>)</a:t>
            </a:r>
          </a:p>
        </p:txBody>
      </p:sp>
      <p:sp>
        <p:nvSpPr>
          <p:cNvPr id="54" name="Shape 54"/>
          <p:cNvSpPr/>
          <p:nvPr/>
        </p:nvSpPr>
        <p:spPr>
          <a:xfrm>
            <a:off x="2142023" y="1293234"/>
            <a:ext cx="851755" cy="5049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400">
                <a:latin typeface="Cambria Math"/>
                <a:ea typeface="Cambria Math"/>
                <a:cs typeface="Cambria Math"/>
                <a:sym typeface="Cambria Math"/>
              </a:rPr>
              <a:t>∫d</a:t>
            </a:r>
            <a:r>
              <a:rPr sz="2400" baseline="30000">
                <a:latin typeface="Cambria Math"/>
                <a:ea typeface="Cambria Math"/>
                <a:cs typeface="Cambria Math"/>
                <a:sym typeface="Cambria Math"/>
              </a:rPr>
              <a:t>2</a:t>
            </a:r>
            <a:r>
              <a:rPr sz="2400">
                <a:latin typeface="Cambria Math"/>
                <a:ea typeface="Cambria Math"/>
                <a:cs typeface="Cambria Math"/>
                <a:sym typeface="Cambria Math"/>
              </a:rPr>
              <a:t>b</a:t>
            </a:r>
            <a:r>
              <a:rPr sz="2400" baseline="-25000">
                <a:latin typeface="Cambria Math"/>
                <a:ea typeface="Cambria Math"/>
                <a:cs typeface="Cambria Math"/>
                <a:sym typeface="Cambria Math"/>
              </a:rPr>
              <a:t>T</a:t>
            </a:r>
          </a:p>
        </p:txBody>
      </p:sp>
      <p:pic>
        <p:nvPicPr>
          <p:cNvPr id="56" name="buffer.pdf"/>
          <p:cNvPicPr/>
          <p:nvPr/>
        </p:nvPicPr>
        <p:blipFill>
          <a:blip r:embed="rId2">
            <a:extLst>
              <a:ext uri="{28A0092B-C50C-407E-A947-70E740481C1C}">
                <a14:useLocalDpi xmlns:a14="http://schemas.microsoft.com/office/drawing/2010/main" val="0"/>
              </a:ext>
            </a:extLst>
          </a:blip>
          <a:stretch>
            <a:fillRect/>
          </a:stretch>
        </p:blipFill>
        <p:spPr>
          <a:xfrm>
            <a:off x="3308301" y="1547770"/>
            <a:ext cx="2168796" cy="1973944"/>
          </a:xfrm>
          <a:prstGeom prst="rect">
            <a:avLst/>
          </a:prstGeom>
          <a:ln w="12700">
            <a:miter lim="400000"/>
          </a:ln>
        </p:spPr>
      </p:pic>
      <p:sp>
        <p:nvSpPr>
          <p:cNvPr id="57" name="Shape 57"/>
          <p:cNvSpPr/>
          <p:nvPr/>
        </p:nvSpPr>
        <p:spPr>
          <a:xfrm flipH="1">
            <a:off x="2280558" y="1209830"/>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pic>
        <p:nvPicPr>
          <p:cNvPr id="58" name="buffer3.pdf"/>
          <p:cNvPicPr/>
          <p:nvPr/>
        </p:nvPicPr>
        <p:blipFill>
          <a:blip r:embed="rId3">
            <a:extLst>
              <a:ext uri="{28A0092B-C50C-407E-A947-70E740481C1C}">
                <a14:useLocalDpi xmlns:a14="http://schemas.microsoft.com/office/drawing/2010/main" val="0"/>
              </a:ext>
            </a:extLst>
          </a:blip>
          <a:stretch>
            <a:fillRect/>
          </a:stretch>
        </p:blipFill>
        <p:spPr>
          <a:xfrm>
            <a:off x="162363" y="2679904"/>
            <a:ext cx="3538960" cy="2505304"/>
          </a:xfrm>
          <a:prstGeom prst="rect">
            <a:avLst/>
          </a:prstGeom>
          <a:ln w="12700">
            <a:miter lim="400000"/>
          </a:ln>
        </p:spPr>
      </p:pic>
      <p:sp>
        <p:nvSpPr>
          <p:cNvPr id="59" name="Shape 59"/>
          <p:cNvSpPr/>
          <p:nvPr/>
        </p:nvSpPr>
        <p:spPr>
          <a:xfrm>
            <a:off x="162363" y="5182023"/>
            <a:ext cx="4572001"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t>Spin-dependent 3D momentum space </a:t>
            </a:r>
          </a:p>
          <a:p>
            <a:pPr lvl="0"/>
            <a:r>
              <a:t>images from semi-inclusive scattering</a:t>
            </a:r>
          </a:p>
        </p:txBody>
      </p:sp>
      <p:sp>
        <p:nvSpPr>
          <p:cNvPr id="60" name="Shape 60"/>
          <p:cNvSpPr/>
          <p:nvPr/>
        </p:nvSpPr>
        <p:spPr>
          <a:xfrm>
            <a:off x="249620" y="2471200"/>
            <a:ext cx="75846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1F497D"/>
                </a:solidFill>
              </a:defRPr>
            </a:lvl1pPr>
          </a:lstStyle>
          <a:p>
            <a:pPr lvl="0">
              <a:defRPr>
                <a:solidFill>
                  <a:srgbClr val="000000"/>
                </a:solidFill>
              </a:defRPr>
            </a:pPr>
            <a:r>
              <a:rPr>
                <a:solidFill>
                  <a:srgbClr val="1F497D"/>
                </a:solidFill>
              </a:rPr>
              <a:t>Quarks</a:t>
            </a:r>
          </a:p>
        </p:txBody>
      </p:sp>
      <p:sp>
        <p:nvSpPr>
          <p:cNvPr id="61" name="Shape 61"/>
          <p:cNvSpPr/>
          <p:nvPr/>
        </p:nvSpPr>
        <p:spPr>
          <a:xfrm>
            <a:off x="5276022" y="1226978"/>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pic>
        <p:nvPicPr>
          <p:cNvPr id="62" name="buffer4.pdf"/>
          <p:cNvPicPr/>
          <p:nvPr/>
        </p:nvPicPr>
        <p:blipFill>
          <a:blip r:embed="rId4">
            <a:extLst>
              <a:ext uri="{28A0092B-C50C-407E-A947-70E740481C1C}">
                <a14:useLocalDpi xmlns:a14="http://schemas.microsoft.com/office/drawing/2010/main" val="0"/>
              </a:ext>
            </a:extLst>
          </a:blip>
          <a:stretch>
            <a:fillRect/>
          </a:stretch>
        </p:blipFill>
        <p:spPr>
          <a:xfrm>
            <a:off x="5584219" y="2979132"/>
            <a:ext cx="3503449" cy="2116118"/>
          </a:xfrm>
          <a:prstGeom prst="rect">
            <a:avLst/>
          </a:prstGeom>
          <a:ln w="12700">
            <a:miter lim="400000"/>
          </a:ln>
        </p:spPr>
      </p:pic>
      <p:sp>
        <p:nvSpPr>
          <p:cNvPr id="63" name="Shape 63"/>
          <p:cNvSpPr/>
          <p:nvPr/>
        </p:nvSpPr>
        <p:spPr>
          <a:xfrm>
            <a:off x="5049596" y="5156125"/>
            <a:ext cx="3932040"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t>Spin-dependent 2D (transverse spatial) +  1D (longitudinal momentum) coordinate space images from exclusive scattering</a:t>
            </a:r>
          </a:p>
        </p:txBody>
      </p:sp>
      <p:sp>
        <p:nvSpPr>
          <p:cNvPr id="64" name="Shape 64"/>
          <p:cNvSpPr/>
          <p:nvPr/>
        </p:nvSpPr>
        <p:spPr>
          <a:xfrm>
            <a:off x="8001000" y="2471954"/>
            <a:ext cx="75098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lvl="0">
              <a:defRPr>
                <a:solidFill>
                  <a:srgbClr val="000000"/>
                </a:solidFill>
              </a:defRPr>
            </a:pPr>
            <a:r>
              <a:rPr>
                <a:solidFill>
                  <a:srgbClr val="FF0000"/>
                </a:solidFill>
              </a:rPr>
              <a:t>Gluons</a:t>
            </a:r>
          </a:p>
        </p:txBody>
      </p:sp>
      <p:sp>
        <p:nvSpPr>
          <p:cNvPr id="65" name="Shape 65"/>
          <p:cNvSpPr/>
          <p:nvPr/>
        </p:nvSpPr>
        <p:spPr>
          <a:xfrm>
            <a:off x="284113" y="1067625"/>
            <a:ext cx="1248815"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a:t>Momentum</a:t>
            </a:r>
          </a:p>
          <a:p>
            <a:pPr lvl="0"/>
            <a:r>
              <a:rPr i="1"/>
              <a:t>space</a:t>
            </a:r>
          </a:p>
        </p:txBody>
      </p:sp>
      <p:sp>
        <p:nvSpPr>
          <p:cNvPr id="66" name="Shape 66"/>
          <p:cNvSpPr/>
          <p:nvPr/>
        </p:nvSpPr>
        <p:spPr>
          <a:xfrm>
            <a:off x="7716566" y="1067625"/>
            <a:ext cx="1176596"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a:t>Coordinate</a:t>
            </a:r>
          </a:p>
          <a:p>
            <a:pPr lvl="0"/>
            <a:r>
              <a:rPr i="1"/>
              <a:t>space</a:t>
            </a:r>
          </a:p>
        </p:txBody>
      </p:sp>
      <p:pic>
        <p:nvPicPr>
          <p:cNvPr id="67" name="buffer2.pdf"/>
          <p:cNvPicPr/>
          <p:nvPr/>
        </p:nvPicPr>
        <p:blipFill>
          <a:blip r:embed="rId5">
            <a:extLst>
              <a:ext uri="{28A0092B-C50C-407E-A947-70E740481C1C}">
                <a14:useLocalDpi xmlns:a14="http://schemas.microsoft.com/office/drawing/2010/main" val="0"/>
              </a:ext>
            </a:extLst>
          </a:blip>
          <a:stretch>
            <a:fillRect/>
          </a:stretch>
        </p:blipFill>
        <p:spPr>
          <a:xfrm>
            <a:off x="230172" y="3527553"/>
            <a:ext cx="2546876" cy="2428417"/>
          </a:xfrm>
          <a:prstGeom prst="rect">
            <a:avLst/>
          </a:prstGeom>
          <a:ln w="12700">
            <a:miter lim="400000"/>
          </a:ln>
        </p:spPr>
      </p:pic>
      <p:pic>
        <p:nvPicPr>
          <p:cNvPr id="68" name="buffer5.pdf"/>
          <p:cNvPicPr/>
          <p:nvPr/>
        </p:nvPicPr>
        <p:blipFill>
          <a:blip r:embed="rId6">
            <a:extLst>
              <a:ext uri="{28A0092B-C50C-407E-A947-70E740481C1C}">
                <a14:useLocalDpi xmlns:a14="http://schemas.microsoft.com/office/drawing/2010/main" val="0"/>
              </a:ext>
            </a:extLst>
          </a:blip>
          <a:stretch>
            <a:fillRect/>
          </a:stretch>
        </p:blipFill>
        <p:spPr>
          <a:xfrm>
            <a:off x="4641711" y="3276037"/>
            <a:ext cx="4443928" cy="2535451"/>
          </a:xfrm>
          <a:prstGeom prst="rect">
            <a:avLst/>
          </a:prstGeom>
          <a:ln w="12700">
            <a:miter lim="400000"/>
          </a:ln>
        </p:spPr>
      </p:pic>
      <p:sp>
        <p:nvSpPr>
          <p:cNvPr id="2" name="TextBox 1"/>
          <p:cNvSpPr txBox="1"/>
          <p:nvPr/>
        </p:nvSpPr>
        <p:spPr>
          <a:xfrm>
            <a:off x="1222030" y="5920409"/>
            <a:ext cx="6490228" cy="892552"/>
          </a:xfrm>
          <a:prstGeom prst="rect">
            <a:avLst/>
          </a:prstGeom>
          <a:solidFill>
            <a:srgbClr val="CCFFCC"/>
          </a:solidFill>
        </p:spPr>
        <p:txBody>
          <a:bodyPr wrap="none" rtlCol="0">
            <a:spAutoFit/>
          </a:bodyPr>
          <a:lstStyle/>
          <a:p>
            <a:r>
              <a:rPr lang="en-US" sz="2000" dirty="0" smtClean="0"/>
              <a:t>Position </a:t>
            </a:r>
            <a:r>
              <a:rPr lang="en-US" sz="3200" i="1" dirty="0" smtClean="0"/>
              <a:t>r </a:t>
            </a:r>
            <a:r>
              <a:rPr lang="en-US" sz="2000" dirty="0"/>
              <a:t>X</a:t>
            </a:r>
            <a:r>
              <a:rPr lang="en-US" sz="2000" dirty="0" smtClean="0"/>
              <a:t> Momentum </a:t>
            </a:r>
            <a:r>
              <a:rPr lang="en-US" sz="3200" i="1" dirty="0" smtClean="0"/>
              <a:t>p</a:t>
            </a:r>
            <a:r>
              <a:rPr lang="en-US" sz="2000" dirty="0" smtClean="0"/>
              <a:t> </a:t>
            </a:r>
            <a:r>
              <a:rPr lang="en-US" sz="2000" dirty="0" smtClean="0">
                <a:sym typeface="Wingdings"/>
              </a:rPr>
              <a:t> Orbital Motion of </a:t>
            </a:r>
            <a:r>
              <a:rPr lang="en-US" sz="2000" dirty="0" err="1" smtClean="0">
                <a:sym typeface="Wingdings"/>
              </a:rPr>
              <a:t>Partons</a:t>
            </a:r>
            <a:endParaRPr lang="en-US" sz="2000" dirty="0" smtClean="0">
              <a:sym typeface="Wingdings"/>
            </a:endParaRPr>
          </a:p>
          <a:p>
            <a:pPr algn="ctr"/>
            <a:r>
              <a:rPr lang="en-US" sz="2000" i="1" dirty="0" smtClean="0">
                <a:sym typeface="Wingdings"/>
              </a:rPr>
              <a:t> Directly comparable with Lattice QCD Calculations</a:t>
            </a:r>
            <a:endParaRPr lang="en-US" sz="3200" i="1"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19</a:t>
            </a:fld>
            <a:endParaRPr lang="en-US"/>
          </a:p>
        </p:txBody>
      </p:sp>
      <p:grpSp>
        <p:nvGrpSpPr>
          <p:cNvPr id="25" name="Group 24"/>
          <p:cNvGrpSpPr/>
          <p:nvPr/>
        </p:nvGrpSpPr>
        <p:grpSpPr>
          <a:xfrm>
            <a:off x="7839338" y="137565"/>
            <a:ext cx="1265449" cy="1462635"/>
            <a:chOff x="457200" y="1310671"/>
            <a:chExt cx="4161049" cy="5338983"/>
          </a:xfrm>
        </p:grpSpPr>
        <p:pic>
          <p:nvPicPr>
            <p:cNvPr id="26" name="Picture 25"/>
            <p:cNvPicPr>
              <a:picLocks noChangeAspect="1"/>
            </p:cNvPicPr>
            <p:nvPr/>
          </p:nvPicPr>
          <p:blipFill>
            <a:blip r:embed="rId7">
              <a:alphaModFix amt="21000"/>
            </a:blip>
            <a:stretch>
              <a:fillRect/>
            </a:stretch>
          </p:blipFill>
          <p:spPr>
            <a:xfrm>
              <a:off x="495743" y="1310671"/>
              <a:ext cx="4122506" cy="5338983"/>
            </a:xfrm>
            <a:prstGeom prst="rect">
              <a:avLst/>
            </a:prstGeom>
          </p:spPr>
        </p:pic>
        <p:sp>
          <p:nvSpPr>
            <p:cNvPr id="27" name="TextBox 26"/>
            <p:cNvSpPr txBox="1"/>
            <p:nvPr/>
          </p:nvSpPr>
          <p:spPr>
            <a:xfrm>
              <a:off x="457200" y="1338706"/>
              <a:ext cx="607219" cy="1335242"/>
            </a:xfrm>
            <a:prstGeom prst="rect">
              <a:avLst/>
            </a:prstGeom>
            <a:noFill/>
          </p:spPr>
          <p:txBody>
            <a:bodyPr wrap="none" rtlCol="0">
              <a:spAutoFit/>
            </a:bodyPr>
            <a:lstStyle/>
            <a:p>
              <a:endParaRPr lang="en-US" sz="1200" dirty="0" smtClean="0">
                <a:solidFill>
                  <a:srgbClr val="FFFFFF"/>
                </a:solidFill>
              </a:endParaRPr>
            </a:p>
          </p:txBody>
        </p:sp>
      </p:grpSp>
    </p:spTree>
    <p:extLst>
      <p:ext uri="{BB962C8B-B14F-4D97-AF65-F5344CB8AC3E}">
        <p14:creationId xmlns:p14="http://schemas.microsoft.com/office/powerpoint/2010/main" val="1547395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22" presetClass="entr" presetSubtype="1" fill="hold" grpId="0" nodeType="withEffect">
                                  <p:stCondLst>
                                    <p:cond delay="0"/>
                                  </p:stCondLst>
                                  <p:iterate>
                                    <p:tmAbs val="0"/>
                                  </p:iterate>
                                  <p:childTnLst>
                                    <p:set>
                                      <p:cBhvr>
                                        <p:cTn id="10" fill="hold"/>
                                        <p:tgtEl>
                                          <p:spTgt spid="57"/>
                                        </p:tgtEl>
                                        <p:attrNameLst>
                                          <p:attrName>style.visibility</p:attrName>
                                        </p:attrNameLst>
                                      </p:cBhvr>
                                      <p:to>
                                        <p:strVal val="visible"/>
                                      </p:to>
                                    </p:set>
                                    <p:animEffect transition="in" filter="wipe(up)">
                                      <p:cBhvr>
                                        <p:cTn id="11" dur="500"/>
                                        <p:tgtEl>
                                          <p:spTgt spid="5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5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22" presetClass="entr" presetSubtype="1" fill="hold" grpId="0" nodeType="withEffect">
                                  <p:stCondLst>
                                    <p:cond delay="0"/>
                                  </p:stCondLst>
                                  <p:iterate>
                                    <p:tmAbs val="0"/>
                                  </p:iterate>
                                  <p:childTnLst>
                                    <p:set>
                                      <p:cBhvr>
                                        <p:cTn id="32" fill="hold"/>
                                        <p:tgtEl>
                                          <p:spTgt spid="61"/>
                                        </p:tgtEl>
                                        <p:attrNameLst>
                                          <p:attrName>style.visibility</p:attrName>
                                        </p:attrNameLst>
                                      </p:cBhvr>
                                      <p:to>
                                        <p:strVal val="visible"/>
                                      </p:to>
                                    </p:set>
                                    <p:animEffect transition="in" filter="wipe(up)">
                                      <p:cBhvr>
                                        <p:cTn id="33" dur="500"/>
                                        <p:tgtEl>
                                          <p:spTgt spid="61"/>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6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6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iterate>
                                    <p:tmAbs val="0"/>
                                  </p:iterate>
                                  <p:childTnLst>
                                    <p:set>
                                      <p:cBhvr>
                                        <p:cTn id="46" fill="hold"/>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iterate>
                                    <p:tmAbs val="0"/>
                                  </p:iterate>
                                  <p:childTnLst>
                                    <p:set>
                                      <p:cBhvr>
                                        <p:cTn id="50" fill="hold">
                                          <p:stCondLst>
                                            <p:cond delay="0"/>
                                          </p:stCondLst>
                                        </p:cTn>
                                        <p:tgtEl>
                                          <p:spTgt spid="58"/>
                                        </p:tgtEl>
                                        <p:attrNameLst>
                                          <p:attrName>style.visibility</p:attrName>
                                        </p:attrNameLst>
                                      </p:cBhvr>
                                      <p:to>
                                        <p:strVal val="hidden"/>
                                      </p:to>
                                    </p:set>
                                  </p:childTnLst>
                                </p:cTn>
                              </p:par>
                            </p:childTnLst>
                          </p:cTn>
                        </p:par>
                        <p:par>
                          <p:cTn id="51" fill="hold">
                            <p:stCondLst>
                              <p:cond delay="0"/>
                            </p:stCondLst>
                            <p:childTnLst>
                              <p:par>
                                <p:cTn id="52" presetID="1" presetClass="exit" presetSubtype="0" fill="hold" grpId="1" nodeType="afterEffect">
                                  <p:stCondLst>
                                    <p:cond delay="0"/>
                                  </p:stCondLst>
                                  <p:iterate>
                                    <p:tmAbs val="0"/>
                                  </p:iterate>
                                  <p:childTnLst>
                                    <p:set>
                                      <p:cBhvr>
                                        <p:cTn id="53" fill="hold">
                                          <p:stCondLst>
                                            <p:cond delay="0"/>
                                          </p:stCondLst>
                                        </p:cTn>
                                        <p:tgtEl>
                                          <p:spTgt spid="59"/>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grpId="0" nodeType="afterEffect">
                                  <p:stCondLst>
                                    <p:cond delay="0"/>
                                  </p:stCondLst>
                                  <p:iterate>
                                    <p:tmAbs val="0"/>
                                  </p:iterate>
                                  <p:childTnLst>
                                    <p:set>
                                      <p:cBhvr>
                                        <p:cTn id="56" fill="hold"/>
                                        <p:tgtEl>
                                          <p:spTgt spid="67"/>
                                        </p:tgtEl>
                                        <p:attrNameLst>
                                          <p:attrName>style.visibility</p:attrName>
                                        </p:attrNameLst>
                                      </p:cBhvr>
                                      <p:to>
                                        <p:strVal val="visible"/>
                                      </p:to>
                                    </p:set>
                                  </p:childTnLst>
                                </p:cTn>
                              </p:par>
                              <p:par>
                                <p:cTn id="57" presetID="1" presetClass="exit" presetSubtype="0" fill="hold" grpId="1" nodeType="withEffect">
                                  <p:stCondLst>
                                    <p:cond delay="0"/>
                                  </p:stCondLst>
                                  <p:iterate>
                                    <p:tmAbs val="0"/>
                                  </p:iterate>
                                  <p:childTnLst>
                                    <p:set>
                                      <p:cBhvr>
                                        <p:cTn id="58"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iterate>
                                    <p:tmAbs val="0"/>
                                  </p:iterate>
                                  <p:childTnLst>
                                    <p:set>
                                      <p:cBhvr>
                                        <p:cTn id="62" fill="hold">
                                          <p:stCondLst>
                                            <p:cond delay="0"/>
                                          </p:stCondLst>
                                        </p:cTn>
                                        <p:tgtEl>
                                          <p:spTgt spid="62"/>
                                        </p:tgtEl>
                                        <p:attrNameLst>
                                          <p:attrName>style.visibility</p:attrName>
                                        </p:attrNameLst>
                                      </p:cBhvr>
                                      <p:to>
                                        <p:strVal val="hidden"/>
                                      </p:to>
                                    </p:set>
                                  </p:childTnLst>
                                </p:cTn>
                              </p:par>
                            </p:childTnLst>
                          </p:cTn>
                        </p:par>
                        <p:par>
                          <p:cTn id="63" fill="hold">
                            <p:stCondLst>
                              <p:cond delay="0"/>
                            </p:stCondLst>
                            <p:childTnLst>
                              <p:par>
                                <p:cTn id="64" presetID="1" presetClass="exit" presetSubtype="0" fill="hold" grpId="1" nodeType="afterEffect">
                                  <p:stCondLst>
                                    <p:cond delay="0"/>
                                  </p:stCondLst>
                                  <p:iterate>
                                    <p:tmAbs val="0"/>
                                  </p:iterate>
                                  <p:childTnLst>
                                    <p:set>
                                      <p:cBhvr>
                                        <p:cTn id="65" fill="hold">
                                          <p:stCondLst>
                                            <p:cond delay="0"/>
                                          </p:stCondLst>
                                        </p:cTn>
                                        <p:tgtEl>
                                          <p:spTgt spid="63"/>
                                        </p:tgtEl>
                                        <p:attrNameLst>
                                          <p:attrName>style.visibility</p:attrName>
                                        </p:attrNameLst>
                                      </p:cBhvr>
                                      <p:to>
                                        <p:strVal val="hidden"/>
                                      </p:to>
                                    </p:set>
                                  </p:childTnLst>
                                </p:cTn>
                              </p:par>
                            </p:childTnLst>
                          </p:cTn>
                        </p:par>
                        <p:par>
                          <p:cTn id="66" fill="hold">
                            <p:stCondLst>
                              <p:cond delay="0"/>
                            </p:stCondLst>
                            <p:childTnLst>
                              <p:par>
                                <p:cTn id="67" presetID="1" presetClass="entr" presetSubtype="0" fill="hold" grpId="0" nodeType="afterEffect">
                                  <p:stCondLst>
                                    <p:cond delay="0"/>
                                  </p:stCondLst>
                                  <p:iterate>
                                    <p:tmAbs val="0"/>
                                  </p:iterate>
                                  <p:childTnLst>
                                    <p:set>
                                      <p:cBhvr>
                                        <p:cTn id="68" fill="hold"/>
                                        <p:tgtEl>
                                          <p:spTgt spid="68"/>
                                        </p:tgtEl>
                                        <p:attrNameLst>
                                          <p:attrName>style.visibility</p:attrName>
                                        </p:attrNameLst>
                                      </p:cBhvr>
                                      <p:to>
                                        <p:strVal val="visible"/>
                                      </p:to>
                                    </p:set>
                                  </p:childTnLst>
                                </p:cTn>
                              </p:par>
                              <p:par>
                                <p:cTn id="69" presetID="1" presetClass="exit" presetSubtype="0" fill="hold" grpId="1" nodeType="withEffect">
                                  <p:stCondLst>
                                    <p:cond delay="0"/>
                                  </p:stCondLst>
                                  <p:iterate>
                                    <p:tmAbs val="0"/>
                                  </p:iterate>
                                  <p:childTnLst>
                                    <p:set>
                                      <p:cBhvr>
                                        <p:cTn id="70"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advAuto="0"/>
      <p:bldP spid="52" grpId="0" animBg="1" advAuto="0"/>
      <p:bldP spid="53" grpId="0" animBg="1" advAuto="0"/>
      <p:bldP spid="54" grpId="0" animBg="1" advAuto="0"/>
      <p:bldP spid="57" grpId="0" animBg="1" advAuto="0"/>
      <p:bldP spid="58" grpId="0" animBg="1" advAuto="0"/>
      <p:bldP spid="58" grpId="1" animBg="1" advAuto="0"/>
      <p:bldP spid="59" grpId="0" animBg="1" advAuto="0"/>
      <p:bldP spid="59" grpId="1" animBg="1" advAuto="0"/>
      <p:bldP spid="60" grpId="0" animBg="1" advAuto="0"/>
      <p:bldP spid="60" grpId="1" animBg="1" advAuto="0"/>
      <p:bldP spid="61" grpId="0" animBg="1" advAuto="0"/>
      <p:bldP spid="62" grpId="0" animBg="1" advAuto="0"/>
      <p:bldP spid="62" grpId="1" animBg="1" advAuto="0"/>
      <p:bldP spid="63" grpId="0" animBg="1" advAuto="0"/>
      <p:bldP spid="63" grpId="1" animBg="1" advAuto="0"/>
      <p:bldP spid="64" grpId="0" animBg="1" advAuto="0"/>
      <p:bldP spid="64" grpId="1" animBg="1" advAuto="0"/>
      <p:bldP spid="65" grpId="0" animBg="1" advAuto="0"/>
      <p:bldP spid="66" grpId="0" animBg="1" advAuto="0"/>
      <p:bldP spid="67" grpId="0" animBg="1" advAuto="0"/>
      <p:bldP spid="68" grpId="0" animBg="1" advAuto="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81642"/>
            <a:ext cx="9144000" cy="6817179"/>
          </a:xfrm>
          <a:prstGeom prst="rect">
            <a:avLst/>
          </a:prstGeom>
          <a:ln w="38100" cmpd="sng">
            <a:noFill/>
          </a:ln>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Will </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71" t="46811" r="2599" b="12954"/>
          <a:stretch/>
        </p:blipFill>
        <p:spPr>
          <a:xfrm>
            <a:off x="835062" y="2762056"/>
            <a:ext cx="8071420" cy="1361035"/>
          </a:xfrm>
          <a:prstGeom prst="rect">
            <a:avLst/>
          </a:prstGeom>
        </p:spPr>
      </p:pic>
      <p:grpSp>
        <p:nvGrpSpPr>
          <p:cNvPr id="8" name="Group 7"/>
          <p:cNvGrpSpPr/>
          <p:nvPr/>
        </p:nvGrpSpPr>
        <p:grpSpPr>
          <a:xfrm>
            <a:off x="417688" y="183443"/>
            <a:ext cx="8382001" cy="625597"/>
            <a:chOff x="60961" y="-65781"/>
            <a:chExt cx="14249400" cy="917542"/>
          </a:xfrm>
        </p:grpSpPr>
        <p:sp>
          <p:nvSpPr>
            <p:cNvPr id="4" name="TextBox 3"/>
            <p:cNvSpPr txBox="1"/>
            <p:nvPr/>
          </p:nvSpPr>
          <p:spPr>
            <a:xfrm>
              <a:off x="60961" y="53961"/>
              <a:ext cx="7696200" cy="609397"/>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21st Century Nuclear Science:</a:t>
              </a:r>
            </a:p>
          </p:txBody>
        </p:sp>
        <p:sp>
          <p:nvSpPr>
            <p:cNvPr id="6" name="TextBox 5"/>
            <p:cNvSpPr txBox="1"/>
            <p:nvPr/>
          </p:nvSpPr>
          <p:spPr>
            <a:xfrm>
              <a:off x="6537960" y="-5910"/>
              <a:ext cx="7772401" cy="857671"/>
            </a:xfrm>
            <a:prstGeom prst="rect">
              <a:avLst/>
            </a:prstGeom>
            <a:noFill/>
          </p:spPr>
          <p:txBody>
            <a:bodyPr wrap="square" rtlCol="0">
              <a:spAutoFit/>
            </a:bodyPr>
            <a:lstStyle/>
            <a:p>
              <a:pPr algn="ctr"/>
              <a:r>
                <a:rPr lang="en-US" sz="1600" b="1" dirty="0">
                  <a:solidFill>
                    <a:srgbClr val="FFFFFF"/>
                  </a:solidFill>
                  <a:latin typeface="Arial" panose="020B0604020202020204" pitchFamily="34" charset="0"/>
                  <a:cs typeface="Arial" panose="020B0604020202020204" pitchFamily="34" charset="0"/>
                </a:rPr>
                <a:t>Probing nuclear matter in all Its forms &amp; exploring their potential for applications</a:t>
              </a:r>
            </a:p>
          </p:txBody>
        </p:sp>
        <p:sp>
          <p:nvSpPr>
            <p:cNvPr id="7" name="Left Brace 6"/>
            <p:cNvSpPr/>
            <p:nvPr/>
          </p:nvSpPr>
          <p:spPr>
            <a:xfrm>
              <a:off x="6602731" y="-65781"/>
              <a:ext cx="426719" cy="914400"/>
            </a:xfrm>
            <a:prstGeom prst="leftBrace">
              <a:avLst>
                <a:gd name="adj1" fmla="val 41815"/>
                <a:gd name="adj2" fmla="val 5104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grpSp>
        <p:nvGrpSpPr>
          <p:cNvPr id="14" name="Group 13"/>
          <p:cNvGrpSpPr/>
          <p:nvPr/>
        </p:nvGrpSpPr>
        <p:grpSpPr>
          <a:xfrm>
            <a:off x="6193008" y="4218989"/>
            <a:ext cx="1312692" cy="2149154"/>
            <a:chOff x="15393675" y="5006876"/>
            <a:chExt cx="2625384" cy="4011754"/>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6131" y="6705600"/>
              <a:ext cx="2298480" cy="2313030"/>
            </a:xfrm>
            <a:prstGeom prst="rect">
              <a:avLst/>
            </a:prstGeom>
          </p:spPr>
        </p:pic>
        <p:sp>
          <p:nvSpPr>
            <p:cNvPr id="23" name="TextBox 22"/>
            <p:cNvSpPr txBox="1"/>
            <p:nvPr/>
          </p:nvSpPr>
          <p:spPr>
            <a:xfrm>
              <a:off x="15393675" y="5006876"/>
              <a:ext cx="2625384" cy="1781000"/>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nuclear building blocks manifested in the internal structure of compact stellar objects, like neutron stars?</a:t>
              </a:r>
            </a:p>
          </p:txBody>
        </p:sp>
      </p:grpSp>
      <p:grpSp>
        <p:nvGrpSpPr>
          <p:cNvPr id="2" name="Group 1"/>
          <p:cNvGrpSpPr/>
          <p:nvPr/>
        </p:nvGrpSpPr>
        <p:grpSpPr>
          <a:xfrm>
            <a:off x="1914306" y="1105470"/>
            <a:ext cx="2909739" cy="1505599"/>
            <a:chOff x="3244802" y="5151037"/>
            <a:chExt cx="5819477" cy="2810452"/>
          </a:xfrm>
        </p:grpSpPr>
        <p:pic>
          <p:nvPicPr>
            <p:cNvPr id="11" name="Picture 10"/>
            <p:cNvPicPr>
              <a:picLocks noChangeAspect="1"/>
            </p:cNvPicPr>
            <p:nvPr/>
          </p:nvPicPr>
          <p:blipFill>
            <a:blip r:embed="rId5"/>
            <a:stretch>
              <a:fillRect/>
            </a:stretch>
          </p:blipFill>
          <p:spPr>
            <a:xfrm>
              <a:off x="3244802" y="5151037"/>
              <a:ext cx="3541415" cy="1355831"/>
            </a:xfrm>
            <a:prstGeom prst="rect">
              <a:avLst/>
            </a:prstGeom>
          </p:spPr>
        </p:pic>
        <p:sp>
          <p:nvSpPr>
            <p:cNvPr id="13" name="TextBox 12"/>
            <p:cNvSpPr txBox="1"/>
            <p:nvPr/>
          </p:nvSpPr>
          <p:spPr>
            <a:xfrm>
              <a:off x="3771900" y="6638050"/>
              <a:ext cx="5292379"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are the properties of protons and neutrons, and the force between them, built up from quarks, antiquarks and gluons?  What is the mechanism by which these fundamental particles materialize as hadrons?</a:t>
              </a:r>
            </a:p>
          </p:txBody>
        </p:sp>
      </p:grpSp>
      <p:grpSp>
        <p:nvGrpSpPr>
          <p:cNvPr id="34" name="Group 33"/>
          <p:cNvGrpSpPr/>
          <p:nvPr/>
        </p:nvGrpSpPr>
        <p:grpSpPr>
          <a:xfrm>
            <a:off x="4152900" y="4298920"/>
            <a:ext cx="1915428" cy="1854929"/>
            <a:chOff x="10069599" y="8610600"/>
            <a:chExt cx="3830856" cy="3462535"/>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521" y="9953628"/>
              <a:ext cx="3296780" cy="211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10069599" y="8610600"/>
              <a:ext cx="3830856" cy="1323439"/>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How can the properties of nuclei be                 used to reveal the fundamental              processes that produced an imbalance     between matter and antimatter in our universe?</a:t>
              </a:r>
            </a:p>
          </p:txBody>
        </p:sp>
      </p:grpSp>
      <p:grpSp>
        <p:nvGrpSpPr>
          <p:cNvPr id="31" name="Group 30"/>
          <p:cNvGrpSpPr/>
          <p:nvPr/>
        </p:nvGrpSpPr>
        <p:grpSpPr>
          <a:xfrm>
            <a:off x="7658101" y="4318039"/>
            <a:ext cx="1498599" cy="1931218"/>
            <a:chOff x="14249400" y="10069885"/>
            <a:chExt cx="3753820" cy="3158344"/>
          </a:xfrm>
        </p:grpSpPr>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10101" t="10047" r="24898" b="40925"/>
            <a:stretch/>
          </p:blipFill>
          <p:spPr>
            <a:xfrm>
              <a:off x="14249400" y="11267665"/>
              <a:ext cx="3722008" cy="1960564"/>
            </a:xfrm>
            <a:prstGeom prst="rect">
              <a:avLst/>
            </a:prstGeom>
          </p:spPr>
        </p:pic>
        <p:sp>
          <p:nvSpPr>
            <p:cNvPr id="33" name="TextBox 32"/>
            <p:cNvSpPr txBox="1"/>
            <p:nvPr/>
          </p:nvSpPr>
          <p:spPr>
            <a:xfrm>
              <a:off x="14325748" y="10069885"/>
              <a:ext cx="3677472" cy="1159486"/>
            </a:xfrm>
            <a:prstGeom prst="rect">
              <a:avLst/>
            </a:prstGeom>
            <a:noFill/>
            <a:ln>
              <a:solidFill>
                <a:srgbClr val="FFFF00"/>
              </a:solidFill>
            </a:ln>
          </p:spPr>
          <p:txBody>
            <a:bodyPr wrap="square" rtlCol="0">
              <a:spAutoFit/>
            </a:bodyPr>
            <a:lstStyle/>
            <a:p>
              <a:pPr algn="r"/>
              <a:r>
                <a:rPr lang="en-US" sz="800" b="1" dirty="0">
                  <a:solidFill>
                    <a:srgbClr val="FFFF00"/>
                  </a:solidFill>
                  <a:latin typeface="Arial" panose="020B0604020202020204" pitchFamily="34" charset="0"/>
                  <a:cs typeface="Arial" panose="020B0604020202020204" pitchFamily="34" charset="0"/>
                </a:rPr>
                <a:t>How can technologies developed for basic nuclear physics research be adapted to address society’s needs?</a:t>
              </a:r>
            </a:p>
          </p:txBody>
        </p:sp>
      </p:grpSp>
      <p:grpSp>
        <p:nvGrpSpPr>
          <p:cNvPr id="25" name="Group 24"/>
          <p:cNvGrpSpPr/>
          <p:nvPr/>
        </p:nvGrpSpPr>
        <p:grpSpPr>
          <a:xfrm>
            <a:off x="6004905" y="793726"/>
            <a:ext cx="3020317" cy="1754237"/>
            <a:chOff x="6004905" y="612322"/>
            <a:chExt cx="3020317" cy="1754237"/>
          </a:xfrm>
        </p:grpSpPr>
        <p:grpSp>
          <p:nvGrpSpPr>
            <p:cNvPr id="21" name="Group 20"/>
            <p:cNvGrpSpPr/>
            <p:nvPr/>
          </p:nvGrpSpPr>
          <p:grpSpPr>
            <a:xfrm>
              <a:off x="6004905" y="612322"/>
              <a:ext cx="3020317" cy="1754237"/>
              <a:chOff x="7848599" y="4792503"/>
              <a:chExt cx="7505709" cy="5208747"/>
            </a:xfrm>
          </p:grpSpPr>
          <p:grpSp>
            <p:nvGrpSpPr>
              <p:cNvPr id="19" name="Group 18"/>
              <p:cNvGrpSpPr/>
              <p:nvPr/>
            </p:nvGrpSpPr>
            <p:grpSpPr>
              <a:xfrm>
                <a:off x="7953757" y="4792503"/>
                <a:ext cx="7400551" cy="5208747"/>
                <a:chOff x="7953754" y="4806432"/>
                <a:chExt cx="7400551" cy="5208747"/>
              </a:xfrm>
            </p:grpSpPr>
            <p:grpSp>
              <p:nvGrpSpPr>
                <p:cNvPr id="17" name="Group 16"/>
                <p:cNvGrpSpPr/>
                <p:nvPr/>
              </p:nvGrpSpPr>
              <p:grpSpPr>
                <a:xfrm>
                  <a:off x="7953754" y="4806432"/>
                  <a:ext cx="7400546" cy="5208747"/>
                  <a:chOff x="7953754" y="4806432"/>
                  <a:chExt cx="7400546" cy="5208747"/>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3756" y="4818353"/>
                    <a:ext cx="7400544" cy="5196826"/>
                  </a:xfrm>
                  <a:prstGeom prst="rect">
                    <a:avLst/>
                  </a:prstGeom>
                </p:spPr>
              </p:pic>
              <p:sp>
                <p:nvSpPr>
                  <p:cNvPr id="16" name="Right Triangle 15"/>
                  <p:cNvSpPr/>
                  <p:nvPr/>
                </p:nvSpPr>
                <p:spPr>
                  <a:xfrm rot="5400000">
                    <a:off x="8970892" y="3789294"/>
                    <a:ext cx="3499370" cy="55336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Triangle 17"/>
                <p:cNvSpPr/>
                <p:nvPr/>
              </p:nvSpPr>
              <p:spPr>
                <a:xfrm rot="16200000">
                  <a:off x="10820404" y="5481279"/>
                  <a:ext cx="3162301" cy="5905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Triangle 19"/>
              <p:cNvSpPr/>
              <p:nvPr/>
            </p:nvSpPr>
            <p:spPr>
              <a:xfrm flipH="1">
                <a:off x="7848599" y="7402837"/>
                <a:ext cx="1447800" cy="8890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6047222" y="637364"/>
              <a:ext cx="1981200" cy="416855"/>
            </a:xfrm>
            <a:prstGeom prst="rect">
              <a:avLst/>
            </a:prstGeom>
            <a:noFill/>
            <a:ln>
              <a:solidFill>
                <a:srgbClr val="FFFF00"/>
              </a:solidFill>
            </a:ln>
          </p:spPr>
          <p:txBody>
            <a:bodyPr wrap="square" lIns="47064" tIns="23532" rIns="47064" bIns="23532" rtlCol="0">
              <a:spAutoFit/>
            </a:bodyPr>
            <a:lstStyle/>
            <a:p>
              <a:r>
                <a:rPr lang="en-US" sz="800" b="1" dirty="0">
                  <a:solidFill>
                    <a:srgbClr val="0000FF"/>
                  </a:solidFill>
                  <a:latin typeface="Arial" panose="020B0604020202020204" pitchFamily="34" charset="0"/>
                  <a:cs typeface="Arial" panose="020B0604020202020204" pitchFamily="34" charset="0"/>
                </a:rPr>
                <a:t>Where in the  universe, and how, were the heavy elements formed?  How do supernovae explode?</a:t>
              </a:r>
            </a:p>
          </p:txBody>
        </p:sp>
        <p:sp>
          <p:nvSpPr>
            <p:cNvPr id="24" name="TextBox 23"/>
            <p:cNvSpPr txBox="1"/>
            <p:nvPr/>
          </p:nvSpPr>
          <p:spPr>
            <a:xfrm>
              <a:off x="7390913" y="1790864"/>
              <a:ext cx="1568823" cy="539966"/>
            </a:xfrm>
            <a:prstGeom prst="rect">
              <a:avLst/>
            </a:prstGeom>
            <a:noFill/>
            <a:ln>
              <a:solidFill>
                <a:srgbClr val="FFFF00"/>
              </a:solidFill>
            </a:ln>
          </p:spPr>
          <p:txBody>
            <a:bodyPr wrap="square" lIns="47064" tIns="23532" rIns="47064" bIns="23532" rtlCol="0">
              <a:spAutoFit/>
            </a:bodyPr>
            <a:lstStyle/>
            <a:p>
              <a:pPr algn="r"/>
              <a:r>
                <a:rPr lang="en-US" sz="800" b="1" dirty="0">
                  <a:solidFill>
                    <a:srgbClr val="0000FF"/>
                  </a:solidFill>
                  <a:latin typeface="Arial" panose="020B0604020202020204" pitchFamily="34" charset="0"/>
                  <a:cs typeface="Arial" panose="020B0604020202020204" pitchFamily="34" charset="0"/>
                </a:rPr>
                <a:t>Where are the limits of nuclear existence, and what is the structure of nuclei near those limits?</a:t>
              </a:r>
            </a:p>
          </p:txBody>
        </p:sp>
      </p:grpSp>
      <p:pic>
        <p:nvPicPr>
          <p:cNvPr id="27" name="Picture 26"/>
          <p:cNvPicPr>
            <a:picLocks noChangeAspect="1"/>
          </p:cNvPicPr>
          <p:nvPr/>
        </p:nvPicPr>
        <p:blipFill rotWithShape="1">
          <a:blip r:embed="rId9"/>
          <a:srcRect l="20737" t="3329" r="15834" b="4037"/>
          <a:stretch/>
        </p:blipFill>
        <p:spPr>
          <a:xfrm>
            <a:off x="4056614" y="982836"/>
            <a:ext cx="672685" cy="764721"/>
          </a:xfrm>
          <a:prstGeom prst="rect">
            <a:avLst/>
          </a:prstGeom>
        </p:spPr>
      </p:pic>
      <p:pic>
        <p:nvPicPr>
          <p:cNvPr id="36" name="Picture 35"/>
          <p:cNvPicPr>
            <a:picLocks noChangeAspect="1"/>
          </p:cNvPicPr>
          <p:nvPr/>
        </p:nvPicPr>
        <p:blipFill rotWithShape="1">
          <a:blip r:embed="rId10"/>
          <a:srcRect l="16363" t="13351" r="11589" b="11633"/>
          <a:stretch/>
        </p:blipFill>
        <p:spPr>
          <a:xfrm>
            <a:off x="5046070" y="1169607"/>
            <a:ext cx="814886" cy="846794"/>
          </a:xfrm>
          <a:prstGeom prst="rect">
            <a:avLst/>
          </a:prstGeom>
        </p:spPr>
      </p:pic>
      <p:pic>
        <p:nvPicPr>
          <p:cNvPr id="42" name="Picture 41"/>
          <p:cNvPicPr>
            <a:picLocks noChangeAspect="1"/>
          </p:cNvPicPr>
          <p:nvPr/>
        </p:nvPicPr>
        <p:blipFill>
          <a:blip r:embed="rId11"/>
          <a:stretch>
            <a:fillRect/>
          </a:stretch>
        </p:blipFill>
        <p:spPr>
          <a:xfrm>
            <a:off x="417688" y="926280"/>
            <a:ext cx="1347208" cy="1585954"/>
          </a:xfrm>
          <a:prstGeom prst="rect">
            <a:avLst/>
          </a:prstGeom>
        </p:spPr>
      </p:pic>
      <p:grpSp>
        <p:nvGrpSpPr>
          <p:cNvPr id="9" name="Group 8"/>
          <p:cNvGrpSpPr/>
          <p:nvPr/>
        </p:nvGrpSpPr>
        <p:grpSpPr>
          <a:xfrm>
            <a:off x="345336" y="4204609"/>
            <a:ext cx="3607776" cy="2235796"/>
            <a:chOff x="345336" y="4204609"/>
            <a:chExt cx="3607776" cy="2235796"/>
          </a:xfrm>
        </p:grpSpPr>
        <p:grpSp>
          <p:nvGrpSpPr>
            <p:cNvPr id="3" name="Group 2"/>
            <p:cNvGrpSpPr/>
            <p:nvPr/>
          </p:nvGrpSpPr>
          <p:grpSpPr>
            <a:xfrm>
              <a:off x="345336" y="4204609"/>
              <a:ext cx="3553728" cy="709925"/>
              <a:chOff x="304800" y="4204609"/>
              <a:chExt cx="3553728" cy="709925"/>
            </a:xfrm>
          </p:grpSpPr>
          <p:sp>
            <p:nvSpPr>
              <p:cNvPr id="12" name="TextBox 11"/>
              <p:cNvSpPr txBox="1"/>
              <p:nvPr/>
            </p:nvSpPr>
            <p:spPr>
              <a:xfrm>
                <a:off x="304800" y="4204609"/>
                <a:ext cx="1580450"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What is the nature of the different phases of nuclear matter through which the universe has evolved?</a:t>
                </a:r>
              </a:p>
            </p:txBody>
          </p:sp>
          <p:sp>
            <p:nvSpPr>
              <p:cNvPr id="28" name="TextBox 27"/>
              <p:cNvSpPr txBox="1"/>
              <p:nvPr/>
            </p:nvSpPr>
            <p:spPr>
              <a:xfrm>
                <a:off x="2222852" y="4329758"/>
                <a:ext cx="1635676" cy="584776"/>
              </a:xfrm>
              <a:prstGeom prst="rect">
                <a:avLst/>
              </a:prstGeom>
              <a:noFill/>
              <a:ln>
                <a:solidFill>
                  <a:srgbClr val="FFFF00"/>
                </a:solidFill>
              </a:ln>
            </p:spPr>
            <p:txBody>
              <a:bodyPr wrap="square" rtlCol="0">
                <a:spAutoFit/>
              </a:bodyPr>
              <a:lstStyle/>
              <a:p>
                <a:pPr algn="ctr"/>
                <a:r>
                  <a:rPr lang="en-US" sz="800" b="1" dirty="0">
                    <a:solidFill>
                      <a:srgbClr val="FFFF00"/>
                    </a:solidFill>
                    <a:latin typeface="Arial" panose="020B0604020202020204" pitchFamily="34" charset="0"/>
                    <a:cs typeface="Arial" panose="020B0604020202020204" pitchFamily="34" charset="0"/>
                  </a:rPr>
                  <a:t>Do nucleons and all nuclei, viewed at near light speed, appear as walls of gluons with universal properties?</a:t>
                </a:r>
              </a:p>
            </p:txBody>
          </p:sp>
        </p:grpSp>
        <p:pic>
          <p:nvPicPr>
            <p:cNvPr id="41" name="Picture 40"/>
            <p:cNvPicPr>
              <a:picLocks noChangeAspect="1"/>
            </p:cNvPicPr>
            <p:nvPr/>
          </p:nvPicPr>
          <p:blipFill>
            <a:blip r:embed="rId12"/>
            <a:stretch>
              <a:fillRect/>
            </a:stretch>
          </p:blipFill>
          <p:spPr>
            <a:xfrm>
              <a:off x="345336" y="4789385"/>
              <a:ext cx="1630121" cy="1651020"/>
            </a:xfrm>
            <a:prstGeom prst="rect">
              <a:avLst/>
            </a:prstGeom>
          </p:spPr>
        </p:pic>
        <p:pic>
          <p:nvPicPr>
            <p:cNvPr id="43" name="Picture 42"/>
            <p:cNvPicPr>
              <a:picLocks noChangeAspect="1"/>
            </p:cNvPicPr>
            <p:nvPr/>
          </p:nvPicPr>
          <p:blipFill>
            <a:blip r:embed="rId13"/>
            <a:stretch>
              <a:fillRect/>
            </a:stretch>
          </p:blipFill>
          <p:spPr>
            <a:xfrm>
              <a:off x="2135407" y="4955064"/>
              <a:ext cx="1817705" cy="1359663"/>
            </a:xfrm>
            <a:prstGeom prst="rect">
              <a:avLst/>
            </a:prstGeom>
          </p:spPr>
        </p:pic>
      </p:grpSp>
    </p:spTree>
    <p:extLst>
      <p:ext uri="{BB962C8B-B14F-4D97-AF65-F5344CB8AC3E}">
        <p14:creationId xmlns:p14="http://schemas.microsoft.com/office/powerpoint/2010/main" val="213774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28" y="452628"/>
            <a:ext cx="8229600" cy="768141"/>
          </a:xfrm>
        </p:spPr>
        <p:txBody>
          <a:bodyPr anchor="ctr">
            <a:noAutofit/>
          </a:bodyPr>
          <a:lstStyle/>
          <a:p>
            <a:pPr algn="r"/>
            <a:r>
              <a:rPr lang="en-US" sz="3200" dirty="0" smtClean="0"/>
              <a:t>What do we learn from low-x studies?</a:t>
            </a:r>
            <a:endParaRPr lang="en-US" sz="3200" dirty="0"/>
          </a:p>
        </p:txBody>
      </p:sp>
      <p:sp>
        <p:nvSpPr>
          <p:cNvPr id="5" name="Slide Number Placeholder 4"/>
          <p:cNvSpPr>
            <a:spLocks noGrp="1"/>
          </p:cNvSpPr>
          <p:nvPr>
            <p:ph type="sldNum" sz="quarter" idx="12"/>
          </p:nvPr>
        </p:nvSpPr>
        <p:spPr/>
        <p:txBody>
          <a:bodyPr/>
          <a:lstStyle/>
          <a:p>
            <a:fld id="{86573F6C-F8D8-B348-B654-EE84CB3F7996}" type="slidenum">
              <a:rPr lang="en-US" smtClean="0"/>
              <a:t>20</a:t>
            </a:fld>
            <a:endParaRPr lang="en-US"/>
          </a:p>
        </p:txBody>
      </p:sp>
      <p:sp>
        <p:nvSpPr>
          <p:cNvPr id="30" name="TextBox 29"/>
          <p:cNvSpPr txBox="1"/>
          <p:nvPr/>
        </p:nvSpPr>
        <p:spPr>
          <a:xfrm>
            <a:off x="4083713" y="1652848"/>
            <a:ext cx="5015954" cy="2400657"/>
          </a:xfrm>
          <a:prstGeom prst="rect">
            <a:avLst/>
          </a:prstGeom>
          <a:noFill/>
        </p:spPr>
        <p:txBody>
          <a:bodyPr wrap="square" rtlCol="0">
            <a:spAutoFit/>
          </a:bodyPr>
          <a:lstStyle/>
          <a:p>
            <a:r>
              <a:rPr lang="en-US" sz="2400" b="1" dirty="0" smtClean="0">
                <a:solidFill>
                  <a:srgbClr val="0000FF"/>
                </a:solidFill>
                <a:sym typeface="Wingdings"/>
              </a:rPr>
              <a:t>What tames the low-x rise?</a:t>
            </a:r>
          </a:p>
          <a:p>
            <a:pPr marL="285750" indent="-285750">
              <a:buFont typeface="Arial"/>
              <a:buChar char="•"/>
            </a:pPr>
            <a:r>
              <a:rPr lang="en-US" dirty="0" smtClean="0">
                <a:sym typeface="Wingdings"/>
              </a:rPr>
              <a:t>New evolution </a:t>
            </a:r>
            <a:r>
              <a:rPr lang="en-US" dirty="0" err="1" smtClean="0">
                <a:sym typeface="Wingdings"/>
              </a:rPr>
              <a:t>eqn.s</a:t>
            </a:r>
            <a:r>
              <a:rPr lang="en-US" dirty="0" smtClean="0">
                <a:sym typeface="Wingdings"/>
              </a:rPr>
              <a:t> @ low x &amp; moderate Q</a:t>
            </a:r>
            <a:r>
              <a:rPr lang="en-US" baseline="30000" dirty="0" smtClean="0">
                <a:sym typeface="Wingdings"/>
              </a:rPr>
              <a:t>2</a:t>
            </a:r>
            <a:endParaRPr lang="en-US" dirty="0" smtClean="0">
              <a:effectLst>
                <a:outerShdw blurRad="50800" dist="38100" dir="2700000">
                  <a:srgbClr val="000000">
                    <a:alpha val="43000"/>
                  </a:srgbClr>
                </a:outerShdw>
              </a:effectLst>
            </a:endParaRPr>
          </a:p>
          <a:p>
            <a:pPr marL="285750" indent="-285750">
              <a:buFont typeface="Arial"/>
              <a:buChar char="•"/>
            </a:pPr>
            <a:r>
              <a:rPr lang="en-US" dirty="0" smtClean="0">
                <a:effectLst>
                  <a:outerShdw blurRad="50800" dist="38100" dir="2700000">
                    <a:srgbClr val="000000">
                      <a:alpha val="43000"/>
                    </a:srgbClr>
                  </a:outerShdw>
                </a:effectLst>
              </a:rPr>
              <a:t>Saturation Scale Q</a:t>
            </a:r>
            <a:r>
              <a:rPr lang="en-US" baseline="-25000" dirty="0" smtClean="0">
                <a:effectLst>
                  <a:outerShdw blurRad="50800" dist="38100" dir="2700000">
                    <a:srgbClr val="000000">
                      <a:alpha val="43000"/>
                    </a:srgbClr>
                  </a:outerShdw>
                </a:effectLst>
              </a:rPr>
              <a:t>S</a:t>
            </a:r>
            <a:r>
              <a:rPr lang="en-US" dirty="0" smtClean="0">
                <a:effectLst>
                  <a:outerShdw blurRad="50800" dist="38100" dir="2700000">
                    <a:srgbClr val="000000">
                      <a:alpha val="43000"/>
                    </a:srgbClr>
                  </a:outerShdw>
                </a:effectLst>
              </a:rPr>
              <a:t>(x) where gluon emission and recombination comparable</a:t>
            </a:r>
          </a:p>
          <a:p>
            <a:pPr marL="285750" indent="-285750">
              <a:buFont typeface="Arial"/>
              <a:buChar char="•"/>
            </a:pPr>
            <a:endParaRPr lang="en-US" dirty="0">
              <a:effectLst>
                <a:outerShdw blurRad="50800" dist="38100" dir="2700000">
                  <a:srgbClr val="000000">
                    <a:alpha val="43000"/>
                  </a:srgbClr>
                </a:outerShdw>
              </a:effectLst>
            </a:endParaRPr>
          </a:p>
          <a:p>
            <a:pPr marL="285750" indent="-285750">
              <a:buFont typeface="Arial"/>
              <a:buChar char="•"/>
            </a:pPr>
            <a:endParaRPr lang="en-US" dirty="0" smtClean="0">
              <a:effectLst>
                <a:outerShdw blurRad="50800" dist="38100" dir="2700000">
                  <a:srgbClr val="000000">
                    <a:alpha val="43000"/>
                  </a:srgbClr>
                </a:outerShdw>
              </a:effectLst>
            </a:endParaRPr>
          </a:p>
          <a:p>
            <a:pPr marL="285750" indent="-285750">
              <a:buFont typeface="Arial"/>
              <a:buChar char="•"/>
            </a:pPr>
            <a:endParaRPr lang="en-US" dirty="0">
              <a:effectLst>
                <a:outerShdw blurRad="50800" dist="38100" dir="2700000">
                  <a:srgbClr val="000000">
                    <a:alpha val="43000"/>
                  </a:srgbClr>
                </a:outerShdw>
              </a:effectLst>
            </a:endParaRPr>
          </a:p>
          <a:p>
            <a:pPr marL="285750" indent="-285750">
              <a:buFont typeface="Arial"/>
              <a:buChar char="•"/>
            </a:pPr>
            <a:endParaRPr lang="en-US" dirty="0" smtClean="0">
              <a:effectLst>
                <a:outerShdw blurRad="50800" dist="38100" dir="2700000">
                  <a:srgbClr val="000000">
                    <a:alpha val="43000"/>
                  </a:srgbClr>
                </a:outerShdw>
              </a:effectLst>
            </a:endParaRPr>
          </a:p>
        </p:txBody>
      </p:sp>
      <p:sp>
        <p:nvSpPr>
          <p:cNvPr id="6" name="TextBox 5"/>
          <p:cNvSpPr txBox="1"/>
          <p:nvPr/>
        </p:nvSpPr>
        <p:spPr>
          <a:xfrm>
            <a:off x="-7118" y="5120573"/>
            <a:ext cx="9017374" cy="1846659"/>
          </a:xfrm>
          <a:prstGeom prst="rect">
            <a:avLst/>
          </a:prstGeom>
          <a:noFill/>
        </p:spPr>
        <p:txBody>
          <a:bodyPr wrap="square" rtlCol="0" anchor="ctr">
            <a:spAutoFit/>
          </a:bodyPr>
          <a:lstStyle/>
          <a:p>
            <a:pPr algn="ctr"/>
            <a:r>
              <a:rPr lang="en-US" b="1" dirty="0" smtClean="0">
                <a:sym typeface="Wingdings"/>
              </a:rPr>
              <a:t>First observation of gluon recombination effects in nuclei:</a:t>
            </a:r>
          </a:p>
          <a:p>
            <a:pPr algn="ctr"/>
            <a:r>
              <a:rPr lang="en-US" b="1" dirty="0" smtClean="0">
                <a:sym typeface="Wingdings"/>
              </a:rPr>
              <a:t>leading to a </a:t>
            </a:r>
            <a:r>
              <a:rPr lang="en-US" b="1" i="1" u="sng" dirty="0" smtClean="0">
                <a:solidFill>
                  <a:srgbClr val="D2533C"/>
                </a:solidFill>
                <a:sym typeface="Wingdings"/>
              </a:rPr>
              <a:t>collective</a:t>
            </a:r>
            <a:r>
              <a:rPr lang="en-US" b="1" dirty="0" smtClean="0">
                <a:solidFill>
                  <a:srgbClr val="8F2FF4"/>
                </a:solidFill>
                <a:sym typeface="Wingdings"/>
              </a:rPr>
              <a:t> </a:t>
            </a:r>
            <a:r>
              <a:rPr lang="en-US" b="1" dirty="0" err="1" smtClean="0">
                <a:solidFill>
                  <a:srgbClr val="8F2FF4"/>
                </a:solidFill>
                <a:sym typeface="Wingdings"/>
              </a:rPr>
              <a:t>gluonic</a:t>
            </a:r>
            <a:r>
              <a:rPr lang="en-US" b="1" dirty="0" smtClean="0">
                <a:solidFill>
                  <a:srgbClr val="8F2FF4"/>
                </a:solidFill>
                <a:sym typeface="Wingdings"/>
              </a:rPr>
              <a:t> system!</a:t>
            </a:r>
            <a:endParaRPr lang="en-US" b="1" dirty="0" smtClean="0">
              <a:sym typeface="Wingdings"/>
            </a:endParaRPr>
          </a:p>
          <a:p>
            <a:pPr algn="ctr"/>
            <a:r>
              <a:rPr lang="en-US" b="1" dirty="0" smtClean="0">
                <a:sym typeface="Wingdings"/>
              </a:rPr>
              <a:t>First observation of g-g recombination in </a:t>
            </a:r>
            <a:r>
              <a:rPr lang="en-US" b="1" i="1" u="sng" dirty="0" smtClean="0">
                <a:solidFill>
                  <a:schemeClr val="tx2"/>
                </a:solidFill>
                <a:sym typeface="Wingdings"/>
              </a:rPr>
              <a:t>different</a:t>
            </a:r>
            <a:r>
              <a:rPr lang="en-US" b="1" dirty="0" smtClean="0">
                <a:sym typeface="Wingdings"/>
              </a:rPr>
              <a:t> nuclei </a:t>
            </a:r>
          </a:p>
          <a:p>
            <a:pPr marL="342900" indent="-342900" algn="ctr">
              <a:buFont typeface="Wingdings" charset="0"/>
              <a:buChar char="à"/>
            </a:pPr>
            <a:r>
              <a:rPr lang="en-US" b="1" dirty="0" smtClean="0">
                <a:solidFill>
                  <a:srgbClr val="292934"/>
                </a:solidFill>
                <a:sym typeface="Wingdings"/>
              </a:rPr>
              <a:t>Is this </a:t>
            </a:r>
            <a:r>
              <a:rPr lang="en-US" b="1" dirty="0" smtClean="0">
                <a:solidFill>
                  <a:srgbClr val="8F2FF4"/>
                </a:solidFill>
                <a:sym typeface="Wingdings"/>
              </a:rPr>
              <a:t>a universal property</a:t>
            </a:r>
            <a:r>
              <a:rPr lang="en-US" b="1" dirty="0" smtClean="0">
                <a:solidFill>
                  <a:srgbClr val="292934"/>
                </a:solidFill>
                <a:sym typeface="Wingdings"/>
              </a:rPr>
              <a:t>? </a:t>
            </a:r>
          </a:p>
          <a:p>
            <a:pPr marL="342900" indent="-342900" algn="ctr">
              <a:buFont typeface="Wingdings" charset="0"/>
              <a:buChar char="à"/>
            </a:pPr>
            <a:r>
              <a:rPr lang="en-US" b="1" dirty="0" smtClean="0">
                <a:solidFill>
                  <a:srgbClr val="292934"/>
                </a:solidFill>
                <a:sym typeface="Wingdings"/>
              </a:rPr>
              <a:t>Is the </a:t>
            </a:r>
            <a:r>
              <a:rPr lang="en-US" b="1" dirty="0">
                <a:solidFill>
                  <a:srgbClr val="8F2FF4"/>
                </a:solidFill>
                <a:sym typeface="Wingdings"/>
              </a:rPr>
              <a:t>C</a:t>
            </a:r>
            <a:r>
              <a:rPr lang="en-US" b="1" dirty="0" smtClean="0">
                <a:solidFill>
                  <a:srgbClr val="8F2FF4"/>
                </a:solidFill>
                <a:sym typeface="Wingdings"/>
              </a:rPr>
              <a:t>olor </a:t>
            </a:r>
            <a:r>
              <a:rPr lang="en-US" b="1" dirty="0">
                <a:solidFill>
                  <a:srgbClr val="8F2FF4"/>
                </a:solidFill>
                <a:sym typeface="Wingdings"/>
              </a:rPr>
              <a:t>G</a:t>
            </a:r>
            <a:r>
              <a:rPr lang="en-US" b="1" dirty="0" smtClean="0">
                <a:solidFill>
                  <a:srgbClr val="8F2FF4"/>
                </a:solidFill>
                <a:sym typeface="Wingdings"/>
              </a:rPr>
              <a:t>lass </a:t>
            </a:r>
            <a:r>
              <a:rPr lang="en-US" b="1" dirty="0">
                <a:solidFill>
                  <a:srgbClr val="8F2FF4"/>
                </a:solidFill>
                <a:sym typeface="Wingdings"/>
              </a:rPr>
              <a:t>C</a:t>
            </a:r>
            <a:r>
              <a:rPr lang="en-US" b="1" dirty="0" smtClean="0">
                <a:solidFill>
                  <a:srgbClr val="8F2FF4"/>
                </a:solidFill>
                <a:sym typeface="Wingdings"/>
              </a:rPr>
              <a:t>ondensate </a:t>
            </a:r>
            <a:r>
              <a:rPr lang="en-US" b="1" dirty="0" smtClean="0">
                <a:solidFill>
                  <a:srgbClr val="292934"/>
                </a:solidFill>
                <a:sym typeface="Wingdings"/>
              </a:rPr>
              <a:t>the correct effective theory?</a:t>
            </a:r>
          </a:p>
          <a:p>
            <a:pPr algn="ctr"/>
            <a:endParaRPr lang="en-US" sz="2400" b="1" dirty="0">
              <a:solidFill>
                <a:srgbClr val="FF0000"/>
              </a:solidFill>
            </a:endParaRPr>
          </a:p>
        </p:txBody>
      </p:sp>
      <p:pic>
        <p:nvPicPr>
          <p:cNvPr id="33" name="Picture 1046"/>
          <p:cNvPicPr>
            <a:picLocks noChangeAspect="1" noChangeArrowheads="1"/>
          </p:cNvPicPr>
          <p:nvPr/>
        </p:nvPicPr>
        <p:blipFill>
          <a:blip r:embed="rId3"/>
          <a:srcRect r="847"/>
          <a:stretch>
            <a:fillRect/>
          </a:stretch>
        </p:blipFill>
        <p:spPr bwMode="auto">
          <a:xfrm>
            <a:off x="475876" y="375111"/>
            <a:ext cx="2140066" cy="1691316"/>
          </a:xfrm>
          <a:prstGeom prst="rect">
            <a:avLst/>
          </a:prstGeom>
          <a:noFill/>
          <a:ln w="9525">
            <a:noFill/>
            <a:miter lim="800000"/>
            <a:headEnd/>
            <a:tailEnd/>
          </a:ln>
        </p:spPr>
      </p:pic>
      <p:grpSp>
        <p:nvGrpSpPr>
          <p:cNvPr id="10" name="Group 9"/>
          <p:cNvGrpSpPr/>
          <p:nvPr/>
        </p:nvGrpSpPr>
        <p:grpSpPr>
          <a:xfrm>
            <a:off x="4408490" y="3007979"/>
            <a:ext cx="4404212" cy="1282295"/>
            <a:chOff x="4741556" y="3607394"/>
            <a:chExt cx="4404212" cy="1282295"/>
          </a:xfrm>
        </p:grpSpPr>
        <p:pic>
          <p:nvPicPr>
            <p:cNvPr id="7" name="Picture 6"/>
            <p:cNvPicPr>
              <a:picLocks noChangeAspect="1"/>
            </p:cNvPicPr>
            <p:nvPr/>
          </p:nvPicPr>
          <p:blipFill>
            <a:blip r:embed="rId4"/>
            <a:stretch>
              <a:fillRect/>
            </a:stretch>
          </p:blipFill>
          <p:spPr>
            <a:xfrm>
              <a:off x="4793177" y="4083244"/>
              <a:ext cx="1403412" cy="800100"/>
            </a:xfrm>
            <a:prstGeom prst="rect">
              <a:avLst/>
            </a:prstGeom>
          </p:spPr>
        </p:pic>
        <p:pic>
          <p:nvPicPr>
            <p:cNvPr id="8" name="Picture 7"/>
            <p:cNvPicPr>
              <a:picLocks noChangeAspect="1"/>
            </p:cNvPicPr>
            <p:nvPr/>
          </p:nvPicPr>
          <p:blipFill>
            <a:blip r:embed="rId5"/>
            <a:stretch>
              <a:fillRect/>
            </a:stretch>
          </p:blipFill>
          <p:spPr>
            <a:xfrm>
              <a:off x="6850392" y="4083244"/>
              <a:ext cx="1453982" cy="806445"/>
            </a:xfrm>
            <a:prstGeom prst="rect">
              <a:avLst/>
            </a:prstGeom>
          </p:spPr>
        </p:pic>
        <p:sp>
          <p:nvSpPr>
            <p:cNvPr id="9" name="TextBox 8"/>
            <p:cNvSpPr txBox="1"/>
            <p:nvPr/>
          </p:nvSpPr>
          <p:spPr>
            <a:xfrm>
              <a:off x="4741556" y="3608257"/>
              <a:ext cx="1095485" cy="646331"/>
            </a:xfrm>
            <a:prstGeom prst="rect">
              <a:avLst/>
            </a:prstGeom>
            <a:noFill/>
          </p:spPr>
          <p:txBody>
            <a:bodyPr wrap="none" rtlCol="0">
              <a:spAutoFit/>
            </a:bodyPr>
            <a:lstStyle/>
            <a:p>
              <a:r>
                <a:rPr lang="en-US" dirty="0" smtClean="0"/>
                <a:t>gluon </a:t>
              </a:r>
            </a:p>
            <a:p>
              <a:r>
                <a:rPr lang="en-US" dirty="0" smtClean="0"/>
                <a:t>emission</a:t>
              </a:r>
              <a:endParaRPr lang="en-US" dirty="0"/>
            </a:p>
          </p:txBody>
        </p:sp>
        <p:sp>
          <p:nvSpPr>
            <p:cNvPr id="19" name="TextBox 18"/>
            <p:cNvSpPr txBox="1"/>
            <p:nvPr/>
          </p:nvSpPr>
          <p:spPr>
            <a:xfrm>
              <a:off x="6850392" y="3607394"/>
              <a:ext cx="2121336" cy="646331"/>
            </a:xfrm>
            <a:prstGeom prst="rect">
              <a:avLst/>
            </a:prstGeom>
            <a:noFill/>
          </p:spPr>
          <p:txBody>
            <a:bodyPr wrap="square" rtlCol="0">
              <a:spAutoFit/>
            </a:bodyPr>
            <a:lstStyle/>
            <a:p>
              <a:pPr algn="r"/>
              <a:r>
                <a:rPr lang="en-US" dirty="0" smtClean="0"/>
                <a:t>gluon recombination</a:t>
              </a:r>
              <a:endParaRPr lang="en-US" dirty="0"/>
            </a:p>
          </p:txBody>
        </p:sp>
        <p:sp>
          <p:nvSpPr>
            <p:cNvPr id="12" name="TextBox 11"/>
            <p:cNvSpPr txBox="1"/>
            <p:nvPr/>
          </p:nvSpPr>
          <p:spPr>
            <a:xfrm>
              <a:off x="6363832" y="4270516"/>
              <a:ext cx="319468" cy="369332"/>
            </a:xfrm>
            <a:prstGeom prst="rect">
              <a:avLst/>
            </a:prstGeom>
            <a:noFill/>
          </p:spPr>
          <p:txBody>
            <a:bodyPr wrap="none" rtlCol="0">
              <a:spAutoFit/>
            </a:bodyPr>
            <a:lstStyle/>
            <a:p>
              <a:r>
                <a:rPr lang="en-US" b="1" dirty="0" smtClean="0">
                  <a:solidFill>
                    <a:srgbClr val="FF0080"/>
                  </a:solidFill>
                </a:rPr>
                <a:t>=</a:t>
              </a:r>
              <a:endParaRPr lang="en-US" b="1" dirty="0">
                <a:solidFill>
                  <a:srgbClr val="FF0080"/>
                </a:solidFill>
              </a:endParaRPr>
            </a:p>
          </p:txBody>
        </p:sp>
        <p:sp>
          <p:nvSpPr>
            <p:cNvPr id="15" name="TextBox 14"/>
            <p:cNvSpPr txBox="1"/>
            <p:nvPr/>
          </p:nvSpPr>
          <p:spPr>
            <a:xfrm>
              <a:off x="8371209" y="4270516"/>
              <a:ext cx="774559" cy="369332"/>
            </a:xfrm>
            <a:prstGeom prst="rect">
              <a:avLst/>
            </a:prstGeom>
            <a:noFill/>
          </p:spPr>
          <p:txBody>
            <a:bodyPr wrap="none" rtlCol="0">
              <a:spAutoFit/>
            </a:bodyPr>
            <a:lstStyle/>
            <a:p>
              <a:r>
                <a:rPr lang="en-US" b="1" dirty="0" smtClean="0">
                  <a:solidFill>
                    <a:srgbClr val="FF0080"/>
                  </a:solidFill>
                </a:rPr>
                <a:t>At Q</a:t>
              </a:r>
              <a:r>
                <a:rPr lang="en-US" b="1" baseline="-25000" dirty="0" smtClean="0">
                  <a:solidFill>
                    <a:srgbClr val="FF0080"/>
                  </a:solidFill>
                </a:rPr>
                <a:t>S</a:t>
              </a:r>
              <a:endParaRPr lang="en-US" b="1" dirty="0">
                <a:solidFill>
                  <a:srgbClr val="FF0080"/>
                </a:solidFill>
              </a:endParaRPr>
            </a:p>
          </p:txBody>
        </p:sp>
      </p:grpSp>
      <p:pic>
        <p:nvPicPr>
          <p:cNvPr id="11" name="Picture 10"/>
          <p:cNvPicPr>
            <a:picLocks noChangeAspect="1"/>
          </p:cNvPicPr>
          <p:nvPr/>
        </p:nvPicPr>
        <p:blipFill>
          <a:blip r:embed="rId6"/>
          <a:stretch>
            <a:fillRect/>
          </a:stretch>
        </p:blipFill>
        <p:spPr>
          <a:xfrm>
            <a:off x="204660" y="2026436"/>
            <a:ext cx="3827678" cy="2863144"/>
          </a:xfrm>
          <a:prstGeom prst="rect">
            <a:avLst/>
          </a:prstGeom>
        </p:spPr>
      </p:pic>
      <p:sp>
        <p:nvSpPr>
          <p:cNvPr id="3" name="Rectangle 2"/>
          <p:cNvSpPr/>
          <p:nvPr/>
        </p:nvSpPr>
        <p:spPr>
          <a:xfrm>
            <a:off x="3376706" y="2689412"/>
            <a:ext cx="448236" cy="18568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7839338" y="137565"/>
            <a:ext cx="1265449" cy="1462635"/>
            <a:chOff x="457200" y="1310671"/>
            <a:chExt cx="4161049" cy="5338983"/>
          </a:xfrm>
        </p:grpSpPr>
        <p:pic>
          <p:nvPicPr>
            <p:cNvPr id="20" name="Picture 19"/>
            <p:cNvPicPr>
              <a:picLocks noChangeAspect="1"/>
            </p:cNvPicPr>
            <p:nvPr/>
          </p:nvPicPr>
          <p:blipFill>
            <a:blip r:embed="rId7">
              <a:alphaModFix amt="21000"/>
            </a:blip>
            <a:stretch>
              <a:fillRect/>
            </a:stretch>
          </p:blipFill>
          <p:spPr>
            <a:xfrm>
              <a:off x="495743" y="1310671"/>
              <a:ext cx="4122506" cy="5338983"/>
            </a:xfrm>
            <a:prstGeom prst="rect">
              <a:avLst/>
            </a:prstGeom>
          </p:spPr>
        </p:pic>
        <p:sp>
          <p:nvSpPr>
            <p:cNvPr id="21" name="TextBox 20"/>
            <p:cNvSpPr txBox="1"/>
            <p:nvPr/>
          </p:nvSpPr>
          <p:spPr>
            <a:xfrm>
              <a:off x="457200" y="1338706"/>
              <a:ext cx="607219" cy="1335242"/>
            </a:xfrm>
            <a:prstGeom prst="rect">
              <a:avLst/>
            </a:prstGeom>
            <a:noFill/>
          </p:spPr>
          <p:txBody>
            <a:bodyPr wrap="none" rtlCol="0">
              <a:spAutoFit/>
            </a:bodyPr>
            <a:lstStyle/>
            <a:p>
              <a:endParaRPr lang="en-US" sz="1200" dirty="0" smtClean="0">
                <a:solidFill>
                  <a:srgbClr val="FFFFFF"/>
                </a:solidFill>
              </a:endParaRPr>
            </a:p>
          </p:txBody>
        </p:sp>
      </p:grpSp>
      <p:sp>
        <p:nvSpPr>
          <p:cNvPr id="14" name="TextBox 13"/>
          <p:cNvSpPr txBox="1"/>
          <p:nvPr/>
        </p:nvSpPr>
        <p:spPr>
          <a:xfrm>
            <a:off x="1339358" y="4642959"/>
            <a:ext cx="1005904" cy="338554"/>
          </a:xfrm>
          <a:prstGeom prst="rect">
            <a:avLst/>
          </a:prstGeom>
          <a:solidFill>
            <a:srgbClr val="800000"/>
          </a:solidFill>
        </p:spPr>
        <p:txBody>
          <a:bodyPr wrap="none" rtlCol="0">
            <a:spAutoFit/>
          </a:bodyPr>
          <a:lstStyle/>
          <a:p>
            <a:r>
              <a:rPr lang="en-US" sz="1600" dirty="0" smtClean="0">
                <a:solidFill>
                  <a:srgbClr val="FFFF00"/>
                </a:solidFill>
              </a:rPr>
              <a:t>1/Energy</a:t>
            </a:r>
            <a:endParaRPr lang="en-US" sz="1600" dirty="0">
              <a:solidFill>
                <a:srgbClr val="FFFF00"/>
              </a:solidFill>
            </a:endParaRPr>
          </a:p>
        </p:txBody>
      </p:sp>
      <p:sp>
        <p:nvSpPr>
          <p:cNvPr id="16" name="TextBox 15"/>
          <p:cNvSpPr txBox="1"/>
          <p:nvPr/>
        </p:nvSpPr>
        <p:spPr>
          <a:xfrm rot="16200000">
            <a:off x="-274614" y="3432220"/>
            <a:ext cx="1154182" cy="338554"/>
          </a:xfrm>
          <a:prstGeom prst="rect">
            <a:avLst/>
          </a:prstGeom>
          <a:solidFill>
            <a:srgbClr val="800000"/>
          </a:solidFill>
        </p:spPr>
        <p:txBody>
          <a:bodyPr wrap="none" rtlCol="0">
            <a:spAutoFit/>
          </a:bodyPr>
          <a:lstStyle/>
          <a:p>
            <a:r>
              <a:rPr lang="en-US" sz="1600" dirty="0" smtClean="0">
                <a:solidFill>
                  <a:srgbClr val="FFFF00"/>
                </a:solidFill>
              </a:rPr>
              <a:t>Resolution</a:t>
            </a:r>
            <a:endParaRPr lang="en-US" sz="1600" dirty="0">
              <a:solidFill>
                <a:srgbClr val="FFFF00"/>
              </a:solidFill>
            </a:endParaRPr>
          </a:p>
        </p:txBody>
      </p:sp>
    </p:spTree>
    <p:extLst>
      <p:ext uri="{BB962C8B-B14F-4D97-AF65-F5344CB8AC3E}">
        <p14:creationId xmlns:p14="http://schemas.microsoft.com/office/powerpoint/2010/main" val="73649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heckerboard(across)">
                                      <p:cBhvr>
                                        <p:cTn id="16" dur="500"/>
                                        <p:tgtEl>
                                          <p:spTgt spid="30"/>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43754"/>
            <a:ext cx="4819288" cy="702921"/>
          </a:xfrm>
        </p:spPr>
        <p:txBody>
          <a:bodyPr anchor="t">
            <a:noAutofit/>
          </a:bodyPr>
          <a:lstStyle/>
          <a:p>
            <a:r>
              <a:rPr lang="en-US" sz="3200" dirty="0" smtClean="0"/>
              <a:t>Physics with nuclei</a:t>
            </a:r>
            <a:r>
              <a:rPr lang="mr-IN" sz="3200" dirty="0" smtClean="0"/>
              <a:t>…</a:t>
            </a:r>
            <a:r>
              <a:rPr lang="en-US" sz="3200" dirty="0" smtClean="0"/>
              <a:t>.</a:t>
            </a:r>
            <a:endParaRPr lang="en-US" sz="3200" dirty="0"/>
          </a:p>
        </p:txBody>
      </p:sp>
      <p:sp>
        <p:nvSpPr>
          <p:cNvPr id="7" name="Content Placeholder 6"/>
          <p:cNvSpPr>
            <a:spLocks noGrp="1"/>
          </p:cNvSpPr>
          <p:nvPr>
            <p:ph idx="1"/>
          </p:nvPr>
        </p:nvSpPr>
        <p:spPr>
          <a:xfrm>
            <a:off x="4461421" y="2866840"/>
            <a:ext cx="4819288" cy="1455167"/>
          </a:xfrm>
        </p:spPr>
        <p:txBody>
          <a:bodyPr anchor="t">
            <a:normAutofit/>
          </a:bodyPr>
          <a:lstStyle/>
          <a:p>
            <a:pPr marL="0" indent="0">
              <a:buNone/>
            </a:pPr>
            <a:r>
              <a:rPr lang="en-US" sz="2000" b="1" dirty="0" smtClean="0">
                <a:solidFill>
                  <a:srgbClr val="0000FF"/>
                </a:solidFill>
              </a:rPr>
              <a:t>How does the nuclear environment affect the distributions of quarks and gluons and their interactions inside nuclei? </a:t>
            </a:r>
          </a:p>
          <a:p>
            <a:pPr marL="0" indent="0">
              <a:buNone/>
            </a:pPr>
            <a:r>
              <a:rPr lang="en-US" sz="2000" b="1" i="1" dirty="0" smtClean="0">
                <a:solidFill>
                  <a:srgbClr val="D2533C"/>
                </a:solidFill>
              </a:rPr>
              <a:t>Color correlations within nuclei</a:t>
            </a:r>
          </a:p>
          <a:p>
            <a:pPr marL="0" indent="0">
              <a:buNone/>
            </a:pPr>
            <a:endParaRPr lang="en-US" sz="2000" b="1" dirty="0" smtClean="0">
              <a:solidFill>
                <a:srgbClr val="292934"/>
              </a:solidFill>
            </a:endParaRPr>
          </a:p>
          <a:p>
            <a:pPr marL="0" indent="0">
              <a:buNone/>
            </a:pPr>
            <a:endParaRPr lang="en-US" sz="2000" b="1" dirty="0" smtClean="0">
              <a:solidFill>
                <a:srgbClr val="0000FF"/>
              </a:solidFill>
            </a:endParaRPr>
          </a:p>
          <a:p>
            <a:pPr marL="0" indent="0">
              <a:buNone/>
            </a:pPr>
            <a:endParaRPr lang="en-US" sz="2000" b="1" dirty="0" smtClean="0">
              <a:solidFill>
                <a:srgbClr val="0000FF"/>
              </a:solidFill>
            </a:endParaRPr>
          </a:p>
          <a:p>
            <a:pPr marL="0" indent="0">
              <a:buNone/>
            </a:pPr>
            <a:endParaRPr lang="en-US" sz="2000" b="1" dirty="0" smtClean="0">
              <a:solidFill>
                <a:srgbClr val="0000FF"/>
              </a:solidFil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pPr/>
              <a:t>21</a:t>
            </a:fld>
            <a:endParaRPr lang="en-US"/>
          </a:p>
        </p:txBody>
      </p:sp>
      <p:pic>
        <p:nvPicPr>
          <p:cNvPr id="9" name="Picture 8"/>
          <p:cNvPicPr>
            <a:picLocks noChangeAspect="1"/>
          </p:cNvPicPr>
          <p:nvPr/>
        </p:nvPicPr>
        <p:blipFill>
          <a:blip r:embed="rId2"/>
          <a:stretch>
            <a:fillRect/>
          </a:stretch>
        </p:blipFill>
        <p:spPr>
          <a:xfrm>
            <a:off x="457200" y="2742936"/>
            <a:ext cx="3410312" cy="2242138"/>
          </a:xfrm>
          <a:prstGeom prst="rect">
            <a:avLst/>
          </a:prstGeom>
        </p:spPr>
      </p:pic>
      <p:grpSp>
        <p:nvGrpSpPr>
          <p:cNvPr id="14" name="Group 13"/>
          <p:cNvGrpSpPr/>
          <p:nvPr/>
        </p:nvGrpSpPr>
        <p:grpSpPr>
          <a:xfrm>
            <a:off x="457200" y="4292130"/>
            <a:ext cx="8035556" cy="2843215"/>
            <a:chOff x="457200" y="4292130"/>
            <a:chExt cx="8035556" cy="2843215"/>
          </a:xfrm>
        </p:grpSpPr>
        <p:pic>
          <p:nvPicPr>
            <p:cNvPr id="10" name="Picture 2" descr="hadronization.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8032" y="4292130"/>
              <a:ext cx="2354724" cy="258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p:cNvSpPr txBox="1">
              <a:spLocks/>
            </p:cNvSpPr>
            <p:nvPr/>
          </p:nvSpPr>
          <p:spPr>
            <a:xfrm>
              <a:off x="457200" y="4659944"/>
              <a:ext cx="4819288" cy="1455167"/>
            </a:xfrm>
            <a:prstGeom prst="rect">
              <a:avLst/>
            </a:prstGeom>
          </p:spPr>
          <p:txBody>
            <a:bodyPr vert="horz" lIns="91440" tIns="45720" rIns="91440" bIns="45720" rtlCol="0" anchor="t">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endParaRPr lang="en-US" sz="2000" b="1" dirty="0" smtClean="0">
                <a:solidFill>
                  <a:srgbClr val="0000FF"/>
                </a:solidFill>
              </a:endParaRPr>
            </a:p>
            <a:p>
              <a:pPr marL="0" indent="0">
                <a:buFont typeface="Arial" pitchFamily="34" charset="0"/>
                <a:buNone/>
              </a:pPr>
              <a:endParaRPr lang="en-US" sz="2000" b="1" dirty="0" smtClean="0">
                <a:solidFill>
                  <a:srgbClr val="0000FF"/>
                </a:solidFill>
              </a:endParaRPr>
            </a:p>
            <a:p>
              <a:pPr marL="0" indent="0">
                <a:buFont typeface="Arial" pitchFamily="34" charset="0"/>
                <a:buNone/>
              </a:pPr>
              <a:endParaRPr lang="en-US" sz="2000" b="1" dirty="0" smtClean="0">
                <a:solidFill>
                  <a:srgbClr val="0000FF"/>
                </a:solidFill>
              </a:endParaRPr>
            </a:p>
          </p:txBody>
        </p:sp>
        <p:sp>
          <p:nvSpPr>
            <p:cNvPr id="3" name="TextBox 2"/>
            <p:cNvSpPr txBox="1"/>
            <p:nvPr/>
          </p:nvSpPr>
          <p:spPr>
            <a:xfrm>
              <a:off x="457200" y="5227130"/>
              <a:ext cx="5506044" cy="1908215"/>
            </a:xfrm>
            <a:prstGeom prst="rect">
              <a:avLst/>
            </a:prstGeom>
            <a:noFill/>
          </p:spPr>
          <p:txBody>
            <a:bodyPr wrap="square" rtlCol="0">
              <a:spAutoFit/>
            </a:bodyPr>
            <a:lstStyle/>
            <a:p>
              <a:r>
                <a:rPr lang="en-US" sz="2000" b="1" dirty="0">
                  <a:solidFill>
                    <a:srgbClr val="0000FF"/>
                  </a:solidFill>
                </a:rPr>
                <a:t>How does nuclear matter respond to fast moving color charge passing through it? </a:t>
              </a:r>
              <a:r>
                <a:rPr lang="en-US" sz="2000" b="1" dirty="0" smtClean="0">
                  <a:solidFill>
                    <a:srgbClr val="0000FF"/>
                  </a:solidFill>
                </a:rPr>
                <a:t> (</a:t>
              </a:r>
              <a:r>
                <a:rPr lang="en-US" sz="2000" b="1" dirty="0" err="1" smtClean="0">
                  <a:solidFill>
                    <a:srgbClr val="0000FF"/>
                  </a:solidFill>
                </a:rPr>
                <a:t>hadronization</a:t>
              </a:r>
              <a:r>
                <a:rPr lang="is-IS" sz="2000" b="1" dirty="0" smtClean="0">
                  <a:solidFill>
                    <a:srgbClr val="0000FF"/>
                  </a:solidFill>
                </a:rPr>
                <a:t>…. confinment?)</a:t>
              </a:r>
            </a:p>
            <a:p>
              <a:r>
                <a:rPr lang="is-IS" sz="2000" b="1" i="1" dirty="0" smtClean="0">
                  <a:solidFill>
                    <a:schemeClr val="tx2"/>
                  </a:solidFill>
                  <a:sym typeface="Wingdings"/>
                </a:rPr>
                <a:t> </a:t>
              </a:r>
              <a:r>
                <a:rPr lang="is-IS" sz="2000" b="1" i="1" dirty="0" smtClean="0">
                  <a:solidFill>
                    <a:schemeClr val="tx2"/>
                  </a:solidFill>
                </a:rPr>
                <a:t>How does a jet propagate through a nucleus (new?) </a:t>
              </a:r>
              <a:endParaRPr lang="en-US" sz="2000" i="1" dirty="0">
                <a:solidFill>
                  <a:schemeClr val="tx2"/>
                </a:solidFill>
              </a:endParaRPr>
            </a:p>
            <a:p>
              <a:endParaRPr lang="en-US" dirty="0"/>
            </a:p>
          </p:txBody>
        </p:sp>
      </p:grpSp>
      <p:grpSp>
        <p:nvGrpSpPr>
          <p:cNvPr id="13" name="Group 12"/>
          <p:cNvGrpSpPr/>
          <p:nvPr/>
        </p:nvGrpSpPr>
        <p:grpSpPr>
          <a:xfrm>
            <a:off x="827640" y="1039390"/>
            <a:ext cx="6982375" cy="1976852"/>
            <a:chOff x="457200" y="1146675"/>
            <a:chExt cx="6982375" cy="1976852"/>
          </a:xfrm>
        </p:grpSpPr>
        <p:pic>
          <p:nvPicPr>
            <p:cNvPr id="12" name="Picture 11"/>
            <p:cNvPicPr>
              <a:picLocks noChangeAspect="1"/>
            </p:cNvPicPr>
            <p:nvPr/>
          </p:nvPicPr>
          <p:blipFill rotWithShape="1">
            <a:blip r:embed="rId4"/>
            <a:srcRect l="16363" t="13351" r="11589" b="11633"/>
            <a:stretch/>
          </p:blipFill>
          <p:spPr>
            <a:xfrm>
              <a:off x="6044690" y="1146675"/>
              <a:ext cx="1394885" cy="1449504"/>
            </a:xfrm>
            <a:prstGeom prst="rect">
              <a:avLst/>
            </a:prstGeom>
          </p:spPr>
        </p:pic>
        <p:sp>
          <p:nvSpPr>
            <p:cNvPr id="4" name="TextBox 3"/>
            <p:cNvSpPr txBox="1"/>
            <p:nvPr/>
          </p:nvSpPr>
          <p:spPr>
            <a:xfrm>
              <a:off x="457200" y="1215312"/>
              <a:ext cx="4676737" cy="1908215"/>
            </a:xfrm>
            <a:prstGeom prst="rect">
              <a:avLst/>
            </a:prstGeom>
            <a:noFill/>
          </p:spPr>
          <p:txBody>
            <a:bodyPr wrap="square" rtlCol="0">
              <a:spAutoFit/>
            </a:bodyPr>
            <a:lstStyle/>
            <a:p>
              <a:r>
                <a:rPr lang="en-US" sz="2000" b="1" dirty="0">
                  <a:solidFill>
                    <a:srgbClr val="0000FF"/>
                  </a:solidFill>
                </a:rPr>
                <a:t>How do gluons and sea quarks contribute to the nucleon-nucleon force</a:t>
              </a:r>
              <a:r>
                <a:rPr lang="en-US" sz="2000" b="1" dirty="0" smtClean="0">
                  <a:solidFill>
                    <a:srgbClr val="0000FF"/>
                  </a:solidFill>
                </a:rPr>
                <a:t>? </a:t>
              </a:r>
            </a:p>
            <a:p>
              <a:r>
                <a:rPr lang="en-US" sz="2000" b="1" i="1" dirty="0" smtClean="0">
                  <a:solidFill>
                    <a:srgbClr val="D2533C"/>
                  </a:solidFill>
                </a:rPr>
                <a:t>Are gluons distributions broader than quark distributions in nuclei?</a:t>
              </a:r>
              <a:endParaRPr lang="en-US" sz="2000" i="1" dirty="0">
                <a:solidFill>
                  <a:srgbClr val="D2533C"/>
                </a:solidFill>
              </a:endParaRPr>
            </a:p>
            <a:p>
              <a:endParaRPr lang="en-US" dirty="0"/>
            </a:p>
          </p:txBody>
        </p:sp>
      </p:grpSp>
    </p:spTree>
    <p:extLst>
      <p:ext uri="{BB962C8B-B14F-4D97-AF65-F5344CB8AC3E}">
        <p14:creationId xmlns:p14="http://schemas.microsoft.com/office/powerpoint/2010/main" val="324000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7">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a:xfrm>
            <a:off x="0" y="261419"/>
            <a:ext cx="9144000" cy="643753"/>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3600" b="1" dirty="0">
                <a:latin typeface="Arial" panose="020B0604020202020204" pitchFamily="34" charset="0"/>
                <a:ea typeface="+mj-ea"/>
                <a:cs typeface="Arial" panose="020B0604020202020204" pitchFamily="34" charset="0"/>
              </a:rPr>
              <a:t>The EIC Users Group: </a:t>
            </a:r>
            <a:r>
              <a:rPr lang="en-US" altLang="en-US" sz="2800" b="1" dirty="0">
                <a:solidFill>
                  <a:srgbClr val="0000FF"/>
                </a:solidFill>
                <a:latin typeface="Arial" panose="020B0604020202020204" pitchFamily="34" charset="0"/>
                <a:ea typeface="+mj-ea"/>
                <a:cs typeface="Arial" panose="020B0604020202020204" pitchFamily="34" charset="0"/>
              </a:rPr>
              <a:t>EICUG.ORG</a:t>
            </a: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endParaRPr>
          </a:p>
        </p:txBody>
      </p:sp>
      <p:pic>
        <p:nvPicPr>
          <p:cNvPr id="6" name="Picture 5"/>
          <p:cNvPicPr/>
          <p:nvPr/>
        </p:nvPicPr>
        <p:blipFill rotWithShape="1">
          <a:blip r:embed="rId2"/>
          <a:srcRect l="19362" t="22651" r="18969" b="18057"/>
          <a:stretch/>
        </p:blipFill>
        <p:spPr bwMode="auto">
          <a:xfrm>
            <a:off x="872835" y="2269873"/>
            <a:ext cx="7471065" cy="4546939"/>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142926" y="1240452"/>
            <a:ext cx="4528134" cy="990600"/>
          </a:xfrm>
          <a:prstGeom prst="rect">
            <a:avLst/>
          </a:prstGeom>
        </p:spPr>
        <p:txBody>
          <a:bodyP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2000" dirty="0" smtClean="0"/>
              <a:t>670 </a:t>
            </a:r>
            <a:r>
              <a:rPr lang="is-IS" sz="2000" dirty="0"/>
              <a:t>collaborators, 28 countries, </a:t>
            </a:r>
            <a:r>
              <a:rPr lang="is-IS" sz="2000" dirty="0" smtClean="0"/>
              <a:t>150 </a:t>
            </a:r>
            <a:r>
              <a:rPr lang="is-IS" sz="2000" dirty="0"/>
              <a:t>institutions... </a:t>
            </a:r>
            <a:r>
              <a:rPr lang="is-IS" sz="2000" dirty="0" smtClean="0"/>
              <a:t>(December, </a:t>
            </a:r>
            <a:r>
              <a:rPr lang="is-IS" sz="2000" dirty="0"/>
              <a:t>2016)</a:t>
            </a:r>
            <a:endParaRPr lang="en-US" sz="2000" dirty="0"/>
          </a:p>
        </p:txBody>
      </p:sp>
      <p:sp>
        <p:nvSpPr>
          <p:cNvPr id="9" name="TextBox 8"/>
          <p:cNvSpPr txBox="1"/>
          <p:nvPr/>
        </p:nvSpPr>
        <p:spPr>
          <a:xfrm>
            <a:off x="1070750" y="1852465"/>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10" name="TextBox 9"/>
          <p:cNvSpPr txBox="1"/>
          <p:nvPr/>
        </p:nvSpPr>
        <p:spPr>
          <a:xfrm>
            <a:off x="254817" y="1039653"/>
            <a:ext cx="231826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(no students included as of yet)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886658"/>
            <a:ext cx="354330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0CFEC368-1D7A-4F81-ABF6-AE0E36BAF64C}" type="slidenum">
              <a:rPr lang="en-US" smtClean="0"/>
              <a:pPr/>
              <a:t>22</a:t>
            </a:fld>
            <a:endParaRPr lang="en-US"/>
          </a:p>
        </p:txBody>
      </p:sp>
    </p:spTree>
    <p:extLst>
      <p:ext uri="{BB962C8B-B14F-4D97-AF65-F5344CB8AC3E}">
        <p14:creationId xmlns:p14="http://schemas.microsoft.com/office/powerpoint/2010/main" val="206876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1637"/>
          </a:xfrm>
        </p:spPr>
        <p:txBody>
          <a:bodyPr>
            <a:normAutofit/>
          </a:bodyPr>
          <a:lstStyle/>
          <a:p>
            <a:r>
              <a:rPr lang="en-US" sz="3600" dirty="0" smtClean="0"/>
              <a:t>The Path Forward for the EIC</a:t>
            </a:r>
            <a:endParaRPr lang="en-US" sz="3600" dirty="0"/>
          </a:p>
        </p:txBody>
      </p:sp>
      <p:sp>
        <p:nvSpPr>
          <p:cNvPr id="3" name="Content Placeholder 2"/>
          <p:cNvSpPr>
            <a:spLocks noGrp="1"/>
          </p:cNvSpPr>
          <p:nvPr>
            <p:ph idx="1"/>
          </p:nvPr>
        </p:nvSpPr>
        <p:spPr/>
        <p:txBody>
          <a:bodyPr>
            <a:normAutofit/>
          </a:bodyPr>
          <a:lstStyle/>
          <a:p>
            <a:r>
              <a:rPr lang="en-US" sz="2800" dirty="0" smtClean="0"/>
              <a:t>National Academy of Science Review of the EIC</a:t>
            </a:r>
          </a:p>
          <a:p>
            <a:pPr lvl="1"/>
            <a:r>
              <a:rPr lang="en-US" sz="2400" dirty="0" smtClean="0"/>
              <a:t>Report due around end of </a:t>
            </a:r>
            <a:r>
              <a:rPr lang="en-US" sz="2400" dirty="0" smtClean="0"/>
              <a:t>2017</a:t>
            </a:r>
          </a:p>
          <a:p>
            <a:pPr lvl="1"/>
            <a:r>
              <a:rPr lang="en-US" sz="2400" dirty="0" err="1" smtClean="0">
                <a:solidFill>
                  <a:srgbClr val="0000FF"/>
                </a:solidFill>
              </a:rPr>
              <a:t>NuPECC</a:t>
            </a:r>
            <a:r>
              <a:rPr lang="en-US" sz="2400" dirty="0" smtClean="0">
                <a:solidFill>
                  <a:srgbClr val="0000FF"/>
                </a:solidFill>
              </a:rPr>
              <a:t> LRP support for the science would be very valuable.</a:t>
            </a:r>
            <a:endParaRPr lang="en-US" sz="2400" dirty="0" smtClean="0">
              <a:solidFill>
                <a:srgbClr val="0000FF"/>
              </a:solidFill>
            </a:endParaRPr>
          </a:p>
          <a:p>
            <a:r>
              <a:rPr lang="en-US" sz="2800" dirty="0" smtClean="0"/>
              <a:t>Accelerator R&amp;D program ~7$M/year in FY17</a:t>
            </a:r>
          </a:p>
          <a:p>
            <a:r>
              <a:rPr lang="en-US" sz="2800" dirty="0" smtClean="0"/>
              <a:t>Generic Detector R&amp;D program ~$1.3M/year</a:t>
            </a:r>
          </a:p>
          <a:p>
            <a:endParaRPr lang="en-US" sz="2800" dirty="0"/>
          </a:p>
          <a:p>
            <a:r>
              <a:rPr lang="en-US" sz="2800" dirty="0" smtClean="0">
                <a:solidFill>
                  <a:srgbClr val="0000FF"/>
                </a:solidFill>
              </a:rPr>
              <a:t>There is a real opportunity for international sources to make a big impact on the physics goals and scope. </a:t>
            </a:r>
          </a:p>
        </p:txBody>
      </p:sp>
    </p:spTree>
    <p:extLst>
      <p:ext uri="{BB962C8B-B14F-4D97-AF65-F5344CB8AC3E}">
        <p14:creationId xmlns:p14="http://schemas.microsoft.com/office/powerpoint/2010/main" val="33700456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225" y="335845"/>
            <a:ext cx="8247004" cy="4278094"/>
          </a:xfrm>
          <a:prstGeom prst="rect">
            <a:avLst/>
          </a:prstGeom>
        </p:spPr>
        <p:txBody>
          <a:bodyPr wrap="square">
            <a:spAutoFit/>
          </a:bodyPr>
          <a:lstStyle/>
          <a:p>
            <a:r>
              <a:rPr lang="en-US" b="1" cap="all" dirty="0"/>
              <a:t>RECOMMENDATION IV</a:t>
            </a:r>
          </a:p>
          <a:p>
            <a:r>
              <a:rPr lang="en-US" b="1" dirty="0"/>
              <a:t>We recommend increasing investment in small-scale and mid-scale projects and initiatives that enable forefront research at universities and laboratories.</a:t>
            </a:r>
          </a:p>
          <a:p>
            <a:r>
              <a:rPr lang="en-US" dirty="0"/>
              <a:t> </a:t>
            </a:r>
          </a:p>
          <a:p>
            <a:r>
              <a:rPr lang="en-US" sz="2000" i="1" dirty="0"/>
              <a:t>Innovative research and initiatives in instrumentation, computation, and theory play a major role in U.S. leadership in nuclear science and are crucial to capitalize on recent investments. The NSF competitive instrumentation funding mechanisms, such as the Major Research Instrumentation (MRI) program and the Mathematical &amp; Physical Sciences mid-scale research initiative, are essential to enable university researchers to respond nimbly to opportunities for scientific discovery. Similarly, DOE-supported research and development (R&amp;D) and Major Items of Equipment (MIE) at universities and national laboratories are vital to maximize the potential for discovery as opportunities emerge.</a:t>
            </a:r>
            <a:endParaRPr lang="en-US" sz="2000" dirty="0"/>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24</a:t>
            </a:fld>
            <a:endParaRPr lang="en-US" altLang="en-US" sz="1400" i="0" dirty="0" smtClean="0"/>
          </a:p>
        </p:txBody>
      </p:sp>
      <p:sp>
        <p:nvSpPr>
          <p:cNvPr id="2" name="TextBox 1"/>
          <p:cNvSpPr txBox="1"/>
          <p:nvPr/>
        </p:nvSpPr>
        <p:spPr>
          <a:xfrm>
            <a:off x="1189730" y="5417277"/>
            <a:ext cx="6575642" cy="707886"/>
          </a:xfrm>
          <a:prstGeom prst="rect">
            <a:avLst/>
          </a:prstGeom>
          <a:noFill/>
        </p:spPr>
        <p:txBody>
          <a:bodyPr wrap="square" rtlCol="0">
            <a:spAutoFit/>
          </a:bodyPr>
          <a:lstStyle/>
          <a:p>
            <a:r>
              <a:rPr lang="en-US" sz="2000" dirty="0" smtClean="0">
                <a:solidFill>
                  <a:srgbClr val="0000FF"/>
                </a:solidFill>
              </a:rPr>
              <a:t>One of the first examples of an increase in mid-scale project funding was the LHC upgrades</a:t>
            </a:r>
            <a:endParaRPr lang="en-US" sz="2000" dirty="0">
              <a:solidFill>
                <a:srgbClr val="0000FF"/>
              </a:solidFill>
            </a:endParaRPr>
          </a:p>
        </p:txBody>
      </p:sp>
    </p:spTree>
    <p:extLst>
      <p:ext uri="{BB962C8B-B14F-4D97-AF65-F5344CB8AC3E}">
        <p14:creationId xmlns:p14="http://schemas.microsoft.com/office/powerpoint/2010/main" val="38492360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1095" y="1349441"/>
            <a:ext cx="7870785" cy="4154983"/>
          </a:xfrm>
          <a:prstGeom prst="rect">
            <a:avLst/>
          </a:prstGeom>
        </p:spPr>
        <p:txBody>
          <a:bodyPr wrap="square">
            <a:spAutoFit/>
          </a:bodyPr>
          <a:lstStyle/>
          <a:p>
            <a:r>
              <a:rPr lang="en-US" sz="2400" dirty="0"/>
              <a:t>NSAC is asked to identify scientific opportunities and a level of resources necessary to achieve these. </a:t>
            </a:r>
            <a:r>
              <a:rPr lang="en-US" sz="2400" dirty="0" smtClean="0"/>
              <a:t>The recommendations express priorities. But, </a:t>
            </a:r>
            <a:r>
              <a:rPr lang="en-US" sz="2400" dirty="0"/>
              <a:t>except for the largest-scale facilities, projects named in this report are given as examples to carry out the science. The funding agencies have well-established procedures to evaluate the scientific value and the cost and technical effectiveness of individual projects. There is a long-standing basis of trust that if NSAC identifies the opportunities, the agencies will do their best to address these, even under the constraints of budget challenges</a:t>
            </a:r>
            <a:r>
              <a:rPr lang="en-US" sz="2400" dirty="0" smtClean="0"/>
              <a:t>.</a:t>
            </a:r>
          </a:p>
          <a:p>
            <a:endParaRPr lang="en-US" sz="2400" dirty="0"/>
          </a:p>
        </p:txBody>
      </p:sp>
      <p:sp>
        <p:nvSpPr>
          <p:cNvPr id="5" name="Title 1"/>
          <p:cNvSpPr>
            <a:spLocks noGrp="1"/>
          </p:cNvSpPr>
          <p:nvPr>
            <p:ph type="title"/>
          </p:nvPr>
        </p:nvSpPr>
        <p:spPr>
          <a:xfrm>
            <a:off x="222584" y="274638"/>
            <a:ext cx="8529681" cy="736083"/>
          </a:xfrm>
        </p:spPr>
        <p:txBody>
          <a:bodyPr>
            <a:normAutofit fontScale="90000"/>
          </a:bodyPr>
          <a:lstStyle/>
          <a:p>
            <a:r>
              <a:rPr lang="en-US" dirty="0" smtClean="0"/>
              <a:t> </a:t>
            </a:r>
            <a:r>
              <a:rPr lang="en-US" sz="3600" dirty="0" smtClean="0"/>
              <a:t>The Role of the NSAC Long Range Plan in Projects</a:t>
            </a:r>
            <a:endParaRPr lang="en-US" sz="2700" dirty="0"/>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25</a:t>
            </a:fld>
            <a:endParaRPr lang="en-US" altLang="en-US" sz="1400" i="0" dirty="0" smtClean="0"/>
          </a:p>
        </p:txBody>
      </p:sp>
    </p:spTree>
    <p:extLst>
      <p:ext uri="{BB962C8B-B14F-4D97-AF65-F5344CB8AC3E}">
        <p14:creationId xmlns:p14="http://schemas.microsoft.com/office/powerpoint/2010/main" val="40156107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305" y="298011"/>
            <a:ext cx="8690721" cy="6555641"/>
          </a:xfrm>
          <a:prstGeom prst="rect">
            <a:avLst/>
          </a:prstGeom>
        </p:spPr>
        <p:txBody>
          <a:bodyPr wrap="square">
            <a:spAutoFit/>
          </a:bodyPr>
          <a:lstStyle/>
          <a:p>
            <a:r>
              <a:rPr lang="en-US" sz="2000" b="1" dirty="0"/>
              <a:t>A: Theory Initiative</a:t>
            </a:r>
          </a:p>
          <a:p>
            <a:r>
              <a:rPr lang="en-US" sz="2000" dirty="0"/>
              <a:t>Advances in theory underpin the goal that we truly understand how nuclei and strongly interacting matter in all its forms behave and can predict their behavior in new settings.</a:t>
            </a:r>
          </a:p>
          <a:p>
            <a:r>
              <a:rPr lang="en-US" sz="2000" dirty="0"/>
              <a:t> </a:t>
            </a:r>
          </a:p>
          <a:p>
            <a:r>
              <a:rPr lang="en-US" sz="2000" i="1" dirty="0"/>
              <a:t>To meet the challenges and realize the full scientific potential of current and future experiments, we require new investments in theoretical and computational nuclear physics.</a:t>
            </a:r>
          </a:p>
          <a:p>
            <a:r>
              <a:rPr lang="en-US" sz="2000" dirty="0"/>
              <a:t> </a:t>
            </a:r>
          </a:p>
          <a:p>
            <a:pPr marL="285750" lvl="0" indent="-285750">
              <a:buFont typeface="Arial"/>
              <a:buChar char="•"/>
            </a:pPr>
            <a:r>
              <a:rPr lang="en-US" sz="2000" i="1" dirty="0"/>
              <a:t>We recommend new investments in computational nuclear theory that exploit the U.S. leadership in high-performance computing. These investments include a timely enhancement of the nuclear physics contribution to the Scientific Discovery through Advanced Computing program and complementary efforts as well as the deployment of the necessary capacity computing.</a:t>
            </a:r>
          </a:p>
          <a:p>
            <a:pPr marL="285750" lvl="0" indent="-285750">
              <a:buFont typeface="Arial"/>
              <a:buChar char="•"/>
            </a:pPr>
            <a:r>
              <a:rPr lang="en-US" sz="2000" i="1" dirty="0"/>
              <a:t>We recommend the establishment of a national FRIB theory alliance. This alliance will enhance the field through the national FRIB theory fellow program and tenure-track bridge positions at universities and national laboratories across the U.S.</a:t>
            </a:r>
          </a:p>
          <a:p>
            <a:pPr marL="285750" lvl="0" indent="-285750">
              <a:buFont typeface="Arial"/>
              <a:buChar char="•"/>
            </a:pPr>
            <a:r>
              <a:rPr lang="en-US" sz="2000" i="1" dirty="0"/>
              <a:t>We recommend the expansion of the successful Topical Collaborations initiative to a steady-state level of five Topical Collaborations, each selected by a competitive peer-review process.</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26</a:t>
            </a:fld>
            <a:endParaRPr lang="en-US" altLang="en-US" sz="1400" i="0" dirty="0" smtClean="0"/>
          </a:p>
        </p:txBody>
      </p:sp>
    </p:spTree>
    <p:extLst>
      <p:ext uri="{BB962C8B-B14F-4D97-AF65-F5344CB8AC3E}">
        <p14:creationId xmlns:p14="http://schemas.microsoft.com/office/powerpoint/2010/main" val="32405723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312" y="1443841"/>
            <a:ext cx="8522414" cy="2554545"/>
          </a:xfrm>
          <a:prstGeom prst="rect">
            <a:avLst/>
          </a:prstGeom>
        </p:spPr>
        <p:txBody>
          <a:bodyPr wrap="square">
            <a:spAutoFit/>
          </a:bodyPr>
          <a:lstStyle/>
          <a:p>
            <a:r>
              <a:rPr lang="en-US" sz="2000" b="1" dirty="0" smtClean="0"/>
              <a:t>B: </a:t>
            </a:r>
            <a:r>
              <a:rPr lang="en-US" sz="2000" b="1" dirty="0"/>
              <a:t>Initiative for Detector and Accelerator Research and Development</a:t>
            </a:r>
          </a:p>
          <a:p>
            <a:r>
              <a:rPr lang="en-US" sz="2000" i="1" dirty="0"/>
              <a:t>U.S. leadership in nuclear physics requires tools and techniques that are state-of-the-art or beyond. Targeted detector and accelerator R&amp;D for the search for </a:t>
            </a:r>
            <a:r>
              <a:rPr lang="en-US" sz="2000" i="1" dirty="0" err="1"/>
              <a:t>neutrinoless</a:t>
            </a:r>
            <a:r>
              <a:rPr lang="en-US" sz="2000" i="1" dirty="0"/>
              <a:t> double beta decay and for the Electron Ion Collider is critical to ensure that these exciting scientific opportunities can be fully realized.</a:t>
            </a:r>
          </a:p>
          <a:p>
            <a:r>
              <a:rPr lang="en-US" sz="2000" dirty="0"/>
              <a:t> </a:t>
            </a:r>
          </a:p>
          <a:p>
            <a:pPr marL="285750" lvl="0" indent="-285750">
              <a:buFont typeface="Arial"/>
              <a:buChar char="•"/>
            </a:pPr>
            <a:r>
              <a:rPr lang="en-US" sz="2000" i="1" dirty="0"/>
              <a:t>We recommend vigorous detector and accelerator R&amp;D in support of the </a:t>
            </a:r>
            <a:r>
              <a:rPr lang="en-US" sz="2000" i="1" dirty="0" err="1"/>
              <a:t>neutrinoless</a:t>
            </a:r>
            <a:r>
              <a:rPr lang="en-US" sz="2000" i="1" dirty="0"/>
              <a:t> double beta decay program and the Electron Ion Collider.</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27</a:t>
            </a:fld>
            <a:endParaRPr lang="en-US" altLang="en-US" sz="1400" i="0" dirty="0" smtClean="0"/>
          </a:p>
        </p:txBody>
      </p:sp>
    </p:spTree>
    <p:extLst>
      <p:ext uri="{BB962C8B-B14F-4D97-AF65-F5344CB8AC3E}">
        <p14:creationId xmlns:p14="http://schemas.microsoft.com/office/powerpoint/2010/main" val="4141982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502"/>
            <a:ext cx="9144000" cy="5909310"/>
          </a:xfrm>
          <a:prstGeom prst="rect">
            <a:avLst/>
          </a:prstGeom>
        </p:spPr>
        <p:txBody>
          <a:bodyPr wrap="square">
            <a:spAutoFit/>
          </a:bodyPr>
          <a:lstStyle/>
          <a:p>
            <a:r>
              <a:rPr lang="en-US" b="1" dirty="0"/>
              <a:t>Workforce, Education, and Outreach</a:t>
            </a:r>
          </a:p>
          <a:p>
            <a:r>
              <a:rPr lang="en-US" sz="2000" dirty="0"/>
              <a:t>A workforce trained in cutting-edge nuclear science is a vital resource for the Nation. </a:t>
            </a:r>
            <a:endParaRPr lang="en-US" sz="2000" dirty="0" smtClean="0"/>
          </a:p>
          <a:p>
            <a:r>
              <a:rPr lang="en-US" sz="2000" dirty="0"/>
              <a:t> </a:t>
            </a:r>
          </a:p>
          <a:p>
            <a:r>
              <a:rPr lang="en-US" sz="2000" i="1" dirty="0"/>
              <a:t>Our Nation needs a highly trained workforce in nuclear science to pursue research, develop technology, and ensure national security. Meeting this need relies critically on recruiting and educating early career scientists.</a:t>
            </a:r>
          </a:p>
          <a:p>
            <a:r>
              <a:rPr lang="en-US" sz="2000" dirty="0"/>
              <a:t> </a:t>
            </a:r>
          </a:p>
          <a:p>
            <a:r>
              <a:rPr lang="en-US" sz="2000" i="1" dirty="0"/>
              <a:t>We recommend that the NSF and DOE take the following steps.</a:t>
            </a:r>
          </a:p>
          <a:p>
            <a:r>
              <a:rPr lang="en-US" sz="2000" dirty="0"/>
              <a:t> </a:t>
            </a:r>
          </a:p>
          <a:p>
            <a:pPr marL="285750" lvl="0" indent="-285750">
              <a:buFont typeface="Arial"/>
              <a:buChar char="•"/>
            </a:pPr>
            <a:r>
              <a:rPr lang="en-US" sz="2000" i="1" dirty="0"/>
              <a:t>Enhance programs, such as the NSF-supported Research Experience for Undergraduates (REU) program, the DOE-supported Science Undergraduate Laboratory Internships (SULI), and the DOE-supported Summer School in Nuclear and Radiochemistry, that introduce undergraduate students to career opportunities in nuclear science.</a:t>
            </a:r>
          </a:p>
          <a:p>
            <a:pPr marL="285750" lvl="0" indent="-285750">
              <a:buFont typeface="Arial"/>
              <a:buChar char="•"/>
            </a:pPr>
            <a:r>
              <a:rPr lang="en-US" sz="2000" i="1" dirty="0"/>
              <a:t>Support educational initiatives and advanced summer schools, such as the National Nuclear Physics Summer School, designed to enhance graduate student and postdoctoral instruction.</a:t>
            </a:r>
          </a:p>
          <a:p>
            <a:pPr marL="285750" lvl="0" indent="-285750">
              <a:buFont typeface="Arial"/>
              <a:buChar char="•"/>
            </a:pPr>
            <a:r>
              <a:rPr lang="en-US" sz="2000" i="1" dirty="0"/>
              <a:t>Support the creation of a prestigious fellowship program designed to enhance the visibility of outstanding postdoctoral researchers across the field of nuclear science.</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28</a:t>
            </a:fld>
            <a:endParaRPr lang="en-US" altLang="en-US" sz="1400" i="0" dirty="0" smtClean="0"/>
          </a:p>
        </p:txBody>
      </p:sp>
    </p:spTree>
    <p:extLst>
      <p:ext uri="{BB962C8B-B14F-4D97-AF65-F5344CB8AC3E}">
        <p14:creationId xmlns:p14="http://schemas.microsoft.com/office/powerpoint/2010/main" val="3539577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228"/>
            <a:ext cx="8229600" cy="750428"/>
          </a:xfrm>
        </p:spPr>
        <p:txBody>
          <a:bodyPr>
            <a:normAutofit fontScale="90000"/>
          </a:bodyPr>
          <a:lstStyle/>
          <a:p>
            <a:r>
              <a:rPr lang="en-US" dirty="0" smtClean="0"/>
              <a:t>Budgets</a:t>
            </a:r>
            <a:endParaRPr lang="en-US" dirty="0"/>
          </a:p>
        </p:txBody>
      </p:sp>
      <p:sp>
        <p:nvSpPr>
          <p:cNvPr id="4" name="Rectangle 3"/>
          <p:cNvSpPr/>
          <p:nvPr/>
        </p:nvSpPr>
        <p:spPr>
          <a:xfrm>
            <a:off x="765027" y="900101"/>
            <a:ext cx="7175965" cy="5262980"/>
          </a:xfrm>
          <a:prstGeom prst="rect">
            <a:avLst/>
          </a:prstGeom>
        </p:spPr>
        <p:txBody>
          <a:bodyPr wrap="square">
            <a:spAutoFit/>
          </a:bodyPr>
          <a:lstStyle/>
          <a:p>
            <a:r>
              <a:rPr lang="en-US" sz="2800" dirty="0"/>
              <a:t>It is well recognized that resources are always limited, and hard choices have been made concerning parts of the program that could not go forward in a realistic budget scenario.  For example, the 2013 NSAC report </a:t>
            </a:r>
            <a:r>
              <a:rPr lang="en-US" sz="2800" i="1" dirty="0"/>
              <a:t>Implementing the 2007 Long Range </a:t>
            </a:r>
            <a:r>
              <a:rPr lang="en-US" sz="2800" i="1" dirty="0" smtClean="0"/>
              <a:t>Plan</a:t>
            </a:r>
            <a:r>
              <a:rPr lang="en-US" sz="2800" dirty="0" smtClean="0"/>
              <a:t> </a:t>
            </a:r>
            <a:r>
              <a:rPr lang="en-US" sz="2800" dirty="0"/>
              <a:t>responded to a more constrained budget picture than was originally expected. The resulting focused plan has been widely supported by the community, the Administration and the Congress. This 2015 Long Range Plan also involves hard choices to go forward with constrained budget scenarios.</a:t>
            </a:r>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29</a:t>
            </a:fld>
            <a:endParaRPr lang="en-US" altLang="en-US" sz="1400" i="0" dirty="0" smtClean="0"/>
          </a:p>
        </p:txBody>
      </p:sp>
    </p:spTree>
    <p:extLst>
      <p:ext uri="{BB962C8B-B14F-4D97-AF65-F5344CB8AC3E}">
        <p14:creationId xmlns:p14="http://schemas.microsoft.com/office/powerpoint/2010/main" val="28768777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26" y="156791"/>
            <a:ext cx="8999974" cy="736083"/>
          </a:xfrm>
        </p:spPr>
        <p:txBody>
          <a:bodyPr>
            <a:normAutofit fontScale="90000"/>
          </a:bodyPr>
          <a:lstStyle/>
          <a:p>
            <a:pPr algn="l"/>
            <a:r>
              <a:rPr lang="en-US" sz="3600" dirty="0" smtClean="0"/>
              <a:t>FY07 LRP Recommendations are being implemented! </a:t>
            </a:r>
            <a:r>
              <a:rPr lang="en-US" dirty="0" smtClean="0"/>
              <a:t/>
            </a:r>
            <a:br>
              <a:rPr lang="en-US" dirty="0" smtClean="0"/>
            </a:br>
            <a:endParaRPr lang="en-US" sz="2700" dirty="0"/>
          </a:p>
        </p:txBody>
      </p:sp>
      <p:sp>
        <p:nvSpPr>
          <p:cNvPr id="3" name="Content Placeholder 2"/>
          <p:cNvSpPr>
            <a:spLocks noGrp="1"/>
          </p:cNvSpPr>
          <p:nvPr>
            <p:ph idx="1"/>
          </p:nvPr>
        </p:nvSpPr>
        <p:spPr>
          <a:xfrm>
            <a:off x="457199" y="2084679"/>
            <a:ext cx="8590237" cy="4525963"/>
          </a:xfrm>
        </p:spPr>
        <p:txBody>
          <a:bodyPr>
            <a:normAutofit fontScale="77500" lnSpcReduction="20000"/>
          </a:bodyPr>
          <a:lstStyle/>
          <a:p>
            <a:r>
              <a:rPr lang="en-US" dirty="0" smtClean="0"/>
              <a:t>Complete JLAB 12 </a:t>
            </a:r>
            <a:r>
              <a:rPr lang="en-US" dirty="0" err="1" smtClean="0"/>
              <a:t>GeV</a:t>
            </a:r>
            <a:r>
              <a:rPr lang="en-US" dirty="0" smtClean="0"/>
              <a:t>  	- </a:t>
            </a:r>
            <a:r>
              <a:rPr lang="en-US" dirty="0" smtClean="0">
                <a:solidFill>
                  <a:srgbClr val="0000FF"/>
                </a:solidFill>
              </a:rPr>
              <a:t>almost complete</a:t>
            </a:r>
          </a:p>
          <a:p>
            <a:r>
              <a:rPr lang="en-US" dirty="0" smtClean="0"/>
              <a:t>Build FRIB                         	- </a:t>
            </a:r>
            <a:r>
              <a:rPr lang="en-US" dirty="0" smtClean="0">
                <a:solidFill>
                  <a:srgbClr val="0000FF"/>
                </a:solidFill>
              </a:rPr>
              <a:t>now well underway</a:t>
            </a:r>
          </a:p>
          <a:p>
            <a:r>
              <a:rPr lang="en-US" dirty="0" smtClean="0"/>
              <a:t>Targeted program in fundamental symmetries</a:t>
            </a:r>
          </a:p>
          <a:p>
            <a:pPr marL="0" indent="0">
              <a:buNone/>
            </a:pPr>
            <a:r>
              <a:rPr lang="en-US" dirty="0"/>
              <a:t>	</a:t>
            </a:r>
            <a:r>
              <a:rPr lang="en-US" dirty="0" smtClean="0"/>
              <a:t>							- </a:t>
            </a:r>
            <a:r>
              <a:rPr lang="en-US" dirty="0" smtClean="0">
                <a:solidFill>
                  <a:srgbClr val="0000FF"/>
                </a:solidFill>
              </a:rPr>
              <a:t>underway</a:t>
            </a:r>
          </a:p>
          <a:p>
            <a:r>
              <a:rPr lang="en-US" dirty="0" smtClean="0"/>
              <a:t>Upgrade RHIC				- </a:t>
            </a:r>
            <a:r>
              <a:rPr lang="en-US" dirty="0" smtClean="0">
                <a:solidFill>
                  <a:srgbClr val="0000FF"/>
                </a:solidFill>
              </a:rPr>
              <a:t>completed at 1/7 the anticipated</a:t>
            </a:r>
            <a:r>
              <a:rPr lang="en-US" dirty="0" smtClean="0"/>
              <a:t> </a:t>
            </a:r>
          </a:p>
          <a:p>
            <a:pPr marL="0" indent="0">
              <a:buNone/>
            </a:pPr>
            <a:r>
              <a:rPr lang="en-US" dirty="0" smtClean="0"/>
              <a:t>								  </a:t>
            </a:r>
            <a:r>
              <a:rPr lang="en-US" dirty="0" smtClean="0">
                <a:solidFill>
                  <a:srgbClr val="0000FF"/>
                </a:solidFill>
              </a:rPr>
              <a:t>cost</a:t>
            </a:r>
          </a:p>
          <a:p>
            <a:endParaRPr lang="en-US" dirty="0"/>
          </a:p>
          <a:p>
            <a:r>
              <a:rPr lang="en-US" dirty="0" smtClean="0"/>
              <a:t>Resources for R&amp;D for EIC – </a:t>
            </a:r>
            <a:r>
              <a:rPr lang="en-US" dirty="0" smtClean="0">
                <a:solidFill>
                  <a:srgbClr val="0000FF"/>
                </a:solidFill>
              </a:rPr>
              <a:t>steps forward</a:t>
            </a:r>
          </a:p>
          <a:p>
            <a:pPr marL="0" indent="0">
              <a:buNone/>
            </a:pPr>
            <a:endParaRPr lang="en-US" dirty="0"/>
          </a:p>
          <a:p>
            <a:r>
              <a:rPr lang="en-US" dirty="0" smtClean="0"/>
              <a:t>Initiatives in theory, gamma-ray tracking and Accelerator R&amp;D								- </a:t>
            </a:r>
            <a:r>
              <a:rPr lang="en-US" dirty="0" smtClean="0">
                <a:solidFill>
                  <a:srgbClr val="0000FF"/>
                </a:solidFill>
              </a:rPr>
              <a:t>major progress, theory topica</a:t>
            </a:r>
            <a:r>
              <a:rPr lang="en-US" dirty="0" smtClean="0"/>
              <a:t>l 								  </a:t>
            </a:r>
            <a:r>
              <a:rPr lang="en-US" dirty="0" smtClean="0">
                <a:solidFill>
                  <a:srgbClr val="0000FF"/>
                </a:solidFill>
              </a:rPr>
              <a:t>collaborations, GRETINA</a:t>
            </a:r>
            <a:endParaRPr lang="en-US" dirty="0">
              <a:solidFill>
                <a:srgbClr val="0000FF"/>
              </a:solidFill>
            </a:endParaRPr>
          </a:p>
        </p:txBody>
      </p:sp>
      <p:sp>
        <p:nvSpPr>
          <p:cNvPr id="5" name="TextBox 4"/>
          <p:cNvSpPr txBox="1"/>
          <p:nvPr/>
        </p:nvSpPr>
        <p:spPr>
          <a:xfrm>
            <a:off x="144026" y="932156"/>
            <a:ext cx="8903410" cy="830997"/>
          </a:xfrm>
          <a:prstGeom prst="rect">
            <a:avLst/>
          </a:prstGeom>
          <a:noFill/>
        </p:spPr>
        <p:txBody>
          <a:bodyPr wrap="square" rtlCol="0">
            <a:spAutoFit/>
          </a:bodyPr>
          <a:lstStyle/>
          <a:p>
            <a:r>
              <a:rPr lang="en-US" sz="2400" dirty="0"/>
              <a:t>These were made after a period, 2001-2006, of little major </a:t>
            </a:r>
            <a:r>
              <a:rPr lang="en-US" sz="2400" dirty="0" smtClean="0"/>
              <a:t>construction.</a:t>
            </a:r>
            <a:endParaRPr lang="en-US" sz="2400" dirty="0"/>
          </a:p>
        </p:txBody>
      </p:sp>
      <p:sp>
        <p:nvSpPr>
          <p:cNvPr id="6"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a:t>
            </a:fld>
            <a:endParaRPr lang="en-US" altLang="en-US" sz="1400" i="0" dirty="0" smtClean="0"/>
          </a:p>
        </p:txBody>
      </p:sp>
    </p:spTree>
    <p:extLst>
      <p:ext uri="{BB962C8B-B14F-4D97-AF65-F5344CB8AC3E}">
        <p14:creationId xmlns:p14="http://schemas.microsoft.com/office/powerpoint/2010/main" val="12836480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714"/>
          </a:xfrm>
        </p:spPr>
        <p:txBody>
          <a:bodyPr>
            <a:normAutofit/>
          </a:bodyPr>
          <a:lstStyle/>
          <a:p>
            <a:r>
              <a:rPr lang="en-US" sz="3600" dirty="0" smtClean="0"/>
              <a:t>Project Sequencing</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smtClean="0"/>
              <a:t>FY15-18 as in 2013 Implementation Plan and consistent with the FY16 President’s budget request</a:t>
            </a:r>
            <a:endParaRPr lang="en-US" dirty="0"/>
          </a:p>
          <a:p>
            <a:r>
              <a:rPr lang="en-US" dirty="0" smtClean="0"/>
              <a:t>Ton-scale </a:t>
            </a:r>
            <a:r>
              <a:rPr lang="en-US" dirty="0" err="1" smtClean="0"/>
              <a:t>neutrinoless</a:t>
            </a:r>
            <a:r>
              <a:rPr lang="en-US" dirty="0" smtClean="0"/>
              <a:t> double beta decay starts near end of the decade after FRIB peak.</a:t>
            </a:r>
          </a:p>
          <a:p>
            <a:pPr lvl="1"/>
            <a:r>
              <a:rPr lang="en-US" dirty="0" smtClean="0"/>
              <a:t>Need for demonstration projects to show what they can do and need for more R&amp;D</a:t>
            </a:r>
          </a:p>
          <a:p>
            <a:pPr lvl="1"/>
            <a:r>
              <a:rPr lang="en-US" dirty="0" smtClean="0"/>
              <a:t>A standing NSAC subcommittee is providing advice. </a:t>
            </a:r>
          </a:p>
          <a:p>
            <a:r>
              <a:rPr lang="en-US" dirty="0" smtClean="0"/>
              <a:t>EIC construction after completion of FRIB construction.</a:t>
            </a:r>
          </a:p>
          <a:p>
            <a:pPr lvl="1"/>
            <a:r>
              <a:rPr lang="en-US" dirty="0" smtClean="0"/>
              <a:t>Time scale set, in part, by exciting physics at current facilities, by R&amp;D required, and, in part, to avoid the need for large sudden budget increase.</a:t>
            </a:r>
          </a:p>
          <a:p>
            <a:pPr lvl="1"/>
            <a:r>
              <a:rPr lang="en-US" dirty="0" smtClean="0"/>
              <a:t>Significant redirection from existing facilities when construction begins</a:t>
            </a:r>
          </a:p>
          <a:p>
            <a:endParaRPr lang="en-US" dirty="0"/>
          </a:p>
        </p:txBody>
      </p:sp>
      <p:sp>
        <p:nvSpPr>
          <p:cNvPr id="4" name="Slide Number Placeholder 3"/>
          <p:cNvSpPr>
            <a:spLocks noGrp="1"/>
          </p:cNvSpPr>
          <p:nvPr>
            <p:ph type="sldNum" sz="quarter" idx="4294967295"/>
          </p:nvPr>
        </p:nvSpPr>
        <p:spPr>
          <a:xfrm>
            <a:off x="8766175" y="663430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30</a:t>
            </a:fld>
            <a:endParaRPr lang="en-US" altLang="en-US" sz="1400" i="0" dirty="0" smtClean="0"/>
          </a:p>
        </p:txBody>
      </p:sp>
    </p:spTree>
    <p:extLst>
      <p:ext uri="{BB962C8B-B14F-4D97-AF65-F5344CB8AC3E}">
        <p14:creationId xmlns:p14="http://schemas.microsoft.com/office/powerpoint/2010/main" val="13008056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673"/>
          </a:xfrm>
        </p:spPr>
        <p:txBody>
          <a:bodyPr>
            <a:normAutofit fontScale="90000"/>
          </a:bodyPr>
          <a:lstStyle/>
          <a:p>
            <a:r>
              <a:rPr lang="en-US" dirty="0" smtClean="0"/>
              <a:t>Other Budget Priorities</a:t>
            </a:r>
            <a:endParaRPr lang="en-US" dirty="0"/>
          </a:p>
        </p:txBody>
      </p:sp>
      <p:sp>
        <p:nvSpPr>
          <p:cNvPr id="3" name="Content Placeholder 2"/>
          <p:cNvSpPr>
            <a:spLocks noGrp="1"/>
          </p:cNvSpPr>
          <p:nvPr>
            <p:ph idx="1"/>
          </p:nvPr>
        </p:nvSpPr>
        <p:spPr/>
        <p:txBody>
          <a:bodyPr/>
          <a:lstStyle/>
          <a:p>
            <a:r>
              <a:rPr lang="en-US" dirty="0" smtClean="0"/>
              <a:t>Increased small-scale and mid-scale projects including theory computing. This was temporarily sacrificed in 2013 implementation plan to start construction program.</a:t>
            </a:r>
          </a:p>
          <a:p>
            <a:pPr marL="0" indent="0">
              <a:buNone/>
            </a:pPr>
            <a:endParaRPr lang="en-US" dirty="0"/>
          </a:p>
          <a:p>
            <a:r>
              <a:rPr lang="en-US" dirty="0" smtClean="0"/>
              <a:t>Increased research funding. It has fallen over the past few years to less than 30% of total in 2015 in DOE-NP.</a:t>
            </a:r>
          </a:p>
          <a:p>
            <a:endParaRPr lang="en-US" dirty="0"/>
          </a:p>
          <a:p>
            <a:endParaRPr lang="en-US"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31</a:t>
            </a:fld>
            <a:endParaRPr lang="en-US" altLang="en-US" sz="1400" i="0" dirty="0" smtClean="0"/>
          </a:p>
        </p:txBody>
      </p:sp>
    </p:spTree>
    <p:extLst>
      <p:ext uri="{BB962C8B-B14F-4D97-AF65-F5344CB8AC3E}">
        <p14:creationId xmlns:p14="http://schemas.microsoft.com/office/powerpoint/2010/main" val="5202019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54085"/>
            <a:ext cx="9144000" cy="6003915"/>
          </a:xfrm>
          <a:prstGeom prst="rect">
            <a:avLst/>
          </a:prstGeom>
        </p:spPr>
      </p:pic>
      <p:sp>
        <p:nvSpPr>
          <p:cNvPr id="6" name="TextBox 5"/>
          <p:cNvSpPr txBox="1"/>
          <p:nvPr/>
        </p:nvSpPr>
        <p:spPr>
          <a:xfrm>
            <a:off x="2679504" y="185875"/>
            <a:ext cx="3656520" cy="523220"/>
          </a:xfrm>
          <a:prstGeom prst="rect">
            <a:avLst/>
          </a:prstGeom>
          <a:noFill/>
        </p:spPr>
        <p:txBody>
          <a:bodyPr wrap="none" rtlCol="0">
            <a:spAutoFit/>
          </a:bodyPr>
          <a:lstStyle/>
          <a:p>
            <a:r>
              <a:rPr lang="en-US" sz="2800" dirty="0" smtClean="0"/>
              <a:t>DOE Budget Projections</a:t>
            </a:r>
            <a:endParaRPr lang="en-US" sz="2800"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32</a:t>
            </a:fld>
            <a:endParaRPr lang="en-US" altLang="en-US" sz="1400" i="0" dirty="0" smtClean="0"/>
          </a:p>
        </p:txBody>
      </p:sp>
      <p:sp>
        <p:nvSpPr>
          <p:cNvPr id="2" name="TextBox 1"/>
          <p:cNvSpPr txBox="1"/>
          <p:nvPr/>
        </p:nvSpPr>
        <p:spPr>
          <a:xfrm>
            <a:off x="6025440" y="6122044"/>
            <a:ext cx="3027840" cy="584776"/>
          </a:xfrm>
          <a:prstGeom prst="rect">
            <a:avLst/>
          </a:prstGeom>
          <a:noFill/>
        </p:spPr>
        <p:txBody>
          <a:bodyPr wrap="square" rtlCol="0">
            <a:spAutoFit/>
          </a:bodyPr>
          <a:lstStyle/>
          <a:p>
            <a:r>
              <a:rPr lang="en-US" sz="1600" dirty="0" smtClean="0"/>
              <a:t>This is comparable to NP budget growth from 2007 to 2015</a:t>
            </a:r>
          </a:p>
        </p:txBody>
      </p:sp>
    </p:spTree>
    <p:extLst>
      <p:ext uri="{BB962C8B-B14F-4D97-AF65-F5344CB8AC3E}">
        <p14:creationId xmlns:p14="http://schemas.microsoft.com/office/powerpoint/2010/main" val="13724305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026"/>
          </a:xfrm>
        </p:spPr>
        <p:txBody>
          <a:bodyPr>
            <a:normAutofit fontScale="90000"/>
          </a:bodyPr>
          <a:lstStyle/>
          <a:p>
            <a:r>
              <a:rPr lang="en-US" sz="3200" dirty="0" smtClean="0"/>
              <a:t>Is This Realistic?</a:t>
            </a:r>
            <a:br>
              <a:rPr lang="en-US" sz="3200" dirty="0" smtClean="0"/>
            </a:br>
            <a:r>
              <a:rPr lang="en-US" sz="3200" dirty="0" smtClean="0"/>
              <a:t>DOE NP Budget history Since the 2007 LRP</a:t>
            </a:r>
            <a:endParaRPr lang="en-US" sz="3200" dirty="0"/>
          </a:p>
        </p:txBody>
      </p:sp>
      <p:graphicFrame>
        <p:nvGraphicFramePr>
          <p:cNvPr id="4" name="Chart 3"/>
          <p:cNvGraphicFramePr>
            <a:graphicFrameLocks/>
          </p:cNvGraphicFramePr>
          <p:nvPr>
            <p:extLst>
              <p:ext uri="{D42A27DB-BD31-4B8C-83A1-F6EECF244321}">
                <p14:modId xmlns:p14="http://schemas.microsoft.com/office/powerpoint/2010/main" val="1253378176"/>
              </p:ext>
            </p:extLst>
          </p:nvPr>
        </p:nvGraphicFramePr>
        <p:xfrm>
          <a:off x="251468" y="1543049"/>
          <a:ext cx="6974832" cy="435454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943711" y="4602389"/>
            <a:ext cx="2605929" cy="923330"/>
          </a:xfrm>
          <a:prstGeom prst="rect">
            <a:avLst/>
          </a:prstGeom>
          <a:noFill/>
        </p:spPr>
        <p:txBody>
          <a:bodyPr wrap="square" rtlCol="0">
            <a:spAutoFit/>
          </a:bodyPr>
          <a:lstStyle/>
          <a:p>
            <a:r>
              <a:rPr lang="en-US" dirty="0" smtClean="0"/>
              <a:t>Since 2007, the real growth has been larger than this!</a:t>
            </a:r>
            <a:endParaRPr lang="en-US" dirty="0"/>
          </a:p>
        </p:txBody>
      </p:sp>
    </p:spTree>
    <p:extLst>
      <p:ext uri="{BB962C8B-B14F-4D97-AF65-F5344CB8AC3E}">
        <p14:creationId xmlns:p14="http://schemas.microsoft.com/office/powerpoint/2010/main" val="463152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246"/>
          </a:xfrm>
        </p:spPr>
        <p:txBody>
          <a:bodyPr>
            <a:normAutofit fontScale="90000"/>
          </a:bodyPr>
          <a:lstStyle/>
          <a:p>
            <a:r>
              <a:rPr lang="en-US" dirty="0" smtClean="0"/>
              <a:t>NSF Nuclear Physics Budget</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FRIB begins operation at the mid-point of this LRP and NSCL transitions from NSF stewardship. Before the transition , NSCL will remain the premier national user facility for rare isotope research in the U.S., with unique rare isotope reacceleration capabilities following fast beam fragmentation.</a:t>
            </a:r>
          </a:p>
          <a:p>
            <a:pPr marL="0" indent="0">
              <a:buNone/>
            </a:pPr>
            <a:endParaRPr lang="en-US" dirty="0" smtClean="0"/>
          </a:p>
          <a:p>
            <a:r>
              <a:rPr lang="en-US" dirty="0" smtClean="0"/>
              <a:t>We project increasing mid-scale funding at NSF and believe NP can compete well across the Physics Division for new initiatives. This is essential to ensure NSF-supported scientists have the resources to lead significant initiatives. We did not specifically associate any one initiative with NSF except as significant partners/leaders in </a:t>
            </a:r>
            <a:r>
              <a:rPr lang="en-US" dirty="0" err="1" smtClean="0"/>
              <a:t>neutrinoless</a:t>
            </a:r>
            <a:r>
              <a:rPr lang="en-US" dirty="0" smtClean="0"/>
              <a:t> double beta decay and neutron EDM where they already play important roles.</a:t>
            </a:r>
          </a:p>
          <a:p>
            <a:pPr marL="0" indent="0">
              <a:buNone/>
            </a:pPr>
            <a:endParaRPr lang="en-US" dirty="0" smtClean="0"/>
          </a:p>
          <a:p>
            <a:r>
              <a:rPr lang="en-US" dirty="0" smtClean="0"/>
              <a:t>We project a total NSF nuclear physics funding increasing slightly each year in line with the modest growth scenario.</a:t>
            </a:r>
            <a:endParaRPr lang="en-US"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34</a:t>
            </a:fld>
            <a:endParaRPr lang="en-US" altLang="en-US" sz="1400" i="0" dirty="0" smtClean="0"/>
          </a:p>
        </p:txBody>
      </p:sp>
    </p:spTree>
    <p:extLst>
      <p:ext uri="{BB962C8B-B14F-4D97-AF65-F5344CB8AC3E}">
        <p14:creationId xmlns:p14="http://schemas.microsoft.com/office/powerpoint/2010/main" val="15195622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697"/>
            <a:ext cx="8229600" cy="641944"/>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038982"/>
            <a:ext cx="8229600" cy="5699968"/>
          </a:xfrm>
        </p:spPr>
        <p:txBody>
          <a:bodyPr>
            <a:normAutofit fontScale="55000" lnSpcReduction="20000"/>
          </a:bodyPr>
          <a:lstStyle/>
          <a:p>
            <a:r>
              <a:rPr lang="en-US" sz="3800" dirty="0" smtClean="0"/>
              <a:t>Nuclear </a:t>
            </a:r>
            <a:r>
              <a:rPr lang="en-US" sz="3800" dirty="0" smtClean="0"/>
              <a:t>Physics </a:t>
            </a:r>
            <a:r>
              <a:rPr lang="en-US" sz="3800" dirty="0" smtClean="0"/>
              <a:t>has an exciting </a:t>
            </a:r>
            <a:r>
              <a:rPr lang="en-US" sz="3800" dirty="0"/>
              <a:t>s</a:t>
            </a:r>
            <a:r>
              <a:rPr lang="en-US" sz="3800" dirty="0" smtClean="0"/>
              <a:t>cience program world wide. </a:t>
            </a:r>
          </a:p>
          <a:p>
            <a:pPr marL="0" indent="0">
              <a:buNone/>
            </a:pPr>
            <a:endParaRPr lang="en-US" sz="2200" dirty="0"/>
          </a:p>
          <a:p>
            <a:r>
              <a:rPr lang="en-US" sz="3800" dirty="0" smtClean="0"/>
              <a:t>There are broader impacts to technology and medicine as well as other sciences such as astrophysics, </a:t>
            </a:r>
            <a:r>
              <a:rPr lang="en-US" sz="3800" dirty="0"/>
              <a:t>H</a:t>
            </a:r>
            <a:r>
              <a:rPr lang="en-US" sz="3800" dirty="0" smtClean="0"/>
              <a:t>EP, material science and chemistry. </a:t>
            </a:r>
          </a:p>
          <a:p>
            <a:pPr marL="0" indent="0">
              <a:buNone/>
            </a:pPr>
            <a:endParaRPr lang="en-US" sz="1900" dirty="0"/>
          </a:p>
          <a:p>
            <a:r>
              <a:rPr lang="en-US" sz="3800" dirty="0" smtClean="0"/>
              <a:t>New powerful world leading tools are coming on-line  and being constructed in the U.S. </a:t>
            </a:r>
          </a:p>
          <a:p>
            <a:pPr marL="0" indent="0">
              <a:buNone/>
            </a:pPr>
            <a:endParaRPr lang="en-US" sz="2200" dirty="0" smtClean="0"/>
          </a:p>
          <a:p>
            <a:r>
              <a:rPr lang="en-US" sz="3800" dirty="0"/>
              <a:t>We see two important major </a:t>
            </a:r>
            <a:r>
              <a:rPr lang="en-US" sz="3800" dirty="0" smtClean="0"/>
              <a:t>U.S. initiatives </a:t>
            </a:r>
            <a:r>
              <a:rPr lang="en-US" sz="3800" dirty="0"/>
              <a:t>for the future</a:t>
            </a:r>
            <a:r>
              <a:rPr lang="en-US" sz="3800" dirty="0" smtClean="0"/>
              <a:t>.</a:t>
            </a:r>
          </a:p>
          <a:p>
            <a:endParaRPr lang="en-US" sz="3800" dirty="0"/>
          </a:p>
          <a:p>
            <a:r>
              <a:rPr lang="en-US" sz="3800" dirty="0" smtClean="0"/>
              <a:t>There is always budget uncertainty. Thus far for 2017 we are operating on a “continuing resolution” and there is a transition in the leadership of the federal government. Historically, the average level of growth needed has been maintained. </a:t>
            </a:r>
          </a:p>
          <a:p>
            <a:endParaRPr lang="en-US" sz="3800" dirty="0"/>
          </a:p>
          <a:p>
            <a:r>
              <a:rPr lang="en-US" sz="3800" dirty="0" smtClean="0">
                <a:solidFill>
                  <a:srgbClr val="0000FF"/>
                </a:solidFill>
              </a:rPr>
              <a:t>We want to work in an international context to maximize the impact of resources.</a:t>
            </a:r>
          </a:p>
          <a:p>
            <a:endParaRPr lang="en-US" sz="3800" dirty="0"/>
          </a:p>
          <a:p>
            <a:r>
              <a:rPr lang="en-US" sz="3800" dirty="0" smtClean="0">
                <a:solidFill>
                  <a:srgbClr val="0000FF"/>
                </a:solidFill>
              </a:rPr>
              <a:t>International participation can have a big impact on the these plans.  </a:t>
            </a:r>
          </a:p>
          <a:p>
            <a:pPr marL="0" indent="0">
              <a:buNone/>
            </a:pPr>
            <a:endParaRPr lang="en-US" sz="1900" dirty="0">
              <a:solidFill>
                <a:srgbClr val="0000FF"/>
              </a:solidFill>
            </a:endParaRPr>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35</a:t>
            </a:fld>
            <a:endParaRPr lang="en-US" altLang="en-US" sz="1400" i="0" dirty="0" smtClean="0"/>
          </a:p>
        </p:txBody>
      </p:sp>
    </p:spTree>
    <p:extLst>
      <p:ext uri="{BB962C8B-B14F-4D97-AF65-F5344CB8AC3E}">
        <p14:creationId xmlns:p14="http://schemas.microsoft.com/office/powerpoint/2010/main" val="16116220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77"/>
            <a:ext cx="8229600" cy="1143000"/>
          </a:xfrm>
        </p:spPr>
        <p:txBody>
          <a:bodyPr>
            <a:normAutofit/>
          </a:bodyPr>
          <a:lstStyle/>
          <a:p>
            <a:r>
              <a:rPr lang="en-US" sz="2800" dirty="0" smtClean="0"/>
              <a:t>Fundamental Symmetries - Example</a:t>
            </a:r>
            <a:br>
              <a:rPr lang="en-US" sz="2800" dirty="0" smtClean="0"/>
            </a:br>
            <a:r>
              <a:rPr lang="en-US" sz="2800" dirty="0" smtClean="0"/>
              <a:t>Search for CP Violation in Electric </a:t>
            </a:r>
            <a:r>
              <a:rPr lang="en-US" sz="2800" dirty="0"/>
              <a:t>D</a:t>
            </a:r>
            <a:r>
              <a:rPr lang="en-US" sz="2800" dirty="0" smtClean="0"/>
              <a:t>ipole </a:t>
            </a:r>
            <a:r>
              <a:rPr lang="en-US" sz="2800" dirty="0"/>
              <a:t>M</a:t>
            </a:r>
            <a:r>
              <a:rPr lang="en-US" sz="2800" dirty="0" smtClean="0"/>
              <a:t>oments</a:t>
            </a:r>
            <a:endParaRPr lang="en-US" sz="2800" dirty="0"/>
          </a:p>
        </p:txBody>
      </p:sp>
      <p:pic>
        <p:nvPicPr>
          <p:cNvPr id="3" name="Picture 2"/>
          <p:cNvPicPr>
            <a:picLocks noChangeAspect="1"/>
          </p:cNvPicPr>
          <p:nvPr/>
        </p:nvPicPr>
        <p:blipFill>
          <a:blip r:embed="rId2"/>
          <a:stretch>
            <a:fillRect/>
          </a:stretch>
        </p:blipFill>
        <p:spPr>
          <a:xfrm>
            <a:off x="3031783" y="2544252"/>
            <a:ext cx="5754599" cy="4123944"/>
          </a:xfrm>
          <a:prstGeom prst="rect">
            <a:avLst/>
          </a:prstGeom>
        </p:spPr>
      </p:pic>
      <p:pic>
        <p:nvPicPr>
          <p:cNvPr id="4" name="Picture 3"/>
          <p:cNvPicPr>
            <a:picLocks noChangeAspect="1"/>
          </p:cNvPicPr>
          <p:nvPr/>
        </p:nvPicPr>
        <p:blipFill>
          <a:blip r:embed="rId3"/>
          <a:stretch>
            <a:fillRect/>
          </a:stretch>
        </p:blipFill>
        <p:spPr>
          <a:xfrm>
            <a:off x="0" y="3611723"/>
            <a:ext cx="2475225" cy="1407575"/>
          </a:xfrm>
          <a:prstGeom prst="rect">
            <a:avLst/>
          </a:prstGeom>
        </p:spPr>
      </p:pic>
      <p:sp>
        <p:nvSpPr>
          <p:cNvPr id="5" name="TextBox 4"/>
          <p:cNvSpPr txBox="1"/>
          <p:nvPr/>
        </p:nvSpPr>
        <p:spPr>
          <a:xfrm>
            <a:off x="172223" y="1085043"/>
            <a:ext cx="8697296" cy="1631216"/>
          </a:xfrm>
          <a:prstGeom prst="rect">
            <a:avLst/>
          </a:prstGeom>
          <a:noFill/>
        </p:spPr>
        <p:txBody>
          <a:bodyPr wrap="square" rtlCol="0">
            <a:spAutoFit/>
          </a:bodyPr>
          <a:lstStyle/>
          <a:p>
            <a:r>
              <a:rPr lang="en-US" sz="2000" dirty="0" smtClean="0"/>
              <a:t>There is a full court press searching for new mechanisms for CP violation to explain the matter/antimatter asymmetry of the universe.  A measurement of an electric dipole moment of the neutron is one of the most sensitive of these searches. The U.S. effort is jointly funded by NSF and DOE and will use the fundamental physics neutron beam line at the SNS. </a:t>
            </a:r>
            <a:endParaRPr lang="en-US" sz="2000" dirty="0"/>
          </a:p>
        </p:txBody>
      </p:sp>
      <p:sp>
        <p:nvSpPr>
          <p:cNvPr id="6" name="TextBox 5"/>
          <p:cNvSpPr txBox="1"/>
          <p:nvPr/>
        </p:nvSpPr>
        <p:spPr>
          <a:xfrm>
            <a:off x="172223" y="5249401"/>
            <a:ext cx="2751920" cy="1477328"/>
          </a:xfrm>
          <a:prstGeom prst="rect">
            <a:avLst/>
          </a:prstGeom>
          <a:noFill/>
        </p:spPr>
        <p:txBody>
          <a:bodyPr wrap="square" rtlCol="0">
            <a:spAutoFit/>
          </a:bodyPr>
          <a:lstStyle/>
          <a:p>
            <a:r>
              <a:rPr lang="en-US" dirty="0" smtClean="0"/>
              <a:t>Reversing time reverses the relative direction of the spin and EDM. By the CPT theorem, this is CP violating</a:t>
            </a:r>
            <a:endParaRPr lang="en-US" dirty="0"/>
          </a:p>
        </p:txBody>
      </p:sp>
      <p:sp>
        <p:nvSpPr>
          <p:cNvPr id="8"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36</a:t>
            </a:fld>
            <a:endParaRPr lang="en-US" altLang="en-US" sz="1400" i="0" dirty="0" smtClean="0"/>
          </a:p>
        </p:txBody>
      </p:sp>
    </p:spTree>
    <p:extLst>
      <p:ext uri="{BB962C8B-B14F-4D97-AF65-F5344CB8AC3E}">
        <p14:creationId xmlns:p14="http://schemas.microsoft.com/office/powerpoint/2010/main" val="26776244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17" y="98588"/>
            <a:ext cx="8598786" cy="1143000"/>
          </a:xfrm>
        </p:spPr>
        <p:txBody>
          <a:bodyPr>
            <a:noAutofit/>
          </a:bodyPr>
          <a:lstStyle/>
          <a:p>
            <a:r>
              <a:rPr lang="en-US" sz="4000" dirty="0" err="1" smtClean="0"/>
              <a:t>Neutrinoless</a:t>
            </a:r>
            <a:r>
              <a:rPr lang="en-US" sz="4000" dirty="0" smtClean="0"/>
              <a:t> Double Beta Decay Context</a:t>
            </a:r>
            <a:endParaRPr lang="en-US" sz="4000" dirty="0"/>
          </a:p>
        </p:txBody>
      </p:sp>
      <p:sp>
        <p:nvSpPr>
          <p:cNvPr id="3" name="TextBox 2"/>
          <p:cNvSpPr txBox="1"/>
          <p:nvPr/>
        </p:nvSpPr>
        <p:spPr>
          <a:xfrm>
            <a:off x="237689" y="1719740"/>
            <a:ext cx="8449111" cy="4893647"/>
          </a:xfrm>
          <a:prstGeom prst="rect">
            <a:avLst/>
          </a:prstGeom>
          <a:noFill/>
        </p:spPr>
        <p:txBody>
          <a:bodyPr wrap="square" rtlCol="0">
            <a:spAutoFit/>
          </a:bodyPr>
          <a:lstStyle/>
          <a:p>
            <a:pPr marL="285750" indent="-285750">
              <a:buFont typeface="Arial"/>
              <a:buChar char="•"/>
            </a:pPr>
            <a:r>
              <a:rPr lang="en-US" sz="2400" dirty="0" smtClean="0"/>
              <a:t>We are aiming for U.S. leadership of the most promising ton-scale experiment, and expecting significant international and interagency collaboration. For the highest cost options, we only projected about 60% funding from U.S.</a:t>
            </a:r>
          </a:p>
          <a:p>
            <a:pPr marL="285750" indent="-285750">
              <a:buFont typeface="Arial"/>
              <a:buChar char="•"/>
            </a:pPr>
            <a:endParaRPr lang="en-US" sz="2400" dirty="0"/>
          </a:p>
          <a:p>
            <a:pPr marL="285750" indent="-285750">
              <a:buFont typeface="Arial"/>
              <a:buChar char="•"/>
            </a:pPr>
            <a:r>
              <a:rPr lang="en-US" sz="2400" dirty="0" smtClean="0"/>
              <a:t>If a positive result is seen, it needs to be confirmed on another isotope and with another technique. We expect secondary U.S. involvement in at least one other international effort would go ahead with a similar time scale.</a:t>
            </a:r>
          </a:p>
          <a:p>
            <a:pPr marL="285750" indent="-285750">
              <a:buFont typeface="Arial"/>
              <a:buChar char="•"/>
            </a:pPr>
            <a:endParaRPr lang="en-US" sz="2400" dirty="0"/>
          </a:p>
          <a:p>
            <a:pPr marL="285750" indent="-285750">
              <a:buFont typeface="Arial"/>
              <a:buChar char="•"/>
            </a:pPr>
            <a:r>
              <a:rPr lang="en-US" sz="2400" dirty="0" smtClean="0"/>
              <a:t>Total integrated U.S. budgets for two projects ~ $250M in $FY15</a:t>
            </a:r>
          </a:p>
          <a:p>
            <a:pPr marL="285750" indent="-285750">
              <a:buFont typeface="Arial"/>
              <a:buChar char="•"/>
            </a:pPr>
            <a:endParaRPr lang="en-US" sz="2400" dirty="0"/>
          </a:p>
          <a:p>
            <a:pPr marL="285750" indent="-285750">
              <a:buFont typeface="Arial"/>
              <a:buChar char="•"/>
            </a:pPr>
            <a:r>
              <a:rPr lang="en-US" sz="2400" dirty="0" smtClean="0"/>
              <a:t>Ongoing NSAC Subcommittee activities</a:t>
            </a:r>
            <a:endParaRPr lang="en-US" sz="2400"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37</a:t>
            </a:fld>
            <a:endParaRPr lang="en-US" altLang="en-US" sz="1400" i="0" dirty="0" smtClean="0"/>
          </a:p>
        </p:txBody>
      </p:sp>
    </p:spTree>
    <p:extLst>
      <p:ext uri="{BB962C8B-B14F-4D97-AF65-F5344CB8AC3E}">
        <p14:creationId xmlns:p14="http://schemas.microsoft.com/office/powerpoint/2010/main" val="56708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39"/>
            <a:ext cx="8229600" cy="813989"/>
          </a:xfrm>
        </p:spPr>
        <p:txBody>
          <a:bodyPr>
            <a:noAutofit/>
          </a:bodyPr>
          <a:lstStyle/>
          <a:p>
            <a:r>
              <a:rPr lang="en-US" sz="3200" dirty="0" smtClean="0"/>
              <a:t>Why isn’t the Spin Settled by JLAB and RHIC?</a:t>
            </a:r>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46"/>
          <a:stretch/>
        </p:blipFill>
        <p:spPr bwMode="auto">
          <a:xfrm>
            <a:off x="4854799" y="2058963"/>
            <a:ext cx="4219949" cy="4654296"/>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203" y="1190270"/>
            <a:ext cx="4700596" cy="1038048"/>
          </a:xfrm>
          <a:prstGeom prst="rect">
            <a:avLst/>
          </a:prstGeom>
          <a:noFill/>
          <a:ln>
            <a:noFill/>
          </a:ln>
        </p:spPr>
      </p:pic>
      <p:sp>
        <p:nvSpPr>
          <p:cNvPr id="6" name="TextBox 5"/>
          <p:cNvSpPr txBox="1"/>
          <p:nvPr/>
        </p:nvSpPr>
        <p:spPr>
          <a:xfrm>
            <a:off x="725659" y="2394105"/>
            <a:ext cx="684540" cy="369332"/>
          </a:xfrm>
          <a:prstGeom prst="rect">
            <a:avLst/>
          </a:prstGeom>
          <a:noFill/>
        </p:spPr>
        <p:txBody>
          <a:bodyPr wrap="none" rtlCol="0">
            <a:spAutoFit/>
          </a:bodyPr>
          <a:lstStyle/>
          <a:p>
            <a:r>
              <a:rPr lang="en-US" dirty="0" smtClean="0"/>
              <a:t>Done</a:t>
            </a:r>
            <a:endParaRPr lang="en-US" dirty="0"/>
          </a:p>
        </p:txBody>
      </p:sp>
      <p:sp>
        <p:nvSpPr>
          <p:cNvPr id="7" name="TextBox 6"/>
          <p:cNvSpPr txBox="1"/>
          <p:nvPr/>
        </p:nvSpPr>
        <p:spPr>
          <a:xfrm>
            <a:off x="1297813" y="3056529"/>
            <a:ext cx="1632732" cy="1754327"/>
          </a:xfrm>
          <a:prstGeom prst="rect">
            <a:avLst/>
          </a:prstGeom>
          <a:noFill/>
        </p:spPr>
        <p:txBody>
          <a:bodyPr wrap="square" rtlCol="0">
            <a:spAutoFit/>
          </a:bodyPr>
          <a:lstStyle/>
          <a:p>
            <a:pPr algn="ctr"/>
            <a:r>
              <a:rPr lang="en-US" dirty="0" smtClean="0"/>
              <a:t>Valuable </a:t>
            </a:r>
          </a:p>
          <a:p>
            <a:pPr algn="ctr"/>
            <a:r>
              <a:rPr lang="en-US" dirty="0" smtClean="0"/>
              <a:t>Information</a:t>
            </a:r>
          </a:p>
          <a:p>
            <a:pPr algn="ctr"/>
            <a:r>
              <a:rPr lang="en-US" dirty="0" smtClean="0"/>
              <a:t>from RHIC</a:t>
            </a:r>
          </a:p>
          <a:p>
            <a:pPr algn="ctr"/>
            <a:endParaRPr lang="en-US" dirty="0"/>
          </a:p>
          <a:p>
            <a:pPr algn="ctr"/>
            <a:r>
              <a:rPr lang="en-US" dirty="0" smtClean="0"/>
              <a:t>Requires EIC to  fully answer</a:t>
            </a:r>
            <a:endParaRPr lang="en-US" dirty="0"/>
          </a:p>
        </p:txBody>
      </p:sp>
      <p:sp>
        <p:nvSpPr>
          <p:cNvPr id="8" name="TextBox 7"/>
          <p:cNvSpPr txBox="1"/>
          <p:nvPr/>
        </p:nvSpPr>
        <p:spPr>
          <a:xfrm>
            <a:off x="2818905" y="2394105"/>
            <a:ext cx="787395" cy="369332"/>
          </a:xfrm>
          <a:prstGeom prst="rect">
            <a:avLst/>
          </a:prstGeom>
          <a:noFill/>
        </p:spPr>
        <p:txBody>
          <a:bodyPr wrap="none" rtlCol="0">
            <a:spAutoFit/>
          </a:bodyPr>
          <a:lstStyle/>
          <a:p>
            <a:r>
              <a:rPr lang="en-US" dirty="0" smtClean="0"/>
              <a:t>CEBAF</a:t>
            </a:r>
            <a:endParaRPr lang="en-US" dirty="0"/>
          </a:p>
        </p:txBody>
      </p:sp>
      <p:sp>
        <p:nvSpPr>
          <p:cNvPr id="9" name="TextBox 8"/>
          <p:cNvSpPr txBox="1"/>
          <p:nvPr/>
        </p:nvSpPr>
        <p:spPr>
          <a:xfrm>
            <a:off x="4005079" y="2394105"/>
            <a:ext cx="479618" cy="369332"/>
          </a:xfrm>
          <a:prstGeom prst="rect">
            <a:avLst/>
          </a:prstGeom>
          <a:noFill/>
        </p:spPr>
        <p:txBody>
          <a:bodyPr wrap="none" rtlCol="0">
            <a:spAutoFit/>
          </a:bodyPr>
          <a:lstStyle/>
          <a:p>
            <a:r>
              <a:rPr lang="en-US" dirty="0" smtClean="0"/>
              <a:t>EIC</a:t>
            </a:r>
            <a:endParaRPr lang="en-US" dirty="0"/>
          </a:p>
        </p:txBody>
      </p:sp>
      <p:sp>
        <p:nvSpPr>
          <p:cNvPr id="10"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38</a:t>
            </a:fld>
            <a:endParaRPr lang="en-US" altLang="en-US" sz="1400" i="0" dirty="0" smtClean="0"/>
          </a:p>
        </p:txBody>
      </p:sp>
      <p:cxnSp>
        <p:nvCxnSpPr>
          <p:cNvPr id="11" name="Straight Arrow Connector 10"/>
          <p:cNvCxnSpPr/>
          <p:nvPr/>
        </p:nvCxnSpPr>
        <p:spPr>
          <a:xfrm>
            <a:off x="3357096" y="4451491"/>
            <a:ext cx="2464385" cy="150898"/>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970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319"/>
          </a:xfrm>
        </p:spPr>
        <p:txBody>
          <a:bodyPr>
            <a:normAutofit fontScale="90000"/>
          </a:bodyPr>
          <a:lstStyle/>
          <a:p>
            <a:r>
              <a:rPr lang="en-US" dirty="0" smtClean="0"/>
              <a:t>2015 Recommendations – in brief</a:t>
            </a:r>
            <a:br>
              <a:rPr lang="en-US" dirty="0" smtClean="0"/>
            </a:br>
            <a:r>
              <a:rPr lang="en-US" dirty="0">
                <a:solidFill>
                  <a:srgbClr val="FF0000"/>
                </a:solidFill>
              </a:rPr>
              <a:t>T</a:t>
            </a:r>
            <a:r>
              <a:rPr lang="en-US" dirty="0" smtClean="0">
                <a:solidFill>
                  <a:srgbClr val="FF0000"/>
                </a:solidFill>
              </a:rPr>
              <a:t>he exact text is important!</a:t>
            </a:r>
            <a:endParaRPr lang="en-US" dirty="0">
              <a:solidFill>
                <a:srgbClr val="FF0000"/>
              </a:solidFill>
            </a:endParaRPr>
          </a:p>
        </p:txBody>
      </p:sp>
      <p:sp>
        <p:nvSpPr>
          <p:cNvPr id="3" name="Content Placeholder 2"/>
          <p:cNvSpPr>
            <a:spLocks noGrp="1"/>
          </p:cNvSpPr>
          <p:nvPr>
            <p:ph idx="1"/>
          </p:nvPr>
        </p:nvSpPr>
        <p:spPr>
          <a:xfrm>
            <a:off x="457200" y="1600200"/>
            <a:ext cx="8229600" cy="4868288"/>
          </a:xfrm>
        </p:spPr>
        <p:txBody>
          <a:bodyPr>
            <a:normAutofit fontScale="92500" lnSpcReduction="10000"/>
          </a:bodyPr>
          <a:lstStyle/>
          <a:p>
            <a:r>
              <a:rPr lang="en-US" sz="2800" dirty="0" smtClean="0"/>
              <a:t>Recommendations</a:t>
            </a:r>
          </a:p>
          <a:p>
            <a:pPr lvl="1"/>
            <a:r>
              <a:rPr lang="en-US" sz="2400" dirty="0" smtClean="0"/>
              <a:t>Follow the 2007 LRP</a:t>
            </a:r>
          </a:p>
          <a:p>
            <a:pPr lvl="1"/>
            <a:r>
              <a:rPr lang="en-US" sz="2400" dirty="0" smtClean="0"/>
              <a:t>Lead a ton-scale </a:t>
            </a:r>
            <a:r>
              <a:rPr lang="en-US" sz="2400" dirty="0" err="1" smtClean="0"/>
              <a:t>neutrinoless</a:t>
            </a:r>
            <a:r>
              <a:rPr lang="en-US" sz="2400" dirty="0" smtClean="0"/>
              <a:t> double beta decay experiment</a:t>
            </a:r>
          </a:p>
          <a:p>
            <a:pPr lvl="1"/>
            <a:r>
              <a:rPr lang="en-US" sz="2400" dirty="0" smtClean="0"/>
              <a:t>Build an Electron Ion Collider after FRIB construction is compete</a:t>
            </a:r>
          </a:p>
          <a:p>
            <a:pPr lvl="1"/>
            <a:r>
              <a:rPr lang="en-US" sz="2400" dirty="0" smtClean="0"/>
              <a:t>Increase investment in small and mid scale projects and initiatives</a:t>
            </a:r>
          </a:p>
          <a:p>
            <a:pPr marL="457200" lvl="1" indent="0">
              <a:buNone/>
            </a:pPr>
            <a:endParaRPr lang="en-US" sz="2400" dirty="0" smtClean="0"/>
          </a:p>
          <a:p>
            <a:r>
              <a:rPr lang="en-US" sz="2800" dirty="0" smtClean="0"/>
              <a:t>Initiatives</a:t>
            </a:r>
          </a:p>
          <a:p>
            <a:pPr lvl="1"/>
            <a:r>
              <a:rPr lang="en-US" sz="2400" dirty="0" smtClean="0"/>
              <a:t>Theory and Theory Computing</a:t>
            </a:r>
          </a:p>
          <a:p>
            <a:pPr lvl="1"/>
            <a:r>
              <a:rPr lang="en-US" sz="2400" dirty="0" smtClean="0"/>
              <a:t>R&amp;D for the EIC and </a:t>
            </a:r>
            <a:r>
              <a:rPr lang="en-US" sz="2400" dirty="0" err="1" smtClean="0"/>
              <a:t>neutrinoless</a:t>
            </a:r>
            <a:r>
              <a:rPr lang="en-US" sz="2400" dirty="0" smtClean="0"/>
              <a:t> double beta decay</a:t>
            </a:r>
          </a:p>
          <a:p>
            <a:pPr lvl="1"/>
            <a:endParaRPr lang="en-US" sz="2400" dirty="0"/>
          </a:p>
          <a:p>
            <a:r>
              <a:rPr lang="en-US" sz="2800" dirty="0" smtClean="0"/>
              <a:t>Workforce, Education and Outreach</a:t>
            </a:r>
            <a:endParaRPr lang="en-US" sz="2800" dirty="0"/>
          </a:p>
        </p:txBody>
      </p:sp>
      <p:sp>
        <p:nvSpPr>
          <p:cNvPr id="4" name="Slide Number Placeholder 3"/>
          <p:cNvSpPr>
            <a:spLocks noGrp="1"/>
          </p:cNvSpPr>
          <p:nvPr>
            <p:ph type="sldNum" sz="quarter" idx="4294967295"/>
          </p:nvPr>
        </p:nvSpPr>
        <p:spPr>
          <a:xfrm>
            <a:off x="8766175" y="663430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4</a:t>
            </a:fld>
            <a:endParaRPr lang="en-US" altLang="en-US" sz="1400" i="0" dirty="0" smtClean="0"/>
          </a:p>
        </p:txBody>
      </p:sp>
    </p:spTree>
    <p:extLst>
      <p:ext uri="{BB962C8B-B14F-4D97-AF65-F5344CB8AC3E}">
        <p14:creationId xmlns:p14="http://schemas.microsoft.com/office/powerpoint/2010/main" val="41085260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8"/>
            <a:ext cx="8229600" cy="1143000"/>
          </a:xfrm>
        </p:spPr>
        <p:txBody>
          <a:bodyPr>
            <a:normAutofit/>
          </a:bodyPr>
          <a:lstStyle/>
          <a:p>
            <a:r>
              <a:rPr lang="en-US" dirty="0" smtClean="0"/>
              <a:t>We rely on off-shore facilities </a:t>
            </a:r>
            <a:endParaRPr lang="en-US" dirty="0"/>
          </a:p>
        </p:txBody>
      </p:sp>
      <p:sp>
        <p:nvSpPr>
          <p:cNvPr id="3" name="Content Placeholder 2"/>
          <p:cNvSpPr>
            <a:spLocks noGrp="1"/>
          </p:cNvSpPr>
          <p:nvPr>
            <p:ph idx="1"/>
          </p:nvPr>
        </p:nvSpPr>
        <p:spPr>
          <a:xfrm>
            <a:off x="457200" y="1363138"/>
            <a:ext cx="8229600" cy="4525963"/>
          </a:xfrm>
        </p:spPr>
        <p:txBody>
          <a:bodyPr>
            <a:normAutofit lnSpcReduction="10000"/>
          </a:bodyPr>
          <a:lstStyle/>
          <a:p>
            <a:r>
              <a:rPr lang="en-US" sz="2800" dirty="0" smtClean="0"/>
              <a:t>Higher </a:t>
            </a:r>
            <a:r>
              <a:rPr lang="en-US" sz="2800" dirty="0"/>
              <a:t>e</a:t>
            </a:r>
            <a:r>
              <a:rPr lang="en-US" sz="2800" dirty="0" smtClean="0"/>
              <a:t>nergy relativistic </a:t>
            </a:r>
            <a:r>
              <a:rPr lang="en-US" sz="2800" dirty="0"/>
              <a:t>h</a:t>
            </a:r>
            <a:r>
              <a:rPr lang="en-US" sz="2800" dirty="0" smtClean="0"/>
              <a:t>eavy </a:t>
            </a:r>
            <a:r>
              <a:rPr lang="en-US" sz="2800" dirty="0"/>
              <a:t>i</a:t>
            </a:r>
            <a:r>
              <a:rPr lang="en-US" sz="2800" dirty="0" smtClean="0"/>
              <a:t>ons – LHC</a:t>
            </a:r>
          </a:p>
          <a:p>
            <a:r>
              <a:rPr lang="en-US" sz="2800" dirty="0" smtClean="0"/>
              <a:t>Multi-</a:t>
            </a:r>
            <a:r>
              <a:rPr lang="en-US" sz="2800" dirty="0" err="1" smtClean="0"/>
              <a:t>GeV</a:t>
            </a:r>
            <a:r>
              <a:rPr lang="en-US" sz="2800" dirty="0" smtClean="0"/>
              <a:t> energy hadron beams – J-PARC, FAIR, CERN</a:t>
            </a:r>
          </a:p>
          <a:p>
            <a:r>
              <a:rPr lang="en-US" sz="2800" dirty="0" smtClean="0"/>
              <a:t>Higher energy radioactive beams – RIBF, GSI, FAIR</a:t>
            </a:r>
          </a:p>
          <a:p>
            <a:r>
              <a:rPr lang="en-US" sz="2800" dirty="0" smtClean="0"/>
              <a:t>ISOL radioactive beams – TRIUMF, ISOLDE, SPIRAL</a:t>
            </a:r>
          </a:p>
          <a:p>
            <a:r>
              <a:rPr lang="en-US" sz="2800" dirty="0" smtClean="0"/>
              <a:t>To a large part, neutrons and neutrinos from reactors</a:t>
            </a:r>
          </a:p>
          <a:p>
            <a:r>
              <a:rPr lang="en-US" sz="2800" dirty="0" smtClean="0"/>
              <a:t>Lower energy electron beams – Mainz</a:t>
            </a:r>
          </a:p>
          <a:p>
            <a:r>
              <a:rPr lang="en-US" sz="2800" dirty="0" smtClean="0"/>
              <a:t>High resolution transfer reactions with stable beams – RCNP, MLL</a:t>
            </a:r>
          </a:p>
          <a:p>
            <a:pPr marL="0" indent="0">
              <a:buNone/>
            </a:pPr>
            <a:endParaRPr lang="en-US" sz="2800" dirty="0"/>
          </a:p>
        </p:txBody>
      </p:sp>
      <p:sp>
        <p:nvSpPr>
          <p:cNvPr id="4" name="TextBox 3"/>
          <p:cNvSpPr txBox="1"/>
          <p:nvPr/>
        </p:nvSpPr>
        <p:spPr>
          <a:xfrm>
            <a:off x="169333" y="6079067"/>
            <a:ext cx="8669867" cy="707886"/>
          </a:xfrm>
          <a:prstGeom prst="rect">
            <a:avLst/>
          </a:prstGeom>
          <a:noFill/>
        </p:spPr>
        <p:txBody>
          <a:bodyPr wrap="square" rtlCol="0">
            <a:spAutoFit/>
          </a:bodyPr>
          <a:lstStyle/>
          <a:p>
            <a:r>
              <a:rPr lang="en-US" sz="2000" dirty="0" smtClean="0"/>
              <a:t>In some cases, U.S. scientists are users of these facilities. In others, we count on experiments at these facilities to provide complementary information.</a:t>
            </a:r>
            <a:endParaRPr lang="en-US" sz="2000" dirty="0"/>
          </a:p>
        </p:txBody>
      </p:sp>
      <p:sp>
        <p:nvSpPr>
          <p:cNvPr id="5"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5</a:t>
            </a:fld>
            <a:endParaRPr lang="en-US" altLang="en-US" sz="1400" i="0" dirty="0" smtClean="0"/>
          </a:p>
        </p:txBody>
      </p:sp>
    </p:spTree>
    <p:extLst>
      <p:ext uri="{BB962C8B-B14F-4D97-AF65-F5344CB8AC3E}">
        <p14:creationId xmlns:p14="http://schemas.microsoft.com/office/powerpoint/2010/main" val="2320756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890735" cy="6463309"/>
          </a:xfrm>
          <a:prstGeom prst="rect">
            <a:avLst/>
          </a:prstGeom>
        </p:spPr>
        <p:txBody>
          <a:bodyPr wrap="square">
            <a:spAutoFit/>
          </a:bodyPr>
          <a:lstStyle/>
          <a:p>
            <a:r>
              <a:rPr lang="en-US" b="1" cap="all" dirty="0"/>
              <a:t>RECOMMENDATION I</a:t>
            </a:r>
          </a:p>
          <a:p>
            <a:r>
              <a:rPr lang="en-US" b="1" dirty="0"/>
              <a:t>The progress achieved under the guidance of the 2007 Long Range Plan has reinforced U.S. world leadership in nuclear science. The highest priority in this 2015 Plan is to capitalize on the investments made.</a:t>
            </a:r>
          </a:p>
          <a:p>
            <a:r>
              <a:rPr lang="en-US" dirty="0"/>
              <a:t> </a:t>
            </a:r>
          </a:p>
          <a:p>
            <a:pPr marL="285750" lvl="0" indent="-285750">
              <a:buFont typeface="Arial"/>
              <a:buChar char="•"/>
            </a:pPr>
            <a:r>
              <a:rPr lang="en-US" i="1" dirty="0"/>
              <a:t>With the imminent completion of the CEBAF 12-GeV Upgrade, its forefront program of using electrons to unfold the quark and gluon structure of hadrons and nuclei and to probe the Standard Model must be realized.</a:t>
            </a:r>
          </a:p>
          <a:p>
            <a:pPr marL="285750" lvl="0" indent="-285750">
              <a:buFont typeface="Arial"/>
              <a:buChar char="•"/>
            </a:pPr>
            <a:r>
              <a:rPr lang="en-US" i="1" dirty="0" smtClean="0"/>
              <a:t>Expeditiously </a:t>
            </a:r>
            <a:r>
              <a:rPr lang="en-US" i="1" dirty="0"/>
              <a:t>completing the Facility for Rare Isotope Beams (FRIB) construction is essential. Initiating its scientific program will revolutionize our understanding of nuclei and their role in the cosmos.</a:t>
            </a:r>
          </a:p>
          <a:p>
            <a:pPr marL="285750" lvl="0" indent="-285750">
              <a:buFont typeface="Arial"/>
              <a:buChar char="•"/>
            </a:pPr>
            <a:r>
              <a:rPr lang="en-US" i="1" dirty="0"/>
              <a:t>The targeted program of fundamental symmetries and neutrino research that opens new doors to physics beyond the Standard Model must be sustained.</a:t>
            </a:r>
          </a:p>
          <a:p>
            <a:pPr marL="285750" lvl="0" indent="-285750">
              <a:buFont typeface="Arial"/>
              <a:buChar char="•"/>
            </a:pPr>
            <a:r>
              <a:rPr lang="en-US" i="1" dirty="0"/>
              <a:t>The upgraded RHIC facility provides unique capabilities that must be utilized to explore the properties and phases of quark and gluon matter in the high temperatures of the early universe and to explore the spin structure of the proton.</a:t>
            </a:r>
          </a:p>
          <a:p>
            <a:endParaRPr lang="en-US" i="1" dirty="0" smtClean="0"/>
          </a:p>
          <a:p>
            <a:r>
              <a:rPr lang="en-US" i="1" dirty="0" smtClean="0"/>
              <a:t>Realizing </a:t>
            </a:r>
            <a:r>
              <a:rPr lang="en-US" i="1" dirty="0"/>
              <a:t>world-leading nuclear science also requires robust support of experimental and theoretical research at universities and national laboratories and operating our two low-energy national user facilities —ATLAS and NSCL— each with their unique capabilities and scientific instrumentation.</a:t>
            </a:r>
          </a:p>
          <a:p>
            <a:r>
              <a:rPr lang="en-US" dirty="0"/>
              <a:t> </a:t>
            </a:r>
          </a:p>
          <a:p>
            <a:r>
              <a:rPr lang="en-US" dirty="0"/>
              <a:t>The ordering of these four bullets follows the priority ordering of the 2007 plan.</a:t>
            </a:r>
          </a:p>
        </p:txBody>
      </p:sp>
      <p:sp>
        <p:nvSpPr>
          <p:cNvPr id="3"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6</a:t>
            </a:fld>
            <a:endParaRPr lang="en-US" altLang="en-US" sz="1400" i="0" dirty="0" smtClean="0"/>
          </a:p>
        </p:txBody>
      </p:sp>
    </p:spTree>
    <p:extLst>
      <p:ext uri="{BB962C8B-B14F-4D97-AF65-F5344CB8AC3E}">
        <p14:creationId xmlns:p14="http://schemas.microsoft.com/office/powerpoint/2010/main" val="30359146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8267"/>
          </a:xfrm>
        </p:spPr>
        <p:txBody>
          <a:bodyPr>
            <a:normAutofit fontScale="90000"/>
          </a:bodyPr>
          <a:lstStyle/>
          <a:p>
            <a:r>
              <a:rPr lang="en-US" dirty="0" smtClean="0"/>
              <a:t>The CEBAF 12 </a:t>
            </a:r>
            <a:r>
              <a:rPr lang="en-US" dirty="0" err="1" smtClean="0"/>
              <a:t>GeV</a:t>
            </a:r>
            <a:r>
              <a:rPr lang="en-US" dirty="0" smtClean="0"/>
              <a:t> Era</a:t>
            </a:r>
            <a:endParaRPr lang="en-US" dirty="0"/>
          </a:p>
        </p:txBody>
      </p:sp>
      <p:pic>
        <p:nvPicPr>
          <p:cNvPr id="4" name="Picture 64" descr="gzero_animation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716" y="1271280"/>
            <a:ext cx="1200065" cy="1194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3169" y="1417638"/>
            <a:ext cx="5960831" cy="5016758"/>
          </a:xfrm>
          <a:prstGeom prst="rect">
            <a:avLst/>
          </a:prstGeom>
          <a:noFill/>
        </p:spPr>
        <p:txBody>
          <a:bodyPr wrap="square" rtlCol="0">
            <a:spAutoFit/>
          </a:bodyPr>
          <a:lstStyle/>
          <a:p>
            <a:r>
              <a:rPr lang="en-US" sz="2000" dirty="0" smtClean="0"/>
              <a:t>The upgraded CEBAF has the ideal beam properties to learn about</a:t>
            </a:r>
            <a:r>
              <a:rPr lang="en-US" sz="2000" dirty="0"/>
              <a:t> </a:t>
            </a:r>
            <a:r>
              <a:rPr lang="en-US" sz="2000" dirty="0" smtClean="0"/>
              <a:t>the dynamics of the valence quarks that determine the quantum numbers of strongly interacting particles.</a:t>
            </a:r>
          </a:p>
          <a:p>
            <a:endParaRPr lang="en-US" sz="2000" dirty="0" smtClean="0"/>
          </a:p>
          <a:p>
            <a:r>
              <a:rPr lang="en-US" sz="2000" dirty="0" smtClean="0"/>
              <a:t>We have learned this dynamics is strongly influenced by the mechanism that develops mass in QCD, dynamical chiral symmetry breaking.</a:t>
            </a:r>
          </a:p>
          <a:p>
            <a:endParaRPr lang="en-US" sz="2000" dirty="0" smtClean="0"/>
          </a:p>
          <a:p>
            <a:r>
              <a:rPr lang="en-US" sz="2000" dirty="0" smtClean="0"/>
              <a:t>We have a firm theoretical framework to measure the correlations between quark momentum and transverse position</a:t>
            </a:r>
            <a:r>
              <a:rPr lang="en-US" sz="2000" dirty="0"/>
              <a:t>,</a:t>
            </a:r>
            <a:r>
              <a:rPr lang="en-US" sz="2000" dirty="0" smtClean="0"/>
              <a:t> 3D imaging.</a:t>
            </a:r>
            <a:endParaRPr lang="en-US" sz="2000" dirty="0"/>
          </a:p>
          <a:p>
            <a:endParaRPr lang="en-US" sz="2000" dirty="0"/>
          </a:p>
          <a:p>
            <a:r>
              <a:rPr lang="en-US" sz="2000" dirty="0" smtClean="0"/>
              <a:t>		</a:t>
            </a:r>
          </a:p>
          <a:p>
            <a:r>
              <a:rPr lang="en-US" sz="2000" dirty="0"/>
              <a:t>	</a:t>
            </a:r>
            <a:r>
              <a:rPr lang="en-US" sz="2000" dirty="0" smtClean="0"/>
              <a:t>	We will search for particles where the glue helps			 determine the quantum numbers.</a:t>
            </a:r>
            <a:endParaRPr lang="en-US" sz="2000" dirty="0"/>
          </a:p>
        </p:txBody>
      </p:sp>
      <p:pic>
        <p:nvPicPr>
          <p:cNvPr id="3" name="Picture 2"/>
          <p:cNvPicPr>
            <a:picLocks noChangeAspect="1"/>
          </p:cNvPicPr>
          <p:nvPr/>
        </p:nvPicPr>
        <p:blipFill>
          <a:blip r:embed="rId3"/>
          <a:stretch>
            <a:fillRect/>
          </a:stretch>
        </p:blipFill>
        <p:spPr>
          <a:xfrm>
            <a:off x="0" y="2465613"/>
            <a:ext cx="3051227" cy="2437103"/>
          </a:xfrm>
          <a:prstGeom prst="rect">
            <a:avLst/>
          </a:prstGeom>
        </p:spPr>
      </p:pic>
      <p:pic>
        <p:nvPicPr>
          <p:cNvPr id="6" name="Picture 5"/>
          <p:cNvPicPr>
            <a:picLocks noChangeAspect="1"/>
          </p:cNvPicPr>
          <p:nvPr/>
        </p:nvPicPr>
        <p:blipFill>
          <a:blip r:embed="rId4"/>
          <a:stretch>
            <a:fillRect/>
          </a:stretch>
        </p:blipFill>
        <p:spPr>
          <a:xfrm>
            <a:off x="0" y="5096842"/>
            <a:ext cx="3823273" cy="1761158"/>
          </a:xfrm>
          <a:prstGeom prst="rect">
            <a:avLst/>
          </a:prstGeom>
        </p:spPr>
      </p:pic>
      <p:sp>
        <p:nvSpPr>
          <p:cNvPr id="7"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7</a:t>
            </a:fld>
            <a:endParaRPr lang="en-US" altLang="en-US" sz="1400" i="0" dirty="0" smtClean="0"/>
          </a:p>
        </p:txBody>
      </p:sp>
    </p:spTree>
    <p:extLst>
      <p:ext uri="{BB962C8B-B14F-4D97-AF65-F5344CB8AC3E}">
        <p14:creationId xmlns:p14="http://schemas.microsoft.com/office/powerpoint/2010/main" val="24994267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6608"/>
            <a:ext cx="9144000" cy="584776"/>
          </a:xfrm>
          <a:prstGeom prst="rect">
            <a:avLst/>
          </a:prstGeom>
          <a:noFill/>
        </p:spPr>
        <p:txBody>
          <a:bodyPr wrap="square" rtlCol="0">
            <a:spAutoFit/>
          </a:bodyPr>
          <a:lstStyle/>
          <a:p>
            <a:pPr algn="ctr"/>
            <a:r>
              <a:rPr lang="en-US" sz="3200" b="1" dirty="0" smtClean="0">
                <a:latin typeface="+mj-lt"/>
                <a:cs typeface="Arial" pitchFamily="34" charset="0"/>
              </a:rPr>
              <a:t>Three Dimensional Images of the Proton</a:t>
            </a:r>
            <a:endParaRPr lang="en-US" sz="3200" b="1" dirty="0">
              <a:latin typeface="+mj-lt"/>
              <a:cs typeface="Arial" pitchFamily="34" charset="0"/>
            </a:endParaRPr>
          </a:p>
        </p:txBody>
      </p:sp>
      <p:pic>
        <p:nvPicPr>
          <p:cNvPr id="5122" name="Picture 2"/>
          <p:cNvPicPr>
            <a:picLocks noChangeAspect="1" noChangeArrowheads="1"/>
          </p:cNvPicPr>
          <p:nvPr/>
        </p:nvPicPr>
        <p:blipFill>
          <a:blip r:embed="rId2"/>
          <a:srcRect/>
          <a:stretch>
            <a:fillRect/>
          </a:stretch>
        </p:blipFill>
        <p:spPr bwMode="auto">
          <a:xfrm>
            <a:off x="161926" y="892632"/>
            <a:ext cx="4307205" cy="4833938"/>
          </a:xfrm>
          <a:prstGeom prst="rect">
            <a:avLst/>
          </a:prstGeom>
          <a:noFill/>
          <a:ln w="9525">
            <a:noFill/>
            <a:miter lim="800000"/>
            <a:headEnd/>
            <a:tailEnd/>
          </a:ln>
        </p:spPr>
      </p:pic>
      <p:sp>
        <p:nvSpPr>
          <p:cNvPr id="11" name="Slide Number Placeholder 2"/>
          <p:cNvSpPr>
            <a:spLocks noGrp="1"/>
          </p:cNvSpPr>
          <p:nvPr>
            <p:ph type="sldNum" sz="quarter" idx="4294967295"/>
          </p:nvPr>
        </p:nvSpPr>
        <p:spPr>
          <a:xfrm>
            <a:off x="8656991" y="6453278"/>
            <a:ext cx="421594" cy="404722"/>
          </a:xfrm>
          <a:prstGeom prst="rect">
            <a:avLst/>
          </a:prstGeom>
        </p:spPr>
        <p:txBody>
          <a:bodyPr/>
          <a:lstStyle/>
          <a:p>
            <a:fld id="{B9A5DFB4-3D23-4866-8D46-AE36D04BFD7D}" type="slidenum">
              <a:rPr lang="en-US" smtClean="0"/>
              <a:pPr/>
              <a:t>8</a:t>
            </a:fld>
            <a:endParaRPr lang="en-US" dirty="0"/>
          </a:p>
        </p:txBody>
      </p:sp>
      <p:pic>
        <p:nvPicPr>
          <p:cNvPr id="12" name="Picture 11" descr="profile.png"/>
          <p:cNvPicPr>
            <a:picLocks noChangeAspect="1"/>
          </p:cNvPicPr>
          <p:nvPr/>
        </p:nvPicPr>
        <p:blipFill>
          <a:blip r:embed="rId3" cstate="print"/>
          <a:srcRect l="7360" t="50156" r="13115"/>
          <a:stretch>
            <a:fillRect/>
          </a:stretch>
        </p:blipFill>
        <p:spPr>
          <a:xfrm>
            <a:off x="5122097" y="1335428"/>
            <a:ext cx="3478904" cy="2151995"/>
          </a:xfrm>
          <a:prstGeom prst="rect">
            <a:avLst/>
          </a:prstGeom>
        </p:spPr>
      </p:pic>
      <p:sp>
        <p:nvSpPr>
          <p:cNvPr id="3" name="TextBox 2"/>
          <p:cNvSpPr txBox="1"/>
          <p:nvPr/>
        </p:nvSpPr>
        <p:spPr>
          <a:xfrm>
            <a:off x="5026568" y="831974"/>
            <a:ext cx="3798123"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The proton’s transverse profile as function of the impact parameter b</a:t>
            </a:r>
            <a:endParaRPr lang="en-US"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974" y="4053807"/>
            <a:ext cx="22288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773" y="4015890"/>
            <a:ext cx="2190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963883" y="3568152"/>
            <a:ext cx="395235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Distortions induced by spin direction</a:t>
            </a:r>
          </a:p>
        </p:txBody>
      </p:sp>
      <p:sp>
        <p:nvSpPr>
          <p:cNvPr id="13" name="TextBox 12"/>
          <p:cNvSpPr txBox="1"/>
          <p:nvPr/>
        </p:nvSpPr>
        <p:spPr>
          <a:xfrm>
            <a:off x="4920351" y="6066976"/>
            <a:ext cx="158248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GPD H and E</a:t>
            </a:r>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7249851" y="6059722"/>
            <a:ext cx="139012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GPD E only</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332505" y="5967288"/>
            <a:ext cx="3916585"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CLAS12</a:t>
            </a:r>
            <a:r>
              <a:rPr lang="en-US" dirty="0" smtClean="0">
                <a:latin typeface="Arial" panose="020B0604020202020204" pitchFamily="34" charset="0"/>
                <a:cs typeface="Arial" panose="020B0604020202020204" pitchFamily="34" charset="0"/>
              </a:rPr>
              <a:t> with help from Halls A </a:t>
            </a:r>
            <a:r>
              <a:rPr lang="en-US" dirty="0">
                <a:latin typeface="Arial" panose="020B0604020202020204" pitchFamily="34" charset="0"/>
                <a:cs typeface="Arial" panose="020B0604020202020204" pitchFamily="34" charset="0"/>
              </a:rPr>
              <a:t>&amp;</a:t>
            </a:r>
            <a:r>
              <a:rPr lang="en-US" dirty="0" smtClean="0">
                <a:latin typeface="Arial" panose="020B0604020202020204" pitchFamily="34" charset="0"/>
                <a:cs typeface="Arial" panose="020B0604020202020204" pitchFamily="34" charset="0"/>
              </a:rPr>
              <a:t> C</a:t>
            </a:r>
            <a:endParaRPr lang="en-US" dirty="0">
              <a:latin typeface="Arial" panose="020B0604020202020204" pitchFamily="34" charset="0"/>
              <a:cs typeface="Arial" panose="020B0604020202020204" pitchFamily="34" charset="0"/>
            </a:endParaRPr>
          </a:p>
        </p:txBody>
      </p:sp>
      <p:sp>
        <p:nvSpPr>
          <p:cNvPr id="4" name="AutoShape 2" descr="https://zimbra.jlab.org/service/home/~/?auth=co&amp;loc=en_US&amp;id=145520&amp;part=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zimbra.jlab.org/service/home/~/?auth=co&amp;loc=en_US&amp;id=145520&amp;part=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752623" y="3825207"/>
            <a:ext cx="1595309" cy="369332"/>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N polarization</a:t>
            </a:r>
            <a:endParaRPr lang="en-US" dirty="0">
              <a:solidFill>
                <a:srgbClr val="FF0000"/>
              </a:solidFill>
              <a:latin typeface="Arial" panose="020B0604020202020204" pitchFamily="34" charset="0"/>
              <a:cs typeface="Arial" panose="020B0604020202020204" pitchFamily="34" charset="0"/>
            </a:endParaRPr>
          </a:p>
        </p:txBody>
      </p:sp>
      <p:cxnSp>
        <p:nvCxnSpPr>
          <p:cNvPr id="8" name="Straight Arrow Connector 7"/>
          <p:cNvCxnSpPr>
            <a:stCxn id="6" idx="3"/>
          </p:cNvCxnSpPr>
          <p:nvPr/>
        </p:nvCxnSpPr>
        <p:spPr>
          <a:xfrm>
            <a:off x="7347932" y="4009873"/>
            <a:ext cx="35911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09848" y="5903631"/>
            <a:ext cx="710451"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b</a:t>
            </a:r>
            <a:r>
              <a:rPr lang="en-US" sz="1400" baseline="-25000" dirty="0" err="1" smtClean="0">
                <a:latin typeface="Arial" panose="020B0604020202020204" pitchFamily="34" charset="0"/>
                <a:cs typeface="Arial" panose="020B0604020202020204" pitchFamily="34" charset="0"/>
              </a:rPr>
              <a:t>x</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fm</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22" name="TextBox 21"/>
          <p:cNvSpPr txBox="1"/>
          <p:nvPr/>
        </p:nvSpPr>
        <p:spPr>
          <a:xfrm>
            <a:off x="4492606" y="4194539"/>
            <a:ext cx="343364"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b</a:t>
            </a:r>
            <a:r>
              <a:rPr lang="en-US" sz="1400" baseline="-25000" dirty="0">
                <a:latin typeface="Arial" panose="020B0604020202020204" pitchFamily="34" charset="0"/>
                <a:cs typeface="Arial" panose="020B0604020202020204" pitchFamily="34" charset="0"/>
              </a:rPr>
              <a:t>y</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grpSp>
        <p:nvGrpSpPr>
          <p:cNvPr id="3" name="Group 2"/>
          <p:cNvGrpSpPr/>
          <p:nvPr/>
        </p:nvGrpSpPr>
        <p:grpSpPr>
          <a:xfrm>
            <a:off x="206375" y="165100"/>
            <a:ext cx="6818957" cy="2343815"/>
            <a:chOff x="206375" y="0"/>
            <a:chExt cx="6818957" cy="2343815"/>
          </a:xfrm>
        </p:grpSpPr>
        <p:sp>
          <p:nvSpPr>
            <p:cNvPr id="188420" name="Rectangle 3"/>
            <p:cNvSpPr>
              <a:spLocks/>
            </p:cNvSpPr>
            <p:nvPr/>
          </p:nvSpPr>
          <p:spPr bwMode="auto">
            <a:xfrm>
              <a:off x="206375" y="0"/>
              <a:ext cx="6578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100" tIns="38100" rIns="38100" bIns="38100"/>
            <a:lstStyle/>
            <a:p>
              <a:pPr defTabSz="914400"/>
              <a:r>
                <a:rPr lang="en-US" sz="2400" dirty="0" smtClean="0">
                  <a:solidFill>
                    <a:srgbClr val="FFFFFF"/>
                  </a:solidFill>
                  <a:latin typeface="Arial"/>
                  <a:ea typeface="ヒラギノ角ゴ ProN W3" charset="0"/>
                  <a:cs typeface="Arial"/>
                  <a:sym typeface="Arial" charset="0"/>
                </a:rPr>
                <a:t>The FRIB ERA</a:t>
              </a:r>
            </a:p>
            <a:p>
              <a:pPr defTabSz="914400"/>
              <a:r>
                <a:rPr lang="en-US" sz="2400" dirty="0" smtClean="0">
                  <a:solidFill>
                    <a:srgbClr val="FFFFFF"/>
                  </a:solidFill>
                  <a:latin typeface="Arial"/>
                  <a:ea typeface="ヒラギノ角ゴ ProN W3" charset="0"/>
                  <a:cs typeface="Arial"/>
                  <a:sym typeface="Arial" charset="0"/>
                </a:rPr>
                <a:t>The Nuclear Landscape and the Big Questions</a:t>
              </a:r>
            </a:p>
          </p:txBody>
        </p:sp>
        <p:sp>
          <p:nvSpPr>
            <p:cNvPr id="188421" name="Rectangle 4"/>
            <p:cNvSpPr>
              <a:spLocks/>
            </p:cNvSpPr>
            <p:nvPr/>
          </p:nvSpPr>
          <p:spPr bwMode="auto">
            <a:xfrm>
              <a:off x="228600" y="1158875"/>
              <a:ext cx="679673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38100" tIns="38100" rIns="38100" bIns="38100">
              <a:spAutoFit/>
            </a:bodyPr>
            <a:lstStyle/>
            <a:p>
              <a:pPr marL="247650" indent="-247650" defTabSz="914400">
                <a:buClr>
                  <a:schemeClr val="bg1"/>
                </a:buClr>
                <a:buSzPct val="100000"/>
                <a:buFont typeface="Arial" charset="0"/>
                <a:buChar char="•"/>
              </a:pPr>
              <a:r>
                <a:rPr lang="en-US" sz="2400" dirty="0" smtClean="0">
                  <a:solidFill>
                    <a:schemeClr val="bg1"/>
                  </a:solidFill>
                  <a:latin typeface="Arial"/>
                  <a:ea typeface="ヒラギノ角ゴ ProN W3" charset="0"/>
                  <a:cs typeface="Arial"/>
                  <a:sym typeface="Times New Roman" charset="0"/>
                </a:rPr>
                <a:t>Where do nuclei and elements come from?</a:t>
              </a:r>
            </a:p>
            <a:p>
              <a:pPr marL="247650" indent="-247650" defTabSz="914400">
                <a:buClr>
                  <a:schemeClr val="bg1"/>
                </a:buClr>
                <a:buSzPct val="100000"/>
                <a:buFont typeface="Arial" charset="0"/>
                <a:buChar char="•"/>
              </a:pPr>
              <a:r>
                <a:rPr lang="en-US" sz="2400" dirty="0" smtClean="0">
                  <a:solidFill>
                    <a:schemeClr val="bg1"/>
                  </a:solidFill>
                  <a:latin typeface="Arial"/>
                  <a:ea typeface="ヒラギノ角ゴ ProN W3" charset="0"/>
                  <a:cs typeface="Arial"/>
                  <a:sym typeface="Times New Roman" charset="0"/>
                </a:rPr>
                <a:t>How are nuclei organized?</a:t>
              </a:r>
            </a:p>
            <a:p>
              <a:pPr marL="247650" indent="-247650" defTabSz="914400">
                <a:buClr>
                  <a:schemeClr val="bg1"/>
                </a:buClr>
                <a:buSzPct val="100000"/>
                <a:buFont typeface="Arial" charset="0"/>
                <a:buChar char="•"/>
              </a:pPr>
              <a:r>
                <a:rPr lang="en-US" sz="2400" dirty="0" smtClean="0">
                  <a:solidFill>
                    <a:schemeClr val="bg1"/>
                  </a:solidFill>
                  <a:latin typeface="Arial"/>
                  <a:ea typeface="ヒラギノ角ゴ ProN W3" charset="0"/>
                  <a:cs typeface="Arial"/>
                  <a:sym typeface="Times New Roman" charset="0"/>
                </a:rPr>
                <a:t>What are practical and scientific uses of nuclei?</a:t>
              </a:r>
            </a:p>
          </p:txBody>
        </p:sp>
      </p:grpSp>
      <p:sp>
        <p:nvSpPr>
          <p:cNvPr id="4" name="Rectangle 3"/>
          <p:cNvSpPr/>
          <p:nvPr/>
        </p:nvSpPr>
        <p:spPr>
          <a:xfrm>
            <a:off x="4351867" y="3821665"/>
            <a:ext cx="4792133" cy="2862323"/>
          </a:xfrm>
          <a:prstGeom prst="rect">
            <a:avLst/>
          </a:prstGeom>
        </p:spPr>
        <p:txBody>
          <a:bodyPr wrap="square">
            <a:spAutoFit/>
          </a:bodyPr>
          <a:lstStyle/>
          <a:p>
            <a:pPr algn="ctr"/>
            <a:r>
              <a:rPr lang="en-US" b="1" dirty="0" smtClean="0">
                <a:solidFill>
                  <a:schemeClr val="bg1"/>
                </a:solidFill>
              </a:rPr>
              <a:t>BOTTOM LINE</a:t>
            </a:r>
          </a:p>
          <a:p>
            <a:r>
              <a:rPr lang="en-US" dirty="0" smtClean="0">
                <a:solidFill>
                  <a:schemeClr val="bg1"/>
                </a:solidFill>
              </a:rPr>
              <a:t>Revolution due to major advances in accelerator technology, experimental techniques, analytic theory, and computing. This has led to a </a:t>
            </a:r>
            <a:r>
              <a:rPr lang="en-US" dirty="0">
                <a:solidFill>
                  <a:schemeClr val="bg1"/>
                </a:solidFill>
              </a:rPr>
              <a:t>shift from </a:t>
            </a:r>
            <a:r>
              <a:rPr lang="en-US" dirty="0" smtClean="0">
                <a:solidFill>
                  <a:schemeClr val="bg1"/>
                </a:solidFill>
              </a:rPr>
              <a:t>phenomenological picture to </a:t>
            </a:r>
            <a:r>
              <a:rPr lang="en-US" dirty="0">
                <a:solidFill>
                  <a:schemeClr val="bg1"/>
                </a:solidFill>
              </a:rPr>
              <a:t>nuclear </a:t>
            </a:r>
            <a:r>
              <a:rPr lang="en-US" dirty="0" smtClean="0">
                <a:solidFill>
                  <a:schemeClr val="bg1"/>
                </a:solidFill>
              </a:rPr>
              <a:t>theory grounded </a:t>
            </a:r>
            <a:r>
              <a:rPr lang="en-US" dirty="0">
                <a:solidFill>
                  <a:schemeClr val="bg1"/>
                </a:solidFill>
              </a:rPr>
              <a:t>in </a:t>
            </a:r>
            <a:r>
              <a:rPr lang="en-US" dirty="0" smtClean="0">
                <a:solidFill>
                  <a:schemeClr val="bg1"/>
                </a:solidFill>
              </a:rPr>
              <a:t>the Standard Model. Today, we are constructing a roadmap </a:t>
            </a:r>
            <a:r>
              <a:rPr lang="en-US" dirty="0">
                <a:solidFill>
                  <a:schemeClr val="bg1"/>
                </a:solidFill>
              </a:rPr>
              <a:t>that </a:t>
            </a:r>
            <a:r>
              <a:rPr lang="en-US" dirty="0" smtClean="0">
                <a:solidFill>
                  <a:schemeClr val="bg1"/>
                </a:solidFill>
              </a:rPr>
              <a:t>will </a:t>
            </a:r>
            <a:r>
              <a:rPr lang="en-US" dirty="0">
                <a:solidFill>
                  <a:schemeClr val="bg1"/>
                </a:solidFill>
              </a:rPr>
              <a:t>lead to a predictive </a:t>
            </a:r>
            <a:r>
              <a:rPr lang="en-US" dirty="0" smtClean="0">
                <a:solidFill>
                  <a:schemeClr val="bg1"/>
                </a:solidFill>
              </a:rPr>
              <a:t>theory of </a:t>
            </a:r>
            <a:r>
              <a:rPr lang="en-US" dirty="0">
                <a:solidFill>
                  <a:schemeClr val="bg1"/>
                </a:solidFill>
              </a:rPr>
              <a:t>nuclei</a:t>
            </a:r>
            <a:r>
              <a:rPr lang="en-US" dirty="0" smtClean="0">
                <a:solidFill>
                  <a:schemeClr val="bg1"/>
                </a:solidFill>
              </a:rPr>
              <a:t>.</a:t>
            </a:r>
          </a:p>
          <a:p>
            <a:pPr algn="r"/>
            <a:r>
              <a:rPr lang="en-US" dirty="0">
                <a:solidFill>
                  <a:srgbClr val="FFFF00"/>
                </a:solidFill>
              </a:rPr>
              <a:t>To Understand, Predict, and Use</a:t>
            </a:r>
            <a:r>
              <a:rPr lang="en-US" dirty="0" smtClean="0">
                <a:solidFill>
                  <a:srgbClr val="FFFF00"/>
                </a:solidFill>
              </a:rPr>
              <a:t>…</a:t>
            </a:r>
            <a:endParaRPr lang="en-US" dirty="0">
              <a:solidFill>
                <a:srgbClr val="FFFF00"/>
              </a:solidFill>
            </a:endParaRPr>
          </a:p>
        </p:txBody>
      </p:sp>
      <p:sp>
        <p:nvSpPr>
          <p:cNvPr id="5" name="Slide Number Placeholder 4"/>
          <p:cNvSpPr>
            <a:spLocks noGrp="1"/>
          </p:cNvSpPr>
          <p:nvPr>
            <p:ph type="sldNum" sz="quarter" idx="4294967295"/>
          </p:nvPr>
        </p:nvSpPr>
        <p:spPr>
          <a:xfrm>
            <a:off x="7025332" y="6538912"/>
            <a:ext cx="2133600" cy="365125"/>
          </a:xfrm>
          <a:prstGeom prst="rect">
            <a:avLst/>
          </a:prstGeom>
        </p:spPr>
        <p:txBody>
          <a:bodyPr/>
          <a:lstStyle/>
          <a:p>
            <a:fld id="{975E01E6-5B3D-4541-B9D2-0C161C88CD53}" type="slidenum">
              <a:rPr lang="en-US" smtClean="0"/>
              <a:t>9</a:t>
            </a:fld>
            <a:endParaRPr lang="en-US" dirty="0"/>
          </a:p>
        </p:txBody>
      </p:sp>
      <p:sp>
        <p:nvSpPr>
          <p:cNvPr id="6" name="Footer Placeholder 5"/>
          <p:cNvSpPr>
            <a:spLocks noGrp="1"/>
          </p:cNvSpPr>
          <p:nvPr>
            <p:ph type="ftr" sz="quarter" idx="11"/>
          </p:nvPr>
        </p:nvSpPr>
        <p:spPr/>
        <p:txBody>
          <a:bodyPr/>
          <a:lstStyle/>
          <a:p>
            <a:r>
              <a:rPr lang="en-US" dirty="0" smtClean="0"/>
              <a:t>W. Nazarewicz</a:t>
            </a:r>
            <a:endParaRPr lang="en-US" dirty="0"/>
          </a:p>
        </p:txBody>
      </p:sp>
    </p:spTree>
    <p:extLst>
      <p:ext uri="{BB962C8B-B14F-4D97-AF65-F5344CB8AC3E}">
        <p14:creationId xmlns:p14="http://schemas.microsoft.com/office/powerpoint/2010/main" val="346280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1192</TotalTime>
  <Words>2919</Words>
  <Application>Microsoft Macintosh PowerPoint</Application>
  <PresentationFormat>On-screen Show (4:3)</PresentationFormat>
  <Paragraphs>354</Paragraphs>
  <Slides>38</Slides>
  <Notes>4</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Custom Design</vt:lpstr>
      <vt:lpstr>PowerPoint Presentation</vt:lpstr>
      <vt:lpstr>PowerPoint Presentation</vt:lpstr>
      <vt:lpstr>FY07 LRP Recommendations are being implemented!  </vt:lpstr>
      <vt:lpstr>2015 Recommendations – in brief The exact text is important!</vt:lpstr>
      <vt:lpstr>We rely on off-shore facilities </vt:lpstr>
      <vt:lpstr>PowerPoint Presentation</vt:lpstr>
      <vt:lpstr>The CEBAF 12 GeV Era</vt:lpstr>
      <vt:lpstr>PowerPoint Presentation</vt:lpstr>
      <vt:lpstr>PowerPoint Presentation</vt:lpstr>
      <vt:lpstr>RHIC and the LHC The Big Bang vs Lots of Little Bangs</vt:lpstr>
      <vt:lpstr>PowerPoint Presentation</vt:lpstr>
      <vt:lpstr>PowerPoint Presentation</vt:lpstr>
      <vt:lpstr>Neutrinoless Double Beta Decay</vt:lpstr>
      <vt:lpstr>PowerPoint Presentation</vt:lpstr>
      <vt:lpstr>Other Information on Neutrino Masses</vt:lpstr>
      <vt:lpstr>PowerPoint Presentation</vt:lpstr>
      <vt:lpstr>The Electron Ion Collider Two options of realization!</vt:lpstr>
      <vt:lpstr>EIC Distinct from (the past) HERA </vt:lpstr>
      <vt:lpstr>PowerPoint Presentation</vt:lpstr>
      <vt:lpstr>What do we learn from low-x studies?</vt:lpstr>
      <vt:lpstr>Physics with nuclei….</vt:lpstr>
      <vt:lpstr>PowerPoint Presentation</vt:lpstr>
      <vt:lpstr>The Path Forward for the EIC</vt:lpstr>
      <vt:lpstr>PowerPoint Presentation</vt:lpstr>
      <vt:lpstr> The Role of the NSAC Long Range Plan in Projects</vt:lpstr>
      <vt:lpstr>PowerPoint Presentation</vt:lpstr>
      <vt:lpstr>PowerPoint Presentation</vt:lpstr>
      <vt:lpstr>PowerPoint Presentation</vt:lpstr>
      <vt:lpstr>Budgets</vt:lpstr>
      <vt:lpstr>Project Sequencing</vt:lpstr>
      <vt:lpstr>Other Budget Priorities</vt:lpstr>
      <vt:lpstr>PowerPoint Presentation</vt:lpstr>
      <vt:lpstr>Is This Realistic? DOE NP Budget history Since the 2007 LRP</vt:lpstr>
      <vt:lpstr>NSF Nuclear Physics Budget</vt:lpstr>
      <vt:lpstr>Summary</vt:lpstr>
      <vt:lpstr>Fundamental Symmetries - Example Search for CP Violation in Electric Dipole Moments</vt:lpstr>
      <vt:lpstr>Neutrinoless Double Beta Decay Context</vt:lpstr>
      <vt:lpstr>Why isn’t the Spin Settled by JLAB and RHIC?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Geesaman</dc:creator>
  <cp:lastModifiedBy>Donald  Geesaman</cp:lastModifiedBy>
  <cp:revision>120</cp:revision>
  <cp:lastPrinted>2015-09-27T16:31:18Z</cp:lastPrinted>
  <dcterms:created xsi:type="dcterms:W3CDTF">2015-09-12T16:40:37Z</dcterms:created>
  <dcterms:modified xsi:type="dcterms:W3CDTF">2017-01-12T17:01:42Z</dcterms:modified>
</cp:coreProperties>
</file>