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459" r:id="rId3"/>
    <p:sldId id="536" r:id="rId4"/>
    <p:sldId id="538" r:id="rId5"/>
    <p:sldId id="537" r:id="rId6"/>
    <p:sldId id="534" r:id="rId7"/>
    <p:sldId id="513" r:id="rId8"/>
    <p:sldId id="490" r:id="rId9"/>
    <p:sldId id="544" r:id="rId10"/>
    <p:sldId id="527" r:id="rId11"/>
    <p:sldId id="545" r:id="rId12"/>
    <p:sldId id="529" r:id="rId13"/>
    <p:sldId id="547" r:id="rId14"/>
    <p:sldId id="540" r:id="rId15"/>
    <p:sldId id="546" r:id="rId16"/>
    <p:sldId id="530" r:id="rId17"/>
    <p:sldId id="531" r:id="rId18"/>
    <p:sldId id="532" r:id="rId19"/>
    <p:sldId id="533" r:id="rId20"/>
    <p:sldId id="541" r:id="rId21"/>
    <p:sldId id="543" r:id="rId22"/>
    <p:sldId id="450" r:id="rId23"/>
  </p:sldIdLst>
  <p:sldSz cx="9144000" cy="6858000" type="screen4x3"/>
  <p:notesSz cx="6794500" cy="9918700"/>
  <p:defaultTextStyle>
    <a:defPPr>
      <a:defRPr lang="en-GB"/>
    </a:defPPr>
    <a:lvl1pPr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itchFamily="34" charset="0"/>
      <a:buChar char="•"/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itchFamily="34" charset="0"/>
      <a:buChar char="•"/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itchFamily="34" charset="0"/>
      <a:buChar char="•"/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itchFamily="34" charset="0"/>
      <a:buChar char="•"/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fontAlgn="base">
      <a:lnSpc>
        <a:spcPct val="101000"/>
      </a:lnSpc>
      <a:spcBef>
        <a:spcPts val="400"/>
      </a:spcBef>
      <a:spcAft>
        <a:spcPct val="0"/>
      </a:spcAft>
      <a:buClr>
        <a:srgbClr val="0000FF"/>
      </a:buClr>
      <a:buSzPct val="100000"/>
      <a:buFont typeface="Arial" pitchFamily="34" charset="0"/>
      <a:buChar char="•"/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sz="3200" kern="1200">
        <a:solidFill>
          <a:srgbClr val="0000FF"/>
        </a:solidFill>
        <a:latin typeface="Times New Roman" pitchFamily="18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AC9B0"/>
    <a:srgbClr val="E9988F"/>
    <a:srgbClr val="990099"/>
    <a:srgbClr val="FF0000"/>
    <a:srgbClr val="B6DF89"/>
    <a:srgbClr val="C2C2F0"/>
    <a:srgbClr val="CAE8AA"/>
    <a:srgbClr val="DD8B99"/>
    <a:srgbClr val="D8A690"/>
    <a:srgbClr val="00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 autoAdjust="0"/>
    <p:restoredTop sz="98593" autoAdjust="0"/>
  </p:normalViewPr>
  <p:slideViewPr>
    <p:cSldViewPr>
      <p:cViewPr varScale="1">
        <p:scale>
          <a:sx n="78" d="100"/>
          <a:sy n="78" d="100"/>
        </p:scale>
        <p:origin x="-852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2148" y="-102"/>
      </p:cViewPr>
      <p:guideLst>
        <p:guide orient="horz" pos="3124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438601D-782A-4D15-93B1-4D0B2C0B86D3}" type="datetimeFigureOut">
              <a:rPr lang="ru-RU"/>
              <a:pPr>
                <a:defRPr/>
              </a:pPr>
              <a:t>09.06.2015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18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0" y="9421813"/>
            <a:ext cx="29448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C33B138-7F5E-4E60-9C81-719B067DF2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utoShape 1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07" name="AutoShape 2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08" name="AutoShape 3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09" name="AutoShape 4"/>
          <p:cNvSpPr>
            <a:spLocks noChangeArrowheads="1"/>
          </p:cNvSpPr>
          <p:nvPr/>
        </p:nvSpPr>
        <p:spPr bwMode="auto">
          <a:xfrm>
            <a:off x="0" y="0"/>
            <a:ext cx="6794500" cy="99187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7110" name="Rectangle 5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7575" y="742950"/>
            <a:ext cx="4959350" cy="37211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054" name="Rectangle 6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06463" y="4711700"/>
            <a:ext cx="4981575" cy="446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2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 wrap="none" anchor="ctr"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 txBox="1"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05588" y="120650"/>
            <a:ext cx="2081212" cy="60055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57188" y="120650"/>
            <a:ext cx="6096000" cy="600551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20650"/>
            <a:ext cx="7007622" cy="51435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40386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79810-AAFB-49D9-BAB4-22265E401C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50000">
              <a:srgbClr val="CCFFFF"/>
            </a:gs>
            <a:gs pos="100000">
              <a:srgbClr val="CC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Line 1"/>
          <p:cNvSpPr>
            <a:spLocks noChangeShapeType="1"/>
          </p:cNvSpPr>
          <p:nvPr/>
        </p:nvSpPr>
        <p:spPr bwMode="auto">
          <a:xfrm flipV="1">
            <a:off x="395536" y="6525344"/>
            <a:ext cx="8352928" cy="1"/>
          </a:xfrm>
          <a:prstGeom prst="line">
            <a:avLst/>
          </a:prstGeom>
          <a:noFill/>
          <a:ln w="76320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395536" y="908721"/>
            <a:ext cx="8352928" cy="0"/>
          </a:xfrm>
          <a:prstGeom prst="line">
            <a:avLst/>
          </a:prstGeom>
          <a:noFill/>
          <a:ln w="76320">
            <a:solidFill>
              <a:srgbClr val="3333CC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8372475" y="0"/>
            <a:ext cx="77152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57188" y="120650"/>
            <a:ext cx="77660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>
            <a:off x="395536" y="6578820"/>
            <a:ext cx="3096343" cy="279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269875" indent="-269875"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eaLnBrk="0" hangingPunct="0">
              <a:spcBef>
                <a:spcPct val="0"/>
              </a:spcBef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en-US" sz="1200" b="1" dirty="0" err="1" smtClean="0"/>
              <a:t>A.Ryazantsev</a:t>
            </a:r>
            <a:r>
              <a:rPr lang="en-US" sz="1200" b="1" dirty="0" smtClean="0"/>
              <a:t>, IHEP-</a:t>
            </a:r>
            <a:r>
              <a:rPr lang="en-US" sz="1200" b="1" dirty="0" err="1" smtClean="0"/>
              <a:t>Protvino</a:t>
            </a:r>
            <a:r>
              <a:rPr lang="en-US" sz="1200" b="1" dirty="0" smtClean="0"/>
              <a:t>, Russia</a:t>
            </a:r>
            <a:r>
              <a:rPr lang="ru-RU" sz="1200" b="1" dirty="0" smtClean="0">
                <a:solidFill>
                  <a:srgbClr val="0000FF"/>
                </a:solidFill>
                <a:latin typeface="Arial" charset="0"/>
              </a:rPr>
              <a:t> </a:t>
            </a:r>
            <a:endParaRPr lang="en-GB" sz="1200" b="1" dirty="0" smtClean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4499992" y="6578820"/>
            <a:ext cx="4248472" cy="2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en-US" sz="1200" b="1" i="0" dirty="0" smtClean="0">
                <a:solidFill>
                  <a:srgbClr val="000000"/>
                </a:solidFill>
              </a:rPr>
              <a:t>PANDA Collaboration Meeting at Uppsala</a:t>
            </a:r>
            <a:r>
              <a:rPr lang="en-US" sz="1200" b="1" i="0" baseline="0" dirty="0" smtClean="0">
                <a:solidFill>
                  <a:srgbClr val="000000"/>
                </a:solidFill>
              </a:rPr>
              <a:t>,</a:t>
            </a:r>
            <a:r>
              <a:rPr lang="en-US" sz="1200" b="1" i="0" dirty="0" smtClean="0">
                <a:solidFill>
                  <a:srgbClr val="000000"/>
                </a:solidFill>
              </a:rPr>
              <a:t> June 2015</a:t>
            </a:r>
            <a:endParaRPr lang="en-GB" sz="1200" b="1" i="0" dirty="0" smtClean="0">
              <a:solidFill>
                <a:srgbClr val="000000"/>
              </a:solidFill>
            </a:endParaRPr>
          </a:p>
        </p:txBody>
      </p:sp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0"/>
            <a:ext cx="755650" cy="5318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Times New Roman" pitchFamily="18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36550" indent="-3365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6600" indent="-279400" algn="l" defTabSz="457200" rtl="0" eaLnBrk="0" fontAlgn="base" hangingPunct="0">
        <a:spcBef>
          <a:spcPts val="500"/>
        </a:spcBef>
        <a:spcAft>
          <a:spcPct val="0"/>
        </a:spcAft>
        <a:buClr>
          <a:srgbClr val="0033CC"/>
        </a:buClr>
        <a:buSzPct val="100000"/>
        <a:buFont typeface="Times New Roman" pitchFamily="18" charset="0"/>
        <a:buChar char="–"/>
        <a:defRPr sz="2000">
          <a:solidFill>
            <a:srgbClr val="0033CC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FF0000"/>
        </a:buClr>
        <a:buSzPct val="100000"/>
        <a:buFont typeface="Times New Roman" pitchFamily="18" charset="0"/>
        <a:buChar char="•"/>
        <a:defRPr>
          <a:solidFill>
            <a:srgbClr val="FF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450"/>
        </a:spcBef>
        <a:spcAft>
          <a:spcPct val="0"/>
        </a:spcAft>
        <a:buClr>
          <a:srgbClr val="008000"/>
        </a:buClr>
        <a:buSzPct val="100000"/>
        <a:buFont typeface="Times New Roman" pitchFamily="18" charset="0"/>
        <a:buChar char="–"/>
        <a:defRPr>
          <a:solidFill>
            <a:srgbClr val="008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400"/>
        </a:spcBef>
        <a:spcAft>
          <a:spcPct val="0"/>
        </a:spcAft>
        <a:buClr>
          <a:srgbClr val="008000"/>
        </a:buClr>
        <a:buSzPct val="100000"/>
        <a:buFont typeface="Times New Roman" pitchFamily="18" charset="0"/>
        <a:buChar char="»"/>
        <a:defRPr sz="1600">
          <a:solidFill>
            <a:srgbClr val="800080"/>
          </a:solidFill>
          <a:latin typeface="+mn-lt"/>
        </a:defRPr>
      </a:lvl5pPr>
      <a:lvl6pPr marL="2514600" indent="-228600" algn="l" defTabSz="457200" rtl="0" fontAlgn="base">
        <a:spcBef>
          <a:spcPts val="400"/>
        </a:spcBef>
        <a:spcAft>
          <a:spcPct val="0"/>
        </a:spcAft>
        <a:buClr>
          <a:srgbClr val="008000"/>
        </a:buClr>
        <a:buSzPct val="100000"/>
        <a:buFont typeface="Times New Roman" pitchFamily="18" charset="0"/>
        <a:buChar char="»"/>
        <a:defRPr sz="1600">
          <a:solidFill>
            <a:srgbClr val="800080"/>
          </a:solidFill>
          <a:latin typeface="+mn-lt"/>
        </a:defRPr>
      </a:lvl6pPr>
      <a:lvl7pPr marL="2971800" indent="-228600" algn="l" defTabSz="457200" rtl="0" fontAlgn="base">
        <a:spcBef>
          <a:spcPts val="400"/>
        </a:spcBef>
        <a:spcAft>
          <a:spcPct val="0"/>
        </a:spcAft>
        <a:buClr>
          <a:srgbClr val="008000"/>
        </a:buClr>
        <a:buSzPct val="100000"/>
        <a:buFont typeface="Times New Roman" pitchFamily="18" charset="0"/>
        <a:buChar char="»"/>
        <a:defRPr sz="1600">
          <a:solidFill>
            <a:srgbClr val="800080"/>
          </a:solidFill>
          <a:latin typeface="+mn-lt"/>
        </a:defRPr>
      </a:lvl7pPr>
      <a:lvl8pPr marL="3429000" indent="-228600" algn="l" defTabSz="457200" rtl="0" fontAlgn="base">
        <a:spcBef>
          <a:spcPts val="400"/>
        </a:spcBef>
        <a:spcAft>
          <a:spcPct val="0"/>
        </a:spcAft>
        <a:buClr>
          <a:srgbClr val="008000"/>
        </a:buClr>
        <a:buSzPct val="100000"/>
        <a:buFont typeface="Times New Roman" pitchFamily="18" charset="0"/>
        <a:buChar char="»"/>
        <a:defRPr sz="1600">
          <a:solidFill>
            <a:srgbClr val="800080"/>
          </a:solidFill>
          <a:latin typeface="+mn-lt"/>
        </a:defRPr>
      </a:lvl8pPr>
      <a:lvl9pPr marL="3886200" indent="-228600" algn="l" defTabSz="457200" rtl="0" fontAlgn="base">
        <a:spcBef>
          <a:spcPts val="400"/>
        </a:spcBef>
        <a:spcAft>
          <a:spcPct val="0"/>
        </a:spcAft>
        <a:buClr>
          <a:srgbClr val="008000"/>
        </a:buClr>
        <a:buSzPct val="100000"/>
        <a:buFont typeface="Times New Roman" pitchFamily="18" charset="0"/>
        <a:buChar char="»"/>
        <a:defRPr sz="1600">
          <a:solidFill>
            <a:srgbClr val="80008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Word_2007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buClr>
                <a:srgbClr val="FF0000"/>
              </a:buCl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600" b="1" dirty="0" smtClean="0">
                <a:solidFill>
                  <a:srgbClr val="FF0000"/>
                </a:solidFill>
              </a:rPr>
              <a:t>Status Report on Barrel Mechanics</a:t>
            </a:r>
            <a:endParaRPr lang="en-GB" sz="3600" b="1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1"/>
          </p:nvPr>
        </p:nvSpPr>
        <p:spPr bwMode="auto"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0000" tIns="46800" rIns="90000" bIns="46800"/>
          <a:lstStyle/>
          <a:p>
            <a:pPr marL="0" lvl="1" indent="0" algn="ctr" eaLnBrk="1" hangingPunct="1">
              <a:spcBef>
                <a:spcPts val="6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i="1" dirty="0" err="1" smtClean="0">
                <a:solidFill>
                  <a:schemeClr val="accent2"/>
                </a:solidFill>
              </a:rPr>
              <a:t>Andrey</a:t>
            </a:r>
            <a:r>
              <a:rPr lang="en-US" sz="2800" b="1" i="1" dirty="0" smtClean="0">
                <a:solidFill>
                  <a:schemeClr val="accent2"/>
                </a:solidFill>
              </a:rPr>
              <a:t> </a:t>
            </a:r>
            <a:r>
              <a:rPr lang="en-US" sz="2800" b="1" i="1" dirty="0" err="1" smtClean="0">
                <a:solidFill>
                  <a:schemeClr val="accent2"/>
                </a:solidFill>
              </a:rPr>
              <a:t>Ryazantsev</a:t>
            </a:r>
            <a:endParaRPr lang="en-US" sz="2800" b="1" i="1" dirty="0" smtClean="0">
              <a:solidFill>
                <a:schemeClr val="accent2"/>
              </a:solidFill>
            </a:endParaRPr>
          </a:p>
          <a:p>
            <a:pPr marL="0" lvl="1" indent="0" algn="ctr" eaLnBrk="1" hangingPunct="1">
              <a:spcBef>
                <a:spcPts val="600"/>
              </a:spcBef>
              <a:buClr>
                <a:srgbClr val="000000"/>
              </a:buClr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1" i="1" dirty="0" smtClean="0">
                <a:solidFill>
                  <a:schemeClr val="accent2"/>
                </a:solidFill>
              </a:rPr>
              <a:t>on behalf of the IHEP-</a:t>
            </a:r>
            <a:r>
              <a:rPr lang="en-US" sz="2800" b="1" i="1" dirty="0" err="1" smtClean="0">
                <a:solidFill>
                  <a:schemeClr val="accent2"/>
                </a:solidFill>
              </a:rPr>
              <a:t>Protvino</a:t>
            </a:r>
            <a:r>
              <a:rPr lang="en-US" sz="2800" b="1" i="1" dirty="0" smtClean="0">
                <a:solidFill>
                  <a:schemeClr val="accent2"/>
                </a:solidFill>
              </a:rPr>
              <a:t> group</a:t>
            </a:r>
            <a:endParaRPr lang="en-GB" sz="2800" b="1" i="1" dirty="0" smtClean="0">
              <a:solidFill>
                <a:srgbClr val="0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481763" cy="476672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How to assemble barrel</a:t>
            </a:r>
            <a:r>
              <a:rPr lang="en-US" sz="2000" b="1" i="1" dirty="0" smtClean="0">
                <a:solidFill>
                  <a:srgbClr val="C00000"/>
                </a:solidFill>
              </a:rPr>
              <a:t> (by V.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2000" b="1" i="1" dirty="0" smtClean="0">
                <a:solidFill>
                  <a:srgbClr val="C00000"/>
                </a:solidFill>
              </a:rPr>
              <a:t>)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" name="Рисунок 4" descr="D:\ASSY DEVICE FOR SLICE\Kartinki sborki slice\1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196752"/>
            <a:ext cx="7272808" cy="504055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827584" y="0"/>
            <a:ext cx="7488262" cy="78581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/>
            </a:r>
            <a:br>
              <a:rPr lang="en-US" sz="2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rgbClr val="0070C0"/>
                </a:solidFill>
                <a:latin typeface="Franklin Gothic Medium Cond" pitchFamily="34" charset="0"/>
              </a:rPr>
              <a:t/>
            </a:r>
            <a:br>
              <a:rPr lang="en-US" sz="2400" b="1" dirty="0" smtClean="0">
                <a:solidFill>
                  <a:srgbClr val="0070C0"/>
                </a:solidFill>
                <a:latin typeface="Franklin Gothic Medium Cond" pitchFamily="34" charset="0"/>
              </a:rPr>
            </a:br>
            <a:endParaRPr lang="ru-RU" sz="2400" b="1" dirty="0" smtClean="0">
              <a:solidFill>
                <a:srgbClr val="0070C0"/>
              </a:solidFill>
              <a:latin typeface="Franklin Gothic Medium Cond" pitchFamily="34" charset="0"/>
            </a:endParaRPr>
          </a:p>
        </p:txBody>
      </p: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827584" y="116632"/>
            <a:ext cx="756084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 algn="ctr" defTabSz="457200" eaLnBrk="0" hangingPunct="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None/>
              <a:defRPr/>
            </a:pPr>
            <a:r>
              <a:rPr lang="en-US" sz="20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Slice cooling (</a:t>
            </a:r>
            <a:r>
              <a:rPr lang="en-US" sz="2000" b="1" i="1" kern="0" dirty="0" smtClean="0">
                <a:solidFill>
                  <a:srgbClr val="C00000"/>
                </a:solidFill>
              </a:rPr>
              <a:t>current design </a:t>
            </a:r>
            <a:r>
              <a:rPr lang="en-US" sz="2000" b="1" i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by Le Galliard Ch.)</a:t>
            </a:r>
            <a:r>
              <a:rPr lang="en-US" sz="20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5" name="Image 1" descr="Image 6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04" y="980728"/>
            <a:ext cx="6896100" cy="3741134"/>
          </a:xfrm>
          <a:prstGeom prst="rect">
            <a:avLst/>
          </a:prstGeom>
        </p:spPr>
      </p:pic>
      <p:pic>
        <p:nvPicPr>
          <p:cNvPr id="66" name="Image 3" descr="Image 7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4167" t="1655"/>
          <a:stretch>
            <a:fillRect/>
          </a:stretch>
        </p:blipFill>
        <p:spPr>
          <a:xfrm>
            <a:off x="4283968" y="3284984"/>
            <a:ext cx="4481256" cy="31527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7" name="ZoneTexte 4"/>
          <p:cNvSpPr txBox="1"/>
          <p:nvPr/>
        </p:nvSpPr>
        <p:spPr>
          <a:xfrm>
            <a:off x="2123728" y="4221088"/>
            <a:ext cx="1714497" cy="754502"/>
          </a:xfrm>
          <a:prstGeom prst="rect">
            <a:avLst/>
          </a:prstGeom>
          <a:solidFill>
            <a:srgbClr val="EAC9B0"/>
          </a:solidFill>
          <a:ln w="31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u="sng" dirty="0" smtClean="0">
                <a:solidFill>
                  <a:srgbClr val="7030A0"/>
                </a:solidFill>
              </a:rPr>
              <a:t>Upper cooling system =</a:t>
            </a:r>
          </a:p>
          <a:p>
            <a:pPr algn="ctr">
              <a:buNone/>
            </a:pPr>
            <a:r>
              <a:rPr lang="en-US" sz="1200" dirty="0" smtClean="0">
                <a:solidFill>
                  <a:srgbClr val="7030A0"/>
                </a:solidFill>
              </a:rPr>
              <a:t>3 PU pipes </a:t>
            </a:r>
            <a:r>
              <a:rPr lang="en-US" sz="1200" dirty="0" smtClean="0">
                <a:solidFill>
                  <a:srgbClr val="7030A0"/>
                </a:solidFill>
                <a:latin typeface="Symbol" pitchFamily="18" charset="2"/>
              </a:rPr>
              <a:t>f</a:t>
            </a:r>
            <a:r>
              <a:rPr lang="en-US" sz="1200" dirty="0" smtClean="0">
                <a:solidFill>
                  <a:srgbClr val="7030A0"/>
                </a:solidFill>
              </a:rPr>
              <a:t> 8x6</a:t>
            </a:r>
          </a:p>
          <a:p>
            <a:pPr algn="ctr">
              <a:buNone/>
            </a:pPr>
            <a:r>
              <a:rPr lang="en-US" sz="1200" dirty="0" smtClean="0">
                <a:solidFill>
                  <a:srgbClr val="7030A0"/>
                </a:solidFill>
              </a:rPr>
              <a:t>D</a:t>
            </a:r>
            <a:r>
              <a:rPr lang="en-US" sz="1200" baseline="-25000" dirty="0" smtClean="0">
                <a:solidFill>
                  <a:srgbClr val="7030A0"/>
                </a:solidFill>
              </a:rPr>
              <a:t>v</a:t>
            </a:r>
            <a:r>
              <a:rPr lang="en-US" sz="1200" dirty="0" smtClean="0">
                <a:solidFill>
                  <a:srgbClr val="7030A0"/>
                </a:solidFill>
              </a:rPr>
              <a:t>= 4 l/mn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68" name="ZoneTexte 7"/>
          <p:cNvSpPr txBox="1"/>
          <p:nvPr/>
        </p:nvSpPr>
        <p:spPr>
          <a:xfrm>
            <a:off x="1547664" y="1268760"/>
            <a:ext cx="2009775" cy="276999"/>
          </a:xfrm>
          <a:prstGeom prst="rect">
            <a:avLst/>
          </a:prstGeom>
          <a:solidFill>
            <a:srgbClr val="EAC9B0"/>
          </a:solidFill>
          <a:ln w="31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u="sng" dirty="0" smtClean="0">
                <a:solidFill>
                  <a:srgbClr val="7030A0"/>
                </a:solidFill>
              </a:rPr>
              <a:t>4 stainless steel manifolds</a:t>
            </a:r>
            <a:endParaRPr lang="en-US" sz="1200" dirty="0">
              <a:solidFill>
                <a:srgbClr val="7030A0"/>
              </a:solidFill>
            </a:endParaRPr>
          </a:p>
        </p:txBody>
      </p:sp>
      <p:sp>
        <p:nvSpPr>
          <p:cNvPr id="69" name="ZoneTexte 5"/>
          <p:cNvSpPr txBox="1"/>
          <p:nvPr/>
        </p:nvSpPr>
        <p:spPr>
          <a:xfrm>
            <a:off x="2123728" y="5661248"/>
            <a:ext cx="1724025" cy="754502"/>
          </a:xfrm>
          <a:prstGeom prst="rect">
            <a:avLst/>
          </a:prstGeom>
          <a:solidFill>
            <a:srgbClr val="EAC9B0"/>
          </a:solidFill>
          <a:ln w="31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sz="1200" b="1" u="sng" dirty="0" smtClean="0">
                <a:solidFill>
                  <a:srgbClr val="7030A0"/>
                </a:solidFill>
              </a:rPr>
              <a:t>Lower cooling system =</a:t>
            </a:r>
          </a:p>
          <a:p>
            <a:pPr algn="ctr">
              <a:buNone/>
            </a:pPr>
            <a:r>
              <a:rPr lang="en-US" sz="1200" dirty="0" smtClean="0">
                <a:solidFill>
                  <a:srgbClr val="7030A0"/>
                </a:solidFill>
              </a:rPr>
              <a:t>10 PU pipes </a:t>
            </a:r>
            <a:r>
              <a:rPr lang="en-US" sz="1200" dirty="0" smtClean="0">
                <a:solidFill>
                  <a:srgbClr val="7030A0"/>
                </a:solidFill>
                <a:latin typeface="Symbol" pitchFamily="18" charset="2"/>
              </a:rPr>
              <a:t>f</a:t>
            </a:r>
            <a:r>
              <a:rPr lang="en-US" sz="1200" dirty="0" smtClean="0">
                <a:solidFill>
                  <a:srgbClr val="7030A0"/>
                </a:solidFill>
              </a:rPr>
              <a:t> 5.5x3.5</a:t>
            </a:r>
          </a:p>
          <a:p>
            <a:pPr algn="ctr">
              <a:buNone/>
            </a:pPr>
            <a:r>
              <a:rPr lang="en-US" sz="1200" dirty="0" smtClean="0">
                <a:solidFill>
                  <a:srgbClr val="7030A0"/>
                </a:solidFill>
              </a:rPr>
              <a:t>D</a:t>
            </a:r>
            <a:r>
              <a:rPr lang="en-US" sz="1200" baseline="-25000" dirty="0" smtClean="0">
                <a:solidFill>
                  <a:srgbClr val="7030A0"/>
                </a:solidFill>
              </a:rPr>
              <a:t>v</a:t>
            </a:r>
            <a:r>
              <a:rPr lang="en-US" sz="1200" dirty="0" smtClean="0">
                <a:solidFill>
                  <a:srgbClr val="7030A0"/>
                </a:solidFill>
              </a:rPr>
              <a:t>= 0.75 l/mn</a:t>
            </a:r>
          </a:p>
        </p:txBody>
      </p:sp>
      <p:cxnSp>
        <p:nvCxnSpPr>
          <p:cNvPr id="70" name="Connecteur droit avec flèche 9"/>
          <p:cNvCxnSpPr>
            <a:stCxn id="67" idx="3"/>
          </p:cNvCxnSpPr>
          <p:nvPr/>
        </p:nvCxnSpPr>
        <p:spPr>
          <a:xfrm flipV="1">
            <a:off x="3838225" y="3861048"/>
            <a:ext cx="2461967" cy="737291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avec flèche 9"/>
          <p:cNvCxnSpPr/>
          <p:nvPr/>
        </p:nvCxnSpPr>
        <p:spPr>
          <a:xfrm flipV="1">
            <a:off x="3851920" y="5661248"/>
            <a:ext cx="1728192" cy="377252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avec flèche 9"/>
          <p:cNvCxnSpPr/>
          <p:nvPr/>
        </p:nvCxnSpPr>
        <p:spPr>
          <a:xfrm flipV="1">
            <a:off x="3563888" y="1340768"/>
            <a:ext cx="2448272" cy="89220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9"/>
          <p:cNvCxnSpPr/>
          <p:nvPr/>
        </p:nvCxnSpPr>
        <p:spPr>
          <a:xfrm flipH="1">
            <a:off x="611560" y="1556792"/>
            <a:ext cx="1940992" cy="2027257"/>
          </a:xfrm>
          <a:prstGeom prst="straightConnector1">
            <a:avLst/>
          </a:prstGeom>
          <a:ln w="254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481763" cy="476672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How to assemble barrel</a:t>
            </a:r>
            <a:r>
              <a:rPr lang="en-US" sz="2000" b="1" i="1" dirty="0" smtClean="0">
                <a:solidFill>
                  <a:srgbClr val="C00000"/>
                </a:solidFill>
              </a:rPr>
              <a:t> (by V.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2000" b="1" i="1" dirty="0" smtClean="0">
                <a:solidFill>
                  <a:srgbClr val="C00000"/>
                </a:solidFill>
              </a:rPr>
              <a:t>)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" name="Рисунок 3" descr="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1052736"/>
            <a:ext cx="5024046" cy="534375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PREZENTACII\Barrel Module N3 Images\7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6048375" cy="5365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8248" name="Rectangle 8"/>
          <p:cNvSpPr>
            <a:spLocks noGrp="1" noChangeArrowheads="1"/>
          </p:cNvSpPr>
          <p:nvPr>
            <p:ph type="title"/>
          </p:nvPr>
        </p:nvSpPr>
        <p:spPr>
          <a:xfrm>
            <a:off x="827584" y="0"/>
            <a:ext cx="7488262" cy="785818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2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/>
            </a:r>
            <a:br>
              <a:rPr lang="en-US" sz="2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</a:br>
            <a:r>
              <a:rPr lang="en-US" sz="2400" b="1" dirty="0" smtClean="0">
                <a:solidFill>
                  <a:srgbClr val="0070C0"/>
                </a:solidFill>
                <a:latin typeface="Franklin Gothic Medium Cond" pitchFamily="34" charset="0"/>
              </a:rPr>
              <a:t/>
            </a:r>
            <a:br>
              <a:rPr lang="en-US" sz="2400" b="1" dirty="0" smtClean="0">
                <a:solidFill>
                  <a:srgbClr val="0070C0"/>
                </a:solidFill>
                <a:latin typeface="Franklin Gothic Medium Cond" pitchFamily="34" charset="0"/>
              </a:rPr>
            </a:br>
            <a:endParaRPr lang="ru-RU" sz="2400" b="1" dirty="0" smtClean="0">
              <a:solidFill>
                <a:srgbClr val="0070C0"/>
              </a:solidFill>
              <a:latin typeface="Franklin Gothic Medium Cond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6562725" y="1916113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>
            <a:off x="6786563" y="3608388"/>
            <a:ext cx="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5400000">
            <a:off x="6786563" y="3608388"/>
            <a:ext cx="0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5" name="TextBox 13"/>
          <p:cNvSpPr txBox="1">
            <a:spLocks noChangeArrowheads="1"/>
          </p:cNvSpPr>
          <p:nvPr/>
        </p:nvSpPr>
        <p:spPr bwMode="auto">
          <a:xfrm>
            <a:off x="6444208" y="1268760"/>
            <a:ext cx="2526654" cy="3385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Aluminum Support </a:t>
            </a:r>
            <a:r>
              <a:rPr lang="en-US" sz="1600" b="1" dirty="0">
                <a:solidFill>
                  <a:srgbClr val="0070C0"/>
                </a:solidFill>
              </a:rPr>
              <a:t>Beam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6396" name="TextBox 14"/>
          <p:cNvSpPr txBox="1">
            <a:spLocks noChangeArrowheads="1"/>
          </p:cNvSpPr>
          <p:nvPr/>
        </p:nvSpPr>
        <p:spPr bwMode="auto">
          <a:xfrm>
            <a:off x="6444208" y="2060848"/>
            <a:ext cx="686406" cy="32694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990099"/>
                </a:solidFill>
              </a:rPr>
              <a:t>Foam</a:t>
            </a:r>
            <a:endParaRPr lang="ru-RU" sz="1600" b="1" dirty="0">
              <a:solidFill>
                <a:srgbClr val="990099"/>
              </a:solidFill>
            </a:endParaRPr>
          </a:p>
        </p:txBody>
      </p:sp>
      <p:sp>
        <p:nvSpPr>
          <p:cNvPr id="16397" name="TextBox 15"/>
          <p:cNvSpPr txBox="1">
            <a:spLocks noChangeArrowheads="1"/>
          </p:cNvSpPr>
          <p:nvPr/>
        </p:nvSpPr>
        <p:spPr bwMode="auto">
          <a:xfrm>
            <a:off x="6444208" y="3284984"/>
            <a:ext cx="2016645" cy="32694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Super-Modules</a:t>
            </a:r>
            <a:r>
              <a:rPr lang="en-US" sz="1600" b="1" dirty="0" smtClean="0"/>
              <a:t> 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6398" name="TextBox 16"/>
          <p:cNvSpPr txBox="1">
            <a:spLocks noChangeArrowheads="1"/>
          </p:cNvSpPr>
          <p:nvPr/>
        </p:nvSpPr>
        <p:spPr bwMode="auto">
          <a:xfrm>
            <a:off x="6444208" y="5013176"/>
            <a:ext cx="1228221" cy="32694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Side </a:t>
            </a:r>
            <a:r>
              <a:rPr lang="en-US" sz="1600" b="1" dirty="0">
                <a:solidFill>
                  <a:srgbClr val="0070C0"/>
                </a:solidFill>
              </a:rPr>
              <a:t>Covers</a:t>
            </a:r>
            <a:endParaRPr lang="ru-RU" sz="1600" b="1" dirty="0">
              <a:solidFill>
                <a:srgbClr val="0070C0"/>
              </a:solidFill>
            </a:endParaRPr>
          </a:p>
        </p:txBody>
      </p:sp>
      <p:sp>
        <p:nvSpPr>
          <p:cNvPr id="16399" name="TextBox 17"/>
          <p:cNvSpPr txBox="1">
            <a:spLocks noChangeArrowheads="1"/>
          </p:cNvSpPr>
          <p:nvPr/>
        </p:nvSpPr>
        <p:spPr bwMode="auto">
          <a:xfrm>
            <a:off x="6444208" y="4149080"/>
            <a:ext cx="1548822" cy="32694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990099"/>
                </a:solidFill>
              </a:rPr>
              <a:t>Cooling </a:t>
            </a:r>
            <a:r>
              <a:rPr lang="en-US" sz="1600" b="1" dirty="0">
                <a:solidFill>
                  <a:srgbClr val="990099"/>
                </a:solidFill>
              </a:rPr>
              <a:t>System</a:t>
            </a:r>
            <a:endParaRPr lang="ru-RU" sz="1600" b="1" dirty="0">
              <a:solidFill>
                <a:srgbClr val="990099"/>
              </a:solidFill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H="1">
            <a:off x="5292080" y="1412776"/>
            <a:ext cx="1022750" cy="1907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16396" idx="1"/>
            <a:endCxn id="16396" idx="1"/>
          </p:cNvCxnSpPr>
          <p:nvPr/>
        </p:nvCxnSpPr>
        <p:spPr>
          <a:xfrm>
            <a:off x="6444208" y="2224323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5652120" y="2204864"/>
            <a:ext cx="792088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16397" idx="1"/>
          </p:cNvCxnSpPr>
          <p:nvPr/>
        </p:nvCxnSpPr>
        <p:spPr>
          <a:xfrm flipH="1">
            <a:off x="4356646" y="3448459"/>
            <a:ext cx="2087562" cy="524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stCxn id="16399" idx="1"/>
          </p:cNvCxnSpPr>
          <p:nvPr/>
        </p:nvCxnSpPr>
        <p:spPr>
          <a:xfrm flipH="1" flipV="1">
            <a:off x="4788024" y="4005064"/>
            <a:ext cx="1656184" cy="30749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 flipH="1">
            <a:off x="3563888" y="5183670"/>
            <a:ext cx="2881312" cy="455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6" name="TextBox 35"/>
          <p:cNvSpPr txBox="1">
            <a:spLocks noChangeArrowheads="1"/>
          </p:cNvSpPr>
          <p:nvPr/>
        </p:nvSpPr>
        <p:spPr bwMode="auto">
          <a:xfrm>
            <a:off x="6444208" y="2636912"/>
            <a:ext cx="1215397" cy="32694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0070C0"/>
                </a:solidFill>
              </a:rPr>
              <a:t>Back </a:t>
            </a:r>
            <a:r>
              <a:rPr lang="en-US" sz="1600" b="1" dirty="0">
                <a:solidFill>
                  <a:srgbClr val="0070C0"/>
                </a:solidFill>
              </a:rPr>
              <a:t>Cover</a:t>
            </a:r>
            <a:endParaRPr lang="ru-RU" sz="1600" b="1" dirty="0">
              <a:solidFill>
                <a:srgbClr val="0070C0"/>
              </a:solidFill>
            </a:endParaRPr>
          </a:p>
        </p:txBody>
      </p:sp>
      <p:cxnSp>
        <p:nvCxnSpPr>
          <p:cNvPr id="38" name="Прямая со стрелкой 37"/>
          <p:cNvCxnSpPr/>
          <p:nvPr/>
        </p:nvCxnSpPr>
        <p:spPr>
          <a:xfrm flipH="1">
            <a:off x="6012160" y="2780928"/>
            <a:ext cx="432666" cy="720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6398" idx="1"/>
          </p:cNvCxnSpPr>
          <p:nvPr/>
        </p:nvCxnSpPr>
        <p:spPr>
          <a:xfrm flipH="1" flipV="1">
            <a:off x="3779912" y="4653136"/>
            <a:ext cx="2664296" cy="52351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Заголовок 1"/>
          <p:cNvSpPr txBox="1">
            <a:spLocks/>
          </p:cNvSpPr>
          <p:nvPr/>
        </p:nvSpPr>
        <p:spPr bwMode="auto">
          <a:xfrm>
            <a:off x="827584" y="116632"/>
            <a:ext cx="756084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r>
              <a:rPr lang="en-US" sz="20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Current design of EMC Barrel slice </a:t>
            </a:r>
            <a:r>
              <a:rPr lang="en-US" sz="2000" b="1" i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(by Valery </a:t>
            </a:r>
            <a:r>
              <a:rPr lang="en-US" sz="2000" b="1" i="1" kern="0" dirty="0" err="1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Ferapontov</a:t>
            </a:r>
            <a:r>
              <a:rPr lang="en-US" sz="2000" b="1" i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)</a:t>
            </a:r>
            <a:r>
              <a:rPr lang="en-US" sz="2000" b="1" kern="0" dirty="0" smtClean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481763" cy="476672"/>
          </a:xfrm>
        </p:spPr>
        <p:txBody>
          <a:bodyPr lIns="91440" tIns="45720" rIns="91440" bIns="45720" anchor="t"/>
          <a:lstStyle/>
          <a:p>
            <a:pPr lvl="0" eaLnBrk="1" hangingPunct="1"/>
            <a:r>
              <a:rPr lang="en-US" sz="2000" b="1" dirty="0" smtClean="0">
                <a:solidFill>
                  <a:srgbClr val="C00000"/>
                </a:solidFill>
              </a:rPr>
              <a:t>How to assemble barrel </a:t>
            </a:r>
            <a:r>
              <a:rPr lang="en-US" sz="2000" b="1" i="1" dirty="0" smtClean="0">
                <a:solidFill>
                  <a:srgbClr val="C00000"/>
                </a:solidFill>
              </a:rPr>
              <a:t>(by V.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2000" b="1" i="1" dirty="0" smtClean="0">
                <a:solidFill>
                  <a:srgbClr val="C00000"/>
                </a:solidFill>
              </a:rPr>
              <a:t>)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/>
            </a:r>
            <a:br>
              <a:rPr lang="ru-RU" sz="2000" b="1" dirty="0" smtClean="0">
                <a:solidFill>
                  <a:srgbClr val="C00000"/>
                </a:solidFill>
              </a:rPr>
            </a:br>
            <a:endParaRPr lang="en-US" sz="2000" b="1" dirty="0" smtClean="0">
              <a:solidFill>
                <a:srgbClr val="C00000"/>
              </a:solidFill>
            </a:endParaRPr>
          </a:p>
        </p:txBody>
      </p:sp>
      <p:pic>
        <p:nvPicPr>
          <p:cNvPr id="7" name="Рисунок 6" descr="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991881"/>
            <a:ext cx="6674072" cy="538944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481763" cy="476672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How to assemble barrel </a:t>
            </a:r>
            <a:r>
              <a:rPr lang="en-US" sz="2000" b="1" i="1" dirty="0" smtClean="0">
                <a:solidFill>
                  <a:srgbClr val="C00000"/>
                </a:solidFill>
              </a:rPr>
              <a:t>(by V.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2000" b="1" i="1" dirty="0" smtClean="0">
                <a:solidFill>
                  <a:srgbClr val="C00000"/>
                </a:solidFill>
              </a:rPr>
              <a:t>)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7" name="Рисунок 6" descr="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980728"/>
            <a:ext cx="8338265" cy="52565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481763" cy="476672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How to assemble barrel</a:t>
            </a:r>
            <a:r>
              <a:rPr lang="en-US" sz="2000" b="1" i="1" dirty="0" smtClean="0">
                <a:solidFill>
                  <a:srgbClr val="C00000"/>
                </a:solidFill>
              </a:rPr>
              <a:t> (by V.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2000" b="1" i="1" dirty="0" smtClean="0">
                <a:solidFill>
                  <a:srgbClr val="C00000"/>
                </a:solidFill>
              </a:rPr>
              <a:t>)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5" name="Picture 3" descr="D:\PREZENTACII\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8031841" cy="532859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4427984" y="5517232"/>
            <a:ext cx="4309065" cy="940899"/>
          </a:xfrm>
          <a:prstGeom prst="rect">
            <a:avLst/>
          </a:prstGeom>
          <a:solidFill>
            <a:srgbClr val="EAC9B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None/>
            </a:pPr>
            <a:r>
              <a:rPr lang="en-US" altLang="ru-RU" sz="1600" b="1" u="sng" dirty="0" smtClean="0">
                <a:solidFill>
                  <a:srgbClr val="002060"/>
                </a:solidFill>
              </a:rPr>
              <a:t>STEP 1.</a:t>
            </a:r>
            <a:r>
              <a:rPr lang="en-US" altLang="ru-RU" sz="1600" b="1" dirty="0" smtClean="0">
                <a:solidFill>
                  <a:srgbClr val="002060"/>
                </a:solidFill>
              </a:rPr>
              <a:t> 	Fully </a:t>
            </a:r>
            <a:r>
              <a:rPr lang="en-US" altLang="ru-RU" sz="1600" b="1" dirty="0">
                <a:solidFill>
                  <a:srgbClr val="002060"/>
                </a:solidFill>
              </a:rPr>
              <a:t>assembled Slice </a:t>
            </a:r>
            <a:r>
              <a:rPr lang="en-US" altLang="ru-RU" sz="1600" b="1" dirty="0" smtClean="0">
                <a:solidFill>
                  <a:srgbClr val="002060"/>
                </a:solidFill>
              </a:rPr>
              <a:t>is placed </a:t>
            </a:r>
            <a:r>
              <a:rPr lang="en-US" altLang="ru-RU" sz="1600" b="1" dirty="0">
                <a:solidFill>
                  <a:srgbClr val="002060"/>
                </a:solidFill>
              </a:rPr>
              <a:t>on</a:t>
            </a:r>
          </a:p>
          <a:p>
            <a:pPr marL="342900" indent="-342900">
              <a:buNone/>
            </a:pPr>
            <a:r>
              <a:rPr lang="en-US" altLang="ru-RU" sz="1600" b="1" dirty="0" smtClean="0">
                <a:solidFill>
                  <a:srgbClr val="002060"/>
                </a:solidFill>
              </a:rPr>
              <a:t>		 two </a:t>
            </a:r>
            <a:r>
              <a:rPr lang="en-US" altLang="ru-RU" sz="1600" b="1" dirty="0">
                <a:solidFill>
                  <a:srgbClr val="002060"/>
                </a:solidFill>
              </a:rPr>
              <a:t>Technological </a:t>
            </a:r>
            <a:r>
              <a:rPr lang="en-US" altLang="ru-RU" sz="1600" b="1" dirty="0" smtClean="0">
                <a:solidFill>
                  <a:srgbClr val="002060"/>
                </a:solidFill>
              </a:rPr>
              <a:t>Flanges adjusted </a:t>
            </a:r>
          </a:p>
          <a:p>
            <a:pPr marL="342900" indent="-342900">
              <a:buNone/>
            </a:pPr>
            <a:r>
              <a:rPr lang="en-US" altLang="ru-RU" sz="1600" b="1" dirty="0" smtClean="0">
                <a:solidFill>
                  <a:srgbClr val="002060"/>
                </a:solidFill>
              </a:rPr>
              <a:t>		with special </a:t>
            </a:r>
            <a:r>
              <a:rPr lang="en-US" altLang="ru-RU" sz="1600" b="1" dirty="0">
                <a:solidFill>
                  <a:srgbClr val="002060"/>
                </a:solidFill>
              </a:rPr>
              <a:t>devices and </a:t>
            </a:r>
            <a:r>
              <a:rPr lang="en-US" altLang="ru-RU" sz="1600" b="1" dirty="0" smtClean="0">
                <a:solidFill>
                  <a:srgbClr val="002060"/>
                </a:solidFill>
              </a:rPr>
              <a:t>fixed</a:t>
            </a:r>
            <a:endParaRPr lang="en-US" altLang="ru-RU" sz="16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481763" cy="476672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How to assemble barrel</a:t>
            </a:r>
            <a:r>
              <a:rPr lang="en-US" sz="2000" b="1" i="1" dirty="0" smtClean="0">
                <a:solidFill>
                  <a:srgbClr val="C00000"/>
                </a:solidFill>
              </a:rPr>
              <a:t> (by V.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2000" b="1" i="1" dirty="0" smtClean="0">
                <a:solidFill>
                  <a:srgbClr val="C00000"/>
                </a:solidFill>
              </a:rPr>
              <a:t>)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7" name="Picture 4" descr="D:\PREZENTACII\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40969"/>
            <a:ext cx="4420664" cy="324035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" name="Picture 11" descr="D:\PREZENTACII\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140968"/>
            <a:ext cx="4422775" cy="32416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899592" y="1052736"/>
            <a:ext cx="7740352" cy="1240853"/>
          </a:xfrm>
          <a:prstGeom prst="rect">
            <a:avLst/>
          </a:prstGeom>
          <a:solidFill>
            <a:srgbClr val="EAC9B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None/>
            </a:pPr>
            <a:r>
              <a:rPr lang="en-US" altLang="ru-RU" sz="1600" b="1" u="sng" dirty="0" smtClean="0">
                <a:solidFill>
                  <a:srgbClr val="002060"/>
                </a:solidFill>
              </a:rPr>
              <a:t>STEP 2.</a:t>
            </a:r>
            <a:r>
              <a:rPr lang="en-US" altLang="ru-RU" sz="1600" b="1" dirty="0" smtClean="0">
                <a:solidFill>
                  <a:srgbClr val="002060"/>
                </a:solidFill>
              </a:rPr>
              <a:t> 	16 assembled </a:t>
            </a:r>
            <a:r>
              <a:rPr lang="en-US" altLang="ru-RU" sz="1600" b="1" dirty="0">
                <a:solidFill>
                  <a:srgbClr val="002060"/>
                </a:solidFill>
              </a:rPr>
              <a:t>Slices </a:t>
            </a:r>
            <a:r>
              <a:rPr lang="en-US" altLang="ru-RU" sz="1600" b="1" dirty="0" smtClean="0">
                <a:solidFill>
                  <a:srgbClr val="002060"/>
                </a:solidFill>
              </a:rPr>
              <a:t>are placed and joined one-by-one on </a:t>
            </a:r>
          </a:p>
          <a:p>
            <a:pPr marL="342900" indent="-342900">
              <a:buNone/>
            </a:pPr>
            <a:r>
              <a:rPr lang="en-US" altLang="ru-RU" sz="1600" b="1" dirty="0" smtClean="0">
                <a:solidFill>
                  <a:srgbClr val="002060"/>
                </a:solidFill>
              </a:rPr>
              <a:t>		Technological Flanges and fixed</a:t>
            </a:r>
            <a:endParaRPr lang="en-US" altLang="ru-RU" sz="1600" b="1" dirty="0">
              <a:solidFill>
                <a:srgbClr val="002060"/>
              </a:solidFill>
            </a:endParaRPr>
          </a:p>
          <a:p>
            <a:pPr marL="342900" indent="-342900">
              <a:buNone/>
            </a:pPr>
            <a:r>
              <a:rPr lang="en-US" altLang="ru-RU" sz="1600" b="1" u="sng" dirty="0" smtClean="0">
                <a:solidFill>
                  <a:srgbClr val="002060"/>
                </a:solidFill>
              </a:rPr>
              <a:t>STEP 3.</a:t>
            </a:r>
            <a:r>
              <a:rPr lang="en-US" altLang="ru-RU" sz="1600" b="1" dirty="0" smtClean="0">
                <a:solidFill>
                  <a:srgbClr val="002060"/>
                </a:solidFill>
              </a:rPr>
              <a:t> 	Two Support </a:t>
            </a:r>
            <a:r>
              <a:rPr lang="en-US" altLang="ru-RU" sz="1600" b="1" dirty="0">
                <a:solidFill>
                  <a:srgbClr val="002060"/>
                </a:solidFill>
              </a:rPr>
              <a:t>Rings </a:t>
            </a:r>
            <a:r>
              <a:rPr lang="en-US" altLang="ru-RU" sz="1600" b="1" dirty="0" smtClean="0">
                <a:solidFill>
                  <a:srgbClr val="002060"/>
                </a:solidFill>
              </a:rPr>
              <a:t>are fixed </a:t>
            </a:r>
            <a:r>
              <a:rPr lang="en-US" altLang="ru-RU" sz="1600" b="1" dirty="0">
                <a:solidFill>
                  <a:srgbClr val="002060"/>
                </a:solidFill>
              </a:rPr>
              <a:t>with special Pins and Bolts. </a:t>
            </a:r>
            <a:endParaRPr lang="en-US" altLang="ru-RU" sz="1600" b="1" dirty="0" smtClean="0">
              <a:solidFill>
                <a:srgbClr val="002060"/>
              </a:solidFill>
            </a:endParaRPr>
          </a:p>
          <a:p>
            <a:pPr marL="342900" indent="-342900">
              <a:buNone/>
            </a:pPr>
            <a:r>
              <a:rPr lang="en-US" altLang="ru-RU" sz="1600" b="1" u="sng" dirty="0" smtClean="0">
                <a:solidFill>
                  <a:srgbClr val="002060"/>
                </a:solidFill>
                <a:latin typeface="+mn-lt"/>
              </a:rPr>
              <a:t>STEP 4.</a:t>
            </a:r>
            <a:r>
              <a:rPr lang="en-US" altLang="ru-RU" sz="1600" b="1" dirty="0" smtClean="0">
                <a:solidFill>
                  <a:srgbClr val="002060"/>
                </a:solidFill>
                <a:latin typeface="+mn-lt"/>
              </a:rPr>
              <a:t> 	Technological Flanges are </a:t>
            </a:r>
            <a:r>
              <a:rPr lang="en-US" altLang="ru-RU" sz="1600" b="1" dirty="0" smtClean="0">
                <a:solidFill>
                  <a:srgbClr val="002060"/>
                </a:solidFill>
              </a:rPr>
              <a:t>disassembled</a:t>
            </a:r>
            <a:endParaRPr lang="en-US" altLang="ru-RU" sz="1600" b="1" dirty="0" smtClean="0">
              <a:solidFill>
                <a:srgbClr val="00206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481763" cy="476672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How to assemble barrel</a:t>
            </a:r>
            <a:r>
              <a:rPr lang="en-US" sz="2000" b="1" i="1" dirty="0" smtClean="0">
                <a:solidFill>
                  <a:srgbClr val="C00000"/>
                </a:solidFill>
              </a:rPr>
              <a:t> (by V.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2000" b="1" i="1" dirty="0" smtClean="0">
                <a:solidFill>
                  <a:srgbClr val="C00000"/>
                </a:solidFill>
              </a:rPr>
              <a:t>)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7" name="Picture 4" descr="D:\PREZENTACII\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7654978" cy="54706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23528" y="1268760"/>
            <a:ext cx="4680520" cy="1386918"/>
          </a:xfrm>
          <a:prstGeom prst="rect">
            <a:avLst/>
          </a:prstGeom>
          <a:solidFill>
            <a:srgbClr val="EAC9B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None/>
              <a:defRPr/>
            </a:pPr>
            <a:r>
              <a:rPr lang="en-US" altLang="ru-RU" sz="1600" b="1" u="sng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STEP 5.</a:t>
            </a:r>
            <a:r>
              <a:rPr lang="en-US" altLang="ru-RU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	Barrel is moved inside the cryostat,</a:t>
            </a:r>
          </a:p>
          <a:p>
            <a:pPr marL="342900" indent="-342900">
              <a:buNone/>
              <a:defRPr/>
            </a:pPr>
            <a:r>
              <a:rPr lang="en-US" altLang="ru-RU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		adjusted in it’s working position relative 	to holes for </a:t>
            </a:r>
            <a:r>
              <a:rPr lang="en-US" altLang="ru-RU" sz="16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the </a:t>
            </a:r>
            <a:r>
              <a:rPr lang="en-US" altLang="ru-RU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target pipes and the axis 	of the cryostat and </a:t>
            </a:r>
            <a:r>
              <a:rPr lang="en-US" altLang="ru-RU" sz="1600" b="1" dirty="0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fixed with supporting 	bolts</a:t>
            </a:r>
            <a:endParaRPr lang="en-US" altLang="ru-RU" sz="1600" b="1" dirty="0" smtClean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481763" cy="476672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How to assemble barrel</a:t>
            </a:r>
            <a:r>
              <a:rPr lang="en-US" sz="2000" b="1" i="1" dirty="0" smtClean="0">
                <a:solidFill>
                  <a:srgbClr val="C00000"/>
                </a:solidFill>
              </a:rPr>
              <a:t> (by V.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2000" b="1" i="1" dirty="0" smtClean="0">
                <a:solidFill>
                  <a:srgbClr val="C00000"/>
                </a:solidFill>
              </a:rPr>
              <a:t>)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" name="Picture 12" descr="D:\PREZENTACII\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218" y="1844675"/>
            <a:ext cx="3380770" cy="40325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Picture 13" descr="D:\PREZENTACII\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844824"/>
            <a:ext cx="4818062" cy="402431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67544" y="1268760"/>
            <a:ext cx="5760640" cy="340991"/>
          </a:xfrm>
          <a:prstGeom prst="rect">
            <a:avLst/>
          </a:prstGeom>
          <a:solidFill>
            <a:srgbClr val="EAC9B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None/>
              <a:defRPr/>
            </a:pPr>
            <a:r>
              <a:rPr lang="en-US" altLang="ru-RU" sz="1600" b="1" u="sng" dirty="0">
                <a:solidFill>
                  <a:srgbClr val="002060"/>
                </a:solidFill>
                <a:latin typeface="+mn-lt"/>
                <a:cs typeface="Arial" pitchFamily="34" charset="0"/>
              </a:rPr>
              <a:t>STEP </a:t>
            </a:r>
            <a:r>
              <a:rPr lang="en-US" altLang="ru-RU" sz="1600" b="1" u="sng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6.</a:t>
            </a:r>
            <a:r>
              <a:rPr lang="en-US" altLang="ru-RU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 	A</a:t>
            </a:r>
            <a:r>
              <a:rPr lang="en-US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ll </a:t>
            </a:r>
            <a:r>
              <a:rPr lang="en-US" sz="16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t</a:t>
            </a:r>
            <a:r>
              <a:rPr lang="en-US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echnological </a:t>
            </a:r>
            <a:r>
              <a:rPr lang="en-US" sz="16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d</a:t>
            </a:r>
            <a:r>
              <a:rPr lang="en-US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evices </a:t>
            </a:r>
            <a:r>
              <a:rPr lang="en-US" sz="1600" b="1" dirty="0">
                <a:solidFill>
                  <a:srgbClr val="002060"/>
                </a:solidFill>
                <a:latin typeface="+mn-lt"/>
                <a:cs typeface="Arial" pitchFamily="34" charset="0"/>
              </a:rPr>
              <a:t>and </a:t>
            </a:r>
            <a:r>
              <a:rPr lang="en-US" sz="1600" b="1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tools are disassembled</a:t>
            </a:r>
            <a:endParaRPr lang="en-US" b="1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481763" cy="476672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Crystals  modular support structure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852936"/>
            <a:ext cx="8568952" cy="2236682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323528" y="1340768"/>
            <a:ext cx="8568952" cy="108012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cs typeface="Arial" pitchFamily="34" charset="0"/>
              </a:rPr>
              <a:t>Super Module types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strike="noStrike" cap="none" normalizeH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cs typeface="Arial" pitchFamily="34" charset="0"/>
              </a:rPr>
              <a:t>#1	#2	#3	#4	#5	#6	#7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	</a:t>
            </a:r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   (1 module)	          (3 different modules in each)		( 2 different modules)</a:t>
            </a:r>
            <a:endParaRPr kumimoji="0" lang="en-US" sz="1400" b="1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5" name="Прямая со стрелкой 44"/>
          <p:cNvCxnSpPr/>
          <p:nvPr/>
        </p:nvCxnSpPr>
        <p:spPr bwMode="auto">
          <a:xfrm flipH="1">
            <a:off x="611560" y="2420888"/>
            <a:ext cx="1152128" cy="1512168"/>
          </a:xfrm>
          <a:prstGeom prst="straightConnector1">
            <a:avLst/>
          </a:prstGeom>
          <a:noFill/>
          <a:ln w="15875">
            <a:solidFill>
              <a:schemeClr val="tx1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8" name="Прямая со стрелкой 47"/>
          <p:cNvCxnSpPr/>
          <p:nvPr/>
        </p:nvCxnSpPr>
        <p:spPr bwMode="auto">
          <a:xfrm flipH="1">
            <a:off x="1547664" y="2420888"/>
            <a:ext cx="1152128" cy="1224136"/>
          </a:xfrm>
          <a:prstGeom prst="straightConnector1">
            <a:avLst/>
          </a:prstGeom>
          <a:noFill/>
          <a:ln w="15875">
            <a:solidFill>
              <a:schemeClr val="tx1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49" name="Прямая со стрелкой 48"/>
          <p:cNvCxnSpPr/>
          <p:nvPr/>
        </p:nvCxnSpPr>
        <p:spPr bwMode="auto">
          <a:xfrm flipH="1">
            <a:off x="2771800" y="2420888"/>
            <a:ext cx="864096" cy="936104"/>
          </a:xfrm>
          <a:prstGeom prst="straightConnector1">
            <a:avLst/>
          </a:prstGeom>
          <a:noFill/>
          <a:ln w="15875">
            <a:solidFill>
              <a:schemeClr val="tx1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0" name="Прямая со стрелкой 49"/>
          <p:cNvCxnSpPr/>
          <p:nvPr/>
        </p:nvCxnSpPr>
        <p:spPr bwMode="auto">
          <a:xfrm flipH="1">
            <a:off x="3995936" y="2420888"/>
            <a:ext cx="576064" cy="792088"/>
          </a:xfrm>
          <a:prstGeom prst="straightConnector1">
            <a:avLst/>
          </a:prstGeom>
          <a:noFill/>
          <a:ln w="15875">
            <a:solidFill>
              <a:schemeClr val="tx1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2" name="Прямая со стрелкой 51"/>
          <p:cNvCxnSpPr/>
          <p:nvPr/>
        </p:nvCxnSpPr>
        <p:spPr bwMode="auto">
          <a:xfrm flipH="1">
            <a:off x="5148064" y="2420888"/>
            <a:ext cx="288032" cy="720080"/>
          </a:xfrm>
          <a:prstGeom prst="straightConnector1">
            <a:avLst/>
          </a:prstGeom>
          <a:noFill/>
          <a:ln w="15875">
            <a:solidFill>
              <a:schemeClr val="tx1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3" name="Прямая со стрелкой 52"/>
          <p:cNvCxnSpPr/>
          <p:nvPr/>
        </p:nvCxnSpPr>
        <p:spPr bwMode="auto">
          <a:xfrm>
            <a:off x="6444208" y="2420888"/>
            <a:ext cx="144016" cy="648072"/>
          </a:xfrm>
          <a:prstGeom prst="straightConnector1">
            <a:avLst/>
          </a:prstGeom>
          <a:noFill/>
          <a:ln w="15875">
            <a:solidFill>
              <a:schemeClr val="tx1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54" name="Прямая со стрелкой 53"/>
          <p:cNvCxnSpPr/>
          <p:nvPr/>
        </p:nvCxnSpPr>
        <p:spPr bwMode="auto">
          <a:xfrm>
            <a:off x="7380312" y="2420888"/>
            <a:ext cx="360040" cy="576064"/>
          </a:xfrm>
          <a:prstGeom prst="straightConnector1">
            <a:avLst/>
          </a:prstGeom>
          <a:noFill/>
          <a:ln w="15875">
            <a:solidFill>
              <a:schemeClr val="tx1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68" name="Text Box 3"/>
          <p:cNvSpPr txBox="1">
            <a:spLocks noChangeArrowheads="1"/>
          </p:cNvSpPr>
          <p:nvPr/>
        </p:nvSpPr>
        <p:spPr bwMode="auto">
          <a:xfrm>
            <a:off x="1259632" y="5229200"/>
            <a:ext cx="7632848" cy="100811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400" b="1" dirty="0" smtClean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  7(-)      6(-)  5(-)  4(-)</a:t>
            </a:r>
            <a:r>
              <a:rPr lang="en-US" sz="1400" b="1" dirty="0" smtClean="0">
                <a:solidFill>
                  <a:srgbClr val="E9988F"/>
                </a:solidFill>
                <a:latin typeface="Calibri" pitchFamily="34" charset="0"/>
                <a:cs typeface="Arial" pitchFamily="34" charset="0"/>
              </a:rPr>
              <a:t>     </a:t>
            </a:r>
            <a:r>
              <a:rPr lang="en-US" sz="1400" b="1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3(-)  2(-)  1(-)      1(+)  2(+)  3(+)   4(+)  5(+)  6(+)    7(+)  8(+)  9(+)</a:t>
            </a:r>
            <a:r>
              <a:rPr lang="en-US" sz="1400" b="1" dirty="0" smtClean="0">
                <a:solidFill>
                  <a:srgbClr val="0070C0"/>
                </a:solidFill>
                <a:latin typeface="Calibri" pitchFamily="34" charset="0"/>
                <a:cs typeface="Arial" pitchFamily="34" charset="0"/>
              </a:rPr>
              <a:t>     10(+)  11(+)</a:t>
            </a:r>
            <a:endParaRPr kumimoji="0" lang="en-US" sz="1400" b="1" u="none" strike="noStrike" cap="none" normalizeH="0" dirty="0" smtClean="0">
              <a:ln>
                <a:noFill/>
              </a:ln>
              <a:solidFill>
                <a:srgbClr val="0070C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400" b="1" dirty="0" smtClean="0">
              <a:solidFill>
                <a:srgbClr val="0070C0"/>
              </a:solidFill>
              <a:latin typeface="Calibri" pitchFamily="34" charset="0"/>
              <a:cs typeface="Arial" pitchFamily="34" charset="0"/>
            </a:endParaRPr>
          </a:p>
          <a:p>
            <a:pPr lvl="0" algn="ctr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sz="1400" b="1" dirty="0" smtClean="0">
                <a:solidFill>
                  <a:srgbClr val="0070C0"/>
                </a:solidFill>
              </a:rPr>
              <a:t>18 different types of the single carbon fiber alveoli units of 2×4 cells [2×3 cells for 11(+)]</a:t>
            </a:r>
          </a:p>
          <a:p>
            <a:pPr lvl="0" algn="ctr">
              <a:lnSpc>
                <a:spcPct val="100000"/>
              </a:lnSpc>
              <a:spcBef>
                <a:spcPct val="0"/>
              </a:spcBef>
              <a:buClrTx/>
              <a:buSzTx/>
              <a:buNone/>
            </a:pPr>
            <a:r>
              <a:rPr lang="en-US" sz="1400" b="1" dirty="0" smtClean="0">
                <a:solidFill>
                  <a:srgbClr val="0070C0"/>
                </a:solidFill>
              </a:rPr>
              <a:t> (5 units / module)</a:t>
            </a:r>
            <a:endParaRPr kumimoji="0" lang="en-US" sz="1400" b="1" strike="noStrike" cap="none" normalizeH="0" dirty="0" smtClean="0">
              <a:ln>
                <a:noFill/>
              </a:ln>
              <a:solidFill>
                <a:srgbClr val="0070C0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 bwMode="auto">
          <a:xfrm>
            <a:off x="4283968" y="5301208"/>
            <a:ext cx="1080120" cy="21602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 bwMode="auto">
          <a:xfrm>
            <a:off x="5436096" y="5301208"/>
            <a:ext cx="1080120" cy="21602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 bwMode="auto">
          <a:xfrm>
            <a:off x="6588224" y="5301208"/>
            <a:ext cx="1080120" cy="21602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 bwMode="auto">
          <a:xfrm>
            <a:off x="7740352" y="5301208"/>
            <a:ext cx="1080120" cy="216024"/>
          </a:xfrm>
          <a:prstGeom prst="round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 bwMode="auto">
          <a:xfrm>
            <a:off x="3059832" y="5301208"/>
            <a:ext cx="1080120" cy="21602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Скругленный прямоугольник 73"/>
          <p:cNvSpPr/>
          <p:nvPr/>
        </p:nvSpPr>
        <p:spPr bwMode="auto">
          <a:xfrm>
            <a:off x="1907704" y="5301208"/>
            <a:ext cx="1080120" cy="216024"/>
          </a:xfrm>
          <a:prstGeom prst="round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 bwMode="auto">
          <a:xfrm>
            <a:off x="1331640" y="5301208"/>
            <a:ext cx="504468" cy="218760"/>
          </a:xfrm>
          <a:prstGeom prst="round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 descr="Alveoles type 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229200"/>
            <a:ext cx="936104" cy="10081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29" name="Прямая со стрелкой 28"/>
          <p:cNvCxnSpPr/>
          <p:nvPr/>
        </p:nvCxnSpPr>
        <p:spPr bwMode="auto">
          <a:xfrm flipH="1">
            <a:off x="2627784" y="2132856"/>
            <a:ext cx="792088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1" name="Прямая со стрелкой 30"/>
          <p:cNvCxnSpPr/>
          <p:nvPr/>
        </p:nvCxnSpPr>
        <p:spPr bwMode="auto">
          <a:xfrm>
            <a:off x="5724128" y="2132856"/>
            <a:ext cx="792088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4355976" y="4725144"/>
            <a:ext cx="923586" cy="297710"/>
          </a:xfrm>
          <a:prstGeom prst="rect">
            <a:avLst/>
          </a:prstGeom>
          <a:solidFill>
            <a:srgbClr val="EAC9B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7030A0"/>
                </a:solidFill>
              </a:rPr>
              <a:t>Proto 120</a:t>
            </a:r>
            <a:endParaRPr lang="ru-RU" sz="1400" b="1" dirty="0">
              <a:solidFill>
                <a:srgbClr val="7030A0"/>
              </a:solidFill>
            </a:endParaRPr>
          </a:p>
        </p:txBody>
      </p:sp>
      <p:cxnSp>
        <p:nvCxnSpPr>
          <p:cNvPr id="35" name="Прямая со стрелкой 34"/>
          <p:cNvCxnSpPr>
            <a:stCxn id="33" idx="2"/>
            <a:endCxn id="69" idx="0"/>
          </p:cNvCxnSpPr>
          <p:nvPr/>
        </p:nvCxnSpPr>
        <p:spPr bwMode="auto">
          <a:xfrm>
            <a:off x="4817769" y="5022854"/>
            <a:ext cx="6259" cy="278354"/>
          </a:xfrm>
          <a:prstGeom prst="straightConnector1">
            <a:avLst/>
          </a:prstGeom>
          <a:noFill/>
          <a:ln w="3175">
            <a:solidFill>
              <a:schemeClr val="tx1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38" name="Прямая со стрелкой 37"/>
          <p:cNvCxnSpPr/>
          <p:nvPr/>
        </p:nvCxnSpPr>
        <p:spPr bwMode="auto">
          <a:xfrm flipH="1" flipV="1">
            <a:off x="4355976" y="4509120"/>
            <a:ext cx="432048" cy="216024"/>
          </a:xfrm>
          <a:prstGeom prst="straightConnector1">
            <a:avLst/>
          </a:prstGeom>
          <a:noFill/>
          <a:ln w="3175">
            <a:solidFill>
              <a:schemeClr val="tx1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7" name="Стрелка вправо с вырезом 46"/>
          <p:cNvSpPr/>
          <p:nvPr/>
        </p:nvSpPr>
        <p:spPr bwMode="auto">
          <a:xfrm rot="21085468">
            <a:off x="7136416" y="4260397"/>
            <a:ext cx="978408" cy="484632"/>
          </a:xfrm>
          <a:prstGeom prst="notchedRightArrow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21081598">
            <a:off x="7255118" y="4338269"/>
            <a:ext cx="623889" cy="297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Beam</a:t>
            </a:r>
            <a:endParaRPr lang="ru-RU" sz="1400" b="1" dirty="0"/>
          </a:p>
        </p:txBody>
      </p:sp>
      <p:sp>
        <p:nvSpPr>
          <p:cNvPr id="56" name="Скругленный прямоугольник 55"/>
          <p:cNvSpPr/>
          <p:nvPr/>
        </p:nvSpPr>
        <p:spPr bwMode="auto">
          <a:xfrm>
            <a:off x="1619672" y="1772816"/>
            <a:ext cx="482352" cy="261452"/>
          </a:xfrm>
          <a:prstGeom prst="round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 bwMode="auto">
          <a:xfrm>
            <a:off x="2483768" y="1772816"/>
            <a:ext cx="482352" cy="261452"/>
          </a:xfrm>
          <a:prstGeom prst="round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 bwMode="auto">
          <a:xfrm>
            <a:off x="3419872" y="1772816"/>
            <a:ext cx="482352" cy="261452"/>
          </a:xfrm>
          <a:prstGeom prst="round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 bwMode="auto">
          <a:xfrm>
            <a:off x="4355976" y="1772816"/>
            <a:ext cx="482352" cy="261452"/>
          </a:xfrm>
          <a:prstGeom prst="round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 bwMode="auto">
          <a:xfrm>
            <a:off x="5220072" y="1772816"/>
            <a:ext cx="482352" cy="261452"/>
          </a:xfrm>
          <a:prstGeom prst="round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 bwMode="auto">
          <a:xfrm>
            <a:off x="6156176" y="1772816"/>
            <a:ext cx="482352" cy="261452"/>
          </a:xfrm>
          <a:prstGeom prst="round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 bwMode="auto">
          <a:xfrm>
            <a:off x="7092280" y="1772816"/>
            <a:ext cx="482352" cy="261452"/>
          </a:xfrm>
          <a:prstGeom prst="roundRect">
            <a:avLst/>
          </a:prstGeom>
          <a:noFill/>
          <a:ln w="3175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481763" cy="476672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How to assemble barrel</a:t>
            </a:r>
            <a:r>
              <a:rPr lang="en-US" sz="2000" b="1" i="1" dirty="0" smtClean="0">
                <a:solidFill>
                  <a:srgbClr val="C00000"/>
                </a:solidFill>
              </a:rPr>
              <a:t> (by V.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2000" b="1" i="1" dirty="0" smtClean="0">
                <a:solidFill>
                  <a:srgbClr val="C00000"/>
                </a:solidFill>
              </a:rPr>
              <a:t>)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4" name="Рисунок 3" descr="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980728"/>
            <a:ext cx="3113701" cy="5400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980728"/>
            <a:ext cx="5047579" cy="5400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481763" cy="476672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How to assemble barrel</a:t>
            </a:r>
            <a:r>
              <a:rPr lang="en-US" sz="2000" b="1" i="1" dirty="0" smtClean="0">
                <a:solidFill>
                  <a:srgbClr val="C00000"/>
                </a:solidFill>
              </a:rPr>
              <a:t> (by V.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Ferapontov</a:t>
            </a:r>
            <a:r>
              <a:rPr lang="en-US" sz="2000" b="1" i="1" dirty="0" smtClean="0">
                <a:solidFill>
                  <a:srgbClr val="C00000"/>
                </a:solidFill>
              </a:rPr>
              <a:t>)</a:t>
            </a:r>
            <a:r>
              <a:rPr lang="en-US" sz="2000" b="1" dirty="0" smtClean="0">
                <a:solidFill>
                  <a:srgbClr val="C00000"/>
                </a:solidFill>
              </a:rPr>
              <a:t> </a:t>
            </a:r>
          </a:p>
        </p:txBody>
      </p:sp>
      <p:pic>
        <p:nvPicPr>
          <p:cNvPr id="6" name="Рисунок 5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4307267" cy="46085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7984" y="1844824"/>
            <a:ext cx="4307266" cy="460851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971600" y="120650"/>
            <a:ext cx="7151638" cy="514350"/>
          </a:xfrm>
        </p:spPr>
        <p:txBody>
          <a:bodyPr/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Summary and open questions</a:t>
            </a:r>
            <a:endParaRPr lang="ru-RU" sz="2000" b="1" dirty="0" smtClean="0">
              <a:solidFill>
                <a:srgbClr val="C00000"/>
              </a:solidFill>
            </a:endParaRPr>
          </a:p>
        </p:txBody>
      </p:sp>
      <p:sp>
        <p:nvSpPr>
          <p:cNvPr id="5" name="Объект 1"/>
          <p:cNvSpPr>
            <a:spLocks noGrp="1"/>
          </p:cNvSpPr>
          <p:nvPr>
            <p:ph idx="1"/>
          </p:nvPr>
        </p:nvSpPr>
        <p:spPr bwMode="auto">
          <a:xfrm>
            <a:off x="467544" y="1196752"/>
            <a:ext cx="8229600" cy="5112568"/>
          </a:xfrm>
          <a:solidFill>
            <a:srgbClr val="FFFFCC"/>
          </a:solidFill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algn="just" eaLnBrk="1" hangingPunct="1">
              <a:buNone/>
            </a:pPr>
            <a:endParaRPr lang="en-AU" sz="20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857250" lvl="1" indent="-457200" algn="just" eaLnBrk="1" hangingPunct="1">
              <a:buFont typeface="Wingdings" pitchFamily="2" charset="2"/>
              <a:buChar char="§"/>
            </a:pPr>
            <a:r>
              <a:rPr lang="en-AU" sz="1600" b="1" i="1" dirty="0" smtClean="0">
                <a:solidFill>
                  <a:schemeClr val="accent6">
                    <a:lumMod val="75000"/>
                  </a:schemeClr>
                </a:solidFill>
              </a:rPr>
              <a:t>Batch 1 of the pre-series slice (excluding assembling devices) is shipped to Giessen.</a:t>
            </a:r>
          </a:p>
          <a:p>
            <a:pPr marL="857250" lvl="1" indent="-457200" algn="just" eaLnBrk="1" hangingPunct="1">
              <a:buFont typeface="Wingdings" pitchFamily="2" charset="2"/>
              <a:buChar char="§"/>
            </a:pPr>
            <a:r>
              <a:rPr lang="en-AU" sz="1600" b="1" i="1" dirty="0" smtClean="0">
                <a:solidFill>
                  <a:schemeClr val="accent6">
                    <a:lumMod val="75000"/>
                  </a:schemeClr>
                </a:solidFill>
              </a:rPr>
              <a:t>All 18 types of molds </a:t>
            </a:r>
            <a:r>
              <a:rPr lang="en-US" sz="1600" b="1" i="1" dirty="0" smtClean="0">
                <a:solidFill>
                  <a:schemeClr val="accent6">
                    <a:lumMod val="75000"/>
                  </a:schemeClr>
                </a:solidFill>
              </a:rPr>
              <a:t> and assembly devices were produced and delivered to IHEP, production of the alveoli packs for the Batch 2 </a:t>
            </a:r>
            <a:r>
              <a:rPr lang="en-AU" sz="1600" b="1" i="1" dirty="0" smtClean="0">
                <a:solidFill>
                  <a:schemeClr val="accent6">
                    <a:lumMod val="75000"/>
                  </a:schemeClr>
                </a:solidFill>
              </a:rPr>
              <a:t>of the pre-series slice </a:t>
            </a:r>
            <a:r>
              <a:rPr lang="en-US" sz="1600" b="1" i="1" dirty="0" smtClean="0">
                <a:solidFill>
                  <a:schemeClr val="accent6">
                    <a:lumMod val="75000"/>
                  </a:schemeClr>
                </a:solidFill>
              </a:rPr>
              <a:t>will be completed in time (September 2015).</a:t>
            </a:r>
            <a:endParaRPr lang="en-AU" sz="16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857250" lvl="1" indent="-457200" algn="just" eaLnBrk="1" hangingPunct="1">
              <a:buFont typeface="Wingdings" pitchFamily="2" charset="2"/>
              <a:buChar char="§"/>
            </a:pPr>
            <a:r>
              <a:rPr lang="en-AU" sz="1600" b="1" i="1" dirty="0" smtClean="0">
                <a:solidFill>
                  <a:schemeClr val="accent6">
                    <a:lumMod val="75000"/>
                  </a:schemeClr>
                </a:solidFill>
              </a:rPr>
              <a:t>Assembling scenario was developed – additional  tools </a:t>
            </a:r>
            <a:r>
              <a:rPr lang="en-US" sz="1600" b="1" i="1" dirty="0" smtClean="0">
                <a:solidFill>
                  <a:schemeClr val="accent6">
                    <a:lumMod val="75000"/>
                  </a:schemeClr>
                </a:solidFill>
              </a:rPr>
              <a:t>and devices will be necessary to execute this work. </a:t>
            </a:r>
            <a:r>
              <a:rPr lang="en-US" sz="1600" b="1" i="1" dirty="0" smtClean="0">
                <a:solidFill>
                  <a:schemeClr val="accent6">
                    <a:lumMod val="75000"/>
                  </a:schemeClr>
                </a:solidFill>
              </a:rPr>
              <a:t>They have </a:t>
            </a:r>
            <a:r>
              <a:rPr lang="en-US" sz="1600" b="1" i="1" smtClean="0">
                <a:solidFill>
                  <a:schemeClr val="accent6">
                    <a:lumMod val="75000"/>
                  </a:schemeClr>
                </a:solidFill>
              </a:rPr>
              <a:t>been designed. We </a:t>
            </a:r>
            <a:r>
              <a:rPr lang="en-US" sz="1600" b="1" i="1" dirty="0" smtClean="0">
                <a:solidFill>
                  <a:schemeClr val="accent6">
                    <a:lumMod val="75000"/>
                  </a:schemeClr>
                </a:solidFill>
              </a:rPr>
              <a:t>need a plan of the working space where the slice will be assembled.</a:t>
            </a:r>
            <a:r>
              <a:rPr lang="en-AU" sz="16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457200" lvl="1" indent="-457200" algn="just" eaLnBrk="1" hangingPunct="1">
              <a:spcBef>
                <a:spcPts val="600"/>
              </a:spcBef>
              <a:buClr>
                <a:srgbClr val="000000"/>
              </a:buClr>
              <a:buFont typeface="Wingdings" pitchFamily="2" charset="2"/>
              <a:buChar char="q"/>
            </a:pPr>
            <a:r>
              <a:rPr lang="en-AU" sz="1600" b="1" i="1" dirty="0" smtClean="0">
                <a:solidFill>
                  <a:srgbClr val="C00000"/>
                </a:solidFill>
              </a:rPr>
              <a:t>Production of back module plates, support feet and support beam was not started because the complete design of the pre-series slice is not yet approved  - waiting for the successful PROTO120 tests </a:t>
            </a:r>
            <a:r>
              <a:rPr lang="en-AU" sz="1800" b="1" dirty="0" smtClean="0">
                <a:solidFill>
                  <a:srgbClr val="FF0000"/>
                </a:solidFill>
              </a:rPr>
              <a:t>!!!</a:t>
            </a:r>
            <a:r>
              <a:rPr lang="en-AU" sz="1600" b="1" i="1" dirty="0" smtClean="0">
                <a:solidFill>
                  <a:srgbClr val="92D050"/>
                </a:solidFill>
              </a:rPr>
              <a:t> </a:t>
            </a:r>
            <a:endParaRPr lang="en-US" sz="1600" b="1" i="1" dirty="0" smtClean="0">
              <a:solidFill>
                <a:srgbClr val="00B050"/>
              </a:solidFill>
            </a:endParaRPr>
          </a:p>
          <a:p>
            <a:pPr marL="457200" indent="-457200" algn="just" eaLnBrk="1" hangingPunct="1">
              <a:buFont typeface="Wingdings" pitchFamily="2" charset="2"/>
              <a:buChar char="q"/>
            </a:pPr>
            <a:r>
              <a:rPr lang="en-US" sz="1600" b="1" i="1" dirty="0" smtClean="0">
                <a:solidFill>
                  <a:srgbClr val="C00000"/>
                </a:solidFill>
              </a:rPr>
              <a:t>Design of front inserts was  suggested  and some prototype was made at Giessen - waiting for the final solution about the monitoring system</a:t>
            </a:r>
          </a:p>
          <a:p>
            <a:pPr marL="457200" indent="-457200" algn="just" eaLnBrk="1" hangingPunct="1">
              <a:buFont typeface="Wingdings" pitchFamily="2" charset="2"/>
              <a:buChar char="q"/>
            </a:pPr>
            <a:r>
              <a:rPr lang="en-US" sz="1600" b="1" i="1" dirty="0" smtClean="0">
                <a:solidFill>
                  <a:srgbClr val="C00000"/>
                </a:solidFill>
              </a:rPr>
              <a:t>Final solution on the electronics &amp; cables inside the support beam – PROTO 120 test !!!</a:t>
            </a:r>
          </a:p>
          <a:p>
            <a:pPr marL="457200" indent="-457200" algn="just" eaLnBrk="1" hangingPunct="1">
              <a:buFont typeface="Wingdings" pitchFamily="2" charset="2"/>
              <a:buChar char="q"/>
            </a:pPr>
            <a:r>
              <a:rPr lang="en-US" sz="1600" b="1" i="1" dirty="0" smtClean="0">
                <a:solidFill>
                  <a:srgbClr val="C00000"/>
                </a:solidFill>
              </a:rPr>
              <a:t>Cooling system design and integration  - ??? </a:t>
            </a:r>
          </a:p>
          <a:p>
            <a:pPr marL="857250" lvl="1" indent="-457200" algn="just" eaLnBrk="1" hangingPunct="1">
              <a:buNone/>
            </a:pPr>
            <a:endParaRPr lang="en-US" sz="1600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857250" lvl="1" indent="-457200" algn="just" eaLnBrk="1" hangingPunct="1">
              <a:buNone/>
            </a:pPr>
            <a:endParaRPr lang="en-U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3"/>
          <p:cNvSpPr txBox="1">
            <a:spLocks noChangeArrowheads="1"/>
          </p:cNvSpPr>
          <p:nvPr/>
        </p:nvSpPr>
        <p:spPr bwMode="auto">
          <a:xfrm>
            <a:off x="1195388" y="1184275"/>
            <a:ext cx="59086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>
              <a:solidFill>
                <a:schemeClr val="tx1"/>
              </a:solidFill>
            </a:endParaRPr>
          </a:p>
        </p:txBody>
      </p:sp>
      <p:pic>
        <p:nvPicPr>
          <p:cNvPr id="18435" name="Рисунок 5" descr="C:\Users\123\Documents\Документы_Игорь\Панда_2009_2017\Фотографии\Сборка пресс-форма Тип2\Сборка пресс-форма Тип2\Mould +2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132856"/>
            <a:ext cx="7416824" cy="41255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75458" name="Rectangle 2"/>
          <p:cNvSpPr>
            <a:spLocks noChangeArrowheads="1"/>
          </p:cNvSpPr>
          <p:nvPr/>
        </p:nvSpPr>
        <p:spPr bwMode="auto">
          <a:xfrm>
            <a:off x="1259632" y="188640"/>
            <a:ext cx="7034212" cy="62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457200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Font typeface="Times New Roman" pitchFamily="18" charset="0"/>
              <a:buNone/>
              <a:defRPr/>
            </a:pPr>
            <a:r>
              <a:rPr lang="en-AU" sz="2000" b="1" dirty="0" smtClean="0">
                <a:solidFill>
                  <a:srgbClr val="C00000"/>
                </a:solidFill>
              </a:rPr>
              <a:t>Mold for single alveoli production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052736"/>
            <a:ext cx="8568952" cy="940899"/>
          </a:xfrm>
          <a:prstGeom prst="rect">
            <a:avLst/>
          </a:prstGeom>
          <a:solidFill>
            <a:srgbClr val="EAC9B0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 18 different types of molds were designed at IHEP and produced by subcontractor</a:t>
            </a:r>
          </a:p>
          <a:p>
            <a:r>
              <a:rPr lang="en-US" sz="1600" b="1" dirty="0" smtClean="0"/>
              <a:t> All pieces were made of special quality steel; flatness ~5 µm; 20 µm of the dimensions accuracy</a:t>
            </a:r>
          </a:p>
          <a:p>
            <a:r>
              <a:rPr lang="en-US" sz="1600" b="1" dirty="0" smtClean="0"/>
              <a:t> Input control at IHEP was made with CMM before assembling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60840" cy="514350"/>
          </a:xfrm>
        </p:spPr>
        <p:txBody>
          <a:bodyPr/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Tools for single alveoli units precise cutting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1560" y="1124744"/>
            <a:ext cx="7984815" cy="340991"/>
          </a:xfrm>
          <a:prstGeom prst="rect">
            <a:avLst/>
          </a:prstGeom>
          <a:solidFill>
            <a:srgbClr val="EAC9B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sz="1600" b="1" dirty="0" smtClean="0"/>
              <a:t>Cutting tools of 18 different types were designed at IHEP and produced by subcontractor</a:t>
            </a:r>
            <a:endParaRPr lang="ru-RU" sz="1600" b="1" dirty="0"/>
          </a:p>
        </p:txBody>
      </p:sp>
      <p:pic>
        <p:nvPicPr>
          <p:cNvPr id="8" name="Содержимое 7" descr="обрезк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1772816"/>
            <a:ext cx="4708182" cy="4066692"/>
          </a:xfrm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16632"/>
            <a:ext cx="7560840" cy="514350"/>
          </a:xfrm>
        </p:spPr>
        <p:txBody>
          <a:bodyPr/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Assembly devices, rear inserts, intermediate plates, dummy crystals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сб_Тип1-2-3 +вставки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988840"/>
            <a:ext cx="6701735" cy="33843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79512" y="1124744"/>
            <a:ext cx="8960082" cy="640945"/>
          </a:xfrm>
          <a:prstGeom prst="rect">
            <a:avLst/>
          </a:prstGeom>
          <a:solidFill>
            <a:srgbClr val="EAC9B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/>
              <a:t>18 different types of high precision assembly devices to glue alveoli packs and assemble modules</a:t>
            </a:r>
          </a:p>
          <a:p>
            <a:pPr>
              <a:buNone/>
            </a:pPr>
            <a:r>
              <a:rPr lang="en-US" sz="1600" b="1" dirty="0" smtClean="0"/>
              <a:t>were designed at IHEP and produced by subcontractor (input control is made at IHEP with CMM)</a:t>
            </a:r>
          </a:p>
        </p:txBody>
      </p:sp>
      <p:pic>
        <p:nvPicPr>
          <p:cNvPr id="6" name="Содержимое 3" descr="40 копий кристаллов_Тип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96136" y="4581128"/>
            <a:ext cx="2928630" cy="1810498"/>
          </a:xfrm>
          <a:ln w="1270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9512" y="1844824"/>
            <a:ext cx="1162498" cy="326949"/>
          </a:xfrm>
          <a:prstGeom prst="rect">
            <a:avLst/>
          </a:prstGeom>
          <a:solidFill>
            <a:srgbClr val="EAC9B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990099"/>
                </a:solidFill>
              </a:rPr>
              <a:t>Rear inserts</a:t>
            </a:r>
            <a:endParaRPr lang="ru-RU" sz="1600" dirty="0">
              <a:solidFill>
                <a:srgbClr val="99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5616" y="5301208"/>
            <a:ext cx="1758815" cy="326949"/>
          </a:xfrm>
          <a:prstGeom prst="rect">
            <a:avLst/>
          </a:prstGeom>
          <a:solidFill>
            <a:srgbClr val="EAC9B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990099"/>
                </a:solidFill>
              </a:rPr>
              <a:t>Intermediate plates</a:t>
            </a:r>
            <a:endParaRPr lang="ru-RU" sz="1600" dirty="0">
              <a:solidFill>
                <a:srgbClr val="99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80312" y="3861048"/>
            <a:ext cx="1539204" cy="326949"/>
          </a:xfrm>
          <a:prstGeom prst="rect">
            <a:avLst/>
          </a:prstGeom>
          <a:solidFill>
            <a:srgbClr val="EAC9B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990099"/>
                </a:solidFill>
              </a:rPr>
              <a:t>Dummy crystals</a:t>
            </a:r>
            <a:endParaRPr lang="ru-RU" sz="1600" dirty="0">
              <a:solidFill>
                <a:srgbClr val="990099"/>
              </a:solidFill>
            </a:endParaRPr>
          </a:p>
        </p:txBody>
      </p:sp>
      <p:cxnSp>
        <p:nvCxnSpPr>
          <p:cNvPr id="11" name="Прямая со стрелкой 10"/>
          <p:cNvCxnSpPr>
            <a:stCxn id="9" idx="2"/>
          </p:cNvCxnSpPr>
          <p:nvPr/>
        </p:nvCxnSpPr>
        <p:spPr bwMode="auto">
          <a:xfrm flipH="1">
            <a:off x="7596336" y="4187997"/>
            <a:ext cx="553578" cy="537147"/>
          </a:xfrm>
          <a:prstGeom prst="straightConnector1">
            <a:avLst/>
          </a:prstGeom>
          <a:noFill/>
          <a:ln w="19050">
            <a:solidFill>
              <a:srgbClr val="C00000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3" name="Прямая со стрелкой 12"/>
          <p:cNvCxnSpPr>
            <a:stCxn id="8" idx="0"/>
          </p:cNvCxnSpPr>
          <p:nvPr/>
        </p:nvCxnSpPr>
        <p:spPr bwMode="auto">
          <a:xfrm flipH="1" flipV="1">
            <a:off x="1547664" y="4653136"/>
            <a:ext cx="447360" cy="648072"/>
          </a:xfrm>
          <a:prstGeom prst="straightConnector1">
            <a:avLst/>
          </a:prstGeom>
          <a:noFill/>
          <a:ln w="19050">
            <a:solidFill>
              <a:srgbClr val="C00000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" name="Прямая со стрелкой 13"/>
          <p:cNvCxnSpPr/>
          <p:nvPr/>
        </p:nvCxnSpPr>
        <p:spPr bwMode="auto">
          <a:xfrm>
            <a:off x="683568" y="2204864"/>
            <a:ext cx="526542" cy="576064"/>
          </a:xfrm>
          <a:prstGeom prst="straightConnector1">
            <a:avLst/>
          </a:prstGeom>
          <a:noFill/>
          <a:ln w="19050">
            <a:solidFill>
              <a:srgbClr val="C00000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16632"/>
            <a:ext cx="6985819" cy="720080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12 alveoli packs with rear inserts and intermediate plates </a:t>
            </a:r>
            <a:br>
              <a:rPr lang="en-US" sz="2000" b="1" dirty="0" smtClean="0">
                <a:solidFill>
                  <a:srgbClr val="C00000"/>
                </a:solidFill>
              </a:rPr>
            </a:br>
            <a:r>
              <a:rPr lang="en-US" sz="2000" b="1" dirty="0" smtClean="0">
                <a:solidFill>
                  <a:srgbClr val="C00000"/>
                </a:solidFill>
              </a:rPr>
              <a:t>and 12 assembly devices</a:t>
            </a:r>
          </a:p>
        </p:txBody>
      </p:sp>
      <p:pic>
        <p:nvPicPr>
          <p:cNvPr id="37" name="Рисунок 36" descr="12 пакетов на стол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672" y="980728"/>
            <a:ext cx="6085056" cy="541569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481763" cy="476672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12 modules of crystals support structure</a:t>
            </a:r>
          </a:p>
        </p:txBody>
      </p:sp>
      <p:pic>
        <p:nvPicPr>
          <p:cNvPr id="36" name="Рисунок 35" descr="Слайс_12_2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7544" y="1124744"/>
            <a:ext cx="8280920" cy="518457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6660232" y="2924944"/>
            <a:ext cx="1348446" cy="340991"/>
          </a:xfrm>
          <a:prstGeom prst="rect">
            <a:avLst/>
          </a:prstGeom>
          <a:solidFill>
            <a:srgbClr val="EAC9B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1(-)   2(-)   3(-)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2924944"/>
            <a:ext cx="1422184" cy="331694"/>
          </a:xfrm>
          <a:prstGeom prst="rect">
            <a:avLst/>
          </a:prstGeom>
          <a:solidFill>
            <a:srgbClr val="EAC9B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3(+)   2(+)  1(+)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2924944"/>
            <a:ext cx="1561646" cy="331694"/>
          </a:xfrm>
          <a:prstGeom prst="rect">
            <a:avLst/>
          </a:prstGeom>
          <a:solidFill>
            <a:srgbClr val="EAC9B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6(+)    5(+)    4(+)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331640" y="2924944"/>
            <a:ext cx="1654620" cy="340991"/>
          </a:xfrm>
          <a:prstGeom prst="rect">
            <a:avLst/>
          </a:prstGeom>
          <a:solidFill>
            <a:srgbClr val="EAC9B0"/>
          </a:solidFill>
          <a:ln w="127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9(+)     8(+)     7(+)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5652120" y="5517232"/>
            <a:ext cx="2871299" cy="5859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b="1" dirty="0" smtClean="0">
                <a:latin typeface="CommercialScript BT" pitchFamily="66" charset="0"/>
              </a:rPr>
              <a:t>Delivered in May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20650"/>
            <a:ext cx="7488832" cy="514350"/>
          </a:xfrm>
        </p:spPr>
        <p:txBody>
          <a:bodyPr/>
          <a:lstStyle/>
          <a:p>
            <a:r>
              <a:rPr lang="en-US" sz="2000" b="1" dirty="0" smtClean="0">
                <a:solidFill>
                  <a:srgbClr val="C00000"/>
                </a:solidFill>
              </a:rPr>
              <a:t>Major milestones for the EMC Barrel Mechanics</a:t>
            </a:r>
            <a:endParaRPr lang="ru-RU" sz="2000" b="1" dirty="0">
              <a:solidFill>
                <a:srgbClr val="C00000"/>
              </a:solidFill>
            </a:endParaRPr>
          </a:p>
        </p:txBody>
      </p:sp>
      <p:graphicFrame>
        <p:nvGraphicFramePr>
          <p:cNvPr id="9" name="Содержимое 8"/>
          <p:cNvGraphicFramePr>
            <a:graphicFrameLocks noChangeAspect="1"/>
          </p:cNvGraphicFramePr>
          <p:nvPr>
            <p:ph idx="1"/>
          </p:nvPr>
        </p:nvGraphicFramePr>
        <p:xfrm>
          <a:off x="1403648" y="1340768"/>
          <a:ext cx="5434012" cy="4279900"/>
        </p:xfrm>
        <a:graphic>
          <a:graphicData uri="http://schemas.openxmlformats.org/presentationml/2006/ole">
            <p:oleObj spid="_x0000_s1031" name="Документ" r:id="rId3" imgW="5903228" imgH="4654680" progId="Word.Document.12">
              <p:embed/>
            </p:oleObj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804248" y="3573016"/>
            <a:ext cx="990977" cy="297710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Pending…</a:t>
            </a:r>
            <a:endParaRPr lang="ru-RU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04248" y="4005064"/>
            <a:ext cx="1944216" cy="30995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b="1" dirty="0" smtClean="0"/>
              <a:t>Delivered without tools</a:t>
            </a:r>
            <a:endParaRPr lang="ru-RU" sz="1400" b="1" dirty="0"/>
          </a:p>
        </p:txBody>
      </p:sp>
      <p:sp>
        <p:nvSpPr>
          <p:cNvPr id="7" name="Стрелка влево 6"/>
          <p:cNvSpPr/>
          <p:nvPr/>
        </p:nvSpPr>
        <p:spPr bwMode="auto">
          <a:xfrm>
            <a:off x="7236296" y="5085184"/>
            <a:ext cx="978408" cy="484632"/>
          </a:xfrm>
          <a:prstGeom prst="left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69875" marR="0" indent="-269875" algn="l" defTabSz="914400" rtl="0" eaLnBrk="1" fontAlgn="base" latinLnBrk="0" hangingPunct="1">
              <a:lnSpc>
                <a:spcPct val="101000"/>
              </a:lnSpc>
              <a:spcBef>
                <a:spcPts val="4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Arial" charset="0"/>
              <a:buChar char="•"/>
              <a:tabLst>
                <a:tab pos="182563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kumimoji="0" lang="ru-RU" sz="3200" b="0" i="0" u="none" strike="noStrike" cap="none" normalizeH="0" baseline="0" smtClean="0">
              <a:ln>
                <a:noFill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52320" y="4941168"/>
            <a:ext cx="391454" cy="3269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!!!</a:t>
            </a:r>
            <a:endParaRPr lang="ru-RU" sz="1600" b="1" dirty="0">
              <a:solidFill>
                <a:srgbClr val="FF0000"/>
              </a:solidFill>
            </a:endParaRPr>
          </a:p>
        </p:txBody>
      </p:sp>
      <p:cxnSp>
        <p:nvCxnSpPr>
          <p:cNvPr id="14" name="Прямая со стрелкой 13"/>
          <p:cNvCxnSpPr>
            <a:stCxn id="10" idx="1"/>
          </p:cNvCxnSpPr>
          <p:nvPr/>
        </p:nvCxnSpPr>
        <p:spPr bwMode="auto">
          <a:xfrm flipH="1" flipV="1">
            <a:off x="6804248" y="5085184"/>
            <a:ext cx="648072" cy="19459"/>
          </a:xfrm>
          <a:prstGeom prst="straightConnector1">
            <a:avLst/>
          </a:prstGeom>
          <a:noFill/>
          <a:ln w="34925">
            <a:solidFill>
              <a:srgbClr val="FF0000"/>
            </a:solidFill>
            <a:tailEnd type="arrow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6804248" y="4437112"/>
            <a:ext cx="1930144" cy="29771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400" b="1" dirty="0" smtClean="0">
                <a:solidFill>
                  <a:srgbClr val="C00000"/>
                </a:solidFill>
              </a:rPr>
              <a:t>Production in progress</a:t>
            </a:r>
            <a:endParaRPr lang="ru-RU" sz="1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488832" cy="476672"/>
          </a:xfrm>
        </p:spPr>
        <p:txBody>
          <a:bodyPr lIns="91440" tIns="45720" rIns="91440" bIns="45720" anchor="t"/>
          <a:lstStyle/>
          <a:p>
            <a:pPr eaLnBrk="1" hangingPunct="1"/>
            <a:r>
              <a:rPr lang="en-US" sz="2000" b="1" dirty="0" smtClean="0">
                <a:solidFill>
                  <a:srgbClr val="C00000"/>
                </a:solidFill>
              </a:rPr>
              <a:t>Finite elements analysis </a:t>
            </a:r>
            <a:r>
              <a:rPr lang="en-US" sz="2000" b="1" i="1" dirty="0" smtClean="0">
                <a:solidFill>
                  <a:srgbClr val="C00000"/>
                </a:solidFill>
              </a:rPr>
              <a:t>(by A. </a:t>
            </a:r>
            <a:r>
              <a:rPr lang="en-US" sz="2000" b="1" i="1" dirty="0" err="1" smtClean="0">
                <a:solidFill>
                  <a:srgbClr val="C00000"/>
                </a:solidFill>
              </a:rPr>
              <a:t>Ryabov</a:t>
            </a:r>
            <a:r>
              <a:rPr lang="en-US" sz="2000" b="1" i="1" dirty="0" smtClean="0">
                <a:solidFill>
                  <a:srgbClr val="C00000"/>
                </a:solidFill>
              </a:rPr>
              <a:t>)</a:t>
            </a:r>
            <a:br>
              <a:rPr lang="en-US" sz="2000" b="1" i="1" dirty="0" smtClean="0">
                <a:solidFill>
                  <a:srgbClr val="C00000"/>
                </a:solidFill>
              </a:rPr>
            </a:br>
            <a:endParaRPr lang="en-US" sz="2000" b="1" i="1" dirty="0" smtClean="0">
              <a:solidFill>
                <a:srgbClr val="C00000"/>
              </a:solidFill>
            </a:endParaRPr>
          </a:p>
        </p:txBody>
      </p:sp>
      <p:pic>
        <p:nvPicPr>
          <p:cNvPr id="30721" name="Picture 1" descr="var2_n_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564904"/>
            <a:ext cx="5112568" cy="385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Var2_Case_2_g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980727"/>
            <a:ext cx="3644145" cy="2736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Var2_Case_3_g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717032"/>
            <a:ext cx="3643880" cy="2738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07505" y="980728"/>
          <a:ext cx="5112567" cy="1008110"/>
        </p:xfrm>
        <a:graphic>
          <a:graphicData uri="http://schemas.openxmlformats.org/drawingml/2006/table">
            <a:tbl>
              <a:tblPr/>
              <a:tblGrid>
                <a:gridCol w="3247173"/>
                <a:gridCol w="621798"/>
                <a:gridCol w="621798"/>
                <a:gridCol w="621798"/>
              </a:tblGrid>
              <a:tr h="2016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Case_1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Case_2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Case_3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</a:tr>
              <a:tr h="201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Variant_0 (Initial design  - September, 2014)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0.4</a:t>
                      </a: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1.00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0.55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Variant_1 (Increased</a:t>
                      </a:r>
                      <a:r>
                        <a:rPr lang="en-US" sz="1200" b="1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openings in the beam)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0.51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1.02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/>
                          <a:ea typeface="Times New Roman"/>
                          <a:cs typeface="Times New Roman"/>
                        </a:rPr>
                        <a:t>0.58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Variant_2 (Support feet are shorter by 10 mm)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9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0.49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0.91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9B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0.52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C9B0"/>
                    </a:solidFill>
                  </a:tcPr>
                </a:tc>
              </a:tr>
              <a:tr h="2016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Variant_</a:t>
                      </a:r>
                      <a:r>
                        <a:rPr lang="ru-RU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  <a:r>
                        <a:rPr lang="en-US" sz="12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(Support feet are longer by 10 mm)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0.51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1.12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Times New Roman"/>
                          <a:cs typeface="Times New Roman"/>
                        </a:rPr>
                        <a:t>0.63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07504" y="2204864"/>
            <a:ext cx="5034840" cy="340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="1" dirty="0" smtClean="0">
                <a:solidFill>
                  <a:srgbClr val="C00000"/>
                </a:solidFill>
              </a:rPr>
              <a:t>Cryostat, support rings and beam covers are not shown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1000"/>
          </a:lnSpc>
          <a:spcBef>
            <a:spcPts val="400"/>
          </a:spcBef>
          <a:spcAft>
            <a:spcPct val="0"/>
          </a:spcAft>
          <a:buClr>
            <a:srgbClr val="0000FF"/>
          </a:buClr>
          <a:buSzPct val="100000"/>
          <a:buFont typeface="Arial" charset="0"/>
          <a:buChar char="•"/>
          <a:tabLst>
            <a:tab pos="182563" algn="l"/>
            <a:tab pos="457200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6400" algn="l"/>
            <a:tab pos="5943600" algn="l"/>
            <a:tab pos="6400800" algn="l"/>
            <a:tab pos="6858000" algn="l"/>
            <a:tab pos="7315200" algn="l"/>
            <a:tab pos="7772400" algn="l"/>
            <a:tab pos="8229600" algn="l"/>
            <a:tab pos="8686800" algn="l"/>
            <a:tab pos="9144000" algn="l"/>
          </a:tabLst>
          <a:defRPr kumimoji="0" lang="en-GB" sz="32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269875" marR="0" indent="-269875" algn="l" defTabSz="914400" rtl="0" eaLnBrk="1" fontAlgn="base" latinLnBrk="0" hangingPunct="1">
          <a:lnSpc>
            <a:spcPct val="101000"/>
          </a:lnSpc>
          <a:spcBef>
            <a:spcPts val="400"/>
          </a:spcBef>
          <a:spcAft>
            <a:spcPct val="0"/>
          </a:spcAft>
          <a:buClr>
            <a:srgbClr val="0000FF"/>
          </a:buClr>
          <a:buSzPct val="100000"/>
          <a:buFont typeface="Arial" charset="0"/>
          <a:buChar char="•"/>
          <a:tabLst>
            <a:tab pos="182563" algn="l"/>
            <a:tab pos="457200" algn="l"/>
            <a:tab pos="914400" algn="l"/>
            <a:tab pos="1371600" algn="l"/>
            <a:tab pos="1828800" algn="l"/>
            <a:tab pos="2286000" algn="l"/>
            <a:tab pos="2743200" algn="l"/>
            <a:tab pos="3200400" algn="l"/>
            <a:tab pos="3657600" algn="l"/>
            <a:tab pos="4114800" algn="l"/>
            <a:tab pos="4572000" algn="l"/>
            <a:tab pos="5029200" algn="l"/>
            <a:tab pos="5486400" algn="l"/>
            <a:tab pos="5943600" algn="l"/>
            <a:tab pos="6400800" algn="l"/>
            <a:tab pos="6858000" algn="l"/>
            <a:tab pos="7315200" algn="l"/>
            <a:tab pos="7772400" algn="l"/>
            <a:tab pos="8229600" algn="l"/>
            <a:tab pos="8686800" algn="l"/>
            <a:tab pos="9144000" algn="l"/>
          </a:tabLst>
          <a:defRPr kumimoji="0" lang="en-GB" sz="3200" b="0" i="0" u="none" strike="noStrike" cap="none" normalizeH="0" baseline="0" smtClean="0">
            <a:ln>
              <a:noFill/>
            </a:ln>
            <a:solidFill>
              <a:srgbClr val="0000FF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12424</TotalTime>
  <Words>689</Words>
  <Application>Microsoft Office PowerPoint</Application>
  <PresentationFormat>Экран (4:3)</PresentationFormat>
  <Paragraphs>105</Paragraphs>
  <Slides>22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Оформление по умолчанию</vt:lpstr>
      <vt:lpstr>Документ</vt:lpstr>
      <vt:lpstr>Status Report on Barrel Mechanics</vt:lpstr>
      <vt:lpstr>Crystals  modular support structure</vt:lpstr>
      <vt:lpstr>Слайд 3</vt:lpstr>
      <vt:lpstr>Tools for single alveoli units precise cutting </vt:lpstr>
      <vt:lpstr>Assembly devices, rear inserts, intermediate plates, dummy crystals</vt:lpstr>
      <vt:lpstr>12 alveoli packs with rear inserts and intermediate plates  and 12 assembly devices</vt:lpstr>
      <vt:lpstr>12 modules of crystals support structure</vt:lpstr>
      <vt:lpstr>Major milestones for the EMC Barrel Mechanics</vt:lpstr>
      <vt:lpstr>Finite elements analysis (by A. Ryabov) </vt:lpstr>
      <vt:lpstr>How to assemble barrel (by V. Ferapontov) </vt:lpstr>
      <vt:lpstr>  </vt:lpstr>
      <vt:lpstr>How to assemble barrel (by V. Ferapontov) </vt:lpstr>
      <vt:lpstr>  </vt:lpstr>
      <vt:lpstr>How to assemble barrel (by V. Ferapontov)  </vt:lpstr>
      <vt:lpstr>How to assemble barrel (by V. Ferapontov) </vt:lpstr>
      <vt:lpstr>How to assemble barrel (by V. Ferapontov) </vt:lpstr>
      <vt:lpstr>How to assemble barrel (by V. Ferapontov) </vt:lpstr>
      <vt:lpstr>How to assemble barrel (by V. Ferapontov) </vt:lpstr>
      <vt:lpstr>How to assemble barrel (by V. Ferapontov) </vt:lpstr>
      <vt:lpstr>How to assemble barrel (by V. Ferapontov) </vt:lpstr>
      <vt:lpstr>How to assemble barrel (by V. Ferapontov) </vt:lpstr>
      <vt:lpstr>Summary and open questions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Status-report of  the IHEP-Protvino group activity  in the PANDA PWO-calorimeter</dc:title>
  <dc:creator>user</dc:creator>
  <cp:lastModifiedBy>Ryazantsev</cp:lastModifiedBy>
  <cp:revision>733</cp:revision>
  <cp:lastPrinted>2012-09-07T12:43:51Z</cp:lastPrinted>
  <dcterms:modified xsi:type="dcterms:W3CDTF">2015-06-08T23:01:10Z</dcterms:modified>
</cp:coreProperties>
</file>