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90" r:id="rId3"/>
    <p:sldId id="459" r:id="rId4"/>
    <p:sldId id="514" r:id="rId5"/>
    <p:sldId id="515" r:id="rId6"/>
    <p:sldId id="494" r:id="rId7"/>
    <p:sldId id="510" r:id="rId8"/>
    <p:sldId id="512" r:id="rId9"/>
    <p:sldId id="511" r:id="rId10"/>
    <p:sldId id="516" r:id="rId11"/>
    <p:sldId id="519" r:id="rId12"/>
    <p:sldId id="518" r:id="rId13"/>
    <p:sldId id="520" r:id="rId14"/>
    <p:sldId id="522" r:id="rId15"/>
    <p:sldId id="523" r:id="rId16"/>
    <p:sldId id="517" r:id="rId17"/>
    <p:sldId id="450" r:id="rId18"/>
  </p:sldIdLst>
  <p:sldSz cx="9144000" cy="6858000" type="screen4x3"/>
  <p:notesSz cx="6794500" cy="9918700"/>
  <p:defaultTextStyle>
    <a:defPPr>
      <a:defRPr lang="en-GB"/>
    </a:defPPr>
    <a:lvl1pPr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lnSpc>
        <a:spcPct val="101000"/>
      </a:lnSpc>
      <a:spcBef>
        <a:spcPts val="400"/>
      </a:spcBef>
      <a:spcAft>
        <a:spcPct val="0"/>
      </a:spcAft>
      <a:buClr>
        <a:srgbClr val="0000FF"/>
      </a:buClr>
      <a:buSzPct val="100000"/>
      <a:buFont typeface="Arial" pitchFamily="34" charset="0"/>
      <a:buChar char="•"/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rgbClr val="0000FF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AC9B0"/>
    <a:srgbClr val="0000FF"/>
    <a:srgbClr val="0000CC"/>
    <a:srgbClr val="E9988F"/>
    <a:srgbClr val="B6DF89"/>
    <a:srgbClr val="C2C2F0"/>
    <a:srgbClr val="CAE8AA"/>
    <a:srgbClr val="990099"/>
    <a:srgbClr val="DD8B99"/>
    <a:srgbClr val="D8A6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8593" autoAdjust="0"/>
  </p:normalViewPr>
  <p:slideViewPr>
    <p:cSldViewPr>
      <p:cViewPr varScale="1">
        <p:scale>
          <a:sx n="78" d="100"/>
          <a:sy n="78" d="100"/>
        </p:scale>
        <p:origin x="-85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48" y="-102"/>
      </p:cViewPr>
      <p:guideLst>
        <p:guide orient="horz" pos="312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38601D-782A-4D15-93B1-4D0B2C0B86D3}" type="datetimeFigureOut">
              <a:rPr lang="ru-RU"/>
              <a:pPr>
                <a:defRPr/>
              </a:pPr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3B138-7F5E-4E60-9C81-719B067DF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0" y="0"/>
            <a:ext cx="67945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Rectangle 5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5935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463" y="4711700"/>
            <a:ext cx="49815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120650"/>
            <a:ext cx="2081212" cy="6005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188" y="120650"/>
            <a:ext cx="6096000" cy="6005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0650"/>
            <a:ext cx="7007622" cy="5143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9810-AAFB-49D9-BAB4-22265E401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rgbClr val="CCFF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 flipV="1">
            <a:off x="395536" y="6525344"/>
            <a:ext cx="8352928" cy="1"/>
          </a:xfrm>
          <a:prstGeom prst="line">
            <a:avLst/>
          </a:prstGeom>
          <a:noFill/>
          <a:ln w="7632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395536" y="908721"/>
            <a:ext cx="8352928" cy="0"/>
          </a:xfrm>
          <a:prstGeom prst="line">
            <a:avLst/>
          </a:prstGeom>
          <a:noFill/>
          <a:ln w="7632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72475" y="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20650"/>
            <a:ext cx="7766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95536" y="6578820"/>
            <a:ext cx="3096343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69875" indent="-269875"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spcBef>
                <a:spcPct val="0"/>
              </a:spcBef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US" sz="1200" b="1" dirty="0" err="1" smtClean="0"/>
              <a:t>A.Ryazantsev</a:t>
            </a:r>
            <a:r>
              <a:rPr lang="en-US" sz="1200" b="1" dirty="0" smtClean="0"/>
              <a:t>, IHEP-</a:t>
            </a:r>
            <a:r>
              <a:rPr lang="en-US" sz="1200" b="1" dirty="0" err="1" smtClean="0"/>
              <a:t>Protvino</a:t>
            </a:r>
            <a:r>
              <a:rPr lang="en-US" sz="1200" b="1" dirty="0" smtClean="0"/>
              <a:t>, Russia</a:t>
            </a:r>
            <a:r>
              <a:rPr lang="ru-RU" sz="1200" b="1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n-GB" sz="1200" b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499992" y="6578820"/>
            <a:ext cx="424847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US" sz="1200" b="1" i="0" dirty="0" smtClean="0">
                <a:solidFill>
                  <a:srgbClr val="000000"/>
                </a:solidFill>
              </a:rPr>
              <a:t>PANDA Collaboration</a:t>
            </a:r>
            <a:r>
              <a:rPr lang="en-US" sz="1200" b="1" i="0" baseline="0" dirty="0" smtClean="0">
                <a:solidFill>
                  <a:srgbClr val="000000"/>
                </a:solidFill>
              </a:rPr>
              <a:t> meeting. </a:t>
            </a:r>
            <a:r>
              <a:rPr lang="en-US" sz="1200" b="1" i="0" baseline="0" dirty="0" err="1" smtClean="0">
                <a:solidFill>
                  <a:srgbClr val="000000"/>
                </a:solidFill>
              </a:rPr>
              <a:t>Frascati</a:t>
            </a:r>
            <a:r>
              <a:rPr lang="en-US" sz="1200" b="1" i="0" baseline="0" dirty="0" smtClean="0">
                <a:solidFill>
                  <a:srgbClr val="000000"/>
                </a:solidFill>
              </a:rPr>
              <a:t>,</a:t>
            </a:r>
            <a:r>
              <a:rPr lang="en-US" sz="1200" b="1" i="0" dirty="0" smtClean="0">
                <a:solidFill>
                  <a:srgbClr val="000000"/>
                </a:solidFill>
              </a:rPr>
              <a:t> September 2014</a:t>
            </a:r>
            <a:endParaRPr lang="en-GB" sz="1200" b="1" i="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75565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36550" indent="-3365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00000"/>
        <a:buFont typeface="Times New Roman" pitchFamily="18" charset="0"/>
        <a:buChar char="–"/>
        <a:defRPr sz="2000">
          <a:solidFill>
            <a:srgbClr val="0033CC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FF0000"/>
        </a:buClr>
        <a:buSzPct val="100000"/>
        <a:buFont typeface="Times New Roman" pitchFamily="18" charset="0"/>
        <a:buChar char="•"/>
        <a:defRPr>
          <a:solidFill>
            <a:srgbClr val="FF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–"/>
        <a:defRPr>
          <a:solidFill>
            <a:srgbClr val="008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8000"/>
        </a:buClr>
        <a:buSzPct val="100000"/>
        <a:buFont typeface="Times New Roman" pitchFamily="18" charset="0"/>
        <a:buChar char="»"/>
        <a:defRPr sz="1600">
          <a:solidFill>
            <a:srgbClr val="80008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Word_2007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solidFill>
                  <a:srgbClr val="FF0000"/>
                </a:solidFill>
              </a:rPr>
              <a:t>Status of works on the Collaboration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Contract between IHEP and FAIR</a:t>
            </a:r>
            <a:endParaRPr lang="en-GB" sz="36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0" lvl="1" indent="0" algn="ctr" eaLnBrk="1" hangingPunct="1">
              <a:spcBef>
                <a:spcPts val="6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dirty="0" err="1" smtClean="0">
                <a:solidFill>
                  <a:schemeClr val="accent2"/>
                </a:solidFill>
              </a:rPr>
              <a:t>Andrey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Ryazantsev</a:t>
            </a:r>
            <a:endParaRPr lang="en-US" sz="2800" b="1" i="1" dirty="0" smtClean="0">
              <a:solidFill>
                <a:schemeClr val="accent2"/>
              </a:solidFill>
            </a:endParaRPr>
          </a:p>
          <a:p>
            <a:pPr marL="0" lvl="1" indent="0" algn="ctr" eaLnBrk="1" hangingPunct="1">
              <a:spcBef>
                <a:spcPts val="6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dirty="0" smtClean="0">
                <a:solidFill>
                  <a:schemeClr val="accent2"/>
                </a:solidFill>
              </a:rPr>
              <a:t>on behalf of the IHEP-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Protvino</a:t>
            </a:r>
            <a:r>
              <a:rPr lang="en-US" sz="2800" b="1" i="1" dirty="0" smtClean="0">
                <a:solidFill>
                  <a:schemeClr val="accent2"/>
                </a:solidFill>
              </a:rPr>
              <a:t> group</a:t>
            </a:r>
            <a:endParaRPr lang="en-GB" sz="2800" b="1" i="1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REZENTACII\Barrel Module N3 Images\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6048375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488262" cy="78581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Franklin Gothic Medium Cond" pitchFamily="34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Franklin Gothic Medium Cond" pitchFamily="34" charset="0"/>
              </a:rPr>
            </a:br>
            <a:endParaRPr lang="ru-RU" sz="2400" b="1" dirty="0" smtClean="0">
              <a:solidFill>
                <a:srgbClr val="0070C0"/>
              </a:solidFill>
              <a:latin typeface="Franklin Gothic Medium Cond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62725" y="19161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786563" y="3608388"/>
            <a:ext cx="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786563" y="3608388"/>
            <a:ext cx="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6099577" y="1268760"/>
            <a:ext cx="3108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Aluminum Support </a:t>
            </a:r>
            <a:r>
              <a:rPr lang="en-US" sz="2000" b="1" dirty="0">
                <a:solidFill>
                  <a:srgbClr val="0070C0"/>
                </a:solidFill>
              </a:rPr>
              <a:t>Beam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7092950" y="1989138"/>
            <a:ext cx="901209" cy="3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Foam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397" name="TextBox 15"/>
          <p:cNvSpPr txBox="1">
            <a:spLocks noChangeArrowheads="1"/>
          </p:cNvSpPr>
          <p:nvPr/>
        </p:nvSpPr>
        <p:spPr bwMode="auto">
          <a:xfrm>
            <a:off x="6227763" y="3284984"/>
            <a:ext cx="2016645" cy="3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Super-Modules</a:t>
            </a:r>
            <a:r>
              <a:rPr lang="en-US" sz="2000" b="1" dirty="0" smtClean="0"/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6732588" y="5084763"/>
            <a:ext cx="1577676" cy="3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Side </a:t>
            </a:r>
            <a:r>
              <a:rPr lang="en-US" sz="2000" b="1" dirty="0">
                <a:solidFill>
                  <a:srgbClr val="0070C0"/>
                </a:solidFill>
              </a:rPr>
              <a:t>Covers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6516688" y="4149725"/>
            <a:ext cx="1975221" cy="3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Cooling </a:t>
            </a:r>
            <a:r>
              <a:rPr lang="en-US" sz="2000" b="1" dirty="0">
                <a:solidFill>
                  <a:srgbClr val="0070C0"/>
                </a:solidFill>
              </a:rPr>
              <a:t>System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20" name="Прямая со стрелкой 19"/>
          <p:cNvCxnSpPr>
            <a:stCxn id="16395" idx="1"/>
          </p:cNvCxnSpPr>
          <p:nvPr/>
        </p:nvCxnSpPr>
        <p:spPr>
          <a:xfrm flipH="1">
            <a:off x="5076827" y="1468815"/>
            <a:ext cx="1022750" cy="1599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6396" idx="1"/>
            <a:endCxn id="16396" idx="1"/>
          </p:cNvCxnSpPr>
          <p:nvPr/>
        </p:nvCxnSpPr>
        <p:spPr>
          <a:xfrm>
            <a:off x="7092950" y="218191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396" idx="1"/>
          </p:cNvCxnSpPr>
          <p:nvPr/>
        </p:nvCxnSpPr>
        <p:spPr>
          <a:xfrm flipH="1">
            <a:off x="5292726" y="2181916"/>
            <a:ext cx="1800224" cy="231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397" idx="1"/>
          </p:cNvCxnSpPr>
          <p:nvPr/>
        </p:nvCxnSpPr>
        <p:spPr>
          <a:xfrm flipH="1">
            <a:off x="4140201" y="3477762"/>
            <a:ext cx="2087562" cy="231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6399" idx="1"/>
          </p:cNvCxnSpPr>
          <p:nvPr/>
        </p:nvCxnSpPr>
        <p:spPr>
          <a:xfrm flipH="1" flipV="1">
            <a:off x="4067176" y="4076701"/>
            <a:ext cx="2449512" cy="2658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6398" idx="1"/>
          </p:cNvCxnSpPr>
          <p:nvPr/>
        </p:nvCxnSpPr>
        <p:spPr>
          <a:xfrm flipH="1" flipV="1">
            <a:off x="3851276" y="5084765"/>
            <a:ext cx="2881312" cy="1927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6" name="TextBox 35"/>
          <p:cNvSpPr txBox="1">
            <a:spLocks noChangeArrowheads="1"/>
          </p:cNvSpPr>
          <p:nvPr/>
        </p:nvSpPr>
        <p:spPr bwMode="auto">
          <a:xfrm>
            <a:off x="6875463" y="2565400"/>
            <a:ext cx="1564852" cy="4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Back </a:t>
            </a:r>
            <a:r>
              <a:rPr lang="en-US" sz="2000" b="1" dirty="0">
                <a:solidFill>
                  <a:srgbClr val="0070C0"/>
                </a:solidFill>
              </a:rPr>
              <a:t>Cover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38" name="Прямая со стрелкой 37"/>
          <p:cNvCxnSpPr>
            <a:stCxn id="16406" idx="1"/>
          </p:cNvCxnSpPr>
          <p:nvPr/>
        </p:nvCxnSpPr>
        <p:spPr>
          <a:xfrm flipH="1">
            <a:off x="5651501" y="2766994"/>
            <a:ext cx="1223962" cy="857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398" idx="1"/>
          </p:cNvCxnSpPr>
          <p:nvPr/>
        </p:nvCxnSpPr>
        <p:spPr>
          <a:xfrm flipH="1" flipV="1">
            <a:off x="3851276" y="4652965"/>
            <a:ext cx="2881312" cy="6245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827584" y="116632"/>
            <a:ext cx="756084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Design of EMC Barrel slice </a:t>
            </a:r>
            <a:r>
              <a:rPr lang="en-US" sz="2000" b="1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(by Valery </a:t>
            </a:r>
            <a:r>
              <a:rPr lang="en-US" sz="2000" b="1" i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Ferapontov</a:t>
            </a:r>
            <a:r>
              <a:rPr lang="en-US" sz="2000" b="1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Pre-series support beam production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288" y="1124744"/>
            <a:ext cx="7417135" cy="940899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1600" b="1" dirty="0" smtClean="0"/>
              <a:t>Three experts from IHEP visited the manufacturing companies in Germany:</a:t>
            </a:r>
          </a:p>
          <a:p>
            <a:pPr algn="just">
              <a:buNone/>
            </a:pPr>
            <a:r>
              <a:rPr lang="en-US" sz="1600" b="1" dirty="0" smtClean="0"/>
              <a:t>	-Hamburg, </a:t>
            </a:r>
            <a:r>
              <a:rPr lang="en-US" sz="1600" dirty="0" smtClean="0"/>
              <a:t>GLEICH </a:t>
            </a:r>
            <a:r>
              <a:rPr lang="en-US" sz="1600" dirty="0" err="1" smtClean="0"/>
              <a:t>Aluminiumwerk</a:t>
            </a:r>
            <a:r>
              <a:rPr lang="en-US" sz="1600" dirty="0" smtClean="0"/>
              <a:t> GmbH &amp; Co/KG </a:t>
            </a:r>
            <a:r>
              <a:rPr lang="en-US" sz="1600" dirty="0" err="1" smtClean="0"/>
              <a:t>Kaltenkirchen</a:t>
            </a:r>
            <a:endParaRPr lang="en-US" sz="1600" dirty="0" smtClean="0"/>
          </a:p>
          <a:p>
            <a:pPr algn="just">
              <a:buNone/>
            </a:pPr>
            <a:r>
              <a:rPr lang="en-US" sz="1600" b="1" dirty="0" smtClean="0"/>
              <a:t>	</a:t>
            </a:r>
            <a:r>
              <a:rPr lang="en-US" sz="1600" dirty="0" smtClean="0"/>
              <a:t> -</a:t>
            </a:r>
            <a:r>
              <a:rPr lang="en-US" sz="1600" b="1" dirty="0" smtClean="0"/>
              <a:t>Jena,</a:t>
            </a:r>
            <a:r>
              <a:rPr lang="en-US" sz="1600" dirty="0" smtClean="0"/>
              <a:t> M&amp;B GmbH </a:t>
            </a:r>
            <a:r>
              <a:rPr lang="en-US" sz="1600" dirty="0" err="1" smtClean="0"/>
              <a:t>Siegmar</a:t>
            </a:r>
            <a:endParaRPr lang="en-US" sz="1600" b="1" dirty="0" smtClean="0"/>
          </a:p>
        </p:txBody>
      </p:sp>
      <p:pic>
        <p:nvPicPr>
          <p:cNvPr id="6" name="Рисунок 5" descr="После осмотраGle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400599" cy="40504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Pre-series support beam production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3206" y="1124744"/>
            <a:ext cx="4661854" cy="326949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1600" b="1" dirty="0" smtClean="0"/>
              <a:t>Five-axis machine in Jena with a base of 2.5×4.0 m </a:t>
            </a:r>
            <a:endParaRPr lang="ru-RU" sz="1600" b="1" dirty="0"/>
          </a:p>
        </p:txBody>
      </p:sp>
      <p:pic>
        <p:nvPicPr>
          <p:cNvPr id="7" name="Рисунок 6" descr="5-ти осевой для изготовления балкиЙ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976664" cy="44824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Pre-series support beam production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772816"/>
            <a:ext cx="6912767" cy="2949012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800" dirty="0" smtClean="0"/>
          </a:p>
          <a:p>
            <a:pPr algn="just"/>
            <a:r>
              <a:rPr lang="en-US" sz="2000" dirty="0" smtClean="0"/>
              <a:t> Tender is required!    </a:t>
            </a:r>
          </a:p>
          <a:p>
            <a:pPr algn="just">
              <a:buNone/>
            </a:pPr>
            <a:r>
              <a:rPr lang="en-US" sz="1800" dirty="0" smtClean="0"/>
              <a:t>In case of success, </a:t>
            </a:r>
            <a:r>
              <a:rPr lang="en-US" sz="1800" b="1" i="1" dirty="0" smtClean="0"/>
              <a:t>M&amp;B GmbH </a:t>
            </a:r>
            <a:r>
              <a:rPr lang="en-US" sz="1800" b="1" i="1" dirty="0" err="1" smtClean="0"/>
              <a:t>Siegmar</a:t>
            </a:r>
            <a:r>
              <a:rPr lang="en-US" sz="1800" b="1" i="1" dirty="0" smtClean="0"/>
              <a:t> </a:t>
            </a:r>
            <a:r>
              <a:rPr lang="en-US" sz="1800" dirty="0" smtClean="0"/>
              <a:t>will produce the support beam from an aluminum blank provided by </a:t>
            </a:r>
            <a:r>
              <a:rPr lang="en-US" sz="1800" b="1" i="1" dirty="0" smtClean="0"/>
              <a:t>GLEICH </a:t>
            </a:r>
            <a:r>
              <a:rPr lang="en-US" sz="1800" b="1" i="1" dirty="0" err="1" smtClean="0"/>
              <a:t>Aluminiumwerk</a:t>
            </a:r>
            <a:r>
              <a:rPr lang="en-US" sz="1800" b="1" i="1" dirty="0" smtClean="0"/>
              <a:t> GmbH &amp; Co/KG </a:t>
            </a:r>
            <a:r>
              <a:rPr lang="en-US" sz="1800" b="1" i="1" dirty="0" err="1" smtClean="0"/>
              <a:t>Kaltenkirchen</a:t>
            </a:r>
            <a:r>
              <a:rPr lang="en-US" sz="1800" b="1" i="1" dirty="0" smtClean="0"/>
              <a:t> .</a:t>
            </a:r>
            <a:endParaRPr lang="en-US" sz="1800" dirty="0" smtClean="0"/>
          </a:p>
          <a:p>
            <a:pPr algn="just"/>
            <a:r>
              <a:rPr lang="en-US" sz="1800" dirty="0" smtClean="0"/>
              <a:t> Expected time:</a:t>
            </a:r>
          </a:p>
          <a:p>
            <a:pPr algn="just">
              <a:buNone/>
            </a:pPr>
            <a:r>
              <a:rPr lang="en-US" sz="1800" dirty="0" smtClean="0"/>
              <a:t>	2 months for the tender procedure,</a:t>
            </a:r>
          </a:p>
          <a:p>
            <a:pPr algn="just">
              <a:buNone/>
            </a:pPr>
            <a:r>
              <a:rPr lang="en-US" sz="1800" dirty="0" smtClean="0"/>
              <a:t>	35 working days - production cycle,</a:t>
            </a:r>
          </a:p>
          <a:p>
            <a:pPr algn="just">
              <a:buNone/>
            </a:pPr>
            <a:r>
              <a:rPr lang="en-US" sz="1800" dirty="0" smtClean="0"/>
              <a:t>	~ 2 weeks for shipping and custom formalities.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Design of front inserts and optical fibers tracing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(Suggested by V.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Ferapontov</a:t>
            </a:r>
            <a:r>
              <a:rPr lang="en-US" sz="2000" b="1" i="1" dirty="0" smtClean="0">
                <a:solidFill>
                  <a:srgbClr val="FF0000"/>
                </a:solidFill>
              </a:rPr>
              <a:t> and A. Levin)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PHILIPPE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978723" cy="2638145"/>
          </a:xfrm>
          <a:prstGeom prst="rect">
            <a:avLst/>
          </a:prstGeom>
          <a:noFill/>
        </p:spPr>
      </p:pic>
      <p:pic>
        <p:nvPicPr>
          <p:cNvPr id="6" name="Picture 2" descr="D:\PHILIPPE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528392" cy="2571541"/>
          </a:xfrm>
          <a:prstGeom prst="rect">
            <a:avLst/>
          </a:prstGeom>
          <a:noFill/>
        </p:spPr>
      </p:pic>
      <p:pic>
        <p:nvPicPr>
          <p:cNvPr id="7" name="Picture 5" descr="D:\PHILIPPE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80728"/>
            <a:ext cx="4567020" cy="256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Design of front inserts and optical fibers tracing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(Suggested by V.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Ferapontov</a:t>
            </a:r>
            <a:r>
              <a:rPr lang="en-US" sz="2000" b="1" i="1" dirty="0" smtClean="0">
                <a:solidFill>
                  <a:srgbClr val="FF0000"/>
                </a:solidFill>
              </a:rPr>
              <a:t> and A. Levin)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D:\PHILIPPE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5256584" cy="2883276"/>
          </a:xfrm>
          <a:prstGeom prst="rect">
            <a:avLst/>
          </a:prstGeom>
          <a:noFill/>
        </p:spPr>
      </p:pic>
      <p:pic>
        <p:nvPicPr>
          <p:cNvPr id="9" name="Picture 2" descr="D:\PHILIPPE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4392488" cy="2590196"/>
          </a:xfrm>
          <a:prstGeom prst="rect">
            <a:avLst/>
          </a:prstGeom>
          <a:noFill/>
        </p:spPr>
      </p:pic>
      <p:pic>
        <p:nvPicPr>
          <p:cNvPr id="10" name="Picture 3" descr="D:\PHILIPPE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816424" cy="2615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19672" y="3933056"/>
            <a:ext cx="1787862" cy="561564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Currently</a:t>
            </a:r>
            <a:r>
              <a:rPr lang="en-US" b="1" dirty="0" smtClean="0">
                <a:solidFill>
                  <a:srgbClr val="FF0000"/>
                </a:solidFill>
              </a:rPr>
              <a:t> !!!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3347864" y="4509120"/>
            <a:ext cx="0" cy="504056"/>
          </a:xfrm>
          <a:prstGeom prst="straightConnector1">
            <a:avLst/>
          </a:prstGeom>
          <a:noFill/>
          <a:ln w="38100">
            <a:solidFill>
              <a:srgbClr val="FFFF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300192" y="3933056"/>
            <a:ext cx="2363608" cy="65184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Under discussion with Philippe Rosier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PREZENTACII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01645" cy="530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7584" y="116632"/>
            <a:ext cx="756084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EMC Barrel assembly </a:t>
            </a:r>
            <a:r>
              <a:rPr lang="en-US" sz="2000" b="1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(by Valery </a:t>
            </a:r>
            <a:r>
              <a:rPr lang="en-US" sz="2000" b="1" i="1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Ferapontov</a:t>
            </a:r>
            <a:r>
              <a:rPr lang="en-US" sz="2000" b="1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88"/>
            <a:ext cx="2131994" cy="356316"/>
          </a:xfrm>
          <a:prstGeom prst="rect">
            <a:avLst/>
          </a:prstGeom>
          <a:solidFill>
            <a:srgbClr val="EAC9B0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/>
              <a:t>Technological beam</a:t>
            </a:r>
            <a:endParaRPr lang="ru-RU" sz="1800" b="1" dirty="0"/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>
            <a:off x="2411760" y="2780928"/>
            <a:ext cx="432048" cy="432048"/>
          </a:xfrm>
          <a:prstGeom prst="straightConnector1">
            <a:avLst/>
          </a:prstGeom>
          <a:noFill/>
          <a:ln w="127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364088" y="4725144"/>
            <a:ext cx="3600400" cy="147534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V. </a:t>
            </a:r>
            <a:r>
              <a:rPr lang="en-US" sz="1800" b="1" dirty="0" err="1" smtClean="0">
                <a:solidFill>
                  <a:srgbClr val="C00000"/>
                </a:solidFill>
              </a:rPr>
              <a:t>Ferapontov</a:t>
            </a:r>
            <a:r>
              <a:rPr lang="en-US" sz="1800" b="1" dirty="0" smtClean="0">
                <a:solidFill>
                  <a:srgbClr val="C00000"/>
                </a:solidFill>
              </a:rPr>
              <a:t> needs the technical drawing of the support structure for the pre-series slice assembly and tests to finalize design of the technological beam </a:t>
            </a:r>
          </a:p>
        </p:txBody>
      </p:sp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971600" y="120650"/>
            <a:ext cx="7151638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Summary and open questions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 bwMode="auto">
          <a:xfrm>
            <a:off x="467544" y="2204865"/>
            <a:ext cx="8229600" cy="3456383"/>
          </a:xfrm>
          <a:solidFill>
            <a:srgbClr val="FFFFCC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buNone/>
            </a:pPr>
            <a:endParaRPr lang="en-A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57250" lvl="1" indent="-457200" algn="just" eaLnBrk="1" hangingPunct="1">
              <a:buFont typeface="Wingdings" pitchFamily="2" charset="2"/>
              <a:buChar char="§"/>
            </a:pPr>
            <a:r>
              <a:rPr lang="en-AU" sz="1600" b="1" i="1" dirty="0" smtClean="0">
                <a:solidFill>
                  <a:schemeClr val="accent6">
                    <a:lumMod val="75000"/>
                  </a:schemeClr>
                </a:solidFill>
              </a:rPr>
              <a:t>Design of the pre-series slice (uploaded in EDMS) is ready. </a:t>
            </a:r>
            <a:r>
              <a:rPr lang="en-AU" sz="1600" b="1" i="1" dirty="0" smtClean="0">
                <a:solidFill>
                  <a:srgbClr val="C00000"/>
                </a:solidFill>
              </a:rPr>
              <a:t>Waiting for the official approval  (Milestone M7 – Final design review for pre-series slice).</a:t>
            </a:r>
          </a:p>
          <a:p>
            <a:pPr marL="857250" lvl="1" indent="-457200" algn="just" eaLnBrk="1" hangingPunct="1">
              <a:buFont typeface="Wingdings" pitchFamily="2" charset="2"/>
              <a:buChar char="§"/>
            </a:pPr>
            <a:r>
              <a:rPr lang="en-AU" sz="1600" b="1" i="1" dirty="0" smtClean="0">
                <a:solidFill>
                  <a:schemeClr val="accent6">
                    <a:lumMod val="75000"/>
                  </a:schemeClr>
                </a:solidFill>
              </a:rPr>
              <a:t>Almost all technological tools for the alveoli production and modules assembly of all the types were designed, their production is in progress. More than 50% of them were delivered to IHEP, passed the acceptance tests and are currently in use.</a:t>
            </a:r>
          </a:p>
          <a:p>
            <a:pPr marL="857250" lvl="1" indent="-457200" algn="just" eaLnBrk="1" hangingPunct="1">
              <a:buFont typeface="Wingdings" pitchFamily="2" charset="2"/>
              <a:buChar char="§"/>
            </a:pPr>
            <a:r>
              <a:rPr lang="en-AU" sz="1600" b="1" i="1" dirty="0" smtClean="0">
                <a:solidFill>
                  <a:schemeClr val="accent6">
                    <a:lumMod val="75000"/>
                  </a:schemeClr>
                </a:solidFill>
              </a:rPr>
              <a:t>About 60 % from the volume of crystal support structure to be delivered in the batch 1 is ready.</a:t>
            </a:r>
          </a:p>
          <a:p>
            <a:pPr marL="457200" indent="-457200" algn="just" eaLnBrk="1" hangingPunct="1">
              <a:buFont typeface="Wingdings" pitchFamily="2" charset="2"/>
              <a:buChar char="q"/>
            </a:pPr>
            <a:r>
              <a:rPr lang="en-US" sz="1600" b="1" i="1" dirty="0" smtClean="0">
                <a:solidFill>
                  <a:srgbClr val="00B050"/>
                </a:solidFill>
              </a:rPr>
              <a:t>Design of front inserts and fibers tracing  - need to solve the lack of space problem.</a:t>
            </a:r>
          </a:p>
          <a:p>
            <a:pPr marL="457200" indent="-457200" algn="just" eaLnBrk="1" hangingPunct="1">
              <a:buFont typeface="Wingdings" pitchFamily="2" charset="2"/>
              <a:buChar char="q"/>
            </a:pPr>
            <a:r>
              <a:rPr lang="en-US" sz="1600" b="1" i="1" dirty="0" smtClean="0">
                <a:solidFill>
                  <a:srgbClr val="00B050"/>
                </a:solidFill>
              </a:rPr>
              <a:t>Scenario of the slice assembly – need the revision of existing assembly tools .</a:t>
            </a:r>
          </a:p>
          <a:p>
            <a:pPr marL="457200" indent="-457200" algn="just" eaLnBrk="1" hangingPunct="1">
              <a:buNone/>
            </a:pPr>
            <a:endParaRPr lang="en-A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57250" lvl="1" indent="-457200" algn="just" eaLnBrk="1" hangingPunct="1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0650"/>
            <a:ext cx="7488832" cy="5143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Major milestones for the EMC Barrel Mechanics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ChangeAspect="1"/>
          </p:cNvGraphicFramePr>
          <p:nvPr>
            <p:ph idx="1"/>
          </p:nvPr>
        </p:nvGraphicFramePr>
        <p:xfrm>
          <a:off x="1835150" y="1198563"/>
          <a:ext cx="5497513" cy="4330700"/>
        </p:xfrm>
        <a:graphic>
          <a:graphicData uri="http://schemas.openxmlformats.org/presentationml/2006/ole">
            <p:oleObj spid="_x0000_s1031" name="Документ" r:id="rId3" imgW="5917680" imgH="4662720" progId="Word.Document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5589240"/>
            <a:ext cx="6624736" cy="824265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600" dirty="0" smtClean="0"/>
              <a:t>“Batch 1 of the Pre-Series Slice (PSS-B1) comprises 70 to 80% of the components for the full Pre-Series Slice while batch 2 (PSS-B2) comprises all remaining components to be delivered for the Pre-series Slice.”</a:t>
            </a:r>
            <a:endParaRPr lang="en-US" sz="16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481763" cy="476672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Crystals support structure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8568952" cy="22366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528" y="1340768"/>
            <a:ext cx="8568952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Super Module types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#1	#2	#3	#4	#5	#6	#7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  (1 module)	          (3 different modules in each)		( 2 different modules)</a:t>
            </a:r>
            <a:endParaRPr kumimoji="0" lang="en-US" sz="1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 bwMode="auto">
          <a:xfrm flipH="1">
            <a:off x="611560" y="2420888"/>
            <a:ext cx="1152128" cy="1512168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Прямая со стрелкой 47"/>
          <p:cNvCxnSpPr/>
          <p:nvPr/>
        </p:nvCxnSpPr>
        <p:spPr bwMode="auto">
          <a:xfrm flipH="1">
            <a:off x="1547664" y="2420888"/>
            <a:ext cx="1152128" cy="1224136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" name="Прямая со стрелкой 48"/>
          <p:cNvCxnSpPr/>
          <p:nvPr/>
        </p:nvCxnSpPr>
        <p:spPr bwMode="auto">
          <a:xfrm flipH="1">
            <a:off x="2771800" y="2420888"/>
            <a:ext cx="864096" cy="936104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Прямая со стрелкой 49"/>
          <p:cNvCxnSpPr/>
          <p:nvPr/>
        </p:nvCxnSpPr>
        <p:spPr bwMode="auto">
          <a:xfrm flipH="1">
            <a:off x="3995936" y="2420888"/>
            <a:ext cx="576064" cy="792088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Прямая со стрелкой 51"/>
          <p:cNvCxnSpPr/>
          <p:nvPr/>
        </p:nvCxnSpPr>
        <p:spPr bwMode="auto">
          <a:xfrm flipH="1">
            <a:off x="5148064" y="2420888"/>
            <a:ext cx="288032" cy="720080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Прямая со стрелкой 52"/>
          <p:cNvCxnSpPr/>
          <p:nvPr/>
        </p:nvCxnSpPr>
        <p:spPr bwMode="auto">
          <a:xfrm>
            <a:off x="6444208" y="2420888"/>
            <a:ext cx="144016" cy="648072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Прямая со стрелкой 53"/>
          <p:cNvCxnSpPr/>
          <p:nvPr/>
        </p:nvCxnSpPr>
        <p:spPr bwMode="auto">
          <a:xfrm>
            <a:off x="7380312" y="2420888"/>
            <a:ext cx="360040" cy="576064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1259632" y="5229200"/>
            <a:ext cx="7632848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 7(-)      6(-)  </a:t>
            </a:r>
            <a:r>
              <a:rPr lang="en-US" sz="1400" b="1" dirty="0" smtClean="0">
                <a:solidFill>
                  <a:srgbClr val="E9988F"/>
                </a:solidFill>
                <a:latin typeface="Calibri" pitchFamily="34" charset="0"/>
                <a:cs typeface="Arial" pitchFamily="34" charset="0"/>
              </a:rPr>
              <a:t>5(-)  4(-)     3(-)  2(-)  1(-)</a:t>
            </a:r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     </a:t>
            </a:r>
            <a:r>
              <a:rPr lang="en-US" sz="1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1(+)  2(+)  3(+)</a:t>
            </a:r>
            <a:r>
              <a:rPr lang="en-US" sz="14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   4(+)  5(+)  6(+)    7(+)  8(+)  9(+)</a:t>
            </a:r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    10(+)  11(+)</a:t>
            </a:r>
            <a:endParaRPr kumimoji="0" lang="en-US" sz="1400" b="1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  <a:p>
            <a:pPr lvl="0"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18 different types of the single carbon fiber alveoli units of 2×4 cells [2×3 cells for 11(+)]</a:t>
            </a:r>
          </a:p>
          <a:p>
            <a:pPr lvl="0"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 (5 units / module)</a:t>
            </a:r>
            <a:endParaRPr kumimoji="0" lang="en-US" sz="1400" b="1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4283968" y="5301208"/>
            <a:ext cx="1080120" cy="216024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5436096" y="5301208"/>
            <a:ext cx="1080120" cy="216024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6588224" y="5301208"/>
            <a:ext cx="1080120" cy="216024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7740352" y="5301208"/>
            <a:ext cx="1080120" cy="216024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3059832" y="5301208"/>
            <a:ext cx="1080120" cy="216024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1907704" y="5301208"/>
            <a:ext cx="1080120" cy="216024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1331640" y="5301208"/>
            <a:ext cx="504468" cy="21876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Alveoles type 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229200"/>
            <a:ext cx="936104" cy="1008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9" name="Прямая со стрелкой 28"/>
          <p:cNvCxnSpPr/>
          <p:nvPr/>
        </p:nvCxnSpPr>
        <p:spPr bwMode="auto">
          <a:xfrm flipH="1">
            <a:off x="2627784" y="2132856"/>
            <a:ext cx="792088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/>
          <p:nvPr/>
        </p:nvCxnSpPr>
        <p:spPr bwMode="auto">
          <a:xfrm>
            <a:off x="5724128" y="2132856"/>
            <a:ext cx="792088" cy="0"/>
          </a:xfrm>
          <a:prstGeom prst="straightConnector1">
            <a:avLst/>
          </a:prstGeom>
          <a:noFill/>
          <a:ln w="31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355976" y="4725144"/>
            <a:ext cx="923586" cy="297710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7030A0"/>
                </a:solidFill>
              </a:rPr>
              <a:t>Proto 120</a:t>
            </a:r>
            <a:endParaRPr lang="ru-RU" sz="1400" b="1" dirty="0">
              <a:solidFill>
                <a:srgbClr val="7030A0"/>
              </a:solidFill>
            </a:endParaRPr>
          </a:p>
        </p:txBody>
      </p:sp>
      <p:cxnSp>
        <p:nvCxnSpPr>
          <p:cNvPr id="35" name="Прямая со стрелкой 34"/>
          <p:cNvCxnSpPr>
            <a:stCxn id="33" idx="2"/>
            <a:endCxn id="69" idx="0"/>
          </p:cNvCxnSpPr>
          <p:nvPr/>
        </p:nvCxnSpPr>
        <p:spPr bwMode="auto">
          <a:xfrm>
            <a:off x="4817769" y="5022854"/>
            <a:ext cx="6259" cy="278354"/>
          </a:xfrm>
          <a:prstGeom prst="straightConnector1">
            <a:avLst/>
          </a:prstGeom>
          <a:noFill/>
          <a:ln w="31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7"/>
          <p:cNvCxnSpPr/>
          <p:nvPr/>
        </p:nvCxnSpPr>
        <p:spPr bwMode="auto">
          <a:xfrm flipH="1" flipV="1">
            <a:off x="4355976" y="4509120"/>
            <a:ext cx="432048" cy="216024"/>
          </a:xfrm>
          <a:prstGeom prst="straightConnector1">
            <a:avLst/>
          </a:prstGeom>
          <a:noFill/>
          <a:ln w="31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" name="Стрелка вправо с вырезом 46"/>
          <p:cNvSpPr/>
          <p:nvPr/>
        </p:nvSpPr>
        <p:spPr bwMode="auto">
          <a:xfrm rot="21085468">
            <a:off x="7136416" y="4260397"/>
            <a:ext cx="978408" cy="484632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1081598">
            <a:off x="7255118" y="4338269"/>
            <a:ext cx="623889" cy="297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Beam</a:t>
            </a:r>
            <a:endParaRPr lang="ru-RU" sz="1400" b="1" dirty="0"/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1619672" y="1772816"/>
            <a:ext cx="482352" cy="261452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2483768" y="1772816"/>
            <a:ext cx="482352" cy="261452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 bwMode="auto">
          <a:xfrm>
            <a:off x="3419872" y="1772816"/>
            <a:ext cx="482352" cy="261452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4355976" y="1772816"/>
            <a:ext cx="482352" cy="261452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5220072" y="1772816"/>
            <a:ext cx="482352" cy="261452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6156176" y="1772816"/>
            <a:ext cx="482352" cy="261452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7092280" y="1772816"/>
            <a:ext cx="482352" cy="261452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Char char="•"/>
              <a:tabLst>
                <a:tab pos="18256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195388" y="1184275"/>
            <a:ext cx="59086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1259632" y="188640"/>
            <a:ext cx="70342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AU" sz="2000" b="1" dirty="0" smtClean="0">
                <a:solidFill>
                  <a:srgbClr val="FF0000"/>
                </a:solidFill>
              </a:rPr>
              <a:t>Single alveoli units production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124744"/>
            <a:ext cx="7488832" cy="4762971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 </a:t>
            </a:r>
            <a:r>
              <a:rPr lang="en-US" sz="2000" b="1" dirty="0" smtClean="0"/>
              <a:t>10 of 18 different </a:t>
            </a:r>
            <a:r>
              <a:rPr lang="en-US" sz="2000" b="1" dirty="0" smtClean="0"/>
              <a:t>type </a:t>
            </a:r>
            <a:r>
              <a:rPr lang="en-US" sz="2000" b="1" dirty="0" smtClean="0"/>
              <a:t>molds  are </a:t>
            </a:r>
            <a:r>
              <a:rPr lang="en-US" sz="2000" b="1" dirty="0" smtClean="0"/>
              <a:t>available: </a:t>
            </a:r>
            <a:r>
              <a:rPr lang="en-US" sz="2000" b="1" dirty="0" smtClean="0"/>
              <a:t>from 1(-) through 9(+)</a:t>
            </a:r>
          </a:p>
          <a:p>
            <a:pPr algn="just"/>
            <a:r>
              <a:rPr lang="en-US" sz="2000" b="1" dirty="0" smtClean="0"/>
              <a:t> 9 of them - from 1(+) through 9(+) - have successfully passed the input acceptance tests at IHEP with the use of </a:t>
            </a:r>
            <a:r>
              <a:rPr lang="en-US" sz="2000" b="1" dirty="0" smtClean="0"/>
              <a:t>the CMM </a:t>
            </a:r>
            <a:r>
              <a:rPr lang="en-US" sz="2000" b="1" dirty="0" smtClean="0"/>
              <a:t>DEA Mistral; type 1(-) is being measured nowadays.</a:t>
            </a:r>
          </a:p>
          <a:p>
            <a:pPr algn="just"/>
            <a:r>
              <a:rPr lang="en-US" sz="2000" b="1" dirty="0" smtClean="0"/>
              <a:t> Types 2(-) and 3(-) will be ready soon</a:t>
            </a:r>
          </a:p>
          <a:p>
            <a:pPr lvl="0" algn="just"/>
            <a:r>
              <a:rPr lang="en-US" sz="2000" b="1" dirty="0" smtClean="0"/>
              <a:t> Several single</a:t>
            </a:r>
            <a:r>
              <a:rPr lang="en-AU" sz="2000" b="1" dirty="0" smtClean="0"/>
              <a:t> alveoli units of each type </a:t>
            </a:r>
            <a:r>
              <a:rPr lang="en-US" sz="2000" b="1" dirty="0" smtClean="0"/>
              <a:t>from 1(+) through 9(+) were produced (only preliminary cut) and measured with the CMM.  The results of the measurements showed a good compliance to the 3D tolerance model. </a:t>
            </a:r>
            <a:endParaRPr lang="en-AU" sz="2000" b="1" dirty="0" smtClean="0"/>
          </a:p>
          <a:p>
            <a:pPr algn="just"/>
            <a:r>
              <a:rPr lang="en-US" sz="2000" b="1" dirty="0" smtClean="0"/>
              <a:t>Tools for the precise cutting of the single carbon alveoli units of type from 1(+) through 9(+) were produced, delivered and </a:t>
            </a:r>
            <a:r>
              <a:rPr lang="en-US" sz="2000" b="1" dirty="0" smtClean="0"/>
              <a:t>accepted; production of remaining types is in progress.</a:t>
            </a:r>
            <a:endParaRPr lang="en-AU" sz="2000" b="1" dirty="0" smtClean="0"/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195388" y="1184275"/>
            <a:ext cx="59086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1259632" y="188640"/>
            <a:ext cx="70342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AU" sz="2000" b="1" dirty="0" smtClean="0">
                <a:solidFill>
                  <a:srgbClr val="FF0000"/>
                </a:solidFill>
              </a:rPr>
              <a:t>Alveoli packs production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124744"/>
            <a:ext cx="7488832" cy="4649478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000" b="1" dirty="0" smtClean="0"/>
              <a:t>The assembly devices to glue alveoli packs and to assemble modules of type from 1(-) through 9(+) were produced and delivered to IHEP, 2(-) and 3(-) will be ready soon.</a:t>
            </a:r>
          </a:p>
          <a:p>
            <a:pPr lvl="0" algn="just"/>
            <a:r>
              <a:rPr lang="en-US" sz="2000" b="1" dirty="0" smtClean="0"/>
              <a:t>Parts of the assembly device of type 8(+) that define geometry correctness of the alveoli packs were carefully measured with CMM.  All dimensions are within tolerances.</a:t>
            </a:r>
            <a:endParaRPr lang="ru-RU" sz="2000" b="1" dirty="0" smtClean="0"/>
          </a:p>
          <a:p>
            <a:pPr algn="just"/>
            <a:r>
              <a:rPr lang="en-AU" sz="2000" b="1" dirty="0" smtClean="0"/>
              <a:t>First alveoli pack of type 8(+) was produced. </a:t>
            </a:r>
          </a:p>
          <a:p>
            <a:pPr algn="just"/>
            <a:r>
              <a:rPr lang="en-AU" sz="2000" b="1" dirty="0" smtClean="0"/>
              <a:t>Rear inserts and intermediate plates of type from 1(-) through 3(-) and from 1(+) through 3(+) were delivered and passed the acceptance tests → ready to produce alveoli packs of type 1(+), 2(+) and 3(+).</a:t>
            </a:r>
          </a:p>
          <a:p>
            <a:pPr algn="just"/>
            <a:r>
              <a:rPr lang="en-AU" sz="2000" b="1" dirty="0" smtClean="0"/>
              <a:t>Rear inserts and intermediate plates of type from 4(+) through 9(+) and from 4(-) through 7(-) are expected to be ready at the end of October.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First alveoli pack of type 8(+)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863" y="1124744"/>
            <a:ext cx="6624507" cy="326949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1" dirty="0" smtClean="0"/>
              <a:t>5 single alveoli units were cut precisely with the use of the new cutting tool</a:t>
            </a:r>
            <a:endParaRPr lang="ru-RU" sz="1600" b="1" dirty="0"/>
          </a:p>
        </p:txBody>
      </p:sp>
      <p:pic>
        <p:nvPicPr>
          <p:cNvPr id="8" name="Содержимое 7" descr="обре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4708182" cy="40666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First alveoli pack of type 8(+)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974" y="1124744"/>
            <a:ext cx="7260321" cy="640945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1" dirty="0" smtClean="0"/>
              <a:t>5 single alveoli units filled up with the “dummy crystals” and jointed with a glue </a:t>
            </a:r>
          </a:p>
          <a:p>
            <a:pPr algn="ctr">
              <a:buNone/>
            </a:pPr>
            <a:r>
              <a:rPr lang="en-US" sz="1600" b="1" dirty="0" smtClean="0"/>
              <a:t>are in the assembly device with rear inserts  and intermediate plates</a:t>
            </a:r>
            <a:endParaRPr lang="ru-RU" sz="1600" b="1" dirty="0"/>
          </a:p>
        </p:txBody>
      </p:sp>
      <p:pic>
        <p:nvPicPr>
          <p:cNvPr id="7" name="Содержимое 6" descr="пакет1 тип8+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68112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First alveoli pack of type 8(+)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833" y="1124744"/>
            <a:ext cx="3980577" cy="340991"/>
          </a:xfrm>
          <a:prstGeom prst="rect">
            <a:avLst/>
          </a:prstGeom>
          <a:solidFill>
            <a:srgbClr val="EAC9B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1" dirty="0" smtClean="0"/>
              <a:t>Assembly device is being placed in the oven</a:t>
            </a:r>
            <a:endParaRPr lang="ru-RU" sz="1600" b="1" dirty="0"/>
          </a:p>
        </p:txBody>
      </p:sp>
      <p:pic>
        <p:nvPicPr>
          <p:cNvPr id="6" name="Содержимое 5" descr="запечка пакет Тип8+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51435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First alveoli pack of type 8(+)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пакет1 тип8+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742281"/>
            <a:ext cx="8128000" cy="4241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1000"/>
          </a:lnSpc>
          <a:spcBef>
            <a:spcPts val="400"/>
          </a:spcBef>
          <a:spcAft>
            <a:spcPct val="0"/>
          </a:spcAft>
          <a:buClr>
            <a:srgbClr val="0000FF"/>
          </a:buClr>
          <a:buSzPct val="100000"/>
          <a:buFont typeface="Arial" charset="0"/>
          <a:buChar char="•"/>
          <a:tabLst>
            <a:tab pos="182563" algn="l"/>
            <a:tab pos="457200" algn="l"/>
            <a:tab pos="914400" algn="l"/>
            <a:tab pos="1371600" algn="l"/>
            <a:tab pos="18288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</a:tabLst>
          <a:defRPr kumimoji="0" lang="en-GB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1000"/>
          </a:lnSpc>
          <a:spcBef>
            <a:spcPts val="400"/>
          </a:spcBef>
          <a:spcAft>
            <a:spcPct val="0"/>
          </a:spcAft>
          <a:buClr>
            <a:srgbClr val="0000FF"/>
          </a:buClr>
          <a:buSzPct val="100000"/>
          <a:buFont typeface="Arial" charset="0"/>
          <a:buChar char="•"/>
          <a:tabLst>
            <a:tab pos="182563" algn="l"/>
            <a:tab pos="457200" algn="l"/>
            <a:tab pos="914400" algn="l"/>
            <a:tab pos="1371600" algn="l"/>
            <a:tab pos="18288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</a:tabLst>
          <a:defRPr kumimoji="0" lang="en-GB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10151</TotalTime>
  <Words>787</Words>
  <Application>Microsoft Office PowerPoint</Application>
  <PresentationFormat>Экран (4:3)</PresentationFormat>
  <Paragraphs>72</Paragraphs>
  <Slides>17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Документ</vt:lpstr>
      <vt:lpstr>Status of works on the Collaboration Contract between IHEP and FAIR</vt:lpstr>
      <vt:lpstr>Major milestones for the EMC Barrel Mechanics</vt:lpstr>
      <vt:lpstr>Crystals support structure</vt:lpstr>
      <vt:lpstr>Слайд 4</vt:lpstr>
      <vt:lpstr>Слайд 5</vt:lpstr>
      <vt:lpstr>First alveoli pack of type 8(+)</vt:lpstr>
      <vt:lpstr>First alveoli pack of type 8(+)</vt:lpstr>
      <vt:lpstr>First alveoli pack of type 8(+)</vt:lpstr>
      <vt:lpstr>First alveoli pack of type 8(+)</vt:lpstr>
      <vt:lpstr>  </vt:lpstr>
      <vt:lpstr>Pre-series support beam production</vt:lpstr>
      <vt:lpstr>Pre-series support beam production</vt:lpstr>
      <vt:lpstr>Pre-series support beam production</vt:lpstr>
      <vt:lpstr>Design of front inserts and optical fibers tracing  (Suggested by V. Ferapontov and A. Levin)</vt:lpstr>
      <vt:lpstr>Design of front inserts and optical fibers tracing  (Suggested by V. Ferapontov and A. Levin)</vt:lpstr>
      <vt:lpstr>Слайд 16</vt:lpstr>
      <vt:lpstr>Summary and open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Status-report of  the IHEP-Protvino group activity  in the PANDA PWO-calorimeter</dc:title>
  <dc:creator>user</dc:creator>
  <cp:lastModifiedBy>Ryazantsev</cp:lastModifiedBy>
  <cp:revision>656</cp:revision>
  <cp:lastPrinted>2012-09-07T12:43:51Z</cp:lastPrinted>
  <dcterms:modified xsi:type="dcterms:W3CDTF">2014-09-09T10:31:03Z</dcterms:modified>
</cp:coreProperties>
</file>