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1"/>
  </p:notesMasterIdLst>
  <p:sldIdLst>
    <p:sldId id="344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347" r:id="rId15"/>
    <p:sldId id="349" r:id="rId16"/>
    <p:sldId id="350" r:id="rId17"/>
    <p:sldId id="351" r:id="rId18"/>
    <p:sldId id="352" r:id="rId19"/>
    <p:sldId id="354" r:id="rId20"/>
    <p:sldId id="428" r:id="rId21"/>
    <p:sldId id="405" r:id="rId22"/>
    <p:sldId id="406" r:id="rId23"/>
    <p:sldId id="407" r:id="rId24"/>
    <p:sldId id="408" r:id="rId25"/>
    <p:sldId id="409" r:id="rId26"/>
    <p:sldId id="412" r:id="rId27"/>
    <p:sldId id="414" r:id="rId28"/>
    <p:sldId id="429" r:id="rId29"/>
    <p:sldId id="415" r:id="rId3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00FF00"/>
    <a:srgbClr val="66FFFF"/>
    <a:srgbClr val="FF00FF"/>
    <a:srgbClr val="66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84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0063-0FFA-4138-A3EE-D36E4B8F198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51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61842-7E77-452E-A4BC-5976879DAFC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2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61842-7E77-452E-A4BC-5976879DAFC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2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6683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35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526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653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949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55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6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4592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2087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82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4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645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82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9974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37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166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8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882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771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0161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06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53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550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Sep 15,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June 9,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26440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550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5B82"/>
                </a:solidFill>
              </a:rPr>
              <a:t>Sep 14, </a:t>
            </a:r>
            <a:r>
              <a:rPr lang="de-DE" sz="1000" dirty="0" smtClean="0">
                <a:solidFill>
                  <a:srgbClr val="005B82"/>
                </a:solidFill>
              </a:rPr>
              <a:t>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39576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20" y="2467067"/>
            <a:ext cx="8479157" cy="1107996"/>
          </a:xfrm>
        </p:spPr>
        <p:txBody>
          <a:bodyPr/>
          <a:lstStyle/>
          <a:p>
            <a:r>
              <a:rPr lang="de-DE" sz="3600" dirty="0"/>
              <a:t>The Potential </a:t>
            </a:r>
            <a:r>
              <a:rPr lang="de-DE" sz="3600" dirty="0" err="1"/>
              <a:t>for</a:t>
            </a:r>
            <a:r>
              <a:rPr lang="de-DE" sz="3600" dirty="0"/>
              <a:t> Baryon </a:t>
            </a:r>
            <a:r>
              <a:rPr lang="de-DE" sz="3600" dirty="0" err="1"/>
              <a:t>Spectroscopy</a:t>
            </a:r>
            <a:r>
              <a:rPr lang="de-DE" sz="3600" dirty="0"/>
              <a:t> at PANDA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„Day-1 Setup</a:t>
            </a:r>
            <a:r>
              <a:rPr lang="de-DE" sz="3600" dirty="0" smtClean="0"/>
              <a:t>“</a:t>
            </a:r>
            <a:endParaRPr lang="en-US" sz="36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716200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Sep 14, 2016       </a:t>
            </a:r>
            <a:r>
              <a:rPr lang="de-DE" dirty="0">
                <a:solidFill>
                  <a:srgbClr val="FFFFFF"/>
                </a:solidFill>
              </a:rPr>
              <a:t>|  Albrecht 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493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LVIII </a:t>
            </a:r>
            <a:r>
              <a:rPr lang="en-US" dirty="0">
                <a:solidFill>
                  <a:srgbClr val="FFFF00"/>
                </a:solidFill>
              </a:rPr>
              <a:t>PANDA Meeting, </a:t>
            </a:r>
            <a:r>
              <a:rPr lang="en-US" dirty="0" smtClean="0">
                <a:solidFill>
                  <a:srgbClr val="FFFF00"/>
                </a:solidFill>
              </a:rPr>
              <a:t>Mainz, September 2016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Version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PANDA ‚Start Setup‘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628800"/>
            <a:ext cx="8554342" cy="4278094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</a:pPr>
            <a:r>
              <a:rPr lang="de-DE" dirty="0" smtClean="0"/>
              <a:t>Day-1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macros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Stefano </a:t>
            </a:r>
            <a:r>
              <a:rPr lang="de-DE" dirty="0" err="1" smtClean="0"/>
              <a:t>July</a:t>
            </a:r>
            <a:r>
              <a:rPr lang="de-DE" dirty="0" smtClean="0"/>
              <a:t> 25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: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Cluster </a:t>
            </a:r>
            <a:r>
              <a:rPr lang="en-US" dirty="0"/>
              <a:t>Jet Target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No GEM </a:t>
            </a:r>
            <a:r>
              <a:rPr lang="en-US" dirty="0" smtClean="0">
                <a:solidFill>
                  <a:srgbClr val="FF0000"/>
                </a:solidFill>
              </a:rPr>
              <a:t>planes		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need MVD or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STT</a:t>
            </a:r>
            <a:r>
              <a:rPr lang="en-US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stereo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for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No </a:t>
            </a:r>
            <a:r>
              <a:rPr lang="en-US" dirty="0" smtClean="0">
                <a:solidFill>
                  <a:srgbClr val="C00000"/>
                </a:solidFill>
              </a:rPr>
              <a:t>Disc DIRC		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no K/</a:t>
            </a:r>
            <a:r>
              <a:rPr lang="el-GR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π</a:t>
            </a:r>
            <a:r>
              <a:rPr lang="de-DE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separation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FTS planes </a:t>
            </a:r>
            <a:r>
              <a:rPr lang="en-US" dirty="0" smtClean="0">
                <a:solidFill>
                  <a:srgbClr val="FF0000"/>
                </a:solidFill>
              </a:rPr>
              <a:t>1 2 3 4 (no 5 6 )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poor p resolution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No </a:t>
            </a:r>
            <a:r>
              <a:rPr lang="en-US" dirty="0" smtClean="0"/>
              <a:t>RICH</a:t>
            </a: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Hyperon </a:t>
            </a:r>
            <a:r>
              <a:rPr lang="de-DE" dirty="0" err="1" smtClean="0"/>
              <a:t>Spectroscopy</a:t>
            </a:r>
            <a:r>
              <a:rPr lang="de-DE" dirty="0" smtClean="0"/>
              <a:t> &amp; Hyperon Spin </a:t>
            </a:r>
            <a:r>
              <a:rPr lang="de-DE" dirty="0" err="1" smtClean="0"/>
              <a:t>Physics</a:t>
            </a:r>
            <a:r>
              <a:rPr lang="de-DE" dirty="0" smtClean="0"/>
              <a:t>?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560512" y="2996952"/>
            <a:ext cx="9073008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6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Geometric</a:t>
            </a:r>
            <a:r>
              <a:rPr lang="de-DE" dirty="0" smtClean="0"/>
              <a:t> Analysis </a:t>
            </a:r>
            <a:r>
              <a:rPr lang="de-DE" dirty="0" err="1"/>
              <a:t>with</a:t>
            </a:r>
            <a:r>
              <a:rPr lang="de-DE" dirty="0"/>
              <a:t> Straight Tracks</a:t>
            </a:r>
            <a:endParaRPr lang="en-US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8904" y="1275176"/>
            <a:ext cx="5616624" cy="53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8800"/>
                <a:ext cx="3369766" cy="4539704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EvtGen </a:t>
                </a:r>
                <a:r>
                  <a:rPr lang="de-DE" dirty="0" err="1" smtClean="0"/>
                  <a:t>events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4.1 GeV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final </a:t>
                </a:r>
                <a:r>
                  <a:rPr lang="de-DE" dirty="0" err="1" smtClean="0"/>
                  <a:t>state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simplified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geometry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MVD, STT, GEM, FTS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neglect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magnetic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field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conservative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evaluate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sub-</a:t>
                </a:r>
                <a:r>
                  <a:rPr lang="de-DE" dirty="0" err="1" smtClean="0"/>
                  <a:t>detector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volume</a:t>
                </a:r>
                <a:r>
                  <a:rPr lang="de-DE" dirty="0" smtClean="0"/>
                  <a:t> &amp; R(</a:t>
                </a:r>
                <a:r>
                  <a:rPr lang="de-DE" dirty="0" err="1" smtClean="0"/>
                  <a:t>z</a:t>
                </a:r>
                <a:r>
                  <a:rPr lang="de-DE" baseline="-25000" dirty="0" err="1" smtClean="0"/>
                  <a:t>STT</a:t>
                </a:r>
                <a:r>
                  <a:rPr lang="de-DE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8800"/>
                <a:ext cx="3369766" cy="4539704"/>
              </a:xfrm>
              <a:blipFill rotWithShape="1">
                <a:blip r:embed="rId4"/>
                <a:stretch>
                  <a:fillRect l="-4702" t="-1611" r="-3436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ihandform 5"/>
          <p:cNvSpPr/>
          <p:nvPr/>
        </p:nvSpPr>
        <p:spPr bwMode="auto">
          <a:xfrm>
            <a:off x="3270182" y="4437112"/>
            <a:ext cx="2088232" cy="1580722"/>
          </a:xfrm>
          <a:custGeom>
            <a:avLst/>
            <a:gdLst>
              <a:gd name="connsiteX0" fmla="*/ 0 w 1100831"/>
              <a:gd name="connsiteY0" fmla="*/ 736847 h 736847"/>
              <a:gd name="connsiteX1" fmla="*/ 301841 w 1100831"/>
              <a:gd name="connsiteY1" fmla="*/ 328474 h 736847"/>
              <a:gd name="connsiteX2" fmla="*/ 710214 w 1100831"/>
              <a:gd name="connsiteY2" fmla="*/ 514905 h 736847"/>
              <a:gd name="connsiteX3" fmla="*/ 1100831 w 1100831"/>
              <a:gd name="connsiteY3" fmla="*/ 0 h 736847"/>
              <a:gd name="connsiteX0" fmla="*/ 0 w 1100831"/>
              <a:gd name="connsiteY0" fmla="*/ 736847 h 736847"/>
              <a:gd name="connsiteX1" fmla="*/ 683581 w 1100831"/>
              <a:gd name="connsiteY1" fmla="*/ 710214 h 736847"/>
              <a:gd name="connsiteX2" fmla="*/ 710214 w 1100831"/>
              <a:gd name="connsiteY2" fmla="*/ 514905 h 736847"/>
              <a:gd name="connsiteX3" fmla="*/ 1100831 w 1100831"/>
              <a:gd name="connsiteY3" fmla="*/ 0 h 736847"/>
              <a:gd name="connsiteX0" fmla="*/ 0 w 1100831"/>
              <a:gd name="connsiteY0" fmla="*/ 736847 h 737447"/>
              <a:gd name="connsiteX1" fmla="*/ 683581 w 1100831"/>
              <a:gd name="connsiteY1" fmla="*/ 710214 h 737447"/>
              <a:gd name="connsiteX2" fmla="*/ 861134 w 1100831"/>
              <a:gd name="connsiteY2" fmla="*/ 79899 h 737447"/>
              <a:gd name="connsiteX3" fmla="*/ 1100831 w 1100831"/>
              <a:gd name="connsiteY3" fmla="*/ 0 h 737447"/>
              <a:gd name="connsiteX0" fmla="*/ 0 w 1100831"/>
              <a:gd name="connsiteY0" fmla="*/ 736847 h 736847"/>
              <a:gd name="connsiteX1" fmla="*/ 683581 w 1100831"/>
              <a:gd name="connsiteY1" fmla="*/ 710214 h 736847"/>
              <a:gd name="connsiteX2" fmla="*/ 639192 w 1100831"/>
              <a:gd name="connsiteY2" fmla="*/ 186431 h 736847"/>
              <a:gd name="connsiteX3" fmla="*/ 1100831 w 1100831"/>
              <a:gd name="connsiteY3" fmla="*/ 0 h 736847"/>
              <a:gd name="connsiteX0" fmla="*/ 0 w 1367161"/>
              <a:gd name="connsiteY0" fmla="*/ 745725 h 745725"/>
              <a:gd name="connsiteX1" fmla="*/ 683581 w 1367161"/>
              <a:gd name="connsiteY1" fmla="*/ 719092 h 745725"/>
              <a:gd name="connsiteX2" fmla="*/ 639192 w 1367161"/>
              <a:gd name="connsiteY2" fmla="*/ 195309 h 745725"/>
              <a:gd name="connsiteX3" fmla="*/ 1367161 w 1367161"/>
              <a:gd name="connsiteY3" fmla="*/ 0 h 745725"/>
              <a:gd name="connsiteX0" fmla="*/ 0 w 1367161"/>
              <a:gd name="connsiteY0" fmla="*/ 750182 h 750182"/>
              <a:gd name="connsiteX1" fmla="*/ 683581 w 1367161"/>
              <a:gd name="connsiteY1" fmla="*/ 723549 h 750182"/>
              <a:gd name="connsiteX2" fmla="*/ 639192 w 1367161"/>
              <a:gd name="connsiteY2" fmla="*/ 199766 h 750182"/>
              <a:gd name="connsiteX3" fmla="*/ 1367161 w 1367161"/>
              <a:gd name="connsiteY3" fmla="*/ 4457 h 750182"/>
              <a:gd name="connsiteX0" fmla="*/ 0 w 1367161"/>
              <a:gd name="connsiteY0" fmla="*/ 750182 h 767803"/>
              <a:gd name="connsiteX1" fmla="*/ 683581 w 1367161"/>
              <a:gd name="connsiteY1" fmla="*/ 723549 h 767803"/>
              <a:gd name="connsiteX2" fmla="*/ 639192 w 1367161"/>
              <a:gd name="connsiteY2" fmla="*/ 199766 h 767803"/>
              <a:gd name="connsiteX3" fmla="*/ 1367161 w 1367161"/>
              <a:gd name="connsiteY3" fmla="*/ 4457 h 767803"/>
              <a:gd name="connsiteX0" fmla="*/ 0 w 1367161"/>
              <a:gd name="connsiteY0" fmla="*/ 749745 h 749745"/>
              <a:gd name="connsiteX1" fmla="*/ 692459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49745 h 751241"/>
              <a:gd name="connsiteX1" fmla="*/ 692459 w 1367161"/>
              <a:gd name="connsiteY1" fmla="*/ 634335 h 751241"/>
              <a:gd name="connsiteX2" fmla="*/ 639192 w 1367161"/>
              <a:gd name="connsiteY2" fmla="*/ 199329 h 751241"/>
              <a:gd name="connsiteX3" fmla="*/ 1367161 w 1367161"/>
              <a:gd name="connsiteY3" fmla="*/ 4020 h 751241"/>
              <a:gd name="connsiteX0" fmla="*/ 0 w 1367161"/>
              <a:gd name="connsiteY0" fmla="*/ 749745 h 749745"/>
              <a:gd name="connsiteX1" fmla="*/ 692459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49745 h 749745"/>
              <a:gd name="connsiteX1" fmla="*/ 594804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60524 h 760524"/>
              <a:gd name="connsiteX1" fmla="*/ 594804 w 1367161"/>
              <a:gd name="connsiteY1" fmla="*/ 645114 h 760524"/>
              <a:gd name="connsiteX2" fmla="*/ 754602 w 1367161"/>
              <a:gd name="connsiteY2" fmla="*/ 94698 h 760524"/>
              <a:gd name="connsiteX3" fmla="*/ 1367161 w 1367161"/>
              <a:gd name="connsiteY3" fmla="*/ 14799 h 760524"/>
              <a:gd name="connsiteX0" fmla="*/ 0 w 1367161"/>
              <a:gd name="connsiteY0" fmla="*/ 758917 h 758917"/>
              <a:gd name="connsiteX1" fmla="*/ 577368 w 1367161"/>
              <a:gd name="connsiteY1" fmla="*/ 596513 h 758917"/>
              <a:gd name="connsiteX2" fmla="*/ 754602 w 1367161"/>
              <a:gd name="connsiteY2" fmla="*/ 93091 h 758917"/>
              <a:gd name="connsiteX3" fmla="*/ 1367161 w 1367161"/>
              <a:gd name="connsiteY3" fmla="*/ 13192 h 758917"/>
              <a:gd name="connsiteX0" fmla="*/ 0 w 1367161"/>
              <a:gd name="connsiteY0" fmla="*/ 751378 h 751378"/>
              <a:gd name="connsiteX1" fmla="*/ 577368 w 1367161"/>
              <a:gd name="connsiteY1" fmla="*/ 588974 h 751378"/>
              <a:gd name="connsiteX2" fmla="*/ 742978 w 1367161"/>
              <a:gd name="connsiteY2" fmla="*/ 151344 h 751378"/>
              <a:gd name="connsiteX3" fmla="*/ 1367161 w 1367161"/>
              <a:gd name="connsiteY3" fmla="*/ 5653 h 751378"/>
              <a:gd name="connsiteX0" fmla="*/ 0 w 1367161"/>
              <a:gd name="connsiteY0" fmla="*/ 749174 h 749174"/>
              <a:gd name="connsiteX1" fmla="*/ 577368 w 1367161"/>
              <a:gd name="connsiteY1" fmla="*/ 586770 h 749174"/>
              <a:gd name="connsiteX2" fmla="*/ 859222 w 1367161"/>
              <a:gd name="connsiteY2" fmla="*/ 214932 h 749174"/>
              <a:gd name="connsiteX3" fmla="*/ 1367161 w 1367161"/>
              <a:gd name="connsiteY3" fmla="*/ 3449 h 749174"/>
              <a:gd name="connsiteX0" fmla="*/ 0 w 1367161"/>
              <a:gd name="connsiteY0" fmla="*/ 749715 h 749715"/>
              <a:gd name="connsiteX1" fmla="*/ 577368 w 1367161"/>
              <a:gd name="connsiteY1" fmla="*/ 587311 h 749715"/>
              <a:gd name="connsiteX2" fmla="*/ 859222 w 1367161"/>
              <a:gd name="connsiteY2" fmla="*/ 215473 h 749715"/>
              <a:gd name="connsiteX3" fmla="*/ 1367161 w 1367161"/>
              <a:gd name="connsiteY3" fmla="*/ 3990 h 749715"/>
              <a:gd name="connsiteX0" fmla="*/ 0 w 1367161"/>
              <a:gd name="connsiteY0" fmla="*/ 749715 h 749715"/>
              <a:gd name="connsiteX1" fmla="*/ 577368 w 1367161"/>
              <a:gd name="connsiteY1" fmla="*/ 587311 h 749715"/>
              <a:gd name="connsiteX2" fmla="*/ 859222 w 1367161"/>
              <a:gd name="connsiteY2" fmla="*/ 215473 h 749715"/>
              <a:gd name="connsiteX3" fmla="*/ 1367161 w 1367161"/>
              <a:gd name="connsiteY3" fmla="*/ 3990 h 749715"/>
              <a:gd name="connsiteX0" fmla="*/ 0 w 1367161"/>
              <a:gd name="connsiteY0" fmla="*/ 749254 h 749254"/>
              <a:gd name="connsiteX1" fmla="*/ 501810 w 1367161"/>
              <a:gd name="connsiteY1" fmla="*/ 610347 h 749254"/>
              <a:gd name="connsiteX2" fmla="*/ 859222 w 1367161"/>
              <a:gd name="connsiteY2" fmla="*/ 215012 h 749254"/>
              <a:gd name="connsiteX3" fmla="*/ 1367161 w 1367161"/>
              <a:gd name="connsiteY3" fmla="*/ 3529 h 749254"/>
              <a:gd name="connsiteX0" fmla="*/ 0 w 1367161"/>
              <a:gd name="connsiteY0" fmla="*/ 749303 h 749303"/>
              <a:gd name="connsiteX1" fmla="*/ 554120 w 1367161"/>
              <a:gd name="connsiteY1" fmla="*/ 624494 h 749303"/>
              <a:gd name="connsiteX2" fmla="*/ 859222 w 1367161"/>
              <a:gd name="connsiteY2" fmla="*/ 215061 h 749303"/>
              <a:gd name="connsiteX3" fmla="*/ 1367161 w 1367161"/>
              <a:gd name="connsiteY3" fmla="*/ 3578 h 749303"/>
              <a:gd name="connsiteX0" fmla="*/ 0 w 1367161"/>
              <a:gd name="connsiteY0" fmla="*/ 745725 h 745725"/>
              <a:gd name="connsiteX1" fmla="*/ 554120 w 1367161"/>
              <a:gd name="connsiteY1" fmla="*/ 620916 h 745725"/>
              <a:gd name="connsiteX2" fmla="*/ 859222 w 1367161"/>
              <a:gd name="connsiteY2" fmla="*/ 211483 h 745725"/>
              <a:gd name="connsiteX3" fmla="*/ 1367161 w 1367161"/>
              <a:gd name="connsiteY3" fmla="*/ 0 h 7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161" h="745725">
                <a:moveTo>
                  <a:pt x="0" y="745725"/>
                </a:moveTo>
                <a:cubicBezTo>
                  <a:pt x="358066" y="728709"/>
                  <a:pt x="410916" y="733453"/>
                  <a:pt x="554120" y="620916"/>
                </a:cubicBezTo>
                <a:cubicBezTo>
                  <a:pt x="697324" y="508379"/>
                  <a:pt x="723715" y="314969"/>
                  <a:pt x="859222" y="211483"/>
                </a:cubicBezTo>
                <a:cubicBezTo>
                  <a:pt x="994729" y="107997"/>
                  <a:pt x="1075891" y="57216"/>
                  <a:pt x="1367161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9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1352600" y="3806796"/>
            <a:ext cx="360040" cy="244827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Scan </a:t>
            </a:r>
            <a:r>
              <a:rPr lang="de-DE" dirty="0" err="1" smtClean="0"/>
              <a:t>of</a:t>
            </a:r>
            <a:r>
              <a:rPr lang="de-DE" dirty="0" smtClean="0"/>
              <a:t> 100 Events in Event Display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474440"/>
            <a:ext cx="8420100" cy="480131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display</a:t>
            </a:r>
            <a:r>
              <a:rPr lang="de-DE" dirty="0" smtClean="0"/>
              <a:t>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display</a:t>
            </a:r>
            <a:r>
              <a:rPr lang="de-DE" dirty="0" smtClean="0"/>
              <a:t> MVD, STT, GEM, FTS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: all 6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on ‚global‘ </a:t>
            </a:r>
            <a:r>
              <a:rPr lang="de-DE" dirty="0" err="1" smtClean="0"/>
              <a:t>scale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how</a:t>
            </a:r>
            <a:r>
              <a:rPr lang="de-DE" dirty="0" smtClean="0"/>
              <a:t> „</a:t>
            </a:r>
            <a:r>
              <a:rPr lang="de-DE" dirty="0" err="1" smtClean="0"/>
              <a:t>straight</a:t>
            </a:r>
            <a:r>
              <a:rPr lang="de-DE" dirty="0" smtClean="0"/>
              <a:t>“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1  </a:t>
            </a:r>
            <a:r>
              <a:rPr lang="de-DE" dirty="0" smtClean="0"/>
              <a:t>: </a:t>
            </a:r>
            <a:r>
              <a:rPr lang="de-DE" dirty="0" err="1" smtClean="0"/>
              <a:t>both</a:t>
            </a:r>
            <a:r>
              <a:rPr lang="de-DE" dirty="0" smtClean="0"/>
              <a:t> p &amp; p in FTS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</a:rPr>
              <a:t>2  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p, p in FTS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FF00"/>
                </a:solidFill>
              </a:rPr>
              <a:t>3  </a:t>
            </a:r>
            <a:r>
              <a:rPr lang="de-DE" dirty="0" smtClean="0"/>
              <a:t>: </a:t>
            </a:r>
            <a:r>
              <a:rPr lang="de-DE" dirty="0" err="1" smtClean="0"/>
              <a:t>both</a:t>
            </a:r>
            <a:r>
              <a:rPr lang="de-DE" dirty="0" smtClean="0"/>
              <a:t> p &amp; p in GEM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FF"/>
                </a:solidFill>
              </a:rPr>
              <a:t>4</a:t>
            </a:r>
            <a:r>
              <a:rPr lang="de-DE" dirty="0" smtClean="0"/>
              <a:t>  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de-DE" dirty="0" smtClean="0">
                <a:latin typeface="Arial"/>
                <a:cs typeface="Arial"/>
              </a:rPr>
              <a:t>, K in FTS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66FFFF"/>
                </a:solidFill>
                <a:latin typeface="Arial"/>
                <a:cs typeface="Arial"/>
              </a:rPr>
              <a:t>5</a:t>
            </a:r>
            <a:r>
              <a:rPr lang="de-DE" dirty="0" smtClean="0">
                <a:latin typeface="Arial"/>
                <a:cs typeface="Arial"/>
              </a:rPr>
              <a:t>  : </a:t>
            </a:r>
            <a:r>
              <a:rPr lang="de-DE" dirty="0" err="1" smtClean="0">
                <a:latin typeface="Arial"/>
                <a:cs typeface="Arial"/>
              </a:rPr>
              <a:t>both</a:t>
            </a:r>
            <a:r>
              <a:rPr lang="de-DE" dirty="0" smtClean="0">
                <a:latin typeface="Arial"/>
                <a:cs typeface="Arial"/>
              </a:rPr>
              <a:t> p &amp; p </a:t>
            </a:r>
            <a:r>
              <a:rPr lang="de-DE" dirty="0" err="1" smtClean="0">
                <a:latin typeface="Arial"/>
                <a:cs typeface="Arial"/>
              </a:rPr>
              <a:t>vertex</a:t>
            </a:r>
            <a:r>
              <a:rPr lang="de-DE" dirty="0" smtClean="0">
                <a:latin typeface="Arial"/>
                <a:cs typeface="Arial"/>
              </a:rPr>
              <a:t> ‚</a:t>
            </a:r>
            <a:r>
              <a:rPr lang="de-DE" dirty="0" err="1" smtClean="0">
                <a:latin typeface="Arial"/>
                <a:cs typeface="Arial"/>
              </a:rPr>
              <a:t>beyond</a:t>
            </a:r>
            <a:r>
              <a:rPr lang="de-DE" dirty="0" smtClean="0">
                <a:latin typeface="Arial"/>
                <a:cs typeface="Arial"/>
              </a:rPr>
              <a:t>‘ MVD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FF00"/>
                </a:solidFill>
                <a:latin typeface="Arial"/>
                <a:cs typeface="Arial"/>
              </a:rPr>
              <a:t>6</a:t>
            </a:r>
            <a:r>
              <a:rPr lang="de-DE" dirty="0" smtClean="0">
                <a:latin typeface="Arial"/>
                <a:cs typeface="Arial"/>
              </a:rPr>
              <a:t>  : </a:t>
            </a:r>
            <a:r>
              <a:rPr lang="de-DE" dirty="0" err="1" smtClean="0">
                <a:latin typeface="Arial"/>
                <a:cs typeface="Arial"/>
              </a:rPr>
              <a:t>one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p, p </a:t>
            </a:r>
            <a:r>
              <a:rPr lang="de-DE" dirty="0" err="1" smtClean="0">
                <a:latin typeface="Arial"/>
                <a:cs typeface="Arial"/>
              </a:rPr>
              <a:t>vertex</a:t>
            </a:r>
            <a:r>
              <a:rPr lang="de-DE" dirty="0" smtClean="0">
                <a:latin typeface="Arial"/>
                <a:cs typeface="Arial"/>
              </a:rPr>
              <a:t> ‚</a:t>
            </a:r>
            <a:r>
              <a:rPr lang="de-DE" dirty="0" err="1" smtClean="0">
                <a:latin typeface="Arial"/>
                <a:cs typeface="Arial"/>
              </a:rPr>
              <a:t>beyond</a:t>
            </a:r>
            <a:r>
              <a:rPr lang="de-DE" dirty="0" smtClean="0">
                <a:latin typeface="Arial"/>
                <a:cs typeface="Arial"/>
              </a:rPr>
              <a:t>‘ MVD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041080" y="3590772"/>
            <a:ext cx="211346" cy="2403882"/>
            <a:chOff x="3041080" y="3590772"/>
            <a:chExt cx="211346" cy="2403882"/>
          </a:xfrm>
        </p:grpSpPr>
        <p:sp>
          <p:nvSpPr>
            <p:cNvPr id="5" name="Textfeld 4"/>
            <p:cNvSpPr txBox="1"/>
            <p:nvPr/>
          </p:nvSpPr>
          <p:spPr>
            <a:xfrm>
              <a:off x="3044296" y="3590772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094348" y="4005064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041080" y="4419356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049958" y="5250686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095332" y="565610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>
                  <a:solidFill>
                    <a:srgbClr val="000000"/>
                  </a:solidFill>
                </a:rPr>
                <a:t>_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Geschweifte Klammer rechts 10"/>
          <p:cNvSpPr/>
          <p:nvPr/>
        </p:nvSpPr>
        <p:spPr bwMode="auto">
          <a:xfrm>
            <a:off x="6033120" y="3806796"/>
            <a:ext cx="214407" cy="244827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5168" y="443711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C00000"/>
                </a:solidFill>
              </a:rPr>
              <a:t>any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these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disfavors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recostruction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with</a:t>
            </a:r>
            <a:r>
              <a:rPr lang="de-DE" sz="2000" b="1" dirty="0" smtClean="0">
                <a:solidFill>
                  <a:srgbClr val="C00000"/>
                </a:solidFill>
              </a:rPr>
              <a:t> MVD &amp; STT </a:t>
            </a:r>
            <a:r>
              <a:rPr lang="de-DE" sz="2000" b="1" dirty="0" err="1" smtClean="0">
                <a:solidFill>
                  <a:srgbClr val="C00000"/>
                </a:solidFill>
              </a:rPr>
              <a:t>only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3"/>
            <a:ext cx="9906000" cy="618935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0512" y="22768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MVD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64165" y="118746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STT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13440" y="34290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FTS </a:t>
            </a:r>
            <a:r>
              <a:rPr lang="de-DE" b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86765" y="8367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379798" y="14034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9417496" y="4653136"/>
            <a:ext cx="325730" cy="547689"/>
            <a:chOff x="9379798" y="4725144"/>
            <a:chExt cx="325730" cy="547689"/>
          </a:xfrm>
        </p:grpSpPr>
        <p:sp>
          <p:nvSpPr>
            <p:cNvPr id="11" name="Textfeld 10"/>
            <p:cNvSpPr txBox="1"/>
            <p:nvPr/>
          </p:nvSpPr>
          <p:spPr>
            <a:xfrm>
              <a:off x="9379798" y="490350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FFFF"/>
                  </a:solidFill>
                </a:rPr>
                <a:t>p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480712" y="4725144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FFFFFF"/>
                  </a:solidFill>
                </a:rPr>
                <a:t>_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216696" y="3068960"/>
            <a:ext cx="4026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K</a:t>
            </a:r>
            <a:r>
              <a:rPr lang="de-DE" b="1" baseline="30000" dirty="0" smtClean="0">
                <a:solidFill>
                  <a:srgbClr val="FFC000"/>
                </a:solidFill>
              </a:rPr>
              <a:t>-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32796" y="278092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FF00"/>
                </a:solidFill>
              </a:rPr>
              <a:t>π</a:t>
            </a:r>
            <a:r>
              <a:rPr lang="de-DE" b="1" baseline="30000" dirty="0" smtClean="0">
                <a:solidFill>
                  <a:srgbClr val="00FF00"/>
                </a:solidFill>
              </a:rPr>
              <a:t>-</a:t>
            </a:r>
            <a:endParaRPr lang="en-US" b="1" baseline="30000" dirty="0">
              <a:solidFill>
                <a:srgbClr val="00FF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553400" y="227687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697416" y="47971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FFFF"/>
                </a:solidFill>
              </a:rPr>
              <a:t>event</a:t>
            </a:r>
            <a:r>
              <a:rPr lang="de-DE" sz="1600" dirty="0" smtClean="0">
                <a:solidFill>
                  <a:srgbClr val="FFFFFF"/>
                </a:solidFill>
              </a:rPr>
              <a:t> #04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609329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6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011"/>
            <a:ext cx="9906000" cy="621597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4488" y="24208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MVD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28061" y="17728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STT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65368" y="19168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FTS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6856" y="133147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51806" y="24208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152800" y="3817415"/>
            <a:ext cx="325730" cy="547689"/>
            <a:chOff x="9379798" y="4725144"/>
            <a:chExt cx="325730" cy="547689"/>
          </a:xfrm>
        </p:grpSpPr>
        <p:sp>
          <p:nvSpPr>
            <p:cNvPr id="11" name="Textfeld 10"/>
            <p:cNvSpPr txBox="1"/>
            <p:nvPr/>
          </p:nvSpPr>
          <p:spPr>
            <a:xfrm>
              <a:off x="9379798" y="490350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FFFF"/>
                  </a:solidFill>
                </a:rPr>
                <a:t>p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480712" y="4725144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FFFFFF"/>
                  </a:solidFill>
                </a:rPr>
                <a:t>_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990486" y="1870607"/>
            <a:ext cx="4026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K</a:t>
            </a:r>
            <a:r>
              <a:rPr lang="de-DE" b="1" baseline="30000" dirty="0" smtClean="0">
                <a:solidFill>
                  <a:srgbClr val="FFC000"/>
                </a:solidFill>
              </a:rPr>
              <a:t>-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365244" y="364502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FF00"/>
                </a:solidFill>
              </a:rPr>
              <a:t>π</a:t>
            </a:r>
            <a:r>
              <a:rPr lang="de-DE" b="1" baseline="30000" dirty="0" smtClean="0">
                <a:solidFill>
                  <a:srgbClr val="00FF00"/>
                </a:solidFill>
              </a:rPr>
              <a:t>-</a:t>
            </a:r>
            <a:endParaRPr lang="en-US" b="1" baseline="30000" dirty="0">
              <a:solidFill>
                <a:srgbClr val="00FF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54364" y="226758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398780" y="314096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FFFF"/>
                </a:solidFill>
              </a:rPr>
              <a:t>event</a:t>
            </a:r>
            <a:r>
              <a:rPr lang="de-DE" sz="1600" dirty="0" smtClean="0">
                <a:solidFill>
                  <a:srgbClr val="FFFFFF"/>
                </a:solidFill>
              </a:rPr>
              <a:t> #15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609329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05"/>
            <a:ext cx="9906000" cy="579218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FFFF"/>
                </a:solidFill>
              </a:rPr>
              <a:t>event</a:t>
            </a:r>
            <a:r>
              <a:rPr lang="de-DE" sz="1600" dirty="0" smtClean="0">
                <a:solidFill>
                  <a:srgbClr val="FFFFFF"/>
                </a:solidFill>
              </a:rPr>
              <a:t> #17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1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723"/>
            <a:ext cx="9906000" cy="580055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FFFF"/>
                </a:solidFill>
              </a:rPr>
              <a:t>event</a:t>
            </a:r>
            <a:r>
              <a:rPr lang="de-DE" sz="1600" dirty="0" smtClean="0">
                <a:solidFill>
                  <a:srgbClr val="FFFFFF"/>
                </a:solidFill>
              </a:rPr>
              <a:t> #34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2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72480" y="0"/>
            <a:ext cx="963352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92586"/>
            <a:ext cx="8420100" cy="400110"/>
          </a:xfrm>
        </p:spPr>
        <p:txBody>
          <a:bodyPr/>
          <a:lstStyle/>
          <a:p>
            <a:r>
              <a:rPr lang="de-DE" dirty="0" err="1" smtClean="0"/>
              <a:t>Fractional</a:t>
            </a:r>
            <a:r>
              <a:rPr lang="de-DE" dirty="0" smtClean="0"/>
              <a:t> Path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sz="2000" dirty="0" smtClean="0"/>
              <a:t>(MVD+STT) – (GEM+FTS)</a:t>
            </a:r>
            <a:endParaRPr lang="en-US" sz="2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72480" y="1198188"/>
            <a:ext cx="9513102" cy="4895108"/>
            <a:chOff x="272480" y="1198188"/>
            <a:chExt cx="9513102" cy="489510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1207426"/>
              <a:ext cx="3248406" cy="2212277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3871494"/>
              <a:ext cx="3248406" cy="2212277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828" y="1202760"/>
              <a:ext cx="3248406" cy="2221611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828" y="3866922"/>
              <a:ext cx="3248406" cy="2221611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76" y="1198188"/>
              <a:ext cx="3248406" cy="223094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76" y="3862350"/>
              <a:ext cx="3248406" cy="2230946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1133227" y="1617904"/>
              <a:ext cx="1410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p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4305713" y="1412776"/>
              <a:ext cx="141064" cy="482127"/>
              <a:chOff x="8495357" y="4914534"/>
              <a:chExt cx="141064" cy="482127"/>
            </a:xfrm>
          </p:grpSpPr>
          <p:sp>
            <p:nvSpPr>
              <p:cNvPr id="37" name="Textfeld 36"/>
              <p:cNvSpPr txBox="1"/>
              <p:nvPr/>
            </p:nvSpPr>
            <p:spPr>
              <a:xfrm>
                <a:off x="8495357" y="5119662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8501769" y="4914534"/>
                <a:ext cx="1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_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Textfeld 23"/>
            <p:cNvSpPr txBox="1"/>
            <p:nvPr/>
          </p:nvSpPr>
          <p:spPr>
            <a:xfrm>
              <a:off x="7436284" y="1617904"/>
              <a:ext cx="21800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K</a:t>
              </a:r>
              <a:r>
                <a:rPr lang="de-DE" b="1" baseline="30000" dirty="0" smtClean="0">
                  <a:solidFill>
                    <a:srgbClr val="C00000"/>
                  </a:solidFill>
                </a:rPr>
                <a:t>-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089946" y="4221088"/>
              <a:ext cx="2276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Arial"/>
                  <a:cs typeface="Arial"/>
                </a:rPr>
                <a:t>π</a:t>
              </a:r>
              <a:r>
                <a:rPr lang="de-DE" b="1" baseline="30000" dirty="0" smtClean="0">
                  <a:solidFill>
                    <a:srgbClr val="C00000"/>
                  </a:solidFill>
                </a:rPr>
                <a:t>-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4243196" y="4221088"/>
              <a:ext cx="266098" cy="276999"/>
              <a:chOff x="6393160" y="637818"/>
              <a:chExt cx="266098" cy="276999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6393160" y="637818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+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6572688" y="724054"/>
                <a:ext cx="849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7412239" y="4221088"/>
              <a:ext cx="266098" cy="276999"/>
              <a:chOff x="7185248" y="876454"/>
              <a:chExt cx="266098" cy="276999"/>
            </a:xfrm>
          </p:grpSpPr>
          <p:sp>
            <p:nvSpPr>
              <p:cNvPr id="41" name="Textfeld 40"/>
              <p:cNvSpPr txBox="1"/>
              <p:nvPr/>
            </p:nvSpPr>
            <p:spPr>
              <a:xfrm>
                <a:off x="7185248" y="876454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+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7364776" y="962690"/>
                <a:ext cx="849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baseline="-25000" dirty="0" smtClean="0">
                    <a:solidFill>
                      <a:srgbClr val="C00000"/>
                    </a:solidFill>
                  </a:rPr>
                  <a:t>2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1896683" y="1421654"/>
              <a:ext cx="360040" cy="1778496"/>
              <a:chOff x="1903819" y="1421654"/>
              <a:chExt cx="360040" cy="1778496"/>
            </a:xfrm>
          </p:grpSpPr>
          <p:cxnSp>
            <p:nvCxnSpPr>
              <p:cNvPr id="27" name="Gerade Verbindung 26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mit Pfeil 45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0" name="Gruppieren 49"/>
            <p:cNvGrpSpPr/>
            <p:nvPr/>
          </p:nvGrpSpPr>
          <p:grpSpPr>
            <a:xfrm>
              <a:off x="5025008" y="1421654"/>
              <a:ext cx="360040" cy="1778496"/>
              <a:chOff x="1903819" y="1421654"/>
              <a:chExt cx="360040" cy="1778496"/>
            </a:xfrm>
          </p:grpSpPr>
          <p:cxnSp>
            <p:nvCxnSpPr>
              <p:cNvPr id="51" name="Gerade Verbindung 50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Gerade Verbindung mit Pfeil 51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3" name="Gruppieren 52"/>
            <p:cNvGrpSpPr/>
            <p:nvPr/>
          </p:nvGrpSpPr>
          <p:grpSpPr>
            <a:xfrm>
              <a:off x="8147986" y="1421654"/>
              <a:ext cx="360040" cy="1778496"/>
              <a:chOff x="1903819" y="1421654"/>
              <a:chExt cx="360040" cy="1778496"/>
            </a:xfrm>
          </p:grpSpPr>
          <p:cxnSp>
            <p:nvCxnSpPr>
              <p:cNvPr id="54" name="Gerade Verbindung 53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Gerade Verbindung mit Pfeil 54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6" name="Gruppieren 55"/>
            <p:cNvGrpSpPr/>
            <p:nvPr/>
          </p:nvGrpSpPr>
          <p:grpSpPr>
            <a:xfrm>
              <a:off x="1896683" y="4098776"/>
              <a:ext cx="360040" cy="1778496"/>
              <a:chOff x="1903819" y="1421654"/>
              <a:chExt cx="360040" cy="1778496"/>
            </a:xfrm>
          </p:grpSpPr>
          <p:cxnSp>
            <p:nvCxnSpPr>
              <p:cNvPr id="57" name="Gerade Verbindung 56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Gerade Verbindung mit Pfeil 57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9" name="Gruppieren 58"/>
            <p:cNvGrpSpPr/>
            <p:nvPr/>
          </p:nvGrpSpPr>
          <p:grpSpPr>
            <a:xfrm>
              <a:off x="5025008" y="4098776"/>
              <a:ext cx="360040" cy="1778496"/>
              <a:chOff x="1903819" y="1421654"/>
              <a:chExt cx="360040" cy="1778496"/>
            </a:xfrm>
          </p:grpSpPr>
          <p:cxnSp>
            <p:nvCxnSpPr>
              <p:cNvPr id="60" name="Gerade Verbindung 59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Gerade Verbindung mit Pfeil 60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62" name="Gruppieren 61"/>
            <p:cNvGrpSpPr/>
            <p:nvPr/>
          </p:nvGrpSpPr>
          <p:grpSpPr>
            <a:xfrm>
              <a:off x="8147986" y="4098776"/>
              <a:ext cx="360040" cy="1778496"/>
              <a:chOff x="1903819" y="1421654"/>
              <a:chExt cx="360040" cy="1778496"/>
            </a:xfrm>
          </p:grpSpPr>
          <p:cxnSp>
            <p:nvCxnSpPr>
              <p:cNvPr id="63" name="Gerade Verbindung 62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Gerade Verbindung mit Pfeil 63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66" name="Textfeld 65"/>
          <p:cNvSpPr txBox="1"/>
          <p:nvPr/>
        </p:nvSpPr>
        <p:spPr>
          <a:xfrm>
            <a:off x="488504" y="6309320"/>
            <a:ext cx="5760359" cy="369332"/>
          </a:xfrm>
          <a:prstGeom prst="rect">
            <a:avLst/>
          </a:prstGeom>
          <a:solidFill>
            <a:srgbClr val="FFFF66"/>
          </a:solidFill>
        </p:spPr>
        <p:txBody>
          <a:bodyPr wrap="none" rIns="0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 =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(MVD) +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(STT) –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(GEM) –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(FTS); 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 = L/</a:t>
            </a:r>
            <a:r>
              <a:rPr lang="de-DE" dirty="0" err="1" smtClean="0"/>
              <a:t>L</a:t>
            </a:r>
            <a:r>
              <a:rPr lang="de-DE" baseline="-25000" dirty="0" err="1" smtClean="0"/>
              <a:t>max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9084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Acceptance</a:t>
            </a:r>
            <a:r>
              <a:rPr lang="de-DE" dirty="0" smtClean="0"/>
              <a:t>  (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F</a:t>
            </a:r>
            <a:r>
              <a:rPr lang="de-DE" baseline="-25000" dirty="0" smtClean="0">
                <a:latin typeface="Arial"/>
                <a:cs typeface="Arial"/>
              </a:rPr>
              <a:t>L</a:t>
            </a:r>
            <a:r>
              <a:rPr lang="de-DE" dirty="0" smtClean="0"/>
              <a:t> &gt; 0 )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67816" y="1737320"/>
            <a:ext cx="6629400" cy="4572000"/>
            <a:chOff x="267816" y="1628800"/>
            <a:chExt cx="6629400" cy="4572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16" y="1628800"/>
              <a:ext cx="6629400" cy="4572000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>
            <a:xfrm>
              <a:off x="1347936" y="5120680"/>
              <a:ext cx="4487196" cy="482127"/>
              <a:chOff x="1347936" y="5229200"/>
              <a:chExt cx="4487196" cy="482127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2644080" y="543432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303727" y="5434328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3945146" y="5434328"/>
                <a:ext cx="266098" cy="276999"/>
                <a:chOff x="6393160" y="637818"/>
                <a:chExt cx="266098" cy="276999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93160" y="637818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6572688" y="724054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4608667" y="5434328"/>
                <a:ext cx="266098" cy="276999"/>
                <a:chOff x="7185248" y="876454"/>
                <a:chExt cx="266098" cy="276999"/>
              </a:xfrm>
            </p:grpSpPr>
            <p:sp>
              <p:nvSpPr>
                <p:cNvPr id="10" name="Textfeld 9"/>
                <p:cNvSpPr txBox="1"/>
                <p:nvPr/>
              </p:nvSpPr>
              <p:spPr>
                <a:xfrm>
                  <a:off x="7185248" y="876454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7364776" y="962690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1347936" y="5434328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013764" y="5229200"/>
                <a:ext cx="141064" cy="482127"/>
                <a:chOff x="8495357" y="4914534"/>
                <a:chExt cx="141064" cy="482127"/>
              </a:xfrm>
            </p:grpSpPr>
            <p:sp>
              <p:nvSpPr>
                <p:cNvPr id="15" name="Textfeld 14"/>
                <p:cNvSpPr txBox="1"/>
                <p:nvPr/>
              </p:nvSpPr>
              <p:spPr>
                <a:xfrm>
                  <a:off x="8495357" y="5119662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8501769" y="4914534"/>
                  <a:ext cx="128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_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" name="Textfeld 22"/>
              <p:cNvSpPr txBox="1"/>
              <p:nvPr/>
            </p:nvSpPr>
            <p:spPr>
              <a:xfrm>
                <a:off x="5578652" y="5301208"/>
                <a:ext cx="256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all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571718"/>
                  </p:ext>
                </p:extLst>
              </p:nvPr>
            </p:nvGraphicFramePr>
            <p:xfrm>
              <a:off x="6897216" y="2564904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0.265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0.808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0.743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0.856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0.034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017217"/>
                  </p:ext>
                </p:extLst>
              </p:nvPr>
            </p:nvGraphicFramePr>
            <p:xfrm>
              <a:off x="6897216" y="2564904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100513" b="-6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692" r="-100513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0.265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692" r="-100513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0.808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4063" r="-100513" b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0.743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6154" r="-100513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0.856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6154" r="-10051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0.034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016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Distribution at STT End Plane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3" y="1875656"/>
            <a:ext cx="2983230" cy="20316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34" y="1875656"/>
            <a:ext cx="2983230" cy="2031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6" y="1871370"/>
            <a:ext cx="2983230" cy="20402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3" y="4153366"/>
            <a:ext cx="2983230" cy="2048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35" y="4149080"/>
            <a:ext cx="2983230" cy="2057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6" y="4149080"/>
            <a:ext cx="298323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344488" y="6237312"/>
            <a:ext cx="504056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1124744"/>
            <a:ext cx="2772193" cy="20791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692696"/>
            <a:ext cx="5302734" cy="400110"/>
          </a:xfrm>
        </p:spPr>
        <p:txBody>
          <a:bodyPr wrap="none"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nterested</a:t>
            </a:r>
            <a:r>
              <a:rPr lang="de-DE" dirty="0" smtClean="0"/>
              <a:t> in Baryons?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412776"/>
            <a:ext cx="3564511" cy="238526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strong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excitation</a:t>
            </a:r>
            <a:r>
              <a:rPr lang="de-DE" sz="2000" dirty="0" smtClean="0"/>
              <a:t> </a:t>
            </a:r>
            <a:r>
              <a:rPr lang="de-DE" sz="2000" dirty="0" err="1" smtClean="0"/>
              <a:t>pattern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baryons</a:t>
            </a:r>
            <a:r>
              <a:rPr lang="de-DE" sz="2000" dirty="0" smtClean="0"/>
              <a:t>!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Strong </a:t>
            </a:r>
            <a:r>
              <a:rPr lang="de-DE" sz="2000" dirty="0" err="1" smtClean="0"/>
              <a:t>worldwide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activity</a:t>
            </a:r>
            <a:r>
              <a:rPr lang="de-DE" sz="2000" dirty="0" smtClean="0"/>
              <a:t> in „Baryon </a:t>
            </a:r>
            <a:r>
              <a:rPr lang="de-DE" sz="2000" dirty="0" err="1" smtClean="0"/>
              <a:t>Spectroscopy</a:t>
            </a:r>
            <a:r>
              <a:rPr lang="de-DE" sz="2000" dirty="0" smtClean="0"/>
              <a:t>“ </a:t>
            </a:r>
            <a:r>
              <a:rPr lang="de-DE" sz="2000" dirty="0" err="1" smtClean="0"/>
              <a:t>with</a:t>
            </a:r>
            <a:r>
              <a:rPr lang="de-DE" sz="2000" dirty="0"/>
              <a:t> </a:t>
            </a:r>
            <a:r>
              <a:rPr lang="de-DE" sz="2000" dirty="0" err="1" smtClean="0"/>
              <a:t>photo-induced</a:t>
            </a:r>
            <a:r>
              <a:rPr lang="de-DE" sz="2000" dirty="0" smtClean="0"/>
              <a:t> </a:t>
            </a:r>
            <a:r>
              <a:rPr lang="de-DE" sz="2000" dirty="0" err="1" smtClean="0"/>
              <a:t>reactions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90" y="5775399"/>
            <a:ext cx="3653790" cy="9601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4353272"/>
            <a:ext cx="2286000" cy="152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3356992"/>
            <a:ext cx="2818558" cy="18676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967679"/>
            <a:ext cx="2667000" cy="17678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76" y="2135008"/>
            <a:ext cx="2738760" cy="21580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512651"/>
            <a:ext cx="2478310" cy="17642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4" y="4245208"/>
            <a:ext cx="1937385" cy="24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7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Acceptance</a:t>
            </a:r>
            <a:r>
              <a:rPr lang="de-DE" dirty="0" smtClean="0"/>
              <a:t>  ( R &gt; </a:t>
            </a:r>
            <a:r>
              <a:rPr lang="de-DE" dirty="0" err="1" smtClean="0"/>
              <a:t>R</a:t>
            </a:r>
            <a:r>
              <a:rPr lang="de-DE" baseline="-25000" dirty="0" err="1" smtClean="0"/>
              <a:t>crit</a:t>
            </a:r>
            <a:r>
              <a:rPr lang="de-DE" dirty="0" smtClean="0"/>
              <a:t> )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67816" y="1741512"/>
            <a:ext cx="6629400" cy="4495800"/>
            <a:chOff x="267816" y="1813520"/>
            <a:chExt cx="6629400" cy="44958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16" y="1813520"/>
              <a:ext cx="6629400" cy="4495800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/>
          </p:nvGrpSpPr>
          <p:grpSpPr>
            <a:xfrm>
              <a:off x="1347936" y="5229200"/>
              <a:ext cx="3526829" cy="482127"/>
              <a:chOff x="2432720" y="5229200"/>
              <a:chExt cx="3526829" cy="482127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3728864" y="543432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4388511" y="5434328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5029930" y="5434328"/>
                <a:ext cx="266098" cy="276999"/>
                <a:chOff x="6393160" y="637818"/>
                <a:chExt cx="266098" cy="276999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93160" y="637818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6572688" y="724054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5693451" y="5434328"/>
                <a:ext cx="266098" cy="276999"/>
                <a:chOff x="7185248" y="876454"/>
                <a:chExt cx="266098" cy="276999"/>
              </a:xfrm>
            </p:grpSpPr>
            <p:sp>
              <p:nvSpPr>
                <p:cNvPr id="10" name="Textfeld 9"/>
                <p:cNvSpPr txBox="1"/>
                <p:nvPr/>
              </p:nvSpPr>
              <p:spPr>
                <a:xfrm>
                  <a:off x="7185248" y="876454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7364776" y="962690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2432720" y="5434328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3098548" y="5229200"/>
                <a:ext cx="141064" cy="482127"/>
                <a:chOff x="8495357" y="4914534"/>
                <a:chExt cx="141064" cy="482127"/>
              </a:xfrm>
            </p:grpSpPr>
            <p:sp>
              <p:nvSpPr>
                <p:cNvPr id="15" name="Textfeld 14"/>
                <p:cNvSpPr txBox="1"/>
                <p:nvPr/>
              </p:nvSpPr>
              <p:spPr>
                <a:xfrm>
                  <a:off x="8495357" y="5119662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8501769" y="4914534"/>
                  <a:ext cx="128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_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23" name="Textfeld 22"/>
            <p:cNvSpPr txBox="1"/>
            <p:nvPr/>
          </p:nvSpPr>
          <p:spPr>
            <a:xfrm>
              <a:off x="5578652" y="5301208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all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078119"/>
                  </p:ext>
                </p:extLst>
              </p:nvPr>
            </p:nvGraphicFramePr>
            <p:xfrm>
              <a:off x="6897216" y="2492896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0.109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0.088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0.594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</a:t>
                          </a:r>
                          <a:r>
                            <a:rPr lang="de-DE" dirty="0" smtClean="0">
                              <a:sym typeface="Symbol"/>
                            </a:rPr>
                            <a:t>10</a:t>
                          </a:r>
                          <a:r>
                            <a:rPr lang="de-DE" baseline="30000" dirty="0" smtClean="0">
                              <a:sym typeface="Symbol"/>
                            </a:rPr>
                            <a:t>-6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375621"/>
                  </p:ext>
                </p:extLst>
              </p:nvPr>
            </p:nvGraphicFramePr>
            <p:xfrm>
              <a:off x="6897216" y="2492896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100513" b="-6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0.109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692" r="-100513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0.088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692" r="-100513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7692" r="-100513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7692" r="-100513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7692" r="-100513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0.594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</a:t>
                          </a:r>
                          <a:r>
                            <a:rPr lang="de-DE" dirty="0" smtClean="0">
                              <a:sym typeface="Symbol"/>
                            </a:rPr>
                            <a:t>10</a:t>
                          </a:r>
                          <a:r>
                            <a:rPr lang="de-DE" baseline="30000" dirty="0" smtClean="0">
                              <a:sym typeface="Symbol"/>
                            </a:rPr>
                            <a:t>-6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8" name="Textfeld 27"/>
          <p:cNvSpPr txBox="1"/>
          <p:nvPr/>
        </p:nvSpPr>
        <p:spPr>
          <a:xfrm>
            <a:off x="7700359" y="1628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R</a:t>
            </a:r>
            <a:r>
              <a:rPr lang="de-DE" baseline="-25000" dirty="0" err="1" smtClean="0">
                <a:solidFill>
                  <a:srgbClr val="000000"/>
                </a:solidFill>
              </a:rPr>
              <a:t>crit</a:t>
            </a:r>
            <a:r>
              <a:rPr lang="de-DE" dirty="0" smtClean="0">
                <a:solidFill>
                  <a:srgbClr val="000000"/>
                </a:solidFill>
              </a:rPr>
              <a:t> = 331 mm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67816" y="6269250"/>
            <a:ext cx="1752360" cy="588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35485" y="6269250"/>
            <a:ext cx="7457875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almost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zero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efficiency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if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</a:t>
            </a:r>
            <a:r>
              <a:rPr lang="de-DE" sz="20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z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information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from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STT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is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required</a:t>
            </a:r>
            <a:r>
              <a:rPr 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!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9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50113"/>
          <a:stretch/>
        </p:blipFill>
        <p:spPr>
          <a:xfrm>
            <a:off x="6249144" y="116632"/>
            <a:ext cx="3456017" cy="66522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Realistic</a:t>
            </a:r>
            <a:r>
              <a:rPr lang="de-DE" dirty="0" smtClean="0"/>
              <a:t>: Combine MVD &amp; STT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</a:t>
            </a:r>
            <a:endParaRPr lang="en-US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628800"/>
            <a:ext cx="5313982" cy="397031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/>
              <a:t> </a:t>
            </a:r>
            <a:r>
              <a:rPr lang="de-DE" dirty="0" err="1" smtClean="0"/>
              <a:t>downstream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MVD must pass </a:t>
            </a:r>
            <a:r>
              <a:rPr lang="de-DE" dirty="0" err="1" smtClean="0"/>
              <a:t>the</a:t>
            </a:r>
            <a:r>
              <a:rPr lang="de-DE" dirty="0" smtClean="0"/>
              <a:t> STT </a:t>
            </a:r>
            <a:r>
              <a:rPr lang="de-DE" dirty="0" err="1" smtClean="0"/>
              <a:t>stereo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MVD must at least pass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two</a:t>
            </a:r>
            <a:r>
              <a:rPr lang="de-DE" dirty="0" smtClean="0"/>
              <a:t> MVD </a:t>
            </a:r>
            <a:r>
              <a:rPr lang="de-DE" dirty="0" err="1" smtClean="0"/>
              <a:t>discs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axial STT double-</a:t>
            </a:r>
            <a:r>
              <a:rPr lang="de-DE" dirty="0" err="1" smtClean="0"/>
              <a:t>layers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L</a:t>
            </a:r>
            <a:r>
              <a:rPr lang="de-DE" baseline="-25000" dirty="0" smtClean="0"/>
              <a:t>MVD</a:t>
            </a:r>
            <a:r>
              <a:rPr lang="de-DE" baseline="-25000" dirty="0"/>
              <a:t> </a:t>
            </a:r>
            <a:r>
              <a:rPr lang="de-DE" dirty="0" smtClean="0">
                <a:sym typeface="Symbol"/>
              </a:rPr>
              <a:t></a:t>
            </a:r>
            <a:r>
              <a:rPr lang="de-DE" baseline="-25000" dirty="0" smtClean="0">
                <a:sym typeface="Symbol"/>
              </a:rPr>
              <a:t> </a:t>
            </a:r>
            <a:r>
              <a:rPr lang="de-DE" dirty="0" smtClean="0">
                <a:sym typeface="Symbol"/>
              </a:rPr>
              <a:t>cos</a:t>
            </a:r>
            <a:r>
              <a:rPr lang="el-GR" dirty="0" smtClean="0">
                <a:latin typeface="Arial"/>
                <a:cs typeface="Arial"/>
                <a:sym typeface="Symbol"/>
              </a:rPr>
              <a:t>θ</a:t>
            </a:r>
            <a:r>
              <a:rPr lang="de-DE" dirty="0" smtClean="0">
                <a:latin typeface="Arial"/>
                <a:cs typeface="Arial"/>
                <a:sym typeface="Symbol"/>
              </a:rPr>
              <a:t> &gt; 70 mm		    </a:t>
            </a:r>
            <a:r>
              <a:rPr lang="de-DE" dirty="0" smtClean="0"/>
              <a:t>L</a:t>
            </a:r>
            <a:r>
              <a:rPr lang="de-DE" baseline="-25000" dirty="0" smtClean="0"/>
              <a:t>STT </a:t>
            </a:r>
            <a:r>
              <a:rPr lang="de-DE" dirty="0">
                <a:sym typeface="Symbol"/>
              </a:rPr>
              <a:t></a:t>
            </a:r>
            <a:r>
              <a:rPr lang="de-DE" baseline="-25000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sin</a:t>
            </a:r>
            <a:r>
              <a:rPr lang="el-GR" dirty="0" smtClean="0">
                <a:sym typeface="Symbol"/>
              </a:rPr>
              <a:t>θ</a:t>
            </a:r>
            <a:r>
              <a:rPr lang="de-DE" dirty="0" smtClean="0">
                <a:sym typeface="Symbol"/>
              </a:rPr>
              <a:t> </a:t>
            </a:r>
            <a:r>
              <a:rPr lang="de-DE" dirty="0">
                <a:sym typeface="Symbol"/>
              </a:rPr>
              <a:t>&gt; </a:t>
            </a:r>
            <a:r>
              <a:rPr lang="de-DE" dirty="0" smtClean="0">
                <a:sym typeface="Symbol"/>
              </a:rPr>
              <a:t>40 </a:t>
            </a:r>
            <a:r>
              <a:rPr lang="de-DE" dirty="0">
                <a:sym typeface="Symbol"/>
              </a:rPr>
              <a:t>mm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 bwMode="auto">
          <a:xfrm flipV="1">
            <a:off x="7185248" y="260648"/>
            <a:ext cx="1647306" cy="302252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7032354" y="3564138"/>
            <a:ext cx="1800200" cy="13050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60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Acceptance</a:t>
            </a:r>
            <a:r>
              <a:rPr lang="de-DE" dirty="0" smtClean="0"/>
              <a:t>  (R </a:t>
            </a:r>
            <a:r>
              <a:rPr lang="de-DE" dirty="0"/>
              <a:t>&gt; </a:t>
            </a:r>
            <a:r>
              <a:rPr lang="de-DE" dirty="0" err="1" smtClean="0"/>
              <a:t>R</a:t>
            </a:r>
            <a:r>
              <a:rPr lang="de-DE" baseline="-25000" dirty="0" err="1" smtClean="0"/>
              <a:t>crit</a:t>
            </a:r>
            <a:r>
              <a:rPr lang="de-DE" dirty="0" smtClean="0"/>
              <a:t>) || ((</a:t>
            </a:r>
            <a:r>
              <a:rPr lang="de-DE" dirty="0" smtClean="0">
                <a:latin typeface="Arial"/>
                <a:cs typeface="Arial"/>
              </a:rPr>
              <a:t>L</a:t>
            </a:r>
            <a:r>
              <a:rPr lang="de-DE" baseline="-25000" dirty="0" smtClean="0">
                <a:latin typeface="Arial"/>
                <a:cs typeface="Arial"/>
              </a:rPr>
              <a:t>MVD</a:t>
            </a:r>
            <a:r>
              <a:rPr lang="de-DE" dirty="0" smtClean="0"/>
              <a:t> &gt; L</a:t>
            </a:r>
            <a:r>
              <a:rPr lang="de-DE" baseline="-25000" dirty="0" smtClean="0"/>
              <a:t>c1</a:t>
            </a:r>
            <a:r>
              <a:rPr lang="de-DE" dirty="0" smtClean="0"/>
              <a:t>) &amp;&amp; (L</a:t>
            </a:r>
            <a:r>
              <a:rPr lang="de-DE" baseline="-25000" dirty="0" smtClean="0"/>
              <a:t>STT</a:t>
            </a:r>
            <a:r>
              <a:rPr lang="de-DE" dirty="0" smtClean="0"/>
              <a:t> &gt; L</a:t>
            </a:r>
            <a:r>
              <a:rPr lang="de-DE" baseline="-25000" dirty="0" smtClean="0"/>
              <a:t>c2</a:t>
            </a:r>
            <a:r>
              <a:rPr lang="de-DE" dirty="0" smtClean="0"/>
              <a:t>))</a:t>
            </a:r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77915" y="1488976"/>
            <a:ext cx="6629400" cy="4495800"/>
            <a:chOff x="277915" y="1488976"/>
            <a:chExt cx="6629400" cy="44958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15" y="1488976"/>
              <a:ext cx="6629400" cy="4495800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>
            <a:xfrm>
              <a:off x="1347936" y="4904656"/>
              <a:ext cx="4513830" cy="493023"/>
              <a:chOff x="1347936" y="5229200"/>
              <a:chExt cx="4513830" cy="493023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2644080" y="543432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303727" y="5434328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3945146" y="5434328"/>
                <a:ext cx="266098" cy="276999"/>
                <a:chOff x="6393160" y="637818"/>
                <a:chExt cx="266098" cy="276999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93160" y="637818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6572688" y="724054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4608667" y="5434328"/>
                <a:ext cx="266098" cy="276999"/>
                <a:chOff x="7185248" y="876454"/>
                <a:chExt cx="266098" cy="276999"/>
              </a:xfrm>
            </p:grpSpPr>
            <p:sp>
              <p:nvSpPr>
                <p:cNvPr id="10" name="Textfeld 9"/>
                <p:cNvSpPr txBox="1"/>
                <p:nvPr/>
              </p:nvSpPr>
              <p:spPr>
                <a:xfrm>
                  <a:off x="7185248" y="876454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7364776" y="962690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1347936" y="5434328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013764" y="5229200"/>
                <a:ext cx="141064" cy="482127"/>
                <a:chOff x="8495357" y="4914534"/>
                <a:chExt cx="141064" cy="482127"/>
              </a:xfrm>
            </p:grpSpPr>
            <p:sp>
              <p:nvSpPr>
                <p:cNvPr id="15" name="Textfeld 14"/>
                <p:cNvSpPr txBox="1"/>
                <p:nvPr/>
              </p:nvSpPr>
              <p:spPr>
                <a:xfrm>
                  <a:off x="8495357" y="5119662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8501769" y="4914534"/>
                  <a:ext cx="128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_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" name="Textfeld 22"/>
              <p:cNvSpPr txBox="1"/>
              <p:nvPr/>
            </p:nvSpPr>
            <p:spPr>
              <a:xfrm>
                <a:off x="5605286" y="5445224"/>
                <a:ext cx="256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all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449947"/>
                  </p:ext>
                </p:extLst>
              </p:nvPr>
            </p:nvGraphicFramePr>
            <p:xfrm>
              <a:off x="6897216" y="2240360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0.314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0.793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0.785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0.876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0.700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0.045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135659"/>
                  </p:ext>
                </p:extLst>
              </p:nvPr>
            </p:nvGraphicFramePr>
            <p:xfrm>
              <a:off x="6897216" y="2240360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100513" b="-6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692" r="-100513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0.314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692" r="-100513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0.793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4063" r="-100513" b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0.785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6154" r="-100513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0.876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6154" r="-10051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0.700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0.045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Rechteck 19"/>
          <p:cNvSpPr/>
          <p:nvPr/>
        </p:nvSpPr>
        <p:spPr bwMode="auto">
          <a:xfrm>
            <a:off x="272480" y="6237312"/>
            <a:ext cx="963352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48544" y="5949280"/>
            <a:ext cx="556755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rgbClr val="000000"/>
                </a:solidFill>
              </a:rPr>
              <a:t>L</a:t>
            </a:r>
            <a:r>
              <a:rPr lang="de-DE" baseline="-25000" dirty="0" smtClean="0">
                <a:solidFill>
                  <a:srgbClr val="000000"/>
                </a:solidFill>
              </a:rPr>
              <a:t>c1</a:t>
            </a:r>
            <a:r>
              <a:rPr lang="de-DE" dirty="0" smtClean="0">
                <a:solidFill>
                  <a:srgbClr val="000000"/>
                </a:solidFill>
              </a:rPr>
              <a:t> &gt; </a:t>
            </a:r>
            <a:r>
              <a:rPr lang="de-DE" dirty="0">
                <a:solidFill>
                  <a:srgbClr val="000000"/>
                </a:solidFill>
              </a:rPr>
              <a:t>7</a:t>
            </a:r>
            <a:r>
              <a:rPr lang="de-DE" dirty="0" smtClean="0">
                <a:solidFill>
                  <a:srgbClr val="000000"/>
                </a:solidFill>
              </a:rPr>
              <a:t>0 mm / cos</a:t>
            </a:r>
            <a:r>
              <a:rPr lang="el-GR" dirty="0" smtClean="0">
                <a:solidFill>
                  <a:srgbClr val="000000"/>
                </a:solidFill>
              </a:rPr>
              <a:t>θ</a:t>
            </a:r>
            <a:r>
              <a:rPr lang="de-DE" dirty="0" smtClean="0">
                <a:solidFill>
                  <a:srgbClr val="000000"/>
                </a:solidFill>
              </a:rPr>
              <a:t> :  </a:t>
            </a:r>
            <a:r>
              <a:rPr lang="de-DE" dirty="0" err="1" smtClean="0">
                <a:solidFill>
                  <a:srgbClr val="000000"/>
                </a:solidFill>
              </a:rPr>
              <a:t>hits</a:t>
            </a:r>
            <a:r>
              <a:rPr lang="de-DE" dirty="0" smtClean="0">
                <a:solidFill>
                  <a:srgbClr val="000000"/>
                </a:solidFill>
              </a:rPr>
              <a:t> in last 2 </a:t>
            </a:r>
            <a:r>
              <a:rPr lang="de-DE" dirty="0" err="1" smtClean="0">
                <a:solidFill>
                  <a:srgbClr val="000000"/>
                </a:solidFill>
              </a:rPr>
              <a:t>discs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rgbClr val="000000"/>
                </a:solidFill>
              </a:rPr>
              <a:t>L</a:t>
            </a:r>
            <a:r>
              <a:rPr lang="de-DE" baseline="-25000" dirty="0" smtClean="0">
                <a:solidFill>
                  <a:srgbClr val="000000"/>
                </a:solidFill>
              </a:rPr>
              <a:t>c2</a:t>
            </a:r>
            <a:r>
              <a:rPr lang="de-DE" dirty="0" smtClean="0">
                <a:solidFill>
                  <a:srgbClr val="000000"/>
                </a:solidFill>
              </a:rPr>
              <a:t> &gt; 40 mm / sin</a:t>
            </a:r>
            <a:r>
              <a:rPr lang="el-GR" dirty="0" smtClean="0">
                <a:solidFill>
                  <a:srgbClr val="000000"/>
                </a:solidFill>
              </a:rPr>
              <a:t>θ</a:t>
            </a:r>
            <a:r>
              <a:rPr lang="de-DE" dirty="0" smtClean="0">
                <a:solidFill>
                  <a:srgbClr val="000000"/>
                </a:solidFill>
              </a:rPr>
              <a:t> :  </a:t>
            </a:r>
            <a:r>
              <a:rPr lang="de-DE" dirty="0" err="1" smtClean="0">
                <a:solidFill>
                  <a:srgbClr val="000000"/>
                </a:solidFill>
              </a:rPr>
              <a:t>hits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inner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two</a:t>
            </a:r>
            <a:r>
              <a:rPr lang="de-DE" dirty="0" smtClean="0">
                <a:solidFill>
                  <a:srgbClr val="000000"/>
                </a:solidFill>
              </a:rPr>
              <a:t> double </a:t>
            </a:r>
            <a:r>
              <a:rPr lang="de-DE" dirty="0" err="1" smtClean="0">
                <a:solidFill>
                  <a:srgbClr val="000000"/>
                </a:solidFill>
              </a:rPr>
              <a:t>layers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2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9057456" y="0"/>
            <a:ext cx="848544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664968" y="6381328"/>
            <a:ext cx="5760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72480" y="2594183"/>
            <a:ext cx="9393108" cy="4147185"/>
            <a:chOff x="272480" y="1842110"/>
            <a:chExt cx="9393108" cy="414718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08" y="1842110"/>
              <a:ext cx="4640580" cy="4147185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1842110"/>
              <a:ext cx="4640580" cy="414718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on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+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de-DE" dirty="0" smtClean="0">
                <a:latin typeface="Arial"/>
                <a:cs typeface="Arial"/>
              </a:rPr>
              <a:t>K</a:t>
            </a:r>
            <a:r>
              <a:rPr lang="de-DE" baseline="30000" dirty="0" smtClean="0">
                <a:latin typeface="Arial"/>
                <a:cs typeface="Arial"/>
              </a:rPr>
              <a:t>-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/>
              <a:t>Dalitz</a:t>
            </a:r>
            <a:r>
              <a:rPr lang="de-DE" dirty="0" smtClean="0"/>
              <a:t> Plot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51068"/>
            <a:ext cx="2784348" cy="2488311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2234452" y="445480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79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83451" y="1698473"/>
            <a:ext cx="9575031" cy="4652548"/>
            <a:chOff x="283451" y="1698473"/>
            <a:chExt cx="9575031" cy="4652548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6610076" y="1698473"/>
              <a:ext cx="3248406" cy="4652548"/>
              <a:chOff x="6610076" y="1698473"/>
              <a:chExt cx="3248406" cy="4652548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076" y="4092072"/>
                <a:ext cx="3248406" cy="2258949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076" y="1698473"/>
                <a:ext cx="3248406" cy="2221611"/>
              </a:xfrm>
              <a:prstGeom prst="rect">
                <a:avLst/>
              </a:prstGeom>
            </p:spPr>
          </p:pic>
        </p:grpSp>
        <p:grpSp>
          <p:nvGrpSpPr>
            <p:cNvPr id="20" name="Gruppieren 19"/>
            <p:cNvGrpSpPr/>
            <p:nvPr/>
          </p:nvGrpSpPr>
          <p:grpSpPr>
            <a:xfrm>
              <a:off x="3446764" y="1703140"/>
              <a:ext cx="3248406" cy="4643214"/>
              <a:chOff x="3436809" y="1703140"/>
              <a:chExt cx="3248406" cy="4643214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809" y="4096739"/>
                <a:ext cx="3248406" cy="2249615"/>
              </a:xfrm>
              <a:prstGeom prst="rect">
                <a:avLst/>
              </a:prstGeom>
            </p:spPr>
          </p:pic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809" y="1703140"/>
                <a:ext cx="3248406" cy="2212277"/>
              </a:xfrm>
              <a:prstGeom prst="rect">
                <a:avLst/>
              </a:prstGeom>
            </p:spPr>
          </p:pic>
        </p:grpSp>
        <p:grpSp>
          <p:nvGrpSpPr>
            <p:cNvPr id="19" name="Gruppieren 18"/>
            <p:cNvGrpSpPr/>
            <p:nvPr/>
          </p:nvGrpSpPr>
          <p:grpSpPr>
            <a:xfrm>
              <a:off x="283451" y="1698473"/>
              <a:ext cx="3248406" cy="4643213"/>
              <a:chOff x="283451" y="1698473"/>
              <a:chExt cx="3248406" cy="4643213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51" y="4101406"/>
                <a:ext cx="3248406" cy="224028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51" y="1698473"/>
                <a:ext cx="3248406" cy="2221611"/>
              </a:xfrm>
              <a:prstGeom prst="rect">
                <a:avLst/>
              </a:prstGeom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on Angular Distribution (GJ Frame)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283"/>
            <a:ext cx="9921552" cy="685743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96458" y="5301208"/>
            <a:ext cx="3272966" cy="910607"/>
          </a:xfrm>
          <a:prstGeom prst="rect">
            <a:avLst/>
          </a:prstGeom>
          <a:solidFill>
            <a:srgbClr val="FFFF66"/>
          </a:solidFill>
        </p:spPr>
        <p:txBody>
          <a:bodyPr wrap="none" lIns="180000" tIns="108000" rIns="180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/>
              <a:t>Jenny Pütz:</a:t>
            </a:r>
          </a:p>
          <a:p>
            <a:pPr>
              <a:spcAft>
                <a:spcPts val="600"/>
              </a:spcAft>
            </a:pP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PandaRoot</a:t>
            </a:r>
            <a:r>
              <a:rPr lang="de-DE" sz="2000" dirty="0" smtClean="0"/>
              <a:t> </a:t>
            </a:r>
            <a:r>
              <a:rPr lang="de-DE" sz="2000" dirty="0" err="1" smtClean="0"/>
              <a:t>simulation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416240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8420100" cy="397031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Hyperon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 in </a:t>
            </a:r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not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deserved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PANDA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ideal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comprehensive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 large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pursued</a:t>
            </a:r>
            <a:r>
              <a:rPr lang="de-DE" dirty="0" smtClean="0"/>
              <a:t> </a:t>
            </a:r>
            <a:r>
              <a:rPr lang="de-DE" dirty="0" smtClean="0"/>
              <a:t>at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de-DE" b="1" dirty="0" err="1" smtClean="0">
                <a:solidFill>
                  <a:srgbClr val="FF0000"/>
                </a:solidFill>
              </a:rPr>
              <a:t>However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GEM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FTS (</a:t>
            </a:r>
            <a:r>
              <a:rPr lang="de-DE" dirty="0" err="1" smtClean="0"/>
              <a:t>preferrentially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a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i="1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994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20688"/>
            <a:ext cx="8420100" cy="400110"/>
          </a:xfrm>
        </p:spPr>
        <p:txBody>
          <a:bodyPr/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 in N* </a:t>
            </a:r>
            <a:r>
              <a:rPr lang="de-DE" dirty="0" err="1" smtClean="0"/>
              <a:t>Spectroscopy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1052736"/>
            <a:ext cx="3456146" cy="5473756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7" y="1196749"/>
            <a:ext cx="3974569" cy="34383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2070" y="5796553"/>
            <a:ext cx="395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BnGa</a:t>
            </a:r>
            <a:r>
              <a:rPr lang="de-DE" sz="1600" dirty="0" smtClean="0"/>
              <a:t> PWA:</a:t>
            </a:r>
            <a:endParaRPr lang="de-DE" sz="1600" dirty="0"/>
          </a:p>
          <a:p>
            <a:r>
              <a:rPr lang="de-DE" sz="1600" dirty="0" smtClean="0"/>
              <a:t>A.V. </a:t>
            </a:r>
            <a:r>
              <a:rPr lang="de-DE" sz="1600" dirty="0" err="1" smtClean="0"/>
              <a:t>Anisovich</a:t>
            </a:r>
            <a:r>
              <a:rPr lang="de-DE" sz="1600" dirty="0" smtClean="0"/>
              <a:t> </a:t>
            </a:r>
            <a:r>
              <a:rPr lang="de-DE" sz="1600" i="1" dirty="0" smtClean="0"/>
              <a:t>et al</a:t>
            </a:r>
            <a:r>
              <a:rPr lang="de-DE" sz="1600" dirty="0" smtClean="0"/>
              <a:t>., EPJA 48 (2012) 15</a:t>
            </a:r>
            <a:endParaRPr lang="en-US" sz="1600" dirty="0"/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650656" y="4895683"/>
            <a:ext cx="4037090" cy="621549"/>
            <a:chOff x="618225" y="4509120"/>
            <a:chExt cx="3276329" cy="50442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25" y="4509120"/>
              <a:ext cx="3276329" cy="25296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25" y="4797152"/>
              <a:ext cx="3276329" cy="21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39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 bwMode="auto">
          <a:xfrm>
            <a:off x="7385724" y="6287422"/>
            <a:ext cx="252028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785794"/>
            <a:ext cx="2577629" cy="400110"/>
          </a:xfrm>
        </p:spPr>
        <p:txBody>
          <a:bodyPr wrap="none"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708353"/>
            <a:ext cx="4565352" cy="2800767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,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Relevant </a:t>
            </a:r>
            <a:r>
              <a:rPr lang="de-DE" dirty="0" err="1"/>
              <a:t>d</a:t>
            </a:r>
            <a:r>
              <a:rPr lang="de-DE" dirty="0" err="1" smtClean="0"/>
              <a:t>egrees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3-quark?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quark-</a:t>
            </a:r>
            <a:r>
              <a:rPr lang="de-DE" dirty="0" err="1" smtClean="0"/>
              <a:t>diquark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meson</a:t>
            </a:r>
            <a:r>
              <a:rPr lang="de-DE" dirty="0" smtClean="0"/>
              <a:t>-baryon </a:t>
            </a:r>
            <a:r>
              <a:rPr lang="de-DE" dirty="0" err="1" smtClean="0"/>
              <a:t>dynamics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12" y="793619"/>
            <a:ext cx="3566620" cy="2419357"/>
          </a:xfrm>
          <a:prstGeom prst="rect">
            <a:avLst/>
          </a:prstGeom>
        </p:spPr>
      </p:pic>
      <p:pic>
        <p:nvPicPr>
          <p:cNvPr id="14" name="Grafik 13" descr="talk-Krusche_Q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940" y="3501008"/>
            <a:ext cx="3563580" cy="29258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7028" y="6539741"/>
            <a:ext cx="3835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from</a:t>
            </a:r>
            <a:r>
              <a:rPr lang="de-DE" sz="1400" dirty="0" smtClean="0"/>
              <a:t> RPP 2014 / QM: S. </a:t>
            </a:r>
            <a:r>
              <a:rPr lang="de-DE" sz="1400" dirty="0" err="1" smtClean="0"/>
              <a:t>Capstick</a:t>
            </a:r>
            <a:r>
              <a:rPr lang="de-DE" sz="1400" dirty="0" smtClean="0"/>
              <a:t>, W. Roberts</a:t>
            </a:r>
            <a:endParaRPr lang="en-US" sz="1400" dirty="0"/>
          </a:p>
        </p:txBody>
      </p: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654224" y="4962872"/>
            <a:ext cx="914400" cy="914400"/>
            <a:chOff x="3728864" y="764704"/>
            <a:chExt cx="1828800" cy="1828800"/>
          </a:xfrm>
        </p:grpSpPr>
        <p:sp>
          <p:nvSpPr>
            <p:cNvPr id="16" name="Ellipse 15"/>
            <p:cNvSpPr>
              <a:spLocks noChangeAspect="1"/>
            </p:cNvSpPr>
            <p:nvPr/>
          </p:nvSpPr>
          <p:spPr bwMode="auto">
            <a:xfrm>
              <a:off x="3728864" y="764704"/>
              <a:ext cx="1828800" cy="1828800"/>
            </a:xfrm>
            <a:prstGeom prst="ellips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 flipV="1">
              <a:off x="4170331" y="1675408"/>
              <a:ext cx="478632" cy="276328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4643264" y="1679104"/>
              <a:ext cx="474376" cy="272632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4643264" y="1121919"/>
              <a:ext cx="5699" cy="557185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Ellipse 19"/>
            <p:cNvSpPr>
              <a:spLocks noChangeAspect="1"/>
            </p:cNvSpPr>
            <p:nvPr/>
          </p:nvSpPr>
          <p:spPr bwMode="auto">
            <a:xfrm>
              <a:off x="4054541" y="1835946"/>
              <a:ext cx="231581" cy="231581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 bwMode="auto">
            <a:xfrm>
              <a:off x="5001850" y="1835946"/>
              <a:ext cx="231581" cy="231581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 bwMode="auto">
            <a:xfrm>
              <a:off x="4533173" y="1006129"/>
              <a:ext cx="231581" cy="231581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 rot="-1200000">
            <a:off x="2321297" y="4962872"/>
            <a:ext cx="914400" cy="914400"/>
            <a:chOff x="632520" y="3861048"/>
            <a:chExt cx="1828800" cy="1828800"/>
          </a:xfrm>
        </p:grpSpPr>
        <p:sp>
          <p:nvSpPr>
            <p:cNvPr id="24" name="Ellipse 23"/>
            <p:cNvSpPr>
              <a:spLocks noChangeAspect="1"/>
            </p:cNvSpPr>
            <p:nvPr/>
          </p:nvSpPr>
          <p:spPr bwMode="auto">
            <a:xfrm>
              <a:off x="632520" y="3861048"/>
              <a:ext cx="1828800" cy="1828800"/>
            </a:xfrm>
            <a:prstGeom prst="ellips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014648" y="4293096"/>
              <a:ext cx="1058032" cy="835530"/>
              <a:chOff x="958197" y="4328341"/>
              <a:chExt cx="1058032" cy="835530"/>
            </a:xfrm>
          </p:grpSpPr>
          <p:cxnSp>
            <p:nvCxnSpPr>
              <p:cNvPr id="26" name="Gerade Verbindung 25"/>
              <p:cNvCxnSpPr>
                <a:cxnSpLocks noChangeAspect="1"/>
              </p:cNvCxnSpPr>
              <p:nvPr/>
            </p:nvCxnSpPr>
            <p:spPr bwMode="auto">
              <a:xfrm>
                <a:off x="1672561" y="4437114"/>
                <a:ext cx="226623" cy="40148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V="1">
                <a:off x="1073987" y="4637854"/>
                <a:ext cx="716360" cy="410226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Ellipse 27"/>
              <p:cNvSpPr>
                <a:spLocks noChangeAspect="1"/>
              </p:cNvSpPr>
              <p:nvPr/>
            </p:nvSpPr>
            <p:spPr bwMode="auto">
              <a:xfrm>
                <a:off x="958197" y="4932290"/>
                <a:ext cx="231581" cy="231581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lipse 28"/>
              <p:cNvSpPr>
                <a:spLocks noChangeAspect="1"/>
              </p:cNvSpPr>
              <p:nvPr/>
            </p:nvSpPr>
            <p:spPr bwMode="auto">
              <a:xfrm>
                <a:off x="1553067" y="4328341"/>
                <a:ext cx="231581" cy="231581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 bwMode="auto">
              <a:xfrm>
                <a:off x="1784648" y="4725144"/>
                <a:ext cx="231581" cy="231581"/>
              </a:xfrm>
              <a:prstGeom prst="ellipse">
                <a:avLst/>
              </a:prstGeom>
              <a:solidFill>
                <a:srgbClr val="0000FF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 rot="-2700000">
            <a:off x="3941602" y="4962872"/>
            <a:ext cx="1738300" cy="914400"/>
            <a:chOff x="3881264" y="3663807"/>
            <a:chExt cx="1738300" cy="91440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3881264" y="3663807"/>
              <a:ext cx="914400" cy="914400"/>
              <a:chOff x="3881264" y="3688432"/>
              <a:chExt cx="1828800" cy="1828800"/>
            </a:xfrm>
          </p:grpSpPr>
          <p:sp>
            <p:nvSpPr>
              <p:cNvPr id="37" name="Ellipse 36"/>
              <p:cNvSpPr>
                <a:spLocks noChangeAspect="1"/>
              </p:cNvSpPr>
              <p:nvPr/>
            </p:nvSpPr>
            <p:spPr bwMode="auto">
              <a:xfrm>
                <a:off x="3881264" y="3688432"/>
                <a:ext cx="1828800" cy="18288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Gerade Verbindung 37"/>
              <p:cNvCxnSpPr/>
              <p:nvPr/>
            </p:nvCxnSpPr>
            <p:spPr bwMode="auto">
              <a:xfrm flipV="1">
                <a:off x="4322731" y="4599136"/>
                <a:ext cx="478632" cy="27632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>
                <a:off x="4795664" y="4602832"/>
                <a:ext cx="474376" cy="2726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4795664" y="4045647"/>
                <a:ext cx="5699" cy="557185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Ellipse 40"/>
              <p:cNvSpPr>
                <a:spLocks noChangeAspect="1"/>
              </p:cNvSpPr>
              <p:nvPr/>
            </p:nvSpPr>
            <p:spPr bwMode="auto">
              <a:xfrm>
                <a:off x="4206941" y="4759674"/>
                <a:ext cx="231581" cy="231581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Ellipse 41"/>
              <p:cNvSpPr>
                <a:spLocks noChangeAspect="1"/>
              </p:cNvSpPr>
              <p:nvPr/>
            </p:nvSpPr>
            <p:spPr bwMode="auto">
              <a:xfrm>
                <a:off x="5154250" y="4759674"/>
                <a:ext cx="231581" cy="231581"/>
              </a:xfrm>
              <a:prstGeom prst="ellipse">
                <a:avLst/>
              </a:prstGeom>
              <a:solidFill>
                <a:srgbClr val="0000FF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lipse 42"/>
              <p:cNvSpPr>
                <a:spLocks noChangeAspect="1"/>
              </p:cNvSpPr>
              <p:nvPr/>
            </p:nvSpPr>
            <p:spPr bwMode="auto">
              <a:xfrm>
                <a:off x="4685573" y="3929857"/>
                <a:ext cx="231581" cy="231581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3" name="Ellipse 32"/>
            <p:cNvSpPr>
              <a:spLocks noChangeAspect="1"/>
            </p:cNvSpPr>
            <p:nvPr/>
          </p:nvSpPr>
          <p:spPr bwMode="auto">
            <a:xfrm>
              <a:off x="4705164" y="3663807"/>
              <a:ext cx="914400" cy="914400"/>
            </a:xfrm>
            <a:prstGeom prst="ellips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Gerade Verbindung 33"/>
            <p:cNvCxnSpPr>
              <a:stCxn id="35" idx="4"/>
              <a:endCxn id="36" idx="0"/>
            </p:cNvCxnSpPr>
            <p:nvPr/>
          </p:nvCxnSpPr>
          <p:spPr bwMode="auto">
            <a:xfrm flipH="1" flipV="1">
              <a:off x="5054352" y="4116616"/>
              <a:ext cx="216024" cy="2994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Ellipse 34"/>
            <p:cNvSpPr>
              <a:spLocks noChangeAspect="1"/>
            </p:cNvSpPr>
            <p:nvPr/>
          </p:nvSpPr>
          <p:spPr bwMode="auto">
            <a:xfrm rot="5400000">
              <a:off x="5270376" y="4061714"/>
              <a:ext cx="115791" cy="115791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Ellipse 35"/>
            <p:cNvSpPr>
              <a:spLocks noChangeAspect="1"/>
            </p:cNvSpPr>
            <p:nvPr/>
          </p:nvSpPr>
          <p:spPr bwMode="auto">
            <a:xfrm rot="5400000">
              <a:off x="4950140" y="4064510"/>
              <a:ext cx="104212" cy="104212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6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Strange Partners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6754142" cy="321626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Approximate</a:t>
            </a:r>
            <a:r>
              <a:rPr lang="de-DE" dirty="0" smtClean="0"/>
              <a:t> SU(3) </a:t>
            </a:r>
            <a:r>
              <a:rPr lang="de-DE" dirty="0" err="1" smtClean="0"/>
              <a:t>flavor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N* &amp;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have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partners</a:t>
            </a:r>
            <a:r>
              <a:rPr lang="de-DE" dirty="0" smtClean="0">
                <a:latin typeface="Arial"/>
                <a:cs typeface="Arial"/>
              </a:rPr>
              <a:t> in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strange </a:t>
            </a:r>
            <a:r>
              <a:rPr lang="de-DE" dirty="0" err="1" smtClean="0">
                <a:latin typeface="Arial"/>
                <a:cs typeface="Arial"/>
              </a:rPr>
              <a:t>sector</a:t>
            </a:r>
            <a:endParaRPr lang="de-DE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/>
                <a:cs typeface="Arial"/>
              </a:rPr>
              <a:t>focus</a:t>
            </a:r>
            <a:r>
              <a:rPr lang="de-DE" dirty="0" smtClean="0">
                <a:latin typeface="Arial"/>
                <a:cs typeface="Arial"/>
              </a:rPr>
              <a:t> on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Ξ: as many states as N* &amp;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together</a:t>
            </a:r>
            <a:r>
              <a:rPr lang="de-DE" baseline="30000" dirty="0" smtClean="0">
                <a:latin typeface="Arial"/>
                <a:cs typeface="Arial"/>
              </a:rPr>
              <a:t> (1)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latin typeface="Arial"/>
                <a:cs typeface="Arial"/>
              </a:rPr>
              <a:t>Ω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many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states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Δ</a:t>
            </a:r>
            <a:endParaRPr lang="de-DE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/>
                <a:cs typeface="Arial"/>
              </a:rPr>
              <a:t>scrutinize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our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understanding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baryon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excitation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pattern</a:t>
            </a:r>
            <a:endParaRPr lang="de-DE" dirty="0" smtClean="0"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r="290"/>
          <a:stretch/>
        </p:blipFill>
        <p:spPr>
          <a:xfrm>
            <a:off x="7401272" y="3682090"/>
            <a:ext cx="2268639" cy="20511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93"/>
          <a:stretch/>
        </p:blipFill>
        <p:spPr>
          <a:xfrm>
            <a:off x="7382811" y="1233818"/>
            <a:ext cx="2322717" cy="205116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20552" y="5589240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/>
              <a:t>(1) </a:t>
            </a:r>
            <a:r>
              <a:rPr lang="de-DE" sz="2000" dirty="0" smtClean="0"/>
              <a:t>in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SU(3) </a:t>
            </a:r>
            <a:r>
              <a:rPr lang="de-DE" sz="2000" dirty="0" err="1" smtClean="0"/>
              <a:t>symmetry</a:t>
            </a:r>
            <a:r>
              <a:rPr lang="de-DE" sz="2000" dirty="0" smtClean="0"/>
              <a:t>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71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360712" y="6237312"/>
            <a:ext cx="2880320" cy="56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Quark Model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&amp;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116632"/>
            <a:ext cx="4912208" cy="3277853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37" y="3429000"/>
            <a:ext cx="4912208" cy="330528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70761" y="5877272"/>
            <a:ext cx="3266215" cy="3231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500" dirty="0" smtClean="0"/>
              <a:t>U. </a:t>
            </a:r>
            <a:r>
              <a:rPr lang="de-DE" sz="1500" dirty="0" err="1" smtClean="0"/>
              <a:t>Löring</a:t>
            </a:r>
            <a:r>
              <a:rPr lang="de-DE" sz="1500" dirty="0" smtClean="0"/>
              <a:t> </a:t>
            </a:r>
            <a:r>
              <a:rPr lang="de-DE" sz="1500" i="1" dirty="0" smtClean="0"/>
              <a:t>et al</a:t>
            </a:r>
            <a:r>
              <a:rPr lang="de-DE" sz="1500" dirty="0" smtClean="0"/>
              <a:t>., EPJA 10 (2001) 447</a:t>
            </a:r>
            <a:endParaRPr lang="en-US" sz="15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19138" y="1556792"/>
            <a:ext cx="38018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l-GR" b="1" kern="0" dirty="0" smtClean="0">
                <a:solidFill>
                  <a:srgbClr val="002060"/>
                </a:solidFill>
                <a:latin typeface="Arial"/>
                <a:cs typeface="Arial"/>
              </a:rPr>
              <a:t>Ξ</a:t>
            </a:r>
            <a:r>
              <a:rPr lang="de-DE" b="1" kern="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/>
              <a:t>m</a:t>
            </a:r>
            <a:r>
              <a:rPr lang="de-DE" kern="0" dirty="0" err="1" smtClean="0"/>
              <a:t>any</a:t>
            </a:r>
            <a:r>
              <a:rPr lang="de-DE" kern="0" dirty="0" smtClean="0"/>
              <a:t> </a:t>
            </a:r>
            <a:r>
              <a:rPr lang="de-DE" kern="0" dirty="0" err="1" smtClean="0"/>
              <a:t>states</a:t>
            </a:r>
            <a:r>
              <a:rPr lang="de-DE" kern="0" dirty="0" smtClean="0"/>
              <a:t> </a:t>
            </a:r>
            <a:r>
              <a:rPr lang="de-DE" kern="0" dirty="0" err="1" smtClean="0"/>
              <a:t>predicted</a:t>
            </a:r>
            <a:r>
              <a:rPr lang="de-DE" kern="0" dirty="0" smtClean="0"/>
              <a:t> </a:t>
            </a:r>
            <a:r>
              <a:rPr lang="de-DE" kern="0" dirty="0" err="1" smtClean="0"/>
              <a:t>below</a:t>
            </a:r>
            <a:r>
              <a:rPr lang="de-DE" kern="0" dirty="0" smtClean="0"/>
              <a:t> 3 GeV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/>
              <a:t>c</a:t>
            </a:r>
            <a:r>
              <a:rPr lang="de-DE" kern="0" dirty="0" err="1" smtClean="0"/>
              <a:t>ompare</a:t>
            </a:r>
            <a:r>
              <a:rPr lang="de-DE" kern="0" dirty="0" smtClean="0"/>
              <a:t> 1/2</a:t>
            </a:r>
            <a:r>
              <a:rPr lang="de-DE" kern="0" baseline="30000" dirty="0" smtClean="0"/>
              <a:t>+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1/2</a:t>
            </a:r>
            <a:r>
              <a:rPr lang="de-DE" kern="0" baseline="30000" dirty="0" smtClean="0"/>
              <a:t>-</a:t>
            </a:r>
            <a:r>
              <a:rPr lang="de-DE" kern="0" dirty="0" smtClean="0"/>
              <a:t> </a:t>
            </a:r>
            <a:r>
              <a:rPr lang="de-DE" kern="0" dirty="0" err="1" smtClean="0"/>
              <a:t>excitation</a:t>
            </a:r>
            <a:endParaRPr lang="de-DE" kern="0" dirty="0" smtClean="0"/>
          </a:p>
          <a:p>
            <a:pPr marL="0" indent="0">
              <a:spcBef>
                <a:spcPts val="1200"/>
              </a:spcBef>
            </a:pPr>
            <a:r>
              <a:rPr lang="de-DE" b="1" kern="0" dirty="0" smtClean="0">
                <a:solidFill>
                  <a:srgbClr val="002060"/>
                </a:solidFill>
                <a:latin typeface="Arial"/>
                <a:cs typeface="Arial"/>
              </a:rPr>
              <a:t>Ω: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 smtClean="0">
                <a:latin typeface="Arial"/>
                <a:cs typeface="Arial"/>
              </a:rPr>
              <a:t>several</a:t>
            </a:r>
            <a:r>
              <a:rPr lang="de-DE" kern="0" dirty="0" smtClean="0"/>
              <a:t> </a:t>
            </a:r>
            <a:r>
              <a:rPr lang="de-DE" kern="0" dirty="0" err="1" smtClean="0"/>
              <a:t>states</a:t>
            </a:r>
            <a:r>
              <a:rPr lang="de-DE" kern="0" dirty="0" smtClean="0"/>
              <a:t> </a:t>
            </a:r>
            <a:r>
              <a:rPr lang="de-DE" kern="0" dirty="0" err="1" smtClean="0"/>
              <a:t>predicted</a:t>
            </a:r>
            <a:r>
              <a:rPr lang="de-DE" kern="0" dirty="0" smtClean="0"/>
              <a:t> </a:t>
            </a:r>
            <a:r>
              <a:rPr lang="de-DE" kern="0" dirty="0" err="1" smtClean="0"/>
              <a:t>between</a:t>
            </a:r>
            <a:r>
              <a:rPr lang="de-DE" kern="0" dirty="0" smtClean="0"/>
              <a:t> 2 GeV </a:t>
            </a:r>
            <a:r>
              <a:rPr lang="de-DE" kern="0" dirty="0" err="1" smtClean="0"/>
              <a:t>and</a:t>
            </a:r>
            <a:r>
              <a:rPr lang="de-DE" kern="0" dirty="0" smtClean="0"/>
              <a:t> 3 GeV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kern="0" dirty="0" err="1" smtClean="0"/>
              <a:t>compare</a:t>
            </a:r>
            <a:r>
              <a:rPr lang="de-DE" kern="0" dirty="0" smtClean="0"/>
              <a:t> 3/2</a:t>
            </a:r>
            <a:r>
              <a:rPr lang="de-DE" kern="0" baseline="30000" dirty="0" smtClean="0"/>
              <a:t>+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3/2</a:t>
            </a:r>
            <a:r>
              <a:rPr lang="de-DE" kern="0" baseline="30000" dirty="0" smtClean="0"/>
              <a:t>-</a:t>
            </a:r>
            <a:r>
              <a:rPr lang="de-DE" kern="0" dirty="0" smtClean="0"/>
              <a:t> </a:t>
            </a:r>
            <a:r>
              <a:rPr lang="de-DE" kern="0" dirty="0" err="1" smtClean="0"/>
              <a:t>excitation</a:t>
            </a:r>
            <a:endParaRPr lang="de-DE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201472" y="5909681"/>
            <a:ext cx="35779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Ω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9212693" y="2564904"/>
            <a:ext cx="33534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Ξ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00472" y="6346195"/>
            <a:ext cx="4611134" cy="3231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500" dirty="0" smtClean="0"/>
              <a:t>s.a.:  M. Pervin, W. Roberts, PRC 77 (2008) 025202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911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Most Promising:  Study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Resonances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8800"/>
                <a:ext cx="8420100" cy="2308324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very </a:t>
                </a:r>
                <a:r>
                  <a:rPr lang="de-DE" dirty="0" err="1" smtClean="0"/>
                  <a:t>little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known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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rather</a:t>
                </a:r>
                <a:r>
                  <a:rPr lang="de-DE" dirty="0" smtClean="0">
                    <a:sym typeface="Wingdings" panose="05000000000000000000" pitchFamily="2" charset="2"/>
                  </a:rPr>
                  <a:t> high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cross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section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ym typeface="Wingdings" panose="05000000000000000000" pitchFamily="2" charset="2"/>
                  </a:rPr>
                  <a:t>find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missing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resonances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determine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branching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various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modes</a:t>
                </a:r>
                <a:r>
                  <a:rPr lang="de-DE" dirty="0" smtClean="0">
                    <a:sym typeface="Wingdings" panose="05000000000000000000" pitchFamily="2" charset="2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de-DE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de-DE" dirty="0" smtClean="0">
                    <a:ea typeface="Cambria Math"/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𝜋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Σ</m:t>
                    </m:r>
                    <m:acc>
                      <m:accPr>
                        <m:chr m:val="̅"/>
                        <m:ctrl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</m:acc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𝜂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𝜂𝜋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𝜔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Ξ</m:t>
                    </m:r>
                    <m: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𝜙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, …</m:t>
                    </m:r>
                  </m:oMath>
                </a14:m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determine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J</a:t>
                </a:r>
                <a:r>
                  <a:rPr lang="de-DE" i="1" baseline="30000" dirty="0" smtClean="0"/>
                  <a:t>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quantum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numbers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8800"/>
                <a:ext cx="8420100" cy="2308324"/>
              </a:xfrm>
              <a:blipFill rotWithShape="1">
                <a:blip r:embed="rId2"/>
                <a:stretch>
                  <a:fillRect l="-1883" t="-3166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776536" y="5007837"/>
                <a:ext cx="5040560" cy="1301483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0" tIns="108000" rIns="0" bIns="10800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/>
                <a:r>
                  <a:rPr lang="de-DE" kern="0" dirty="0" err="1" smtClean="0"/>
                  <a:t>strategy</a:t>
                </a:r>
                <a:r>
                  <a:rPr lang="de-DE" kern="0" dirty="0" smtClean="0"/>
                  <a:t>:</a:t>
                </a:r>
              </a:p>
              <a:p>
                <a:pPr marL="0" indent="0"/>
                <a:r>
                  <a:rPr lang="de-DE" kern="0" dirty="0" err="1" smtClean="0"/>
                  <a:t>select</a:t>
                </a:r>
                <a:r>
                  <a:rPr lang="de-DE" kern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 kern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kern="0" dirty="0" smtClean="0"/>
                  <a:t> momentum to produce a specific resonance close to threshold</a:t>
                </a:r>
                <a:endParaRPr lang="en-US" kern="0" dirty="0"/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536" y="5007837"/>
                <a:ext cx="5040560" cy="1301483"/>
              </a:xfrm>
              <a:prstGeom prst="rect">
                <a:avLst/>
              </a:prstGeom>
              <a:blipFill rotWithShape="1">
                <a:blip r:embed="rId3"/>
                <a:stretch>
                  <a:fillRect b="-42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880992" y="4057564"/>
            <a:ext cx="4248472" cy="13876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108000" rIns="0" bIns="108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charset="2"/>
              <a:buChar char="§"/>
              <a:defRPr sz="22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de-DE" kern="0" dirty="0" err="1" smtClean="0"/>
              <a:t>recent</a:t>
            </a:r>
            <a:r>
              <a:rPr lang="de-DE" kern="0" dirty="0" smtClean="0"/>
              <a:t> </a:t>
            </a:r>
            <a:r>
              <a:rPr lang="de-DE" kern="0" dirty="0" err="1" smtClean="0"/>
              <a:t>progress</a:t>
            </a:r>
            <a:r>
              <a:rPr lang="de-DE" kern="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kern="0" dirty="0" smtClean="0"/>
              <a:t>PAWIAN  </a:t>
            </a:r>
            <a:r>
              <a:rPr lang="de-DE" kern="0" dirty="0" err="1" smtClean="0"/>
              <a:t>now</a:t>
            </a:r>
            <a:r>
              <a:rPr lang="de-DE" kern="0" dirty="0" smtClean="0"/>
              <a:t> </a:t>
            </a:r>
            <a:r>
              <a:rPr lang="de-DE" kern="0" dirty="0" err="1" smtClean="0"/>
              <a:t>includes</a:t>
            </a:r>
            <a:r>
              <a:rPr lang="de-DE" kern="0" dirty="0" smtClean="0"/>
              <a:t> </a:t>
            </a:r>
            <a:r>
              <a:rPr lang="de-DE" kern="0" dirty="0" err="1" smtClean="0"/>
              <a:t>baryons</a:t>
            </a:r>
            <a:endParaRPr lang="de-DE" kern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kern="0" dirty="0" err="1" smtClean="0"/>
              <a:t>see</a:t>
            </a:r>
            <a:r>
              <a:rPr lang="de-DE" kern="0" dirty="0" smtClean="0"/>
              <a:t> </a:t>
            </a:r>
            <a:r>
              <a:rPr lang="de-DE" kern="0" dirty="0" err="1" smtClean="0"/>
              <a:t>talk</a:t>
            </a:r>
            <a:r>
              <a:rPr lang="de-DE" kern="0" dirty="0" smtClean="0"/>
              <a:t> </a:t>
            </a:r>
            <a:r>
              <a:rPr lang="de-DE" kern="0" dirty="0" err="1" smtClean="0"/>
              <a:t>by</a:t>
            </a:r>
            <a:r>
              <a:rPr lang="de-DE" kern="0" dirty="0" smtClean="0"/>
              <a:t> Bertram Kopf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5611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6969224" y="44624"/>
            <a:ext cx="2880320" cy="5869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14" descr="PandaLogo1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58" y="142870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520" y="2348294"/>
            <a:ext cx="8420100" cy="3600986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dirty="0" err="1" smtClean="0"/>
              <a:t>new</a:t>
            </a:r>
            <a:r>
              <a:rPr lang="de-DE" dirty="0" smtClean="0"/>
              <a:t> MC </a:t>
            </a:r>
            <a:r>
              <a:rPr lang="de-DE" dirty="0" err="1" smtClean="0"/>
              <a:t>simulations</a:t>
            </a:r>
            <a:r>
              <a:rPr lang="de-DE" dirty="0" smtClean="0"/>
              <a:t> &amp; </a:t>
            </a:r>
            <a:r>
              <a:rPr lang="de-DE" dirty="0" err="1" smtClean="0"/>
              <a:t>analyses</a:t>
            </a:r>
            <a:r>
              <a:rPr lang="de-DE" dirty="0" smtClean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André </a:t>
            </a:r>
            <a:r>
              <a:rPr lang="de-DE" dirty="0" err="1" smtClean="0"/>
              <a:t>Zambanini</a:t>
            </a:r>
            <a:r>
              <a:rPr lang="de-DE" dirty="0" smtClean="0"/>
              <a:t>, </a:t>
            </a:r>
            <a:r>
              <a:rPr lang="de-DE" dirty="0" err="1" smtClean="0"/>
              <a:t>completed</a:t>
            </a:r>
            <a:r>
              <a:rPr lang="de-DE" dirty="0" smtClean="0"/>
              <a:t>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U Bochum 2015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4.1 GeV/c pp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(1690)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 K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ΛΞ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~0.5</a:t>
            </a:r>
            <a:r>
              <a:rPr lang="de-DE" dirty="0" smtClean="0">
                <a:latin typeface="Arial"/>
                <a:cs typeface="Arial"/>
                <a:sym typeface="Symbol"/>
              </a:rPr>
              <a:t>10</a:t>
            </a:r>
            <a:r>
              <a:rPr lang="de-DE" baseline="30000" dirty="0" smtClean="0">
                <a:latin typeface="Arial"/>
                <a:cs typeface="Arial"/>
                <a:sym typeface="Symbol"/>
              </a:rPr>
              <a:t>6</a:t>
            </a:r>
            <a:r>
              <a:rPr lang="de-DE" dirty="0" smtClean="0">
                <a:latin typeface="Arial"/>
                <a:cs typeface="Arial"/>
                <a:sym typeface="Symbol"/>
              </a:rPr>
              <a:t>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signal</a:t>
            </a:r>
            <a:r>
              <a:rPr lang="de-DE" dirty="0" smtClean="0">
                <a:latin typeface="Arial"/>
                <a:cs typeface="Arial"/>
                <a:sym typeface="Symbol"/>
              </a:rPr>
              <a:t>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events</a:t>
            </a:r>
            <a:r>
              <a:rPr lang="de-DE" dirty="0" smtClean="0">
                <a:latin typeface="Arial"/>
                <a:cs typeface="Arial"/>
                <a:sym typeface="Symbol"/>
              </a:rPr>
              <a:t>, ~5010</a:t>
            </a:r>
            <a:r>
              <a:rPr lang="de-DE" baseline="30000" dirty="0" smtClean="0">
                <a:latin typeface="Arial"/>
                <a:cs typeface="Arial"/>
                <a:sym typeface="Symbol"/>
              </a:rPr>
              <a:t>6</a:t>
            </a:r>
            <a:r>
              <a:rPr lang="de-DE" dirty="0" smtClean="0">
                <a:latin typeface="Arial"/>
                <a:cs typeface="Arial"/>
                <a:sym typeface="Symbol"/>
              </a:rPr>
              <a:t> DPM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background</a:t>
            </a:r>
            <a:r>
              <a:rPr lang="de-DE" dirty="0" smtClean="0">
                <a:latin typeface="Arial"/>
                <a:cs typeface="Arial"/>
                <a:sym typeface="Symbol"/>
              </a:rPr>
              <a:t> </a:t>
            </a:r>
            <a:r>
              <a:rPr lang="de-DE" dirty="0" err="1" smtClean="0">
                <a:latin typeface="Arial"/>
                <a:cs typeface="Arial"/>
                <a:sym typeface="Symbol"/>
              </a:rPr>
              <a:t>events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Jennifer Pütz,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devoted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spectroscopy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4.6 </a:t>
            </a:r>
            <a:r>
              <a:rPr lang="de-DE" dirty="0"/>
              <a:t>GeV/c </a:t>
            </a:r>
            <a:r>
              <a:rPr lang="de-DE" dirty="0" smtClean="0"/>
              <a:t>pp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Ξ</a:t>
            </a:r>
            <a:r>
              <a:rPr lang="de-DE" dirty="0" smtClean="0">
                <a:sym typeface="Wingdings" panose="05000000000000000000" pitchFamily="2" charset="2"/>
              </a:rPr>
              <a:t>(1820)</a:t>
            </a:r>
            <a:r>
              <a:rPr lang="de-DE" baseline="30000" dirty="0" smtClean="0">
                <a:sym typeface="Wingdings" panose="05000000000000000000" pitchFamily="2" charset="2"/>
              </a:rPr>
              <a:t>-</a:t>
            </a:r>
            <a:r>
              <a:rPr lang="el-GR" dirty="0" smtClean="0">
                <a:sym typeface="Wingdings" panose="05000000000000000000" pitchFamily="2" charset="2"/>
              </a:rPr>
              <a:t>Ξ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smtClean="0">
                <a:sym typeface="Wingdings" panose="05000000000000000000" pitchFamily="2" charset="2"/>
              </a:rPr>
              <a:t>K</a:t>
            </a:r>
            <a:r>
              <a:rPr lang="de-DE" baseline="30000" dirty="0" smtClean="0">
                <a:sym typeface="Wingdings" panose="05000000000000000000" pitchFamily="2" charset="2"/>
              </a:rPr>
              <a:t>-</a:t>
            </a:r>
            <a:r>
              <a:rPr lang="el-GR" dirty="0" smtClean="0">
                <a:sym typeface="Wingdings" panose="05000000000000000000" pitchFamily="2" charset="2"/>
              </a:rPr>
              <a:t>ΛΞ</a:t>
            </a:r>
            <a:r>
              <a:rPr lang="de-DE" baseline="30000" dirty="0" smtClean="0">
                <a:sym typeface="Wingdings" panose="05000000000000000000" pitchFamily="2" charset="2"/>
              </a:rPr>
              <a:t>+</a:t>
            </a:r>
            <a:r>
              <a:rPr lang="de-DE" dirty="0" smtClean="0">
                <a:sym typeface="Wingdings" panose="05000000000000000000" pitchFamily="2" charset="2"/>
              </a:rPr>
              <a:t>  &amp;  </a:t>
            </a:r>
            <a:r>
              <a:rPr lang="de-DE" dirty="0" err="1" smtClean="0">
                <a:sym typeface="Wingdings" panose="05000000000000000000" pitchFamily="2" charset="2"/>
              </a:rPr>
              <a:t>c.c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1.5</a:t>
            </a:r>
            <a:r>
              <a:rPr lang="de-DE" dirty="0" smtClean="0">
                <a:sym typeface="Symbol"/>
              </a:rPr>
              <a:t>10</a:t>
            </a:r>
            <a:r>
              <a:rPr lang="de-DE" baseline="30000" dirty="0" smtClean="0">
                <a:sym typeface="Symbol"/>
              </a:rPr>
              <a:t>6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signal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events</a:t>
            </a:r>
            <a:r>
              <a:rPr lang="de-DE" dirty="0" smtClean="0">
                <a:sym typeface="Symbol"/>
              </a:rPr>
              <a:t>, 1510</a:t>
            </a:r>
            <a:r>
              <a:rPr lang="de-DE" baseline="30000" dirty="0" smtClean="0">
                <a:sym typeface="Symbol"/>
              </a:rPr>
              <a:t>6</a:t>
            </a:r>
            <a:r>
              <a:rPr lang="de-DE" dirty="0" smtClean="0">
                <a:sym typeface="Symbol"/>
              </a:rPr>
              <a:t> DPM </a:t>
            </a:r>
            <a:r>
              <a:rPr lang="de-DE" dirty="0" err="1" smtClean="0">
                <a:sym typeface="Symbol"/>
              </a:rPr>
              <a:t>background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events</a:t>
            </a:r>
            <a:r>
              <a:rPr lang="de-DE" dirty="0" smtClean="0">
                <a:sym typeface="Symbol"/>
              </a:rPr>
              <a:t> so </a:t>
            </a:r>
            <a:r>
              <a:rPr lang="de-DE" dirty="0" err="1" smtClean="0">
                <a:sym typeface="Symbol"/>
              </a:rPr>
              <a:t>far</a:t>
            </a:r>
            <a:endParaRPr lang="de-DE" dirty="0" smtClean="0"/>
          </a:p>
        </p:txBody>
      </p:sp>
      <p:grpSp>
        <p:nvGrpSpPr>
          <p:cNvPr id="12" name="Gruppieren 11"/>
          <p:cNvGrpSpPr/>
          <p:nvPr/>
        </p:nvGrpSpPr>
        <p:grpSpPr>
          <a:xfrm>
            <a:off x="5241032" y="207130"/>
            <a:ext cx="4536504" cy="2645806"/>
            <a:chOff x="5313040" y="44624"/>
            <a:chExt cx="4536504" cy="264580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88" y="98625"/>
              <a:ext cx="4471656" cy="259180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 bwMode="auto">
            <a:xfrm>
              <a:off x="5457056" y="44624"/>
              <a:ext cx="3168352" cy="1440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>
              <a:spLocks/>
            </p:cNvSpPr>
            <p:nvPr/>
          </p:nvSpPr>
          <p:spPr bwMode="auto">
            <a:xfrm>
              <a:off x="8043624" y="98625"/>
              <a:ext cx="36576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313040" y="2060848"/>
              <a:ext cx="1728192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306460" y="3200370"/>
            <a:ext cx="3109761" cy="2011074"/>
            <a:chOff x="2394241" y="3158220"/>
            <a:chExt cx="3109761" cy="2011074"/>
          </a:xfrm>
        </p:grpSpPr>
        <p:sp>
          <p:nvSpPr>
            <p:cNvPr id="6" name="Textfeld 5"/>
            <p:cNvSpPr txBox="1"/>
            <p:nvPr/>
          </p:nvSpPr>
          <p:spPr>
            <a:xfrm>
              <a:off x="2394580" y="3212976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394241" y="483074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77846" y="315822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346569" y="315822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177846" y="4780218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346908" y="4780218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796642"/>
            <a:ext cx="8420100" cy="400110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Simulation &amp; Analysis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92560" y="6094457"/>
            <a:ext cx="2000612" cy="43088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de-DE" sz="2200" dirty="0" err="1" smtClean="0"/>
              <a:t>reco</a:t>
            </a:r>
            <a:r>
              <a:rPr lang="de-DE" sz="2200" dirty="0" smtClean="0"/>
              <a:t> </a:t>
            </a:r>
            <a:r>
              <a:rPr lang="de-DE" sz="2200" dirty="0" err="1" smtClean="0"/>
              <a:t>eff</a:t>
            </a:r>
            <a:r>
              <a:rPr lang="de-DE" sz="2200" dirty="0" smtClean="0"/>
              <a:t>. 2.2 %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964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Early </a:t>
            </a:r>
            <a:r>
              <a:rPr lang="de-DE" dirty="0" err="1" smtClean="0"/>
              <a:t>Physics</a:t>
            </a:r>
            <a:r>
              <a:rPr lang="de-DE" dirty="0" smtClean="0"/>
              <a:t>:  </a:t>
            </a:r>
            <a:r>
              <a:rPr lang="de-DE" dirty="0" err="1" smtClean="0"/>
              <a:t>Expected</a:t>
            </a:r>
            <a:r>
              <a:rPr lang="de-DE" dirty="0" smtClean="0"/>
              <a:t> Rates </a:t>
            </a:r>
            <a:r>
              <a:rPr lang="de-DE" dirty="0" err="1" smtClean="0"/>
              <a:t>for</a:t>
            </a:r>
            <a:r>
              <a:rPr lang="de-DE" dirty="0" smtClean="0"/>
              <a:t> Strange Baryons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527313"/>
                <a:ext cx="8420100" cy="4612160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initial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𝐿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31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instead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𝐿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nevertheless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Ξ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</m:acc>
                  </m:oMath>
                </a14:m>
                <a:r>
                  <a:rPr lang="en-US" dirty="0" smtClean="0"/>
                  <a:t> production rate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  <m:acc>
                          <m:accPr>
                            <m:chr m:val="̅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10/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dirty="0"/>
                  <a:t> production </a:t>
                </a:r>
                <a:r>
                  <a:rPr lang="en-US" dirty="0" smtClean="0"/>
                  <a:t>we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  <m:acc>
                          <m:accPr>
                            <m:chr m:val="̅"/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0.3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s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excited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cross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order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magnitude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de-DE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thr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i="1" dirty="0" err="1" smtClean="0"/>
                  <a:t>detected</a:t>
                </a:r>
                <a:r>
                  <a:rPr lang="de-DE" dirty="0" smtClean="0"/>
                  <a:t> rate </a:t>
                </a:r>
                <a:r>
                  <a:rPr lang="de-DE" dirty="0" err="1" smtClean="0"/>
                  <a:t>depends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specific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branching</a:t>
                </a:r>
                <a:r>
                  <a:rPr lang="de-DE" dirty="0" smtClean="0"/>
                  <a:t> &amp;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∗−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l-GR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assume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</a:rPr>
                      <m:t>=0.5∙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0.64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=5%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𝑑𝑒𝑡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527313"/>
                <a:ext cx="8420100" cy="4612160"/>
              </a:xfrm>
              <a:blipFill rotWithShape="1">
                <a:blip r:embed="rId2"/>
                <a:stretch>
                  <a:fillRect l="-1883" t="-1720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0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A4-Papier (210x297 mm)</PresentationFormat>
  <Paragraphs>247</Paragraphs>
  <Slides>26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2_Standarddesign</vt:lpstr>
      <vt:lpstr>3_Standarddesign</vt:lpstr>
      <vt:lpstr>4_Standarddesign</vt:lpstr>
      <vt:lpstr>5_Standarddesign</vt:lpstr>
      <vt:lpstr>The Potential for Baryon Spectroscopy at PANDA and the „Day-1 Setup“</vt:lpstr>
      <vt:lpstr>Why to be Interested in Baryons?</vt:lpstr>
      <vt:lpstr>Achievements in N* Spectroscopy</vt:lpstr>
      <vt:lpstr>Open Questions</vt:lpstr>
      <vt:lpstr>Strange Partners</vt:lpstr>
      <vt:lpstr>Quark Model for Ξ &amp; Ω</vt:lpstr>
      <vt:lpstr>Most Promising:  Study Ξ Resonances</vt:lpstr>
      <vt:lpstr>Recent Simulation &amp; Analysis</vt:lpstr>
      <vt:lpstr>Early Physics:  Expected Rates for Strange Baryons</vt:lpstr>
      <vt:lpstr>Current Version of the PANDA ‚Start Setup‘</vt:lpstr>
      <vt:lpstr>Fast Geometric Analysis with Straight Tracks</vt:lpstr>
      <vt:lpstr>Scan of 100 Events in Event Display</vt:lpstr>
      <vt:lpstr>PowerPoint-Präsentation</vt:lpstr>
      <vt:lpstr>PowerPoint-Präsentation</vt:lpstr>
      <vt:lpstr>PowerPoint-Präsentation</vt:lpstr>
      <vt:lpstr>PowerPoint-Präsentation</vt:lpstr>
      <vt:lpstr>Fractional Path Length Difference (MVD+STT) – (GEM+FTS)</vt:lpstr>
      <vt:lpstr>Acceptance  ( ΔFL &gt; 0 )</vt:lpstr>
      <vt:lpstr>Radial Distribution at STT End Plane</vt:lpstr>
      <vt:lpstr>Acceptance  ( R &gt; Rcrit )</vt:lpstr>
      <vt:lpstr>More Realistic: Combine MVD &amp; STT for pz</vt:lpstr>
      <vt:lpstr>Acceptance  (R &gt; Rcrit) || ((LMVD &gt; Lc1) &amp;&amp; (LSTT &gt; Lc2))</vt:lpstr>
      <vt:lpstr>Effect on Ξ+ΛK- Dalitz Plot</vt:lpstr>
      <vt:lpstr>Effect on Angular Distribution (GJ Frame)</vt:lpstr>
      <vt:lpstr>PowerPoint-Präsentation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228</cp:revision>
  <cp:lastPrinted>2016-09-14T06:34:38Z</cp:lastPrinted>
  <dcterms:created xsi:type="dcterms:W3CDTF">2016-05-30T15:26:13Z</dcterms:created>
  <dcterms:modified xsi:type="dcterms:W3CDTF">2016-09-14T06:36:42Z</dcterms:modified>
</cp:coreProperties>
</file>