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7" r:id="rId3"/>
    <p:sldId id="289" r:id="rId4"/>
    <p:sldId id="290" r:id="rId5"/>
    <p:sldId id="291" r:id="rId6"/>
    <p:sldId id="292" r:id="rId7"/>
    <p:sldId id="296" r:id="rId8"/>
    <p:sldId id="299" r:id="rId9"/>
    <p:sldId id="300" r:id="rId10"/>
    <p:sldId id="308" r:id="rId11"/>
    <p:sldId id="309" r:id="rId12"/>
    <p:sldId id="310" r:id="rId13"/>
    <p:sldId id="313" r:id="rId14"/>
    <p:sldId id="314" r:id="rId15"/>
    <p:sldId id="315" r:id="rId16"/>
    <p:sldId id="316" r:id="rId17"/>
    <p:sldId id="317" r:id="rId18"/>
    <p:sldId id="318" r:id="rId19"/>
    <p:sldId id="320" r:id="rId20"/>
    <p:sldId id="319" r:id="rId21"/>
    <p:sldId id="298" r:id="rId22"/>
    <p:sldId id="321" r:id="rId23"/>
    <p:sldId id="293" r:id="rId24"/>
    <p:sldId id="294" r:id="rId25"/>
    <p:sldId id="295" r:id="rId26"/>
    <p:sldId id="322" r:id="rId27"/>
    <p:sldId id="323" r:id="rId28"/>
    <p:sldId id="324" r:id="rId29"/>
    <p:sldId id="326" r:id="rId30"/>
    <p:sldId id="327" r:id="rId31"/>
    <p:sldId id="328" r:id="rId32"/>
    <p:sldId id="325" r:id="rId33"/>
    <p:sldId id="329" r:id="rId34"/>
    <p:sldId id="330" r:id="rId3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EC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806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1229D-6094-49A3-95FB-8153D6A09D8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A9882-53C6-4346-A1D5-AB78E119A5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0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0063-0FFA-4138-A3EE-D36E4B8F198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51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77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20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20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32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45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45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72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388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04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33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7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0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7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8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8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30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43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43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8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8031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2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610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99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9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9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4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26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1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76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8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21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38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90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2161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6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31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5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6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356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52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9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9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75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1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80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85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71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94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7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0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32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45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45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61" y="7305675"/>
            <a:ext cx="10820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 September 2016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8" y="6477000"/>
            <a:ext cx="75501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Sep</a:t>
            </a:r>
            <a:r>
              <a:rPr lang="de-DE" sz="1000" baseline="0" dirty="0" smtClean="0">
                <a:solidFill>
                  <a:srgbClr val="005B82"/>
                </a:solidFill>
              </a:rPr>
              <a:t> </a:t>
            </a:r>
            <a:r>
              <a:rPr lang="de-DE" sz="1000" dirty="0" smtClean="0">
                <a:solidFill>
                  <a:srgbClr val="005B82"/>
                </a:solidFill>
              </a:rPr>
              <a:t>13, 2016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88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93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42717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5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8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30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43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43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8" y="7305675"/>
            <a:ext cx="10820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 September 2016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59" y="6477000"/>
            <a:ext cx="7710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May 16, 2016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91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Albrecht Gillitzer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-6505"/>
            <a:ext cx="930115" cy="6345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8" y="22971"/>
            <a:ext cx="641236" cy="6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2320" y="2431983"/>
            <a:ext cx="8479157" cy="153888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de-DE" sz="4000" dirty="0" smtClean="0">
                <a:latin typeface="Arial"/>
                <a:cs typeface="Arial"/>
              </a:rPr>
              <a:t>Hyperon </a:t>
            </a:r>
            <a:r>
              <a:rPr lang="de-DE" sz="4000" dirty="0" err="1" smtClean="0">
                <a:latin typeface="Arial"/>
                <a:cs typeface="Arial"/>
              </a:rPr>
              <a:t>Spectroscopy</a:t>
            </a:r>
            <a:r>
              <a:rPr lang="de-DE" sz="4000" dirty="0" smtClean="0">
                <a:latin typeface="Arial"/>
                <a:cs typeface="Arial"/>
              </a:rPr>
              <a:t> </a:t>
            </a:r>
            <a:r>
              <a:rPr lang="de-DE" sz="4000" dirty="0" err="1" smtClean="0">
                <a:latin typeface="Arial"/>
                <a:cs typeface="Arial"/>
              </a:rPr>
              <a:t>with</a:t>
            </a:r>
            <a:r>
              <a:rPr lang="de-DE" sz="4000" dirty="0" smtClean="0">
                <a:latin typeface="Arial"/>
                <a:cs typeface="Arial"/>
              </a:rPr>
              <a:t> PANDA</a:t>
            </a:r>
            <a:endParaRPr lang="en-US" sz="2400" baseline="30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2316" y="5505776"/>
            <a:ext cx="716200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dirty="0" smtClean="0">
                <a:solidFill>
                  <a:srgbClr val="FFFFFF"/>
                </a:solidFill>
              </a:rPr>
              <a:t>Sep 13, 2016       </a:t>
            </a:r>
            <a:r>
              <a:rPr lang="de-DE" dirty="0">
                <a:solidFill>
                  <a:srgbClr val="FFFFFF"/>
                </a:solidFill>
              </a:rPr>
              <a:t>|  Albrecht Gillitzer,  IKP Forschungszentrum Jülich</a:t>
            </a:r>
            <a:endParaRPr lang="de-DE" baseline="30000" dirty="0">
              <a:solidFill>
                <a:srgbClr val="FFFF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535" y="6021288"/>
            <a:ext cx="756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</a:rPr>
              <a:t>Young Scientist Convent, LVIII </a:t>
            </a:r>
            <a:r>
              <a:rPr lang="en-US" dirty="0">
                <a:solidFill>
                  <a:srgbClr val="FFFF00"/>
                </a:solidFill>
              </a:rPr>
              <a:t>PANDA Meeting, </a:t>
            </a:r>
            <a:r>
              <a:rPr lang="en-US" dirty="0" smtClean="0">
                <a:solidFill>
                  <a:srgbClr val="FFFF00"/>
                </a:solidFill>
              </a:rPr>
              <a:t>Mainz, September 2016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740319" y="2741451"/>
            <a:ext cx="2853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4000" kern="0" dirty="0" smtClean="0">
                <a:latin typeface="Arial"/>
                <a:cs typeface="Arial"/>
              </a:rPr>
              <a:t>_</a:t>
            </a:r>
            <a:endParaRPr lang="en-US" sz="2400" kern="0" baseline="30000" dirty="0"/>
          </a:p>
        </p:txBody>
      </p:sp>
    </p:spTree>
    <p:extLst>
      <p:ext uri="{BB962C8B-B14F-4D97-AF65-F5344CB8AC3E}">
        <p14:creationId xmlns:p14="http://schemas.microsoft.com/office/powerpoint/2010/main" val="24381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24634"/>
            <a:ext cx="8420100" cy="400110"/>
          </a:xfrm>
        </p:spPr>
        <p:txBody>
          <a:bodyPr/>
          <a:lstStyle/>
          <a:p>
            <a:r>
              <a:rPr lang="de-DE" dirty="0" err="1" smtClean="0"/>
              <a:t>Dynamical</a:t>
            </a:r>
            <a:r>
              <a:rPr lang="de-DE" dirty="0" smtClean="0"/>
              <a:t> Generation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Resonances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9" y="1484784"/>
            <a:ext cx="4641721" cy="256010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77136" y="6381328"/>
            <a:ext cx="3558731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D. </a:t>
            </a:r>
            <a:r>
              <a:rPr lang="en-US" sz="1400" dirty="0" err="1" smtClean="0"/>
              <a:t>Jido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.,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 A725 (2003) 181</a:t>
            </a:r>
            <a:endParaRPr lang="en-US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16" y="1401759"/>
            <a:ext cx="4027904" cy="2675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60512" y="4333947"/>
                <a:ext cx="6870920" cy="1815882"/>
              </a:xfr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example: </a:t>
                </a:r>
                <a:r>
                  <a:rPr lang="el-GR" dirty="0" smtClean="0">
                    <a:latin typeface="Arial"/>
                    <a:cs typeface="Arial"/>
                  </a:rPr>
                  <a:t>Λ</a:t>
                </a:r>
                <a:r>
                  <a:rPr lang="de-DE" dirty="0" smtClean="0"/>
                  <a:t>(1405)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meson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octet</a:t>
                </a:r>
                <a:r>
                  <a:rPr lang="de-DE" dirty="0" smtClean="0"/>
                  <a:t> </a:t>
                </a:r>
                <a:r>
                  <a:rPr lang="de-DE" dirty="0" smtClean="0">
                    <a:sym typeface="Symbol"/>
                  </a:rPr>
                  <a:t>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baryon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octet</a:t>
                </a:r>
                <a:r>
                  <a:rPr lang="de-DE" dirty="0" smtClean="0"/>
                  <a:t> in S = -1, Q = 0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coupled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channel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analysis</a:t>
                </a:r>
                <a:r>
                  <a:rPr lang="de-DE" dirty="0" smtClean="0"/>
                  <a:t>: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𝑛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𝜂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512" y="4333947"/>
                <a:ext cx="6870920" cy="1815882"/>
              </a:xfrm>
              <a:blipFill rotWithShape="1">
                <a:blip r:embed="rId4"/>
                <a:stretch>
                  <a:fillRect l="-2307" t="-4362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>
            <a:spLocks noChangeAspect="1"/>
          </p:cNvSpPr>
          <p:nvPr/>
        </p:nvSpPr>
        <p:spPr bwMode="auto">
          <a:xfrm>
            <a:off x="2086392" y="2794640"/>
            <a:ext cx="274320" cy="2743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>
            <a:spLocks noChangeAspect="1"/>
          </p:cNvSpPr>
          <p:nvPr/>
        </p:nvSpPr>
        <p:spPr bwMode="auto">
          <a:xfrm>
            <a:off x="2356668" y="3154680"/>
            <a:ext cx="274320" cy="2743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0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6" y="1484784"/>
            <a:ext cx="6983028" cy="36744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Lattice</a:t>
            </a:r>
            <a:r>
              <a:rPr lang="de-DE" dirty="0" smtClean="0"/>
              <a:t> QCD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2560" y="5420485"/>
            <a:ext cx="5211363" cy="744819"/>
          </a:xfrm>
        </p:spPr>
        <p:txBody>
          <a:bodyPr wrap="none">
            <a:spAutoFit/>
          </a:bodyPr>
          <a:lstStyle/>
          <a:p>
            <a:r>
              <a:rPr lang="de-DE" dirty="0" err="1" smtClean="0"/>
              <a:t>exhibits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SU(6)</a:t>
            </a:r>
            <a:r>
              <a:rPr lang="de-DE" dirty="0" smtClean="0">
                <a:sym typeface="Symbol"/>
              </a:rPr>
              <a:t>O(3) </a:t>
            </a:r>
            <a:r>
              <a:rPr lang="de-DE" dirty="0" err="1" smtClean="0">
                <a:sym typeface="Symbol"/>
              </a:rPr>
              <a:t>symmetry</a:t>
            </a:r>
            <a:endParaRPr lang="de-DE" dirty="0" smtClean="0">
              <a:sym typeface="Symbol"/>
            </a:endParaRPr>
          </a:p>
          <a:p>
            <a:r>
              <a:rPr lang="de-DE" dirty="0" err="1" smtClean="0">
                <a:sym typeface="Symbol"/>
              </a:rPr>
              <a:t>level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count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consistent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with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quark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833320" y="1628800"/>
                <a:ext cx="1829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sub>
                      </m:sSub>
                      <m:r>
                        <a:rPr lang="de-D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𝟑𝟗𝟔</m:t>
                      </m:r>
                      <m:r>
                        <a:rPr lang="de-D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320" y="1628800"/>
                <a:ext cx="182928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2792760" y="6381328"/>
            <a:ext cx="4317785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R.G. Edwards </a:t>
            </a:r>
            <a:r>
              <a:rPr lang="en-US" sz="1400" i="1" dirty="0" smtClean="0"/>
              <a:t>et al</a:t>
            </a:r>
            <a:r>
              <a:rPr lang="en-US" sz="1400" dirty="0" smtClean="0"/>
              <a:t>., Phys. Rev. D 84 (2011) 074508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551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344488" y="6237312"/>
            <a:ext cx="5040560" cy="56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1124744"/>
            <a:ext cx="2772193" cy="20791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692696"/>
            <a:ext cx="3674083" cy="400110"/>
          </a:xfrm>
        </p:spPr>
        <p:txBody>
          <a:bodyPr wrap="none"/>
          <a:lstStyle/>
          <a:p>
            <a:r>
              <a:rPr lang="de-DE" dirty="0" smtClean="0"/>
              <a:t>Experimental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04" y="1412776"/>
            <a:ext cx="3564511" cy="2077492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Early </a:t>
            </a:r>
            <a:r>
              <a:rPr lang="de-DE" sz="2000" dirty="0" err="1" smtClean="0"/>
              <a:t>studies</a:t>
            </a:r>
            <a:r>
              <a:rPr lang="de-DE" sz="2000" dirty="0" smtClean="0"/>
              <a:t>:  </a:t>
            </a:r>
            <a:r>
              <a:rPr lang="el-GR" sz="2000" dirty="0" smtClean="0">
                <a:latin typeface="Arial"/>
                <a:cs typeface="Arial"/>
              </a:rPr>
              <a:t>π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induced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reactions</a:t>
            </a:r>
            <a:r>
              <a:rPr lang="de-DE" sz="2000" dirty="0" smtClean="0">
                <a:latin typeface="Arial"/>
                <a:cs typeface="Arial"/>
              </a:rPr>
              <a:t>: </a:t>
            </a:r>
            <a:r>
              <a:rPr lang="el-GR" sz="2000" dirty="0" smtClean="0">
                <a:latin typeface="Arial"/>
                <a:cs typeface="Arial"/>
              </a:rPr>
              <a:t>π</a:t>
            </a:r>
            <a:r>
              <a:rPr lang="de-DE" sz="2000" dirty="0" smtClean="0">
                <a:latin typeface="Arial"/>
                <a:cs typeface="Arial"/>
              </a:rPr>
              <a:t>N </a:t>
            </a:r>
            <a:r>
              <a:rPr lang="de-DE" sz="2000" dirty="0" smtClean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l-GR" sz="2000" dirty="0" smtClean="0">
                <a:latin typeface="Arial"/>
                <a:cs typeface="Arial"/>
                <a:sym typeface="Wingdings" panose="05000000000000000000" pitchFamily="2" charset="2"/>
              </a:rPr>
              <a:t>π</a:t>
            </a:r>
            <a:r>
              <a:rPr lang="de-DE" sz="2000" dirty="0" smtClean="0">
                <a:latin typeface="Arial"/>
                <a:cs typeface="Arial"/>
                <a:sym typeface="Wingdings" panose="05000000000000000000" pitchFamily="2" charset="2"/>
              </a:rPr>
              <a:t>N, </a:t>
            </a:r>
            <a:r>
              <a:rPr lang="el-GR" sz="2000" dirty="0" smtClean="0">
                <a:latin typeface="Arial"/>
                <a:cs typeface="Arial"/>
                <a:sym typeface="Wingdings" panose="05000000000000000000" pitchFamily="2" charset="2"/>
              </a:rPr>
              <a:t>ππ</a:t>
            </a:r>
            <a:r>
              <a:rPr lang="de-DE" sz="2000" dirty="0" smtClean="0">
                <a:latin typeface="Arial"/>
                <a:cs typeface="Arial"/>
                <a:sym typeface="Wingdings" panose="05000000000000000000" pitchFamily="2" charset="2"/>
              </a:rPr>
              <a:t>N,</a:t>
            </a:r>
            <a:r>
              <a:rPr lang="de-DE" sz="2000" dirty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de-DE" sz="2000" dirty="0" smtClean="0">
                <a:latin typeface="Arial"/>
                <a:cs typeface="Arial"/>
                <a:sym typeface="Wingdings" panose="05000000000000000000" pitchFamily="2" charset="2"/>
              </a:rPr>
              <a:t>K</a:t>
            </a:r>
            <a:r>
              <a:rPr lang="el-GR" sz="2000" dirty="0" smtClean="0">
                <a:latin typeface="Arial"/>
                <a:cs typeface="Arial"/>
                <a:sym typeface="Wingdings" panose="05000000000000000000" pitchFamily="2" charset="2"/>
              </a:rPr>
              <a:t>Λ</a:t>
            </a:r>
            <a:r>
              <a:rPr lang="de-DE" sz="2000" dirty="0" smtClean="0">
                <a:latin typeface="Arial"/>
                <a:cs typeface="Arial"/>
                <a:sym typeface="Wingdings" panose="05000000000000000000" pitchFamily="2" charset="2"/>
              </a:rPr>
              <a:t>, K</a:t>
            </a:r>
            <a:r>
              <a:rPr lang="el-GR" sz="2000" dirty="0" smtClean="0">
                <a:latin typeface="Arial"/>
                <a:cs typeface="Arial"/>
                <a:sym typeface="Wingdings" panose="05000000000000000000" pitchFamily="2" charset="2"/>
              </a:rPr>
              <a:t>Σ</a:t>
            </a:r>
            <a:r>
              <a:rPr lang="de-DE" sz="2000" dirty="0" smtClean="0">
                <a:latin typeface="Arial"/>
                <a:cs typeface="Arial"/>
                <a:sym typeface="Wingdings" panose="05000000000000000000" pitchFamily="2" charset="2"/>
              </a:rPr>
              <a:t>, …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Modern </a:t>
            </a:r>
            <a:r>
              <a:rPr lang="de-DE" sz="2000" dirty="0" err="1" smtClean="0"/>
              <a:t>studies</a:t>
            </a:r>
            <a:r>
              <a:rPr lang="de-DE" sz="2000" dirty="0" smtClean="0"/>
              <a:t>:  Baryon </a:t>
            </a:r>
            <a:r>
              <a:rPr lang="de-DE" sz="2000" dirty="0" err="1" smtClean="0"/>
              <a:t>Spectroscopy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in </a:t>
            </a:r>
            <a:r>
              <a:rPr lang="de-DE" sz="2000" dirty="0" err="1" smtClean="0"/>
              <a:t>photo-induced</a:t>
            </a:r>
            <a:r>
              <a:rPr lang="de-DE" sz="2000" dirty="0" smtClean="0"/>
              <a:t> </a:t>
            </a:r>
            <a:r>
              <a:rPr lang="de-DE" sz="2000" dirty="0" err="1" smtClean="0"/>
              <a:t>reactions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90" y="5775399"/>
            <a:ext cx="3653790" cy="9601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80" y="4353272"/>
            <a:ext cx="2286000" cy="1524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44" y="3356992"/>
            <a:ext cx="2818558" cy="186766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4967679"/>
            <a:ext cx="2667000" cy="17678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76" y="2135008"/>
            <a:ext cx="2738760" cy="21580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2" y="512651"/>
            <a:ext cx="2478310" cy="176422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4" y="4245208"/>
            <a:ext cx="1937385" cy="24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20688"/>
            <a:ext cx="8420100" cy="400110"/>
          </a:xfrm>
        </p:spPr>
        <p:txBody>
          <a:bodyPr/>
          <a:lstStyle/>
          <a:p>
            <a:r>
              <a:rPr lang="de-DE" dirty="0" err="1" smtClean="0"/>
              <a:t>Achievements</a:t>
            </a:r>
            <a:r>
              <a:rPr lang="de-DE" dirty="0" smtClean="0"/>
              <a:t> in N* </a:t>
            </a:r>
            <a:r>
              <a:rPr lang="de-DE" dirty="0" err="1" smtClean="0"/>
              <a:t>Spectroscopy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12" y="1052736"/>
            <a:ext cx="3456146" cy="5473756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7" y="1196749"/>
            <a:ext cx="3974569" cy="34383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2070" y="5796553"/>
            <a:ext cx="395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BnGa</a:t>
            </a:r>
            <a:r>
              <a:rPr lang="de-DE" sz="1600" dirty="0" smtClean="0"/>
              <a:t> PWA:</a:t>
            </a:r>
            <a:endParaRPr lang="de-DE" sz="1600" dirty="0"/>
          </a:p>
          <a:p>
            <a:r>
              <a:rPr lang="de-DE" sz="1600" dirty="0" smtClean="0"/>
              <a:t>A.V. </a:t>
            </a:r>
            <a:r>
              <a:rPr lang="de-DE" sz="1600" dirty="0" err="1" smtClean="0"/>
              <a:t>Anisovich</a:t>
            </a:r>
            <a:r>
              <a:rPr lang="de-DE" sz="1600" dirty="0" smtClean="0"/>
              <a:t> </a:t>
            </a:r>
            <a:r>
              <a:rPr lang="de-DE" sz="1600" i="1" dirty="0" smtClean="0"/>
              <a:t>et al</a:t>
            </a:r>
            <a:r>
              <a:rPr lang="de-DE" sz="1600" dirty="0" smtClean="0"/>
              <a:t>., EPJA 48 (2012) 15</a:t>
            </a:r>
            <a:endParaRPr lang="en-US" sz="1600" dirty="0"/>
          </a:p>
        </p:txBody>
      </p: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650656" y="4895683"/>
            <a:ext cx="4037090" cy="621549"/>
            <a:chOff x="618225" y="4509120"/>
            <a:chExt cx="3276329" cy="504422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25" y="4509120"/>
              <a:ext cx="3276329" cy="252963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25" y="4797152"/>
              <a:ext cx="3276329" cy="216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07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 bwMode="auto">
          <a:xfrm>
            <a:off x="7385724" y="6287422"/>
            <a:ext cx="2520280" cy="56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785794"/>
            <a:ext cx="2577629" cy="400110"/>
          </a:xfrm>
        </p:spPr>
        <p:txBody>
          <a:bodyPr wrap="none"/>
          <a:lstStyle/>
          <a:p>
            <a:r>
              <a:rPr lang="de-DE" dirty="0" smtClean="0"/>
              <a:t>Open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512" y="1708353"/>
            <a:ext cx="4565352" cy="2800767"/>
          </a:xfr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resonances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masses</a:t>
            </a:r>
            <a:r>
              <a:rPr lang="de-DE" dirty="0" smtClean="0"/>
              <a:t>, </a:t>
            </a:r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Relevant </a:t>
            </a:r>
            <a:r>
              <a:rPr lang="de-DE" dirty="0" err="1"/>
              <a:t>d</a:t>
            </a:r>
            <a:r>
              <a:rPr lang="de-DE" dirty="0" err="1" smtClean="0"/>
              <a:t>egrees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freedom</a:t>
            </a:r>
            <a:r>
              <a:rPr lang="de-DE" dirty="0" smtClean="0"/>
              <a:t>?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3-quark?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quark-</a:t>
            </a:r>
            <a:r>
              <a:rPr lang="de-DE" dirty="0" err="1" smtClean="0"/>
              <a:t>diquark</a:t>
            </a:r>
            <a:r>
              <a:rPr lang="de-DE" dirty="0" smtClean="0"/>
              <a:t>?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meson</a:t>
            </a:r>
            <a:r>
              <a:rPr lang="de-DE" dirty="0" smtClean="0"/>
              <a:t>-baryon </a:t>
            </a:r>
            <a:r>
              <a:rPr lang="de-DE" dirty="0" err="1" smtClean="0"/>
              <a:t>dynamics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12" y="793619"/>
            <a:ext cx="3566620" cy="2419357"/>
          </a:xfrm>
          <a:prstGeom prst="rect">
            <a:avLst/>
          </a:prstGeom>
        </p:spPr>
      </p:pic>
      <p:pic>
        <p:nvPicPr>
          <p:cNvPr id="14" name="Grafik 13" descr="talk-Krusche_Q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9940" y="3501008"/>
            <a:ext cx="3563580" cy="292583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97028" y="6539741"/>
            <a:ext cx="3835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from</a:t>
            </a:r>
            <a:r>
              <a:rPr lang="de-DE" sz="1400" dirty="0" smtClean="0"/>
              <a:t> RPP 2014 / QM: S. </a:t>
            </a:r>
            <a:r>
              <a:rPr lang="de-DE" sz="1400" dirty="0" err="1" smtClean="0"/>
              <a:t>Capstick</a:t>
            </a:r>
            <a:r>
              <a:rPr lang="de-DE" sz="1400" dirty="0" smtClean="0"/>
              <a:t>, W. Roberts</a:t>
            </a:r>
            <a:endParaRPr lang="en-US" sz="1400" dirty="0"/>
          </a:p>
        </p:txBody>
      </p:sp>
      <p:grpSp>
        <p:nvGrpSpPr>
          <p:cNvPr id="15" name="Gruppieren 14"/>
          <p:cNvGrpSpPr>
            <a:grpSpLocks noChangeAspect="1"/>
          </p:cNvGrpSpPr>
          <p:nvPr/>
        </p:nvGrpSpPr>
        <p:grpSpPr>
          <a:xfrm>
            <a:off x="654224" y="4962872"/>
            <a:ext cx="914400" cy="914400"/>
            <a:chOff x="3728864" y="764704"/>
            <a:chExt cx="1828800" cy="1828800"/>
          </a:xfrm>
        </p:grpSpPr>
        <p:sp>
          <p:nvSpPr>
            <p:cNvPr id="16" name="Ellipse 15"/>
            <p:cNvSpPr>
              <a:spLocks noChangeAspect="1"/>
            </p:cNvSpPr>
            <p:nvPr/>
          </p:nvSpPr>
          <p:spPr bwMode="auto">
            <a:xfrm>
              <a:off x="3728864" y="764704"/>
              <a:ext cx="1828800" cy="1828800"/>
            </a:xfrm>
            <a:prstGeom prst="ellips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 bwMode="auto">
            <a:xfrm flipV="1">
              <a:off x="4170331" y="1675408"/>
              <a:ext cx="478632" cy="276328"/>
            </a:xfrm>
            <a:prstGeom prst="lin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4643264" y="1679104"/>
              <a:ext cx="474376" cy="272632"/>
            </a:xfrm>
            <a:prstGeom prst="lin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4643264" y="1121919"/>
              <a:ext cx="5699" cy="557185"/>
            </a:xfrm>
            <a:prstGeom prst="lin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Ellipse 19"/>
            <p:cNvSpPr>
              <a:spLocks noChangeAspect="1"/>
            </p:cNvSpPr>
            <p:nvPr/>
          </p:nvSpPr>
          <p:spPr bwMode="auto">
            <a:xfrm>
              <a:off x="4054541" y="1835946"/>
              <a:ext cx="231581" cy="231581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 bwMode="auto">
            <a:xfrm>
              <a:off x="5001850" y="1835946"/>
              <a:ext cx="231581" cy="231581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 bwMode="auto">
            <a:xfrm>
              <a:off x="4533173" y="1006129"/>
              <a:ext cx="231581" cy="231581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 rot="-1200000">
            <a:off x="2321297" y="4962872"/>
            <a:ext cx="914400" cy="914400"/>
            <a:chOff x="632520" y="3861048"/>
            <a:chExt cx="1828800" cy="1828800"/>
          </a:xfrm>
        </p:grpSpPr>
        <p:sp>
          <p:nvSpPr>
            <p:cNvPr id="24" name="Ellipse 23"/>
            <p:cNvSpPr>
              <a:spLocks noChangeAspect="1"/>
            </p:cNvSpPr>
            <p:nvPr/>
          </p:nvSpPr>
          <p:spPr bwMode="auto">
            <a:xfrm>
              <a:off x="632520" y="3861048"/>
              <a:ext cx="1828800" cy="1828800"/>
            </a:xfrm>
            <a:prstGeom prst="ellips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1014648" y="4293096"/>
              <a:ext cx="1058032" cy="835530"/>
              <a:chOff x="958197" y="4328341"/>
              <a:chExt cx="1058032" cy="835530"/>
            </a:xfrm>
          </p:grpSpPr>
          <p:cxnSp>
            <p:nvCxnSpPr>
              <p:cNvPr id="26" name="Gerade Verbindung 25"/>
              <p:cNvCxnSpPr>
                <a:cxnSpLocks noChangeAspect="1"/>
              </p:cNvCxnSpPr>
              <p:nvPr/>
            </p:nvCxnSpPr>
            <p:spPr bwMode="auto">
              <a:xfrm>
                <a:off x="1672561" y="4437114"/>
                <a:ext cx="226623" cy="40148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flipV="1">
                <a:off x="1073987" y="4637854"/>
                <a:ext cx="716360" cy="410226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Ellipse 27"/>
              <p:cNvSpPr>
                <a:spLocks noChangeAspect="1"/>
              </p:cNvSpPr>
              <p:nvPr/>
            </p:nvSpPr>
            <p:spPr bwMode="auto">
              <a:xfrm>
                <a:off x="958197" y="4932290"/>
                <a:ext cx="231581" cy="231581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Ellipse 28"/>
              <p:cNvSpPr>
                <a:spLocks noChangeAspect="1"/>
              </p:cNvSpPr>
              <p:nvPr/>
            </p:nvSpPr>
            <p:spPr bwMode="auto">
              <a:xfrm>
                <a:off x="1553067" y="4328341"/>
                <a:ext cx="231581" cy="231581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Ellipse 29"/>
              <p:cNvSpPr>
                <a:spLocks noChangeAspect="1"/>
              </p:cNvSpPr>
              <p:nvPr/>
            </p:nvSpPr>
            <p:spPr bwMode="auto">
              <a:xfrm>
                <a:off x="1784648" y="4725144"/>
                <a:ext cx="231581" cy="231581"/>
              </a:xfrm>
              <a:prstGeom prst="ellipse">
                <a:avLst/>
              </a:prstGeom>
              <a:solidFill>
                <a:srgbClr val="0000FF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1" name="Gruppieren 30"/>
          <p:cNvGrpSpPr/>
          <p:nvPr/>
        </p:nvGrpSpPr>
        <p:grpSpPr>
          <a:xfrm rot="-2700000">
            <a:off x="3941602" y="4962872"/>
            <a:ext cx="1738300" cy="914400"/>
            <a:chOff x="3881264" y="3663807"/>
            <a:chExt cx="1738300" cy="914400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3881264" y="3663807"/>
              <a:ext cx="914400" cy="914400"/>
              <a:chOff x="3881264" y="3688432"/>
              <a:chExt cx="1828800" cy="1828800"/>
            </a:xfrm>
          </p:grpSpPr>
          <p:sp>
            <p:nvSpPr>
              <p:cNvPr id="37" name="Ellipse 36"/>
              <p:cNvSpPr>
                <a:spLocks noChangeAspect="1"/>
              </p:cNvSpPr>
              <p:nvPr/>
            </p:nvSpPr>
            <p:spPr bwMode="auto">
              <a:xfrm>
                <a:off x="3881264" y="3688432"/>
                <a:ext cx="1828800" cy="18288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8" name="Gerade Verbindung 37"/>
              <p:cNvCxnSpPr/>
              <p:nvPr/>
            </p:nvCxnSpPr>
            <p:spPr bwMode="auto">
              <a:xfrm flipV="1">
                <a:off x="4322731" y="4599136"/>
                <a:ext cx="478632" cy="27632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Gerade Verbindung 38"/>
              <p:cNvCxnSpPr/>
              <p:nvPr/>
            </p:nvCxnSpPr>
            <p:spPr bwMode="auto">
              <a:xfrm>
                <a:off x="4795664" y="4602832"/>
                <a:ext cx="474376" cy="2726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 Verbindung 39"/>
              <p:cNvCxnSpPr/>
              <p:nvPr/>
            </p:nvCxnSpPr>
            <p:spPr bwMode="auto">
              <a:xfrm>
                <a:off x="4795664" y="4045647"/>
                <a:ext cx="5699" cy="557185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" name="Ellipse 40"/>
              <p:cNvSpPr>
                <a:spLocks noChangeAspect="1"/>
              </p:cNvSpPr>
              <p:nvPr/>
            </p:nvSpPr>
            <p:spPr bwMode="auto">
              <a:xfrm>
                <a:off x="4206941" y="4759674"/>
                <a:ext cx="231581" cy="231581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Ellipse 41"/>
              <p:cNvSpPr>
                <a:spLocks noChangeAspect="1"/>
              </p:cNvSpPr>
              <p:nvPr/>
            </p:nvSpPr>
            <p:spPr bwMode="auto">
              <a:xfrm>
                <a:off x="5154250" y="4759674"/>
                <a:ext cx="231581" cy="231581"/>
              </a:xfrm>
              <a:prstGeom prst="ellipse">
                <a:avLst/>
              </a:prstGeom>
              <a:solidFill>
                <a:srgbClr val="0000FF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Ellipse 42"/>
              <p:cNvSpPr>
                <a:spLocks noChangeAspect="1"/>
              </p:cNvSpPr>
              <p:nvPr/>
            </p:nvSpPr>
            <p:spPr bwMode="auto">
              <a:xfrm>
                <a:off x="4685573" y="3929857"/>
                <a:ext cx="231581" cy="231581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3" name="Ellipse 32"/>
            <p:cNvSpPr>
              <a:spLocks noChangeAspect="1"/>
            </p:cNvSpPr>
            <p:nvPr/>
          </p:nvSpPr>
          <p:spPr bwMode="auto">
            <a:xfrm>
              <a:off x="4705164" y="3663807"/>
              <a:ext cx="914400" cy="914400"/>
            </a:xfrm>
            <a:prstGeom prst="ellips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Gerade Verbindung 33"/>
            <p:cNvCxnSpPr>
              <a:stCxn id="35" idx="4"/>
              <a:endCxn id="36" idx="0"/>
            </p:cNvCxnSpPr>
            <p:nvPr/>
          </p:nvCxnSpPr>
          <p:spPr bwMode="auto">
            <a:xfrm flipH="1" flipV="1">
              <a:off x="5054352" y="4116616"/>
              <a:ext cx="216024" cy="2994"/>
            </a:xfrm>
            <a:prstGeom prst="lin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Ellipse 34"/>
            <p:cNvSpPr>
              <a:spLocks noChangeAspect="1"/>
            </p:cNvSpPr>
            <p:nvPr/>
          </p:nvSpPr>
          <p:spPr bwMode="auto">
            <a:xfrm rot="5400000">
              <a:off x="5270376" y="4061714"/>
              <a:ext cx="115791" cy="115791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Ellipse 35"/>
            <p:cNvSpPr>
              <a:spLocks noChangeAspect="1"/>
            </p:cNvSpPr>
            <p:nvPr/>
          </p:nvSpPr>
          <p:spPr bwMode="auto">
            <a:xfrm rot="5400000">
              <a:off x="4950140" y="4064510"/>
              <a:ext cx="104212" cy="104212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5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Strange Partners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905000"/>
            <a:ext cx="6754142" cy="321626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Approximate</a:t>
            </a:r>
            <a:r>
              <a:rPr lang="de-DE" dirty="0" smtClean="0"/>
              <a:t> SU(3) </a:t>
            </a:r>
            <a:r>
              <a:rPr lang="de-DE" dirty="0" err="1" smtClean="0"/>
              <a:t>flavor</a:t>
            </a:r>
            <a:r>
              <a:rPr lang="de-DE" dirty="0" smtClean="0"/>
              <a:t> </a:t>
            </a:r>
            <a:r>
              <a:rPr lang="de-DE" dirty="0" err="1" smtClean="0"/>
              <a:t>symmetry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N* &amp; 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states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have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partners</a:t>
            </a:r>
            <a:r>
              <a:rPr lang="de-DE" dirty="0" smtClean="0">
                <a:latin typeface="Arial"/>
                <a:cs typeface="Arial"/>
              </a:rPr>
              <a:t> in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strange </a:t>
            </a:r>
            <a:r>
              <a:rPr lang="de-DE" dirty="0" err="1" smtClean="0">
                <a:latin typeface="Arial"/>
                <a:cs typeface="Arial"/>
              </a:rPr>
              <a:t>sector</a:t>
            </a:r>
            <a:endParaRPr lang="de-DE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/>
                <a:cs typeface="Arial"/>
              </a:rPr>
              <a:t>focus</a:t>
            </a:r>
            <a:r>
              <a:rPr lang="de-DE" dirty="0" smtClean="0">
                <a:latin typeface="Arial"/>
                <a:cs typeface="Arial"/>
              </a:rPr>
              <a:t> on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Ω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Ξ: as many states as N* &amp; 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together</a:t>
            </a:r>
            <a:r>
              <a:rPr lang="de-DE" baseline="30000" dirty="0" smtClean="0">
                <a:latin typeface="Arial"/>
                <a:cs typeface="Arial"/>
              </a:rPr>
              <a:t> (1)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latin typeface="Arial"/>
                <a:cs typeface="Arial"/>
              </a:rPr>
              <a:t>Ω</a:t>
            </a:r>
            <a:r>
              <a:rPr lang="de-DE" dirty="0" smtClean="0">
                <a:latin typeface="Arial"/>
                <a:cs typeface="Arial"/>
              </a:rPr>
              <a:t>: </a:t>
            </a:r>
            <a:r>
              <a:rPr lang="de-DE" dirty="0" err="1" smtClean="0">
                <a:latin typeface="Arial"/>
                <a:cs typeface="Arial"/>
              </a:rPr>
              <a:t>as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many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states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Δ</a:t>
            </a:r>
            <a:endParaRPr lang="de-DE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/>
                <a:cs typeface="Arial"/>
              </a:rPr>
              <a:t>scrutinize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our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understanding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baryon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excitation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pattern</a:t>
            </a:r>
            <a:endParaRPr lang="de-DE" dirty="0" smtClean="0">
              <a:latin typeface="Arial"/>
              <a:cs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7" r="290"/>
          <a:stretch/>
        </p:blipFill>
        <p:spPr>
          <a:xfrm>
            <a:off x="7401272" y="3682090"/>
            <a:ext cx="2268639" cy="20511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393"/>
          <a:stretch/>
        </p:blipFill>
        <p:spPr>
          <a:xfrm>
            <a:off x="7382811" y="1233818"/>
            <a:ext cx="2322717" cy="205116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20552" y="5589240"/>
            <a:ext cx="3600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/>
              <a:t>(1) </a:t>
            </a:r>
            <a:r>
              <a:rPr lang="de-DE" sz="2000" dirty="0" smtClean="0"/>
              <a:t>in </a:t>
            </a:r>
            <a:r>
              <a:rPr lang="de-DE" sz="2000" dirty="0" err="1" smtClean="0"/>
              <a:t>case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SU(3) </a:t>
            </a:r>
            <a:r>
              <a:rPr lang="de-DE" sz="2000" dirty="0" err="1" smtClean="0"/>
              <a:t>symmetry</a:t>
            </a:r>
            <a:r>
              <a:rPr lang="de-DE" sz="2000" dirty="0" smtClean="0"/>
              <a:t> 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01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36" y="877512"/>
            <a:ext cx="6832602" cy="5935864"/>
          </a:xfrm>
        </p:spPr>
      </p:pic>
      <p:sp>
        <p:nvSpPr>
          <p:cNvPr id="5" name="Rechteck 4"/>
          <p:cNvSpPr/>
          <p:nvPr/>
        </p:nvSpPr>
        <p:spPr bwMode="auto">
          <a:xfrm>
            <a:off x="272480" y="0"/>
            <a:ext cx="9633520" cy="6926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97880" y="0"/>
            <a:ext cx="9551664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60648"/>
            <a:ext cx="8420100" cy="400110"/>
          </a:xfrm>
        </p:spPr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baseline="30000" dirty="0" smtClean="0">
                <a:latin typeface="Arial"/>
                <a:cs typeface="Arial"/>
              </a:rPr>
              <a:t>*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Resonances</a:t>
            </a:r>
            <a:r>
              <a:rPr lang="de-DE" dirty="0" smtClean="0">
                <a:latin typeface="Arial"/>
                <a:cs typeface="Arial"/>
              </a:rPr>
              <a:t>:  RPP 2014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32051" y="2615714"/>
            <a:ext cx="2316693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1400" dirty="0" smtClean="0">
                <a:latin typeface="Arial"/>
                <a:cs typeface="Arial"/>
              </a:rPr>
              <a:t>Ξ</a:t>
            </a:r>
            <a:r>
              <a:rPr lang="de-DE" sz="1400" dirty="0" smtClean="0">
                <a:latin typeface="Arial"/>
                <a:cs typeface="Arial"/>
              </a:rPr>
              <a:t>(1820):</a:t>
            </a:r>
            <a:endParaRPr lang="de-DE" sz="1400" dirty="0" smtClean="0"/>
          </a:p>
          <a:p>
            <a:r>
              <a:rPr lang="de-DE" sz="1400" dirty="0" smtClean="0"/>
              <a:t>Teodoro78 </a:t>
            </a:r>
            <a:r>
              <a:rPr lang="de-DE" sz="1400" dirty="0" err="1" smtClean="0"/>
              <a:t>favors</a:t>
            </a:r>
            <a:r>
              <a:rPr lang="de-DE" sz="1400" dirty="0" smtClean="0"/>
              <a:t> </a:t>
            </a:r>
            <a:r>
              <a:rPr lang="de-DE" sz="1400" i="1" dirty="0" smtClean="0"/>
              <a:t>J</a:t>
            </a:r>
            <a:r>
              <a:rPr lang="de-DE" sz="1400" dirty="0" smtClean="0"/>
              <a:t> = 3/2, but </a:t>
            </a:r>
            <a:r>
              <a:rPr lang="de-DE" sz="1400" dirty="0" err="1" smtClean="0"/>
              <a:t>cannot</a:t>
            </a:r>
            <a:r>
              <a:rPr lang="de-DE" sz="1400" dirty="0" smtClean="0"/>
              <a:t> </a:t>
            </a:r>
            <a:r>
              <a:rPr lang="de-DE" sz="1400" dirty="0" err="1" smtClean="0"/>
              <a:t>make</a:t>
            </a:r>
            <a:r>
              <a:rPr lang="de-DE" sz="1400" dirty="0" smtClean="0"/>
              <a:t> a </a:t>
            </a:r>
            <a:r>
              <a:rPr lang="de-DE" sz="1400" dirty="0" err="1" smtClean="0"/>
              <a:t>parity</a:t>
            </a:r>
            <a:r>
              <a:rPr lang="de-DE" sz="1400" dirty="0" smtClean="0"/>
              <a:t> </a:t>
            </a:r>
            <a:r>
              <a:rPr lang="de-DE" sz="1400" dirty="0" err="1" smtClean="0"/>
              <a:t>discrimination</a:t>
            </a:r>
            <a:r>
              <a:rPr lang="de-DE" sz="1400" dirty="0" smtClean="0"/>
              <a:t>. </a:t>
            </a:r>
            <a:r>
              <a:rPr lang="de-DE" sz="1400" dirty="0" err="1" smtClean="0"/>
              <a:t>Biagi</a:t>
            </a:r>
            <a:r>
              <a:rPr lang="de-DE" sz="1400" dirty="0" smtClean="0"/>
              <a:t> 87c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consistent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i="1" dirty="0" smtClean="0"/>
              <a:t>J</a:t>
            </a:r>
            <a:r>
              <a:rPr lang="de-DE" sz="1400" dirty="0" smtClean="0"/>
              <a:t> = 3/2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favors</a:t>
            </a:r>
            <a:r>
              <a:rPr lang="de-DE" sz="1400" dirty="0" smtClean="0"/>
              <a:t> negative </a:t>
            </a:r>
            <a:r>
              <a:rPr lang="de-DE" sz="1400" dirty="0" err="1" smtClean="0"/>
              <a:t>parity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this</a:t>
            </a:r>
            <a:r>
              <a:rPr lang="de-DE" sz="1400" dirty="0" smtClean="0"/>
              <a:t> </a:t>
            </a:r>
            <a:r>
              <a:rPr lang="de-DE" sz="1400" i="1" dirty="0" smtClean="0"/>
              <a:t>J</a:t>
            </a:r>
            <a:r>
              <a:rPr lang="de-DE" sz="1400" dirty="0" smtClean="0"/>
              <a:t> </a:t>
            </a:r>
            <a:r>
              <a:rPr lang="de-DE" sz="1400" dirty="0" err="1" smtClean="0"/>
              <a:t>value</a:t>
            </a:r>
            <a:r>
              <a:rPr lang="de-DE" sz="1400" dirty="0" smtClean="0"/>
              <a:t>.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6609184" y="332656"/>
            <a:ext cx="3018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Chin.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Phys.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C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38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(2014)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090001</a:t>
            </a:r>
            <a:endParaRPr lang="en-US" sz="16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169379" y="2401143"/>
            <a:ext cx="157094" cy="1280560"/>
            <a:chOff x="4169379" y="2401143"/>
            <a:chExt cx="157094" cy="1280560"/>
          </a:xfrm>
        </p:grpSpPr>
        <p:sp>
          <p:nvSpPr>
            <p:cNvPr id="3" name="Textfeld 2"/>
            <p:cNvSpPr txBox="1"/>
            <p:nvPr/>
          </p:nvSpPr>
          <p:spPr>
            <a:xfrm>
              <a:off x="4169379" y="3373926"/>
              <a:ext cx="15709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000" b="1" dirty="0" smtClean="0">
                  <a:solidFill>
                    <a:srgbClr val="FF0000"/>
                  </a:solidFill>
                </a:rPr>
                <a:t>?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169379" y="2401143"/>
              <a:ext cx="15709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000" b="1" dirty="0" smtClean="0">
                  <a:solidFill>
                    <a:srgbClr val="FF0000"/>
                  </a:solidFill>
                </a:rPr>
                <a:t>?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29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44488" y="6237312"/>
            <a:ext cx="5040560" cy="56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448944" y="6165304"/>
            <a:ext cx="864096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324525"/>
            <a:ext cx="3297758" cy="800219"/>
          </a:xfrm>
        </p:spPr>
        <p:txBody>
          <a:bodyPr/>
          <a:lstStyle/>
          <a:p>
            <a:r>
              <a:rPr lang="en-US" dirty="0"/>
              <a:t>SU(6) x O(3) Classification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506" y="1196752"/>
            <a:ext cx="4056454" cy="33855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RPP 2014: Chin.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Phys.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C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38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(2014)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090001</a:t>
            </a:r>
            <a:endParaRPr lang="en-US" sz="16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02" y="138759"/>
            <a:ext cx="4758934" cy="665864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88505" y="1844824"/>
            <a:ext cx="439248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dirty="0" smtClean="0"/>
              <a:t>„</a:t>
            </a:r>
            <a:r>
              <a:rPr lang="de-DE" sz="2200" dirty="0" err="1" smtClean="0"/>
              <a:t>Assignments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…</a:t>
            </a:r>
          </a:p>
          <a:p>
            <a:pPr>
              <a:spcAft>
                <a:spcPts val="600"/>
              </a:spcAft>
            </a:pPr>
            <a:r>
              <a:rPr lang="el-GR" sz="2200" dirty="0" smtClean="0">
                <a:latin typeface="Arial"/>
                <a:cs typeface="Arial"/>
              </a:rPr>
              <a:t>Ξ</a:t>
            </a:r>
            <a:r>
              <a:rPr lang="de-DE" sz="2200" dirty="0" smtClean="0">
                <a:latin typeface="Arial"/>
                <a:cs typeface="Arial"/>
              </a:rPr>
              <a:t>(1820) </a:t>
            </a:r>
            <a:r>
              <a:rPr lang="de-DE" sz="2200" dirty="0" err="1" smtClean="0">
                <a:latin typeface="Arial"/>
                <a:cs typeface="Arial"/>
              </a:rPr>
              <a:t>and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el-GR" sz="2200" dirty="0" smtClean="0">
                <a:latin typeface="Arial"/>
                <a:cs typeface="Arial"/>
              </a:rPr>
              <a:t>Ξ</a:t>
            </a:r>
            <a:r>
              <a:rPr lang="de-DE" sz="2200" dirty="0" smtClean="0">
                <a:latin typeface="Arial"/>
                <a:cs typeface="Arial"/>
              </a:rPr>
              <a:t>(2030), </a:t>
            </a:r>
            <a:r>
              <a:rPr lang="de-DE" sz="2200" dirty="0" err="1" smtClean="0">
                <a:latin typeface="Arial"/>
                <a:cs typeface="Arial"/>
              </a:rPr>
              <a:t>are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merely</a:t>
            </a:r>
            <a:endParaRPr lang="de-DE" sz="22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de-DE" sz="2200" dirty="0" err="1" smtClean="0">
                <a:latin typeface="Arial"/>
                <a:cs typeface="Arial"/>
              </a:rPr>
              <a:t>educated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guesses</a:t>
            </a:r>
            <a:r>
              <a:rPr lang="de-DE" sz="2200" dirty="0" smtClean="0">
                <a:latin typeface="Arial"/>
                <a:cs typeface="Arial"/>
              </a:rPr>
              <a:t>.“</a:t>
            </a:r>
          </a:p>
          <a:p>
            <a:pPr>
              <a:spcAft>
                <a:spcPts val="600"/>
              </a:spcAft>
            </a:pPr>
            <a:endParaRPr lang="de-DE" sz="2200" dirty="0" smtClean="0"/>
          </a:p>
          <a:p>
            <a:pPr>
              <a:spcAft>
                <a:spcPts val="600"/>
              </a:spcAft>
            </a:pPr>
            <a:r>
              <a:rPr lang="el-GR" sz="2200" dirty="0" smtClean="0">
                <a:latin typeface="Arial"/>
                <a:cs typeface="Arial"/>
              </a:rPr>
              <a:t>Ξ</a:t>
            </a:r>
            <a:r>
              <a:rPr lang="de-DE" sz="2200" dirty="0" smtClean="0">
                <a:latin typeface="Arial"/>
                <a:cs typeface="Arial"/>
              </a:rPr>
              <a:t>(1690), </a:t>
            </a:r>
            <a:r>
              <a:rPr lang="el-GR" sz="2200" dirty="0">
                <a:latin typeface="Arial"/>
              </a:rPr>
              <a:t>Ξ</a:t>
            </a:r>
            <a:r>
              <a:rPr lang="de-DE" sz="2200" dirty="0" smtClean="0">
                <a:latin typeface="Arial"/>
              </a:rPr>
              <a:t>(1950):</a:t>
            </a:r>
            <a:endParaRPr lang="de-DE" sz="22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de-DE" sz="1400" dirty="0" smtClean="0">
                <a:latin typeface="Arial"/>
                <a:cs typeface="Arial"/>
              </a:rPr>
              <a:t>T. </a:t>
            </a:r>
            <a:r>
              <a:rPr lang="de-DE" sz="1400" dirty="0">
                <a:latin typeface="Arial"/>
              </a:rPr>
              <a:t>Melde </a:t>
            </a:r>
            <a:r>
              <a:rPr lang="de-DE" sz="1400" i="1" dirty="0">
                <a:latin typeface="Arial"/>
              </a:rPr>
              <a:t>et al</a:t>
            </a:r>
            <a:r>
              <a:rPr lang="de-DE" sz="1400" dirty="0">
                <a:latin typeface="Arial"/>
              </a:rPr>
              <a:t>., </a:t>
            </a:r>
            <a:r>
              <a:rPr lang="de-DE" sz="1400" dirty="0" smtClean="0">
                <a:latin typeface="Arial"/>
              </a:rPr>
              <a:t>PRD 77 (2008) 114002</a:t>
            </a:r>
          </a:p>
          <a:p>
            <a:pPr>
              <a:spcAft>
                <a:spcPts val="600"/>
              </a:spcAft>
            </a:pPr>
            <a:endParaRPr lang="de-DE" sz="22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de-DE" sz="2200" dirty="0" err="1" smtClean="0">
                <a:latin typeface="Arial"/>
                <a:cs typeface="Arial"/>
              </a:rPr>
              <a:t>decuplet</a:t>
            </a:r>
            <a:r>
              <a:rPr lang="de-DE" sz="2200" dirty="0" smtClean="0">
                <a:latin typeface="Arial"/>
                <a:cs typeface="Arial"/>
              </a:rPr>
              <a:t>: </a:t>
            </a:r>
            <a:r>
              <a:rPr lang="de-DE" sz="2200" dirty="0" err="1" smtClean="0">
                <a:latin typeface="Arial"/>
                <a:cs typeface="Arial"/>
              </a:rPr>
              <a:t>no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el-GR" sz="2200" dirty="0" smtClean="0">
                <a:latin typeface="Arial"/>
                <a:cs typeface="Arial"/>
              </a:rPr>
              <a:t>Ξ</a:t>
            </a:r>
            <a:r>
              <a:rPr lang="de-DE" sz="2200" dirty="0" smtClean="0">
                <a:latin typeface="Arial"/>
                <a:cs typeface="Arial"/>
              </a:rPr>
              <a:t>*, </a:t>
            </a:r>
            <a:r>
              <a:rPr lang="de-DE" sz="2200" dirty="0" err="1" smtClean="0">
                <a:latin typeface="Arial"/>
                <a:cs typeface="Arial"/>
              </a:rPr>
              <a:t>no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el-GR" sz="2200" dirty="0" smtClean="0">
                <a:latin typeface="Arial"/>
                <a:cs typeface="Arial"/>
              </a:rPr>
              <a:t>Ω</a:t>
            </a:r>
            <a:r>
              <a:rPr lang="de-DE" sz="2200" dirty="0" smtClean="0">
                <a:latin typeface="Arial"/>
                <a:cs typeface="Arial"/>
              </a:rPr>
              <a:t>*</a:t>
            </a:r>
          </a:p>
          <a:p>
            <a:pPr>
              <a:spcAft>
                <a:spcPts val="600"/>
              </a:spcAft>
            </a:pPr>
            <a:endParaRPr lang="de-DE" sz="22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“… nothing of significance on </a:t>
            </a:r>
            <a:r>
              <a:rPr lang="en-US" sz="2400" dirty="0">
                <a:latin typeface="Symbol" pitchFamily="82" charset="2"/>
              </a:rPr>
              <a:t>X </a:t>
            </a:r>
            <a:r>
              <a:rPr lang="en-US" sz="2400" dirty="0"/>
              <a:t>resonances has been added since our 1988 edition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8375516" y="629155"/>
            <a:ext cx="681940" cy="36724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7625763" y="4941167"/>
            <a:ext cx="648072" cy="17568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8354310" y="4941167"/>
            <a:ext cx="648072" cy="1756847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2936776" y="3501008"/>
            <a:ext cx="365760" cy="365760"/>
            <a:chOff x="-844952" y="4253175"/>
            <a:chExt cx="365760" cy="365760"/>
          </a:xfrm>
        </p:grpSpPr>
        <p:sp>
          <p:nvSpPr>
            <p:cNvPr id="14" name="Ellipse 13"/>
            <p:cNvSpPr>
              <a:spLocks noChangeAspect="1"/>
            </p:cNvSpPr>
            <p:nvPr/>
          </p:nvSpPr>
          <p:spPr bwMode="auto">
            <a:xfrm>
              <a:off x="-844952" y="4253175"/>
              <a:ext cx="365760" cy="365760"/>
            </a:xfrm>
            <a:prstGeom prst="ellipse">
              <a:avLst/>
            </a:prstGeom>
            <a:solidFill>
              <a:srgbClr val="CCFFFF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-732604" y="4297556"/>
              <a:ext cx="14106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5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360712" y="6237312"/>
            <a:ext cx="2880320" cy="56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Quark Model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&amp; </a:t>
            </a:r>
            <a:r>
              <a:rPr lang="el-GR" dirty="0" smtClean="0">
                <a:latin typeface="Arial"/>
                <a:cs typeface="Arial"/>
              </a:rPr>
              <a:t>Ω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116632"/>
            <a:ext cx="4912208" cy="3277853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37" y="3429000"/>
            <a:ext cx="4912208" cy="330528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470761" y="5877272"/>
            <a:ext cx="3266215" cy="3231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500" dirty="0" smtClean="0"/>
              <a:t>U. </a:t>
            </a:r>
            <a:r>
              <a:rPr lang="de-DE" sz="1500" dirty="0" err="1" smtClean="0"/>
              <a:t>Löring</a:t>
            </a:r>
            <a:r>
              <a:rPr lang="de-DE" sz="1500" dirty="0" smtClean="0"/>
              <a:t> </a:t>
            </a:r>
            <a:r>
              <a:rPr lang="de-DE" sz="1500" i="1" dirty="0" smtClean="0"/>
              <a:t>et al</a:t>
            </a:r>
            <a:r>
              <a:rPr lang="de-DE" sz="1500" dirty="0" smtClean="0"/>
              <a:t>., EPJA 10 (2001) 447</a:t>
            </a:r>
            <a:endParaRPr lang="en-US" sz="15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719138" y="1556792"/>
            <a:ext cx="38018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charset="2"/>
              <a:buChar char="§"/>
              <a:defRPr sz="22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el-GR" b="1" kern="0" dirty="0" smtClean="0">
                <a:solidFill>
                  <a:srgbClr val="002060"/>
                </a:solidFill>
                <a:latin typeface="Arial"/>
                <a:cs typeface="Arial"/>
              </a:rPr>
              <a:t>Ξ</a:t>
            </a:r>
            <a:r>
              <a:rPr lang="de-DE" b="1" kern="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err="1"/>
              <a:t>m</a:t>
            </a:r>
            <a:r>
              <a:rPr lang="de-DE" kern="0" dirty="0" err="1" smtClean="0"/>
              <a:t>any</a:t>
            </a:r>
            <a:r>
              <a:rPr lang="de-DE" kern="0" dirty="0" smtClean="0"/>
              <a:t> </a:t>
            </a:r>
            <a:r>
              <a:rPr lang="de-DE" kern="0" dirty="0" err="1" smtClean="0"/>
              <a:t>states</a:t>
            </a:r>
            <a:r>
              <a:rPr lang="de-DE" kern="0" dirty="0" smtClean="0"/>
              <a:t> </a:t>
            </a:r>
            <a:r>
              <a:rPr lang="de-DE" kern="0" dirty="0" err="1" smtClean="0"/>
              <a:t>predicted</a:t>
            </a:r>
            <a:r>
              <a:rPr lang="de-DE" kern="0" dirty="0" smtClean="0"/>
              <a:t> </a:t>
            </a:r>
            <a:r>
              <a:rPr lang="de-DE" kern="0" dirty="0" err="1" smtClean="0"/>
              <a:t>below</a:t>
            </a:r>
            <a:r>
              <a:rPr lang="de-DE" kern="0" dirty="0" smtClean="0"/>
              <a:t> 3 GeV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err="1"/>
              <a:t>c</a:t>
            </a:r>
            <a:r>
              <a:rPr lang="de-DE" kern="0" dirty="0" err="1" smtClean="0"/>
              <a:t>ompare</a:t>
            </a:r>
            <a:r>
              <a:rPr lang="de-DE" kern="0" dirty="0" smtClean="0"/>
              <a:t> 1/2</a:t>
            </a:r>
            <a:r>
              <a:rPr lang="de-DE" kern="0" baseline="30000" dirty="0" smtClean="0"/>
              <a:t>+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1/2</a:t>
            </a:r>
            <a:r>
              <a:rPr lang="de-DE" kern="0" baseline="30000" dirty="0" smtClean="0"/>
              <a:t>-</a:t>
            </a:r>
            <a:r>
              <a:rPr lang="de-DE" kern="0" dirty="0" smtClean="0"/>
              <a:t> </a:t>
            </a:r>
            <a:r>
              <a:rPr lang="de-DE" kern="0" dirty="0" err="1" smtClean="0"/>
              <a:t>excitation</a:t>
            </a:r>
            <a:endParaRPr lang="de-DE" kern="0" dirty="0" smtClean="0"/>
          </a:p>
          <a:p>
            <a:pPr marL="0" indent="0">
              <a:spcBef>
                <a:spcPts val="1200"/>
              </a:spcBef>
            </a:pPr>
            <a:r>
              <a:rPr lang="de-DE" b="1" kern="0" dirty="0" smtClean="0">
                <a:solidFill>
                  <a:srgbClr val="002060"/>
                </a:solidFill>
                <a:latin typeface="Arial"/>
                <a:cs typeface="Arial"/>
              </a:rPr>
              <a:t>Ω: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err="1" smtClean="0">
                <a:latin typeface="Arial"/>
                <a:cs typeface="Arial"/>
              </a:rPr>
              <a:t>several</a:t>
            </a:r>
            <a:r>
              <a:rPr lang="de-DE" kern="0" dirty="0" smtClean="0"/>
              <a:t> </a:t>
            </a:r>
            <a:r>
              <a:rPr lang="de-DE" kern="0" dirty="0" err="1" smtClean="0"/>
              <a:t>states</a:t>
            </a:r>
            <a:r>
              <a:rPr lang="de-DE" kern="0" dirty="0" smtClean="0"/>
              <a:t> </a:t>
            </a:r>
            <a:r>
              <a:rPr lang="de-DE" kern="0" dirty="0" err="1" smtClean="0"/>
              <a:t>predicted</a:t>
            </a:r>
            <a:r>
              <a:rPr lang="de-DE" kern="0" dirty="0" smtClean="0"/>
              <a:t> </a:t>
            </a:r>
            <a:r>
              <a:rPr lang="de-DE" kern="0" dirty="0" err="1" smtClean="0"/>
              <a:t>between</a:t>
            </a:r>
            <a:r>
              <a:rPr lang="de-DE" kern="0" dirty="0" smtClean="0"/>
              <a:t> 2 GeV </a:t>
            </a:r>
            <a:r>
              <a:rPr lang="de-DE" kern="0" dirty="0" err="1" smtClean="0"/>
              <a:t>and</a:t>
            </a:r>
            <a:r>
              <a:rPr lang="de-DE" kern="0" dirty="0" smtClean="0"/>
              <a:t> 3 GeV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err="1" smtClean="0"/>
              <a:t>compare</a:t>
            </a:r>
            <a:r>
              <a:rPr lang="de-DE" kern="0" dirty="0" smtClean="0"/>
              <a:t> 3/2</a:t>
            </a:r>
            <a:r>
              <a:rPr lang="de-DE" kern="0" baseline="30000" dirty="0" smtClean="0"/>
              <a:t>+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3/2</a:t>
            </a:r>
            <a:r>
              <a:rPr lang="de-DE" kern="0" baseline="30000" dirty="0" smtClean="0"/>
              <a:t>-</a:t>
            </a:r>
            <a:r>
              <a:rPr lang="de-DE" kern="0" dirty="0" smtClean="0"/>
              <a:t> </a:t>
            </a:r>
            <a:r>
              <a:rPr lang="de-DE" kern="0" dirty="0" err="1" smtClean="0"/>
              <a:t>excitation</a:t>
            </a:r>
            <a:endParaRPr lang="de-DE" kern="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9201472" y="5909681"/>
            <a:ext cx="35779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Ω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9212693" y="2564904"/>
            <a:ext cx="335348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Ξ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00472" y="6346195"/>
            <a:ext cx="4611134" cy="3231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500" dirty="0" smtClean="0"/>
              <a:t>s.a.:  M. Pervin, W. Roberts, PRC 77 (2008) 025202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20204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519" y="686870"/>
            <a:ext cx="4231928" cy="400110"/>
          </a:xfrm>
        </p:spPr>
        <p:txBody>
          <a:bodyPr wrap="none"/>
          <a:lstStyle/>
          <a:p>
            <a:r>
              <a:rPr lang="en-US" dirty="0" smtClean="0"/>
              <a:t>Data on </a:t>
            </a:r>
            <a:r>
              <a:rPr lang="el-GR" dirty="0" smtClean="0"/>
              <a:t>Ξ</a:t>
            </a:r>
            <a:r>
              <a:rPr lang="de-DE" baseline="30000" dirty="0" smtClean="0"/>
              <a:t>*</a:t>
            </a:r>
            <a:r>
              <a:rPr lang="de-DE" dirty="0" smtClean="0"/>
              <a:t> States:  </a:t>
            </a:r>
            <a:r>
              <a:rPr lang="el-GR" dirty="0" smtClean="0"/>
              <a:t>Ξ</a:t>
            </a:r>
            <a:r>
              <a:rPr lang="de-DE" dirty="0" smtClean="0"/>
              <a:t>(1530)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520" y="1628800"/>
            <a:ext cx="4249054" cy="4154984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The only reasonably well studied </a:t>
            </a:r>
            <a:r>
              <a:rPr lang="el-GR" dirty="0" smtClean="0">
                <a:cs typeface="Arial" pitchFamily="34" charset="0"/>
              </a:rPr>
              <a:t>Ξ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resonance</a:t>
            </a:r>
            <a:r>
              <a:rPr lang="de-DE" dirty="0" smtClean="0">
                <a:cs typeface="Arial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cs typeface="Arial" pitchFamily="34" charset="0"/>
              </a:rPr>
              <a:t>Ξ</a:t>
            </a:r>
            <a:r>
              <a:rPr lang="en-US" dirty="0" smtClean="0"/>
              <a:t>(1530) - </a:t>
            </a:r>
            <a:r>
              <a:rPr lang="en-US" dirty="0" err="1" smtClean="0"/>
              <a:t>decuplet</a:t>
            </a:r>
            <a:r>
              <a:rPr lang="en-US" dirty="0" smtClean="0"/>
              <a:t> </a:t>
            </a:r>
            <a:r>
              <a:rPr lang="en-US" dirty="0" err="1" smtClean="0"/>
              <a:t>g.s</a:t>
            </a:r>
            <a:r>
              <a:rPr lang="en-US" dirty="0" smtClean="0"/>
              <a:t>.</a:t>
            </a:r>
            <a:r>
              <a:rPr lang="en-US" i="1" dirty="0"/>
              <a:t> </a:t>
            </a:r>
            <a:r>
              <a:rPr lang="en-US" i="1" dirty="0" smtClean="0"/>
              <a:t>          J</a:t>
            </a:r>
            <a:r>
              <a:rPr lang="en-US" i="1" baseline="30000" dirty="0" smtClean="0"/>
              <a:t>P</a:t>
            </a:r>
            <a:r>
              <a:rPr lang="en-US" dirty="0" smtClean="0"/>
              <a:t> = 3/2</a:t>
            </a:r>
            <a:r>
              <a:rPr lang="en-US" baseline="30000" dirty="0" smtClean="0"/>
              <a:t>+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z-Cyrl-AZ" dirty="0" smtClean="0">
                <a:latin typeface="Arial"/>
                <a:cs typeface="Arial"/>
              </a:rPr>
              <a:t>Г</a:t>
            </a:r>
            <a:r>
              <a:rPr lang="en-US" dirty="0" smtClean="0"/>
              <a:t> = 9…10 </a:t>
            </a:r>
            <a:r>
              <a:rPr lang="en-US" dirty="0" err="1" smtClean="0"/>
              <a:t>MeV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decay: ~100% </a:t>
            </a:r>
            <a:r>
              <a:rPr lang="el-GR" dirty="0" smtClean="0">
                <a:latin typeface="Arial"/>
                <a:cs typeface="Arial"/>
              </a:rPr>
              <a:t>Ξπ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BaBar</a:t>
            </a:r>
            <a:r>
              <a:rPr lang="en-US" dirty="0" smtClean="0"/>
              <a:t> measured the   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en-US" dirty="0" smtClean="0"/>
              <a:t>(1530)</a:t>
            </a:r>
            <a:r>
              <a:rPr lang="en-US" baseline="30000" dirty="0" smtClean="0"/>
              <a:t>0</a:t>
            </a:r>
            <a:r>
              <a:rPr lang="en-US" dirty="0" smtClean="0"/>
              <a:t> spin </a:t>
            </a:r>
            <a:r>
              <a:rPr lang="en-US" i="1" dirty="0" smtClean="0">
                <a:sym typeface="Wingdings" pitchFamily="2" charset="2"/>
              </a:rPr>
              <a:t>J</a:t>
            </a:r>
            <a:r>
              <a:rPr lang="en-US" dirty="0" smtClean="0">
                <a:sym typeface="Wingdings" pitchFamily="2" charset="2"/>
              </a:rPr>
              <a:t> = 3/2 </a:t>
            </a:r>
            <a:r>
              <a:rPr lang="en-US" dirty="0" smtClean="0"/>
              <a:t>in             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l-GR" dirty="0" smtClean="0">
                <a:sym typeface="Wingdings" pitchFamily="2" charset="2"/>
              </a:rPr>
              <a:t>Ξ</a:t>
            </a:r>
            <a:r>
              <a:rPr lang="en-US" baseline="30000" dirty="0" smtClean="0">
                <a:sym typeface="Wingdings" pitchFamily="2" charset="2"/>
              </a:rPr>
              <a:t>- </a:t>
            </a:r>
            <a:r>
              <a:rPr lang="el-GR" dirty="0" smtClean="0">
                <a:latin typeface="Arial"/>
                <a:cs typeface="Arial"/>
                <a:sym typeface="Wingdings" pitchFamily="2" charset="2"/>
              </a:rPr>
              <a:t>π</a:t>
            </a:r>
            <a:r>
              <a:rPr lang="en-US" baseline="30000" dirty="0" smtClean="0">
                <a:sym typeface="Wingdings" pitchFamily="2" charset="2"/>
              </a:rPr>
              <a:t>+ </a:t>
            </a:r>
            <a:r>
              <a:rPr lang="en-US" dirty="0" smtClean="0">
                <a:sym typeface="Wingdings" pitchFamily="2" charset="2"/>
              </a:rPr>
              <a:t>K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favor </a:t>
            </a:r>
            <a:r>
              <a:rPr lang="en-US" i="1" dirty="0"/>
              <a:t>J</a:t>
            </a:r>
            <a:r>
              <a:rPr lang="en-US" i="1" baseline="30000" dirty="0"/>
              <a:t>P </a:t>
            </a:r>
            <a:r>
              <a:rPr lang="en-US" dirty="0"/>
              <a:t>= </a:t>
            </a:r>
            <a:r>
              <a:rPr lang="en-US" dirty="0" smtClean="0"/>
              <a:t>1/2</a:t>
            </a:r>
            <a:r>
              <a:rPr lang="en-US" baseline="30000" dirty="0" smtClean="0"/>
              <a:t>-</a:t>
            </a:r>
            <a:r>
              <a:rPr lang="en-US" dirty="0" smtClean="0">
                <a:sym typeface="Wingdings" pitchFamily="2" charset="2"/>
              </a:rPr>
              <a:t> for </a:t>
            </a:r>
            <a:r>
              <a:rPr lang="el-GR" dirty="0">
                <a:cs typeface="Arial" pitchFamily="34" charset="0"/>
              </a:rPr>
              <a:t>Ξ</a:t>
            </a:r>
            <a:r>
              <a:rPr lang="en-US" dirty="0" smtClean="0"/>
              <a:t>(1690)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58002" y="6417339"/>
            <a:ext cx="1320800" cy="365125"/>
          </a:xfrm>
          <a:prstGeom prst="rect">
            <a:avLst/>
          </a:prstGeom>
        </p:spPr>
        <p:txBody>
          <a:bodyPr/>
          <a:lstStyle/>
          <a:p>
            <a:fld id="{C1B7C8C8-98E1-4AA1-9790-A76A83605039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7" name="Gruppieren 16"/>
          <p:cNvGrpSpPr/>
          <p:nvPr/>
        </p:nvGrpSpPr>
        <p:grpSpPr>
          <a:xfrm>
            <a:off x="5382048" y="140913"/>
            <a:ext cx="4523952" cy="6628868"/>
            <a:chOff x="4968044" y="140913"/>
            <a:chExt cx="4175956" cy="6628868"/>
          </a:xfrm>
        </p:grpSpPr>
        <p:sp>
          <p:nvSpPr>
            <p:cNvPr id="16" name="Rechteck 15"/>
            <p:cNvSpPr/>
            <p:nvPr/>
          </p:nvSpPr>
          <p:spPr bwMode="auto">
            <a:xfrm>
              <a:off x="4968044" y="152623"/>
              <a:ext cx="4175956" cy="3715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" name="Gruppieren 18"/>
            <p:cNvGrpSpPr/>
            <p:nvPr/>
          </p:nvGrpSpPr>
          <p:grpSpPr>
            <a:xfrm>
              <a:off x="5675433" y="140913"/>
              <a:ext cx="3397067" cy="6628868"/>
              <a:chOff x="6105122" y="140913"/>
              <a:chExt cx="3680152" cy="6628868"/>
            </a:xfrm>
          </p:grpSpPr>
          <p:pic>
            <p:nvPicPr>
              <p:cNvPr id="8" name="Grafik 7" descr="Aubert-B_BaBar_PRD_78_2008_034008_fig2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177129" y="140913"/>
                <a:ext cx="3520146" cy="4274467"/>
              </a:xfrm>
              <a:prstGeom prst="rect">
                <a:avLst/>
              </a:prstGeom>
            </p:spPr>
          </p:pic>
          <p:pic>
            <p:nvPicPr>
              <p:cNvPr id="9" name="Grafik 8" descr="Aubert-B_BaBar_PRD_78_2008_034008_fig6a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105122" y="4460045"/>
                <a:ext cx="3680152" cy="2309736"/>
              </a:xfrm>
              <a:prstGeom prst="rect">
                <a:avLst/>
              </a:prstGeom>
            </p:spPr>
          </p:pic>
          <p:cxnSp>
            <p:nvCxnSpPr>
              <p:cNvPr id="10" name="Gerade Verbindung 9"/>
              <p:cNvCxnSpPr/>
              <p:nvPr/>
            </p:nvCxnSpPr>
            <p:spPr bwMode="auto">
              <a:xfrm>
                <a:off x="8363497" y="4768109"/>
                <a:ext cx="36004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Textfeld 10"/>
              <p:cNvSpPr txBox="1"/>
              <p:nvPr/>
            </p:nvSpPr>
            <p:spPr>
              <a:xfrm>
                <a:off x="8803667" y="4653136"/>
                <a:ext cx="54181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J = 3/2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" name="Gerade Verbindung 11"/>
              <p:cNvCxnSpPr/>
              <p:nvPr/>
            </p:nvCxnSpPr>
            <p:spPr bwMode="auto">
              <a:xfrm>
                <a:off x="8363500" y="4984133"/>
                <a:ext cx="360040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feld 12"/>
              <p:cNvSpPr txBox="1"/>
              <p:nvPr/>
            </p:nvSpPr>
            <p:spPr>
              <a:xfrm>
                <a:off x="8803673" y="4869160"/>
                <a:ext cx="54181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J = 5/2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" name="Textfeld 13"/>
          <p:cNvSpPr txBox="1"/>
          <p:nvPr/>
        </p:nvSpPr>
        <p:spPr>
          <a:xfrm>
            <a:off x="1784648" y="6042774"/>
            <a:ext cx="394665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BaBar</a:t>
            </a:r>
            <a:r>
              <a:rPr lang="en-US" sz="1400" dirty="0" smtClean="0">
                <a:solidFill>
                  <a:srgbClr val="000000"/>
                </a:solidFill>
              </a:rPr>
              <a:t>:  B. Aubert </a:t>
            </a:r>
            <a:r>
              <a:rPr lang="en-US" sz="1400" i="1" dirty="0" smtClean="0">
                <a:solidFill>
                  <a:srgbClr val="000000"/>
                </a:solidFill>
              </a:rPr>
              <a:t>et al</a:t>
            </a:r>
            <a:r>
              <a:rPr lang="en-US" sz="1400" dirty="0" smtClean="0">
                <a:solidFill>
                  <a:srgbClr val="000000"/>
                </a:solidFill>
              </a:rPr>
              <a:t>., PRD 78 (2008) 034008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30402" y="3214137"/>
            <a:ext cx="23695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i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</a:t>
            </a:r>
            <a:r>
              <a:rPr lang="de-DE" sz="22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i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22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2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de-DE" sz="22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</a:t>
            </a:r>
            <a:endParaRPr lang="en-US" sz="22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understand</a:t>
            </a:r>
            <a:r>
              <a:rPr lang="de-DE" dirty="0" smtClean="0"/>
              <a:t> </a:t>
            </a:r>
            <a:r>
              <a:rPr lang="de-DE" dirty="0" err="1" smtClean="0"/>
              <a:t>baryonic</a:t>
            </a:r>
            <a:r>
              <a:rPr lang="de-DE" dirty="0" smtClean="0"/>
              <a:t> </a:t>
            </a: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?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in </a:t>
            </a:r>
            <a:r>
              <a:rPr lang="de-DE" dirty="0" err="1" smtClean="0"/>
              <a:t>baryon</a:t>
            </a:r>
            <a:r>
              <a:rPr lang="de-DE" dirty="0" smtClean="0"/>
              <a:t> </a:t>
            </a:r>
            <a:r>
              <a:rPr lang="de-DE" dirty="0" err="1" smtClean="0"/>
              <a:t>spectroscopy</a:t>
            </a:r>
            <a:r>
              <a:rPr lang="de-DE" dirty="0" smtClean="0"/>
              <a:t>?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do </a:t>
            </a:r>
            <a:r>
              <a:rPr lang="de-DE" dirty="0" err="1" smtClean="0"/>
              <a:t>with</a:t>
            </a:r>
            <a:r>
              <a:rPr lang="de-DE" dirty="0" smtClean="0"/>
              <a:t> PANDA?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3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Little Bit </a:t>
            </a:r>
            <a:r>
              <a:rPr lang="de-DE" dirty="0" err="1" smtClean="0"/>
              <a:t>of</a:t>
            </a:r>
            <a:r>
              <a:rPr lang="de-DE" dirty="0" smtClean="0"/>
              <a:t> PANDA </a:t>
            </a:r>
            <a:r>
              <a:rPr lang="de-DE" dirty="0" err="1" smtClean="0"/>
              <a:t>History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556792"/>
            <a:ext cx="8554342" cy="3862596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Original Focus:  Charmonium States, </a:t>
            </a:r>
            <a:r>
              <a:rPr lang="de-DE" dirty="0" err="1" smtClean="0"/>
              <a:t>Hybrids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Glueballs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de-DE" dirty="0" err="1" smtClean="0"/>
              <a:t>see</a:t>
            </a:r>
            <a:r>
              <a:rPr lang="de-DE" dirty="0" smtClean="0"/>
              <a:t> „FAIR“ CDR, Nov 2001, PANDA TPR, Feb 2005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Charmonium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Gluonic</a:t>
            </a:r>
            <a:r>
              <a:rPr lang="de-DE" dirty="0" smtClean="0"/>
              <a:t> </a:t>
            </a:r>
            <a:r>
              <a:rPr lang="de-DE" dirty="0" err="1" smtClean="0"/>
              <a:t>Excitations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Charm in Nuclei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Hypernuclei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-atoms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Further </a:t>
            </a:r>
            <a:r>
              <a:rPr lang="de-DE" dirty="0" err="1" smtClean="0"/>
              <a:t>options</a:t>
            </a:r>
            <a:r>
              <a:rPr lang="de-DE" dirty="0"/>
              <a:t> </a:t>
            </a:r>
            <a:r>
              <a:rPr lang="de-DE" dirty="0" smtClean="0"/>
              <a:t>(open charm, </a:t>
            </a:r>
            <a:r>
              <a:rPr lang="de-DE" dirty="0" err="1" smtClean="0"/>
              <a:t>nucleon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form </a:t>
            </a:r>
            <a:r>
              <a:rPr lang="de-DE" dirty="0" err="1" smtClean="0"/>
              <a:t>factors</a:t>
            </a:r>
            <a:r>
              <a:rPr lang="de-DE" dirty="0" smtClean="0"/>
              <a:t>, CP </a:t>
            </a:r>
            <a:r>
              <a:rPr lang="de-DE" dirty="0" err="1" smtClean="0"/>
              <a:t>violation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2864768" y="436602"/>
            <a:ext cx="185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 smtClean="0"/>
              <a:t>_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97513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the pp cross section</a:t>
            </a:r>
            <a:endParaRPr lang="en-US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1640632" y="1466056"/>
            <a:ext cx="7704667" cy="4267200"/>
            <a:chOff x="1640632" y="1466056"/>
            <a:chExt cx="7704667" cy="4267200"/>
          </a:xfrm>
        </p:grpSpPr>
        <p:grpSp>
          <p:nvGrpSpPr>
            <p:cNvPr id="5" name="Gruppieren 13"/>
            <p:cNvGrpSpPr>
              <a:grpSpLocks/>
            </p:cNvGrpSpPr>
            <p:nvPr/>
          </p:nvGrpSpPr>
          <p:grpSpPr bwMode="auto">
            <a:xfrm>
              <a:off x="1640632" y="1466056"/>
              <a:ext cx="7704667" cy="4267200"/>
              <a:chOff x="215900" y="1828800"/>
              <a:chExt cx="7112000" cy="4267200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215900" y="1828800"/>
                <a:ext cx="7112000" cy="426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8" name="Grafik 7" descr="app2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4800" y="1917700"/>
                <a:ext cx="3403099" cy="4078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Grafik 9" descr="pp2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6350" y="1917700"/>
                <a:ext cx="3403099" cy="4078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6" name="Gerade Verbindung mit Pfeil 5"/>
            <p:cNvCxnSpPr/>
            <p:nvPr/>
          </p:nvCxnSpPr>
          <p:spPr bwMode="auto">
            <a:xfrm rot="5400000">
              <a:off x="3363425" y="3888449"/>
              <a:ext cx="1022350" cy="3440"/>
            </a:xfrm>
            <a:prstGeom prst="straightConnector1">
              <a:avLst/>
            </a:prstGeom>
            <a:ln w="25400" cap="sq">
              <a:solidFill>
                <a:srgbClr val="FF6600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 bwMode="auto">
            <a:xfrm rot="5400000">
              <a:off x="3749253" y="3250340"/>
              <a:ext cx="252412" cy="1720"/>
            </a:xfrm>
            <a:prstGeom prst="straightConnector1">
              <a:avLst/>
            </a:prstGeom>
            <a:ln w="25400" cap="sq">
              <a:solidFill>
                <a:srgbClr val="FF6600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25"/>
            <p:cNvSpPr txBox="1">
              <a:spLocks noChangeArrowheads="1"/>
            </p:cNvSpPr>
            <p:nvPr/>
          </p:nvSpPr>
          <p:spPr bwMode="auto">
            <a:xfrm>
              <a:off x="8154159" y="3910806"/>
              <a:ext cx="881973" cy="323165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</a:rPr>
                <a:t>inelastic</a:t>
              </a:r>
            </a:p>
          </p:txBody>
        </p:sp>
        <p:sp>
          <p:nvSpPr>
            <p:cNvPr id="9" name="Textfeld 26"/>
            <p:cNvSpPr txBox="1">
              <a:spLocks noChangeArrowheads="1"/>
            </p:cNvSpPr>
            <p:nvPr/>
          </p:nvSpPr>
          <p:spPr bwMode="auto">
            <a:xfrm>
              <a:off x="1856656" y="3897923"/>
              <a:ext cx="1162498" cy="323165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</a:rPr>
                <a:t>annihilation</a:t>
              </a:r>
            </a:p>
          </p:txBody>
        </p:sp>
        <p:cxnSp>
          <p:nvCxnSpPr>
            <p:cNvPr id="10" name="Gerade Verbindung mit Pfeil 9"/>
            <p:cNvCxnSpPr/>
            <p:nvPr/>
          </p:nvCxnSpPr>
          <p:spPr bwMode="auto">
            <a:xfrm rot="5400000">
              <a:off x="7177269" y="3887721"/>
              <a:ext cx="1022350" cy="1719"/>
            </a:xfrm>
            <a:prstGeom prst="straightConnector1">
              <a:avLst/>
            </a:prstGeom>
            <a:ln w="25400" cap="sq">
              <a:solidFill>
                <a:srgbClr val="FF6600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 bwMode="auto">
            <a:xfrm>
              <a:off x="3728864" y="3156744"/>
              <a:ext cx="704710" cy="0"/>
            </a:xfrm>
            <a:prstGeom prst="line">
              <a:avLst/>
            </a:prstGeom>
            <a:ln w="31750">
              <a:solidFill>
                <a:srgbClr val="FF0000">
                  <a:alpha val="7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 bwMode="auto">
            <a:xfrm>
              <a:off x="3728864" y="3377405"/>
              <a:ext cx="4200988" cy="0"/>
            </a:xfrm>
            <a:prstGeom prst="line">
              <a:avLst/>
            </a:prstGeom>
            <a:ln w="31750">
              <a:solidFill>
                <a:srgbClr val="FF0000">
                  <a:alpha val="7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 bwMode="auto">
            <a:xfrm>
              <a:off x="3728864" y="4398169"/>
              <a:ext cx="4200988" cy="0"/>
            </a:xfrm>
            <a:prstGeom prst="line">
              <a:avLst/>
            </a:prstGeom>
            <a:ln w="31750">
              <a:solidFill>
                <a:srgbClr val="FF0000">
                  <a:alpha val="7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 bwMode="auto">
            <a:xfrm flipV="1">
              <a:off x="3019154" y="3244056"/>
              <a:ext cx="811823" cy="544984"/>
            </a:xfrm>
            <a:prstGeom prst="straightConnector1">
              <a:avLst/>
            </a:prstGeom>
            <a:ln w="25400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 bwMode="auto">
            <a:xfrm rot="10800000">
              <a:off x="7761313" y="3955256"/>
              <a:ext cx="337079" cy="88900"/>
            </a:xfrm>
            <a:prstGeom prst="straightConnector1">
              <a:avLst/>
            </a:prstGeom>
            <a:ln w="25400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feld 19"/>
          <p:cNvSpPr txBox="1"/>
          <p:nvPr/>
        </p:nvSpPr>
        <p:spPr>
          <a:xfrm>
            <a:off x="416496" y="5909210"/>
            <a:ext cx="8425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σ</a:t>
            </a:r>
            <a:r>
              <a:rPr lang="en-US" sz="2000" baseline="-25000" dirty="0" smtClean="0"/>
              <a:t>non-</a:t>
            </a:r>
            <a:r>
              <a:rPr lang="en-US" sz="2000" baseline="-25000" dirty="0" err="1" smtClean="0"/>
              <a:t>ann</a:t>
            </a:r>
            <a:r>
              <a:rPr lang="en-US" sz="2000" dirty="0" smtClean="0"/>
              <a:t> /</a:t>
            </a:r>
            <a:r>
              <a:rPr lang="el-GR" sz="2000" dirty="0" smtClean="0"/>
              <a:t>σ</a:t>
            </a:r>
            <a:r>
              <a:rPr lang="de-DE" sz="2000" baseline="-25000" dirty="0" smtClean="0"/>
              <a:t>a</a:t>
            </a:r>
            <a:r>
              <a:rPr lang="en-US" sz="2000" baseline="-25000" dirty="0" err="1" smtClean="0"/>
              <a:t>nn</a:t>
            </a:r>
            <a:r>
              <a:rPr lang="en-US" sz="2000" dirty="0" smtClean="0"/>
              <a:t> : ~ 0.1 (p = 1.5 </a:t>
            </a:r>
            <a:r>
              <a:rPr lang="en-US" sz="2000" dirty="0" err="1" smtClean="0"/>
              <a:t>GeV</a:t>
            </a:r>
            <a:r>
              <a:rPr lang="en-US" sz="2000" dirty="0" smtClean="0"/>
              <a:t>/c),  ~ 1 (p = 5 </a:t>
            </a:r>
            <a:r>
              <a:rPr lang="en-US" sz="2000" dirty="0" err="1" smtClean="0"/>
              <a:t>GeV</a:t>
            </a:r>
            <a:r>
              <a:rPr lang="en-US" sz="2000" dirty="0" smtClean="0"/>
              <a:t>/c), ~3 (p = 15 </a:t>
            </a:r>
            <a:r>
              <a:rPr lang="en-US" sz="2000" dirty="0" err="1" smtClean="0"/>
              <a:t>GeV</a:t>
            </a:r>
            <a:r>
              <a:rPr lang="en-US" sz="2000" dirty="0" smtClean="0"/>
              <a:t>/c)</a:t>
            </a:r>
            <a:endParaRPr lang="en-US" sz="2000" dirty="0"/>
          </a:p>
        </p:txBody>
      </p:sp>
      <p:sp>
        <p:nvSpPr>
          <p:cNvPr id="21" name="Titel 1"/>
          <p:cNvSpPr txBox="1">
            <a:spLocks/>
          </p:cNvSpPr>
          <p:nvPr/>
        </p:nvSpPr>
        <p:spPr bwMode="auto">
          <a:xfrm>
            <a:off x="3830948" y="476672"/>
            <a:ext cx="185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_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5B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16496" y="5581108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inelastic part: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82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PANDA </a:t>
            </a:r>
            <a:r>
              <a:rPr lang="de-DE" dirty="0" err="1" smtClean="0"/>
              <a:t>is</a:t>
            </a:r>
            <a:r>
              <a:rPr lang="de-DE" dirty="0" smtClean="0"/>
              <a:t> a Factory </a:t>
            </a:r>
            <a:r>
              <a:rPr lang="de-DE" dirty="0" err="1" smtClean="0"/>
              <a:t>for</a:t>
            </a:r>
            <a:r>
              <a:rPr lang="de-DE" dirty="0" smtClean="0"/>
              <a:t> (</a:t>
            </a:r>
            <a:r>
              <a:rPr lang="de-DE" dirty="0" err="1" smtClean="0"/>
              <a:t>Excited</a:t>
            </a:r>
            <a:r>
              <a:rPr lang="de-DE" dirty="0" smtClean="0"/>
              <a:t>) Hyperons 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484784"/>
                <a:ext cx="8770366" cy="4310411"/>
              </a:xfrm>
            </p:spPr>
            <p:txBody>
              <a:bodyPr>
                <a:sp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dirty="0" err="1" smtClean="0">
                    <a:solidFill>
                      <a:srgbClr val="000000"/>
                    </a:solidFill>
                    <a:sym typeface="Symbol"/>
                  </a:rPr>
                  <a:t>hyperon-antihyperon</a:t>
                </a:r>
                <a:r>
                  <a:rPr lang="de-DE" dirty="0" smtClean="0">
                    <a:solidFill>
                      <a:srgbClr val="000000"/>
                    </a:solidFill>
                    <a:sym typeface="Symbol"/>
                  </a:rPr>
                  <a:t> </a:t>
                </a:r>
                <a:r>
                  <a:rPr lang="de-DE" dirty="0" err="1" smtClean="0">
                    <a:solidFill>
                      <a:srgbClr val="000000"/>
                    </a:solidFill>
                    <a:sym typeface="Symbol"/>
                  </a:rPr>
                  <a:t>cross</a:t>
                </a:r>
                <a:r>
                  <a:rPr lang="de-DE" dirty="0" smtClean="0">
                    <a:solidFill>
                      <a:srgbClr val="000000"/>
                    </a:solidFill>
                    <a:sym typeface="Symbol"/>
                  </a:rPr>
                  <a:t> </a:t>
                </a:r>
                <a:r>
                  <a:rPr lang="de-DE" dirty="0" err="1" smtClean="0">
                    <a:solidFill>
                      <a:srgbClr val="000000"/>
                    </a:solidFill>
                    <a:sym typeface="Symbol"/>
                  </a:rPr>
                  <a:t>sections</a:t>
                </a:r>
                <a:r>
                  <a:rPr lang="de-DE" dirty="0" smtClean="0">
                    <a:solidFill>
                      <a:srgbClr val="000000"/>
                    </a:solidFill>
                    <a:sym typeface="Symbol"/>
                  </a:rPr>
                  <a:t>: </a:t>
                </a:r>
                <a:endParaRPr lang="de-DE" i="1" dirty="0" smtClean="0">
                  <a:latin typeface="Cambria Math"/>
                  <a:ea typeface="Cambria Math"/>
                </a:endParaRPr>
              </a:p>
              <a:p>
                <a:pPr marL="457200" indent="-45720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Λ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10…100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b</m:t>
                    </m:r>
                  </m:oMath>
                </a14:m>
                <a:r>
                  <a:rPr lang="en-US" dirty="0" smtClean="0"/>
                  <a:t>   measured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→</m:t>
                        </m:r>
                        <m:acc>
                          <m:accPr>
                            <m:chr m:val="̅"/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𝜇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b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 smtClean="0"/>
                  <a:t>measured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→</m:t>
                        </m:r>
                        <m:acc>
                          <m:accPr>
                            <m:chr m:val="̅"/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…100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nb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 smtClean="0"/>
                  <a:t>predicted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de-DE" i="1" dirty="0" err="1" smtClean="0"/>
                  <a:t>production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rates</a:t>
                </a:r>
                <a:r>
                  <a:rPr lang="de-DE" dirty="0" smtClean="0"/>
                  <a:t> at </a:t>
                </a:r>
                <a:r>
                  <a:rPr lang="de-DE" dirty="0" err="1" smtClean="0"/>
                  <a:t>full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luminosity</a:t>
                </a:r>
                <a:r>
                  <a:rPr lang="de-DE" dirty="0" smtClean="0"/>
                  <a:t> 2</a:t>
                </a:r>
                <a:r>
                  <a:rPr lang="de-DE" dirty="0" smtClean="0">
                    <a:sym typeface="Symbol"/>
                  </a:rPr>
                  <a:t>10</a:t>
                </a:r>
                <a:r>
                  <a:rPr lang="de-DE" baseline="30000" dirty="0" smtClean="0">
                    <a:sym typeface="Symbol"/>
                  </a:rPr>
                  <a:t>32 </a:t>
                </a:r>
                <a:r>
                  <a:rPr lang="de-DE" dirty="0" smtClean="0">
                    <a:sym typeface="Symbol"/>
                  </a:rPr>
                  <a:t>s</a:t>
                </a:r>
                <a:r>
                  <a:rPr lang="de-DE" baseline="30000" dirty="0" smtClean="0">
                    <a:sym typeface="Symbol"/>
                  </a:rPr>
                  <a:t>-1</a:t>
                </a:r>
                <a:r>
                  <a:rPr lang="de-DE" dirty="0" smtClean="0">
                    <a:sym typeface="Symbol"/>
                  </a:rPr>
                  <a:t>cm</a:t>
                </a:r>
                <a:r>
                  <a:rPr lang="de-DE" baseline="30000" dirty="0" smtClean="0">
                    <a:sym typeface="Symbol"/>
                  </a:rPr>
                  <a:t>-2 </a:t>
                </a:r>
                <a:r>
                  <a:rPr lang="de-DE" dirty="0" smtClean="0">
                    <a:sym typeface="Symbol"/>
                  </a:rPr>
                  <a:t>: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ym typeface="Symbol"/>
                  </a:rPr>
                  <a:t>up</a:t>
                </a:r>
                <a:r>
                  <a:rPr lang="de-DE" dirty="0" smtClean="0">
                    <a:sym typeface="Symbol"/>
                  </a:rPr>
                  <a:t> </a:t>
                </a:r>
                <a:r>
                  <a:rPr lang="de-DE" dirty="0" err="1" smtClean="0">
                    <a:sym typeface="Symbol"/>
                  </a:rPr>
                  <a:t>to</a:t>
                </a:r>
                <a:r>
                  <a:rPr lang="de-DE" dirty="0" smtClean="0">
                    <a:sym typeface="Symbol"/>
                  </a:rPr>
                  <a:t> 1.710</a:t>
                </a:r>
                <a:r>
                  <a:rPr lang="de-DE" baseline="30000" dirty="0" smtClean="0">
                    <a:sym typeface="Symbol"/>
                  </a:rPr>
                  <a:t>9</a:t>
                </a:r>
                <a:r>
                  <a:rPr lang="de-DE" dirty="0" smtClean="0">
                    <a:sym typeface="Symbol"/>
                  </a:rPr>
                  <a:t> </a:t>
                </a:r>
                <a:r>
                  <a:rPr lang="el-GR" dirty="0" smtClean="0">
                    <a:latin typeface="Arial"/>
                    <a:cs typeface="Arial"/>
                    <a:sym typeface="Symbol"/>
                  </a:rPr>
                  <a:t>Λ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per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day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, ~(1 - 5)10</a:t>
                </a:r>
                <a:r>
                  <a:rPr lang="de-DE" baseline="30000" dirty="0" smtClean="0">
                    <a:latin typeface="Arial"/>
                    <a:cs typeface="Arial"/>
                    <a:sym typeface="Symbol"/>
                  </a:rPr>
                  <a:t>8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el-GR" dirty="0" smtClean="0">
                    <a:latin typeface="Arial"/>
                    <a:cs typeface="Arial"/>
                    <a:sym typeface="Symbol"/>
                  </a:rPr>
                  <a:t>Σ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per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day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(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charge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state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dep</a:t>
                </a:r>
                <a:r>
                  <a:rPr lang="de-DE" dirty="0">
                    <a:latin typeface="Arial"/>
                    <a:cs typeface="Arial"/>
                    <a:sym typeface="Symbol"/>
                  </a:rPr>
                  <a:t>.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)</a:t>
                </a:r>
                <a:endParaRPr lang="de-DE" dirty="0" smtClean="0">
                  <a:sym typeface="Symbol"/>
                </a:endParaRPr>
              </a:p>
              <a:p>
                <a:pPr marL="457200" indent="-45720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up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3.5</a:t>
                </a:r>
                <a:r>
                  <a:rPr lang="de-DE" dirty="0" smtClean="0">
                    <a:sym typeface="Symbol"/>
                  </a:rPr>
                  <a:t>10</a:t>
                </a:r>
                <a:r>
                  <a:rPr lang="de-DE" baseline="30000" dirty="0" smtClean="0">
                    <a:sym typeface="Symbol"/>
                  </a:rPr>
                  <a:t>7</a:t>
                </a:r>
                <a:r>
                  <a:rPr lang="de-DE" dirty="0" smtClean="0">
                    <a:sym typeface="Symbol"/>
                  </a:rPr>
                  <a:t> </a:t>
                </a:r>
                <a:r>
                  <a:rPr lang="el-GR" dirty="0" smtClean="0">
                    <a:latin typeface="Arial"/>
                    <a:cs typeface="Arial"/>
                    <a:sym typeface="Symbol"/>
                  </a:rPr>
                  <a:t>Ξ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per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day</a:t>
                </a:r>
                <a:endParaRPr lang="de-DE" dirty="0" smtClean="0">
                  <a:latin typeface="Arial"/>
                  <a:cs typeface="Arial"/>
                  <a:sym typeface="Symbol"/>
                </a:endParaRPr>
              </a:p>
              <a:p>
                <a:pPr marL="457200" indent="-457200"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maybe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510</a:t>
                </a:r>
                <a:r>
                  <a:rPr lang="de-DE" baseline="30000" dirty="0" smtClean="0">
                    <a:latin typeface="Arial"/>
                    <a:cs typeface="Arial"/>
                    <a:sym typeface="Symbol"/>
                  </a:rPr>
                  <a:t>5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el-GR" dirty="0" smtClean="0">
                    <a:latin typeface="Arial"/>
                    <a:cs typeface="Arial"/>
                    <a:sym typeface="Symbol"/>
                  </a:rPr>
                  <a:t>Ω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per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day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 (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using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el-GR" dirty="0" smtClean="0">
                    <a:latin typeface="Arial"/>
                    <a:cs typeface="Arial"/>
                    <a:sym typeface="Symbol"/>
                  </a:rPr>
                  <a:t>σ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= 30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nb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)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>
                    <a:latin typeface="Arial"/>
                    <a:cs typeface="Arial"/>
                    <a:sym typeface="Symbol"/>
                  </a:rPr>
                  <a:t>at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comparative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energy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above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threshold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,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we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expect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the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same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order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of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magnitude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for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excited</a:t>
                </a:r>
                <a:r>
                  <a:rPr lang="de-DE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  <a:sym typeface="Symbol"/>
                  </a:rPr>
                  <a:t>states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484784"/>
                <a:ext cx="8770366" cy="4310411"/>
              </a:xfrm>
              <a:blipFill rotWithShape="1">
                <a:blip r:embed="rId2"/>
                <a:stretch>
                  <a:fillRect l="-1946" t="-1839" r="-834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 txBox="1">
            <a:spLocks/>
          </p:cNvSpPr>
          <p:nvPr/>
        </p:nvSpPr>
        <p:spPr bwMode="auto">
          <a:xfrm>
            <a:off x="734604" y="436602"/>
            <a:ext cx="185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 smtClean="0"/>
              <a:t>_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35971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5" y="18569"/>
            <a:ext cx="9679375" cy="68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3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Most Promising:  Study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Resonances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8800"/>
                <a:ext cx="8420100" cy="2308324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very </a:t>
                </a:r>
                <a:r>
                  <a:rPr lang="de-DE" dirty="0" err="1" smtClean="0"/>
                  <a:t>little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known</a:t>
                </a:r>
                <a:r>
                  <a:rPr lang="de-DE" dirty="0" smtClean="0"/>
                  <a:t>  </a:t>
                </a:r>
                <a:r>
                  <a:rPr lang="de-DE" dirty="0" smtClean="0">
                    <a:sym typeface="Wingdings" panose="05000000000000000000" pitchFamily="2" charset="2"/>
                  </a:rPr>
                  <a:t> 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rather</a:t>
                </a:r>
                <a:r>
                  <a:rPr lang="de-DE" dirty="0" smtClean="0">
                    <a:sym typeface="Wingdings" panose="05000000000000000000" pitchFamily="2" charset="2"/>
                  </a:rPr>
                  <a:t> high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cross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section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>
                    <a:sym typeface="Wingdings" panose="05000000000000000000" pitchFamily="2" charset="2"/>
                  </a:rPr>
                  <a:t>find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missing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resonances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ym typeface="Wingdings" panose="05000000000000000000" pitchFamily="2" charset="2"/>
                  </a:rPr>
                  <a:t>determine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branching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to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various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decay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modes</a:t>
                </a:r>
                <a:r>
                  <a:rPr lang="de-DE" dirty="0" smtClean="0">
                    <a:sym typeface="Wingdings" panose="05000000000000000000" pitchFamily="2" charset="2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de-DE" dirty="0">
                    <a:ea typeface="Cambria Math"/>
                    <a:sym typeface="Wingdings" panose="05000000000000000000" pitchFamily="2" charset="2"/>
                  </a:rPr>
                  <a:t> </a:t>
                </a:r>
                <a:r>
                  <a:rPr lang="de-DE" dirty="0" smtClean="0">
                    <a:ea typeface="Cambria Math"/>
                    <a:sym typeface="Wingdings" panose="05000000000000000000" pitchFamily="2" charset="2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r>
                      <a:rPr lang="el-GR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𝜋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Λ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Σ</m:t>
                    </m:r>
                    <m:acc>
                      <m:accPr>
                        <m:chr m:val="̅"/>
                        <m:ctrl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𝐾</m:t>
                        </m:r>
                      </m:e>
                    </m:acc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𝜂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𝜂𝜋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𝜂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𝜔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𝜙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…</m:t>
                    </m:r>
                  </m:oMath>
                </a14:m>
                <a:endParaRPr lang="de-DE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determine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J</a:t>
                </a:r>
                <a:r>
                  <a:rPr lang="de-DE" i="1" baseline="30000" dirty="0" smtClean="0"/>
                  <a:t>P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quantum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numbers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possible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8800"/>
                <a:ext cx="8420100" cy="2308324"/>
              </a:xfrm>
              <a:blipFill rotWithShape="1">
                <a:blip r:embed="rId2"/>
                <a:stretch>
                  <a:fillRect l="-1883" t="-3166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 txBox="1">
                <a:spLocks/>
              </p:cNvSpPr>
              <p:nvPr/>
            </p:nvSpPr>
            <p:spPr bwMode="auto">
              <a:xfrm>
                <a:off x="776536" y="5007837"/>
                <a:ext cx="5040560" cy="1301483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0" tIns="108000" rIns="0" bIns="10800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charset="2"/>
                  <a:buChar char="§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charset="2"/>
                  <a:buChar char="§"/>
                  <a:defRPr sz="2200" i="1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/>
                <a:r>
                  <a:rPr lang="de-DE" kern="0" dirty="0" err="1" smtClean="0"/>
                  <a:t>strategy</a:t>
                </a:r>
                <a:r>
                  <a:rPr lang="de-DE" kern="0" dirty="0" smtClean="0"/>
                  <a:t>:</a:t>
                </a:r>
              </a:p>
              <a:p>
                <a:pPr marL="0" indent="0"/>
                <a:r>
                  <a:rPr lang="de-DE" kern="0" dirty="0" err="1" smtClean="0"/>
                  <a:t>select</a:t>
                </a:r>
                <a:r>
                  <a:rPr lang="de-DE" kern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kern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i="1" kern="0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kern="0" dirty="0" smtClean="0"/>
                  <a:t> momentum to produce a specific resonance close to threshold</a:t>
                </a:r>
                <a:endParaRPr lang="en-US" kern="0" dirty="0"/>
              </a:p>
            </p:txBody>
          </p:sp>
        </mc:Choice>
        <mc:Fallback xmlns="">
          <p:sp>
            <p:nvSpPr>
              <p:cNvPr id="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536" y="5007837"/>
                <a:ext cx="5040560" cy="1301483"/>
              </a:xfrm>
              <a:prstGeom prst="rect">
                <a:avLst/>
              </a:prstGeom>
              <a:blipFill rotWithShape="1">
                <a:blip r:embed="rId3"/>
                <a:stretch>
                  <a:fillRect b="-42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025008" y="4057564"/>
            <a:ext cx="4248472" cy="138766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108000" rIns="0" bIns="108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charset="2"/>
              <a:buChar char="§"/>
              <a:defRPr sz="22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de-DE" kern="0" dirty="0" err="1" smtClean="0"/>
              <a:t>recent</a:t>
            </a:r>
            <a:r>
              <a:rPr lang="de-DE" kern="0" dirty="0" smtClean="0"/>
              <a:t> </a:t>
            </a:r>
            <a:r>
              <a:rPr lang="de-DE" kern="0" dirty="0" err="1" smtClean="0"/>
              <a:t>progress</a:t>
            </a:r>
            <a:r>
              <a:rPr lang="de-DE" kern="0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kern="0" dirty="0" smtClean="0"/>
              <a:t>PAWIAN  </a:t>
            </a:r>
            <a:r>
              <a:rPr lang="de-DE" kern="0" dirty="0" err="1" smtClean="0"/>
              <a:t>now</a:t>
            </a:r>
            <a:r>
              <a:rPr lang="de-DE" kern="0" dirty="0" smtClean="0"/>
              <a:t> </a:t>
            </a:r>
            <a:r>
              <a:rPr lang="de-DE" kern="0" dirty="0" err="1" smtClean="0"/>
              <a:t>includes</a:t>
            </a:r>
            <a:r>
              <a:rPr lang="de-DE" kern="0" dirty="0" smtClean="0"/>
              <a:t> </a:t>
            </a:r>
            <a:r>
              <a:rPr lang="de-DE" kern="0" dirty="0" err="1" smtClean="0"/>
              <a:t>baryons</a:t>
            </a:r>
            <a:endParaRPr lang="de-DE" kern="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kern="0" dirty="0" err="1" smtClean="0"/>
              <a:t>see</a:t>
            </a:r>
            <a:r>
              <a:rPr lang="de-DE" kern="0" dirty="0" smtClean="0"/>
              <a:t> </a:t>
            </a:r>
            <a:r>
              <a:rPr lang="de-DE" kern="0" dirty="0" err="1" smtClean="0"/>
              <a:t>talk</a:t>
            </a:r>
            <a:r>
              <a:rPr lang="de-DE" kern="0" dirty="0" smtClean="0"/>
              <a:t> </a:t>
            </a:r>
            <a:r>
              <a:rPr lang="de-DE" kern="0" dirty="0" err="1" smtClean="0"/>
              <a:t>by</a:t>
            </a:r>
            <a:r>
              <a:rPr lang="de-DE" kern="0" dirty="0" smtClean="0"/>
              <a:t> Bertram Kopf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27887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6969224" y="44624"/>
            <a:ext cx="2880320" cy="5869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14" descr="PandaLogo1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58" y="142870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520" y="2348294"/>
            <a:ext cx="8420100" cy="3600986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dirty="0" err="1" smtClean="0"/>
              <a:t>new</a:t>
            </a:r>
            <a:r>
              <a:rPr lang="de-DE" dirty="0" smtClean="0"/>
              <a:t> MC </a:t>
            </a:r>
            <a:r>
              <a:rPr lang="de-DE" dirty="0" err="1" smtClean="0"/>
              <a:t>simulations</a:t>
            </a:r>
            <a:r>
              <a:rPr lang="de-DE" dirty="0" smtClean="0"/>
              <a:t> &amp; </a:t>
            </a:r>
            <a:r>
              <a:rPr lang="de-DE" dirty="0" err="1" smtClean="0"/>
              <a:t>analyses</a:t>
            </a:r>
            <a:r>
              <a:rPr lang="de-DE" dirty="0" smtClean="0"/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André </a:t>
            </a:r>
            <a:r>
              <a:rPr lang="de-DE" dirty="0" err="1" smtClean="0"/>
              <a:t>Zambanini</a:t>
            </a:r>
            <a:r>
              <a:rPr lang="de-DE" dirty="0" smtClean="0"/>
              <a:t>, </a:t>
            </a:r>
            <a:r>
              <a:rPr lang="de-DE" dirty="0" err="1" smtClean="0"/>
              <a:t>completed</a:t>
            </a:r>
            <a:r>
              <a:rPr lang="de-DE" dirty="0" smtClean="0"/>
              <a:t>,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 U Bochum 2015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4.1 GeV/c pp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Ξ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(1690)</a:t>
            </a:r>
            <a:r>
              <a:rPr lang="de-DE" baseline="30000" dirty="0" smtClean="0">
                <a:latin typeface="Arial"/>
                <a:cs typeface="Arial"/>
                <a:sym typeface="Wingdings" panose="05000000000000000000" pitchFamily="2" charset="2"/>
              </a:rPr>
              <a:t>-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Ξ</a:t>
            </a:r>
            <a:r>
              <a:rPr lang="de-DE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 K</a:t>
            </a:r>
            <a:r>
              <a:rPr lang="de-DE" baseline="30000" dirty="0" smtClean="0">
                <a:latin typeface="Arial"/>
                <a:cs typeface="Arial"/>
                <a:sym typeface="Wingdings" panose="05000000000000000000" pitchFamily="2" charset="2"/>
              </a:rPr>
              <a:t>-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ΛΞ</a:t>
            </a:r>
            <a:r>
              <a:rPr lang="de-DE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~0.5</a:t>
            </a:r>
            <a:r>
              <a:rPr lang="de-DE" dirty="0" smtClean="0">
                <a:latin typeface="Arial"/>
                <a:cs typeface="Arial"/>
                <a:sym typeface="Symbol"/>
              </a:rPr>
              <a:t>10</a:t>
            </a:r>
            <a:r>
              <a:rPr lang="de-DE" baseline="30000" dirty="0" smtClean="0">
                <a:latin typeface="Arial"/>
                <a:cs typeface="Arial"/>
                <a:sym typeface="Symbol"/>
              </a:rPr>
              <a:t>6</a:t>
            </a:r>
            <a:r>
              <a:rPr lang="de-DE" dirty="0" smtClean="0">
                <a:latin typeface="Arial"/>
                <a:cs typeface="Arial"/>
                <a:sym typeface="Symbol"/>
              </a:rPr>
              <a:t> </a:t>
            </a:r>
            <a:r>
              <a:rPr lang="de-DE" dirty="0" err="1" smtClean="0">
                <a:latin typeface="Arial"/>
                <a:cs typeface="Arial"/>
                <a:sym typeface="Symbol"/>
              </a:rPr>
              <a:t>signal</a:t>
            </a:r>
            <a:r>
              <a:rPr lang="de-DE" dirty="0" smtClean="0">
                <a:latin typeface="Arial"/>
                <a:cs typeface="Arial"/>
                <a:sym typeface="Symbol"/>
              </a:rPr>
              <a:t> </a:t>
            </a:r>
            <a:r>
              <a:rPr lang="de-DE" dirty="0" err="1" smtClean="0">
                <a:latin typeface="Arial"/>
                <a:cs typeface="Arial"/>
                <a:sym typeface="Symbol"/>
              </a:rPr>
              <a:t>events</a:t>
            </a:r>
            <a:r>
              <a:rPr lang="de-DE" dirty="0" smtClean="0">
                <a:latin typeface="Arial"/>
                <a:cs typeface="Arial"/>
                <a:sym typeface="Symbol"/>
              </a:rPr>
              <a:t>, ~5010</a:t>
            </a:r>
            <a:r>
              <a:rPr lang="de-DE" baseline="30000" dirty="0" smtClean="0">
                <a:latin typeface="Arial"/>
                <a:cs typeface="Arial"/>
                <a:sym typeface="Symbol"/>
              </a:rPr>
              <a:t>6</a:t>
            </a:r>
            <a:r>
              <a:rPr lang="de-DE" dirty="0" smtClean="0">
                <a:latin typeface="Arial"/>
                <a:cs typeface="Arial"/>
                <a:sym typeface="Symbol"/>
              </a:rPr>
              <a:t> DPM </a:t>
            </a:r>
            <a:r>
              <a:rPr lang="de-DE" dirty="0" err="1" smtClean="0">
                <a:latin typeface="Arial"/>
                <a:cs typeface="Arial"/>
                <a:sym typeface="Symbol"/>
              </a:rPr>
              <a:t>background</a:t>
            </a:r>
            <a:r>
              <a:rPr lang="de-DE" dirty="0" smtClean="0">
                <a:latin typeface="Arial"/>
                <a:cs typeface="Arial"/>
                <a:sym typeface="Symbol"/>
              </a:rPr>
              <a:t> </a:t>
            </a:r>
            <a:r>
              <a:rPr lang="de-DE" dirty="0" err="1" smtClean="0">
                <a:latin typeface="Arial"/>
                <a:cs typeface="Arial"/>
                <a:sym typeface="Symbol"/>
              </a:rPr>
              <a:t>events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Jennifer Pütz,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devoted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spectroscopy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4.6 </a:t>
            </a:r>
            <a:r>
              <a:rPr lang="de-DE" dirty="0"/>
              <a:t>GeV/c </a:t>
            </a:r>
            <a:r>
              <a:rPr lang="de-DE" dirty="0" smtClean="0"/>
              <a:t>pp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Ξ</a:t>
            </a:r>
            <a:r>
              <a:rPr lang="de-DE" dirty="0" smtClean="0">
                <a:sym typeface="Wingdings" panose="05000000000000000000" pitchFamily="2" charset="2"/>
              </a:rPr>
              <a:t>(1820)</a:t>
            </a:r>
            <a:r>
              <a:rPr lang="de-DE" baseline="30000" dirty="0" smtClean="0">
                <a:sym typeface="Wingdings" panose="05000000000000000000" pitchFamily="2" charset="2"/>
              </a:rPr>
              <a:t>-</a:t>
            </a:r>
            <a:r>
              <a:rPr lang="el-GR" dirty="0" smtClean="0">
                <a:sym typeface="Wingdings" panose="05000000000000000000" pitchFamily="2" charset="2"/>
              </a:rPr>
              <a:t>Ξ</a:t>
            </a:r>
            <a:r>
              <a:rPr lang="de-DE" baseline="30000" dirty="0">
                <a:sym typeface="Wingdings" panose="05000000000000000000" pitchFamily="2" charset="2"/>
              </a:rPr>
              <a:t>+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dirty="0" smtClean="0">
                <a:sym typeface="Wingdings" panose="05000000000000000000" pitchFamily="2" charset="2"/>
              </a:rPr>
              <a:t>K</a:t>
            </a:r>
            <a:r>
              <a:rPr lang="de-DE" baseline="30000" dirty="0" smtClean="0">
                <a:sym typeface="Wingdings" panose="05000000000000000000" pitchFamily="2" charset="2"/>
              </a:rPr>
              <a:t>-</a:t>
            </a:r>
            <a:r>
              <a:rPr lang="el-GR" dirty="0" smtClean="0">
                <a:sym typeface="Wingdings" panose="05000000000000000000" pitchFamily="2" charset="2"/>
              </a:rPr>
              <a:t>ΛΞ</a:t>
            </a:r>
            <a:r>
              <a:rPr lang="de-DE" baseline="30000" dirty="0" smtClean="0">
                <a:sym typeface="Wingdings" panose="05000000000000000000" pitchFamily="2" charset="2"/>
              </a:rPr>
              <a:t>+</a:t>
            </a:r>
            <a:r>
              <a:rPr lang="de-DE" dirty="0" smtClean="0">
                <a:sym typeface="Wingdings" panose="05000000000000000000" pitchFamily="2" charset="2"/>
              </a:rPr>
              <a:t>  &amp;  </a:t>
            </a:r>
            <a:r>
              <a:rPr lang="de-DE" dirty="0" err="1" smtClean="0">
                <a:sym typeface="Wingdings" panose="05000000000000000000" pitchFamily="2" charset="2"/>
              </a:rPr>
              <a:t>c.c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1.5</a:t>
            </a:r>
            <a:r>
              <a:rPr lang="de-DE" dirty="0" smtClean="0">
                <a:sym typeface="Symbol"/>
              </a:rPr>
              <a:t>10</a:t>
            </a:r>
            <a:r>
              <a:rPr lang="de-DE" baseline="30000" dirty="0" smtClean="0">
                <a:sym typeface="Symbol"/>
              </a:rPr>
              <a:t>6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signal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events</a:t>
            </a:r>
            <a:r>
              <a:rPr lang="de-DE" dirty="0" smtClean="0">
                <a:sym typeface="Symbol"/>
              </a:rPr>
              <a:t>, 1510</a:t>
            </a:r>
            <a:r>
              <a:rPr lang="de-DE" baseline="30000" dirty="0" smtClean="0">
                <a:sym typeface="Symbol"/>
              </a:rPr>
              <a:t>6</a:t>
            </a:r>
            <a:r>
              <a:rPr lang="de-DE" dirty="0" smtClean="0">
                <a:sym typeface="Symbol"/>
              </a:rPr>
              <a:t> DPM </a:t>
            </a:r>
            <a:r>
              <a:rPr lang="de-DE" dirty="0" err="1" smtClean="0">
                <a:sym typeface="Symbol"/>
              </a:rPr>
              <a:t>background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events</a:t>
            </a:r>
            <a:r>
              <a:rPr lang="de-DE" dirty="0" smtClean="0">
                <a:sym typeface="Symbol"/>
              </a:rPr>
              <a:t> so </a:t>
            </a:r>
            <a:r>
              <a:rPr lang="de-DE" dirty="0" err="1" smtClean="0">
                <a:sym typeface="Symbol"/>
              </a:rPr>
              <a:t>far</a:t>
            </a:r>
            <a:endParaRPr lang="de-DE" dirty="0" smtClean="0"/>
          </a:p>
        </p:txBody>
      </p:sp>
      <p:grpSp>
        <p:nvGrpSpPr>
          <p:cNvPr id="12" name="Gruppieren 11"/>
          <p:cNvGrpSpPr/>
          <p:nvPr/>
        </p:nvGrpSpPr>
        <p:grpSpPr>
          <a:xfrm>
            <a:off x="5241032" y="207130"/>
            <a:ext cx="4536504" cy="2645806"/>
            <a:chOff x="5313040" y="44624"/>
            <a:chExt cx="4536504" cy="264580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888" y="98625"/>
              <a:ext cx="4471656" cy="2591805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 bwMode="auto">
            <a:xfrm>
              <a:off x="5457056" y="44624"/>
              <a:ext cx="3168352" cy="1440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lipse 9"/>
            <p:cNvSpPr>
              <a:spLocks/>
            </p:cNvSpPr>
            <p:nvPr/>
          </p:nvSpPr>
          <p:spPr bwMode="auto">
            <a:xfrm>
              <a:off x="8043624" y="98625"/>
              <a:ext cx="36576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313040" y="2060848"/>
              <a:ext cx="1728192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306460" y="3200370"/>
            <a:ext cx="3118639" cy="2011074"/>
            <a:chOff x="2306460" y="3200370"/>
            <a:chExt cx="3118639" cy="2011074"/>
          </a:xfrm>
        </p:grpSpPr>
        <p:sp>
          <p:nvSpPr>
            <p:cNvPr id="6" name="Textfeld 5"/>
            <p:cNvSpPr txBox="1"/>
            <p:nvPr/>
          </p:nvSpPr>
          <p:spPr>
            <a:xfrm>
              <a:off x="2306799" y="3255126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306460" y="4872890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072309" y="3200370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267666" y="3200370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072309" y="4822368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268005" y="4822368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520" y="796642"/>
            <a:ext cx="8420100" cy="400110"/>
          </a:xfrm>
        </p:spPr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Simulation &amp;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38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72480" y="0"/>
            <a:ext cx="9633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03609" y="6453336"/>
            <a:ext cx="4273927" cy="30777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André </a:t>
            </a:r>
            <a:r>
              <a:rPr lang="de-DE" sz="1400" dirty="0" err="1" smtClean="0"/>
              <a:t>Zambanini</a:t>
            </a:r>
            <a:r>
              <a:rPr lang="de-DE" sz="1400" dirty="0" smtClean="0"/>
              <a:t>, Dissertation Univ. Bochum (2015)</a:t>
            </a:r>
            <a:endParaRPr lang="en-US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6" y="44624"/>
            <a:ext cx="9456401" cy="5426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32520" y="1222668"/>
                <a:ext cx="568863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/>
                  <a:t> final state: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de-DE" sz="24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Λ</m:t>
                        </m:r>
                        <m:sSup>
                          <m:sSupPr>
                            <m:ctrlPr>
                              <a:rPr lang="el-GR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de-DE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de-DE" sz="24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de-DE" sz="24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20" y="1222668"/>
                <a:ext cx="568863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2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584848" y="5106670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(</a:t>
            </a:r>
            <a:r>
              <a:rPr lang="de-DE" sz="1600" dirty="0" err="1" smtClean="0"/>
              <a:t>bef</a:t>
            </a:r>
            <a:r>
              <a:rPr lang="de-DE" sz="1600" dirty="0" smtClean="0"/>
              <a:t>. 4C </a:t>
            </a:r>
            <a:r>
              <a:rPr lang="de-DE" sz="1600" dirty="0" err="1" smtClean="0"/>
              <a:t>kin</a:t>
            </a:r>
            <a:r>
              <a:rPr lang="de-DE" sz="1600" dirty="0" smtClean="0"/>
              <a:t>. fit)</a:t>
            </a:r>
            <a:endParaRPr lang="en-US" sz="16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828731" y="5384249"/>
            <a:ext cx="2908168" cy="876970"/>
            <a:chOff x="1828731" y="5384249"/>
            <a:chExt cx="2908168" cy="876970"/>
          </a:xfrm>
        </p:grpSpPr>
        <p:sp>
          <p:nvSpPr>
            <p:cNvPr id="4" name="Textfeld 3"/>
            <p:cNvSpPr txBox="1"/>
            <p:nvPr/>
          </p:nvSpPr>
          <p:spPr>
            <a:xfrm>
              <a:off x="1828731" y="5589240"/>
              <a:ext cx="2908168" cy="671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el-GR" dirty="0" smtClean="0">
                  <a:latin typeface="Arial"/>
                  <a:cs typeface="Arial"/>
                </a:rPr>
                <a:t>σ</a:t>
              </a:r>
              <a:r>
                <a:rPr lang="de-DE" baseline="-25000" dirty="0" smtClean="0"/>
                <a:t>M</a:t>
              </a:r>
              <a:r>
                <a:rPr lang="de-DE" dirty="0" smtClean="0"/>
                <a:t>(</a:t>
              </a:r>
              <a:r>
                <a:rPr lang="el-GR" dirty="0" smtClean="0">
                  <a:latin typeface="Arial"/>
                  <a:cs typeface="Arial"/>
                </a:rPr>
                <a:t>Ξ</a:t>
              </a:r>
              <a:r>
                <a:rPr lang="de-DE" baseline="30000" dirty="0" smtClean="0"/>
                <a:t>+</a:t>
              </a:r>
              <a:r>
                <a:rPr lang="de-DE" dirty="0" smtClean="0"/>
                <a:t>) = 3.2 </a:t>
              </a:r>
              <a:r>
                <a:rPr lang="de-DE" dirty="0" err="1" smtClean="0"/>
                <a:t>MeV</a:t>
              </a:r>
              <a:endParaRPr lang="de-DE" dirty="0" smtClean="0"/>
            </a:p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de-DE" dirty="0" err="1" smtClean="0"/>
                <a:t>f</a:t>
              </a:r>
              <a:r>
                <a:rPr lang="de-DE" baseline="-25000" dirty="0" err="1" smtClean="0"/>
                <a:t>rec</a:t>
              </a:r>
              <a:r>
                <a:rPr lang="de-DE" dirty="0" smtClean="0"/>
                <a:t> ~ 2.5%,  </a:t>
              </a:r>
              <a:r>
                <a:rPr lang="de-DE" dirty="0" err="1" smtClean="0"/>
                <a:t>f</a:t>
              </a:r>
              <a:r>
                <a:rPr lang="de-DE" baseline="-25000" dirty="0" err="1" smtClean="0"/>
                <a:t>bckg</a:t>
              </a:r>
              <a:r>
                <a:rPr lang="de-DE" dirty="0" smtClean="0"/>
                <a:t> </a:t>
              </a:r>
              <a:r>
                <a:rPr lang="de-DE" dirty="0"/>
                <a:t>~ </a:t>
              </a:r>
              <a:r>
                <a:rPr lang="de-DE" dirty="0" smtClean="0"/>
                <a:t>0.2</a:t>
              </a:r>
              <a:r>
                <a:rPr lang="de-DE" dirty="0" smtClean="0">
                  <a:sym typeface="Symbol"/>
                </a:rPr>
                <a:t>10</a:t>
              </a:r>
              <a:r>
                <a:rPr lang="de-DE" baseline="30000" dirty="0" smtClean="0">
                  <a:sym typeface="Symbol"/>
                </a:rPr>
                <a:t>-7</a:t>
              </a:r>
              <a:endParaRPr lang="de-DE" baseline="30000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280237" y="538424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/>
                <a:t>_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159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 bwMode="auto">
          <a:xfrm>
            <a:off x="344488" y="6237312"/>
            <a:ext cx="5112568" cy="56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72" y="2168860"/>
            <a:ext cx="4575048" cy="2941320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2179528"/>
            <a:ext cx="4559808" cy="291998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010094" y="509234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Generated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706824" y="6453336"/>
            <a:ext cx="3070712" cy="30777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Jenny Pütz, Talk at FAIRNESS 2016</a:t>
            </a:r>
            <a:endParaRPr lang="en-US" sz="1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pp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Ξ</a:t>
            </a:r>
            <a:r>
              <a:rPr lang="de-DE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Ξ</a:t>
            </a:r>
            <a:r>
              <a:rPr lang="de-DE" dirty="0" smtClean="0"/>
              <a:t>(1820)</a:t>
            </a:r>
            <a:r>
              <a:rPr lang="de-DE" baseline="30000" dirty="0" smtClean="0"/>
              <a:t>-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Ξ</a:t>
            </a:r>
            <a:r>
              <a:rPr lang="de-DE" baseline="30000" dirty="0" smtClean="0">
                <a:sym typeface="Wingdings" panose="05000000000000000000" pitchFamily="2" charset="2"/>
              </a:rPr>
              <a:t>+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Λ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K</a:t>
            </a:r>
            <a:r>
              <a:rPr lang="de-DE" baseline="30000" dirty="0" smtClean="0">
                <a:latin typeface="Arial"/>
                <a:cs typeface="Arial"/>
                <a:sym typeface="Wingdings" panose="05000000000000000000" pitchFamily="2" charset="2"/>
              </a:rPr>
              <a:t>-</a:t>
            </a:r>
            <a:endParaRPr lang="en-US" baseline="300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734604" y="419668"/>
            <a:ext cx="3188675" cy="472118"/>
            <a:chOff x="734604" y="419668"/>
            <a:chExt cx="3188675" cy="472118"/>
          </a:xfrm>
        </p:grpSpPr>
        <p:sp>
          <p:nvSpPr>
            <p:cNvPr id="11" name="Titel 1"/>
            <p:cNvSpPr txBox="1">
              <a:spLocks/>
            </p:cNvSpPr>
            <p:nvPr/>
          </p:nvSpPr>
          <p:spPr bwMode="auto">
            <a:xfrm>
              <a:off x="734604" y="491676"/>
              <a:ext cx="1859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kern="0" dirty="0" smtClean="0"/>
                <a:t>_</a:t>
              </a:r>
              <a:endParaRPr lang="en-US" kern="0" baseline="30000" dirty="0"/>
            </a:p>
          </p:txBody>
        </p:sp>
        <p:sp>
          <p:nvSpPr>
            <p:cNvPr id="12" name="Titel 1"/>
            <p:cNvSpPr txBox="1">
              <a:spLocks/>
            </p:cNvSpPr>
            <p:nvPr/>
          </p:nvSpPr>
          <p:spPr bwMode="auto">
            <a:xfrm>
              <a:off x="1640632" y="419668"/>
              <a:ext cx="1859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kern="0" dirty="0" smtClean="0"/>
                <a:t>_</a:t>
              </a:r>
              <a:endParaRPr lang="en-US" kern="0" baseline="30000" dirty="0"/>
            </a:p>
          </p:txBody>
        </p:sp>
        <p:sp>
          <p:nvSpPr>
            <p:cNvPr id="13" name="Titel 1"/>
            <p:cNvSpPr txBox="1">
              <a:spLocks/>
            </p:cNvSpPr>
            <p:nvPr/>
          </p:nvSpPr>
          <p:spPr bwMode="auto">
            <a:xfrm>
              <a:off x="3737331" y="419668"/>
              <a:ext cx="1859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5B82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kern="0" dirty="0" smtClean="0"/>
                <a:t>_</a:t>
              </a:r>
              <a:endParaRPr lang="en-US" kern="0" baseline="30000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6445750" y="509234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Reconstructed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632520" y="1556792"/>
                <a:ext cx="590465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/>
                  <a:t> final state: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de-DE" sz="24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de-DE" sz="24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de-DE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de-DE" sz="24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Λ</m:t>
                        </m:r>
                        <m:sSup>
                          <m:sSupPr>
                            <m:ctrlPr>
                              <a:rPr lang="el-GR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20" y="1556792"/>
                <a:ext cx="590465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1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/>
          <p:cNvGrpSpPr/>
          <p:nvPr/>
        </p:nvGrpSpPr>
        <p:grpSpPr>
          <a:xfrm>
            <a:off x="632967" y="5456257"/>
            <a:ext cx="4104009" cy="1179617"/>
            <a:chOff x="632967" y="5456257"/>
            <a:chExt cx="4104009" cy="1179617"/>
          </a:xfrm>
        </p:grpSpPr>
        <p:sp>
          <p:nvSpPr>
            <p:cNvPr id="17" name="Textfeld 16"/>
            <p:cNvSpPr txBox="1"/>
            <p:nvPr/>
          </p:nvSpPr>
          <p:spPr>
            <a:xfrm>
              <a:off x="632967" y="5661248"/>
              <a:ext cx="4104009" cy="97462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el-GR" dirty="0" smtClean="0">
                  <a:latin typeface="Arial"/>
                  <a:cs typeface="Arial"/>
                </a:rPr>
                <a:t>σ</a:t>
              </a:r>
              <a:r>
                <a:rPr lang="de-DE" baseline="-25000" dirty="0" smtClean="0"/>
                <a:t>M</a:t>
              </a:r>
              <a:r>
                <a:rPr lang="de-DE" dirty="0" smtClean="0"/>
                <a:t>(</a:t>
              </a:r>
              <a:r>
                <a:rPr lang="el-GR" dirty="0" smtClean="0">
                  <a:latin typeface="Arial"/>
                  <a:cs typeface="Arial"/>
                </a:rPr>
                <a:t>Ξ</a:t>
              </a:r>
              <a:r>
                <a:rPr lang="de-DE" baseline="30000" dirty="0" smtClean="0"/>
                <a:t>+</a:t>
              </a:r>
              <a:r>
                <a:rPr lang="de-DE" dirty="0" smtClean="0"/>
                <a:t>) = 4.0 </a:t>
              </a:r>
              <a:r>
                <a:rPr lang="de-DE" dirty="0" err="1" smtClean="0"/>
                <a:t>MeV</a:t>
              </a:r>
              <a:endParaRPr lang="de-DE" dirty="0" smtClean="0"/>
            </a:p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de-DE" dirty="0" err="1" smtClean="0"/>
                <a:t>f</a:t>
              </a:r>
              <a:r>
                <a:rPr lang="de-DE" baseline="-25000" dirty="0" err="1" smtClean="0"/>
                <a:t>rec</a:t>
              </a:r>
              <a:r>
                <a:rPr lang="de-DE" dirty="0" smtClean="0"/>
                <a:t> = 2.1%  (</a:t>
              </a:r>
              <a:r>
                <a:rPr lang="de-DE" dirty="0" err="1" smtClean="0"/>
                <a:t>updated</a:t>
              </a:r>
              <a:r>
                <a:rPr lang="de-DE" dirty="0" smtClean="0"/>
                <a:t>)</a:t>
              </a:r>
            </a:p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de-DE" dirty="0" err="1" smtClean="0"/>
                <a:t>background</a:t>
              </a:r>
              <a:r>
                <a:rPr lang="de-DE" dirty="0" smtClean="0"/>
                <a:t> </a:t>
              </a:r>
              <a:r>
                <a:rPr lang="de-DE" dirty="0" err="1" smtClean="0"/>
                <a:t>suppression</a:t>
              </a:r>
              <a:r>
                <a:rPr lang="de-DE" dirty="0" smtClean="0"/>
                <a:t> </a:t>
              </a:r>
              <a:r>
                <a:rPr lang="de-DE" dirty="0" err="1" smtClean="0"/>
                <a:t>under</a:t>
              </a:r>
              <a:r>
                <a:rPr lang="de-DE" dirty="0" smtClean="0"/>
                <a:t> </a:t>
              </a:r>
              <a:r>
                <a:rPr lang="de-DE" dirty="0" err="1" smtClean="0"/>
                <a:t>study</a:t>
              </a:r>
              <a:endParaRPr lang="de-DE" baseline="300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080344" y="5456257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/>
                <a:t>_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9948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smtClean="0"/>
              <a:t>Early </a:t>
            </a:r>
            <a:r>
              <a:rPr lang="de-DE" dirty="0" err="1" smtClean="0"/>
              <a:t>Physics</a:t>
            </a:r>
            <a:r>
              <a:rPr lang="de-DE" dirty="0" smtClean="0"/>
              <a:t>:  </a:t>
            </a:r>
            <a:r>
              <a:rPr lang="de-DE" dirty="0" err="1" smtClean="0"/>
              <a:t>Expected</a:t>
            </a:r>
            <a:r>
              <a:rPr lang="de-DE" dirty="0" smtClean="0"/>
              <a:t> Rates </a:t>
            </a:r>
            <a:r>
              <a:rPr lang="de-DE" dirty="0" err="1" smtClean="0"/>
              <a:t>for</a:t>
            </a:r>
            <a:r>
              <a:rPr lang="de-DE" dirty="0" smtClean="0"/>
              <a:t> Strange Baryons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527313"/>
                <a:ext cx="8420100" cy="4612160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initial </a:t>
                </a:r>
                <a:r>
                  <a:rPr lang="de-DE" dirty="0" err="1" smtClean="0"/>
                  <a:t>phase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𝐿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31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instead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𝐿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i="0"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i="0"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nevertheless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Ξ</m:t>
                    </m:r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</m:acc>
                  </m:oMath>
                </a14:m>
                <a:r>
                  <a:rPr lang="en-US" dirty="0" smtClean="0"/>
                  <a:t> production rate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Ξ</m:t>
                        </m:r>
                        <m:acc>
                          <m:accPr>
                            <m:chr m:val="̅"/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10/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acc>
                  </m:oMath>
                </a14:m>
                <a:r>
                  <a:rPr lang="en-US" dirty="0"/>
                  <a:t> production </a:t>
                </a:r>
                <a:r>
                  <a:rPr lang="en-US" dirty="0" smtClean="0"/>
                  <a:t>we expect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  <m:acc>
                          <m:accPr>
                            <m:chr m:val="̅"/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0.3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s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3∙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r>
                  <a:rPr lang="en-US" dirty="0"/>
                  <a:t> 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excited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cross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should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same </a:t>
                </a:r>
                <a:r>
                  <a:rPr lang="de-DE" dirty="0" err="1" smtClean="0"/>
                  <a:t>order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magnitude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given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de-DE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thr</m:t>
                            </m:r>
                          </m:sub>
                        </m:sSub>
                      </m:e>
                    </m:rad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i="1" dirty="0" err="1" smtClean="0"/>
                  <a:t>detected</a:t>
                </a:r>
                <a:r>
                  <a:rPr lang="de-DE" dirty="0" smtClean="0"/>
                  <a:t> rate </a:t>
                </a:r>
                <a:r>
                  <a:rPr lang="de-DE" dirty="0" err="1" smtClean="0"/>
                  <a:t>depends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specific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branching</a:t>
                </a:r>
                <a:r>
                  <a:rPr lang="de-DE" dirty="0" smtClean="0"/>
                  <a:t> &amp; </a:t>
                </a:r>
                <a:r>
                  <a:rPr lang="de-DE" dirty="0" err="1" smtClean="0"/>
                  <a:t>reconstruction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efficiency</a:t>
                </a:r>
                <a:r>
                  <a:rPr lang="de-DE" dirty="0" smtClean="0"/>
                  <a:t>)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∗−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de-DE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l-GR" i="1" smtClean="0">
                        <a:latin typeface="Cambria Math"/>
                        <a:ea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assume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𝑏</m:t>
                    </m:r>
                    <m:r>
                      <a:rPr lang="de-DE" b="0" i="1" smtClean="0">
                        <a:latin typeface="Cambria Math"/>
                      </a:rPr>
                      <m:t>=0.5∙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0.64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=5%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𝑑𝑒𝑡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de-DE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527313"/>
                <a:ext cx="8420100" cy="4612160"/>
              </a:xfrm>
              <a:blipFill rotWithShape="1">
                <a:blip r:embed="rId2"/>
                <a:stretch>
                  <a:fillRect l="-1883" t="-1720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9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smtClean="0">
                <a:latin typeface="Arial"/>
                <a:cs typeface="Arial"/>
              </a:rPr>
              <a:t>Ξ* / 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de-DE" dirty="0" smtClean="0">
                <a:latin typeface="Arial"/>
                <a:cs typeface="Arial"/>
              </a:rPr>
              <a:t>* Studies </a:t>
            </a:r>
            <a:r>
              <a:rPr lang="de-DE" dirty="0" err="1" smtClean="0">
                <a:latin typeface="Arial"/>
                <a:cs typeface="Arial"/>
              </a:rPr>
              <a:t>within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PANDA </a:t>
            </a:r>
            <a:r>
              <a:rPr lang="de-DE" dirty="0" err="1" smtClean="0">
                <a:latin typeface="Arial"/>
                <a:cs typeface="Arial"/>
              </a:rPr>
              <a:t>Physics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Program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700808"/>
            <a:ext cx="8420100" cy="4124206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initial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L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latin typeface="Arial"/>
                <a:cs typeface="Arial"/>
              </a:rPr>
              <a:t>Λ</a:t>
            </a:r>
            <a:r>
              <a:rPr lang="de-DE" dirty="0" smtClean="0">
                <a:latin typeface="Arial"/>
                <a:cs typeface="Arial"/>
              </a:rPr>
              <a:t> &amp;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spectroscopy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can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be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done</a:t>
            </a:r>
            <a:r>
              <a:rPr lang="de-DE" dirty="0" smtClean="0">
                <a:latin typeface="Arial"/>
                <a:cs typeface="Arial"/>
              </a:rPr>
              <a:t> in parallel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runs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X(3872) </a:t>
            </a:r>
            <a:r>
              <a:rPr lang="de-DE" dirty="0" err="1" smtClean="0"/>
              <a:t>width</a:t>
            </a:r>
            <a:r>
              <a:rPr lang="de-DE" dirty="0" smtClean="0"/>
              <a:t> in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scan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parallel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*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el-GR" dirty="0"/>
              <a:t>Ω</a:t>
            </a:r>
            <a:r>
              <a:rPr lang="de-DE" dirty="0"/>
              <a:t>*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p </a:t>
            </a:r>
            <a:r>
              <a:rPr lang="de-DE" dirty="0" smtClean="0">
                <a:sym typeface="Symbol"/>
              </a:rPr>
              <a:t> 7.0 GeV/c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sym typeface="Symbol"/>
              </a:rPr>
              <a:t>M</a:t>
            </a:r>
            <a:r>
              <a:rPr lang="de-DE" baseline="-25000" dirty="0" err="1" smtClean="0">
                <a:sym typeface="Symbol"/>
              </a:rPr>
              <a:t>max</a:t>
            </a:r>
            <a:r>
              <a:rPr lang="de-DE" dirty="0" smtClean="0">
                <a:sym typeface="Symbol"/>
              </a:rPr>
              <a:t>(</a:t>
            </a:r>
            <a:r>
              <a:rPr lang="el-GR" dirty="0"/>
              <a:t>Ξ</a:t>
            </a:r>
            <a:r>
              <a:rPr lang="de-DE" dirty="0" smtClean="0"/>
              <a:t>*) </a:t>
            </a:r>
            <a:r>
              <a:rPr lang="de-DE" dirty="0" smtClean="0">
                <a:sym typeface="Symbol"/>
              </a:rPr>
              <a:t> 2.55 GeV		(</a:t>
            </a:r>
            <a:r>
              <a:rPr lang="de-DE" dirty="0" err="1" smtClean="0">
                <a:sym typeface="Symbol"/>
              </a:rPr>
              <a:t>M</a:t>
            </a:r>
            <a:r>
              <a:rPr lang="de-DE" baseline="-25000" dirty="0" err="1" smtClean="0">
                <a:sym typeface="Symbol"/>
              </a:rPr>
              <a:t>max</a:t>
            </a:r>
            <a:r>
              <a:rPr lang="de-DE" dirty="0" smtClean="0">
                <a:sym typeface="Symbol"/>
              </a:rPr>
              <a:t>(</a:t>
            </a:r>
            <a:r>
              <a:rPr lang="el-GR" dirty="0"/>
              <a:t>Ω</a:t>
            </a:r>
            <a:r>
              <a:rPr lang="de-DE" dirty="0" smtClean="0"/>
              <a:t>*) </a:t>
            </a:r>
            <a:r>
              <a:rPr lang="de-DE" dirty="0" smtClean="0">
                <a:sym typeface="Symbol"/>
              </a:rPr>
              <a:t> 2.20 GeV)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sym typeface="Symbol"/>
              </a:rPr>
              <a:t>later</a:t>
            </a:r>
            <a:r>
              <a:rPr lang="de-DE" dirty="0" smtClean="0">
                <a:sym typeface="Symbol"/>
              </a:rPr>
              <a:t>: </a:t>
            </a:r>
            <a:r>
              <a:rPr lang="de-DE" dirty="0" err="1" smtClean="0">
                <a:sym typeface="Symbol"/>
              </a:rPr>
              <a:t>long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runs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threshold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scan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</a:t>
            </a:r>
            <a:r>
              <a:rPr lang="de-DE" baseline="-25000" dirty="0" err="1" smtClean="0">
                <a:sym typeface="Symbol"/>
              </a:rPr>
              <a:t>s</a:t>
            </a:r>
            <a:r>
              <a:rPr lang="de-DE" dirty="0" err="1" smtClean="0">
                <a:sym typeface="Symbol"/>
              </a:rPr>
              <a:t>D</a:t>
            </a:r>
            <a:r>
              <a:rPr lang="de-DE" baseline="-25000" dirty="0" err="1" smtClean="0">
                <a:sym typeface="Symbol"/>
              </a:rPr>
              <a:t>s</a:t>
            </a:r>
            <a:r>
              <a:rPr lang="de-DE" dirty="0" smtClean="0">
                <a:sym typeface="Symbol"/>
              </a:rPr>
              <a:t>(2317)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ym typeface="Symbol"/>
              </a:rPr>
              <a:t>p  8.8 GeV/c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>
                <a:sym typeface="Symbol"/>
              </a:rPr>
              <a:t>M</a:t>
            </a:r>
            <a:r>
              <a:rPr lang="de-DE" baseline="-25000" dirty="0" err="1">
                <a:sym typeface="Symbol"/>
              </a:rPr>
              <a:t>max</a:t>
            </a:r>
            <a:r>
              <a:rPr lang="de-DE" dirty="0">
                <a:sym typeface="Symbol"/>
              </a:rPr>
              <a:t>(</a:t>
            </a:r>
            <a:r>
              <a:rPr lang="el-GR" dirty="0"/>
              <a:t>Ω</a:t>
            </a:r>
            <a:r>
              <a:rPr lang="de-DE" dirty="0"/>
              <a:t>*) </a:t>
            </a:r>
            <a:r>
              <a:rPr lang="de-DE" dirty="0">
                <a:sym typeface="Symbol"/>
              </a:rPr>
              <a:t> </a:t>
            </a:r>
            <a:r>
              <a:rPr lang="de-DE" dirty="0" smtClean="0">
                <a:sym typeface="Symbol"/>
              </a:rPr>
              <a:t>2.61 GeV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673093" y="4659654"/>
            <a:ext cx="1495491" cy="362984"/>
            <a:chOff x="5673080" y="4659654"/>
            <a:chExt cx="1495491" cy="362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5673080" y="4659654"/>
                  <a:ext cx="343363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baseline="30000" smtClean="0">
                            <a:latin typeface="Cambria Math"/>
                            <a:ea typeface="Cambria Math"/>
                          </a:rPr>
                          <m:t>±</m:t>
                        </m:r>
                      </m:oMath>
                    </m:oMathPara>
                  </a14:m>
                  <a:endParaRPr lang="en-US" baseline="30000" dirty="0"/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080" y="4659654"/>
                  <a:ext cx="343363" cy="36298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6825208" y="4659654"/>
                  <a:ext cx="343363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baseline="30000" smtClean="0">
                            <a:latin typeface="Cambria Math"/>
                            <a:ea typeface="Cambria Math"/>
                          </a:rPr>
                          <m:t>∓</m:t>
                        </m:r>
                      </m:oMath>
                    </m:oMathPara>
                  </a14:m>
                  <a:endParaRPr lang="en-US" baseline="30000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208" y="4659654"/>
                  <a:ext cx="343363" cy="3629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el 1"/>
          <p:cNvSpPr txBox="1">
            <a:spLocks/>
          </p:cNvSpPr>
          <p:nvPr/>
        </p:nvSpPr>
        <p:spPr bwMode="auto">
          <a:xfrm>
            <a:off x="4736976" y="436602"/>
            <a:ext cx="185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 smtClean="0"/>
              <a:t>_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842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err="1" smtClean="0"/>
              <a:t>Ground</a:t>
            </a:r>
            <a:r>
              <a:rPr lang="de-DE" dirty="0" smtClean="0"/>
              <a:t> States </a:t>
            </a:r>
            <a:r>
              <a:rPr lang="de-DE" dirty="0" err="1" smtClean="0"/>
              <a:t>of</a:t>
            </a:r>
            <a:r>
              <a:rPr lang="de-DE" dirty="0" smtClean="0"/>
              <a:t> Light Baryons: SU(3)</a:t>
            </a:r>
            <a:r>
              <a:rPr lang="de-DE" baseline="-25000" dirty="0" smtClean="0"/>
              <a:t>F</a:t>
            </a:r>
            <a:r>
              <a:rPr lang="de-DE" dirty="0" smtClean="0"/>
              <a:t> </a:t>
            </a:r>
            <a:r>
              <a:rPr lang="de-DE" dirty="0" err="1" smtClean="0"/>
              <a:t>Symmetry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0552" y="5585440"/>
            <a:ext cx="8689850" cy="744819"/>
          </a:xfr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Gell-Mann 1961: „The </a:t>
            </a:r>
            <a:r>
              <a:rPr lang="de-DE" dirty="0" err="1" smtClean="0"/>
              <a:t>Eightfold</a:t>
            </a:r>
            <a:r>
              <a:rPr lang="de-DE" dirty="0" smtClean="0"/>
              <a:t> Way“, SU(3) </a:t>
            </a:r>
            <a:r>
              <a:rPr lang="de-DE" dirty="0" err="1" smtClean="0"/>
              <a:t>symmetry</a:t>
            </a:r>
            <a:r>
              <a:rPr lang="de-DE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Gell-Mann, Zweig 1964: 3 „</a:t>
            </a:r>
            <a:r>
              <a:rPr lang="de-DE" dirty="0" err="1" smtClean="0"/>
              <a:t>quarks</a:t>
            </a:r>
            <a:r>
              <a:rPr lang="de-DE" dirty="0" smtClean="0"/>
              <a:t>“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constituents</a:t>
            </a:r>
            <a:r>
              <a:rPr lang="de-DE" dirty="0" smtClean="0"/>
              <a:t> 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776536" y="1381051"/>
            <a:ext cx="4485000" cy="3992165"/>
            <a:chOff x="3584848" y="1917700"/>
            <a:chExt cx="4485000" cy="3992165"/>
          </a:xfrm>
        </p:grpSpPr>
        <p:pic>
          <p:nvPicPr>
            <p:cNvPr id="6" name="Grafik 5" descr="Baryon_octet_w_mas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4848" y="1917700"/>
              <a:ext cx="4485000" cy="2905000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324892" y="5540533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baryon octet</a:t>
              </a:r>
              <a:endParaRPr lang="en-US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185048" y="5207000"/>
              <a:ext cx="1686680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J</a:t>
              </a:r>
              <a:r>
                <a:rPr lang="en-US" i="1" baseline="30000" dirty="0" smtClean="0"/>
                <a:t>P</a:t>
              </a:r>
              <a:r>
                <a:rPr lang="en-US" dirty="0" smtClean="0"/>
                <a:t> = 1/2</a:t>
              </a:r>
              <a:r>
                <a:rPr lang="en-US" baseline="30000" dirty="0" smtClean="0"/>
                <a:t>+</a:t>
              </a:r>
              <a:r>
                <a:rPr lang="en-US" dirty="0" smtClean="0"/>
                <a:t>   </a:t>
              </a:r>
              <a:r>
                <a:rPr lang="en-US" dirty="0" smtClean="0">
                  <a:sym typeface="Symbol"/>
                </a:rPr>
                <a:t></a:t>
              </a:r>
              <a:endParaRPr lang="en-US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402273" y="1403484"/>
            <a:ext cx="4303261" cy="3969732"/>
            <a:chOff x="4660900" y="2118100"/>
            <a:chExt cx="4303261" cy="3969732"/>
          </a:xfrm>
        </p:grpSpPr>
        <p:sp>
          <p:nvSpPr>
            <p:cNvPr id="10" name="Textfeld 9"/>
            <p:cNvSpPr txBox="1"/>
            <p:nvPr/>
          </p:nvSpPr>
          <p:spPr>
            <a:xfrm>
              <a:off x="5811036" y="5718500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baryon </a:t>
              </a:r>
              <a:r>
                <a:rPr lang="en-US" dirty="0" err="1" smtClean="0"/>
                <a:t>decuplet</a:t>
              </a:r>
              <a:endParaRPr lang="en-US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861050" y="5340350"/>
              <a:ext cx="1686680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J</a:t>
              </a:r>
              <a:r>
                <a:rPr lang="en-US" i="1" baseline="30000" dirty="0" smtClean="0"/>
                <a:t>P</a:t>
              </a:r>
              <a:r>
                <a:rPr lang="en-US" dirty="0" smtClean="0"/>
                <a:t> = 3/2</a:t>
              </a:r>
              <a:r>
                <a:rPr lang="en-US" baseline="30000" dirty="0" smtClean="0"/>
                <a:t>+</a:t>
              </a:r>
              <a:r>
                <a:rPr lang="en-US" dirty="0" smtClean="0"/>
                <a:t>   </a:t>
              </a:r>
              <a:r>
                <a:rPr lang="en-US" dirty="0" smtClean="0">
                  <a:sym typeface="Symbol"/>
                </a:rPr>
                <a:t></a:t>
              </a:r>
              <a:endParaRPr lang="en-US" dirty="0"/>
            </a:p>
          </p:txBody>
        </p:sp>
        <p:grpSp>
          <p:nvGrpSpPr>
            <p:cNvPr id="12" name="Gruppieren 16"/>
            <p:cNvGrpSpPr/>
            <p:nvPr/>
          </p:nvGrpSpPr>
          <p:grpSpPr>
            <a:xfrm>
              <a:off x="4660900" y="2118100"/>
              <a:ext cx="4303261" cy="3000000"/>
              <a:chOff x="4660900" y="2051050"/>
              <a:chExt cx="4303261" cy="3000000"/>
            </a:xfrm>
          </p:grpSpPr>
          <p:pic>
            <p:nvPicPr>
              <p:cNvPr id="13" name="Grafik 12" descr="Baryon_decuplet_w_mass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60900" y="2051050"/>
                <a:ext cx="4250000" cy="3000000"/>
              </a:xfrm>
              <a:prstGeom prst="rect">
                <a:avLst/>
              </a:prstGeom>
            </p:spPr>
          </p:pic>
          <p:sp>
            <p:nvSpPr>
              <p:cNvPr id="14" name="Rechteck 13"/>
              <p:cNvSpPr/>
              <p:nvPr/>
            </p:nvSpPr>
            <p:spPr>
              <a:xfrm>
                <a:off x="8341861" y="2273300"/>
                <a:ext cx="622300" cy="2489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8985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92" y="1387381"/>
            <a:ext cx="5303520" cy="4739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9" y="1712416"/>
                <a:ext cx="3441774" cy="4154984"/>
              </a:xfr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EvtGen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∗−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included</a:t>
                </a:r>
                <a:r>
                  <a:rPr lang="de-DE" dirty="0" smtClean="0"/>
                  <a:t> all </a:t>
                </a:r>
                <a:r>
                  <a:rPr lang="el-GR" dirty="0" smtClean="0">
                    <a:latin typeface="Arial"/>
                    <a:cs typeface="Arial"/>
                  </a:rPr>
                  <a:t>Ξ</a:t>
                </a:r>
                <a:r>
                  <a:rPr lang="de-DE" dirty="0" smtClean="0">
                    <a:latin typeface="Arial"/>
                    <a:cs typeface="Arial"/>
                  </a:rPr>
                  <a:t>* </a:t>
                </a:r>
                <a:r>
                  <a:rPr lang="de-DE" dirty="0" err="1" smtClean="0">
                    <a:latin typeface="Arial"/>
                    <a:cs typeface="Arial"/>
                  </a:rPr>
                  <a:t>states</a:t>
                </a:r>
                <a:r>
                  <a:rPr lang="de-DE" dirty="0" smtClean="0">
                    <a:latin typeface="Arial"/>
                    <a:cs typeface="Arial"/>
                  </a:rPr>
                  <a:t> in PDG </a:t>
                </a:r>
                <a:r>
                  <a:rPr lang="de-DE" dirty="0" err="1" smtClean="0">
                    <a:latin typeface="Arial"/>
                    <a:cs typeface="Arial"/>
                  </a:rPr>
                  <a:t>above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  <a:cs typeface="Arial"/>
                      </a:rPr>
                      <m:t>Λ</m:t>
                    </m:r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  <a:ea typeface="Cambria Math"/>
                            <a:cs typeface="Arial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cs typeface="Arial"/>
                          </a:rPr>
                          <m:t>𝐾</m:t>
                        </m:r>
                      </m:e>
                    </m:acc>
                  </m:oMath>
                </a14:m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threshold</a:t>
                </a:r>
                <a:endParaRPr lang="de-DE" dirty="0">
                  <a:latin typeface="Arial"/>
                  <a:cs typeface="Arial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latin typeface="Arial"/>
                    <a:cs typeface="Arial"/>
                  </a:rPr>
                  <a:t>typical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width</a:t>
                </a:r>
                <a:r>
                  <a:rPr lang="de-DE" dirty="0" smtClean="0">
                    <a:latin typeface="Arial"/>
                    <a:cs typeface="Arial"/>
                  </a:rPr>
                  <a:t> ~20 </a:t>
                </a:r>
                <a:r>
                  <a:rPr lang="de-DE" dirty="0" err="1" smtClean="0">
                    <a:latin typeface="Arial"/>
                    <a:cs typeface="Arial"/>
                  </a:rPr>
                  <a:t>MeV</a:t>
                </a:r>
                <a:endParaRPr lang="de-DE" dirty="0" smtClean="0">
                  <a:latin typeface="Arial"/>
                  <a:cs typeface="Arial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decay</a:t>
                </a:r>
                <a:r>
                  <a:rPr lang="de-DE" dirty="0"/>
                  <a:t>: </a:t>
                </a:r>
                <a:r>
                  <a:rPr lang="de-DE" dirty="0" smtClean="0"/>
                  <a:t>PHSP</a:t>
                </a:r>
                <a:endParaRPr lang="de-DE" dirty="0" smtClean="0">
                  <a:latin typeface="Arial"/>
                  <a:cs typeface="Arial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latin typeface="Arial"/>
                    <a:cs typeface="Arial"/>
                  </a:rPr>
                  <a:t>added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cont.,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b="0" dirty="0" smtClean="0"/>
                  <a:t>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states</a:t>
                </a:r>
                <a:r>
                  <a:rPr lang="de-DE" baseline="30000" dirty="0" smtClean="0"/>
                  <a:t> (1)</a:t>
                </a:r>
                <a:r>
                  <a:rPr lang="de-DE" dirty="0" smtClean="0"/>
                  <a:t>, 	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3100</m:t>
                        </m:r>
                      </m:e>
                    </m:d>
                  </m:oMath>
                </a14:m>
                <a:r>
                  <a:rPr lang="de-DE" baseline="30000" dirty="0" smtClean="0"/>
                  <a:t> (2)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9" y="1712416"/>
                <a:ext cx="3441774" cy="4154984"/>
              </a:xfrm>
              <a:blipFill rotWithShape="1">
                <a:blip r:embed="rId3"/>
                <a:stretch>
                  <a:fillRect l="-4602" t="-1906" r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72480" y="6127021"/>
                <a:ext cx="2875467" cy="6719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de-DE" baseline="30000" dirty="0" smtClean="0"/>
                  <a:t>(1)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  <m:d>
                      <m:d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2250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enhanced</a:t>
                </a:r>
              </a:p>
              <a:p>
                <a:pPr>
                  <a:spcAft>
                    <a:spcPts val="200"/>
                  </a:spcAft>
                </a:pPr>
                <a:r>
                  <a:rPr lang="de-DE" baseline="30000" dirty="0" smtClean="0"/>
                  <a:t>(2)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seen</a:t>
                </a:r>
                <a:r>
                  <a:rPr lang="de-DE" dirty="0" smtClean="0"/>
                  <a:t> </a:t>
                </a:r>
                <a:r>
                  <a:rPr lang="de-DE" dirty="0"/>
                  <a:t>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n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/>
                  <a:t> &amp; c.c.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6127021"/>
                <a:ext cx="2875467" cy="671979"/>
              </a:xfrm>
              <a:prstGeom prst="rect">
                <a:avLst/>
              </a:prstGeom>
              <a:blipFill rotWithShape="1">
                <a:blip r:embed="rId4"/>
                <a:stretch>
                  <a:fillRect l="-212" t="-4545" r="-1274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842374" cy="400110"/>
          </a:xfrm>
        </p:spPr>
        <p:txBody>
          <a:bodyPr/>
          <a:lstStyle/>
          <a:p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baseline="30000" dirty="0" smtClean="0">
                <a:latin typeface="Arial"/>
                <a:cs typeface="Arial"/>
              </a:rPr>
              <a:t>*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Production</a:t>
            </a:r>
            <a:r>
              <a:rPr lang="de-DE" dirty="0" smtClean="0">
                <a:latin typeface="Arial"/>
                <a:cs typeface="Arial"/>
              </a:rPr>
              <a:t> at p = 7.0 GeV/c  (</a:t>
            </a:r>
            <a:r>
              <a:rPr lang="de-DE" dirty="0" err="1">
                <a:latin typeface="Arial"/>
                <a:cs typeface="Arial"/>
              </a:rPr>
              <a:t>i</a:t>
            </a:r>
            <a:r>
              <a:rPr lang="de-DE" dirty="0" err="1" smtClean="0">
                <a:latin typeface="Arial"/>
                <a:cs typeface="Arial"/>
              </a:rPr>
              <a:t>t</a:t>
            </a:r>
            <a:r>
              <a:rPr lang="de-DE" dirty="0" smtClean="0">
                <a:latin typeface="Arial"/>
                <a:cs typeface="Arial"/>
              </a:rPr>
              <a:t> will not </a:t>
            </a:r>
            <a:r>
              <a:rPr lang="de-DE" dirty="0" err="1" smtClean="0">
                <a:latin typeface="Arial"/>
                <a:cs typeface="Arial"/>
              </a:rPr>
              <a:t>look</a:t>
            </a:r>
            <a:r>
              <a:rPr lang="de-DE" dirty="0" smtClean="0">
                <a:latin typeface="Arial"/>
                <a:cs typeface="Arial"/>
              </a:rPr>
              <a:t> like </a:t>
            </a:r>
            <a:r>
              <a:rPr lang="de-DE" dirty="0" err="1" smtClean="0">
                <a:latin typeface="Arial"/>
                <a:cs typeface="Arial"/>
              </a:rPr>
              <a:t>this</a:t>
            </a:r>
            <a:r>
              <a:rPr lang="de-DE" dirty="0" smtClean="0">
                <a:latin typeface="Arial"/>
                <a:cs typeface="Arial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7617296" y="-5680"/>
            <a:ext cx="2288704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&amp; </a:t>
            </a:r>
            <a:r>
              <a:rPr lang="de-DE" dirty="0" err="1" smtClean="0"/>
              <a:t>Requirements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241032" y="207130"/>
            <a:ext cx="4536504" cy="2645806"/>
            <a:chOff x="5313040" y="44624"/>
            <a:chExt cx="4536504" cy="264580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888" y="98625"/>
              <a:ext cx="4471656" cy="2591805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 bwMode="auto">
            <a:xfrm>
              <a:off x="5457056" y="44624"/>
              <a:ext cx="3168352" cy="1440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/>
            <p:cNvSpPr>
              <a:spLocks/>
            </p:cNvSpPr>
            <p:nvPr/>
          </p:nvSpPr>
          <p:spPr bwMode="auto">
            <a:xfrm>
              <a:off x="8043624" y="98625"/>
              <a:ext cx="36576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5313040" y="2060848"/>
              <a:ext cx="1728192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851496"/>
            <a:ext cx="8420100" cy="4385816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topology</a:t>
            </a:r>
            <a:endParaRPr lang="de-DE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/>
              <a:t>N</a:t>
            </a:r>
            <a:r>
              <a:rPr lang="de-DE" dirty="0" err="1" smtClean="0"/>
              <a:t>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charged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in final </a:t>
            </a:r>
            <a:r>
              <a:rPr lang="de-DE" dirty="0" err="1" smtClean="0"/>
              <a:t>state</a:t>
            </a:r>
            <a:endParaRPr lang="de-DE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Displaced</a:t>
            </a:r>
            <a:r>
              <a:rPr lang="de-DE" dirty="0" smtClean="0"/>
              <a:t> </a:t>
            </a:r>
            <a:r>
              <a:rPr lang="de-DE" dirty="0" err="1" smtClean="0"/>
              <a:t>vertices</a:t>
            </a:r>
            <a:endParaRPr lang="de-DE" dirty="0" smtClean="0"/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/>
              <a:t>C</a:t>
            </a:r>
            <a:r>
              <a:rPr lang="de-DE" dirty="0" err="1" smtClean="0"/>
              <a:t>harged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charged</a:t>
            </a:r>
            <a:r>
              <a:rPr lang="de-DE" dirty="0" smtClean="0">
                <a:sym typeface="Wingdings" panose="05000000000000000000" pitchFamily="2" charset="2"/>
              </a:rPr>
              <a:t> + neutral</a:t>
            </a: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 err="1" smtClean="0"/>
              <a:t>need</a:t>
            </a:r>
            <a:endParaRPr lang="de-DE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pattern</a:t>
            </a:r>
            <a:r>
              <a:rPr lang="de-DE" dirty="0" smtClean="0"/>
              <a:t> </a:t>
            </a:r>
            <a:r>
              <a:rPr lang="de-DE" dirty="0" err="1" smtClean="0"/>
              <a:t>recognition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displaced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endParaRPr lang="de-DE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Vertex fitter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charged</a:t>
            </a:r>
            <a:r>
              <a:rPr lang="de-DE" dirty="0" smtClean="0"/>
              <a:t> + neutral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r>
              <a:rPr lang="de-DE" dirty="0" smtClean="0"/>
              <a:t> fitter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FTS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Forward </a:t>
            </a:r>
            <a:r>
              <a:rPr lang="de-DE" dirty="0" err="1" smtClean="0"/>
              <a:t>Boost</a:t>
            </a:r>
            <a:r>
              <a:rPr lang="de-DE" dirty="0" smtClean="0"/>
              <a:t>  </a:t>
            </a:r>
            <a:r>
              <a:rPr lang="de-DE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</a:t>
            </a:r>
            <a:r>
              <a:rPr lang="de-DE" dirty="0" smtClean="0"/>
              <a:t>  PANDA Start Setup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72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8569"/>
            <a:ext cx="9633520" cy="683943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rot="900000">
            <a:off x="7323758" y="609434"/>
            <a:ext cx="220765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still valid !</a:t>
            </a:r>
            <a:endParaRPr lang="en-US" sz="28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43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-7485"/>
            <a:ext cx="9633520" cy="686548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900000">
            <a:off x="7323758" y="537426"/>
            <a:ext cx="220765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still valid !</a:t>
            </a:r>
            <a:endParaRPr lang="en-US" sz="28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" name="Pfeil nach rechts 1"/>
          <p:cNvSpPr>
            <a:spLocks noChangeAspect="1"/>
          </p:cNvSpPr>
          <p:nvPr/>
        </p:nvSpPr>
        <p:spPr bwMode="auto">
          <a:xfrm>
            <a:off x="27878" y="2924944"/>
            <a:ext cx="489204" cy="242316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Pfeil nach rechts 5"/>
          <p:cNvSpPr>
            <a:spLocks noChangeAspect="1"/>
          </p:cNvSpPr>
          <p:nvPr/>
        </p:nvSpPr>
        <p:spPr bwMode="auto">
          <a:xfrm>
            <a:off x="27878" y="5445224"/>
            <a:ext cx="489204" cy="242316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1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Color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637935" y="4146426"/>
            <a:ext cx="557691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H. Fritzsch, M. Gell-Mann, H. </a:t>
            </a:r>
            <a:r>
              <a:rPr lang="de-DE" sz="1400" dirty="0" err="1" smtClean="0">
                <a:solidFill>
                  <a:srgbClr val="000000"/>
                </a:solidFill>
              </a:rPr>
              <a:t>Leutwyler</a:t>
            </a:r>
            <a:r>
              <a:rPr lang="de-DE" sz="1400" dirty="0" smtClean="0">
                <a:solidFill>
                  <a:srgbClr val="000000"/>
                </a:solidFill>
              </a:rPr>
              <a:t>, Phys. </a:t>
            </a:r>
            <a:r>
              <a:rPr lang="de-DE" sz="1400" dirty="0" err="1" smtClean="0">
                <a:solidFill>
                  <a:srgbClr val="000000"/>
                </a:solidFill>
              </a:rPr>
              <a:t>Lett</a:t>
            </a:r>
            <a:r>
              <a:rPr lang="de-DE" sz="1400" dirty="0" smtClean="0">
                <a:solidFill>
                  <a:srgbClr val="000000"/>
                </a:solidFill>
              </a:rPr>
              <a:t>. B47 (1973) 365: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dirty="0" smtClean="0">
                <a:solidFill>
                  <a:srgbClr val="000000"/>
                </a:solidFill>
              </a:rPr>
              <a:t>„Advantages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Color </a:t>
            </a:r>
            <a:r>
              <a:rPr lang="de-DE" dirty="0" err="1" smtClean="0">
                <a:solidFill>
                  <a:srgbClr val="000000"/>
                </a:solidFill>
              </a:rPr>
              <a:t>Octet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Gluon</a:t>
            </a:r>
            <a:r>
              <a:rPr lang="de-DE" dirty="0" smtClean="0">
                <a:solidFill>
                  <a:srgbClr val="000000"/>
                </a:solidFill>
              </a:rPr>
              <a:t> Picture“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037033"/>
              </p:ext>
            </p:extLst>
          </p:nvPr>
        </p:nvGraphicFramePr>
        <p:xfrm>
          <a:off x="2797620" y="1332243"/>
          <a:ext cx="6834452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Formel" r:id="rId3" imgW="4203360" imgH="1168200" progId="Equation.3">
                  <p:embed/>
                </p:oleObj>
              </mc:Choice>
              <mc:Fallback>
                <p:oleObj name="Formel" r:id="rId3" imgW="42033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620" y="1332243"/>
                        <a:ext cx="6834452" cy="173672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37940" y="3212976"/>
            <a:ext cx="44021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three identical fermions in </a:t>
            </a:r>
            <a:r>
              <a:rPr lang="en-US" sz="2000" dirty="0" smtClean="0">
                <a:solidFill>
                  <a:srgbClr val="000000"/>
                </a:solidFill>
                <a:latin typeface="Symbol" pitchFamily="82" charset="2"/>
              </a:rPr>
              <a:t>D</a:t>
            </a:r>
            <a:r>
              <a:rPr lang="en-US" sz="2000" baseline="30000" dirty="0" smtClean="0">
                <a:solidFill>
                  <a:srgbClr val="000000"/>
                </a:solidFill>
              </a:rPr>
              <a:t>++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Symbol" pitchFamily="82" charset="2"/>
              </a:rPr>
              <a:t>D</a:t>
            </a:r>
            <a:r>
              <a:rPr lang="en-US" sz="2000" baseline="30000" dirty="0" smtClean="0">
                <a:solidFill>
                  <a:srgbClr val="000000"/>
                </a:solidFill>
              </a:rPr>
              <a:t>-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Symbol" pitchFamily="82" charset="2"/>
              </a:rPr>
              <a:t>W</a:t>
            </a:r>
            <a:r>
              <a:rPr lang="en-US" sz="2000" baseline="30000" dirty="0" smtClean="0">
                <a:solidFill>
                  <a:srgbClr val="000000"/>
                </a:solidFill>
              </a:rPr>
              <a:t>- 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 </a:t>
            </a:r>
            <a:r>
              <a:rPr lang="en-US" sz="2000" dirty="0" smtClean="0">
                <a:solidFill>
                  <a:srgbClr val="000000"/>
                </a:solidFill>
              </a:rPr>
              <a:t>problem with Pauli principle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7941" y="1309307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Baryon </a:t>
            </a:r>
            <a:r>
              <a:rPr lang="en-US" sz="2000" dirty="0" err="1" smtClean="0">
                <a:solidFill>
                  <a:srgbClr val="000000"/>
                </a:solidFill>
              </a:rPr>
              <a:t>decuplet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9" name="Picture 4" descr="C:\Dokumente und Einstellungen\Kai-Thomas Brinkmann\Eigene Dateien\Lehre\WiSe0809\PH715\Lectures\material01\misc\nongeo_4-l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4285" y="3479674"/>
            <a:ext cx="2567229" cy="2291196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4521" y="4902076"/>
            <a:ext cx="3518694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637934" y="5934090"/>
            <a:ext cx="6923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color charge of hadrons is zero:  </a:t>
            </a:r>
            <a:r>
              <a:rPr lang="en-US" sz="2000" dirty="0" err="1" smtClean="0">
                <a:solidFill>
                  <a:srgbClr val="000000"/>
                </a:solidFill>
                <a:latin typeface="Symbol" pitchFamily="82" charset="2"/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color</a:t>
            </a:r>
            <a:r>
              <a:rPr lang="en-US" sz="2000" dirty="0" smtClean="0">
                <a:solidFill>
                  <a:srgbClr val="000000"/>
                </a:solidFill>
              </a:rPr>
              <a:t> always </a:t>
            </a:r>
            <a:r>
              <a:rPr lang="en-US" sz="2000" dirty="0" err="1" smtClean="0">
                <a:solidFill>
                  <a:srgbClr val="000000"/>
                </a:solidFill>
              </a:rPr>
              <a:t>antisymmetric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37682" y="5479926"/>
            <a:ext cx="2904962" cy="40011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000000"/>
                </a:solidFill>
                <a:latin typeface="Symbol" pitchFamily="82" charset="2"/>
                <a:sym typeface="Math1"/>
              </a:rPr>
              <a:t>Y</a:t>
            </a:r>
            <a:r>
              <a:rPr lang="de-DE" sz="2000" dirty="0" smtClean="0">
                <a:solidFill>
                  <a:srgbClr val="000000"/>
                </a:solidFill>
                <a:sym typeface="Math1"/>
              </a:rPr>
              <a:t> = </a:t>
            </a:r>
            <a:r>
              <a:rPr lang="de-DE" sz="2000" dirty="0" err="1" smtClean="0">
                <a:solidFill>
                  <a:srgbClr val="000000"/>
                </a:solidFill>
                <a:latin typeface="Symbol" pitchFamily="82" charset="2"/>
                <a:sym typeface="Math1"/>
              </a:rPr>
              <a:t>f</a:t>
            </a:r>
            <a:r>
              <a:rPr lang="de-DE" sz="2000" baseline="-25000" dirty="0" err="1" smtClean="0">
                <a:solidFill>
                  <a:srgbClr val="000000"/>
                </a:solidFill>
                <a:sym typeface="Math1"/>
              </a:rPr>
              <a:t>color</a:t>
            </a:r>
            <a:r>
              <a:rPr lang="de-DE" sz="2000" baseline="-25000" dirty="0" smtClean="0">
                <a:solidFill>
                  <a:srgbClr val="000000"/>
                </a:solidFill>
                <a:sym typeface="Math1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Symbol" pitchFamily="82" charset="2"/>
                <a:sym typeface="Math1"/>
              </a:rPr>
              <a:t>x</a:t>
            </a:r>
            <a:r>
              <a:rPr lang="de-DE" sz="2000" baseline="-25000" dirty="0" err="1" smtClean="0">
                <a:solidFill>
                  <a:srgbClr val="000000"/>
                </a:solidFill>
                <a:sym typeface="Math1"/>
              </a:rPr>
              <a:t>space</a:t>
            </a:r>
            <a:r>
              <a:rPr lang="de-DE" sz="2000" baseline="-25000" dirty="0" smtClean="0">
                <a:solidFill>
                  <a:srgbClr val="000000"/>
                </a:solidFill>
                <a:sym typeface="Math1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Symbol" pitchFamily="82" charset="2"/>
                <a:sym typeface="Math1"/>
              </a:rPr>
              <a:t>z</a:t>
            </a:r>
            <a:r>
              <a:rPr lang="de-DE" sz="2000" baseline="-25000" dirty="0" err="1" smtClean="0">
                <a:solidFill>
                  <a:srgbClr val="000000"/>
                </a:solidFill>
                <a:sym typeface="Math1"/>
              </a:rPr>
              <a:t>flavor</a:t>
            </a:r>
            <a:r>
              <a:rPr lang="de-DE" sz="2000" baseline="-25000" dirty="0" smtClean="0">
                <a:solidFill>
                  <a:srgbClr val="000000"/>
                </a:solidFill>
                <a:sym typeface="Math1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Symbol" pitchFamily="82" charset="2"/>
                <a:sym typeface="Math1"/>
              </a:rPr>
              <a:t>c</a:t>
            </a:r>
            <a:r>
              <a:rPr lang="de-DE" sz="2000" baseline="-25000" dirty="0" err="1" smtClean="0">
                <a:solidFill>
                  <a:srgbClr val="000000"/>
                </a:solidFill>
                <a:sym typeface="Math1"/>
              </a:rPr>
              <a:t>spin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4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364" y="785794"/>
            <a:ext cx="8420100" cy="400110"/>
          </a:xfrm>
        </p:spPr>
        <p:txBody>
          <a:bodyPr/>
          <a:lstStyle/>
          <a:p>
            <a:r>
              <a:rPr lang="de-DE" dirty="0" err="1" smtClean="0"/>
              <a:t>Combining</a:t>
            </a:r>
            <a:r>
              <a:rPr lang="de-DE" dirty="0" smtClean="0"/>
              <a:t> Spin, </a:t>
            </a:r>
            <a:r>
              <a:rPr lang="de-DE" dirty="0" err="1" smtClean="0"/>
              <a:t>Flavor</a:t>
            </a:r>
            <a:r>
              <a:rPr lang="de-DE" dirty="0"/>
              <a:t> </a:t>
            </a:r>
            <a:r>
              <a:rPr lang="de-DE" dirty="0" smtClean="0"/>
              <a:t>&amp; Orbital Angular </a:t>
            </a:r>
            <a:r>
              <a:rPr lang="de-DE" dirty="0" err="1" smtClean="0"/>
              <a:t>Momentum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709364" y="1566996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flavor only:  </a:t>
            </a:r>
            <a:r>
              <a:rPr lang="en-US" sz="2000" i="1" dirty="0" smtClean="0">
                <a:solidFill>
                  <a:srgbClr val="000000"/>
                </a:solidFill>
              </a:rPr>
              <a:t>SU</a:t>
            </a:r>
            <a:r>
              <a:rPr lang="en-US" sz="2000" dirty="0" smtClean="0">
                <a:solidFill>
                  <a:srgbClr val="000000"/>
                </a:solidFill>
              </a:rPr>
              <a:t>(3)</a:t>
            </a:r>
            <a:r>
              <a:rPr lang="en-US" sz="2000" baseline="-25000" dirty="0" smtClean="0">
                <a:solidFill>
                  <a:srgbClr val="000000"/>
                </a:solidFill>
              </a:rPr>
              <a:t>F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9364" y="3656190"/>
            <a:ext cx="8050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combine flavor &amp; spin:  </a:t>
            </a:r>
            <a:r>
              <a:rPr lang="en-US" sz="2000" i="1" dirty="0" smtClean="0">
                <a:solidFill>
                  <a:srgbClr val="000000"/>
                </a:solidFill>
              </a:rPr>
              <a:t>SU</a:t>
            </a:r>
            <a:r>
              <a:rPr lang="en-US" sz="2000" dirty="0" smtClean="0">
                <a:solidFill>
                  <a:srgbClr val="000000"/>
                </a:solidFill>
              </a:rPr>
              <a:t>(6)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f,s</a:t>
            </a:r>
            <a:r>
              <a:rPr lang="en-US" sz="2000" baseline="-25000" dirty="0" smtClean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sym typeface="Symbol" pitchFamily="18" charset="2"/>
              </a:rPr>
              <a:t>: 6 </a:t>
            </a:r>
            <a:r>
              <a:rPr lang="de-DE" sz="2000" dirty="0" err="1" smtClean="0">
                <a:solidFill>
                  <a:srgbClr val="000000"/>
                </a:solidFill>
                <a:sym typeface="Symbol" pitchFamily="18" charset="2"/>
              </a:rPr>
              <a:t>basic</a:t>
            </a:r>
            <a:r>
              <a:rPr lang="de-DE" sz="20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Symbol" pitchFamily="18" charset="2"/>
              </a:rPr>
              <a:t>states</a:t>
            </a:r>
            <a:r>
              <a:rPr lang="de-DE" sz="2000" dirty="0" smtClean="0">
                <a:solidFill>
                  <a:srgbClr val="000000"/>
                </a:solidFill>
                <a:sym typeface="Symbol" pitchFamily="18" charset="2"/>
              </a:rPr>
              <a:t>: </a:t>
            </a:r>
            <a:r>
              <a:rPr lang="de-DE" sz="2000" dirty="0" smtClean="0">
                <a:solidFill>
                  <a:srgbClr val="800000"/>
                </a:solidFill>
                <a:sym typeface="Symbol" pitchFamily="18" charset="2"/>
              </a:rPr>
              <a:t>d, d, u, u, s, s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09364" y="2811599"/>
            <a:ext cx="823815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dirty="0" err="1" smtClean="0">
                <a:solidFill>
                  <a:srgbClr val="000000"/>
                </a:solidFill>
              </a:rPr>
              <a:t>with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i="1" dirty="0" smtClean="0">
                <a:solidFill>
                  <a:srgbClr val="000000"/>
                </a:solidFill>
              </a:rPr>
              <a:t>S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i="1" dirty="0" smtClean="0">
                <a:solidFill>
                  <a:srgbClr val="000000"/>
                </a:solidFill>
              </a:rPr>
              <a:t>M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i="1" dirty="0" smtClean="0">
                <a:solidFill>
                  <a:srgbClr val="000000"/>
                </a:solidFill>
              </a:rPr>
              <a:t>A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symmetric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 smtClean="0">
                <a:solidFill>
                  <a:srgbClr val="000000"/>
                </a:solidFill>
              </a:rPr>
              <a:t>mixed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symmetry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antisymmetric</a:t>
            </a:r>
            <a:r>
              <a:rPr lang="de-DE" dirty="0" smtClean="0">
                <a:solidFill>
                  <a:srgbClr val="000000"/>
                </a:solidFill>
              </a:rPr>
              <a:t> in </a:t>
            </a:r>
            <a:r>
              <a:rPr lang="de-DE" dirty="0" err="1" smtClean="0">
                <a:solidFill>
                  <a:srgbClr val="000000"/>
                </a:solidFill>
              </a:rPr>
              <a:t>flavor</a:t>
            </a:r>
            <a:r>
              <a:rPr lang="de-DE" dirty="0" smtClean="0">
                <a:solidFill>
                  <a:srgbClr val="000000"/>
                </a:solidFill>
              </a:rPr>
              <a:t> (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spin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dirty="0" err="1" smtClean="0">
                <a:solidFill>
                  <a:srgbClr val="000000"/>
                </a:solidFill>
              </a:rPr>
              <a:t>part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under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exchange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any</a:t>
            </a:r>
            <a:r>
              <a:rPr lang="de-DE" dirty="0" smtClean="0">
                <a:solidFill>
                  <a:srgbClr val="000000"/>
                </a:solidFill>
              </a:rPr>
              <a:t> 2 </a:t>
            </a:r>
            <a:r>
              <a:rPr lang="de-DE" dirty="0" err="1" smtClean="0">
                <a:solidFill>
                  <a:srgbClr val="000000"/>
                </a:solidFill>
              </a:rPr>
              <a:t>quarks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9364" y="4856296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decomposed as: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709364" y="6011996"/>
            <a:ext cx="38202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 smtClean="0">
                <a:solidFill>
                  <a:srgbClr val="000000"/>
                </a:solidFill>
              </a:rPr>
              <a:t>superscript</a:t>
            </a:r>
            <a:r>
              <a:rPr lang="de-DE" dirty="0" smtClean="0">
                <a:solidFill>
                  <a:srgbClr val="000000"/>
                </a:solidFill>
              </a:rPr>
              <a:t>:  (</a:t>
            </a:r>
            <a:r>
              <a:rPr lang="de-DE" dirty="0">
                <a:solidFill>
                  <a:srgbClr val="000000"/>
                </a:solidFill>
              </a:rPr>
              <a:t>2</a:t>
            </a:r>
            <a:r>
              <a:rPr lang="de-DE" i="1" dirty="0">
                <a:solidFill>
                  <a:srgbClr val="000000"/>
                </a:solidFill>
              </a:rPr>
              <a:t>S</a:t>
            </a:r>
            <a:r>
              <a:rPr lang="de-DE" dirty="0">
                <a:solidFill>
                  <a:srgbClr val="000000"/>
                </a:solidFill>
              </a:rPr>
              <a:t>+1) </a:t>
            </a:r>
            <a:r>
              <a:rPr lang="de-DE" dirty="0" err="1">
                <a:solidFill>
                  <a:srgbClr val="000000"/>
                </a:solidFill>
              </a:rPr>
              <a:t>spin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multiplicity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" name="Grafik 9" descr="formula_1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2987" y="2011496"/>
            <a:ext cx="4321961" cy="533356"/>
          </a:xfrm>
          <a:prstGeom prst="rect">
            <a:avLst/>
          </a:prstGeom>
        </p:spPr>
      </p:pic>
      <p:pic>
        <p:nvPicPr>
          <p:cNvPr id="11" name="Grafik 10" descr="formula_1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2987" y="4233996"/>
            <a:ext cx="4804014" cy="533356"/>
          </a:xfrm>
          <a:prstGeom prst="rect">
            <a:avLst/>
          </a:prstGeom>
        </p:spPr>
      </p:pic>
      <p:pic>
        <p:nvPicPr>
          <p:cNvPr id="12" name="Grafik 11" descr="formula_16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2987" y="5434146"/>
            <a:ext cx="7567559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8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272480" y="0"/>
            <a:ext cx="9633520" cy="8367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356" y="260648"/>
            <a:ext cx="8420100" cy="400110"/>
          </a:xfrm>
        </p:spPr>
        <p:txBody>
          <a:bodyPr/>
          <a:lstStyle/>
          <a:p>
            <a:r>
              <a:rPr lang="de-DE" dirty="0" smtClean="0"/>
              <a:t>SU(6) </a:t>
            </a:r>
            <a:r>
              <a:rPr lang="de-DE" dirty="0" smtClean="0">
                <a:sym typeface="Symbol"/>
              </a:rPr>
              <a:t></a:t>
            </a:r>
            <a:r>
              <a:rPr lang="de-DE" dirty="0">
                <a:sym typeface="Symbol"/>
              </a:rPr>
              <a:t> </a:t>
            </a:r>
            <a:r>
              <a:rPr lang="de-DE" i="1" dirty="0" smtClean="0"/>
              <a:t>O</a:t>
            </a:r>
            <a:r>
              <a:rPr lang="de-DE" dirty="0" smtClean="0"/>
              <a:t>(3)</a:t>
            </a:r>
            <a:endParaRPr lang="en-US" dirty="0"/>
          </a:p>
        </p:txBody>
      </p:sp>
      <p:pic>
        <p:nvPicPr>
          <p:cNvPr id="6" name="Grafik 5" descr="PDG08_QuarkModel_tab14-6.png"/>
          <p:cNvPicPr>
            <a:picLocks noChangeAspect="1"/>
          </p:cNvPicPr>
          <p:nvPr/>
        </p:nvPicPr>
        <p:blipFill>
          <a:blip r:embed="rId2" cstate="print"/>
          <a:srcRect l="-2332" t="16820"/>
          <a:stretch>
            <a:fillRect/>
          </a:stretch>
        </p:blipFill>
        <p:spPr>
          <a:xfrm>
            <a:off x="4202195" y="317500"/>
            <a:ext cx="5476240" cy="62668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/>
          <p:cNvSpPr txBox="1"/>
          <p:nvPr/>
        </p:nvSpPr>
        <p:spPr>
          <a:xfrm>
            <a:off x="2576736" y="631825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source: PDG 2008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0972" y="2095503"/>
            <a:ext cx="298030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i="1" dirty="0">
                <a:solidFill>
                  <a:srgbClr val="000000"/>
                </a:solidFill>
              </a:rPr>
              <a:t>J</a:t>
            </a:r>
            <a:r>
              <a:rPr lang="de-DE" i="1" baseline="30000" dirty="0">
                <a:solidFill>
                  <a:srgbClr val="000000"/>
                </a:solidFill>
              </a:rPr>
              <a:t>P</a:t>
            </a:r>
            <a:r>
              <a:rPr lang="de-DE" dirty="0">
                <a:solidFill>
                  <a:srgbClr val="000000"/>
                </a:solidFill>
              </a:rPr>
              <a:t>:  total </a:t>
            </a:r>
            <a:r>
              <a:rPr lang="de-DE" dirty="0" err="1">
                <a:solidFill>
                  <a:srgbClr val="000000"/>
                </a:solidFill>
              </a:rPr>
              <a:t>baryon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spin</a:t>
            </a:r>
            <a:r>
              <a:rPr lang="de-DE" dirty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parity</a:t>
            </a:r>
            <a:endParaRPr lang="de-DE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i="1" dirty="0">
                <a:solidFill>
                  <a:srgbClr val="000000"/>
                </a:solidFill>
              </a:rPr>
              <a:t>D</a:t>
            </a:r>
            <a:r>
              <a:rPr lang="de-DE" dirty="0">
                <a:solidFill>
                  <a:srgbClr val="000000"/>
                </a:solidFill>
              </a:rPr>
              <a:t>:   </a:t>
            </a:r>
            <a:r>
              <a:rPr lang="de-DE" i="1" dirty="0">
                <a:solidFill>
                  <a:srgbClr val="000000"/>
                </a:solidFill>
              </a:rPr>
              <a:t>SU</a:t>
            </a:r>
            <a:r>
              <a:rPr lang="de-DE" dirty="0">
                <a:solidFill>
                  <a:srgbClr val="000000"/>
                </a:solidFill>
              </a:rPr>
              <a:t>(6) </a:t>
            </a:r>
            <a:r>
              <a:rPr lang="de-DE" dirty="0" err="1">
                <a:solidFill>
                  <a:srgbClr val="000000"/>
                </a:solidFill>
              </a:rPr>
              <a:t>multiplet</a:t>
            </a:r>
            <a:endParaRPr lang="de-DE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</a:pPr>
            <a:r>
              <a:rPr lang="de-DE" i="1" dirty="0">
                <a:solidFill>
                  <a:srgbClr val="000000"/>
                </a:solidFill>
              </a:rPr>
              <a:t>L</a:t>
            </a:r>
            <a:r>
              <a:rPr lang="de-DE" dirty="0">
                <a:solidFill>
                  <a:srgbClr val="000000"/>
                </a:solidFill>
              </a:rPr>
              <a:t>:   total </a:t>
            </a:r>
            <a:r>
              <a:rPr lang="de-DE" dirty="0" err="1">
                <a:solidFill>
                  <a:srgbClr val="000000"/>
                </a:solidFill>
              </a:rPr>
              <a:t>quark</a:t>
            </a:r>
            <a:r>
              <a:rPr lang="de-DE" dirty="0">
                <a:solidFill>
                  <a:srgbClr val="000000"/>
                </a:solidFill>
              </a:rPr>
              <a:t> orbital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      angular </a:t>
            </a:r>
            <a:r>
              <a:rPr lang="de-DE" dirty="0" err="1">
                <a:solidFill>
                  <a:srgbClr val="000000"/>
                </a:solidFill>
              </a:rPr>
              <a:t>momentum</a:t>
            </a:r>
            <a:r>
              <a:rPr lang="de-DE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i="1" dirty="0">
                <a:solidFill>
                  <a:srgbClr val="000000"/>
                </a:solidFill>
              </a:rPr>
              <a:t>N</a:t>
            </a:r>
            <a:r>
              <a:rPr lang="de-DE" dirty="0">
                <a:solidFill>
                  <a:srgbClr val="000000"/>
                </a:solidFill>
              </a:rPr>
              <a:t>:   # </a:t>
            </a:r>
            <a:r>
              <a:rPr lang="de-DE" dirty="0" err="1">
                <a:solidFill>
                  <a:srgbClr val="000000"/>
                </a:solidFill>
              </a:rPr>
              <a:t>quanta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excitation</a:t>
            </a:r>
            <a:endParaRPr lang="de-DE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i="1" dirty="0">
                <a:solidFill>
                  <a:srgbClr val="000000"/>
                </a:solidFill>
              </a:rPr>
              <a:t>S</a:t>
            </a:r>
            <a:r>
              <a:rPr lang="de-DE" dirty="0">
                <a:solidFill>
                  <a:srgbClr val="000000"/>
                </a:solidFill>
              </a:rPr>
              <a:t>:   total </a:t>
            </a:r>
            <a:r>
              <a:rPr lang="de-DE" dirty="0" err="1">
                <a:solidFill>
                  <a:srgbClr val="000000"/>
                </a:solidFill>
              </a:rPr>
              <a:t>quark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spin</a:t>
            </a: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9" name="Gruppieren 11"/>
          <p:cNvGrpSpPr/>
          <p:nvPr/>
        </p:nvGrpSpPr>
        <p:grpSpPr>
          <a:xfrm>
            <a:off x="570971" y="1073153"/>
            <a:ext cx="3248006" cy="777219"/>
            <a:chOff x="527050" y="1073150"/>
            <a:chExt cx="2998159" cy="777219"/>
          </a:xfrm>
        </p:grpSpPr>
        <p:sp>
          <p:nvSpPr>
            <p:cNvPr id="11" name="Textfeld 10"/>
            <p:cNvSpPr txBox="1"/>
            <p:nvPr/>
          </p:nvSpPr>
          <p:spPr>
            <a:xfrm>
              <a:off x="527050" y="1073150"/>
              <a:ext cx="299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20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classification of baryons by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pic>
          <p:nvPicPr>
            <p:cNvPr id="12" name="Grafik 11" descr="formula_165.png"/>
            <p:cNvPicPr>
              <a:picLocks noChangeAspect="1"/>
            </p:cNvPicPr>
            <p:nvPr/>
          </p:nvPicPr>
          <p:blipFill>
            <a:blip r:embed="rId3" cstate="print"/>
            <a:srcRect t="13815" r="11637" b="13815"/>
            <a:stretch>
              <a:fillRect/>
            </a:stretch>
          </p:blipFill>
          <p:spPr>
            <a:xfrm>
              <a:off x="571500" y="1473200"/>
              <a:ext cx="1640080" cy="377169"/>
            </a:xfrm>
            <a:prstGeom prst="rect">
              <a:avLst/>
            </a:prstGeom>
          </p:spPr>
        </p:pic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5007" y="4673600"/>
            <a:ext cx="3236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 smtClean="0">
                <a:solidFill>
                  <a:srgbClr val="800000"/>
                </a:solidFill>
              </a:rPr>
              <a:t>note</a:t>
            </a:r>
            <a:r>
              <a:rPr lang="de-DE" dirty="0">
                <a:solidFill>
                  <a:srgbClr val="800000"/>
                </a:solidFill>
              </a:rPr>
              <a:t>: </a:t>
            </a:r>
            <a:r>
              <a:rPr lang="de-DE" dirty="0" smtClean="0">
                <a:solidFill>
                  <a:srgbClr val="800000"/>
                </a:solidFill>
              </a:rPr>
              <a:t> </a:t>
            </a:r>
            <a:r>
              <a:rPr lang="de-DE" dirty="0" err="1" smtClean="0">
                <a:solidFill>
                  <a:srgbClr val="800000"/>
                </a:solidFill>
              </a:rPr>
              <a:t>baryons</a:t>
            </a:r>
            <a:r>
              <a:rPr lang="de-DE" dirty="0" smtClean="0">
                <a:solidFill>
                  <a:srgbClr val="800000"/>
                </a:solidFill>
              </a:rPr>
              <a:t> </a:t>
            </a:r>
            <a:r>
              <a:rPr lang="de-DE" dirty="0" err="1">
                <a:solidFill>
                  <a:srgbClr val="800000"/>
                </a:solidFill>
              </a:rPr>
              <a:t>with</a:t>
            </a:r>
            <a:r>
              <a:rPr lang="de-DE" dirty="0">
                <a:solidFill>
                  <a:srgbClr val="800000"/>
                </a:solidFill>
              </a:rPr>
              <a:t> </a:t>
            </a:r>
            <a:r>
              <a:rPr lang="de-DE" dirty="0" smtClean="0">
                <a:solidFill>
                  <a:srgbClr val="800000"/>
                </a:solidFill>
              </a:rPr>
              <a:t>same </a:t>
            </a:r>
            <a:r>
              <a:rPr lang="de-DE" i="1" dirty="0" smtClean="0">
                <a:solidFill>
                  <a:srgbClr val="800000"/>
                </a:solidFill>
              </a:rPr>
              <a:t>J</a:t>
            </a:r>
            <a:r>
              <a:rPr lang="de-DE" i="1" baseline="30000" dirty="0" smtClean="0">
                <a:solidFill>
                  <a:srgbClr val="800000"/>
                </a:solidFill>
              </a:rPr>
              <a:t>P</a:t>
            </a:r>
            <a:endParaRPr lang="de-DE" dirty="0" smtClean="0">
              <a:solidFill>
                <a:srgbClr val="800000"/>
              </a:solidFill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de-DE" dirty="0" smtClean="0">
                <a:solidFill>
                  <a:srgbClr val="800000"/>
                </a:solidFill>
              </a:rPr>
              <a:t>          </a:t>
            </a:r>
            <a:r>
              <a:rPr lang="de-DE" dirty="0" err="1" smtClean="0">
                <a:solidFill>
                  <a:srgbClr val="800000"/>
                </a:solidFill>
              </a:rPr>
              <a:t>can</a:t>
            </a:r>
            <a:r>
              <a:rPr lang="de-DE" dirty="0" smtClean="0">
                <a:solidFill>
                  <a:srgbClr val="800000"/>
                </a:solidFill>
              </a:rPr>
              <a:t> </a:t>
            </a:r>
            <a:r>
              <a:rPr lang="de-DE" dirty="0">
                <a:solidFill>
                  <a:srgbClr val="800000"/>
                </a:solidFill>
              </a:rPr>
              <a:t>mix!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>
                <a:solidFill>
                  <a:srgbClr val="000000"/>
                </a:solidFill>
              </a:rPr>
              <a:t>assignment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partially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uncertain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0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Non-</a:t>
            </a:r>
            <a:r>
              <a:rPr lang="de-DE" dirty="0" err="1" smtClean="0"/>
              <a:t>Relativistic</a:t>
            </a:r>
            <a:r>
              <a:rPr lang="de-DE" dirty="0" smtClean="0"/>
              <a:t> </a:t>
            </a:r>
            <a:r>
              <a:rPr lang="de-DE" dirty="0" err="1" smtClean="0"/>
              <a:t>Constituent</a:t>
            </a:r>
            <a:r>
              <a:rPr lang="de-DE" dirty="0" smtClean="0"/>
              <a:t> Quark Model</a:t>
            </a:r>
            <a:endParaRPr lang="en-US" dirty="0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65814" y="2933703"/>
            <a:ext cx="7458736" cy="727075"/>
            <a:chOff x="329" y="1763"/>
            <a:chExt cx="4337" cy="458"/>
          </a:xfrm>
        </p:grpSpPr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329" y="1763"/>
              <a:ext cx="278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>
                  <a:solidFill>
                    <a:srgbClr val="000000"/>
                  </a:solidFill>
                </a:rPr>
                <a:t>Ansatz: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>
                  <a:solidFill>
                    <a:srgbClr val="000000"/>
                  </a:solidFill>
                </a:rPr>
                <a:t>spin-independent + spin-dependent part:</a:t>
              </a:r>
            </a:p>
          </p:txBody>
        </p:sp>
        <p:graphicFrame>
          <p:nvGraphicFramePr>
            <p:cNvPr id="16" name="Object 12"/>
            <p:cNvGraphicFramePr>
              <a:graphicFrameLocks noChangeAspect="1"/>
            </p:cNvGraphicFramePr>
            <p:nvPr/>
          </p:nvGraphicFramePr>
          <p:xfrm>
            <a:off x="3757" y="1990"/>
            <a:ext cx="909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2" name="Formel" r:id="rId3" imgW="901309" imgH="228501" progId="Equation.3">
                    <p:embed/>
                  </p:oleObj>
                </mc:Choice>
                <mc:Fallback>
                  <p:oleObj name="Formel" r:id="rId3" imgW="90130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7" y="1990"/>
                          <a:ext cx="909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754520"/>
              </p:ext>
            </p:extLst>
          </p:nvPr>
        </p:nvGraphicFramePr>
        <p:xfrm>
          <a:off x="617407" y="3660778"/>
          <a:ext cx="457636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" name="Formel" r:id="rId5" imgW="2667000" imgH="508000" progId="Equation.3">
                  <p:embed/>
                </p:oleObj>
              </mc:Choice>
              <mc:Fallback>
                <p:oleObj name="Formel" r:id="rId5" imgW="2667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07" y="3660778"/>
                        <a:ext cx="457636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65813" y="4560889"/>
            <a:ext cx="5830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split into harmonic part + anharmonic perturbation</a:t>
            </a:r>
          </a:p>
        </p:txBody>
      </p: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613966" y="5011738"/>
            <a:ext cx="7269558" cy="773112"/>
            <a:chOff x="357" y="3232"/>
            <a:chExt cx="4227" cy="487"/>
          </a:xfrm>
        </p:grpSpPr>
        <p:graphicFrame>
          <p:nvGraphicFramePr>
            <p:cNvPr id="13" name="Object 22"/>
            <p:cNvGraphicFramePr>
              <a:graphicFrameLocks noChangeAspect="1"/>
            </p:cNvGraphicFramePr>
            <p:nvPr/>
          </p:nvGraphicFramePr>
          <p:xfrm>
            <a:off x="357" y="3232"/>
            <a:ext cx="3657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4" name="Formel" r:id="rId7" imgW="3594100" imgH="482600" progId="Equation.3">
                    <p:embed/>
                  </p:oleObj>
                </mc:Choice>
                <mc:Fallback>
                  <p:oleObj name="Formel" r:id="rId7" imgW="35941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" y="3232"/>
                          <a:ext cx="3657" cy="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4211" y="3336"/>
              <a:ext cx="37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>
                  <a:solidFill>
                    <a:srgbClr val="000000"/>
                  </a:solidFill>
                </a:rPr>
                <a:t>with</a:t>
              </a:r>
            </a:p>
          </p:txBody>
        </p:sp>
      </p:grpSp>
      <p:graphicFrame>
        <p:nvGraphicFramePr>
          <p:cNvPr id="1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942397"/>
              </p:ext>
            </p:extLst>
          </p:nvPr>
        </p:nvGraphicFramePr>
        <p:xfrm>
          <a:off x="613968" y="5821366"/>
          <a:ext cx="3427544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" name="Formel" r:id="rId9" imgW="1954951" imgH="444307" progId="Equation.3">
                  <p:embed/>
                </p:oleObj>
              </mc:Choice>
              <mc:Fallback>
                <p:oleObj name="Formel" r:id="rId9" imgW="195495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968" y="5821366"/>
                        <a:ext cx="3427544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5529064" y="1609434"/>
            <a:ext cx="3129126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</a:rPr>
              <a:t>(</a:t>
            </a:r>
            <a:r>
              <a:rPr lang="de-DE" sz="1400" dirty="0" err="1">
                <a:solidFill>
                  <a:srgbClr val="000000"/>
                </a:solidFill>
              </a:rPr>
              <a:t>N.Isgur</a:t>
            </a:r>
            <a:r>
              <a:rPr lang="de-DE" sz="1400" dirty="0">
                <a:solidFill>
                  <a:srgbClr val="000000"/>
                </a:solidFill>
              </a:rPr>
              <a:t>, G. Karl</a:t>
            </a:r>
            <a:r>
              <a:rPr lang="de-DE" sz="1400" dirty="0" smtClean="0">
                <a:solidFill>
                  <a:srgbClr val="000000"/>
                </a:solidFill>
              </a:rPr>
              <a:t>, PLB </a:t>
            </a:r>
            <a:r>
              <a:rPr lang="de-DE" sz="1400" dirty="0">
                <a:solidFill>
                  <a:srgbClr val="000000"/>
                </a:solidFill>
              </a:rPr>
              <a:t>72 (1977) 109)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2292713" y="1609434"/>
            <a:ext cx="1339260" cy="1150579"/>
            <a:chOff x="7698287" y="3933056"/>
            <a:chExt cx="1339260" cy="1150579"/>
          </a:xfrm>
        </p:grpSpPr>
        <p:cxnSp>
          <p:nvCxnSpPr>
            <p:cNvPr id="24" name="Gerade Verbindung 23"/>
            <p:cNvCxnSpPr/>
            <p:nvPr/>
          </p:nvCxnSpPr>
          <p:spPr bwMode="auto">
            <a:xfrm>
              <a:off x="8342658" y="4103689"/>
              <a:ext cx="603449" cy="914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Ellipse 25"/>
            <p:cNvSpPr>
              <a:spLocks noChangeAspect="1"/>
            </p:cNvSpPr>
            <p:nvPr/>
          </p:nvSpPr>
          <p:spPr bwMode="auto">
            <a:xfrm>
              <a:off x="8226504" y="3933056"/>
              <a:ext cx="182880" cy="18288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 bwMode="auto">
            <a:xfrm>
              <a:off x="8854667" y="4895111"/>
              <a:ext cx="182880" cy="182880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 bwMode="auto">
            <a:xfrm>
              <a:off x="7698287" y="4900755"/>
              <a:ext cx="182880" cy="182880"/>
            </a:xfrm>
            <a:prstGeom prst="ellipse">
              <a:avLst/>
            </a:prstGeom>
            <a:solidFill>
              <a:srgbClr val="0070C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Gerade Verbindung 28"/>
            <p:cNvCxnSpPr>
              <a:stCxn id="26" idx="3"/>
            </p:cNvCxnSpPr>
            <p:nvPr/>
          </p:nvCxnSpPr>
          <p:spPr bwMode="auto">
            <a:xfrm flipH="1">
              <a:off x="7821457" y="4089154"/>
              <a:ext cx="431829" cy="81943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 Verbindung 31"/>
            <p:cNvCxnSpPr>
              <a:stCxn id="27" idx="2"/>
              <a:endCxn id="28" idx="6"/>
            </p:cNvCxnSpPr>
            <p:nvPr/>
          </p:nvCxnSpPr>
          <p:spPr bwMode="auto">
            <a:xfrm flipH="1">
              <a:off x="7881167" y="4986551"/>
              <a:ext cx="973500" cy="56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2720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92696"/>
            <a:ext cx="8420100" cy="400110"/>
          </a:xfrm>
        </p:spPr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Relativistic</a:t>
            </a:r>
            <a:r>
              <a:rPr lang="de-DE" dirty="0"/>
              <a:t> </a:t>
            </a:r>
            <a:r>
              <a:rPr lang="de-DE" dirty="0" err="1"/>
              <a:t>Constituent</a:t>
            </a:r>
            <a:r>
              <a:rPr lang="de-DE" dirty="0"/>
              <a:t> Quark </a:t>
            </a:r>
            <a:r>
              <a:rPr lang="de-DE" dirty="0" smtClean="0"/>
              <a:t>Model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62374" y="1291536"/>
            <a:ext cx="8761496" cy="5089792"/>
            <a:chOff x="562374" y="1291536"/>
            <a:chExt cx="8761496" cy="5089792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562374" y="1291536"/>
              <a:ext cx="837601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20000"/>
                </a:spcAft>
              </a:pPr>
              <a:r>
                <a:rPr lang="de-DE" sz="2000" dirty="0">
                  <a:solidFill>
                    <a:srgbClr val="000000"/>
                  </a:solidFill>
                  <a:sym typeface="Symbol" pitchFamily="18" charset="2"/>
                </a:rPr>
                <a:t>  </a:t>
              </a:r>
              <a:r>
                <a:rPr lang="de-DE" sz="2000" dirty="0" err="1">
                  <a:solidFill>
                    <a:srgbClr val="000000"/>
                  </a:solidFill>
                  <a:sym typeface="Symbol" pitchFamily="18" charset="2"/>
                </a:rPr>
                <a:t>exactly</a:t>
              </a:r>
              <a:r>
                <a:rPr lang="de-DE" sz="20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de-DE" sz="2000" dirty="0" err="1">
                  <a:solidFill>
                    <a:srgbClr val="000000"/>
                  </a:solidFill>
                  <a:sym typeface="Symbol" pitchFamily="18" charset="2"/>
                </a:rPr>
                <a:t>solvable</a:t>
              </a:r>
              <a:r>
                <a:rPr lang="de-DE" sz="20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de-DE" sz="2000" dirty="0" err="1">
                  <a:solidFill>
                    <a:srgbClr val="000000"/>
                  </a:solidFill>
                  <a:sym typeface="Symbol" pitchFamily="18" charset="2"/>
                </a:rPr>
                <a:t>for</a:t>
              </a:r>
              <a:r>
                <a:rPr lang="de-DE" sz="20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de-DE" sz="2000" dirty="0" smtClean="0">
                  <a:solidFill>
                    <a:srgbClr val="000000"/>
                  </a:solidFill>
                  <a:sym typeface="Symbol" pitchFamily="18" charset="2"/>
                </a:rPr>
                <a:t>H</a:t>
              </a:r>
              <a:r>
                <a:rPr lang="de-DE" sz="2000" baseline="-25000" dirty="0" smtClean="0">
                  <a:solidFill>
                    <a:srgbClr val="000000"/>
                  </a:solidFill>
                  <a:sym typeface="Symbol" pitchFamily="18" charset="2"/>
                </a:rPr>
                <a:t>0</a:t>
              </a:r>
              <a:r>
                <a:rPr lang="de-DE" sz="20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de-DE" sz="2000" dirty="0" smtClean="0">
                  <a:solidFill>
                    <a:srgbClr val="000000"/>
                  </a:solidFill>
                  <a:sym typeface="Symbol" pitchFamily="18" charset="2"/>
                </a:rPr>
                <a:t>, </a:t>
              </a:r>
              <a:r>
                <a:rPr lang="de-DE" sz="2000" dirty="0" err="1" smtClean="0">
                  <a:solidFill>
                    <a:srgbClr val="000000"/>
                  </a:solidFill>
                  <a:sym typeface="Symbol" pitchFamily="18" charset="2"/>
                </a:rPr>
                <a:t>for</a:t>
              </a:r>
              <a:r>
                <a:rPr lang="de-DE" sz="2000" dirty="0" smtClean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  <a:sym typeface="Symbol" pitchFamily="18" charset="2"/>
                </a:rPr>
                <a:t>simplicity</a:t>
              </a:r>
              <a:r>
                <a:rPr lang="de-DE" sz="2000" dirty="0" smtClean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de-DE" sz="2000" i="1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S</a:t>
              </a:r>
              <a:r>
                <a:rPr lang="de-DE" sz="20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de-DE" sz="2000" dirty="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=</a:t>
              </a:r>
              <a:r>
                <a:rPr lang="de-DE" sz="20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0</a:t>
              </a:r>
              <a:r>
                <a:rPr lang="de-DE" sz="2000" dirty="0">
                  <a:solidFill>
                    <a:srgbClr val="000000"/>
                  </a:solidFill>
                  <a:sym typeface="Symbol" pitchFamily="18" charset="2"/>
                </a:rPr>
                <a:t> &amp; </a:t>
              </a:r>
              <a:r>
                <a:rPr lang="de-DE" sz="2000" i="1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S</a:t>
              </a:r>
              <a:r>
                <a:rPr lang="de-DE" sz="20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de-DE" sz="2000" dirty="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= -</a:t>
              </a:r>
              <a:r>
                <a:rPr lang="de-DE" sz="20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3</a:t>
              </a:r>
              <a:r>
                <a:rPr lang="de-DE" sz="2000" dirty="0">
                  <a:solidFill>
                    <a:srgbClr val="000000"/>
                  </a:solidFill>
                  <a:sym typeface="Symbol" pitchFamily="18" charset="2"/>
                </a:rPr>
                <a:t>: </a:t>
              </a:r>
              <a:r>
                <a:rPr lang="de-DE" sz="2000" i="1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m</a:t>
              </a:r>
              <a:r>
                <a:rPr lang="de-DE" sz="2000" baseline="-250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1</a:t>
              </a:r>
              <a:r>
                <a:rPr lang="de-DE" sz="2000" dirty="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=</a:t>
              </a:r>
              <a:r>
                <a:rPr lang="de-DE" sz="20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de-DE" sz="2000" i="1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m</a:t>
              </a:r>
              <a:r>
                <a:rPr lang="de-DE" sz="2000" baseline="-250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de-DE" sz="20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de-DE" sz="2000" dirty="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=</a:t>
              </a:r>
              <a:r>
                <a:rPr lang="de-DE" sz="20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de-DE" sz="2000" i="1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m</a:t>
              </a:r>
              <a:r>
                <a:rPr lang="de-DE" sz="2000" baseline="-250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3 </a:t>
              </a:r>
              <a:r>
                <a:rPr lang="de-DE" sz="2000" dirty="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</a:t>
              </a:r>
              <a:r>
                <a:rPr lang="de-DE" sz="20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de-DE" sz="2000" i="1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m</a:t>
              </a:r>
            </a:p>
          </p:txBody>
        </p:sp>
        <p:graphicFrame>
          <p:nvGraphicFramePr>
            <p:cNvPr id="2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9487191"/>
                </p:ext>
              </p:extLst>
            </p:nvPr>
          </p:nvGraphicFramePr>
          <p:xfrm>
            <a:off x="613968" y="2282731"/>
            <a:ext cx="2397390" cy="690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4" name="Formel" r:id="rId3" imgW="1397000" imgH="431800" progId="Equation.3">
                    <p:embed/>
                  </p:oleObj>
                </mc:Choice>
                <mc:Fallback>
                  <p:oleObj name="Formel" r:id="rId3" imgW="13970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968" y="2282731"/>
                          <a:ext cx="2397390" cy="690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4787867"/>
                </p:ext>
              </p:extLst>
            </p:nvPr>
          </p:nvGraphicFramePr>
          <p:xfrm>
            <a:off x="3733670" y="2303369"/>
            <a:ext cx="1688835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5" name="Formel" r:id="rId5" imgW="977900" imgH="419100" progId="Equation.3">
                    <p:embed/>
                  </p:oleObj>
                </mc:Choice>
                <mc:Fallback>
                  <p:oleObj name="Formel" r:id="rId5" imgW="9779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670" y="2303369"/>
                          <a:ext cx="1688835" cy="669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0879325"/>
                </p:ext>
              </p:extLst>
            </p:nvPr>
          </p:nvGraphicFramePr>
          <p:xfrm>
            <a:off x="6026150" y="2303369"/>
            <a:ext cx="2242608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6" name="Formel" r:id="rId7" imgW="1295400" imgH="419100" progId="Equation.3">
                    <p:embed/>
                  </p:oleObj>
                </mc:Choice>
                <mc:Fallback>
                  <p:oleObj name="Formel" r:id="rId7" imgW="12954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6150" y="2303369"/>
                          <a:ext cx="2242608" cy="669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562374" y="1830292"/>
              <a:ext cx="29434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 err="1">
                  <a:solidFill>
                    <a:srgbClr val="000000"/>
                  </a:solidFill>
                </a:rPr>
                <a:t>change</a:t>
              </a:r>
              <a:r>
                <a:rPr lang="de-DE" sz="2000" dirty="0">
                  <a:solidFill>
                    <a:srgbClr val="000000"/>
                  </a:solidFill>
                </a:rPr>
                <a:t> </a:t>
              </a:r>
              <a:r>
                <a:rPr lang="de-DE" sz="2000" dirty="0" err="1">
                  <a:solidFill>
                    <a:srgbClr val="000000"/>
                  </a:solidFill>
                </a:rPr>
                <a:t>of</a:t>
              </a:r>
              <a:r>
                <a:rPr lang="de-DE" sz="2000" dirty="0">
                  <a:solidFill>
                    <a:srgbClr val="000000"/>
                  </a:solidFill>
                </a:rPr>
                <a:t> variables:   </a:t>
              </a:r>
              <a:r>
                <a:rPr lang="de-DE" sz="2000" dirty="0">
                  <a:solidFill>
                    <a:srgbClr val="000000"/>
                  </a:solidFill>
                  <a:sym typeface="Symbol" pitchFamily="18" charset="2"/>
                </a:rPr>
                <a:t></a:t>
              </a: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562374" y="3057602"/>
              <a:ext cx="20665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 err="1">
                  <a:solidFill>
                    <a:srgbClr val="000000"/>
                  </a:solidFill>
                </a:rPr>
                <a:t>correspondingly</a:t>
              </a:r>
              <a:r>
                <a:rPr lang="de-DE" sz="2000" dirty="0">
                  <a:solidFill>
                    <a:srgbClr val="000000"/>
                  </a:solidFill>
                </a:rPr>
                <a:t>:</a:t>
              </a:r>
            </a:p>
          </p:txBody>
        </p:sp>
        <p:graphicFrame>
          <p:nvGraphicFramePr>
            <p:cNvPr id="3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2213270"/>
                </p:ext>
              </p:extLst>
            </p:nvPr>
          </p:nvGraphicFramePr>
          <p:xfrm>
            <a:off x="3685514" y="3057605"/>
            <a:ext cx="108690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7" name="Formel" r:id="rId9" imgW="622030" imgH="266584" progId="Equation.3">
                    <p:embed/>
                  </p:oleObj>
                </mc:Choice>
                <mc:Fallback>
                  <p:oleObj name="Formel" r:id="rId9" imgW="622030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5514" y="3057605"/>
                          <a:ext cx="108690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5838889"/>
                </p:ext>
              </p:extLst>
            </p:nvPr>
          </p:nvGraphicFramePr>
          <p:xfrm>
            <a:off x="6805217" y="3125865"/>
            <a:ext cx="969963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8" name="Formel" r:id="rId11" imgW="545626" imgH="177646" progId="Equation.3">
                    <p:embed/>
                  </p:oleObj>
                </mc:Choice>
                <mc:Fallback>
                  <p:oleObj name="Formel" r:id="rId11" imgW="545626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5217" y="3125865"/>
                          <a:ext cx="969963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5976277" y="3057602"/>
              <a:ext cx="6415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>
                  <a:solidFill>
                    <a:srgbClr val="000000"/>
                  </a:solidFill>
                </a:rPr>
                <a:t>with</a:t>
              </a: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7976394" y="3054428"/>
              <a:ext cx="4379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>
                  <a:solidFill>
                    <a:srgbClr val="000000"/>
                  </a:solidFill>
                  <a:sym typeface="Symbol" pitchFamily="18" charset="2"/>
                </a:rPr>
                <a:t></a:t>
              </a:r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662122" y="3594176"/>
              <a:ext cx="4777581" cy="27726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</a:endParaRP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5801239" y="3950462"/>
              <a:ext cx="32303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>
                  <a:solidFill>
                    <a:srgbClr val="000000"/>
                  </a:solidFill>
                  <a:sym typeface="Symbol" pitchFamily="18" charset="2"/>
                </a:rPr>
                <a:t> 2 </a:t>
              </a:r>
              <a:r>
                <a:rPr lang="de-DE" sz="2000" dirty="0" err="1">
                  <a:solidFill>
                    <a:srgbClr val="000000"/>
                  </a:solidFill>
                  <a:sym typeface="Symbol" pitchFamily="18" charset="2"/>
                </a:rPr>
                <a:t>degenerate</a:t>
              </a:r>
              <a:r>
                <a:rPr lang="de-DE" sz="20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de-DE" sz="2000" dirty="0" err="1">
                  <a:solidFill>
                    <a:srgbClr val="000000"/>
                  </a:solidFill>
                  <a:sym typeface="Symbol" pitchFamily="18" charset="2"/>
                </a:rPr>
                <a:t>oscillators</a:t>
              </a:r>
              <a:endParaRPr lang="de-DE" sz="2000" dirty="0">
                <a:solidFill>
                  <a:srgbClr val="000000"/>
                </a:solidFill>
                <a:sym typeface="Symbol" pitchFamily="18" charset="2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5801239" y="4650798"/>
              <a:ext cx="35226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r>
                <a:rPr lang="de-DE" sz="2000" dirty="0">
                  <a:solidFill>
                    <a:srgbClr val="000000"/>
                  </a:solidFill>
                </a:rPr>
                <a:t> </a:t>
              </a:r>
              <a:r>
                <a:rPr lang="de-DE" sz="2000" dirty="0" err="1">
                  <a:solidFill>
                    <a:srgbClr val="000000"/>
                  </a:solidFill>
                </a:rPr>
                <a:t>denotes</a:t>
              </a:r>
              <a:r>
                <a:rPr lang="de-DE" sz="2000" dirty="0">
                  <a:solidFill>
                    <a:srgbClr val="000000"/>
                  </a:solidFill>
                </a:rPr>
                <a:t> </a:t>
              </a:r>
              <a:r>
                <a:rPr lang="de-DE" sz="2000" dirty="0" err="1">
                  <a:solidFill>
                    <a:srgbClr val="000000"/>
                  </a:solidFill>
                </a:rPr>
                <a:t>the</a:t>
              </a:r>
              <a:r>
                <a:rPr lang="de-DE" sz="2000" dirty="0">
                  <a:solidFill>
                    <a:srgbClr val="000000"/>
                  </a:solidFill>
                </a:rPr>
                <a:t> </a:t>
              </a:r>
              <a:r>
                <a:rPr lang="de-DE" sz="2000" dirty="0" err="1">
                  <a:solidFill>
                    <a:srgbClr val="000000"/>
                  </a:solidFill>
                </a:rPr>
                <a:t>symmetry</a:t>
              </a:r>
              <a:r>
                <a:rPr lang="de-DE" sz="2000" dirty="0">
                  <a:solidFill>
                    <a:srgbClr val="000000"/>
                  </a:solidFill>
                </a:rPr>
                <a:t> w.r.t.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 err="1">
                  <a:solidFill>
                    <a:srgbClr val="000000"/>
                  </a:solidFill>
                </a:rPr>
                <a:t>exchange</a:t>
              </a:r>
              <a:r>
                <a:rPr lang="de-DE" sz="2000" dirty="0">
                  <a:solidFill>
                    <a:srgbClr val="000000"/>
                  </a:solidFill>
                </a:rPr>
                <a:t> </a:t>
              </a:r>
              <a:r>
                <a:rPr lang="de-DE" sz="2000" dirty="0" err="1">
                  <a:solidFill>
                    <a:srgbClr val="000000"/>
                  </a:solidFill>
                </a:rPr>
                <a:t>of</a:t>
              </a:r>
              <a:r>
                <a:rPr lang="de-DE" sz="2000" dirty="0">
                  <a:solidFill>
                    <a:srgbClr val="000000"/>
                  </a:solidFill>
                </a:rPr>
                <a:t> </a:t>
              </a:r>
              <a:r>
                <a:rPr lang="de-DE" sz="2000" dirty="0" err="1">
                  <a:solidFill>
                    <a:srgbClr val="000000"/>
                  </a:solidFill>
                </a:rPr>
                <a:t>two</a:t>
              </a:r>
              <a:r>
                <a:rPr lang="de-DE" sz="2000" dirty="0">
                  <a:solidFill>
                    <a:srgbClr val="000000"/>
                  </a:solidFill>
                </a:rPr>
                <a:t> </a:t>
              </a:r>
              <a:r>
                <a:rPr lang="de-DE" sz="2000" dirty="0" err="1">
                  <a:solidFill>
                    <a:srgbClr val="000000"/>
                  </a:solidFill>
                </a:rPr>
                <a:t>quarks</a:t>
              </a:r>
              <a:endParaRPr lang="de-DE" sz="2000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/>
          </p:nvSpPr>
          <p:spPr bwMode="auto">
            <a:xfrm>
              <a:off x="5801239" y="5574708"/>
              <a:ext cx="31630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 err="1" smtClean="0">
                  <a:solidFill>
                    <a:srgbClr val="000000"/>
                  </a:solidFill>
                </a:rPr>
                <a:t>equidistant</a:t>
              </a:r>
              <a:r>
                <a:rPr lang="de-DE" sz="2000" dirty="0" smtClean="0">
                  <a:solidFill>
                    <a:srgbClr val="0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energy</a:t>
              </a:r>
              <a:r>
                <a:rPr lang="de-DE" sz="2000" dirty="0" smtClean="0">
                  <a:solidFill>
                    <a:srgbClr val="000000"/>
                  </a:solidFill>
                </a:rPr>
                <a:t> </a:t>
              </a:r>
              <a:r>
                <a:rPr lang="de-DE" sz="2000" dirty="0" err="1">
                  <a:solidFill>
                    <a:srgbClr val="000000"/>
                  </a:solidFill>
                </a:rPr>
                <a:t>levels</a:t>
              </a:r>
              <a:r>
                <a:rPr lang="de-DE" sz="2000" dirty="0">
                  <a:solidFill>
                    <a:srgbClr val="000000"/>
                  </a:solidFill>
                </a:rPr>
                <a:t>:</a:t>
              </a:r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829543" y="3774508"/>
              <a:ext cx="4483497" cy="2394099"/>
              <a:chOff x="800562" y="3555181"/>
              <a:chExt cx="4483497" cy="2394099"/>
            </a:xfrm>
          </p:grpSpPr>
          <p:graphicFrame>
            <p:nvGraphicFramePr>
              <p:cNvPr id="41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4201509"/>
                  </p:ext>
                </p:extLst>
              </p:nvPr>
            </p:nvGraphicFramePr>
            <p:xfrm>
              <a:off x="800562" y="3555181"/>
              <a:ext cx="4483497" cy="809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79" name="Formel" r:id="rId13" imgW="2616200" imgH="508000" progId="Equation.3">
                      <p:embed/>
                    </p:oleObj>
                  </mc:Choice>
                  <mc:Fallback>
                    <p:oleObj name="Formel" r:id="rId13" imgW="2616200" imgH="508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0562" y="3555181"/>
                            <a:ext cx="4483497" cy="809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4370771"/>
                  </p:ext>
                </p:extLst>
              </p:nvPr>
            </p:nvGraphicFramePr>
            <p:xfrm>
              <a:off x="800562" y="4491087"/>
              <a:ext cx="4160177" cy="712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80" name="Formel" r:id="rId15" imgW="2374900" imgH="444500" progId="Equation.3">
                      <p:embed/>
                    </p:oleObj>
                  </mc:Choice>
                  <mc:Fallback>
                    <p:oleObj name="Formel" r:id="rId15" imgW="2374900" imgH="444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0562" y="4491087"/>
                            <a:ext cx="4160177" cy="7127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" name="Gruppieren 2"/>
              <p:cNvGrpSpPr/>
              <p:nvPr/>
            </p:nvGrpSpPr>
            <p:grpSpPr>
              <a:xfrm>
                <a:off x="800562" y="5330155"/>
                <a:ext cx="3544492" cy="619125"/>
                <a:chOff x="856050" y="5177842"/>
                <a:chExt cx="3544492" cy="619125"/>
              </a:xfrm>
            </p:grpSpPr>
            <p:graphicFrame>
              <p:nvGraphicFramePr>
                <p:cNvPr id="66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00066819"/>
                    </p:ext>
                  </p:extLst>
                </p:nvPr>
              </p:nvGraphicFramePr>
              <p:xfrm>
                <a:off x="856050" y="5177842"/>
                <a:ext cx="1625203" cy="619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81" name="Formel" r:id="rId17" imgW="1879560" imgH="774360" progId="Equation.3">
                        <p:embed/>
                      </p:oleObj>
                    </mc:Choice>
                    <mc:Fallback>
                      <p:oleObj name="Formel" r:id="rId17" imgW="1879560" imgH="77436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56050" y="5177842"/>
                              <a:ext cx="1625203" cy="6191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7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6563053"/>
                    </p:ext>
                  </p:extLst>
                </p:nvPr>
              </p:nvGraphicFramePr>
              <p:xfrm>
                <a:off x="2864768" y="5292935"/>
                <a:ext cx="1535774" cy="3889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82" name="Formel" r:id="rId19" imgW="888614" imgH="241195" progId="Equation.3">
                        <p:embed/>
                      </p:oleObj>
                    </mc:Choice>
                    <mc:Fallback>
                      <p:oleObj name="Formel" r:id="rId19" imgW="888614" imgH="24119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64768" y="5292935"/>
                              <a:ext cx="1535774" cy="3889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63" name="Textfeld 62"/>
            <p:cNvSpPr txBox="1"/>
            <p:nvPr/>
          </p:nvSpPr>
          <p:spPr>
            <a:xfrm>
              <a:off x="5801239" y="5981218"/>
              <a:ext cx="31630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remember:   </a:t>
              </a:r>
              <a:r>
                <a:rPr lang="en-US" sz="20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 = 2(n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1)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74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Modern Quark Models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376936" y="6361583"/>
            <a:ext cx="3726789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U. </a:t>
            </a:r>
            <a:r>
              <a:rPr lang="en-US" sz="1400" dirty="0" err="1" smtClean="0"/>
              <a:t>Löring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., Eur. Phys. J</a:t>
            </a:r>
            <a:r>
              <a:rPr lang="en-US" sz="1400" dirty="0"/>
              <a:t>. A10 (2001) </a:t>
            </a:r>
            <a:r>
              <a:rPr lang="en-US" sz="1400" dirty="0" smtClean="0"/>
              <a:t>395</a:t>
            </a:r>
            <a:endParaRPr lang="en-US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1" y="1535895"/>
            <a:ext cx="6877092" cy="458899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216696" y="1772816"/>
            <a:ext cx="437940" cy="40011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N</a:t>
            </a:r>
            <a:r>
              <a:rPr lang="de-DE" sz="2000" b="1" baseline="30000" dirty="0" smtClean="0"/>
              <a:t>*</a:t>
            </a:r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2625710814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2087</Words>
  <Application>Microsoft Office PowerPoint</Application>
  <PresentationFormat>A4-Papier (210x297 mm)</PresentationFormat>
  <Paragraphs>251</Paragraphs>
  <Slides>33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2_Standarddesign</vt:lpstr>
      <vt:lpstr>3_Standarddesign</vt:lpstr>
      <vt:lpstr>Formel</vt:lpstr>
      <vt:lpstr>Hyperon Spectroscopy with PANDA</vt:lpstr>
      <vt:lpstr>Outline</vt:lpstr>
      <vt:lpstr>Ground States of Light Baryons: SU(3)F Symmetry</vt:lpstr>
      <vt:lpstr>Need for Color</vt:lpstr>
      <vt:lpstr>Combining Spin, Flavor &amp; Orbital Angular Momentum</vt:lpstr>
      <vt:lpstr>SU(6)  O(3)</vt:lpstr>
      <vt:lpstr>Non-Relativistic Constituent Quark Model</vt:lpstr>
      <vt:lpstr>Non-Relativistic Constituent Quark Model</vt:lpstr>
      <vt:lpstr>Modern Quark Models</vt:lpstr>
      <vt:lpstr>Dynamical Generation of Resonances</vt:lpstr>
      <vt:lpstr>Lattice QCD</vt:lpstr>
      <vt:lpstr>Experimental Activities</vt:lpstr>
      <vt:lpstr>Achievements in N* Spectroscopy</vt:lpstr>
      <vt:lpstr>Open Questions</vt:lpstr>
      <vt:lpstr>Strange Partners</vt:lpstr>
      <vt:lpstr>Status of Ξ* Resonances:  RPP 2014</vt:lpstr>
      <vt:lpstr>SU(6) x O(3) Classification</vt:lpstr>
      <vt:lpstr>Quark Model for Ξ &amp; Ω</vt:lpstr>
      <vt:lpstr>Data on Ξ* States:  Ξ(1530)</vt:lpstr>
      <vt:lpstr>A Little Bit of PANDA History</vt:lpstr>
      <vt:lpstr>Composition of the pp cross section</vt:lpstr>
      <vt:lpstr>PANDA is a Factory for (Excited) Hyperons ! </vt:lpstr>
      <vt:lpstr>PowerPoint-Präsentation</vt:lpstr>
      <vt:lpstr>Most Promising:  Study Ξ Resonances</vt:lpstr>
      <vt:lpstr>Recent Simulation &amp; Analysis</vt:lpstr>
      <vt:lpstr>PowerPoint-Präsentation</vt:lpstr>
      <vt:lpstr>pp  Ξ+Ξ(1820)-  Ξ+ΛK-</vt:lpstr>
      <vt:lpstr>Early Physics:  Expected Rates for Strange Baryons</vt:lpstr>
      <vt:lpstr>Ξ* / Ω* Studies within the PANDA Physics Program</vt:lpstr>
      <vt:lpstr>Ξ* Production at p = 7.0 GeV/c  (it will not look like this) </vt:lpstr>
      <vt:lpstr>Challenges &amp; Requirements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 and Λ with Box Generator</dc:title>
  <dc:creator>Gillitzer</dc:creator>
  <cp:lastModifiedBy>Gillitzer</cp:lastModifiedBy>
  <cp:revision>184</cp:revision>
  <cp:lastPrinted>2016-05-31T14:39:12Z</cp:lastPrinted>
  <dcterms:created xsi:type="dcterms:W3CDTF">2016-05-30T15:26:13Z</dcterms:created>
  <dcterms:modified xsi:type="dcterms:W3CDTF">2016-09-13T09:47:34Z</dcterms:modified>
</cp:coreProperties>
</file>