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611" r:id="rId2"/>
    <p:sldId id="634" r:id="rId3"/>
    <p:sldId id="630" r:id="rId4"/>
    <p:sldId id="625" r:id="rId5"/>
    <p:sldId id="618" r:id="rId6"/>
    <p:sldId id="636" r:id="rId7"/>
    <p:sldId id="635" r:id="rId8"/>
    <p:sldId id="632" r:id="rId9"/>
    <p:sldId id="624" r:id="rId10"/>
    <p:sldId id="633" r:id="rId1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192D57D-C0D9-4545-AD7A-87CB30027142}">
          <p14:sldIdLst>
            <p14:sldId id="611"/>
            <p14:sldId id="634"/>
            <p14:sldId id="630"/>
            <p14:sldId id="625"/>
            <p14:sldId id="618"/>
            <p14:sldId id="636"/>
            <p14:sldId id="635"/>
            <p14:sldId id="632"/>
            <p14:sldId id="624"/>
            <p14:sldId id="6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54">
          <p15:clr>
            <a:srgbClr val="A4A3A4"/>
          </p15:clr>
        </p15:guide>
        <p15:guide id="2" pos="11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00FF00"/>
    <a:srgbClr val="FF9400"/>
    <a:srgbClr val="00FFFF"/>
    <a:srgbClr val="FFFF66"/>
    <a:srgbClr val="9C9C9C"/>
    <a:srgbClr val="C4DF63"/>
    <a:srgbClr val="515151"/>
    <a:srgbClr val="B9B9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8" autoAdjust="0"/>
    <p:restoredTop sz="98380" autoAdjust="0"/>
  </p:normalViewPr>
  <p:slideViewPr>
    <p:cSldViewPr>
      <p:cViewPr varScale="1">
        <p:scale>
          <a:sx n="84" d="100"/>
          <a:sy n="84" d="100"/>
        </p:scale>
        <p:origin x="523" y="72"/>
      </p:cViewPr>
      <p:guideLst>
        <p:guide orient="horz" pos="2954"/>
        <p:guide pos="1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14.09.2016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3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26" y="53625"/>
            <a:ext cx="1762354" cy="5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4637" y="53625"/>
            <a:ext cx="2157153" cy="5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628800"/>
            <a:ext cx="8172000" cy="445549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51692"/>
            <a:ext cx="8172000" cy="593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Row</a:t>
            </a:r>
            <a:endParaRPr lang="de-DE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>
          <a:xfrm>
            <a:off x="720000" y="6484255"/>
            <a:ext cx="1980114" cy="365125"/>
          </a:xfrm>
        </p:spPr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3136507" y="6484255"/>
            <a:ext cx="2872780" cy="365125"/>
          </a:xfrm>
        </p:spPr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>
          <a:xfrm>
            <a:off x="6740416" y="6484255"/>
            <a:ext cx="2152063" cy="365125"/>
          </a:xfrm>
        </p:spPr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en-US" noProof="0" dirty="0" smtClean="0"/>
              <a:t>Wintz</a:t>
            </a:r>
            <a:r>
              <a:rPr lang="de-DE" dirty="0" smtClean="0"/>
              <a:t> - STT Status - 58.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628775"/>
            <a:ext cx="8172480" cy="938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7766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4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484255"/>
            <a:ext cx="1800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484255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85809" y="487215"/>
            <a:ext cx="1006671" cy="241485"/>
          </a:xfrm>
          <a:prstGeom prst="rect">
            <a:avLst/>
          </a:prstGeom>
        </p:spPr>
      </p:pic>
      <p:pic>
        <p:nvPicPr>
          <p:cNvPr id="15" name="Picture 60" descr="logo_699cm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1" y="98630"/>
            <a:ext cx="1007059" cy="3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136904" cy="1440805"/>
          </a:xfrm>
        </p:spPr>
        <p:txBody>
          <a:bodyPr/>
          <a:lstStyle/>
          <a:p>
            <a:r>
              <a:rPr lang="en-US" sz="4400" dirty="0" smtClean="0"/>
              <a:t>STT Status Update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4599130"/>
            <a:ext cx="8064896" cy="576262"/>
          </a:xfrm>
        </p:spPr>
        <p:txBody>
          <a:bodyPr/>
          <a:lstStyle/>
          <a:p>
            <a:r>
              <a:rPr lang="de-DE" sz="1800" b="1" dirty="0" smtClean="0"/>
              <a:t>Peter </a:t>
            </a:r>
            <a:r>
              <a:rPr lang="en-US" sz="1800" b="1" dirty="0" smtClean="0"/>
              <a:t>Wintz</a:t>
            </a:r>
            <a:r>
              <a:rPr lang="de-DE" sz="1800" b="1" dirty="0" smtClean="0"/>
              <a:t> (FZ Jülich)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STT </a:t>
            </a:r>
            <a:r>
              <a:rPr lang="de-DE" sz="1800" b="1" dirty="0" err="1" smtClean="0"/>
              <a:t>group</a:t>
            </a:r>
            <a:endParaRPr lang="de-DE" sz="1800" b="1" dirty="0" smtClean="0"/>
          </a:p>
          <a:p>
            <a:endParaRPr lang="de-DE" sz="1800" b="1" dirty="0"/>
          </a:p>
          <a:p>
            <a:endParaRPr lang="de-D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28078" y="6093296"/>
            <a:ext cx="42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LVIII. PANDA CM, HI-Mainz, Sep-14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, 2016</a:t>
            </a:r>
            <a:endParaRPr lang="de-DE" b="1" dirty="0">
              <a:solidFill>
                <a:srgbClr val="FFFF00"/>
              </a:solidFill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5" y="2348880"/>
            <a:ext cx="2273697" cy="1361625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7" name="Picture 2" descr="C:\Users\Wintz\Pictures\CF_Mounting_Mar2015\Anhang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6891773" y="3769101"/>
            <a:ext cx="2225732" cy="15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intz\Pictures\2015-04-20 ASIC_apr2015_3\ASIC_apr2015_3 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8484" y="5364215"/>
            <a:ext cx="2244646" cy="14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341530" y="1311098"/>
            <a:ext cx="8683589" cy="902767"/>
            <a:chOff x="386535" y="1358770"/>
            <a:chExt cx="8683589" cy="902767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825" y="1401620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50" y="1374950"/>
              <a:ext cx="628650" cy="88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480" y="1403775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nhaltsplatzhalter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471" y="1538790"/>
              <a:ext cx="988924" cy="627888"/>
            </a:xfrm>
            <a:prstGeom prst="rect">
              <a:avLst/>
            </a:prstGeom>
          </p:spPr>
        </p:pic>
        <p:pic>
          <p:nvPicPr>
            <p:cNvPr id="23" name="Picture 6" descr="https://fbcdn-sphotos-f-a.akamaihd.net/hphotos-ak-ash3/579316_10152072004987700_940663804_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35" y="1358770"/>
              <a:ext cx="888492" cy="88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" descr="https://encrypted-tbn3.gstatic.com/images?q=tbn:ANd9GcTC54ujPwoGYvQqk5geH0dIT3u9SbYJqeQJ_F6kxkpexxHTRdYdV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820" y="1447340"/>
              <a:ext cx="899160" cy="81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645" y="1404287"/>
              <a:ext cx="61722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070" y="1485440"/>
              <a:ext cx="944880" cy="7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80" y="1358770"/>
              <a:ext cx="887578" cy="89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405" y="1424440"/>
              <a:ext cx="852719" cy="834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7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Beam tests and setups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Pre-series </a:t>
            </a:r>
            <a:r>
              <a:rPr lang="en-US" sz="2400" dirty="0" smtClean="0"/>
              <a:t>test set up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Electronic </a:t>
            </a:r>
            <a:r>
              <a:rPr lang="en-US" sz="2400" dirty="0" smtClean="0"/>
              <a:t>readout systems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/>
              <a:t>dE</a:t>
            </a:r>
            <a:r>
              <a:rPr lang="en-US" sz="2400" dirty="0" smtClean="0"/>
              <a:t>/dx Readout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Phase - 0 experiment setup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STT Status Update (WPs)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New experimental area set up (COSY-TOF), ~2m beam line height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Beam time in Apr/May-2016, 1 week proton beam, 4× different momenta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3× straw setups: 2× STTs (ADC / ASIC-TRB readout) + FT (ASIC-TRB)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Scintillators, GEM chamber and MWPCs for beam profile and trigger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 analysis ongoing, next beam time in Dec-2016, 1 week deuteron beam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WP- Beam Tests &amp; Setups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760" y="3744035"/>
            <a:ext cx="4148037" cy="198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85" y="3744035"/>
            <a:ext cx="3817315" cy="2700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662010" y="5814265"/>
            <a:ext cx="3667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setups in experimental area (left) and 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 setup with ASIC/TRB readout (top).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STT pre-series test</a:t>
            </a:r>
          </a:p>
          <a:p>
            <a:pPr marL="447675" lvl="1">
              <a:buFont typeface="Wingdings" panose="05000000000000000000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/>
              <a:t>M</a:t>
            </a:r>
            <a:r>
              <a:rPr lang="en-US" sz="1800" dirty="0" smtClean="0"/>
              <a:t>echanical setup: one STT hexagon sector, ~ 700 channels</a:t>
            </a:r>
          </a:p>
          <a:p>
            <a:pPr marL="447675"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Electronic readout system: in-beam test, high-rate and </a:t>
            </a:r>
            <a:r>
              <a:rPr lang="en-US" sz="1800" dirty="0" err="1" smtClean="0"/>
              <a:t>dE</a:t>
            </a:r>
            <a:r>
              <a:rPr lang="en-US" sz="1800" dirty="0" smtClean="0"/>
              <a:t>/dx separation</a:t>
            </a:r>
          </a:p>
          <a:p>
            <a:pPr marL="447675"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Beam </a:t>
            </a:r>
            <a:r>
              <a:rPr lang="en-US" sz="1800" dirty="0"/>
              <a:t>test results </a:t>
            </a:r>
            <a:r>
              <a:rPr lang="en-US" sz="1800" dirty="0" smtClean="0"/>
              <a:t>as </a:t>
            </a:r>
            <a:r>
              <a:rPr lang="en-US" sz="1800" dirty="0"/>
              <a:t>basis for decision of final electronic readout </a:t>
            </a:r>
            <a:r>
              <a:rPr lang="en-US" sz="1800" dirty="0" smtClean="0"/>
              <a:t>system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WP </a:t>
            </a:r>
            <a:r>
              <a:rPr lang="en-US" dirty="0"/>
              <a:t>- Mech. System </a:t>
            </a:r>
            <a:r>
              <a:rPr lang="en-US" dirty="0" smtClean="0"/>
              <a:t>s</a:t>
            </a:r>
            <a:r>
              <a:rPr lang="en-US" sz="1800" dirty="0" smtClean="0"/>
              <a:t>tatus </a:t>
            </a:r>
            <a:r>
              <a:rPr lang="en-US" sz="1800" dirty="0"/>
              <a:t>still “pending</a:t>
            </a:r>
            <a:r>
              <a:rPr lang="en-US" sz="1800" dirty="0" smtClean="0"/>
              <a:t>“, </a:t>
            </a:r>
            <a:r>
              <a:rPr lang="en-US" dirty="0" smtClean="0"/>
              <a:t>MP </a:t>
            </a:r>
            <a:r>
              <a:rPr lang="en-US" dirty="0"/>
              <a:t>&amp; </a:t>
            </a:r>
            <a:r>
              <a:rPr lang="en-US" dirty="0" smtClean="0"/>
              <a:t>funding</a:t>
            </a:r>
          </a:p>
          <a:p>
            <a:pPr marL="446088" lvl="1">
              <a:buFont typeface="Wingdings" panose="05000000000000000000" pitchFamily="2" charset="2"/>
              <a:buChar char="§"/>
            </a:pPr>
            <a:r>
              <a:rPr lang="en-US" sz="1800" dirty="0" smtClean="0"/>
              <a:t> Aim </a:t>
            </a:r>
            <a:r>
              <a:rPr lang="en-US" sz="1800" dirty="0"/>
              <a:t>to clarify </a:t>
            </a:r>
            <a:r>
              <a:rPr lang="en-US" sz="1800" dirty="0" smtClean="0"/>
              <a:t>situation and </a:t>
            </a:r>
            <a:r>
              <a:rPr lang="en-US" sz="1800" dirty="0"/>
              <a:t>resume WP in </a:t>
            </a:r>
            <a:r>
              <a:rPr lang="en-US" sz="1800" dirty="0" smtClean="0"/>
              <a:t>2017</a:t>
            </a:r>
          </a:p>
          <a:p>
            <a:pPr marL="446088"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Hexagon </a:t>
            </a:r>
            <a:r>
              <a:rPr lang="en-US" sz="1800" dirty="0"/>
              <a:t>sector </a:t>
            </a:r>
            <a:r>
              <a:rPr lang="en-US" sz="1800" dirty="0" smtClean="0"/>
              <a:t>set up with </a:t>
            </a:r>
            <a:r>
              <a:rPr lang="en-US" sz="1800" dirty="0"/>
              <a:t>existing </a:t>
            </a:r>
            <a:r>
              <a:rPr lang="en-US" sz="1800" dirty="0" smtClean="0"/>
              <a:t>prototype frame</a:t>
            </a:r>
            <a:endParaRPr lang="en-US" dirty="0"/>
          </a:p>
          <a:p>
            <a:pPr marL="783000" lvl="2" indent="0">
              <a:buNone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M8</a:t>
            </a:r>
            <a:r>
              <a:rPr lang="en-US" dirty="0"/>
              <a:t>: slightly delayed from Q2/2017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Q4/2017 by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ADC-based readout development stalled in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Beam time request (COSY) in Dec-2016 for period Q3/Q4-2017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Manpower for pre-series test execution and data analysis critical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WP - </a:t>
            </a:r>
            <a:r>
              <a:rPr lang="de-DE" dirty="0" err="1" smtClean="0"/>
              <a:t>Pre</a:t>
            </a:r>
            <a:r>
              <a:rPr lang="de-DE" dirty="0" smtClean="0"/>
              <a:t>-Series Test (Milestone M8)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r>
              <a:rPr lang="de-DE" dirty="0" smtClean="0"/>
              <a:t> - STT Status - 58.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2" descr="C:\Users\Wintz\Pictures\CF_Mounting_Mar2015\Anhang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6777245" y="3383995"/>
            <a:ext cx="2088000" cy="14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STT with readout of drift time and </a:t>
            </a:r>
            <a:r>
              <a:rPr lang="en-US" dirty="0" err="1" smtClean="0"/>
              <a:t>dE</a:t>
            </a:r>
            <a:r>
              <a:rPr lang="en-US" dirty="0" smtClean="0"/>
              <a:t>/dx for PID, two readout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ASIC/TRB (drift time and time-over-threshold for </a:t>
            </a:r>
            <a:r>
              <a:rPr lang="en-US" dirty="0" err="1" smtClean="0"/>
              <a:t>dE</a:t>
            </a:r>
            <a:r>
              <a:rPr lang="en-US" dirty="0" smtClean="0"/>
              <a:t>/dx information)</a:t>
            </a:r>
          </a:p>
          <a:p>
            <a:pPr marL="717550" lvl="2" indent="-177800"/>
            <a:r>
              <a:rPr lang="en-US" sz="1800" dirty="0"/>
              <a:t>P</a:t>
            </a:r>
            <a:r>
              <a:rPr lang="en-US" sz="1800" dirty="0" smtClean="0"/>
              <a:t>re-series system set up ongoing (700 </a:t>
            </a:r>
            <a:r>
              <a:rPr lang="en-US" sz="1800" dirty="0" err="1" smtClean="0"/>
              <a:t>ch</a:t>
            </a:r>
            <a:r>
              <a:rPr lang="en-US" sz="1800" dirty="0" smtClean="0"/>
              <a:t>), all components specified and available, currently bonding of &gt;100 ASICs by company </a:t>
            </a:r>
          </a:p>
          <a:p>
            <a:pPr marL="717550" lvl="2" indent="-177800"/>
            <a:r>
              <a:rPr lang="en-US" sz="1800" dirty="0" err="1" smtClean="0"/>
              <a:t>dE</a:t>
            </a:r>
            <a:r>
              <a:rPr lang="en-US" sz="1800" dirty="0" smtClean="0"/>
              <a:t>/dx separation power by time-over-threshold demonstrated by in-beam tests, time-over-thresh resolution studies ongoing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ADC/FPGA (pulse shape sampling for drift time and </a:t>
            </a:r>
            <a:r>
              <a:rPr lang="en-US" dirty="0" err="1" smtClean="0"/>
              <a:t>dE</a:t>
            </a:r>
            <a:r>
              <a:rPr lang="en-US" dirty="0" smtClean="0"/>
              <a:t>/dx)</a:t>
            </a:r>
          </a:p>
          <a:p>
            <a:pPr marL="717550" indent="-177800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ctivities suspended in 2015, resumed in 2016 (WP by ZEA2-FZJ)</a:t>
            </a:r>
          </a:p>
          <a:p>
            <a:pPr marL="717550" lvl="2" indent="-177800"/>
            <a:r>
              <a:rPr lang="en-US" sz="1800" dirty="0"/>
              <a:t>S</a:t>
            </a:r>
            <a:r>
              <a:rPr lang="en-US" sz="1800" dirty="0" smtClean="0"/>
              <a:t>ystem design &amp; work plan in progress, next in-beam prototype tests in Nov/Dec-2016</a:t>
            </a:r>
            <a:r>
              <a:rPr lang="en-US" sz="1800" dirty="0"/>
              <a:t>, pre-series system scheduled for </a:t>
            </a:r>
            <a:r>
              <a:rPr lang="en-US" sz="1800" dirty="0" smtClean="0"/>
              <a:t>Q3/2017</a:t>
            </a:r>
          </a:p>
          <a:p>
            <a:pPr marL="447675" lvl="1"/>
            <a:r>
              <a:rPr lang="en-US" sz="1800" dirty="0" smtClean="0"/>
              <a:t> </a:t>
            </a:r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en-US" dirty="0" smtClean="0"/>
              <a:t>Readout decision in Q4/2017, workshop (in Krakow) by end 2016 to define decision criteria and process, TC involvement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WP – Electronic </a:t>
            </a:r>
            <a:r>
              <a:rPr lang="de-DE" dirty="0" err="1" smtClean="0"/>
              <a:t>Readout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r>
              <a:rPr lang="de-DE" dirty="0" smtClean="0"/>
              <a:t> - STT Status - 58.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1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Detector front-end layout for ASIC/TRB readout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Pre-series components defined:, FE-boards, cables, supplies, ..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WP – Electronic Readout/Mech. System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674284"/>
            <a:ext cx="5760000" cy="432000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4121" y="5589989"/>
            <a:ext cx="574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 semi-barrel: straw module and cable-routing mechanical frame system.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Detector front-end layout for ASIC/TRB readout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Pre-series components defined:, FE-boards, cables, supplies, ..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WP – Electronic Readout/Mech. System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520" y="4600217"/>
            <a:ext cx="2519960" cy="16640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74105"/>
            <a:ext cx="2520000" cy="189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9995"/>
          <a:stretch/>
        </p:blipFill>
        <p:spPr>
          <a:xfrm>
            <a:off x="567115" y="2258870"/>
            <a:ext cx="5760000" cy="329637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4121" y="5589989"/>
            <a:ext cx="5563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lines and manifolds, FE-boards and cabling for ASIC/TRB readout system (top figure). FE-boards at test system (top right).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packaging cross-section (lower right)..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ChangeAspect="1"/>
          </p:cNvPicPr>
          <p:nvPr/>
        </p:nvPicPr>
        <p:blipFill rotWithShape="1">
          <a:blip r:embed="rId2"/>
          <a:srcRect r="8751"/>
          <a:stretch/>
        </p:blipFill>
        <p:spPr>
          <a:xfrm>
            <a:off x="5697525" y="2663656"/>
            <a:ext cx="3284965" cy="22055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109777" y="2843676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Pawel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Strzempek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Jagiell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U Krakow)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Study of </a:t>
            </a:r>
            <a:r>
              <a:rPr lang="en-US" dirty="0" err="1" smtClean="0"/>
              <a:t>dE</a:t>
            </a:r>
            <a:r>
              <a:rPr lang="en-US" dirty="0" smtClean="0"/>
              <a:t>/dx - separation power for </a:t>
            </a:r>
            <a:r>
              <a:rPr lang="en-US" dirty="0"/>
              <a:t>proton beam at 4 different </a:t>
            </a:r>
            <a:r>
              <a:rPr lang="en-US" dirty="0" smtClean="0"/>
              <a:t>momenta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By time-over-threshold </a:t>
            </a:r>
            <a:r>
              <a:rPr lang="en-US" dirty="0"/>
              <a:t>(top </a:t>
            </a:r>
            <a:r>
              <a:rPr lang="en-US" dirty="0" smtClean="0"/>
              <a:t>figure, very preliminary!)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24-30 straw hits per track, </a:t>
            </a:r>
            <a:r>
              <a:rPr lang="en-US" sz="1800" dirty="0" err="1" smtClean="0"/>
              <a:t>ToT</a:t>
            </a:r>
            <a:r>
              <a:rPr lang="en-US" sz="1800" dirty="0" smtClean="0"/>
              <a:t> truncation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 dE/dx-separation by </a:t>
            </a:r>
            <a:r>
              <a:rPr lang="en-US" sz="1800" dirty="0" err="1" smtClean="0"/>
              <a:t>ToT</a:t>
            </a:r>
            <a:r>
              <a:rPr lang="en-US" sz="1800" dirty="0"/>
              <a:t> </a:t>
            </a:r>
            <a:r>
              <a:rPr lang="en-US" sz="1800" dirty="0" smtClean="0"/>
              <a:t>demonstrated!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resolution study ongoing </a:t>
            </a:r>
            <a:r>
              <a:rPr lang="en-US" sz="1800" dirty="0" smtClean="0"/>
              <a:t>(</a:t>
            </a:r>
            <a:r>
              <a:rPr lang="en-US" sz="1800" dirty="0" err="1" smtClean="0"/>
              <a:t>trunc</a:t>
            </a:r>
            <a:r>
              <a:rPr lang="en-US" sz="1800" dirty="0" smtClean="0"/>
              <a:t> low </a:t>
            </a:r>
            <a:r>
              <a:rPr lang="en-US" sz="1800" dirty="0" err="1"/>
              <a:t>ToT</a:t>
            </a:r>
            <a:r>
              <a:rPr lang="en-US" sz="1800" dirty="0"/>
              <a:t> tails</a:t>
            </a:r>
            <a:r>
              <a:rPr lang="en-US" sz="1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high/low threshold no effect (1-thr ASIC)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(1 GeV/c data sample strange)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By </a:t>
            </a:r>
            <a:r>
              <a:rPr lang="en-US" dirty="0"/>
              <a:t>pulse shape sampling (figure below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16 straw hits per track, 40% truncation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high dE/dx-resolution by pulse integration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results for prototype ADC (240 MHz)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repeat for pre-series readout system</a:t>
            </a: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/dx-Readout Results </a:t>
            </a:r>
          </a:p>
          <a:p>
            <a:r>
              <a:rPr lang="en-US" sz="2000" dirty="0" smtClean="0"/>
              <a:t>(Apr-2016 Beam Time)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9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04" y="4891863"/>
            <a:ext cx="2654266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216615" y="5835604"/>
            <a:ext cx="1810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Krzysztof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Pysz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(IFJ PAN Krakow)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Goal: combine physic runs with detector tests before PANDA starts (phase 0)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G</a:t>
            </a:r>
            <a:r>
              <a:rPr lang="en-US" dirty="0" smtClean="0"/>
              <a:t>lobal test </a:t>
            </a:r>
            <a:r>
              <a:rPr lang="en-US" dirty="0"/>
              <a:t>system under experiment conditions (HADES</a:t>
            </a:r>
            <a:r>
              <a:rPr lang="en-US" dirty="0" smtClean="0"/>
              <a:t>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STT contribution: 640 straws in </a:t>
            </a:r>
            <a:r>
              <a:rPr lang="en-US" dirty="0"/>
              <a:t>4 double-layers (STS1), </a:t>
            </a:r>
            <a:r>
              <a:rPr lang="en-US" dirty="0" smtClean="0"/>
              <a:t>PANDA-STT straw materials &amp; assembly techniques, straw length ~ 75cm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PANDA-FT4 dimensions &amp; synergies (mech. frame by FT/HADES group)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ym typeface="Symbol" panose="05050102010706020507" pitchFamily="18" charset="2"/>
              </a:rPr>
              <a:t>Use ASIC/TRB3 </a:t>
            </a:r>
            <a:r>
              <a:rPr lang="en-US" dirty="0">
                <a:sym typeface="Symbol" panose="05050102010706020507" pitchFamily="18" charset="2"/>
              </a:rPr>
              <a:t>readout system after STT pre-series </a:t>
            </a:r>
            <a:r>
              <a:rPr lang="en-US" dirty="0" smtClean="0">
                <a:sym typeface="Symbol" panose="05050102010706020507" pitchFamily="18" charset="2"/>
              </a:rPr>
              <a:t>tests </a:t>
            </a:r>
            <a:r>
              <a:rPr lang="en-US" dirty="0">
                <a:sym typeface="Symbol" panose="05050102010706020507" pitchFamily="18" charset="2"/>
              </a:rPr>
              <a:t>in </a:t>
            </a:r>
            <a:r>
              <a:rPr lang="en-US" dirty="0" smtClean="0">
                <a:sym typeface="Symbol" panose="05050102010706020507" pitchFamily="18" charset="2"/>
              </a:rPr>
              <a:t>2017</a:t>
            </a:r>
            <a:endParaRPr lang="en-US" dirty="0" smtClean="0"/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New WP – Phase 0 Experiment 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Sep-14,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- 58.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55" y="4484042"/>
            <a:ext cx="2232000" cy="20002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60" y="4824155"/>
            <a:ext cx="1800000" cy="160131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86579" y="4509120"/>
            <a:ext cx="352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Upgrade by 2 tracking stations: </a:t>
            </a:r>
          </a:p>
          <a:p>
            <a:pPr algn="ctr"/>
            <a:r>
              <a:rPr lang="en-US" dirty="0" smtClean="0"/>
              <a:t>STS1, STS2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2955432" y="5094185"/>
            <a:ext cx="1391543" cy="241621"/>
          </a:xfrm>
          <a:prstGeom prst="straightConnector1">
            <a:avLst/>
          </a:prstGeom>
          <a:ln>
            <a:solidFill>
              <a:srgbClr val="005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3313525" y="5124511"/>
            <a:ext cx="1619195" cy="457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092419" y="5124511"/>
            <a:ext cx="1383090" cy="59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445310" y="5096664"/>
            <a:ext cx="1684203" cy="549090"/>
          </a:xfrm>
          <a:prstGeom prst="straightConnector1">
            <a:avLst/>
          </a:prstGeom>
          <a:ln>
            <a:solidFill>
              <a:srgbClr val="005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1022587" y="4827974"/>
            <a:ext cx="82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HADES</a:t>
            </a:r>
          </a:p>
        </p:txBody>
      </p:sp>
    </p:spTree>
    <p:extLst>
      <p:ext uri="{BB962C8B-B14F-4D97-AF65-F5344CB8AC3E}">
        <p14:creationId xmlns:p14="http://schemas.microsoft.com/office/powerpoint/2010/main" val="28759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Bildschirmpräsentation (4:3)</PresentationFormat>
  <Paragraphs>115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2016-09-07T13:46:36Z</dcterms:created>
  <dcterms:modified xsi:type="dcterms:W3CDTF">2016-09-14T07:44:57Z</dcterms:modified>
</cp:coreProperties>
</file>