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79"/>
  </p:notesMasterIdLst>
  <p:sldIdLst>
    <p:sldId id="344" r:id="rId4"/>
    <p:sldId id="264" r:id="rId5"/>
    <p:sldId id="345" r:id="rId6"/>
    <p:sldId id="266" r:id="rId7"/>
    <p:sldId id="343" r:id="rId8"/>
    <p:sldId id="267" r:id="rId9"/>
    <p:sldId id="269" r:id="rId10"/>
    <p:sldId id="283" r:id="rId11"/>
    <p:sldId id="284" r:id="rId12"/>
    <p:sldId id="286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57" r:id="rId42"/>
    <p:sldId id="358" r:id="rId43"/>
    <p:sldId id="359" r:id="rId44"/>
    <p:sldId id="360" r:id="rId45"/>
    <p:sldId id="356" r:id="rId46"/>
    <p:sldId id="361" r:id="rId47"/>
    <p:sldId id="362" r:id="rId48"/>
    <p:sldId id="363" r:id="rId49"/>
    <p:sldId id="364" r:id="rId50"/>
    <p:sldId id="365" r:id="rId51"/>
    <p:sldId id="366" r:id="rId52"/>
    <p:sldId id="367" r:id="rId53"/>
    <p:sldId id="368" r:id="rId54"/>
    <p:sldId id="369" r:id="rId55"/>
    <p:sldId id="370" r:id="rId56"/>
    <p:sldId id="371" r:id="rId57"/>
    <p:sldId id="372" r:id="rId58"/>
    <p:sldId id="373" r:id="rId59"/>
    <p:sldId id="374" r:id="rId60"/>
    <p:sldId id="375" r:id="rId61"/>
    <p:sldId id="270" r:id="rId62"/>
    <p:sldId id="376" r:id="rId63"/>
    <p:sldId id="347" r:id="rId64"/>
    <p:sldId id="331" r:id="rId65"/>
    <p:sldId id="336" r:id="rId66"/>
    <p:sldId id="324" r:id="rId67"/>
    <p:sldId id="268" r:id="rId68"/>
    <p:sldId id="349" r:id="rId69"/>
    <p:sldId id="341" r:id="rId70"/>
    <p:sldId id="340" r:id="rId71"/>
    <p:sldId id="352" r:id="rId72"/>
    <p:sldId id="330" r:id="rId73"/>
    <p:sldId id="354" r:id="rId74"/>
    <p:sldId id="353" r:id="rId75"/>
    <p:sldId id="355" r:id="rId76"/>
    <p:sldId id="350" r:id="rId77"/>
    <p:sldId id="339" r:id="rId7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FFFF"/>
    <a:srgbClr val="CCFFFF"/>
    <a:srgbClr val="FFFF66"/>
    <a:srgbClr val="00FF00"/>
    <a:srgbClr val="FF0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60"/>
  </p:normalViewPr>
  <p:slideViewPr>
    <p:cSldViewPr>
      <p:cViewPr varScale="1">
        <p:scale>
          <a:sx n="107" d="100"/>
          <a:sy n="107" d="100"/>
        </p:scale>
        <p:origin x="-84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21C82-5235-4D6C-A554-02AA6D68D61C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61842-7E77-452E-A4BC-5976879DAFC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6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61842-7E77-452E-A4BC-5976879DAF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2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61842-7E77-452E-A4BC-5976879DAFC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61842-7E77-452E-A4BC-5976879DAFCF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2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6388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04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00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7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1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56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80315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023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26105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998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6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6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468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6267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3214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4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0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212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938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78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2161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165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5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49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3165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 userDrawn="1"/>
        </p:nvSpPr>
        <p:spPr bwMode="auto">
          <a:xfrm>
            <a:off x="-1583" y="2286000"/>
            <a:ext cx="9906001" cy="4572000"/>
          </a:xfrm>
          <a:prstGeom prst="rect">
            <a:avLst/>
          </a:prstGeom>
          <a:solidFill>
            <a:srgbClr val="005B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5B82"/>
              </a:solidFill>
              <a:ea typeface="ＭＳ Ｐゴシック" charset="-128"/>
            </a:endParaRPr>
          </a:p>
        </p:txBody>
      </p:sp>
      <p:sp>
        <p:nvSpPr>
          <p:cNvPr id="109571" name="Rectangle 3"/>
          <p:cNvSpPr>
            <a:spLocks noChangeArrowheads="1"/>
          </p:cNvSpPr>
          <p:nvPr userDrawn="1"/>
        </p:nvSpPr>
        <p:spPr bwMode="auto">
          <a:xfrm>
            <a:off x="14" y="228600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2" name="Rectangle 4"/>
          <p:cNvSpPr>
            <a:spLocks noChangeArrowheads="1"/>
          </p:cNvSpPr>
          <p:nvPr userDrawn="1"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3" name="Rectangle 5"/>
          <p:cNvSpPr>
            <a:spLocks noChangeArrowheads="1"/>
          </p:cNvSpPr>
          <p:nvPr userDrawn="1"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4" name="Rectangle 6"/>
          <p:cNvSpPr>
            <a:spLocks noChangeArrowheads="1"/>
          </p:cNvSpPr>
          <p:nvPr userDrawn="1"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9575" name="Rectangle 7"/>
          <p:cNvSpPr>
            <a:spLocks noChangeArrowheads="1"/>
          </p:cNvSpPr>
          <p:nvPr userDrawn="1"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9576" name="Text Box 8"/>
          <p:cNvSpPr txBox="1">
            <a:spLocks noChangeArrowheads="1"/>
          </p:cNvSpPr>
          <p:nvPr userDrawn="1"/>
        </p:nvSpPr>
        <p:spPr bwMode="auto">
          <a:xfrm rot="-5400000">
            <a:off x="-1077119" y="931541"/>
            <a:ext cx="24780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900">
                <a:solidFill>
                  <a:srgbClr val="005B82"/>
                </a:solidFill>
                <a:latin typeface="Arial MT Bd" charset="0"/>
              </a:rPr>
              <a:t>Mitglied der Helmholtz-Gemeinschaft</a:t>
            </a:r>
          </a:p>
        </p:txBody>
      </p:sp>
      <p:pic>
        <p:nvPicPr>
          <p:cNvPr id="109577" name="Picture 9" descr="Logo_FZ_Jülich_NEU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5475" y="254000"/>
            <a:ext cx="2514600" cy="814388"/>
          </a:xfrm>
          <a:prstGeom prst="rect">
            <a:avLst/>
          </a:prstGeom>
          <a:noFill/>
        </p:spPr>
      </p:pic>
      <p:sp>
        <p:nvSpPr>
          <p:cNvPr id="10957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19138" y="2447860"/>
            <a:ext cx="7773987" cy="1200329"/>
          </a:xfrm>
        </p:spPr>
        <p:txBody>
          <a:bodyPr/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719145" y="3871913"/>
            <a:ext cx="6402387" cy="8382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11675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353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48460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862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6626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3537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41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13569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21446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7498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887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86627" y="609600"/>
            <a:ext cx="800219" cy="5410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19151" y="609600"/>
            <a:ext cx="6162675" cy="5410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40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37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05393" y="19050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952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646083"/>
            <a:ext cx="8915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88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88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775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231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8" y="819568"/>
            <a:ext cx="3259138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5471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5059582"/>
            <a:ext cx="59436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1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 September 2016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115256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September 13, 2016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427176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598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1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3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6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6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2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 September 2016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59" y="6477000"/>
            <a:ext cx="7710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May 16, 2016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3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Albrecht Gillitzer</a:t>
            </a:r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-6505"/>
            <a:ext cx="930115" cy="6345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28" y="22971"/>
            <a:ext cx="641236" cy="60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7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785794"/>
            <a:ext cx="8420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9050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1601" y="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14" y="4572000"/>
            <a:ext cx="136525" cy="2286000"/>
          </a:xfrm>
          <a:prstGeom prst="rect">
            <a:avLst/>
          </a:prstGeom>
          <a:solidFill>
            <a:srgbClr val="51535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25426" y="0"/>
            <a:ext cx="136525" cy="2286000"/>
          </a:xfrm>
          <a:prstGeom prst="rect">
            <a:avLst/>
          </a:prstGeom>
          <a:solidFill>
            <a:srgbClr val="005B8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123839" y="2286000"/>
            <a:ext cx="136525" cy="2286000"/>
          </a:xfrm>
          <a:prstGeom prst="rect">
            <a:avLst/>
          </a:prstGeom>
          <a:solidFill>
            <a:srgbClr val="B9BBC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123839" y="4572000"/>
            <a:ext cx="136525" cy="2286000"/>
          </a:xfrm>
          <a:prstGeom prst="rect">
            <a:avLst/>
          </a:prstGeom>
          <a:solidFill>
            <a:srgbClr val="DCDCD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0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8554" name="Picture 10" descr="Logo_FZ_Jülich_NEU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66121" y="136525"/>
            <a:ext cx="1447800" cy="469900"/>
          </a:xfrm>
          <a:prstGeom prst="rect">
            <a:avLst/>
          </a:prstGeom>
          <a:noFill/>
        </p:spPr>
      </p:pic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539754" y="7305675"/>
            <a:ext cx="6924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98BE71-C862-4458-9788-60C3633CDF9E}" type="datetime4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13. September 2016</a:t>
            </a:fld>
            <a:endParaRPr lang="de-DE" sz="1000">
              <a:solidFill>
                <a:srgbClr val="005B82"/>
              </a:solidFill>
            </a:endParaRPr>
          </a:p>
        </p:txBody>
      </p:sp>
      <p:sp>
        <p:nvSpPr>
          <p:cNvPr id="108557" name="Text Box 13"/>
          <p:cNvSpPr txBox="1">
            <a:spLocks noChangeArrowheads="1"/>
          </p:cNvSpPr>
          <p:nvPr/>
        </p:nvSpPr>
        <p:spPr bwMode="auto">
          <a:xfrm>
            <a:off x="539762" y="6477000"/>
            <a:ext cx="73417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solidFill>
                  <a:srgbClr val="005B82"/>
                </a:solidFill>
              </a:rPr>
              <a:t>June 9, 2016</a:t>
            </a:r>
            <a:endParaRPr lang="de-DE" sz="1000" dirty="0">
              <a:solidFill>
                <a:srgbClr val="005B82"/>
              </a:solidFill>
            </a:endParaRP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9268762" y="6477000"/>
            <a:ext cx="3991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p. </a:t>
            </a:r>
            <a:fld id="{A5A01FC5-E43A-4629-A847-3C58F5DED0DC}" type="slidenum">
              <a:rPr lang="de-DE" sz="1000">
                <a:solidFill>
                  <a:srgbClr val="005B8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sz="1000" dirty="0">
              <a:solidFill>
                <a:srgbClr val="005B82"/>
              </a:solidFill>
            </a:endParaRPr>
          </a:p>
        </p:txBody>
      </p:sp>
      <p:pic>
        <p:nvPicPr>
          <p:cNvPr id="13" name="Picture 14" descr="PandaLogo1_we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1258" y="142876"/>
            <a:ext cx="1549908" cy="3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4333885" y="6500834"/>
            <a:ext cx="93134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>
                <a:solidFill>
                  <a:srgbClr val="005B82"/>
                </a:solidFill>
              </a:rPr>
              <a:t>Albrecht Gillitzer</a:t>
            </a:r>
          </a:p>
        </p:txBody>
      </p:sp>
    </p:spTree>
    <p:extLst>
      <p:ext uri="{BB962C8B-B14F-4D97-AF65-F5344CB8AC3E}">
        <p14:creationId xmlns:p14="http://schemas.microsoft.com/office/powerpoint/2010/main" val="135172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B8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9EE0"/>
        </a:buClr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5B82"/>
        </a:buClr>
        <a:buFont typeface="Wingdings" charset="2"/>
        <a:buChar char="§"/>
        <a:defRPr sz="2200" i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EE0"/>
        </a:buClr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1.png"/><Relationship Id="rId4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85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830.png"/><Relationship Id="rId4" Type="http://schemas.openxmlformats.org/officeDocument/2006/relationships/image" Target="../media/image9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2320" y="2405512"/>
            <a:ext cx="8479157" cy="1231106"/>
          </a:xfrm>
        </p:spPr>
        <p:txBody>
          <a:bodyPr/>
          <a:lstStyle/>
          <a:p>
            <a:r>
              <a:rPr lang="el-GR" sz="4000" dirty="0">
                <a:solidFill>
                  <a:srgbClr val="FFFFFF"/>
                </a:solidFill>
              </a:rPr>
              <a:t>Ξ</a:t>
            </a:r>
            <a:r>
              <a:rPr lang="de-DE" sz="4000" dirty="0">
                <a:solidFill>
                  <a:srgbClr val="FFFFFF"/>
                </a:solidFill>
              </a:rPr>
              <a:t> </a:t>
            </a:r>
            <a:r>
              <a:rPr lang="de-DE" sz="4000" dirty="0" err="1">
                <a:solidFill>
                  <a:srgbClr val="FFFFFF"/>
                </a:solidFill>
              </a:rPr>
              <a:t>Spectroscopy</a:t>
            </a:r>
            <a:r>
              <a:rPr lang="de-DE" sz="4000" dirty="0">
                <a:solidFill>
                  <a:srgbClr val="FFFFFF"/>
                </a:solidFill>
              </a:rPr>
              <a:t> </a:t>
            </a:r>
            <a:r>
              <a:rPr lang="de-DE" sz="4000" dirty="0" err="1">
                <a:solidFill>
                  <a:srgbClr val="FFFFFF"/>
                </a:solidFill>
              </a:rPr>
              <a:t>and</a:t>
            </a:r>
            <a:r>
              <a:rPr lang="de-DE" sz="4000" dirty="0">
                <a:solidFill>
                  <a:srgbClr val="FFFFFF"/>
                </a:solidFill>
              </a:rPr>
              <a:t> </a:t>
            </a:r>
            <a:r>
              <a:rPr lang="de-DE" sz="4000" dirty="0" err="1">
                <a:solidFill>
                  <a:srgbClr val="FFFFFF"/>
                </a:solidFill>
              </a:rPr>
              <a:t>the</a:t>
            </a:r>
            <a:r>
              <a:rPr lang="de-DE" sz="4000" dirty="0">
                <a:solidFill>
                  <a:srgbClr val="FFFFFF"/>
                </a:solidFill>
              </a:rPr>
              <a:t> PANDA ‚Start </a:t>
            </a:r>
            <a:r>
              <a:rPr lang="de-DE" sz="4000" dirty="0" smtClean="0">
                <a:solidFill>
                  <a:srgbClr val="FFFFFF"/>
                </a:solidFill>
              </a:rPr>
              <a:t>Setup‘</a:t>
            </a:r>
            <a:endParaRPr lang="en-US" sz="2400" baseline="30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22316" y="5505764"/>
            <a:ext cx="7162002" cy="3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dirty="0" smtClean="0">
                <a:solidFill>
                  <a:srgbClr val="FFFFFF"/>
                </a:solidFill>
              </a:rPr>
              <a:t>Sep 13, 2016       </a:t>
            </a:r>
            <a:r>
              <a:rPr lang="de-DE" dirty="0">
                <a:solidFill>
                  <a:srgbClr val="FFFFFF"/>
                </a:solidFill>
              </a:rPr>
              <a:t>|  Albrecht Gillitzer,  IKP Forschungszentrum Jülich</a:t>
            </a:r>
            <a:endParaRPr lang="de-DE" baseline="30000" dirty="0">
              <a:solidFill>
                <a:srgbClr val="FFFF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4535" y="6021288"/>
            <a:ext cx="493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00"/>
                </a:solidFill>
              </a:rPr>
              <a:t>LVIII </a:t>
            </a:r>
            <a:r>
              <a:rPr lang="en-US" dirty="0">
                <a:solidFill>
                  <a:srgbClr val="FFFF00"/>
                </a:solidFill>
              </a:rPr>
              <a:t>PANDA Meeting, </a:t>
            </a:r>
            <a:r>
              <a:rPr lang="en-US" dirty="0" smtClean="0">
                <a:solidFill>
                  <a:srgbClr val="FFFF00"/>
                </a:solidFill>
              </a:rPr>
              <a:t>Mainz, September 2016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5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571"/>
            <a:ext cx="9906000" cy="581485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#33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4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723"/>
            <a:ext cx="9906000" cy="580055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#34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4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16"/>
            <a:ext cx="9906000" cy="579636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#35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1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93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52"/>
            <a:ext cx="9906000" cy="577909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#36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28"/>
            <a:ext cx="9906000" cy="577194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#37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1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2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876"/>
            <a:ext cx="9906000" cy="578624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#38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3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816"/>
            <a:ext cx="9906000" cy="579636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#48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66FFFF"/>
                </a:solidFill>
              </a:rPr>
              <a:t>5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8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876"/>
            <a:ext cx="9906000" cy="578624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#58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5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9452"/>
            <a:ext cx="9906000" cy="577909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#64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062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64"/>
            <a:ext cx="9906000" cy="5783272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#66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1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495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Current</a:t>
            </a:r>
            <a:r>
              <a:rPr lang="de-DE" dirty="0" smtClean="0"/>
              <a:t> Version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PANDA ‚Start Setup‘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628800"/>
            <a:ext cx="8554342" cy="4278094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spcAft>
                <a:spcPts val="2400"/>
              </a:spcAft>
            </a:pPr>
            <a:r>
              <a:rPr lang="de-DE" dirty="0" smtClean="0"/>
              <a:t>Day-1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macros</a:t>
            </a:r>
            <a:r>
              <a:rPr lang="de-DE" dirty="0" smtClean="0"/>
              <a:t> </a:t>
            </a:r>
            <a:r>
              <a:rPr lang="de-DE" dirty="0" err="1" smtClean="0"/>
              <a:t>distributed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Stefano </a:t>
            </a:r>
            <a:r>
              <a:rPr lang="de-DE" dirty="0" err="1" smtClean="0"/>
              <a:t>July</a:t>
            </a:r>
            <a:r>
              <a:rPr lang="de-DE" dirty="0" smtClean="0"/>
              <a:t> 25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basis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: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 smtClean="0"/>
              <a:t>Cluster </a:t>
            </a:r>
            <a:r>
              <a:rPr lang="en-US" dirty="0"/>
              <a:t>Jet Target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No GEM </a:t>
            </a:r>
            <a:r>
              <a:rPr lang="en-US" dirty="0" smtClean="0">
                <a:solidFill>
                  <a:srgbClr val="FF0000"/>
                </a:solidFill>
              </a:rPr>
              <a:t>planes			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need MVD or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STT</a:t>
            </a:r>
            <a:r>
              <a:rPr lang="en-US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stereo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for </a:t>
            </a:r>
            <a:r>
              <a:rPr 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</a:t>
            </a:r>
            <a:r>
              <a:rPr lang="en-US" baseline="-25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z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No </a:t>
            </a:r>
            <a:r>
              <a:rPr lang="en-US" dirty="0" smtClean="0">
                <a:solidFill>
                  <a:srgbClr val="C00000"/>
                </a:solidFill>
              </a:rPr>
              <a:t>Disc DIRC			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 no K/</a:t>
            </a:r>
            <a:r>
              <a:rPr lang="el-GR" dirty="0" smtClean="0">
                <a:solidFill>
                  <a:srgbClr val="C00000"/>
                </a:solidFill>
                <a:latin typeface="Arial"/>
                <a:cs typeface="Arial"/>
                <a:sym typeface="Wingdings" panose="05000000000000000000" pitchFamily="2" charset="2"/>
              </a:rPr>
              <a:t>π</a:t>
            </a:r>
            <a:r>
              <a:rPr lang="de-DE" dirty="0" smtClean="0">
                <a:solidFill>
                  <a:srgbClr val="C00000"/>
                </a:solidFill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Arial"/>
                <a:cs typeface="Arial"/>
                <a:sym typeface="Wingdings" panose="05000000000000000000" pitchFamily="2" charset="2"/>
              </a:rPr>
              <a:t>separation</a:t>
            </a:r>
            <a:endParaRPr lang="en-US" dirty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FTS planes </a:t>
            </a:r>
            <a:r>
              <a:rPr lang="en-US" dirty="0" smtClean="0">
                <a:solidFill>
                  <a:srgbClr val="FF0000"/>
                </a:solidFill>
              </a:rPr>
              <a:t>1 2 3 4 (no 5 6 )	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 poor p resolution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dirty="0"/>
              <a:t>No </a:t>
            </a:r>
            <a:r>
              <a:rPr lang="en-US" dirty="0" smtClean="0"/>
              <a:t>RICH</a:t>
            </a:r>
            <a:endParaRPr lang="de-DE" dirty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affect</a:t>
            </a:r>
            <a:r>
              <a:rPr lang="de-DE" dirty="0" smtClean="0"/>
              <a:t> Hyperon </a:t>
            </a:r>
            <a:r>
              <a:rPr lang="de-DE" dirty="0" err="1" smtClean="0"/>
              <a:t>Spectroscopy</a:t>
            </a:r>
            <a:r>
              <a:rPr lang="de-DE" dirty="0" smtClean="0"/>
              <a:t> &amp; Hyperon Spin </a:t>
            </a:r>
            <a:r>
              <a:rPr lang="de-DE" dirty="0" err="1" smtClean="0"/>
              <a:t>Physics</a:t>
            </a:r>
            <a:r>
              <a:rPr lang="de-DE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68433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763"/>
            <a:ext cx="9906000" cy="578447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#67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98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43"/>
            <a:ext cx="9906000" cy="577611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#69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1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4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854"/>
            <a:ext cx="9906000" cy="5780291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#70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90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36"/>
            <a:ext cx="9906000" cy="577312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#71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79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31"/>
            <a:ext cx="9906000" cy="577013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#73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27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73"/>
            <a:ext cx="9906000" cy="578745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#74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1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00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273"/>
            <a:ext cx="9906000" cy="578745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#75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701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1"/>
            <a:ext cx="9906000" cy="576895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#77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1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220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28"/>
            <a:ext cx="9906000" cy="577194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#79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69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436"/>
            <a:ext cx="9906000" cy="577312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#84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53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Need Studies at Different Levels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spcBef>
                <a:spcPts val="0"/>
              </a:spcBef>
              <a:spcAft>
                <a:spcPts val="6000"/>
              </a:spcAft>
              <a:buAutoNum type="arabicPeriod"/>
            </a:pPr>
            <a:r>
              <a:rPr lang="de-DE" dirty="0" smtClean="0"/>
              <a:t>MC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generation</a:t>
            </a:r>
            <a:r>
              <a:rPr lang="de-DE" dirty="0" smtClean="0"/>
              <a:t>, e.g. </a:t>
            </a:r>
            <a:r>
              <a:rPr lang="de-DE" dirty="0" err="1" smtClean="0"/>
              <a:t>EvtGen</a:t>
            </a:r>
            <a:r>
              <a:rPr lang="de-DE" dirty="0" smtClean="0"/>
              <a:t>: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T</a:t>
            </a:r>
            <a:r>
              <a:rPr lang="de-DE" dirty="0" smtClean="0"/>
              <a:t> vs.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L</a:t>
            </a:r>
            <a:r>
              <a:rPr lang="de-DE" dirty="0" smtClean="0"/>
              <a:t>, </a:t>
            </a:r>
            <a:r>
              <a:rPr lang="el-GR" dirty="0" smtClean="0">
                <a:latin typeface="Arial"/>
                <a:cs typeface="Arial"/>
              </a:rPr>
              <a:t>θ</a:t>
            </a:r>
            <a:r>
              <a:rPr lang="de-DE" dirty="0" smtClean="0">
                <a:latin typeface="Arial"/>
                <a:cs typeface="Arial"/>
              </a:rPr>
              <a:t> vs. p</a:t>
            </a:r>
          </a:p>
          <a:p>
            <a:pPr marL="457200" indent="-457200">
              <a:spcBef>
                <a:spcPts val="0"/>
              </a:spcBef>
              <a:spcAft>
                <a:spcPts val="6000"/>
              </a:spcAft>
              <a:buAutoNum type="arabicPeriod"/>
            </a:pPr>
            <a:r>
              <a:rPr lang="de-DE" dirty="0" err="1" smtClean="0"/>
              <a:t>PandaRoot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, </a:t>
            </a:r>
            <a:r>
              <a:rPr lang="de-DE" dirty="0" err="1" smtClean="0"/>
              <a:t>count</a:t>
            </a:r>
            <a:r>
              <a:rPr lang="de-DE" dirty="0" smtClean="0"/>
              <a:t> # </a:t>
            </a:r>
            <a:r>
              <a:rPr lang="de-DE" dirty="0" err="1" smtClean="0"/>
              <a:t>hits</a:t>
            </a:r>
            <a:r>
              <a:rPr lang="de-DE" dirty="0" smtClean="0"/>
              <a:t> in </a:t>
            </a:r>
            <a:r>
              <a:rPr lang="de-DE" dirty="0" err="1" smtClean="0"/>
              <a:t>each</a:t>
            </a:r>
            <a:r>
              <a:rPr lang="de-DE" dirty="0" smtClean="0"/>
              <a:t> sub-</a:t>
            </a:r>
            <a:r>
              <a:rPr lang="de-DE" dirty="0" err="1" smtClean="0"/>
              <a:t>detector</a:t>
            </a:r>
            <a:endParaRPr lang="de-DE" dirty="0"/>
          </a:p>
          <a:p>
            <a:pPr marL="457200" indent="-457200">
              <a:spcBef>
                <a:spcPts val="0"/>
              </a:spcBef>
              <a:spcAft>
                <a:spcPts val="6000"/>
              </a:spcAft>
              <a:buAutoNum type="arabicPeriod"/>
            </a:pPr>
            <a:r>
              <a:rPr lang="de-DE" dirty="0" err="1" smtClean="0"/>
              <a:t>PandaRoot</a:t>
            </a:r>
            <a:r>
              <a:rPr lang="de-DE" dirty="0" smtClean="0"/>
              <a:t> </a:t>
            </a:r>
            <a:r>
              <a:rPr lang="de-DE" dirty="0" err="1" smtClean="0"/>
              <a:t>simulation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reconstruction</a:t>
            </a:r>
            <a:endParaRPr lang="de-DE" dirty="0" smtClean="0"/>
          </a:p>
          <a:p>
            <a:pPr marL="0" indent="0">
              <a:spcBef>
                <a:spcPts val="0"/>
              </a:spcBef>
              <a:spcAft>
                <a:spcPts val="6000"/>
              </a:spcAft>
            </a:pPr>
            <a:r>
              <a:rPr lang="de-DE" dirty="0" err="1" smtClean="0"/>
              <a:t>Complication</a:t>
            </a:r>
            <a:r>
              <a:rPr lang="de-DE" dirty="0" smtClean="0"/>
              <a:t>: </a:t>
            </a:r>
            <a:r>
              <a:rPr lang="de-DE" dirty="0" err="1" smtClean="0"/>
              <a:t>displaced</a:t>
            </a:r>
            <a:r>
              <a:rPr lang="de-DE" dirty="0" smtClean="0"/>
              <a:t> </a:t>
            </a:r>
            <a:r>
              <a:rPr lang="de-DE" dirty="0" err="1" smtClean="0"/>
              <a:t>decay</a:t>
            </a:r>
            <a:r>
              <a:rPr lang="de-DE" dirty="0" smtClean="0"/>
              <a:t> </a:t>
            </a:r>
            <a:r>
              <a:rPr lang="de-DE" dirty="0" err="1" smtClean="0"/>
              <a:t>vertices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hyperons</a:t>
            </a:r>
            <a:r>
              <a:rPr lang="de-DE" dirty="0" smtClean="0"/>
              <a:t> ! 			           (</a:t>
            </a:r>
            <a:r>
              <a:rPr lang="de-DE" dirty="0" err="1" smtClean="0"/>
              <a:t>affects</a:t>
            </a:r>
            <a:r>
              <a:rPr lang="de-DE" dirty="0" smtClean="0"/>
              <a:t> 1. </a:t>
            </a:r>
            <a:r>
              <a:rPr lang="de-DE" dirty="0"/>
              <a:t>&amp;</a:t>
            </a:r>
            <a:r>
              <a:rPr lang="de-DE" dirty="0" smtClean="0"/>
              <a:t> 3.)</a:t>
            </a:r>
          </a:p>
          <a:p>
            <a:pPr marL="0" indent="0">
              <a:spcBef>
                <a:spcPts val="0"/>
              </a:spcBef>
              <a:spcAft>
                <a:spcPts val="6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75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43"/>
            <a:ext cx="9906000" cy="577611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#85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75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521"/>
            <a:ext cx="9906000" cy="576895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#86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66FFFF"/>
                </a:solidFill>
              </a:rPr>
              <a:t>5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81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785"/>
            <a:ext cx="9906000" cy="579042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#87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1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033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876"/>
            <a:ext cx="9906000" cy="578624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#88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26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028"/>
            <a:ext cx="9906000" cy="577194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#92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8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943"/>
            <a:ext cx="9906000" cy="577611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#94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785"/>
            <a:ext cx="9906000" cy="579042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#97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1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854"/>
            <a:ext cx="9906000" cy="5780291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#98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81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364"/>
            <a:ext cx="9906000" cy="5783272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#99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01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198"/>
            <a:ext cx="9906000" cy="591360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#06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Geometric</a:t>
            </a:r>
            <a:r>
              <a:rPr lang="de-DE" dirty="0" smtClean="0"/>
              <a:t> Analysis </a:t>
            </a:r>
            <a:r>
              <a:rPr lang="de-DE" dirty="0" err="1"/>
              <a:t>with</a:t>
            </a:r>
            <a:r>
              <a:rPr lang="de-DE" dirty="0"/>
              <a:t> Straight Tracks</a:t>
            </a:r>
            <a:endParaRPr lang="en-US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8904" y="1275176"/>
            <a:ext cx="5616624" cy="53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8800"/>
                <a:ext cx="3369766" cy="4539704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EvtGen </a:t>
                </a:r>
                <a:r>
                  <a:rPr lang="de-DE" dirty="0" err="1" smtClean="0"/>
                  <a:t>events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4.1 GeV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final </a:t>
                </a:r>
                <a:r>
                  <a:rPr lang="de-DE" dirty="0" err="1" smtClean="0"/>
                  <a:t>state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simplified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geometry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MVD, STT, GEM, FTS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neglect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magnetic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field</a:t>
                </a:r>
                <a:r>
                  <a:rPr lang="de-DE" dirty="0" smtClean="0"/>
                  <a:t> (</a:t>
                </a:r>
                <a:r>
                  <a:rPr lang="de-DE" dirty="0" err="1" smtClean="0"/>
                  <a:t>conservative</a:t>
                </a:r>
                <a:r>
                  <a:rPr lang="de-DE" dirty="0" smtClean="0"/>
                  <a:t>)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evaluate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each</a:t>
                </a:r>
                <a:r>
                  <a:rPr lang="de-DE" dirty="0" smtClean="0"/>
                  <a:t> sub-</a:t>
                </a:r>
                <a:r>
                  <a:rPr lang="de-DE" dirty="0" err="1" smtClean="0"/>
                  <a:t>detector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volume</a:t>
                </a:r>
                <a:r>
                  <a:rPr lang="de-DE" dirty="0" smtClean="0"/>
                  <a:t> &amp; R(</a:t>
                </a:r>
                <a:r>
                  <a:rPr lang="de-DE" dirty="0" err="1" smtClean="0"/>
                  <a:t>z</a:t>
                </a:r>
                <a:r>
                  <a:rPr lang="de-DE" baseline="-25000" dirty="0" err="1" smtClean="0"/>
                  <a:t>STT</a:t>
                </a:r>
                <a:r>
                  <a:rPr lang="de-DE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8800"/>
                <a:ext cx="3369766" cy="4539704"/>
              </a:xfrm>
              <a:blipFill rotWithShape="1">
                <a:blip r:embed="rId4"/>
                <a:stretch>
                  <a:fillRect l="-4702" t="-1611" r="-3436" b="-2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ihandform 5"/>
          <p:cNvSpPr/>
          <p:nvPr/>
        </p:nvSpPr>
        <p:spPr bwMode="auto">
          <a:xfrm>
            <a:off x="3270182" y="4437112"/>
            <a:ext cx="2088232" cy="1580722"/>
          </a:xfrm>
          <a:custGeom>
            <a:avLst/>
            <a:gdLst>
              <a:gd name="connsiteX0" fmla="*/ 0 w 1100831"/>
              <a:gd name="connsiteY0" fmla="*/ 736847 h 736847"/>
              <a:gd name="connsiteX1" fmla="*/ 301841 w 1100831"/>
              <a:gd name="connsiteY1" fmla="*/ 328474 h 736847"/>
              <a:gd name="connsiteX2" fmla="*/ 710214 w 1100831"/>
              <a:gd name="connsiteY2" fmla="*/ 514905 h 736847"/>
              <a:gd name="connsiteX3" fmla="*/ 1100831 w 1100831"/>
              <a:gd name="connsiteY3" fmla="*/ 0 h 736847"/>
              <a:gd name="connsiteX0" fmla="*/ 0 w 1100831"/>
              <a:gd name="connsiteY0" fmla="*/ 736847 h 736847"/>
              <a:gd name="connsiteX1" fmla="*/ 683581 w 1100831"/>
              <a:gd name="connsiteY1" fmla="*/ 710214 h 736847"/>
              <a:gd name="connsiteX2" fmla="*/ 710214 w 1100831"/>
              <a:gd name="connsiteY2" fmla="*/ 514905 h 736847"/>
              <a:gd name="connsiteX3" fmla="*/ 1100831 w 1100831"/>
              <a:gd name="connsiteY3" fmla="*/ 0 h 736847"/>
              <a:gd name="connsiteX0" fmla="*/ 0 w 1100831"/>
              <a:gd name="connsiteY0" fmla="*/ 736847 h 737447"/>
              <a:gd name="connsiteX1" fmla="*/ 683581 w 1100831"/>
              <a:gd name="connsiteY1" fmla="*/ 710214 h 737447"/>
              <a:gd name="connsiteX2" fmla="*/ 861134 w 1100831"/>
              <a:gd name="connsiteY2" fmla="*/ 79899 h 737447"/>
              <a:gd name="connsiteX3" fmla="*/ 1100831 w 1100831"/>
              <a:gd name="connsiteY3" fmla="*/ 0 h 737447"/>
              <a:gd name="connsiteX0" fmla="*/ 0 w 1100831"/>
              <a:gd name="connsiteY0" fmla="*/ 736847 h 736847"/>
              <a:gd name="connsiteX1" fmla="*/ 683581 w 1100831"/>
              <a:gd name="connsiteY1" fmla="*/ 710214 h 736847"/>
              <a:gd name="connsiteX2" fmla="*/ 639192 w 1100831"/>
              <a:gd name="connsiteY2" fmla="*/ 186431 h 736847"/>
              <a:gd name="connsiteX3" fmla="*/ 1100831 w 1100831"/>
              <a:gd name="connsiteY3" fmla="*/ 0 h 736847"/>
              <a:gd name="connsiteX0" fmla="*/ 0 w 1367161"/>
              <a:gd name="connsiteY0" fmla="*/ 745725 h 745725"/>
              <a:gd name="connsiteX1" fmla="*/ 683581 w 1367161"/>
              <a:gd name="connsiteY1" fmla="*/ 719092 h 745725"/>
              <a:gd name="connsiteX2" fmla="*/ 639192 w 1367161"/>
              <a:gd name="connsiteY2" fmla="*/ 195309 h 745725"/>
              <a:gd name="connsiteX3" fmla="*/ 1367161 w 1367161"/>
              <a:gd name="connsiteY3" fmla="*/ 0 h 745725"/>
              <a:gd name="connsiteX0" fmla="*/ 0 w 1367161"/>
              <a:gd name="connsiteY0" fmla="*/ 750182 h 750182"/>
              <a:gd name="connsiteX1" fmla="*/ 683581 w 1367161"/>
              <a:gd name="connsiteY1" fmla="*/ 723549 h 750182"/>
              <a:gd name="connsiteX2" fmla="*/ 639192 w 1367161"/>
              <a:gd name="connsiteY2" fmla="*/ 199766 h 750182"/>
              <a:gd name="connsiteX3" fmla="*/ 1367161 w 1367161"/>
              <a:gd name="connsiteY3" fmla="*/ 4457 h 750182"/>
              <a:gd name="connsiteX0" fmla="*/ 0 w 1367161"/>
              <a:gd name="connsiteY0" fmla="*/ 750182 h 767803"/>
              <a:gd name="connsiteX1" fmla="*/ 683581 w 1367161"/>
              <a:gd name="connsiteY1" fmla="*/ 723549 h 767803"/>
              <a:gd name="connsiteX2" fmla="*/ 639192 w 1367161"/>
              <a:gd name="connsiteY2" fmla="*/ 199766 h 767803"/>
              <a:gd name="connsiteX3" fmla="*/ 1367161 w 1367161"/>
              <a:gd name="connsiteY3" fmla="*/ 4457 h 767803"/>
              <a:gd name="connsiteX0" fmla="*/ 0 w 1367161"/>
              <a:gd name="connsiteY0" fmla="*/ 749745 h 749745"/>
              <a:gd name="connsiteX1" fmla="*/ 692459 w 1367161"/>
              <a:gd name="connsiteY1" fmla="*/ 634335 h 749745"/>
              <a:gd name="connsiteX2" fmla="*/ 639192 w 1367161"/>
              <a:gd name="connsiteY2" fmla="*/ 199329 h 749745"/>
              <a:gd name="connsiteX3" fmla="*/ 1367161 w 1367161"/>
              <a:gd name="connsiteY3" fmla="*/ 4020 h 749745"/>
              <a:gd name="connsiteX0" fmla="*/ 0 w 1367161"/>
              <a:gd name="connsiteY0" fmla="*/ 749745 h 751241"/>
              <a:gd name="connsiteX1" fmla="*/ 692459 w 1367161"/>
              <a:gd name="connsiteY1" fmla="*/ 634335 h 751241"/>
              <a:gd name="connsiteX2" fmla="*/ 639192 w 1367161"/>
              <a:gd name="connsiteY2" fmla="*/ 199329 h 751241"/>
              <a:gd name="connsiteX3" fmla="*/ 1367161 w 1367161"/>
              <a:gd name="connsiteY3" fmla="*/ 4020 h 751241"/>
              <a:gd name="connsiteX0" fmla="*/ 0 w 1367161"/>
              <a:gd name="connsiteY0" fmla="*/ 749745 h 749745"/>
              <a:gd name="connsiteX1" fmla="*/ 692459 w 1367161"/>
              <a:gd name="connsiteY1" fmla="*/ 634335 h 749745"/>
              <a:gd name="connsiteX2" fmla="*/ 639192 w 1367161"/>
              <a:gd name="connsiteY2" fmla="*/ 199329 h 749745"/>
              <a:gd name="connsiteX3" fmla="*/ 1367161 w 1367161"/>
              <a:gd name="connsiteY3" fmla="*/ 4020 h 749745"/>
              <a:gd name="connsiteX0" fmla="*/ 0 w 1367161"/>
              <a:gd name="connsiteY0" fmla="*/ 749745 h 749745"/>
              <a:gd name="connsiteX1" fmla="*/ 594804 w 1367161"/>
              <a:gd name="connsiteY1" fmla="*/ 634335 h 749745"/>
              <a:gd name="connsiteX2" fmla="*/ 639192 w 1367161"/>
              <a:gd name="connsiteY2" fmla="*/ 199329 h 749745"/>
              <a:gd name="connsiteX3" fmla="*/ 1367161 w 1367161"/>
              <a:gd name="connsiteY3" fmla="*/ 4020 h 749745"/>
              <a:gd name="connsiteX0" fmla="*/ 0 w 1367161"/>
              <a:gd name="connsiteY0" fmla="*/ 760524 h 760524"/>
              <a:gd name="connsiteX1" fmla="*/ 594804 w 1367161"/>
              <a:gd name="connsiteY1" fmla="*/ 645114 h 760524"/>
              <a:gd name="connsiteX2" fmla="*/ 754602 w 1367161"/>
              <a:gd name="connsiteY2" fmla="*/ 94698 h 760524"/>
              <a:gd name="connsiteX3" fmla="*/ 1367161 w 1367161"/>
              <a:gd name="connsiteY3" fmla="*/ 14799 h 760524"/>
              <a:gd name="connsiteX0" fmla="*/ 0 w 1367161"/>
              <a:gd name="connsiteY0" fmla="*/ 758917 h 758917"/>
              <a:gd name="connsiteX1" fmla="*/ 577368 w 1367161"/>
              <a:gd name="connsiteY1" fmla="*/ 596513 h 758917"/>
              <a:gd name="connsiteX2" fmla="*/ 754602 w 1367161"/>
              <a:gd name="connsiteY2" fmla="*/ 93091 h 758917"/>
              <a:gd name="connsiteX3" fmla="*/ 1367161 w 1367161"/>
              <a:gd name="connsiteY3" fmla="*/ 13192 h 758917"/>
              <a:gd name="connsiteX0" fmla="*/ 0 w 1367161"/>
              <a:gd name="connsiteY0" fmla="*/ 751378 h 751378"/>
              <a:gd name="connsiteX1" fmla="*/ 577368 w 1367161"/>
              <a:gd name="connsiteY1" fmla="*/ 588974 h 751378"/>
              <a:gd name="connsiteX2" fmla="*/ 742978 w 1367161"/>
              <a:gd name="connsiteY2" fmla="*/ 151344 h 751378"/>
              <a:gd name="connsiteX3" fmla="*/ 1367161 w 1367161"/>
              <a:gd name="connsiteY3" fmla="*/ 5653 h 751378"/>
              <a:gd name="connsiteX0" fmla="*/ 0 w 1367161"/>
              <a:gd name="connsiteY0" fmla="*/ 749174 h 749174"/>
              <a:gd name="connsiteX1" fmla="*/ 577368 w 1367161"/>
              <a:gd name="connsiteY1" fmla="*/ 586770 h 749174"/>
              <a:gd name="connsiteX2" fmla="*/ 859222 w 1367161"/>
              <a:gd name="connsiteY2" fmla="*/ 214932 h 749174"/>
              <a:gd name="connsiteX3" fmla="*/ 1367161 w 1367161"/>
              <a:gd name="connsiteY3" fmla="*/ 3449 h 749174"/>
              <a:gd name="connsiteX0" fmla="*/ 0 w 1367161"/>
              <a:gd name="connsiteY0" fmla="*/ 749715 h 749715"/>
              <a:gd name="connsiteX1" fmla="*/ 577368 w 1367161"/>
              <a:gd name="connsiteY1" fmla="*/ 587311 h 749715"/>
              <a:gd name="connsiteX2" fmla="*/ 859222 w 1367161"/>
              <a:gd name="connsiteY2" fmla="*/ 215473 h 749715"/>
              <a:gd name="connsiteX3" fmla="*/ 1367161 w 1367161"/>
              <a:gd name="connsiteY3" fmla="*/ 3990 h 749715"/>
              <a:gd name="connsiteX0" fmla="*/ 0 w 1367161"/>
              <a:gd name="connsiteY0" fmla="*/ 749715 h 749715"/>
              <a:gd name="connsiteX1" fmla="*/ 577368 w 1367161"/>
              <a:gd name="connsiteY1" fmla="*/ 587311 h 749715"/>
              <a:gd name="connsiteX2" fmla="*/ 859222 w 1367161"/>
              <a:gd name="connsiteY2" fmla="*/ 215473 h 749715"/>
              <a:gd name="connsiteX3" fmla="*/ 1367161 w 1367161"/>
              <a:gd name="connsiteY3" fmla="*/ 3990 h 749715"/>
              <a:gd name="connsiteX0" fmla="*/ 0 w 1367161"/>
              <a:gd name="connsiteY0" fmla="*/ 749254 h 749254"/>
              <a:gd name="connsiteX1" fmla="*/ 501810 w 1367161"/>
              <a:gd name="connsiteY1" fmla="*/ 610347 h 749254"/>
              <a:gd name="connsiteX2" fmla="*/ 859222 w 1367161"/>
              <a:gd name="connsiteY2" fmla="*/ 215012 h 749254"/>
              <a:gd name="connsiteX3" fmla="*/ 1367161 w 1367161"/>
              <a:gd name="connsiteY3" fmla="*/ 3529 h 749254"/>
              <a:gd name="connsiteX0" fmla="*/ 0 w 1367161"/>
              <a:gd name="connsiteY0" fmla="*/ 749303 h 749303"/>
              <a:gd name="connsiteX1" fmla="*/ 554120 w 1367161"/>
              <a:gd name="connsiteY1" fmla="*/ 624494 h 749303"/>
              <a:gd name="connsiteX2" fmla="*/ 859222 w 1367161"/>
              <a:gd name="connsiteY2" fmla="*/ 215061 h 749303"/>
              <a:gd name="connsiteX3" fmla="*/ 1367161 w 1367161"/>
              <a:gd name="connsiteY3" fmla="*/ 3578 h 749303"/>
              <a:gd name="connsiteX0" fmla="*/ 0 w 1367161"/>
              <a:gd name="connsiteY0" fmla="*/ 745725 h 745725"/>
              <a:gd name="connsiteX1" fmla="*/ 554120 w 1367161"/>
              <a:gd name="connsiteY1" fmla="*/ 620916 h 745725"/>
              <a:gd name="connsiteX2" fmla="*/ 859222 w 1367161"/>
              <a:gd name="connsiteY2" fmla="*/ 211483 h 745725"/>
              <a:gd name="connsiteX3" fmla="*/ 1367161 w 1367161"/>
              <a:gd name="connsiteY3" fmla="*/ 0 h 74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161" h="745725">
                <a:moveTo>
                  <a:pt x="0" y="745725"/>
                </a:moveTo>
                <a:cubicBezTo>
                  <a:pt x="358066" y="728709"/>
                  <a:pt x="410916" y="733453"/>
                  <a:pt x="554120" y="620916"/>
                </a:cubicBezTo>
                <a:cubicBezTo>
                  <a:pt x="697324" y="508379"/>
                  <a:pt x="723715" y="314969"/>
                  <a:pt x="859222" y="211483"/>
                </a:cubicBezTo>
                <a:cubicBezTo>
                  <a:pt x="994729" y="107997"/>
                  <a:pt x="1075891" y="57216"/>
                  <a:pt x="1367161" y="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97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82"/>
            <a:ext cx="9906000" cy="5885035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70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#11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786"/>
            <a:ext cx="9906000" cy="589642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#13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91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359"/>
            <a:ext cx="9906000" cy="5889282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#20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63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657"/>
            <a:ext cx="9906000" cy="590068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#21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1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44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786"/>
            <a:ext cx="9906000" cy="589642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#22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49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40"/>
            <a:ext cx="9906000" cy="589931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#23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77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40"/>
            <a:ext cx="9906000" cy="589931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#26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66FFFF"/>
                </a:solidFill>
              </a:rPr>
              <a:t>5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2906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38"/>
            <a:ext cx="9906000" cy="591072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#27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44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638"/>
            <a:ext cx="9906000" cy="591072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#30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043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22"/>
            <a:ext cx="9906000" cy="589795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#39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2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Geometry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077756"/>
              </p:ext>
            </p:extLst>
          </p:nvPr>
        </p:nvGraphicFramePr>
        <p:xfrm>
          <a:off x="1362208" y="1665200"/>
          <a:ext cx="7263200" cy="3564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80000"/>
                <a:gridCol w="1320800"/>
                <a:gridCol w="1320800"/>
                <a:gridCol w="1320800"/>
                <a:gridCol w="13208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Detector</a:t>
                      </a:r>
                      <a:r>
                        <a:rPr lang="de-DE" baseline="30000" dirty="0" smtClean="0"/>
                        <a:t> (1)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Z</a:t>
                      </a:r>
                      <a:r>
                        <a:rPr lang="de-DE" baseline="-25000" dirty="0" err="1" smtClean="0"/>
                        <a:t>us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Z</a:t>
                      </a:r>
                      <a:r>
                        <a:rPr lang="de-DE" baseline="-25000" dirty="0" err="1" smtClean="0"/>
                        <a:t>ds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R</a:t>
                      </a:r>
                      <a:r>
                        <a:rPr lang="de-DE" baseline="-25000" dirty="0" err="1" smtClean="0"/>
                        <a:t>i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R</a:t>
                      </a:r>
                      <a:r>
                        <a:rPr lang="de-DE" baseline="-25000" dirty="0" err="1" smtClean="0"/>
                        <a:t>o</a:t>
                      </a:r>
                      <a:endParaRPr lang="en-US" baseline="-25000" dirty="0" smtClean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135</a:t>
                      </a:r>
                      <a:endParaRPr lang="en-US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STT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420</a:t>
                      </a:r>
                      <a:endParaRPr lang="en-US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STT</a:t>
                      </a:r>
                      <a:r>
                        <a:rPr lang="de-DE" baseline="-25000" dirty="0" err="1" smtClean="0"/>
                        <a:t>stereo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-550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331</a:t>
                      </a:r>
                      <a:endParaRPr lang="en-US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GEM #1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450</a:t>
                      </a:r>
                      <a:endParaRPr lang="en-US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GEM #3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740</a:t>
                      </a:r>
                      <a:endParaRPr lang="en-US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FwdEndCap</a:t>
                      </a:r>
                      <a:r>
                        <a:rPr lang="de-DE" dirty="0" smtClean="0"/>
                        <a:t>(x)</a:t>
                      </a:r>
                      <a:r>
                        <a:rPr lang="de-DE" baseline="30000" dirty="0" smtClean="0"/>
                        <a:t> (2)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[432]</a:t>
                      </a:r>
                      <a:r>
                        <a:rPr lang="de-DE" baseline="30000" dirty="0" smtClean="0"/>
                        <a:t> (2)</a:t>
                      </a:r>
                      <a:endParaRPr lang="en-US" baseline="30000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err="1" smtClean="0"/>
                        <a:t>FwdEndCap</a:t>
                      </a:r>
                      <a:r>
                        <a:rPr lang="de-DE" dirty="0" smtClean="0"/>
                        <a:t>(y)</a:t>
                      </a:r>
                      <a:r>
                        <a:rPr lang="de-DE" baseline="30000" dirty="0" smtClean="0"/>
                        <a:t> (2)</a:t>
                      </a:r>
                      <a:endParaRPr lang="en-US" baseline="30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[214]</a:t>
                      </a:r>
                      <a:r>
                        <a:rPr lang="de-DE" baseline="30000" dirty="0" smtClean="0"/>
                        <a:t> (2)</a:t>
                      </a:r>
                      <a:endParaRPr lang="en-US" baseline="30000" dirty="0" smtClean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FTS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2954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7475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280592" y="5517232"/>
            <a:ext cx="414248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baseline="30000" dirty="0" smtClean="0"/>
              <a:t>(1)</a:t>
            </a:r>
            <a:r>
              <a:rPr lang="de-DE" dirty="0" smtClean="0"/>
              <a:t> all </a:t>
            </a:r>
            <a:r>
              <a:rPr lang="de-DE" dirty="0" err="1" smtClean="0"/>
              <a:t>values</a:t>
            </a:r>
            <a:r>
              <a:rPr lang="de-DE" dirty="0" smtClean="0"/>
              <a:t> in  mm</a:t>
            </a:r>
          </a:p>
          <a:p>
            <a:pPr>
              <a:spcAft>
                <a:spcPts val="600"/>
              </a:spcAft>
            </a:pPr>
            <a:r>
              <a:rPr lang="de-DE" baseline="30000" dirty="0" smtClean="0"/>
              <a:t>(2)</a:t>
            </a:r>
            <a:r>
              <a:rPr lang="de-DE" dirty="0" smtClean="0"/>
              <a:t> </a:t>
            </a:r>
            <a:r>
              <a:rPr lang="de-DE" dirty="0" err="1" smtClean="0"/>
              <a:t>elliptical</a:t>
            </a:r>
            <a:r>
              <a:rPr lang="de-DE" dirty="0" smtClean="0"/>
              <a:t> </a:t>
            </a:r>
            <a:r>
              <a:rPr lang="de-DE" dirty="0" err="1" smtClean="0"/>
              <a:t>opening</a:t>
            </a:r>
            <a:r>
              <a:rPr lang="de-DE" dirty="0" smtClean="0"/>
              <a:t>, </a:t>
            </a:r>
            <a:r>
              <a:rPr lang="el-GR" dirty="0" smtClean="0">
                <a:latin typeface="Arial"/>
                <a:cs typeface="Arial"/>
              </a:rPr>
              <a:t>θ</a:t>
            </a:r>
            <a:r>
              <a:rPr lang="de-DE" baseline="-25000" dirty="0" smtClean="0">
                <a:latin typeface="Arial"/>
                <a:cs typeface="Arial"/>
              </a:rPr>
              <a:t>x</a:t>
            </a:r>
            <a:r>
              <a:rPr lang="de-DE" dirty="0" smtClean="0">
                <a:latin typeface="Arial"/>
                <a:cs typeface="Arial"/>
              </a:rPr>
              <a:t> = </a:t>
            </a:r>
            <a:r>
              <a:rPr lang="de-DE" dirty="0" smtClean="0">
                <a:latin typeface="Arial"/>
                <a:cs typeface="Arial"/>
                <a:sym typeface="Symbol"/>
              </a:rPr>
              <a:t>10</a:t>
            </a:r>
            <a:r>
              <a:rPr lang="de-DE" baseline="30000" dirty="0" smtClean="0">
                <a:latin typeface="Arial"/>
                <a:cs typeface="Arial"/>
                <a:sym typeface="Symbol"/>
              </a:rPr>
              <a:t>o</a:t>
            </a:r>
            <a:r>
              <a:rPr lang="de-DE" dirty="0" smtClean="0"/>
              <a:t>, </a:t>
            </a:r>
            <a:r>
              <a:rPr lang="el-GR" dirty="0" smtClean="0"/>
              <a:t>θ</a:t>
            </a:r>
            <a:r>
              <a:rPr lang="de-DE" baseline="-25000" dirty="0" smtClean="0"/>
              <a:t>y</a:t>
            </a:r>
            <a:r>
              <a:rPr lang="de-DE" dirty="0" smtClean="0"/>
              <a:t> </a:t>
            </a:r>
            <a:r>
              <a:rPr lang="de-DE" dirty="0"/>
              <a:t>= </a:t>
            </a:r>
            <a:r>
              <a:rPr lang="de-DE" dirty="0" smtClean="0">
                <a:sym typeface="Symbol"/>
              </a:rPr>
              <a:t>5</a:t>
            </a:r>
            <a:r>
              <a:rPr lang="de-DE" baseline="30000" dirty="0" smtClean="0">
                <a:sym typeface="Symbol"/>
              </a:rPr>
              <a:t>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89976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40"/>
            <a:ext cx="9906000" cy="589931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#41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85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340"/>
            <a:ext cx="9906000" cy="589931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47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89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786"/>
            <a:ext cx="9906000" cy="589642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#49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157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69"/>
            <a:ext cx="9906000" cy="5906461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#55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139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69"/>
            <a:ext cx="9906000" cy="5906461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#57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85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769"/>
            <a:ext cx="9906000" cy="5906461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#59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132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456"/>
            <a:ext cx="9906000" cy="5905088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#81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820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897"/>
            <a:ext cx="9906000" cy="5902206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#82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64846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198"/>
            <a:ext cx="9906000" cy="591360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#83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395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Interim </a:t>
            </a:r>
            <a:r>
              <a:rPr lang="de-DE" dirty="0" err="1" smtClean="0"/>
              <a:t>Conclusion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Event Display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large 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secondary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about</a:t>
            </a:r>
            <a:r>
              <a:rPr lang="de-DE" dirty="0" smtClean="0"/>
              <a:t> 1/2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lost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scattering</a:t>
            </a:r>
            <a:r>
              <a:rPr lang="de-DE" dirty="0" smtClean="0"/>
              <a:t>, </a:t>
            </a:r>
            <a:r>
              <a:rPr lang="de-DE" dirty="0" err="1" smtClean="0"/>
              <a:t>absorption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decay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straight</a:t>
            </a:r>
            <a:r>
              <a:rPr lang="de-DE" dirty="0" smtClean="0"/>
              <a:t>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approximation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p, p</a:t>
            </a:r>
            <a:r>
              <a:rPr lang="en-US" dirty="0"/>
              <a:t> </a:t>
            </a:r>
            <a:r>
              <a:rPr lang="en-US" dirty="0" smtClean="0"/>
              <a:t>and fair for K</a:t>
            </a:r>
            <a:r>
              <a:rPr lang="en-US" baseline="30000" dirty="0" smtClean="0"/>
              <a:t>-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pion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 (but not all) </a:t>
            </a:r>
            <a:r>
              <a:rPr lang="de-DE" dirty="0" err="1" smtClean="0"/>
              <a:t>strongly</a:t>
            </a:r>
            <a:r>
              <a:rPr lang="de-DE" dirty="0" smtClean="0"/>
              <a:t> </a:t>
            </a:r>
            <a:r>
              <a:rPr lang="de-DE" dirty="0" err="1" smtClean="0"/>
              <a:t>deviate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straight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reconstruction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MVD </a:t>
            </a:r>
            <a:r>
              <a:rPr lang="de-DE" dirty="0" err="1" smtClean="0"/>
              <a:t>and</a:t>
            </a:r>
            <a:r>
              <a:rPr lang="de-DE" dirty="0" smtClean="0"/>
              <a:t> STT </a:t>
            </a:r>
            <a:r>
              <a:rPr lang="de-DE" i="1" dirty="0" err="1" smtClean="0"/>
              <a:t>alone</a:t>
            </a:r>
            <a:r>
              <a:rPr lang="de-DE" i="1" dirty="0" smtClean="0"/>
              <a:t> </a:t>
            </a:r>
            <a:r>
              <a:rPr lang="de-DE" dirty="0" err="1" smtClean="0"/>
              <a:t>seems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difficult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i="1" dirty="0" smtClean="0"/>
              <a:t>all</a:t>
            </a:r>
            <a:r>
              <a:rPr lang="de-DE" dirty="0" smtClean="0"/>
              <a:t> </a:t>
            </a:r>
            <a:r>
              <a:rPr lang="de-DE" dirty="0" err="1" smtClean="0"/>
              <a:t>scanned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endParaRPr lang="de-DE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6266900" y="2946430"/>
            <a:ext cx="157094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2200" dirty="0" smtClean="0"/>
              <a:t>_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067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1352600" y="3806796"/>
            <a:ext cx="360040" cy="2448272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Scan </a:t>
            </a:r>
            <a:r>
              <a:rPr lang="de-DE" dirty="0" err="1" smtClean="0"/>
              <a:t>of</a:t>
            </a:r>
            <a:r>
              <a:rPr lang="de-DE" dirty="0" smtClean="0"/>
              <a:t> 100 Events in Event Display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474440"/>
            <a:ext cx="8420100" cy="4801314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display</a:t>
            </a:r>
            <a:r>
              <a:rPr lang="de-DE" dirty="0" smtClean="0"/>
              <a:t> </a:t>
            </a:r>
            <a:r>
              <a:rPr lang="de-DE" dirty="0" err="1" smtClean="0"/>
              <a:t>primary</a:t>
            </a:r>
            <a:r>
              <a:rPr lang="de-DE" dirty="0" smtClean="0"/>
              <a:t> </a:t>
            </a:r>
            <a:r>
              <a:rPr lang="de-DE" dirty="0" err="1" smtClean="0"/>
              <a:t>particles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display</a:t>
            </a:r>
            <a:r>
              <a:rPr lang="de-DE" dirty="0" smtClean="0"/>
              <a:t> MVD, STT, GEM, FTS </a:t>
            </a:r>
            <a:r>
              <a:rPr lang="de-DE" dirty="0" err="1" smtClean="0"/>
              <a:t>points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minimum</a:t>
            </a:r>
            <a:r>
              <a:rPr lang="de-DE" dirty="0" smtClean="0"/>
              <a:t> </a:t>
            </a:r>
            <a:r>
              <a:rPr lang="de-DE" dirty="0" err="1" smtClean="0"/>
              <a:t>requirement</a:t>
            </a:r>
            <a:r>
              <a:rPr lang="de-DE" dirty="0" smtClean="0"/>
              <a:t>: all 6 </a:t>
            </a:r>
            <a:r>
              <a:rPr lang="de-DE" dirty="0" err="1" smtClean="0"/>
              <a:t>tracks</a:t>
            </a:r>
            <a:r>
              <a:rPr lang="de-DE" dirty="0" smtClean="0"/>
              <a:t> </a:t>
            </a:r>
            <a:r>
              <a:rPr lang="de-DE" dirty="0" err="1" smtClean="0"/>
              <a:t>visible</a:t>
            </a:r>
            <a:r>
              <a:rPr lang="de-DE" dirty="0" smtClean="0"/>
              <a:t> on ‚global‘ </a:t>
            </a:r>
            <a:r>
              <a:rPr lang="de-DE" dirty="0" err="1" smtClean="0"/>
              <a:t>scale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de-DE" dirty="0" err="1" smtClean="0"/>
              <a:t>how</a:t>
            </a:r>
            <a:r>
              <a:rPr lang="de-DE" dirty="0" smtClean="0"/>
              <a:t> „</a:t>
            </a:r>
            <a:r>
              <a:rPr lang="de-DE" dirty="0" err="1" smtClean="0"/>
              <a:t>straight</a:t>
            </a:r>
            <a:r>
              <a:rPr lang="de-DE" dirty="0" smtClean="0"/>
              <a:t>“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tracks</a:t>
            </a:r>
            <a:r>
              <a:rPr lang="de-DE" dirty="0" smtClean="0"/>
              <a:t>?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topology</a:t>
            </a:r>
            <a:r>
              <a:rPr lang="de-DE" dirty="0" smtClean="0"/>
              <a:t>?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FF0000"/>
                </a:solidFill>
              </a:rPr>
              <a:t>1  </a:t>
            </a:r>
            <a:r>
              <a:rPr lang="de-DE" dirty="0" smtClean="0"/>
              <a:t>: </a:t>
            </a:r>
            <a:r>
              <a:rPr lang="de-DE" dirty="0" err="1" smtClean="0"/>
              <a:t>both</a:t>
            </a:r>
            <a:r>
              <a:rPr lang="de-DE" dirty="0" smtClean="0"/>
              <a:t> p &amp; p in FTS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FFC000"/>
                </a:solidFill>
              </a:rPr>
              <a:t>2  </a:t>
            </a:r>
            <a:r>
              <a:rPr lang="de-DE" dirty="0" smtClean="0"/>
              <a:t>: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p, p in FTS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FFFF00"/>
                </a:solidFill>
              </a:rPr>
              <a:t>3  </a:t>
            </a:r>
            <a:r>
              <a:rPr lang="de-DE" dirty="0" smtClean="0"/>
              <a:t>: </a:t>
            </a:r>
            <a:r>
              <a:rPr lang="de-DE" dirty="0" err="1" smtClean="0"/>
              <a:t>both</a:t>
            </a:r>
            <a:r>
              <a:rPr lang="de-DE" dirty="0" smtClean="0"/>
              <a:t> p &amp; p in GEM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FF00FF"/>
                </a:solidFill>
              </a:rPr>
              <a:t>4</a:t>
            </a:r>
            <a:r>
              <a:rPr lang="de-DE" dirty="0" smtClean="0"/>
              <a:t>  :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l-GR" dirty="0" smtClean="0">
                <a:latin typeface="Arial"/>
                <a:cs typeface="Arial"/>
              </a:rPr>
              <a:t>π</a:t>
            </a:r>
            <a:r>
              <a:rPr lang="de-DE" dirty="0" smtClean="0">
                <a:latin typeface="Arial"/>
                <a:cs typeface="Arial"/>
              </a:rPr>
              <a:t>, K in FTS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66FFFF"/>
                </a:solidFill>
                <a:latin typeface="Arial"/>
                <a:cs typeface="Arial"/>
              </a:rPr>
              <a:t>5</a:t>
            </a:r>
            <a:r>
              <a:rPr lang="de-DE" dirty="0" smtClean="0">
                <a:latin typeface="Arial"/>
                <a:cs typeface="Arial"/>
              </a:rPr>
              <a:t>  : </a:t>
            </a:r>
            <a:r>
              <a:rPr lang="de-DE" dirty="0" err="1" smtClean="0">
                <a:latin typeface="Arial"/>
                <a:cs typeface="Arial"/>
              </a:rPr>
              <a:t>both</a:t>
            </a:r>
            <a:r>
              <a:rPr lang="de-DE" dirty="0" smtClean="0">
                <a:latin typeface="Arial"/>
                <a:cs typeface="Arial"/>
              </a:rPr>
              <a:t> p &amp; p </a:t>
            </a:r>
            <a:r>
              <a:rPr lang="de-DE" dirty="0" err="1" smtClean="0">
                <a:latin typeface="Arial"/>
                <a:cs typeface="Arial"/>
              </a:rPr>
              <a:t>vertex</a:t>
            </a:r>
            <a:r>
              <a:rPr lang="de-DE" dirty="0" smtClean="0">
                <a:latin typeface="Arial"/>
                <a:cs typeface="Arial"/>
              </a:rPr>
              <a:t> ‚</a:t>
            </a:r>
            <a:r>
              <a:rPr lang="de-DE" dirty="0" err="1" smtClean="0">
                <a:latin typeface="Arial"/>
                <a:cs typeface="Arial"/>
              </a:rPr>
              <a:t>beyond</a:t>
            </a:r>
            <a:r>
              <a:rPr lang="de-DE" dirty="0" smtClean="0">
                <a:latin typeface="Arial"/>
                <a:cs typeface="Arial"/>
              </a:rPr>
              <a:t>‘ MVD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00FF00"/>
                </a:solidFill>
                <a:latin typeface="Arial"/>
                <a:cs typeface="Arial"/>
              </a:rPr>
              <a:t>6</a:t>
            </a:r>
            <a:r>
              <a:rPr lang="de-DE" dirty="0" smtClean="0">
                <a:latin typeface="Arial"/>
                <a:cs typeface="Arial"/>
              </a:rPr>
              <a:t>  : </a:t>
            </a:r>
            <a:r>
              <a:rPr lang="de-DE" dirty="0" err="1" smtClean="0">
                <a:latin typeface="Arial"/>
                <a:cs typeface="Arial"/>
              </a:rPr>
              <a:t>one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>
                <a:latin typeface="Arial"/>
                <a:cs typeface="Arial"/>
              </a:rPr>
              <a:t>of</a:t>
            </a:r>
            <a:r>
              <a:rPr lang="de-DE" dirty="0" smtClean="0">
                <a:latin typeface="Arial"/>
                <a:cs typeface="Arial"/>
              </a:rPr>
              <a:t> p, p </a:t>
            </a:r>
            <a:r>
              <a:rPr lang="de-DE" dirty="0" err="1" smtClean="0">
                <a:latin typeface="Arial"/>
                <a:cs typeface="Arial"/>
              </a:rPr>
              <a:t>vertex</a:t>
            </a:r>
            <a:r>
              <a:rPr lang="de-DE" dirty="0" smtClean="0">
                <a:latin typeface="Arial"/>
                <a:cs typeface="Arial"/>
              </a:rPr>
              <a:t> ‚</a:t>
            </a:r>
            <a:r>
              <a:rPr lang="de-DE" dirty="0" err="1" smtClean="0">
                <a:latin typeface="Arial"/>
                <a:cs typeface="Arial"/>
              </a:rPr>
              <a:t>beyond</a:t>
            </a:r>
            <a:r>
              <a:rPr lang="de-DE" dirty="0" smtClean="0">
                <a:latin typeface="Arial"/>
                <a:cs typeface="Arial"/>
              </a:rPr>
              <a:t>‘ MVD</a:t>
            </a:r>
            <a:r>
              <a:rPr lang="de-DE" dirty="0" smtClean="0"/>
              <a:t> </a:t>
            </a:r>
            <a:endParaRPr lang="en-US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3041080" y="3590772"/>
            <a:ext cx="211346" cy="2403882"/>
            <a:chOff x="3041080" y="3590772"/>
            <a:chExt cx="211346" cy="2403882"/>
          </a:xfrm>
        </p:grpSpPr>
        <p:sp>
          <p:nvSpPr>
            <p:cNvPr id="5" name="Textfeld 4"/>
            <p:cNvSpPr txBox="1"/>
            <p:nvPr/>
          </p:nvSpPr>
          <p:spPr>
            <a:xfrm>
              <a:off x="3044296" y="3590772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3094348" y="4005064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041080" y="4419356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3049958" y="5250686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095332" y="5656100"/>
              <a:ext cx="157094" cy="33855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2200" dirty="0" smtClean="0"/>
                <a:t>_</a:t>
              </a:r>
              <a:endParaRPr lang="en-US" sz="2200" dirty="0"/>
            </a:p>
          </p:txBody>
        </p:sp>
      </p:grpSp>
      <p:sp>
        <p:nvSpPr>
          <p:cNvPr id="11" name="Geschweifte Klammer rechts 10"/>
          <p:cNvSpPr/>
          <p:nvPr/>
        </p:nvSpPr>
        <p:spPr bwMode="auto">
          <a:xfrm>
            <a:off x="6033120" y="3806796"/>
            <a:ext cx="214407" cy="2448272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465168" y="4437112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solidFill>
                  <a:srgbClr val="C00000"/>
                </a:solidFill>
              </a:rPr>
              <a:t>any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of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these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disfavors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recostruction</a:t>
            </a:r>
            <a:r>
              <a:rPr lang="de-DE" sz="2000" b="1" dirty="0" smtClean="0">
                <a:solidFill>
                  <a:srgbClr val="C00000"/>
                </a:solidFill>
              </a:rPr>
              <a:t> </a:t>
            </a:r>
            <a:r>
              <a:rPr lang="de-DE" sz="2000" b="1" dirty="0" err="1" smtClean="0">
                <a:solidFill>
                  <a:srgbClr val="C00000"/>
                </a:solidFill>
              </a:rPr>
              <a:t>with</a:t>
            </a:r>
            <a:r>
              <a:rPr lang="de-DE" sz="2000" b="1" dirty="0" smtClean="0">
                <a:solidFill>
                  <a:srgbClr val="C00000"/>
                </a:solidFill>
              </a:rPr>
              <a:t> MVD &amp; STT </a:t>
            </a:r>
            <a:r>
              <a:rPr lang="de-DE" sz="2000" b="1" dirty="0" err="1" smtClean="0">
                <a:solidFill>
                  <a:srgbClr val="C00000"/>
                </a:solidFill>
              </a:rPr>
              <a:t>only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891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smtClean="0"/>
              <a:t>Fast </a:t>
            </a:r>
            <a:r>
              <a:rPr lang="de-DE" dirty="0" err="1" smtClean="0"/>
              <a:t>Geometric</a:t>
            </a:r>
            <a:r>
              <a:rPr lang="de-DE" dirty="0" smtClean="0"/>
              <a:t> Analysis </a:t>
            </a:r>
            <a:r>
              <a:rPr lang="de-DE" dirty="0" err="1"/>
              <a:t>with</a:t>
            </a:r>
            <a:r>
              <a:rPr lang="de-DE" dirty="0"/>
              <a:t> Straight Tracks</a:t>
            </a:r>
            <a:endParaRPr lang="en-US" dirty="0"/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8904" y="1275176"/>
            <a:ext cx="5616624" cy="539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628800"/>
                <a:ext cx="3369766" cy="4632037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4.1 </a:t>
                </a:r>
                <a:r>
                  <a:rPr lang="de-DE" dirty="0" smtClean="0"/>
                  <a:t>GeV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l-GR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l-GR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  <m:r>
                          <a:rPr lang="de-DE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i="1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final </a:t>
                </a:r>
                <a:r>
                  <a:rPr lang="de-DE" dirty="0" err="1" smtClean="0"/>
                  <a:t>state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evaluate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fractional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length</a:t>
                </a:r>
                <a:r>
                  <a:rPr lang="de-DE" dirty="0" smtClean="0"/>
                  <a:t> in </a:t>
                </a:r>
                <a:r>
                  <a:rPr lang="de-DE" dirty="0" err="1" smtClean="0"/>
                  <a:t>each</a:t>
                </a:r>
                <a:r>
                  <a:rPr lang="de-DE" dirty="0" smtClean="0"/>
                  <a:t> sub-</a:t>
                </a:r>
                <a:r>
                  <a:rPr lang="de-DE" dirty="0" err="1" smtClean="0"/>
                  <a:t>detector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volume</a:t>
                </a:r>
                <a:r>
                  <a:rPr lang="de-DE" dirty="0" smtClean="0"/>
                  <a:t>:</a:t>
                </a:r>
                <a:r>
                  <a:rPr lang="de-DE" dirty="0" smtClean="0"/>
                  <a:t>          </a:t>
                </a:r>
                <a:r>
                  <a:rPr lang="de-DE" sz="1800" dirty="0"/>
                  <a:t> </a:t>
                </a:r>
                <a:r>
                  <a:rPr lang="de-DE" sz="1800" dirty="0" err="1" smtClean="0"/>
                  <a:t>f</a:t>
                </a:r>
                <a:r>
                  <a:rPr lang="de-DE" sz="1800" baseline="-25000" dirty="0" err="1" smtClean="0"/>
                  <a:t>L</a:t>
                </a:r>
                <a:r>
                  <a:rPr lang="de-DE" sz="1800" dirty="0" smtClean="0"/>
                  <a:t> </a:t>
                </a:r>
                <a:r>
                  <a:rPr lang="de-DE" sz="1800" dirty="0"/>
                  <a:t>= L/</a:t>
                </a:r>
                <a:r>
                  <a:rPr lang="de-DE" sz="1800" dirty="0" err="1"/>
                  <a:t>L</a:t>
                </a:r>
                <a:r>
                  <a:rPr lang="de-DE" sz="1800" baseline="-25000" dirty="0" err="1"/>
                  <a:t>max</a:t>
                </a:r>
                <a:r>
                  <a:rPr lang="de-DE" sz="1800" baseline="-25000" dirty="0"/>
                  <a:t> </a:t>
                </a:r>
                <a:r>
                  <a:rPr lang="de-DE" sz="1800" baseline="-25000" dirty="0" smtClean="0"/>
                  <a:t>		</a:t>
                </a:r>
                <a:r>
                  <a:rPr lang="de-DE" baseline="-25000" dirty="0" smtClean="0"/>
                  <a:t>       </a:t>
                </a:r>
                <a:r>
                  <a:rPr lang="el-GR" sz="1800" dirty="0" smtClean="0"/>
                  <a:t>Δ</a:t>
                </a:r>
                <a:r>
                  <a:rPr lang="de-DE" sz="1800" dirty="0" err="1" smtClean="0"/>
                  <a:t>f</a:t>
                </a:r>
                <a:r>
                  <a:rPr lang="de-DE" sz="1800" baseline="-25000" dirty="0" err="1" smtClean="0"/>
                  <a:t>L</a:t>
                </a:r>
                <a:r>
                  <a:rPr lang="de-DE" sz="1800" dirty="0" smtClean="0"/>
                  <a:t> </a:t>
                </a:r>
                <a:r>
                  <a:rPr lang="de-DE" sz="1800" dirty="0"/>
                  <a:t>= </a:t>
                </a:r>
                <a:r>
                  <a:rPr lang="de-DE" sz="1800" dirty="0" err="1" smtClean="0"/>
                  <a:t>f</a:t>
                </a:r>
                <a:r>
                  <a:rPr lang="de-DE" sz="1800" baseline="-25000" dirty="0" err="1" smtClean="0"/>
                  <a:t>L</a:t>
                </a:r>
                <a:r>
                  <a:rPr lang="de-DE" sz="1800" dirty="0" smtClean="0"/>
                  <a:t>(MVD</a:t>
                </a:r>
                <a:r>
                  <a:rPr lang="de-DE" sz="1800" dirty="0"/>
                  <a:t>) + </a:t>
                </a:r>
                <a:r>
                  <a:rPr lang="de-DE" sz="1800" dirty="0" err="1" smtClean="0"/>
                  <a:t>f</a:t>
                </a:r>
                <a:r>
                  <a:rPr lang="de-DE" sz="1800" baseline="-25000" dirty="0" err="1" smtClean="0"/>
                  <a:t>L</a:t>
                </a:r>
                <a:r>
                  <a:rPr lang="de-DE" sz="1800" dirty="0" smtClean="0"/>
                  <a:t>(STT</a:t>
                </a:r>
                <a:r>
                  <a:rPr lang="de-DE" sz="1800" dirty="0"/>
                  <a:t>) – </a:t>
                </a:r>
                <a:r>
                  <a:rPr lang="de-DE" sz="1800" dirty="0" err="1" smtClean="0"/>
                  <a:t>f</a:t>
                </a:r>
                <a:r>
                  <a:rPr lang="de-DE" sz="1800" baseline="-25000" dirty="0" err="1" smtClean="0"/>
                  <a:t>L</a:t>
                </a:r>
                <a:r>
                  <a:rPr lang="de-DE" sz="1800" dirty="0" smtClean="0"/>
                  <a:t>(GEM</a:t>
                </a:r>
                <a:r>
                  <a:rPr lang="de-DE" sz="1800" dirty="0"/>
                  <a:t>) </a:t>
                </a:r>
                <a:r>
                  <a:rPr lang="de-DE" sz="1800" dirty="0" smtClean="0"/>
                  <a:t>– </a:t>
                </a:r>
                <a:r>
                  <a:rPr lang="de-DE" sz="1800" dirty="0" err="1" smtClean="0"/>
                  <a:t>f</a:t>
                </a:r>
                <a:r>
                  <a:rPr lang="de-DE" sz="1800" baseline="-25000" dirty="0" err="1" smtClean="0"/>
                  <a:t>L</a:t>
                </a:r>
                <a:r>
                  <a:rPr lang="de-DE" sz="1800" dirty="0" smtClean="0"/>
                  <a:t>(FTS)</a:t>
                </a:r>
                <a:r>
                  <a:rPr lang="de-DE" dirty="0" smtClean="0"/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18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/>
                  <a:t>compare</a:t>
                </a:r>
                <a:r>
                  <a:rPr lang="de-DE" dirty="0" smtClean="0"/>
                  <a:t> radial </a:t>
                </a:r>
                <a:r>
                  <a:rPr lang="de-DE" dirty="0" err="1" smtClean="0"/>
                  <a:t>distance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hit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xy</a:t>
                </a:r>
                <a:r>
                  <a:rPr lang="de-DE" dirty="0" smtClean="0"/>
                  <a:t> plane at end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STT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outer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radius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stereo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layers</a:t>
                </a:r>
                <a:endParaRPr lang="en-US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628800"/>
                <a:ext cx="3369766" cy="4632037"/>
              </a:xfrm>
              <a:blipFill rotWithShape="1">
                <a:blip r:embed="rId4"/>
                <a:stretch>
                  <a:fillRect l="-4702" t="-1579" r="-5606" b="-2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ihandform 5"/>
          <p:cNvSpPr/>
          <p:nvPr/>
        </p:nvSpPr>
        <p:spPr bwMode="auto">
          <a:xfrm>
            <a:off x="3800872" y="4437112"/>
            <a:ext cx="1557542" cy="1580722"/>
          </a:xfrm>
          <a:custGeom>
            <a:avLst/>
            <a:gdLst>
              <a:gd name="connsiteX0" fmla="*/ 0 w 1100831"/>
              <a:gd name="connsiteY0" fmla="*/ 736847 h 736847"/>
              <a:gd name="connsiteX1" fmla="*/ 301841 w 1100831"/>
              <a:gd name="connsiteY1" fmla="*/ 328474 h 736847"/>
              <a:gd name="connsiteX2" fmla="*/ 710214 w 1100831"/>
              <a:gd name="connsiteY2" fmla="*/ 514905 h 736847"/>
              <a:gd name="connsiteX3" fmla="*/ 1100831 w 1100831"/>
              <a:gd name="connsiteY3" fmla="*/ 0 h 736847"/>
              <a:gd name="connsiteX0" fmla="*/ 0 w 1100831"/>
              <a:gd name="connsiteY0" fmla="*/ 736847 h 736847"/>
              <a:gd name="connsiteX1" fmla="*/ 683581 w 1100831"/>
              <a:gd name="connsiteY1" fmla="*/ 710214 h 736847"/>
              <a:gd name="connsiteX2" fmla="*/ 710214 w 1100831"/>
              <a:gd name="connsiteY2" fmla="*/ 514905 h 736847"/>
              <a:gd name="connsiteX3" fmla="*/ 1100831 w 1100831"/>
              <a:gd name="connsiteY3" fmla="*/ 0 h 736847"/>
              <a:gd name="connsiteX0" fmla="*/ 0 w 1100831"/>
              <a:gd name="connsiteY0" fmla="*/ 736847 h 737447"/>
              <a:gd name="connsiteX1" fmla="*/ 683581 w 1100831"/>
              <a:gd name="connsiteY1" fmla="*/ 710214 h 737447"/>
              <a:gd name="connsiteX2" fmla="*/ 861134 w 1100831"/>
              <a:gd name="connsiteY2" fmla="*/ 79899 h 737447"/>
              <a:gd name="connsiteX3" fmla="*/ 1100831 w 1100831"/>
              <a:gd name="connsiteY3" fmla="*/ 0 h 737447"/>
              <a:gd name="connsiteX0" fmla="*/ 0 w 1100831"/>
              <a:gd name="connsiteY0" fmla="*/ 736847 h 736847"/>
              <a:gd name="connsiteX1" fmla="*/ 683581 w 1100831"/>
              <a:gd name="connsiteY1" fmla="*/ 710214 h 736847"/>
              <a:gd name="connsiteX2" fmla="*/ 639192 w 1100831"/>
              <a:gd name="connsiteY2" fmla="*/ 186431 h 736847"/>
              <a:gd name="connsiteX3" fmla="*/ 1100831 w 1100831"/>
              <a:gd name="connsiteY3" fmla="*/ 0 h 736847"/>
              <a:gd name="connsiteX0" fmla="*/ 0 w 1367161"/>
              <a:gd name="connsiteY0" fmla="*/ 745725 h 745725"/>
              <a:gd name="connsiteX1" fmla="*/ 683581 w 1367161"/>
              <a:gd name="connsiteY1" fmla="*/ 719092 h 745725"/>
              <a:gd name="connsiteX2" fmla="*/ 639192 w 1367161"/>
              <a:gd name="connsiteY2" fmla="*/ 195309 h 745725"/>
              <a:gd name="connsiteX3" fmla="*/ 1367161 w 1367161"/>
              <a:gd name="connsiteY3" fmla="*/ 0 h 745725"/>
              <a:gd name="connsiteX0" fmla="*/ 0 w 1367161"/>
              <a:gd name="connsiteY0" fmla="*/ 750182 h 750182"/>
              <a:gd name="connsiteX1" fmla="*/ 683581 w 1367161"/>
              <a:gd name="connsiteY1" fmla="*/ 723549 h 750182"/>
              <a:gd name="connsiteX2" fmla="*/ 639192 w 1367161"/>
              <a:gd name="connsiteY2" fmla="*/ 199766 h 750182"/>
              <a:gd name="connsiteX3" fmla="*/ 1367161 w 1367161"/>
              <a:gd name="connsiteY3" fmla="*/ 4457 h 750182"/>
              <a:gd name="connsiteX0" fmla="*/ 0 w 1367161"/>
              <a:gd name="connsiteY0" fmla="*/ 750182 h 767803"/>
              <a:gd name="connsiteX1" fmla="*/ 683581 w 1367161"/>
              <a:gd name="connsiteY1" fmla="*/ 723549 h 767803"/>
              <a:gd name="connsiteX2" fmla="*/ 639192 w 1367161"/>
              <a:gd name="connsiteY2" fmla="*/ 199766 h 767803"/>
              <a:gd name="connsiteX3" fmla="*/ 1367161 w 1367161"/>
              <a:gd name="connsiteY3" fmla="*/ 4457 h 767803"/>
              <a:gd name="connsiteX0" fmla="*/ 0 w 1367161"/>
              <a:gd name="connsiteY0" fmla="*/ 749745 h 749745"/>
              <a:gd name="connsiteX1" fmla="*/ 692459 w 1367161"/>
              <a:gd name="connsiteY1" fmla="*/ 634335 h 749745"/>
              <a:gd name="connsiteX2" fmla="*/ 639192 w 1367161"/>
              <a:gd name="connsiteY2" fmla="*/ 199329 h 749745"/>
              <a:gd name="connsiteX3" fmla="*/ 1367161 w 1367161"/>
              <a:gd name="connsiteY3" fmla="*/ 4020 h 749745"/>
              <a:gd name="connsiteX0" fmla="*/ 0 w 1367161"/>
              <a:gd name="connsiteY0" fmla="*/ 749745 h 751241"/>
              <a:gd name="connsiteX1" fmla="*/ 692459 w 1367161"/>
              <a:gd name="connsiteY1" fmla="*/ 634335 h 751241"/>
              <a:gd name="connsiteX2" fmla="*/ 639192 w 1367161"/>
              <a:gd name="connsiteY2" fmla="*/ 199329 h 751241"/>
              <a:gd name="connsiteX3" fmla="*/ 1367161 w 1367161"/>
              <a:gd name="connsiteY3" fmla="*/ 4020 h 751241"/>
              <a:gd name="connsiteX0" fmla="*/ 0 w 1367161"/>
              <a:gd name="connsiteY0" fmla="*/ 749745 h 749745"/>
              <a:gd name="connsiteX1" fmla="*/ 692459 w 1367161"/>
              <a:gd name="connsiteY1" fmla="*/ 634335 h 749745"/>
              <a:gd name="connsiteX2" fmla="*/ 639192 w 1367161"/>
              <a:gd name="connsiteY2" fmla="*/ 199329 h 749745"/>
              <a:gd name="connsiteX3" fmla="*/ 1367161 w 1367161"/>
              <a:gd name="connsiteY3" fmla="*/ 4020 h 749745"/>
              <a:gd name="connsiteX0" fmla="*/ 0 w 1367161"/>
              <a:gd name="connsiteY0" fmla="*/ 749745 h 749745"/>
              <a:gd name="connsiteX1" fmla="*/ 594804 w 1367161"/>
              <a:gd name="connsiteY1" fmla="*/ 634335 h 749745"/>
              <a:gd name="connsiteX2" fmla="*/ 639192 w 1367161"/>
              <a:gd name="connsiteY2" fmla="*/ 199329 h 749745"/>
              <a:gd name="connsiteX3" fmla="*/ 1367161 w 1367161"/>
              <a:gd name="connsiteY3" fmla="*/ 4020 h 749745"/>
              <a:gd name="connsiteX0" fmla="*/ 0 w 1367161"/>
              <a:gd name="connsiteY0" fmla="*/ 760524 h 760524"/>
              <a:gd name="connsiteX1" fmla="*/ 594804 w 1367161"/>
              <a:gd name="connsiteY1" fmla="*/ 645114 h 760524"/>
              <a:gd name="connsiteX2" fmla="*/ 754602 w 1367161"/>
              <a:gd name="connsiteY2" fmla="*/ 94698 h 760524"/>
              <a:gd name="connsiteX3" fmla="*/ 1367161 w 1367161"/>
              <a:gd name="connsiteY3" fmla="*/ 14799 h 760524"/>
              <a:gd name="connsiteX0" fmla="*/ 0 w 1367161"/>
              <a:gd name="connsiteY0" fmla="*/ 758917 h 758917"/>
              <a:gd name="connsiteX1" fmla="*/ 577368 w 1367161"/>
              <a:gd name="connsiteY1" fmla="*/ 596513 h 758917"/>
              <a:gd name="connsiteX2" fmla="*/ 754602 w 1367161"/>
              <a:gd name="connsiteY2" fmla="*/ 93091 h 758917"/>
              <a:gd name="connsiteX3" fmla="*/ 1367161 w 1367161"/>
              <a:gd name="connsiteY3" fmla="*/ 13192 h 758917"/>
              <a:gd name="connsiteX0" fmla="*/ 0 w 1367161"/>
              <a:gd name="connsiteY0" fmla="*/ 751378 h 751378"/>
              <a:gd name="connsiteX1" fmla="*/ 577368 w 1367161"/>
              <a:gd name="connsiteY1" fmla="*/ 588974 h 751378"/>
              <a:gd name="connsiteX2" fmla="*/ 742978 w 1367161"/>
              <a:gd name="connsiteY2" fmla="*/ 151344 h 751378"/>
              <a:gd name="connsiteX3" fmla="*/ 1367161 w 1367161"/>
              <a:gd name="connsiteY3" fmla="*/ 5653 h 751378"/>
              <a:gd name="connsiteX0" fmla="*/ 0 w 1367161"/>
              <a:gd name="connsiteY0" fmla="*/ 749174 h 749174"/>
              <a:gd name="connsiteX1" fmla="*/ 577368 w 1367161"/>
              <a:gd name="connsiteY1" fmla="*/ 586770 h 749174"/>
              <a:gd name="connsiteX2" fmla="*/ 859222 w 1367161"/>
              <a:gd name="connsiteY2" fmla="*/ 214932 h 749174"/>
              <a:gd name="connsiteX3" fmla="*/ 1367161 w 1367161"/>
              <a:gd name="connsiteY3" fmla="*/ 3449 h 749174"/>
              <a:gd name="connsiteX0" fmla="*/ 0 w 1367161"/>
              <a:gd name="connsiteY0" fmla="*/ 749715 h 749715"/>
              <a:gd name="connsiteX1" fmla="*/ 577368 w 1367161"/>
              <a:gd name="connsiteY1" fmla="*/ 587311 h 749715"/>
              <a:gd name="connsiteX2" fmla="*/ 859222 w 1367161"/>
              <a:gd name="connsiteY2" fmla="*/ 215473 h 749715"/>
              <a:gd name="connsiteX3" fmla="*/ 1367161 w 1367161"/>
              <a:gd name="connsiteY3" fmla="*/ 3990 h 749715"/>
              <a:gd name="connsiteX0" fmla="*/ 0 w 1367161"/>
              <a:gd name="connsiteY0" fmla="*/ 749715 h 749715"/>
              <a:gd name="connsiteX1" fmla="*/ 577368 w 1367161"/>
              <a:gd name="connsiteY1" fmla="*/ 587311 h 749715"/>
              <a:gd name="connsiteX2" fmla="*/ 859222 w 1367161"/>
              <a:gd name="connsiteY2" fmla="*/ 215473 h 749715"/>
              <a:gd name="connsiteX3" fmla="*/ 1367161 w 1367161"/>
              <a:gd name="connsiteY3" fmla="*/ 3990 h 749715"/>
              <a:gd name="connsiteX0" fmla="*/ 0 w 1367161"/>
              <a:gd name="connsiteY0" fmla="*/ 749254 h 749254"/>
              <a:gd name="connsiteX1" fmla="*/ 501810 w 1367161"/>
              <a:gd name="connsiteY1" fmla="*/ 610347 h 749254"/>
              <a:gd name="connsiteX2" fmla="*/ 859222 w 1367161"/>
              <a:gd name="connsiteY2" fmla="*/ 215012 h 749254"/>
              <a:gd name="connsiteX3" fmla="*/ 1367161 w 1367161"/>
              <a:gd name="connsiteY3" fmla="*/ 3529 h 749254"/>
              <a:gd name="connsiteX0" fmla="*/ 0 w 1367161"/>
              <a:gd name="connsiteY0" fmla="*/ 749303 h 749303"/>
              <a:gd name="connsiteX1" fmla="*/ 554120 w 1367161"/>
              <a:gd name="connsiteY1" fmla="*/ 624494 h 749303"/>
              <a:gd name="connsiteX2" fmla="*/ 859222 w 1367161"/>
              <a:gd name="connsiteY2" fmla="*/ 215061 h 749303"/>
              <a:gd name="connsiteX3" fmla="*/ 1367161 w 1367161"/>
              <a:gd name="connsiteY3" fmla="*/ 3578 h 749303"/>
              <a:gd name="connsiteX0" fmla="*/ 0 w 1367161"/>
              <a:gd name="connsiteY0" fmla="*/ 745725 h 745725"/>
              <a:gd name="connsiteX1" fmla="*/ 554120 w 1367161"/>
              <a:gd name="connsiteY1" fmla="*/ 620916 h 745725"/>
              <a:gd name="connsiteX2" fmla="*/ 859222 w 1367161"/>
              <a:gd name="connsiteY2" fmla="*/ 211483 h 745725"/>
              <a:gd name="connsiteX3" fmla="*/ 1367161 w 1367161"/>
              <a:gd name="connsiteY3" fmla="*/ 0 h 74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161" h="745725">
                <a:moveTo>
                  <a:pt x="0" y="745725"/>
                </a:moveTo>
                <a:cubicBezTo>
                  <a:pt x="358066" y="728709"/>
                  <a:pt x="410916" y="733453"/>
                  <a:pt x="554120" y="620916"/>
                </a:cubicBezTo>
                <a:cubicBezTo>
                  <a:pt x="697324" y="508379"/>
                  <a:pt x="723715" y="314969"/>
                  <a:pt x="859222" y="211483"/>
                </a:cubicBezTo>
                <a:cubicBezTo>
                  <a:pt x="994729" y="107997"/>
                  <a:pt x="1075891" y="57216"/>
                  <a:pt x="1367161" y="0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lg" len="lg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399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Fractional</a:t>
            </a:r>
            <a:r>
              <a:rPr lang="de-DE" dirty="0"/>
              <a:t> Path </a:t>
            </a:r>
            <a:r>
              <a:rPr lang="de-DE" dirty="0" err="1"/>
              <a:t>Length</a:t>
            </a:r>
            <a:r>
              <a:rPr lang="de-DE" dirty="0"/>
              <a:t> in Sub-</a:t>
            </a:r>
            <a:r>
              <a:rPr lang="de-DE" dirty="0" err="1"/>
              <a:t>Detectors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905000"/>
            <a:ext cx="2505670" cy="2492990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prompt </a:t>
            </a:r>
            <a:r>
              <a:rPr lang="de-DE" dirty="0" err="1" smtClean="0"/>
              <a:t>particles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K</a:t>
            </a:r>
            <a:r>
              <a:rPr lang="de-DE" baseline="30000" dirty="0" smtClean="0"/>
              <a:t>-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prompt </a:t>
            </a:r>
            <a:r>
              <a:rPr lang="de-DE" dirty="0" err="1" smtClean="0"/>
              <a:t>particle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plot</a:t>
            </a:r>
            <a:r>
              <a:rPr lang="de-DE" dirty="0" smtClean="0"/>
              <a:t> </a:t>
            </a:r>
            <a:r>
              <a:rPr lang="de-DE" dirty="0" err="1" smtClean="0"/>
              <a:t>fractional</a:t>
            </a:r>
            <a:r>
              <a:rPr lang="de-DE" dirty="0" smtClean="0"/>
              <a:t> </a:t>
            </a:r>
            <a:r>
              <a:rPr lang="de-DE" dirty="0" err="1" smtClean="0"/>
              <a:t>path</a:t>
            </a:r>
            <a:r>
              <a:rPr lang="de-DE" dirty="0" smtClean="0"/>
              <a:t> </a:t>
            </a:r>
            <a:r>
              <a:rPr lang="de-DE" dirty="0" err="1" smtClean="0"/>
              <a:t>length</a:t>
            </a:r>
            <a:r>
              <a:rPr lang="de-DE" dirty="0" smtClean="0"/>
              <a:t> vs. </a:t>
            </a:r>
            <a:r>
              <a:rPr lang="el-GR" dirty="0" smtClean="0">
                <a:latin typeface="Arial"/>
                <a:cs typeface="Arial"/>
              </a:rPr>
              <a:t>θ</a:t>
            </a:r>
            <a:endParaRPr lang="en-US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595052" y="1392128"/>
            <a:ext cx="5966460" cy="5349240"/>
            <a:chOff x="3595052" y="1392128"/>
            <a:chExt cx="5966460" cy="5349240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5052" y="1392128"/>
              <a:ext cx="5966460" cy="5349240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 rot="-3600000">
              <a:off x="4264895" y="4617107"/>
              <a:ext cx="29174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b="1" dirty="0" smtClean="0"/>
                <a:t>FTS</a:t>
              </a:r>
              <a:endParaRPr lang="en-US" sz="1200" b="1" dirty="0"/>
            </a:p>
          </p:txBody>
        </p:sp>
        <p:sp>
          <p:nvSpPr>
            <p:cNvPr id="6" name="Textfeld 5"/>
            <p:cNvSpPr txBox="1"/>
            <p:nvPr/>
          </p:nvSpPr>
          <p:spPr>
            <a:xfrm rot="-3600000">
              <a:off x="4293933" y="4888602"/>
              <a:ext cx="48410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b="1" dirty="0" smtClean="0"/>
                <a:t>+ GEM</a:t>
              </a:r>
              <a:endParaRPr lang="en-US" sz="1200" b="1" dirty="0"/>
            </a:p>
          </p:txBody>
        </p:sp>
        <p:sp>
          <p:nvSpPr>
            <p:cNvPr id="7" name="Textfeld 6"/>
            <p:cNvSpPr txBox="1"/>
            <p:nvPr/>
          </p:nvSpPr>
          <p:spPr>
            <a:xfrm rot="-3600000">
              <a:off x="4589178" y="4956446"/>
              <a:ext cx="47448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b="1" dirty="0" smtClean="0"/>
                <a:t>+ MVD</a:t>
              </a:r>
              <a:endParaRPr lang="en-US" sz="1200" b="1" dirty="0"/>
            </a:p>
          </p:txBody>
        </p:sp>
        <p:sp>
          <p:nvSpPr>
            <p:cNvPr id="8" name="Textfeld 7"/>
            <p:cNvSpPr txBox="1"/>
            <p:nvPr/>
          </p:nvSpPr>
          <p:spPr>
            <a:xfrm rot="-3600000">
              <a:off x="4986488" y="4762742"/>
              <a:ext cx="42479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b="1" dirty="0" smtClean="0"/>
                <a:t>+ STT</a:t>
              </a:r>
              <a:endParaRPr lang="en-US" sz="1200" b="1" dirty="0"/>
            </a:p>
          </p:txBody>
        </p:sp>
        <p:sp>
          <p:nvSpPr>
            <p:cNvPr id="9" name="Textfeld 8"/>
            <p:cNvSpPr txBox="1"/>
            <p:nvPr/>
          </p:nvSpPr>
          <p:spPr>
            <a:xfrm rot="-3600000">
              <a:off x="4631864" y="3850390"/>
              <a:ext cx="86882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b="1" dirty="0" smtClean="0"/>
                <a:t>GEM + MVD</a:t>
              </a:r>
              <a:endParaRPr lang="en-US" sz="1200" b="1" dirty="0"/>
            </a:p>
          </p:txBody>
        </p:sp>
        <p:sp>
          <p:nvSpPr>
            <p:cNvPr id="10" name="Textfeld 9"/>
            <p:cNvSpPr txBox="1"/>
            <p:nvPr/>
          </p:nvSpPr>
          <p:spPr>
            <a:xfrm rot="-3600000">
              <a:off x="5202793" y="3071644"/>
              <a:ext cx="133690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b="1" dirty="0" smtClean="0"/>
                <a:t>GEM + MVD + STT</a:t>
              </a:r>
              <a:endParaRPr lang="en-US" sz="1200" b="1" dirty="0"/>
            </a:p>
          </p:txBody>
        </p:sp>
        <p:sp>
          <p:nvSpPr>
            <p:cNvPr id="11" name="Textfeld 10"/>
            <p:cNvSpPr txBox="1"/>
            <p:nvPr/>
          </p:nvSpPr>
          <p:spPr>
            <a:xfrm rot="-3600000">
              <a:off x="7238975" y="2103962"/>
              <a:ext cx="42479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b="1" dirty="0" smtClean="0"/>
                <a:t>MVD</a:t>
              </a:r>
            </a:p>
            <a:p>
              <a:r>
                <a:rPr lang="de-DE" sz="1200" b="1" dirty="0" smtClean="0"/>
                <a:t>+ STT</a:t>
              </a:r>
              <a:endParaRPr 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5171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auto">
          <a:xfrm>
            <a:off x="272480" y="0"/>
            <a:ext cx="963352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292586"/>
            <a:ext cx="8420100" cy="400110"/>
          </a:xfrm>
        </p:spPr>
        <p:txBody>
          <a:bodyPr/>
          <a:lstStyle/>
          <a:p>
            <a:r>
              <a:rPr lang="de-DE" dirty="0" err="1" smtClean="0"/>
              <a:t>Fractional</a:t>
            </a:r>
            <a:r>
              <a:rPr lang="de-DE" dirty="0" smtClean="0"/>
              <a:t> Path </a:t>
            </a:r>
            <a:r>
              <a:rPr lang="de-DE" dirty="0" err="1" smtClean="0"/>
              <a:t>Length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</a:t>
            </a:r>
            <a:r>
              <a:rPr lang="de-DE" sz="2000" dirty="0" smtClean="0"/>
              <a:t>(MVD+STT) – (GEM+FTS)</a:t>
            </a:r>
            <a:endParaRPr lang="en-US" sz="2000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272480" y="1198188"/>
            <a:ext cx="9513102" cy="4895108"/>
            <a:chOff x="272480" y="1198188"/>
            <a:chExt cx="9513102" cy="4895108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0" y="1207426"/>
              <a:ext cx="3248406" cy="2212277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0" y="3871494"/>
              <a:ext cx="3248406" cy="2212277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828" y="1202760"/>
              <a:ext cx="3248406" cy="2221611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828" y="3866922"/>
              <a:ext cx="3248406" cy="2221611"/>
            </a:xfrm>
            <a:prstGeom prst="rect">
              <a:avLst/>
            </a:prstGeom>
          </p:spPr>
        </p:pic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176" y="1198188"/>
              <a:ext cx="3248406" cy="2230946"/>
            </a:xfrm>
            <a:prstGeom prst="rect">
              <a:avLst/>
            </a:prstGeom>
          </p:spPr>
        </p:pic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176" y="3862350"/>
              <a:ext cx="3248406" cy="2230946"/>
            </a:xfrm>
            <a:prstGeom prst="rect">
              <a:avLst/>
            </a:prstGeom>
          </p:spPr>
        </p:pic>
        <p:sp>
          <p:nvSpPr>
            <p:cNvPr id="31" name="Textfeld 30"/>
            <p:cNvSpPr txBox="1"/>
            <p:nvPr/>
          </p:nvSpPr>
          <p:spPr>
            <a:xfrm>
              <a:off x="1133227" y="1617904"/>
              <a:ext cx="14106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solidFill>
                    <a:srgbClr val="C00000"/>
                  </a:solidFill>
                </a:rPr>
                <a:t>p</a:t>
              </a:r>
              <a:endParaRPr lang="en-US" b="1" baseline="30000" dirty="0">
                <a:solidFill>
                  <a:srgbClr val="C00000"/>
                </a:solidFill>
              </a:endParaRPr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4305713" y="1412776"/>
              <a:ext cx="141064" cy="482127"/>
              <a:chOff x="8495357" y="4914534"/>
              <a:chExt cx="141064" cy="482127"/>
            </a:xfrm>
          </p:grpSpPr>
          <p:sp>
            <p:nvSpPr>
              <p:cNvPr id="37" name="Textfeld 36"/>
              <p:cNvSpPr txBox="1"/>
              <p:nvPr/>
            </p:nvSpPr>
            <p:spPr>
              <a:xfrm>
                <a:off x="8495357" y="5119662"/>
                <a:ext cx="141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p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8501769" y="4914534"/>
                <a:ext cx="128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_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Textfeld 23"/>
            <p:cNvSpPr txBox="1"/>
            <p:nvPr/>
          </p:nvSpPr>
          <p:spPr>
            <a:xfrm>
              <a:off x="7436284" y="1617904"/>
              <a:ext cx="21800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solidFill>
                    <a:srgbClr val="C00000"/>
                  </a:solidFill>
                </a:rPr>
                <a:t>K</a:t>
              </a:r>
              <a:r>
                <a:rPr lang="de-DE" b="1" baseline="30000" dirty="0" smtClean="0">
                  <a:solidFill>
                    <a:srgbClr val="C00000"/>
                  </a:solidFill>
                </a:rPr>
                <a:t>-</a:t>
              </a:r>
              <a:endParaRPr lang="en-US" b="1" baseline="30000" dirty="0">
                <a:solidFill>
                  <a:srgbClr val="C00000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1089946" y="4221088"/>
              <a:ext cx="227626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l-GR" b="1" dirty="0" smtClean="0">
                  <a:solidFill>
                    <a:srgbClr val="C00000"/>
                  </a:solidFill>
                  <a:latin typeface="Arial"/>
                  <a:cs typeface="Arial"/>
                </a:rPr>
                <a:t>π</a:t>
              </a:r>
              <a:r>
                <a:rPr lang="de-DE" b="1" baseline="30000" dirty="0" smtClean="0">
                  <a:solidFill>
                    <a:srgbClr val="C00000"/>
                  </a:solidFill>
                </a:rPr>
                <a:t>-</a:t>
              </a:r>
              <a:endParaRPr lang="en-US" b="1" baseline="30000" dirty="0">
                <a:solidFill>
                  <a:srgbClr val="C00000"/>
                </a:solidFill>
              </a:endParaRP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4243196" y="4221088"/>
              <a:ext cx="266098" cy="276999"/>
              <a:chOff x="6393160" y="637818"/>
              <a:chExt cx="266098" cy="276999"/>
            </a:xfrm>
          </p:grpSpPr>
          <p:sp>
            <p:nvSpPr>
              <p:cNvPr id="29" name="Textfeld 28"/>
              <p:cNvSpPr txBox="1"/>
              <p:nvPr/>
            </p:nvSpPr>
            <p:spPr>
              <a:xfrm>
                <a:off x="6393160" y="637818"/>
                <a:ext cx="266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π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+</a:t>
                </a:r>
                <a:endParaRPr lang="en-US" b="1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6572688" y="724054"/>
                <a:ext cx="849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baseline="-25000" dirty="0" smtClean="0">
                    <a:solidFill>
                      <a:srgbClr val="C00000"/>
                    </a:solidFill>
                  </a:rPr>
                  <a:t>1</a:t>
                </a:r>
                <a:endParaRPr lang="en-US" b="1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0" name="Gruppieren 39"/>
            <p:cNvGrpSpPr/>
            <p:nvPr/>
          </p:nvGrpSpPr>
          <p:grpSpPr>
            <a:xfrm>
              <a:off x="7412239" y="4221088"/>
              <a:ext cx="266098" cy="276999"/>
              <a:chOff x="7185248" y="876454"/>
              <a:chExt cx="266098" cy="276999"/>
            </a:xfrm>
          </p:grpSpPr>
          <p:sp>
            <p:nvSpPr>
              <p:cNvPr id="41" name="Textfeld 40"/>
              <p:cNvSpPr txBox="1"/>
              <p:nvPr/>
            </p:nvSpPr>
            <p:spPr>
              <a:xfrm>
                <a:off x="7185248" y="876454"/>
                <a:ext cx="266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π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+</a:t>
                </a:r>
                <a:endParaRPr lang="en-US" b="1" baseline="-25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42" name="Textfeld 41"/>
              <p:cNvSpPr txBox="1"/>
              <p:nvPr/>
            </p:nvSpPr>
            <p:spPr>
              <a:xfrm>
                <a:off x="7364776" y="962690"/>
                <a:ext cx="8496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baseline="-25000" dirty="0" smtClean="0">
                    <a:solidFill>
                      <a:srgbClr val="C00000"/>
                    </a:solidFill>
                  </a:rPr>
                  <a:t>2</a:t>
                </a:r>
                <a:endParaRPr lang="en-US" b="1" baseline="-25000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49" name="Gruppieren 48"/>
            <p:cNvGrpSpPr/>
            <p:nvPr/>
          </p:nvGrpSpPr>
          <p:grpSpPr>
            <a:xfrm>
              <a:off x="1896683" y="1421654"/>
              <a:ext cx="360040" cy="1778496"/>
              <a:chOff x="1903819" y="1421654"/>
              <a:chExt cx="360040" cy="1778496"/>
            </a:xfrm>
          </p:grpSpPr>
          <p:cxnSp>
            <p:nvCxnSpPr>
              <p:cNvPr id="27" name="Gerade Verbindung 26"/>
              <p:cNvCxnSpPr/>
              <p:nvPr/>
            </p:nvCxnSpPr>
            <p:spPr bwMode="auto">
              <a:xfrm>
                <a:off x="1903819" y="1421654"/>
                <a:ext cx="0" cy="1778496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Gerade Verbindung mit Pfeil 45"/>
              <p:cNvCxnSpPr/>
              <p:nvPr/>
            </p:nvCxnSpPr>
            <p:spPr bwMode="auto">
              <a:xfrm>
                <a:off x="1903819" y="1617904"/>
                <a:ext cx="36004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0" name="Gruppieren 49"/>
            <p:cNvGrpSpPr/>
            <p:nvPr/>
          </p:nvGrpSpPr>
          <p:grpSpPr>
            <a:xfrm>
              <a:off x="5025008" y="1421654"/>
              <a:ext cx="360040" cy="1778496"/>
              <a:chOff x="1903819" y="1421654"/>
              <a:chExt cx="360040" cy="1778496"/>
            </a:xfrm>
          </p:grpSpPr>
          <p:cxnSp>
            <p:nvCxnSpPr>
              <p:cNvPr id="51" name="Gerade Verbindung 50"/>
              <p:cNvCxnSpPr/>
              <p:nvPr/>
            </p:nvCxnSpPr>
            <p:spPr bwMode="auto">
              <a:xfrm>
                <a:off x="1903819" y="1421654"/>
                <a:ext cx="0" cy="1778496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Gerade Verbindung mit Pfeil 51"/>
              <p:cNvCxnSpPr/>
              <p:nvPr/>
            </p:nvCxnSpPr>
            <p:spPr bwMode="auto">
              <a:xfrm>
                <a:off x="1903819" y="1617904"/>
                <a:ext cx="36004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3" name="Gruppieren 52"/>
            <p:cNvGrpSpPr/>
            <p:nvPr/>
          </p:nvGrpSpPr>
          <p:grpSpPr>
            <a:xfrm>
              <a:off x="8147986" y="1421654"/>
              <a:ext cx="360040" cy="1778496"/>
              <a:chOff x="1903819" y="1421654"/>
              <a:chExt cx="360040" cy="1778496"/>
            </a:xfrm>
          </p:grpSpPr>
          <p:cxnSp>
            <p:nvCxnSpPr>
              <p:cNvPr id="54" name="Gerade Verbindung 53"/>
              <p:cNvCxnSpPr/>
              <p:nvPr/>
            </p:nvCxnSpPr>
            <p:spPr bwMode="auto">
              <a:xfrm>
                <a:off x="1903819" y="1421654"/>
                <a:ext cx="0" cy="1778496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Gerade Verbindung mit Pfeil 54"/>
              <p:cNvCxnSpPr/>
              <p:nvPr/>
            </p:nvCxnSpPr>
            <p:spPr bwMode="auto">
              <a:xfrm>
                <a:off x="1903819" y="1617904"/>
                <a:ext cx="36004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6" name="Gruppieren 55"/>
            <p:cNvGrpSpPr/>
            <p:nvPr/>
          </p:nvGrpSpPr>
          <p:grpSpPr>
            <a:xfrm>
              <a:off x="1896683" y="4098776"/>
              <a:ext cx="360040" cy="1778496"/>
              <a:chOff x="1903819" y="1421654"/>
              <a:chExt cx="360040" cy="1778496"/>
            </a:xfrm>
          </p:grpSpPr>
          <p:cxnSp>
            <p:nvCxnSpPr>
              <p:cNvPr id="57" name="Gerade Verbindung 56"/>
              <p:cNvCxnSpPr/>
              <p:nvPr/>
            </p:nvCxnSpPr>
            <p:spPr bwMode="auto">
              <a:xfrm>
                <a:off x="1903819" y="1421654"/>
                <a:ext cx="0" cy="1778496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Gerade Verbindung mit Pfeil 57"/>
              <p:cNvCxnSpPr/>
              <p:nvPr/>
            </p:nvCxnSpPr>
            <p:spPr bwMode="auto">
              <a:xfrm>
                <a:off x="1903819" y="1617904"/>
                <a:ext cx="36004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59" name="Gruppieren 58"/>
            <p:cNvGrpSpPr/>
            <p:nvPr/>
          </p:nvGrpSpPr>
          <p:grpSpPr>
            <a:xfrm>
              <a:off x="5025008" y="4098776"/>
              <a:ext cx="360040" cy="1778496"/>
              <a:chOff x="1903819" y="1421654"/>
              <a:chExt cx="360040" cy="1778496"/>
            </a:xfrm>
          </p:grpSpPr>
          <p:cxnSp>
            <p:nvCxnSpPr>
              <p:cNvPr id="60" name="Gerade Verbindung 59"/>
              <p:cNvCxnSpPr/>
              <p:nvPr/>
            </p:nvCxnSpPr>
            <p:spPr bwMode="auto">
              <a:xfrm>
                <a:off x="1903819" y="1421654"/>
                <a:ext cx="0" cy="1778496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Gerade Verbindung mit Pfeil 60"/>
              <p:cNvCxnSpPr/>
              <p:nvPr/>
            </p:nvCxnSpPr>
            <p:spPr bwMode="auto">
              <a:xfrm>
                <a:off x="1903819" y="1617904"/>
                <a:ext cx="36004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62" name="Gruppieren 61"/>
            <p:cNvGrpSpPr/>
            <p:nvPr/>
          </p:nvGrpSpPr>
          <p:grpSpPr>
            <a:xfrm>
              <a:off x="8147986" y="4098776"/>
              <a:ext cx="360040" cy="1778496"/>
              <a:chOff x="1903819" y="1421654"/>
              <a:chExt cx="360040" cy="1778496"/>
            </a:xfrm>
          </p:grpSpPr>
          <p:cxnSp>
            <p:nvCxnSpPr>
              <p:cNvPr id="63" name="Gerade Verbindung 62"/>
              <p:cNvCxnSpPr/>
              <p:nvPr/>
            </p:nvCxnSpPr>
            <p:spPr bwMode="auto">
              <a:xfrm>
                <a:off x="1903819" y="1421654"/>
                <a:ext cx="0" cy="1778496"/>
              </a:xfrm>
              <a:prstGeom prst="line">
                <a:avLst/>
              </a:prstGeom>
              <a:noFill/>
              <a:ln w="1587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Gerade Verbindung mit Pfeil 63"/>
              <p:cNvCxnSpPr/>
              <p:nvPr/>
            </p:nvCxnSpPr>
            <p:spPr bwMode="auto">
              <a:xfrm>
                <a:off x="1903819" y="1617904"/>
                <a:ext cx="360040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66" name="Textfeld 65"/>
          <p:cNvSpPr txBox="1"/>
          <p:nvPr/>
        </p:nvSpPr>
        <p:spPr>
          <a:xfrm>
            <a:off x="488504" y="6309320"/>
            <a:ext cx="5760359" cy="369332"/>
          </a:xfrm>
          <a:prstGeom prst="rect">
            <a:avLst/>
          </a:prstGeom>
          <a:solidFill>
            <a:srgbClr val="FFFF66"/>
          </a:solidFill>
        </p:spPr>
        <p:txBody>
          <a:bodyPr wrap="none" rIns="0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Δ</a:t>
            </a:r>
            <a:r>
              <a:rPr lang="de-DE" dirty="0" err="1" smtClean="0"/>
              <a:t>f</a:t>
            </a:r>
            <a:r>
              <a:rPr lang="de-DE" baseline="-25000" dirty="0" err="1" smtClean="0"/>
              <a:t>L</a:t>
            </a:r>
            <a:r>
              <a:rPr lang="de-DE" dirty="0" smtClean="0"/>
              <a:t> </a:t>
            </a:r>
            <a:r>
              <a:rPr lang="de-DE" dirty="0" smtClean="0"/>
              <a:t>=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L</a:t>
            </a:r>
            <a:r>
              <a:rPr lang="de-DE" dirty="0" smtClean="0"/>
              <a:t>(MVD</a:t>
            </a:r>
            <a:r>
              <a:rPr lang="de-DE" dirty="0" smtClean="0"/>
              <a:t>) +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L</a:t>
            </a:r>
            <a:r>
              <a:rPr lang="de-DE" dirty="0" smtClean="0"/>
              <a:t>(STT</a:t>
            </a:r>
            <a:r>
              <a:rPr lang="de-DE" dirty="0" smtClean="0"/>
              <a:t>) –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L</a:t>
            </a:r>
            <a:r>
              <a:rPr lang="de-DE" dirty="0" smtClean="0"/>
              <a:t>(GEM</a:t>
            </a:r>
            <a:r>
              <a:rPr lang="de-DE" dirty="0" smtClean="0"/>
              <a:t>) </a:t>
            </a:r>
            <a:r>
              <a:rPr lang="de-DE" dirty="0" smtClean="0"/>
              <a:t>–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L</a:t>
            </a:r>
            <a:r>
              <a:rPr lang="de-DE" dirty="0" smtClean="0"/>
              <a:t>(FTS</a:t>
            </a:r>
            <a:r>
              <a:rPr lang="de-DE" dirty="0" smtClean="0"/>
              <a:t>);  </a:t>
            </a:r>
            <a:r>
              <a:rPr lang="de-DE" dirty="0" err="1" smtClean="0"/>
              <a:t>f</a:t>
            </a:r>
            <a:r>
              <a:rPr lang="de-DE" baseline="-25000" dirty="0" err="1" smtClean="0"/>
              <a:t>L</a:t>
            </a:r>
            <a:r>
              <a:rPr lang="de-DE" dirty="0" smtClean="0"/>
              <a:t> </a:t>
            </a:r>
            <a:r>
              <a:rPr lang="de-DE" dirty="0" smtClean="0"/>
              <a:t>= L/</a:t>
            </a:r>
            <a:r>
              <a:rPr lang="de-DE" dirty="0" err="1" smtClean="0"/>
              <a:t>L</a:t>
            </a:r>
            <a:r>
              <a:rPr lang="de-DE" baseline="-25000" dirty="0" err="1" smtClean="0"/>
              <a:t>max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1032475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Acceptance</a:t>
            </a:r>
            <a:r>
              <a:rPr lang="de-DE" dirty="0" smtClean="0"/>
              <a:t>  ( </a:t>
            </a:r>
            <a:r>
              <a:rPr lang="el-GR" dirty="0" smtClean="0">
                <a:latin typeface="Arial"/>
                <a:cs typeface="Arial"/>
              </a:rPr>
              <a:t>Δ</a:t>
            </a:r>
            <a:r>
              <a:rPr lang="de-DE" dirty="0" smtClean="0">
                <a:latin typeface="Arial"/>
                <a:cs typeface="Arial"/>
              </a:rPr>
              <a:t>F</a:t>
            </a:r>
            <a:r>
              <a:rPr lang="de-DE" baseline="-25000" dirty="0" smtClean="0">
                <a:latin typeface="Arial"/>
                <a:cs typeface="Arial"/>
              </a:rPr>
              <a:t>L</a:t>
            </a:r>
            <a:r>
              <a:rPr lang="de-DE" dirty="0" smtClean="0"/>
              <a:t> &gt; 0 )</a:t>
            </a:r>
            <a:endParaRPr lang="en-US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267816" y="1737320"/>
            <a:ext cx="6629400" cy="4572000"/>
            <a:chOff x="267816" y="1628800"/>
            <a:chExt cx="6629400" cy="45720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16" y="1628800"/>
              <a:ext cx="6629400" cy="4572000"/>
            </a:xfrm>
            <a:prstGeom prst="rect">
              <a:avLst/>
            </a:prstGeom>
          </p:spPr>
        </p:pic>
        <p:grpSp>
          <p:nvGrpSpPr>
            <p:cNvPr id="8" name="Gruppieren 7"/>
            <p:cNvGrpSpPr/>
            <p:nvPr/>
          </p:nvGrpSpPr>
          <p:grpSpPr>
            <a:xfrm>
              <a:off x="1347936" y="5120680"/>
              <a:ext cx="4487196" cy="482127"/>
              <a:chOff x="1347936" y="5229200"/>
              <a:chExt cx="4487196" cy="482127"/>
            </a:xfrm>
          </p:grpSpPr>
          <p:sp>
            <p:nvSpPr>
              <p:cNvPr id="6" name="Textfeld 5"/>
              <p:cNvSpPr txBox="1"/>
              <p:nvPr/>
            </p:nvSpPr>
            <p:spPr>
              <a:xfrm>
                <a:off x="2644080" y="5434328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-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303727" y="5434328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π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-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3945146" y="5434328"/>
                <a:ext cx="266098" cy="276999"/>
                <a:chOff x="6393160" y="637818"/>
                <a:chExt cx="266098" cy="276999"/>
              </a:xfrm>
            </p:grpSpPr>
            <p:sp>
              <p:nvSpPr>
                <p:cNvPr id="5" name="Textfeld 4"/>
                <p:cNvSpPr txBox="1"/>
                <p:nvPr/>
              </p:nvSpPr>
              <p:spPr>
                <a:xfrm>
                  <a:off x="6393160" y="637818"/>
                  <a:ext cx="266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C00000"/>
                      </a:solidFill>
                      <a:latin typeface="Arial"/>
                      <a:cs typeface="Arial"/>
                    </a:rPr>
                    <a:t>π</a:t>
                  </a:r>
                  <a:r>
                    <a:rPr lang="de-DE" b="1" baseline="30000" dirty="0" smtClean="0">
                      <a:solidFill>
                        <a:srgbClr val="C00000"/>
                      </a:solidFill>
                    </a:rPr>
                    <a:t>+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9" name="Textfeld 8"/>
                <p:cNvSpPr txBox="1"/>
                <p:nvPr/>
              </p:nvSpPr>
              <p:spPr>
                <a:xfrm>
                  <a:off x="6572688" y="724054"/>
                  <a:ext cx="849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baseline="-25000" dirty="0" smtClean="0">
                      <a:solidFill>
                        <a:srgbClr val="C00000"/>
                      </a:solidFill>
                    </a:rPr>
                    <a:t>1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3" name="Gruppieren 12"/>
              <p:cNvGrpSpPr/>
              <p:nvPr/>
            </p:nvGrpSpPr>
            <p:grpSpPr>
              <a:xfrm>
                <a:off x="4608667" y="5434328"/>
                <a:ext cx="266098" cy="276999"/>
                <a:chOff x="7185248" y="876454"/>
                <a:chExt cx="266098" cy="276999"/>
              </a:xfrm>
            </p:grpSpPr>
            <p:sp>
              <p:nvSpPr>
                <p:cNvPr id="10" name="Textfeld 9"/>
                <p:cNvSpPr txBox="1"/>
                <p:nvPr/>
              </p:nvSpPr>
              <p:spPr>
                <a:xfrm>
                  <a:off x="7185248" y="876454"/>
                  <a:ext cx="266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C00000"/>
                      </a:solidFill>
                      <a:latin typeface="Arial"/>
                      <a:cs typeface="Arial"/>
                    </a:rPr>
                    <a:t>π</a:t>
                  </a:r>
                  <a:r>
                    <a:rPr lang="de-DE" b="1" baseline="30000" dirty="0" smtClean="0">
                      <a:solidFill>
                        <a:srgbClr val="C00000"/>
                      </a:solidFill>
                    </a:rPr>
                    <a:t>+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7364776" y="962690"/>
                  <a:ext cx="849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baseline="-25000" dirty="0" smtClean="0">
                      <a:solidFill>
                        <a:srgbClr val="C00000"/>
                      </a:solidFill>
                    </a:rPr>
                    <a:t>2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4" name="Textfeld 13"/>
              <p:cNvSpPr txBox="1"/>
              <p:nvPr/>
            </p:nvSpPr>
            <p:spPr>
              <a:xfrm>
                <a:off x="1347936" y="5434328"/>
                <a:ext cx="141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p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2013764" y="5229200"/>
                <a:ext cx="141064" cy="482127"/>
                <a:chOff x="8495357" y="4914534"/>
                <a:chExt cx="141064" cy="482127"/>
              </a:xfrm>
            </p:grpSpPr>
            <p:sp>
              <p:nvSpPr>
                <p:cNvPr id="15" name="Textfeld 14"/>
                <p:cNvSpPr txBox="1"/>
                <p:nvPr/>
              </p:nvSpPr>
              <p:spPr>
                <a:xfrm>
                  <a:off x="8495357" y="5119662"/>
                  <a:ext cx="1410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rgbClr val="C00000"/>
                      </a:solidFill>
                    </a:rPr>
                    <a:t>p</a:t>
                  </a:r>
                  <a:endParaRPr lang="en-US" b="1" baseline="30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6" name="Textfeld 15"/>
                <p:cNvSpPr txBox="1"/>
                <p:nvPr/>
              </p:nvSpPr>
              <p:spPr>
                <a:xfrm>
                  <a:off x="8501769" y="4914534"/>
                  <a:ext cx="1282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rgbClr val="C00000"/>
                      </a:solidFill>
                    </a:rPr>
                    <a:t>_</a:t>
                  </a:r>
                  <a:endParaRPr lang="en-US" b="1" baseline="30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3" name="Textfeld 22"/>
              <p:cNvSpPr txBox="1"/>
              <p:nvPr/>
            </p:nvSpPr>
            <p:spPr>
              <a:xfrm>
                <a:off x="5578652" y="5301208"/>
                <a:ext cx="2564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FF0000"/>
                    </a:solidFill>
                  </a:rPr>
                  <a:t>all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3017217"/>
                  </p:ext>
                </p:extLst>
              </p:nvPr>
            </p:nvGraphicFramePr>
            <p:xfrm>
              <a:off x="6897216" y="2564904"/>
              <a:ext cx="2376000" cy="31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/>
                    <a:gridCol w="1188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f</a:t>
                          </a:r>
                          <a:r>
                            <a:rPr lang="de-DE" baseline="-25000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0.425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0.265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0.808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0.743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0.856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0.635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0.034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53017217"/>
                  </p:ext>
                </p:extLst>
              </p:nvPr>
            </p:nvGraphicFramePr>
            <p:xfrm>
              <a:off x="6897216" y="2564904"/>
              <a:ext cx="2376000" cy="31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/>
                    <a:gridCol w="1188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f</a:t>
                          </a:r>
                          <a:r>
                            <a:rPr lang="de-DE" baseline="-25000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7692" r="-100513" b="-6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0.425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7692" r="-100513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0.265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7692" r="-100513" b="-4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0.808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4063" r="-100513" b="-3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0.743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06154" r="-100513" b="-2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0.856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06154" r="-10051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0.635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0.034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000580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Radial Distribution at STT End Plane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3" y="1875656"/>
            <a:ext cx="2983230" cy="203168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34" y="1875656"/>
            <a:ext cx="2983230" cy="20316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06" y="1871370"/>
            <a:ext cx="2983230" cy="204025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3" y="4153366"/>
            <a:ext cx="2983230" cy="204882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35" y="4149080"/>
            <a:ext cx="2983230" cy="20574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306" y="4149080"/>
            <a:ext cx="298323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Acceptance</a:t>
            </a:r>
            <a:r>
              <a:rPr lang="de-DE" dirty="0" smtClean="0"/>
              <a:t>  ( R &gt; </a:t>
            </a:r>
            <a:r>
              <a:rPr lang="de-DE" dirty="0" err="1" smtClean="0"/>
              <a:t>R</a:t>
            </a:r>
            <a:r>
              <a:rPr lang="de-DE" baseline="-25000" dirty="0" err="1" smtClean="0"/>
              <a:t>crit</a:t>
            </a:r>
            <a:r>
              <a:rPr lang="de-DE" dirty="0" smtClean="0"/>
              <a:t> )</a:t>
            </a:r>
            <a:endParaRPr lang="en-US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67816" y="1741512"/>
            <a:ext cx="6629400" cy="4495800"/>
            <a:chOff x="267816" y="1813520"/>
            <a:chExt cx="6629400" cy="44958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16" y="1813520"/>
              <a:ext cx="6629400" cy="4495800"/>
            </a:xfrm>
            <a:prstGeom prst="rect">
              <a:avLst/>
            </a:prstGeom>
          </p:spPr>
        </p:pic>
        <p:grpSp>
          <p:nvGrpSpPr>
            <p:cNvPr id="22" name="Gruppieren 21"/>
            <p:cNvGrpSpPr/>
            <p:nvPr/>
          </p:nvGrpSpPr>
          <p:grpSpPr>
            <a:xfrm>
              <a:off x="1347936" y="5229200"/>
              <a:ext cx="3526829" cy="482127"/>
              <a:chOff x="2432720" y="5229200"/>
              <a:chExt cx="3526829" cy="482127"/>
            </a:xfrm>
          </p:grpSpPr>
          <p:sp>
            <p:nvSpPr>
              <p:cNvPr id="6" name="Textfeld 5"/>
              <p:cNvSpPr txBox="1"/>
              <p:nvPr/>
            </p:nvSpPr>
            <p:spPr>
              <a:xfrm>
                <a:off x="3728864" y="5434328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-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4388511" y="5434328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π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-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5029930" y="5434328"/>
                <a:ext cx="266098" cy="276999"/>
                <a:chOff x="6393160" y="637818"/>
                <a:chExt cx="266098" cy="276999"/>
              </a:xfrm>
            </p:grpSpPr>
            <p:sp>
              <p:nvSpPr>
                <p:cNvPr id="5" name="Textfeld 4"/>
                <p:cNvSpPr txBox="1"/>
                <p:nvPr/>
              </p:nvSpPr>
              <p:spPr>
                <a:xfrm>
                  <a:off x="6393160" y="637818"/>
                  <a:ext cx="266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C00000"/>
                      </a:solidFill>
                      <a:latin typeface="Arial"/>
                      <a:cs typeface="Arial"/>
                    </a:rPr>
                    <a:t>π</a:t>
                  </a:r>
                  <a:r>
                    <a:rPr lang="de-DE" b="1" baseline="30000" dirty="0" smtClean="0">
                      <a:solidFill>
                        <a:srgbClr val="C00000"/>
                      </a:solidFill>
                    </a:rPr>
                    <a:t>+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9" name="Textfeld 8"/>
                <p:cNvSpPr txBox="1"/>
                <p:nvPr/>
              </p:nvSpPr>
              <p:spPr>
                <a:xfrm>
                  <a:off x="6572688" y="724054"/>
                  <a:ext cx="849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baseline="-25000" dirty="0" smtClean="0">
                      <a:solidFill>
                        <a:srgbClr val="C00000"/>
                      </a:solidFill>
                    </a:rPr>
                    <a:t>1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3" name="Gruppieren 12"/>
              <p:cNvGrpSpPr/>
              <p:nvPr/>
            </p:nvGrpSpPr>
            <p:grpSpPr>
              <a:xfrm>
                <a:off x="5693451" y="5434328"/>
                <a:ext cx="266098" cy="276999"/>
                <a:chOff x="7185248" y="876454"/>
                <a:chExt cx="266098" cy="276999"/>
              </a:xfrm>
            </p:grpSpPr>
            <p:sp>
              <p:nvSpPr>
                <p:cNvPr id="10" name="Textfeld 9"/>
                <p:cNvSpPr txBox="1"/>
                <p:nvPr/>
              </p:nvSpPr>
              <p:spPr>
                <a:xfrm>
                  <a:off x="7185248" y="876454"/>
                  <a:ext cx="266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C00000"/>
                      </a:solidFill>
                      <a:latin typeface="Arial"/>
                      <a:cs typeface="Arial"/>
                    </a:rPr>
                    <a:t>π</a:t>
                  </a:r>
                  <a:r>
                    <a:rPr lang="de-DE" b="1" baseline="30000" dirty="0" smtClean="0">
                      <a:solidFill>
                        <a:srgbClr val="C00000"/>
                      </a:solidFill>
                    </a:rPr>
                    <a:t>+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7364776" y="962690"/>
                  <a:ext cx="849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baseline="-25000" dirty="0" smtClean="0">
                      <a:solidFill>
                        <a:srgbClr val="C00000"/>
                      </a:solidFill>
                    </a:rPr>
                    <a:t>2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4" name="Textfeld 13"/>
              <p:cNvSpPr txBox="1"/>
              <p:nvPr/>
            </p:nvSpPr>
            <p:spPr>
              <a:xfrm>
                <a:off x="2432720" y="5434328"/>
                <a:ext cx="141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p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3098548" y="5229200"/>
                <a:ext cx="141064" cy="482127"/>
                <a:chOff x="8495357" y="4914534"/>
                <a:chExt cx="141064" cy="482127"/>
              </a:xfrm>
            </p:grpSpPr>
            <p:sp>
              <p:nvSpPr>
                <p:cNvPr id="15" name="Textfeld 14"/>
                <p:cNvSpPr txBox="1"/>
                <p:nvPr/>
              </p:nvSpPr>
              <p:spPr>
                <a:xfrm>
                  <a:off x="8495357" y="5119662"/>
                  <a:ext cx="1410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rgbClr val="C00000"/>
                      </a:solidFill>
                    </a:rPr>
                    <a:t>p</a:t>
                  </a:r>
                  <a:endParaRPr lang="en-US" b="1" baseline="30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6" name="Textfeld 15"/>
                <p:cNvSpPr txBox="1"/>
                <p:nvPr/>
              </p:nvSpPr>
              <p:spPr>
                <a:xfrm>
                  <a:off x="8501769" y="4914534"/>
                  <a:ext cx="1282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rgbClr val="C00000"/>
                      </a:solidFill>
                    </a:rPr>
                    <a:t>_</a:t>
                  </a:r>
                  <a:endParaRPr lang="en-US" b="1" baseline="300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23" name="Textfeld 22"/>
            <p:cNvSpPr txBox="1"/>
            <p:nvPr/>
          </p:nvSpPr>
          <p:spPr>
            <a:xfrm>
              <a:off x="5578652" y="5301208"/>
              <a:ext cx="25648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solidFill>
                    <a:srgbClr val="FF0000"/>
                  </a:solidFill>
                </a:rPr>
                <a:t>all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375621"/>
                  </p:ext>
                </p:extLst>
              </p:nvPr>
            </p:nvGraphicFramePr>
            <p:xfrm>
              <a:off x="6897216" y="2492896"/>
              <a:ext cx="2376000" cy="31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/>
                    <a:gridCol w="1188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f</a:t>
                          </a:r>
                          <a:r>
                            <a:rPr lang="de-DE" baseline="-25000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0.109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0.088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0.498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0.630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0.745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0.594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4</a:t>
                          </a:r>
                          <a:r>
                            <a:rPr lang="de-DE" dirty="0" smtClean="0">
                              <a:sym typeface="Symbol"/>
                            </a:rPr>
                            <a:t>10</a:t>
                          </a:r>
                          <a:r>
                            <a:rPr lang="de-DE" baseline="30000" dirty="0" smtClean="0">
                              <a:sym typeface="Symbol"/>
                            </a:rPr>
                            <a:t>-6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7375621"/>
                  </p:ext>
                </p:extLst>
              </p:nvPr>
            </p:nvGraphicFramePr>
            <p:xfrm>
              <a:off x="6897216" y="2492896"/>
              <a:ext cx="2376000" cy="31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/>
                    <a:gridCol w="1188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f</a:t>
                          </a:r>
                          <a:r>
                            <a:rPr lang="de-DE" baseline="-25000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7692" r="-100513" b="-6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0.109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7692" r="-100513" b="-5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0.088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7692" r="-100513" b="-4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0.498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07692" r="-100513" b="-3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0.630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07692" r="-100513" b="-2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0.745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07692" r="-100513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0.594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4</a:t>
                          </a:r>
                          <a:r>
                            <a:rPr lang="de-DE" dirty="0" smtClean="0">
                              <a:sym typeface="Symbol"/>
                            </a:rPr>
                            <a:t>10</a:t>
                          </a:r>
                          <a:r>
                            <a:rPr lang="de-DE" baseline="30000" dirty="0" smtClean="0">
                              <a:sym typeface="Symbol"/>
                            </a:rPr>
                            <a:t>-6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8" name="Textfeld 27"/>
          <p:cNvSpPr txBox="1"/>
          <p:nvPr/>
        </p:nvSpPr>
        <p:spPr>
          <a:xfrm>
            <a:off x="7700359" y="1628800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</a:t>
            </a:r>
            <a:r>
              <a:rPr lang="de-DE" baseline="-25000" dirty="0" err="1" smtClean="0"/>
              <a:t>crit</a:t>
            </a:r>
            <a:r>
              <a:rPr lang="de-DE" dirty="0" smtClean="0"/>
              <a:t> = 331 mm</a:t>
            </a:r>
            <a:endParaRPr lang="en-US" dirty="0"/>
          </a:p>
        </p:txBody>
      </p:sp>
      <p:sp>
        <p:nvSpPr>
          <p:cNvPr id="24" name="Rechteck 23"/>
          <p:cNvSpPr/>
          <p:nvPr/>
        </p:nvSpPr>
        <p:spPr bwMode="auto">
          <a:xfrm>
            <a:off x="267816" y="6269250"/>
            <a:ext cx="1752360" cy="5887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35485" y="6269250"/>
            <a:ext cx="7457875" cy="40011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>
                <a:sym typeface="Wingdings" panose="05000000000000000000" pitchFamily="2" charset="2"/>
              </a:rPr>
              <a:t>  </a:t>
            </a:r>
            <a:r>
              <a:rPr lang="de-DE" sz="2000" dirty="0" err="1" smtClean="0">
                <a:sym typeface="Wingdings" panose="05000000000000000000" pitchFamily="2" charset="2"/>
              </a:rPr>
              <a:t>almost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zero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efficiency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if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p</a:t>
            </a:r>
            <a:r>
              <a:rPr lang="de-DE" sz="2000" baseline="-25000" dirty="0" err="1" smtClean="0">
                <a:sym typeface="Wingdings" panose="05000000000000000000" pitchFamily="2" charset="2"/>
              </a:rPr>
              <a:t>z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information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from</a:t>
            </a:r>
            <a:r>
              <a:rPr lang="de-DE" sz="2000" dirty="0" smtClean="0">
                <a:sym typeface="Wingdings" panose="05000000000000000000" pitchFamily="2" charset="2"/>
              </a:rPr>
              <a:t> STT </a:t>
            </a:r>
            <a:r>
              <a:rPr lang="de-DE" sz="2000" dirty="0" err="1" smtClean="0">
                <a:sym typeface="Wingdings" panose="05000000000000000000" pitchFamily="2" charset="2"/>
              </a:rPr>
              <a:t>is</a:t>
            </a:r>
            <a:r>
              <a:rPr lang="de-DE" sz="2000" dirty="0" smtClean="0">
                <a:sym typeface="Wingdings" panose="05000000000000000000" pitchFamily="2" charset="2"/>
              </a:rPr>
              <a:t> </a:t>
            </a:r>
            <a:r>
              <a:rPr lang="de-DE" sz="2000" dirty="0" err="1" smtClean="0">
                <a:sym typeface="Wingdings" panose="05000000000000000000" pitchFamily="2" charset="2"/>
              </a:rPr>
              <a:t>required</a:t>
            </a:r>
            <a:r>
              <a:rPr lang="de-DE" sz="2000" dirty="0" smtClean="0">
                <a:sym typeface="Wingdings" panose="05000000000000000000" pitchFamily="2" charset="2"/>
              </a:rPr>
              <a:t> 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48323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r="50113"/>
          <a:stretch/>
        </p:blipFill>
        <p:spPr>
          <a:xfrm>
            <a:off x="6249144" y="116632"/>
            <a:ext cx="3456017" cy="66522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smtClean="0"/>
              <a:t>More </a:t>
            </a:r>
            <a:r>
              <a:rPr lang="de-DE" dirty="0" err="1" smtClean="0"/>
              <a:t>Realistic</a:t>
            </a:r>
            <a:r>
              <a:rPr lang="de-DE" dirty="0" smtClean="0"/>
              <a:t>: Combine MVD &amp; STT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z</a:t>
            </a:r>
            <a:endParaRPr lang="en-US" baseline="-2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38" y="1628800"/>
            <a:ext cx="5313982" cy="397031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z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</a:t>
            </a:r>
            <a:r>
              <a:rPr lang="de-DE" baseline="-25000" dirty="0" err="1" smtClean="0"/>
              <a:t>T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central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a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starting</a:t>
            </a:r>
            <a:r>
              <a:rPr lang="de-DE" dirty="0"/>
              <a:t> </a:t>
            </a:r>
            <a:r>
              <a:rPr lang="de-DE" dirty="0" err="1" smtClean="0"/>
              <a:t>downstream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MVD must pass </a:t>
            </a:r>
            <a:r>
              <a:rPr lang="de-DE" dirty="0" err="1" smtClean="0"/>
              <a:t>the</a:t>
            </a:r>
            <a:r>
              <a:rPr lang="de-DE" dirty="0" smtClean="0"/>
              <a:t> STT </a:t>
            </a:r>
            <a:r>
              <a:rPr lang="de-DE" dirty="0" err="1" smtClean="0"/>
              <a:t>stereo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de-DE" dirty="0" smtClean="0"/>
              <a:t>a 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MVD must at least pass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two</a:t>
            </a:r>
            <a:r>
              <a:rPr lang="de-DE" dirty="0" smtClean="0"/>
              <a:t> MVD </a:t>
            </a:r>
            <a:r>
              <a:rPr lang="de-DE" dirty="0" err="1" smtClean="0"/>
              <a:t>discs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axial STT double-</a:t>
            </a:r>
            <a:r>
              <a:rPr lang="de-DE" dirty="0" err="1" smtClean="0"/>
              <a:t>layers</a:t>
            </a:r>
            <a:endParaRPr lang="de-DE" dirty="0" smtClean="0"/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de-DE" dirty="0" smtClean="0"/>
              <a:t>L</a:t>
            </a:r>
            <a:r>
              <a:rPr lang="de-DE" baseline="-25000" dirty="0" smtClean="0"/>
              <a:t>MVD</a:t>
            </a:r>
            <a:r>
              <a:rPr lang="de-DE" baseline="-25000" dirty="0"/>
              <a:t> </a:t>
            </a:r>
            <a:r>
              <a:rPr lang="de-DE" dirty="0" smtClean="0">
                <a:sym typeface="Symbol"/>
              </a:rPr>
              <a:t></a:t>
            </a:r>
            <a:r>
              <a:rPr lang="de-DE" baseline="-25000" dirty="0" smtClean="0">
                <a:sym typeface="Symbol"/>
              </a:rPr>
              <a:t> </a:t>
            </a:r>
            <a:r>
              <a:rPr lang="de-DE" dirty="0" smtClean="0">
                <a:sym typeface="Symbol"/>
              </a:rPr>
              <a:t>cos</a:t>
            </a:r>
            <a:r>
              <a:rPr lang="el-GR" dirty="0" smtClean="0">
                <a:latin typeface="Arial"/>
                <a:cs typeface="Arial"/>
                <a:sym typeface="Symbol"/>
              </a:rPr>
              <a:t>θ</a:t>
            </a:r>
            <a:r>
              <a:rPr lang="de-DE" dirty="0" smtClean="0">
                <a:latin typeface="Arial"/>
                <a:cs typeface="Arial"/>
                <a:sym typeface="Symbol"/>
              </a:rPr>
              <a:t> &gt; 70 mm		    </a:t>
            </a:r>
            <a:r>
              <a:rPr lang="de-DE" dirty="0" smtClean="0"/>
              <a:t>L</a:t>
            </a:r>
            <a:r>
              <a:rPr lang="de-DE" baseline="-25000" dirty="0" smtClean="0"/>
              <a:t>STT </a:t>
            </a:r>
            <a:r>
              <a:rPr lang="de-DE" dirty="0">
                <a:sym typeface="Symbol"/>
              </a:rPr>
              <a:t></a:t>
            </a:r>
            <a:r>
              <a:rPr lang="de-DE" baseline="-25000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sin</a:t>
            </a:r>
            <a:r>
              <a:rPr lang="el-GR" dirty="0" smtClean="0">
                <a:sym typeface="Symbol"/>
              </a:rPr>
              <a:t>θ</a:t>
            </a:r>
            <a:r>
              <a:rPr lang="de-DE" dirty="0" smtClean="0">
                <a:sym typeface="Symbol"/>
              </a:rPr>
              <a:t> </a:t>
            </a:r>
            <a:r>
              <a:rPr lang="de-DE" dirty="0">
                <a:sym typeface="Symbol"/>
              </a:rPr>
              <a:t>&gt; </a:t>
            </a:r>
            <a:r>
              <a:rPr lang="de-DE" dirty="0" smtClean="0">
                <a:sym typeface="Symbol"/>
              </a:rPr>
              <a:t>40 </a:t>
            </a:r>
            <a:r>
              <a:rPr lang="de-DE" dirty="0">
                <a:sym typeface="Symbol"/>
              </a:rPr>
              <a:t>mm</a:t>
            </a:r>
            <a:endParaRPr lang="en-US" dirty="0"/>
          </a:p>
        </p:txBody>
      </p:sp>
      <p:cxnSp>
        <p:nvCxnSpPr>
          <p:cNvPr id="8" name="Gerade Verbindung 7"/>
          <p:cNvCxnSpPr/>
          <p:nvPr/>
        </p:nvCxnSpPr>
        <p:spPr bwMode="auto">
          <a:xfrm flipV="1">
            <a:off x="7185248" y="260648"/>
            <a:ext cx="1647306" cy="302252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>
            <a:off x="7032354" y="3564138"/>
            <a:ext cx="1800200" cy="130502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179690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err="1" smtClean="0"/>
              <a:t>Acceptance</a:t>
            </a:r>
            <a:r>
              <a:rPr lang="de-DE" dirty="0" smtClean="0"/>
              <a:t>  (R </a:t>
            </a:r>
            <a:r>
              <a:rPr lang="de-DE" dirty="0"/>
              <a:t>&gt; </a:t>
            </a:r>
            <a:r>
              <a:rPr lang="de-DE" dirty="0" err="1" smtClean="0"/>
              <a:t>R</a:t>
            </a:r>
            <a:r>
              <a:rPr lang="de-DE" baseline="-25000" dirty="0" err="1" smtClean="0"/>
              <a:t>crit</a:t>
            </a:r>
            <a:r>
              <a:rPr lang="de-DE" dirty="0" smtClean="0"/>
              <a:t>) || ((</a:t>
            </a:r>
            <a:r>
              <a:rPr lang="de-DE" dirty="0" smtClean="0">
                <a:latin typeface="Arial"/>
                <a:cs typeface="Arial"/>
              </a:rPr>
              <a:t>L</a:t>
            </a:r>
            <a:r>
              <a:rPr lang="de-DE" baseline="-25000" dirty="0" smtClean="0">
                <a:latin typeface="Arial"/>
                <a:cs typeface="Arial"/>
              </a:rPr>
              <a:t>MVD</a:t>
            </a:r>
            <a:r>
              <a:rPr lang="de-DE" dirty="0" smtClean="0"/>
              <a:t> &gt; L</a:t>
            </a:r>
            <a:r>
              <a:rPr lang="de-DE" baseline="-25000" dirty="0" smtClean="0"/>
              <a:t>c1</a:t>
            </a:r>
            <a:r>
              <a:rPr lang="de-DE" dirty="0" smtClean="0"/>
              <a:t>) &amp;&amp; (L</a:t>
            </a:r>
            <a:r>
              <a:rPr lang="de-DE" baseline="-25000" dirty="0" smtClean="0"/>
              <a:t>STT</a:t>
            </a:r>
            <a:r>
              <a:rPr lang="de-DE" dirty="0" smtClean="0"/>
              <a:t> &gt; L</a:t>
            </a:r>
            <a:r>
              <a:rPr lang="de-DE" baseline="-25000" dirty="0" smtClean="0"/>
              <a:t>c2</a:t>
            </a:r>
            <a:r>
              <a:rPr lang="de-DE" dirty="0" smtClean="0"/>
              <a:t>))</a:t>
            </a:r>
            <a:endParaRPr lang="en-US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77915" y="1488976"/>
            <a:ext cx="6629400" cy="4495800"/>
            <a:chOff x="277915" y="1488976"/>
            <a:chExt cx="6629400" cy="44958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15" y="1488976"/>
              <a:ext cx="6629400" cy="4495800"/>
            </a:xfrm>
            <a:prstGeom prst="rect">
              <a:avLst/>
            </a:prstGeom>
          </p:spPr>
        </p:pic>
        <p:grpSp>
          <p:nvGrpSpPr>
            <p:cNvPr id="8" name="Gruppieren 7"/>
            <p:cNvGrpSpPr/>
            <p:nvPr/>
          </p:nvGrpSpPr>
          <p:grpSpPr>
            <a:xfrm>
              <a:off x="1347936" y="4904656"/>
              <a:ext cx="4513830" cy="493023"/>
              <a:chOff x="1347936" y="5229200"/>
              <a:chExt cx="4513830" cy="493023"/>
            </a:xfrm>
          </p:grpSpPr>
          <p:sp>
            <p:nvSpPr>
              <p:cNvPr id="6" name="Textfeld 5"/>
              <p:cNvSpPr txBox="1"/>
              <p:nvPr/>
            </p:nvSpPr>
            <p:spPr>
              <a:xfrm>
                <a:off x="2644080" y="5434328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-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Textfeld 6"/>
              <p:cNvSpPr txBox="1"/>
              <p:nvPr/>
            </p:nvSpPr>
            <p:spPr>
              <a:xfrm>
                <a:off x="3303727" y="5434328"/>
                <a:ext cx="227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b="1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π</a:t>
                </a:r>
                <a:r>
                  <a:rPr lang="de-DE" b="1" baseline="30000" dirty="0" smtClean="0">
                    <a:solidFill>
                      <a:srgbClr val="C00000"/>
                    </a:solidFill>
                  </a:rPr>
                  <a:t>-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2" name="Gruppieren 11"/>
              <p:cNvGrpSpPr/>
              <p:nvPr/>
            </p:nvGrpSpPr>
            <p:grpSpPr>
              <a:xfrm>
                <a:off x="3945146" y="5434328"/>
                <a:ext cx="266098" cy="276999"/>
                <a:chOff x="6393160" y="637818"/>
                <a:chExt cx="266098" cy="276999"/>
              </a:xfrm>
            </p:grpSpPr>
            <p:sp>
              <p:nvSpPr>
                <p:cNvPr id="5" name="Textfeld 4"/>
                <p:cNvSpPr txBox="1"/>
                <p:nvPr/>
              </p:nvSpPr>
              <p:spPr>
                <a:xfrm>
                  <a:off x="6393160" y="637818"/>
                  <a:ext cx="266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C00000"/>
                      </a:solidFill>
                      <a:latin typeface="Arial"/>
                      <a:cs typeface="Arial"/>
                    </a:rPr>
                    <a:t>π</a:t>
                  </a:r>
                  <a:r>
                    <a:rPr lang="de-DE" b="1" baseline="30000" dirty="0" smtClean="0">
                      <a:solidFill>
                        <a:srgbClr val="C00000"/>
                      </a:solidFill>
                    </a:rPr>
                    <a:t>+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9" name="Textfeld 8"/>
                <p:cNvSpPr txBox="1"/>
                <p:nvPr/>
              </p:nvSpPr>
              <p:spPr>
                <a:xfrm>
                  <a:off x="6572688" y="724054"/>
                  <a:ext cx="849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baseline="-25000" dirty="0" smtClean="0">
                      <a:solidFill>
                        <a:srgbClr val="C00000"/>
                      </a:solidFill>
                    </a:rPr>
                    <a:t>1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grpSp>
            <p:nvGrpSpPr>
              <p:cNvPr id="13" name="Gruppieren 12"/>
              <p:cNvGrpSpPr/>
              <p:nvPr/>
            </p:nvGrpSpPr>
            <p:grpSpPr>
              <a:xfrm>
                <a:off x="4608667" y="5434328"/>
                <a:ext cx="266098" cy="276999"/>
                <a:chOff x="7185248" y="876454"/>
                <a:chExt cx="266098" cy="276999"/>
              </a:xfrm>
            </p:grpSpPr>
            <p:sp>
              <p:nvSpPr>
                <p:cNvPr id="10" name="Textfeld 9"/>
                <p:cNvSpPr txBox="1"/>
                <p:nvPr/>
              </p:nvSpPr>
              <p:spPr>
                <a:xfrm>
                  <a:off x="7185248" y="876454"/>
                  <a:ext cx="26609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l-GR" b="1" dirty="0" smtClean="0">
                      <a:solidFill>
                        <a:srgbClr val="C00000"/>
                      </a:solidFill>
                      <a:latin typeface="Arial"/>
                      <a:cs typeface="Arial"/>
                    </a:rPr>
                    <a:t>π</a:t>
                  </a:r>
                  <a:r>
                    <a:rPr lang="de-DE" b="1" baseline="30000" dirty="0" smtClean="0">
                      <a:solidFill>
                        <a:srgbClr val="C00000"/>
                      </a:solidFill>
                    </a:rPr>
                    <a:t>+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1" name="Textfeld 10"/>
                <p:cNvSpPr txBox="1"/>
                <p:nvPr/>
              </p:nvSpPr>
              <p:spPr>
                <a:xfrm>
                  <a:off x="7364776" y="962690"/>
                  <a:ext cx="8496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baseline="-25000" dirty="0" smtClean="0">
                      <a:solidFill>
                        <a:srgbClr val="C00000"/>
                      </a:solidFill>
                    </a:rPr>
                    <a:t>2</a:t>
                  </a:r>
                  <a:endParaRPr lang="en-US" b="1" baseline="-25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14" name="Textfeld 13"/>
              <p:cNvSpPr txBox="1"/>
              <p:nvPr/>
            </p:nvSpPr>
            <p:spPr>
              <a:xfrm>
                <a:off x="1347936" y="5434328"/>
                <a:ext cx="141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p</a:t>
                </a:r>
                <a:endParaRPr lang="en-US" b="1" baseline="30000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17" name="Gruppieren 16"/>
              <p:cNvGrpSpPr/>
              <p:nvPr/>
            </p:nvGrpSpPr>
            <p:grpSpPr>
              <a:xfrm>
                <a:off x="2013764" y="5229200"/>
                <a:ext cx="141064" cy="482127"/>
                <a:chOff x="8495357" y="4914534"/>
                <a:chExt cx="141064" cy="482127"/>
              </a:xfrm>
            </p:grpSpPr>
            <p:sp>
              <p:nvSpPr>
                <p:cNvPr id="15" name="Textfeld 14"/>
                <p:cNvSpPr txBox="1"/>
                <p:nvPr/>
              </p:nvSpPr>
              <p:spPr>
                <a:xfrm>
                  <a:off x="8495357" y="5119662"/>
                  <a:ext cx="1410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rgbClr val="C00000"/>
                      </a:solidFill>
                    </a:rPr>
                    <a:t>p</a:t>
                  </a:r>
                  <a:endParaRPr lang="en-US" b="1" baseline="30000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6" name="Textfeld 15"/>
                <p:cNvSpPr txBox="1"/>
                <p:nvPr/>
              </p:nvSpPr>
              <p:spPr>
                <a:xfrm>
                  <a:off x="8501769" y="4914534"/>
                  <a:ext cx="1282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b="1" dirty="0" smtClean="0">
                      <a:solidFill>
                        <a:srgbClr val="C00000"/>
                      </a:solidFill>
                    </a:rPr>
                    <a:t>_</a:t>
                  </a:r>
                  <a:endParaRPr lang="en-US" b="1" baseline="30000" dirty="0">
                    <a:solidFill>
                      <a:srgbClr val="C00000"/>
                    </a:solidFill>
                  </a:endParaRPr>
                </a:p>
              </p:txBody>
            </p:sp>
          </p:grpSp>
          <p:sp>
            <p:nvSpPr>
              <p:cNvPr id="23" name="Textfeld 22"/>
              <p:cNvSpPr txBox="1"/>
              <p:nvPr/>
            </p:nvSpPr>
            <p:spPr>
              <a:xfrm>
                <a:off x="5605286" y="5445224"/>
                <a:ext cx="2564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de-DE" b="1" dirty="0" smtClean="0">
                    <a:solidFill>
                      <a:srgbClr val="FF0000"/>
                    </a:solidFill>
                  </a:rPr>
                  <a:t>all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7135659"/>
                  </p:ext>
                </p:extLst>
              </p:nvPr>
            </p:nvGraphicFramePr>
            <p:xfrm>
              <a:off x="6897216" y="2240360"/>
              <a:ext cx="2376000" cy="31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/>
                    <a:gridCol w="1188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F</a:t>
                          </a:r>
                          <a:r>
                            <a:rPr lang="de-DE" baseline="-25000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de-DE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0.447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0.314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0.793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0.785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0.876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p>
                                      <m:sSupPr>
                                        <m:ctrlPr>
                                          <a:rPr lang="en-US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  <m:t>𝜋</m:t>
                                        </m:r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0.700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0.045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el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77135659"/>
                  </p:ext>
                </p:extLst>
              </p:nvPr>
            </p:nvGraphicFramePr>
            <p:xfrm>
              <a:off x="6897216" y="2240360"/>
              <a:ext cx="2376000" cy="31680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88000"/>
                    <a:gridCol w="1188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particle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err="1" smtClean="0"/>
                            <a:t>F</a:t>
                          </a:r>
                          <a:r>
                            <a:rPr lang="de-DE" baseline="-25000" dirty="0" err="1" smtClean="0"/>
                            <a:t>acc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7692" r="-100513" b="-6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0.447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207692" r="-100513" b="-5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0.314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307692" r="-100513" b="-4153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0.793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414063" r="-100513" b="-3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0.785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506154" r="-100513" b="-2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0.876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06154" r="-100513" b="-11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/>
                            <a:t>0.700</a:t>
                          </a:r>
                          <a:endParaRPr lang="en-US" dirty="0" smtClean="0"/>
                        </a:p>
                      </a:txBody>
                      <a:tcPr/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all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 smtClean="0"/>
                            <a:t>0.045</a:t>
                          </a:r>
                          <a:endParaRPr lang="en-US" baseline="30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Rechteck 19"/>
          <p:cNvSpPr/>
          <p:nvPr/>
        </p:nvSpPr>
        <p:spPr bwMode="auto">
          <a:xfrm>
            <a:off x="272480" y="6237312"/>
            <a:ext cx="9633520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848544" y="5949280"/>
            <a:ext cx="5567550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L</a:t>
            </a:r>
            <a:r>
              <a:rPr lang="de-DE" baseline="-25000" dirty="0" smtClean="0"/>
              <a:t>c1</a:t>
            </a:r>
            <a:r>
              <a:rPr lang="de-DE" dirty="0" smtClean="0"/>
              <a:t> &gt; </a:t>
            </a:r>
            <a:r>
              <a:rPr lang="de-DE" dirty="0"/>
              <a:t>7</a:t>
            </a:r>
            <a:r>
              <a:rPr lang="de-DE" dirty="0" smtClean="0"/>
              <a:t>0 mm / cos</a:t>
            </a:r>
            <a:r>
              <a:rPr lang="el-GR" dirty="0" smtClean="0">
                <a:latin typeface="Arial"/>
                <a:cs typeface="Arial"/>
              </a:rPr>
              <a:t>θ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smtClean="0"/>
              <a:t>:  </a:t>
            </a:r>
            <a:r>
              <a:rPr lang="de-DE" dirty="0" err="1" smtClean="0">
                <a:latin typeface="Arial"/>
                <a:cs typeface="Arial"/>
              </a:rPr>
              <a:t>hits</a:t>
            </a:r>
            <a:r>
              <a:rPr lang="de-DE" dirty="0" smtClean="0">
                <a:latin typeface="Arial"/>
                <a:cs typeface="Arial"/>
              </a:rPr>
              <a:t> in last 2 </a:t>
            </a:r>
            <a:r>
              <a:rPr lang="de-DE" dirty="0" err="1" smtClean="0">
                <a:latin typeface="Arial"/>
                <a:cs typeface="Arial"/>
              </a:rPr>
              <a:t>discs</a:t>
            </a:r>
            <a:endParaRPr lang="de-DE" dirty="0" smtClean="0">
              <a:latin typeface="Arial"/>
              <a:cs typeface="Arial"/>
            </a:endParaRPr>
          </a:p>
          <a:p>
            <a:pPr>
              <a:spcAft>
                <a:spcPts val="600"/>
              </a:spcAft>
            </a:pPr>
            <a:r>
              <a:rPr lang="de-DE" dirty="0" smtClean="0"/>
              <a:t>L</a:t>
            </a:r>
            <a:r>
              <a:rPr lang="de-DE" baseline="-25000" dirty="0" smtClean="0"/>
              <a:t>c2</a:t>
            </a:r>
            <a:r>
              <a:rPr lang="de-DE" dirty="0" smtClean="0"/>
              <a:t> &gt; 40 mm / sin</a:t>
            </a:r>
            <a:r>
              <a:rPr lang="el-GR" dirty="0" smtClean="0">
                <a:latin typeface="Arial"/>
                <a:cs typeface="Arial"/>
              </a:rPr>
              <a:t>θ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smtClean="0"/>
              <a:t>:  </a:t>
            </a:r>
            <a:r>
              <a:rPr lang="de-DE" dirty="0" err="1" smtClean="0"/>
              <a:t>hits</a:t>
            </a:r>
            <a:r>
              <a:rPr lang="de-DE" dirty="0" smtClean="0"/>
              <a:t> in </a:t>
            </a:r>
            <a:r>
              <a:rPr lang="de-DE" dirty="0" err="1" smtClean="0"/>
              <a:t>inner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double </a:t>
            </a:r>
            <a:r>
              <a:rPr lang="de-DE" dirty="0" err="1" smtClean="0"/>
              <a:t>layers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28981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on 2-Body </a:t>
            </a:r>
            <a:r>
              <a:rPr lang="de-DE" dirty="0" err="1" smtClean="0"/>
              <a:t>Masses</a:t>
            </a:r>
            <a:r>
              <a:rPr lang="de-DE" dirty="0"/>
              <a:t> </a:t>
            </a:r>
            <a:r>
              <a:rPr lang="de-DE" dirty="0" smtClean="0"/>
              <a:t> ( </a:t>
            </a:r>
            <a:r>
              <a:rPr lang="el-GR" dirty="0"/>
              <a:t>Δ</a:t>
            </a:r>
            <a:r>
              <a:rPr lang="de-DE" dirty="0"/>
              <a:t>F</a:t>
            </a:r>
            <a:r>
              <a:rPr lang="de-DE" baseline="-25000" dirty="0"/>
              <a:t>L</a:t>
            </a:r>
            <a:r>
              <a:rPr lang="de-DE" dirty="0"/>
              <a:t> &gt; 0 )</a:t>
            </a:r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272480" y="1700807"/>
            <a:ext cx="9577064" cy="4654881"/>
            <a:chOff x="272480" y="1700807"/>
            <a:chExt cx="9577064" cy="4654881"/>
          </a:xfrm>
        </p:grpSpPr>
        <p:grpSp>
          <p:nvGrpSpPr>
            <p:cNvPr id="8" name="Gruppieren 7"/>
            <p:cNvGrpSpPr/>
            <p:nvPr/>
          </p:nvGrpSpPr>
          <p:grpSpPr>
            <a:xfrm>
              <a:off x="6601138" y="1700807"/>
              <a:ext cx="3248406" cy="4640879"/>
              <a:chOff x="6601138" y="1700807"/>
              <a:chExt cx="3248406" cy="4640879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1138" y="4120075"/>
                <a:ext cx="3248406" cy="2221611"/>
              </a:xfrm>
              <a:prstGeom prst="rect">
                <a:avLst/>
              </a:prstGeom>
            </p:spPr>
          </p:pic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1138" y="1700807"/>
                <a:ext cx="3248406" cy="2212277"/>
              </a:xfrm>
              <a:prstGeom prst="rect">
                <a:avLst/>
              </a:prstGeom>
            </p:spPr>
          </p:pic>
        </p:grpSp>
        <p:grpSp>
          <p:nvGrpSpPr>
            <p:cNvPr id="7" name="Gruppieren 6"/>
            <p:cNvGrpSpPr/>
            <p:nvPr/>
          </p:nvGrpSpPr>
          <p:grpSpPr>
            <a:xfrm>
              <a:off x="3436809" y="1700807"/>
              <a:ext cx="3248406" cy="4654881"/>
              <a:chOff x="3461385" y="1700807"/>
              <a:chExt cx="3248406" cy="4654881"/>
            </a:xfrm>
          </p:grpSpPr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1385" y="4106073"/>
                <a:ext cx="3248406" cy="2249615"/>
              </a:xfrm>
              <a:prstGeom prst="rect">
                <a:avLst/>
              </a:prstGeom>
            </p:spPr>
          </p:pic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61385" y="1700807"/>
                <a:ext cx="3248406" cy="2212277"/>
              </a:xfrm>
              <a:prstGeom prst="rect">
                <a:avLst/>
              </a:prstGeom>
            </p:spPr>
          </p:pic>
        </p:grpSp>
        <p:grpSp>
          <p:nvGrpSpPr>
            <p:cNvPr id="6" name="Gruppieren 5"/>
            <p:cNvGrpSpPr/>
            <p:nvPr/>
          </p:nvGrpSpPr>
          <p:grpSpPr>
            <a:xfrm>
              <a:off x="272480" y="1700807"/>
              <a:ext cx="3248406" cy="4645546"/>
              <a:chOff x="272480" y="1700807"/>
              <a:chExt cx="3248406" cy="4645546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480" y="4115407"/>
                <a:ext cx="3248406" cy="2230946"/>
              </a:xfrm>
              <a:prstGeom prst="rect">
                <a:avLst/>
              </a:prstGeom>
            </p:spPr>
          </p:pic>
          <p:pic>
            <p:nvPicPr>
              <p:cNvPr id="13" name="Grafik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480" y="1700807"/>
                <a:ext cx="3248406" cy="221227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4724425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914382" cy="400110"/>
          </a:xfrm>
        </p:spPr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on 2-Body </a:t>
            </a:r>
            <a:r>
              <a:rPr lang="de-DE" dirty="0" err="1" smtClean="0"/>
              <a:t>Masses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sz="2000" dirty="0" smtClean="0"/>
              <a:t>(</a:t>
            </a:r>
            <a:r>
              <a:rPr lang="de-DE" sz="2000" dirty="0"/>
              <a:t>R &gt; </a:t>
            </a:r>
            <a:r>
              <a:rPr lang="de-DE" sz="2000" dirty="0" err="1"/>
              <a:t>R</a:t>
            </a:r>
            <a:r>
              <a:rPr lang="de-DE" sz="2000" baseline="-25000" dirty="0" err="1"/>
              <a:t>crit</a:t>
            </a:r>
            <a:r>
              <a:rPr lang="de-DE" sz="2000" dirty="0"/>
              <a:t>) || ((L</a:t>
            </a:r>
            <a:r>
              <a:rPr lang="de-DE" sz="2000" baseline="-25000" dirty="0"/>
              <a:t>MVD</a:t>
            </a:r>
            <a:r>
              <a:rPr lang="de-DE" sz="2000" dirty="0"/>
              <a:t> &gt; L</a:t>
            </a:r>
            <a:r>
              <a:rPr lang="de-DE" sz="2000" baseline="-25000" dirty="0"/>
              <a:t>c1</a:t>
            </a:r>
            <a:r>
              <a:rPr lang="de-DE" sz="2000" dirty="0"/>
              <a:t>) &amp;&amp; (L</a:t>
            </a:r>
            <a:r>
              <a:rPr lang="de-DE" sz="2000" baseline="-25000" dirty="0"/>
              <a:t>STT</a:t>
            </a:r>
            <a:r>
              <a:rPr lang="de-DE" sz="2000" dirty="0"/>
              <a:t> &gt; L</a:t>
            </a:r>
            <a:r>
              <a:rPr lang="de-DE" sz="2000" baseline="-25000" dirty="0"/>
              <a:t>c2</a:t>
            </a:r>
            <a:r>
              <a:rPr lang="de-DE" sz="2000" dirty="0"/>
              <a:t>))</a:t>
            </a:r>
            <a:endParaRPr lang="en-US" sz="2000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272480" y="1700807"/>
            <a:ext cx="9577064" cy="4645546"/>
            <a:chOff x="272480" y="1700807"/>
            <a:chExt cx="9577064" cy="4645546"/>
          </a:xfrm>
        </p:grpSpPr>
        <p:grpSp>
          <p:nvGrpSpPr>
            <p:cNvPr id="16" name="Gruppieren 15"/>
            <p:cNvGrpSpPr/>
            <p:nvPr/>
          </p:nvGrpSpPr>
          <p:grpSpPr>
            <a:xfrm>
              <a:off x="6601138" y="1700807"/>
              <a:ext cx="3248406" cy="4636212"/>
              <a:chOff x="6601138" y="1700807"/>
              <a:chExt cx="3248406" cy="4636212"/>
            </a:xfrm>
          </p:grpSpPr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1138" y="4124742"/>
                <a:ext cx="3248406" cy="2212277"/>
              </a:xfrm>
              <a:prstGeom prst="rect">
                <a:avLst/>
              </a:prstGeom>
            </p:spPr>
          </p:pic>
          <p:pic>
            <p:nvPicPr>
              <p:cNvPr id="17" name="Grafik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01138" y="1700807"/>
                <a:ext cx="3248406" cy="2212277"/>
              </a:xfrm>
              <a:prstGeom prst="rect">
                <a:avLst/>
              </a:prstGeom>
            </p:spPr>
          </p:pic>
        </p:grpSp>
        <p:grpSp>
          <p:nvGrpSpPr>
            <p:cNvPr id="18" name="Gruppieren 17"/>
            <p:cNvGrpSpPr/>
            <p:nvPr/>
          </p:nvGrpSpPr>
          <p:grpSpPr>
            <a:xfrm>
              <a:off x="3436809" y="1700807"/>
              <a:ext cx="3248406" cy="4640879"/>
              <a:chOff x="3436809" y="1700807"/>
              <a:chExt cx="3248406" cy="4640879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809" y="4120075"/>
                <a:ext cx="3248406" cy="2221611"/>
              </a:xfrm>
              <a:prstGeom prst="rect">
                <a:avLst/>
              </a:prstGeom>
            </p:spPr>
          </p:pic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809" y="1700807"/>
                <a:ext cx="3248406" cy="2212277"/>
              </a:xfrm>
              <a:prstGeom prst="rect">
                <a:avLst/>
              </a:prstGeom>
            </p:spPr>
          </p:pic>
        </p:grpSp>
        <p:grpSp>
          <p:nvGrpSpPr>
            <p:cNvPr id="14" name="Gruppieren 13"/>
            <p:cNvGrpSpPr/>
            <p:nvPr/>
          </p:nvGrpSpPr>
          <p:grpSpPr>
            <a:xfrm>
              <a:off x="272480" y="1700807"/>
              <a:ext cx="3248406" cy="4645546"/>
              <a:chOff x="272480" y="1700807"/>
              <a:chExt cx="3248406" cy="4645546"/>
            </a:xfrm>
          </p:grpSpPr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480" y="4115407"/>
                <a:ext cx="3248406" cy="2230946"/>
              </a:xfrm>
              <a:prstGeom prst="rect">
                <a:avLst/>
              </a:prstGeom>
            </p:spPr>
          </p:pic>
          <p:pic>
            <p:nvPicPr>
              <p:cNvPr id="13" name="Grafik 1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480" y="1700807"/>
                <a:ext cx="3248406" cy="221227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8130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23"/>
            <a:ext cx="9906000" cy="618935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0512" y="227687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CC"/>
                </a:solidFill>
              </a:rPr>
              <a:t>MVD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964165" y="118746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FF"/>
                </a:solidFill>
              </a:rPr>
              <a:t>STT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913440" y="34290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FF"/>
                </a:solidFill>
              </a:rPr>
              <a:t>FTS </a:t>
            </a:r>
            <a:r>
              <a:rPr lang="de-DE" b="1" dirty="0" smtClean="0">
                <a:solidFill>
                  <a:srgbClr val="FF00FF"/>
                </a:solidFill>
                <a:sym typeface="Wingdings" panose="05000000000000000000" pitchFamily="2" charset="2"/>
              </a:rPr>
              <a:t>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86765" y="83671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GEM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379798" y="140348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</a:rPr>
              <a:t>p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9417496" y="4653136"/>
            <a:ext cx="325730" cy="547689"/>
            <a:chOff x="9379798" y="4725144"/>
            <a:chExt cx="325730" cy="547689"/>
          </a:xfrm>
        </p:grpSpPr>
        <p:sp>
          <p:nvSpPr>
            <p:cNvPr id="11" name="Textfeld 10"/>
            <p:cNvSpPr txBox="1"/>
            <p:nvPr/>
          </p:nvSpPr>
          <p:spPr>
            <a:xfrm>
              <a:off x="9379798" y="490350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9480712" y="4725144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_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2216696" y="3068960"/>
            <a:ext cx="40267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</a:rPr>
              <a:t>K</a:t>
            </a:r>
            <a:r>
              <a:rPr lang="de-DE" b="1" baseline="30000" dirty="0" smtClean="0">
                <a:solidFill>
                  <a:srgbClr val="FFC000"/>
                </a:solidFill>
              </a:rPr>
              <a:t>-</a:t>
            </a:r>
            <a:endParaRPr lang="en-US" b="1" baseline="30000" dirty="0">
              <a:solidFill>
                <a:srgbClr val="FFC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32796" y="278092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FF00"/>
                </a:solidFill>
                <a:latin typeface="Arial"/>
                <a:cs typeface="Arial"/>
              </a:rPr>
              <a:t>π</a:t>
            </a:r>
            <a:r>
              <a:rPr lang="de-DE" b="1" baseline="30000" dirty="0" smtClean="0">
                <a:solidFill>
                  <a:srgbClr val="00FF00"/>
                </a:solidFill>
              </a:rPr>
              <a:t>-</a:t>
            </a:r>
            <a:endParaRPr lang="en-US" b="1" baseline="30000" dirty="0">
              <a:solidFill>
                <a:srgbClr val="00FF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8553400" y="227687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66CCFF"/>
                </a:solidFill>
                <a:latin typeface="Arial"/>
                <a:cs typeface="Arial"/>
              </a:rPr>
              <a:t>π</a:t>
            </a:r>
            <a:r>
              <a:rPr lang="de-DE" b="1" baseline="30000" dirty="0" smtClean="0">
                <a:solidFill>
                  <a:srgbClr val="66CCFF"/>
                </a:solidFill>
              </a:rPr>
              <a:t>+</a:t>
            </a:r>
            <a:endParaRPr lang="en-US" b="1" baseline="30000" dirty="0">
              <a:solidFill>
                <a:srgbClr val="66CCFF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697416" y="479715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66CCFF"/>
                </a:solidFill>
                <a:latin typeface="Arial"/>
                <a:cs typeface="Arial"/>
              </a:rPr>
              <a:t>π</a:t>
            </a:r>
            <a:r>
              <a:rPr lang="de-DE" b="1" baseline="30000" dirty="0" smtClean="0">
                <a:solidFill>
                  <a:srgbClr val="66CCFF"/>
                </a:solidFill>
              </a:rPr>
              <a:t>+</a:t>
            </a:r>
            <a:endParaRPr lang="en-US" b="1" baseline="30000" dirty="0">
              <a:solidFill>
                <a:srgbClr val="66CCF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#04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6093296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7538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9057456" y="0"/>
            <a:ext cx="848544" cy="620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4664968" y="6381328"/>
            <a:ext cx="576064" cy="3600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72480" y="2594183"/>
            <a:ext cx="9393108" cy="4147185"/>
            <a:chOff x="272480" y="1842110"/>
            <a:chExt cx="9393108" cy="4147185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5008" y="1842110"/>
              <a:ext cx="4640580" cy="4147185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0" y="1842110"/>
              <a:ext cx="4640580" cy="4147185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on </a:t>
            </a:r>
            <a:r>
              <a:rPr lang="el-GR" dirty="0" smtClean="0">
                <a:latin typeface="Arial"/>
                <a:cs typeface="Arial"/>
              </a:rPr>
              <a:t>Ξ</a:t>
            </a:r>
            <a:r>
              <a:rPr lang="de-DE" baseline="30000" dirty="0" smtClean="0">
                <a:latin typeface="Arial"/>
                <a:cs typeface="Arial"/>
              </a:rPr>
              <a:t>+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de-DE" dirty="0" smtClean="0">
                <a:latin typeface="Arial"/>
                <a:cs typeface="Arial"/>
              </a:rPr>
              <a:t>K</a:t>
            </a:r>
            <a:r>
              <a:rPr lang="de-DE" baseline="30000" dirty="0" smtClean="0">
                <a:latin typeface="Arial"/>
                <a:cs typeface="Arial"/>
              </a:rPr>
              <a:t>-</a:t>
            </a:r>
            <a:r>
              <a:rPr lang="de-DE" dirty="0" smtClean="0">
                <a:latin typeface="Arial"/>
                <a:cs typeface="Arial"/>
              </a:rPr>
              <a:t> </a:t>
            </a:r>
            <a:r>
              <a:rPr lang="de-DE" dirty="0" err="1" smtClean="0"/>
              <a:t>Dalitz</a:t>
            </a:r>
            <a:r>
              <a:rPr lang="de-DE" dirty="0" smtClean="0"/>
              <a:t> Plot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208" y="51068"/>
            <a:ext cx="2784348" cy="2488311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 bwMode="auto">
          <a:xfrm>
            <a:off x="2234452" y="445480"/>
            <a:ext cx="185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 smtClean="0"/>
              <a:t>_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814161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620688"/>
            <a:ext cx="8420100" cy="400110"/>
          </a:xfrm>
        </p:spPr>
        <p:txBody>
          <a:bodyPr/>
          <a:lstStyle/>
          <a:p>
            <a:r>
              <a:rPr lang="de-DE" dirty="0" smtClean="0"/>
              <a:t>Angular Distribution in Gottfried-Jackson Frame</a:t>
            </a:r>
            <a:endParaRPr lang="en-US" dirty="0"/>
          </a:p>
        </p:txBody>
      </p:sp>
      <p:grpSp>
        <p:nvGrpSpPr>
          <p:cNvPr id="80" name="Gruppieren 79"/>
          <p:cNvGrpSpPr/>
          <p:nvPr/>
        </p:nvGrpSpPr>
        <p:grpSpPr>
          <a:xfrm>
            <a:off x="703595" y="1052736"/>
            <a:ext cx="8281853" cy="3735538"/>
            <a:chOff x="703595" y="1184540"/>
            <a:chExt cx="8281853" cy="3735538"/>
          </a:xfrm>
        </p:grpSpPr>
        <p:grpSp>
          <p:nvGrpSpPr>
            <p:cNvPr id="72" name="Gruppieren 71"/>
            <p:cNvGrpSpPr/>
            <p:nvPr/>
          </p:nvGrpSpPr>
          <p:grpSpPr>
            <a:xfrm>
              <a:off x="703595" y="1374986"/>
              <a:ext cx="1955597" cy="3545092"/>
              <a:chOff x="703595" y="1446598"/>
              <a:chExt cx="1955597" cy="3545092"/>
            </a:xfrm>
          </p:grpSpPr>
          <p:grpSp>
            <p:nvGrpSpPr>
              <p:cNvPr id="31" name="Gruppieren 30"/>
              <p:cNvGrpSpPr/>
              <p:nvPr/>
            </p:nvGrpSpPr>
            <p:grpSpPr>
              <a:xfrm>
                <a:off x="868626" y="1772816"/>
                <a:ext cx="1636102" cy="2880320"/>
                <a:chOff x="1341985" y="1988840"/>
                <a:chExt cx="1636102" cy="2880320"/>
              </a:xfrm>
            </p:grpSpPr>
            <p:cxnSp>
              <p:nvCxnSpPr>
                <p:cNvPr id="5" name="Gerade Verbindung 4"/>
                <p:cNvCxnSpPr/>
                <p:nvPr/>
              </p:nvCxnSpPr>
              <p:spPr bwMode="auto">
                <a:xfrm>
                  <a:off x="1341985" y="1988840"/>
                  <a:ext cx="0" cy="288032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" name="Gerade Verbindung 6"/>
                <p:cNvCxnSpPr/>
                <p:nvPr/>
              </p:nvCxnSpPr>
              <p:spPr bwMode="auto">
                <a:xfrm>
                  <a:off x="2432720" y="1988840"/>
                  <a:ext cx="0" cy="288032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" name="Gerade Verbindung 10"/>
                <p:cNvCxnSpPr/>
                <p:nvPr/>
              </p:nvCxnSpPr>
              <p:spPr bwMode="auto">
                <a:xfrm flipH="1">
                  <a:off x="2432721" y="1988840"/>
                  <a:ext cx="545366" cy="100047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" name="Rechteck 11"/>
                <p:cNvSpPr/>
                <p:nvPr/>
              </p:nvSpPr>
              <p:spPr bwMode="auto">
                <a:xfrm>
                  <a:off x="2360712" y="3026247"/>
                  <a:ext cx="162018" cy="583265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cxnSp>
              <p:nvCxnSpPr>
                <p:cNvPr id="26" name="Gerade Verbindung 25"/>
                <p:cNvCxnSpPr/>
                <p:nvPr/>
              </p:nvCxnSpPr>
              <p:spPr bwMode="auto">
                <a:xfrm flipH="1">
                  <a:off x="1341985" y="3609512"/>
                  <a:ext cx="1099737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3" name="Textfeld 32"/>
              <p:cNvSpPr txBox="1"/>
              <p:nvPr/>
            </p:nvSpPr>
            <p:spPr>
              <a:xfrm>
                <a:off x="703595" y="46531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>
                <a:off x="1817540" y="4653136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/>
                  <a:t>2</a:t>
                </a:r>
                <a:endParaRPr lang="en-US" sz="1600" b="1" dirty="0"/>
              </a:p>
            </p:txBody>
          </p:sp>
          <p:sp>
            <p:nvSpPr>
              <p:cNvPr id="35" name="Textfeld 34"/>
              <p:cNvSpPr txBox="1"/>
              <p:nvPr/>
            </p:nvSpPr>
            <p:spPr>
              <a:xfrm>
                <a:off x="1280592" y="337847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/>
                  <a:t>3</a:t>
                </a:r>
                <a:endParaRPr lang="en-US" sz="1600" b="1" dirty="0"/>
              </a:p>
            </p:txBody>
          </p:sp>
          <p:sp>
            <p:nvSpPr>
              <p:cNvPr id="36" name="Textfeld 35"/>
              <p:cNvSpPr txBox="1"/>
              <p:nvPr/>
            </p:nvSpPr>
            <p:spPr>
              <a:xfrm>
                <a:off x="703595" y="144659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/>
                  <a:t>a</a:t>
                </a:r>
                <a:endParaRPr lang="en-US" sz="1600" b="1" dirty="0"/>
              </a:p>
            </p:txBody>
          </p:sp>
          <p:sp>
            <p:nvSpPr>
              <p:cNvPr id="37" name="Textfeld 36"/>
              <p:cNvSpPr txBox="1"/>
              <p:nvPr/>
            </p:nvSpPr>
            <p:spPr>
              <a:xfrm>
                <a:off x="1811930" y="1446598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/>
                  <a:t>b</a:t>
                </a:r>
                <a:endParaRPr lang="en-US" sz="1600" b="1" dirty="0"/>
              </a:p>
            </p:txBody>
          </p:sp>
          <p:sp>
            <p:nvSpPr>
              <p:cNvPr id="38" name="Textfeld 37"/>
              <p:cNvSpPr txBox="1"/>
              <p:nvPr/>
            </p:nvSpPr>
            <p:spPr>
              <a:xfrm>
                <a:off x="2360712" y="144659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/>
                  <a:t>c</a:t>
                </a:r>
                <a:endParaRPr lang="en-US" sz="1600" b="1" dirty="0"/>
              </a:p>
            </p:txBody>
          </p:sp>
          <p:sp>
            <p:nvSpPr>
              <p:cNvPr id="39" name="Textfeld 38"/>
              <p:cNvSpPr txBox="1"/>
              <p:nvPr/>
            </p:nvSpPr>
            <p:spPr>
              <a:xfrm>
                <a:off x="2000672" y="2946430"/>
                <a:ext cx="33214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/>
                  <a:t>R</a:t>
                </a:r>
                <a:endParaRPr lang="en-US" sz="1600" b="1" dirty="0"/>
              </a:p>
            </p:txBody>
          </p:sp>
        </p:grpSp>
        <p:grpSp>
          <p:nvGrpSpPr>
            <p:cNvPr id="57" name="Gruppieren 56"/>
            <p:cNvGrpSpPr/>
            <p:nvPr/>
          </p:nvGrpSpPr>
          <p:grpSpPr>
            <a:xfrm>
              <a:off x="5366314" y="2039758"/>
              <a:ext cx="3485566" cy="2880320"/>
              <a:chOff x="5366314" y="1988840"/>
              <a:chExt cx="3485566" cy="2880320"/>
            </a:xfrm>
          </p:grpSpPr>
          <p:sp>
            <p:nvSpPr>
              <p:cNvPr id="41" name="Ellipse 40"/>
              <p:cNvSpPr>
                <a:spLocks noChangeAspect="1"/>
              </p:cNvSpPr>
              <p:nvPr/>
            </p:nvSpPr>
            <p:spPr bwMode="auto">
              <a:xfrm>
                <a:off x="5673080" y="1988840"/>
                <a:ext cx="2880320" cy="2880320"/>
              </a:xfrm>
              <a:prstGeom prst="ellipse">
                <a:avLst/>
              </a:prstGeom>
              <a:noFill/>
              <a:ln w="19050" cap="flat" cmpd="sng" algn="ctr">
                <a:solidFill>
                  <a:schemeClr val="bg2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3" name="Gerade Verbindung mit Pfeil 42"/>
              <p:cNvCxnSpPr/>
              <p:nvPr/>
            </p:nvCxnSpPr>
            <p:spPr bwMode="auto">
              <a:xfrm>
                <a:off x="5673080" y="3436157"/>
                <a:ext cx="144016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46" name="Gerade Verbindung mit Pfeil 45"/>
              <p:cNvCxnSpPr/>
              <p:nvPr/>
            </p:nvCxnSpPr>
            <p:spPr bwMode="auto">
              <a:xfrm rot="10800000">
                <a:off x="7113240" y="3436157"/>
                <a:ext cx="1440160" cy="0"/>
              </a:xfrm>
              <a:prstGeom prst="straightConnector1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47" name="Ellipse 46"/>
              <p:cNvSpPr>
                <a:spLocks noChangeAspect="1"/>
              </p:cNvSpPr>
              <p:nvPr/>
            </p:nvSpPr>
            <p:spPr bwMode="auto">
              <a:xfrm>
                <a:off x="6033120" y="2348880"/>
                <a:ext cx="2160240" cy="2160240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8" name="Gerade Verbindung mit Pfeil 47"/>
              <p:cNvCxnSpPr>
                <a:endCxn id="47" idx="3"/>
              </p:cNvCxnSpPr>
              <p:nvPr/>
            </p:nvCxnSpPr>
            <p:spPr bwMode="auto">
              <a:xfrm flipH="1">
                <a:off x="6349480" y="3436157"/>
                <a:ext cx="763760" cy="75660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51" name="Gerade Verbindung mit Pfeil 50"/>
              <p:cNvCxnSpPr/>
              <p:nvPr/>
            </p:nvCxnSpPr>
            <p:spPr bwMode="auto">
              <a:xfrm rot="10800000" flipH="1">
                <a:off x="7113241" y="2672397"/>
                <a:ext cx="763760" cy="756603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52" name="Textfeld 51"/>
              <p:cNvSpPr txBox="1"/>
              <p:nvPr/>
            </p:nvSpPr>
            <p:spPr>
              <a:xfrm>
                <a:off x="7382915" y="3152001"/>
                <a:ext cx="1282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l-GR" dirty="0" smtClean="0">
                    <a:solidFill>
                      <a:srgbClr val="C00000"/>
                    </a:solidFill>
                    <a:latin typeface="Arial"/>
                    <a:cs typeface="Arial"/>
                  </a:rPr>
                  <a:t>θ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3" name="Textfeld 52"/>
              <p:cNvSpPr txBox="1"/>
              <p:nvPr/>
            </p:nvSpPr>
            <p:spPr>
              <a:xfrm>
                <a:off x="5366314" y="326692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/>
                  <a:t>2</a:t>
                </a:r>
                <a:endParaRPr lang="en-US" sz="1600" b="1" dirty="0"/>
              </a:p>
            </p:txBody>
          </p:sp>
          <p:sp>
            <p:nvSpPr>
              <p:cNvPr id="54" name="Textfeld 53"/>
              <p:cNvSpPr txBox="1"/>
              <p:nvPr/>
            </p:nvSpPr>
            <p:spPr>
              <a:xfrm>
                <a:off x="8553400" y="3266924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/>
                  <a:t>3</a:t>
                </a:r>
                <a:endParaRPr lang="en-US" sz="1600" b="1" dirty="0"/>
              </a:p>
            </p:txBody>
          </p:sp>
          <p:sp>
            <p:nvSpPr>
              <p:cNvPr id="55" name="Textfeld 54"/>
              <p:cNvSpPr txBox="1"/>
              <p:nvPr/>
            </p:nvSpPr>
            <p:spPr>
              <a:xfrm>
                <a:off x="7850154" y="2420888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rgbClr val="C00000"/>
                    </a:solidFill>
                  </a:rPr>
                  <a:t>b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6076924" y="4094828"/>
                <a:ext cx="2984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rgbClr val="C00000"/>
                    </a:solidFill>
                  </a:rPr>
                  <a:t>c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p:grpSp>
        <p:grpSp>
          <p:nvGrpSpPr>
            <p:cNvPr id="79" name="Gruppieren 78"/>
            <p:cNvGrpSpPr/>
            <p:nvPr/>
          </p:nvGrpSpPr>
          <p:grpSpPr>
            <a:xfrm>
              <a:off x="3044570" y="1184540"/>
              <a:ext cx="2058984" cy="3735538"/>
              <a:chOff x="3044570" y="1184540"/>
              <a:chExt cx="2058984" cy="3735538"/>
            </a:xfrm>
          </p:grpSpPr>
          <p:grpSp>
            <p:nvGrpSpPr>
              <p:cNvPr id="32" name="Gruppieren 31"/>
              <p:cNvGrpSpPr/>
              <p:nvPr/>
            </p:nvGrpSpPr>
            <p:grpSpPr>
              <a:xfrm>
                <a:off x="3224808" y="1697474"/>
                <a:ext cx="1636102" cy="2880320"/>
                <a:chOff x="4160912" y="1988840"/>
                <a:chExt cx="1636102" cy="2880320"/>
              </a:xfrm>
            </p:grpSpPr>
            <p:cxnSp>
              <p:nvCxnSpPr>
                <p:cNvPr id="19" name="Gerade Verbindung 18"/>
                <p:cNvCxnSpPr/>
                <p:nvPr/>
              </p:nvCxnSpPr>
              <p:spPr bwMode="auto">
                <a:xfrm>
                  <a:off x="4160912" y="1988840"/>
                  <a:ext cx="0" cy="288032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0" name="Gerade Verbindung 19"/>
                <p:cNvCxnSpPr/>
                <p:nvPr/>
              </p:nvCxnSpPr>
              <p:spPr bwMode="auto">
                <a:xfrm>
                  <a:off x="5251647" y="1988840"/>
                  <a:ext cx="0" cy="288032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1" name="Gerade Verbindung 20"/>
                <p:cNvCxnSpPr/>
                <p:nvPr/>
              </p:nvCxnSpPr>
              <p:spPr bwMode="auto">
                <a:xfrm flipH="1">
                  <a:off x="5251648" y="1988840"/>
                  <a:ext cx="545366" cy="100047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22" name="Gruppieren 21"/>
                <p:cNvGrpSpPr/>
                <p:nvPr/>
              </p:nvGrpSpPr>
              <p:grpSpPr>
                <a:xfrm>
                  <a:off x="4172983" y="3475166"/>
                  <a:ext cx="1090736" cy="385882"/>
                  <a:chOff x="1341983" y="4149080"/>
                  <a:chExt cx="1090736" cy="482352"/>
                </a:xfrm>
              </p:grpSpPr>
              <p:sp>
                <p:nvSpPr>
                  <p:cNvPr id="24" name="Bogen 23"/>
                  <p:cNvSpPr/>
                  <p:nvPr/>
                </p:nvSpPr>
                <p:spPr bwMode="auto">
                  <a:xfrm>
                    <a:off x="1341984" y="4221088"/>
                    <a:ext cx="1090735" cy="410344"/>
                  </a:xfrm>
                  <a:prstGeom prst="arc">
                    <a:avLst>
                      <a:gd name="adj1" fmla="val 10901733"/>
                      <a:gd name="adj2" fmla="val 21478001"/>
                    </a:avLst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5" name="Bogen 24"/>
                  <p:cNvSpPr/>
                  <p:nvPr/>
                </p:nvSpPr>
                <p:spPr bwMode="auto">
                  <a:xfrm rot="10800000">
                    <a:off x="1341983" y="4149080"/>
                    <a:ext cx="1090735" cy="410344"/>
                  </a:xfrm>
                  <a:prstGeom prst="arc">
                    <a:avLst>
                      <a:gd name="adj1" fmla="val 10901733"/>
                      <a:gd name="adj2" fmla="val 21478001"/>
                    </a:avLst>
                  </a:prstGeom>
                  <a:noFill/>
                  <a:ln w="19050" cap="flat" cmpd="sng" algn="ctr">
                    <a:solidFill>
                      <a:schemeClr val="tx1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0000" tIns="46800" rIns="90000" bIns="4680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23" name="Rechteck 22"/>
                <p:cNvSpPr/>
                <p:nvPr/>
              </p:nvSpPr>
              <p:spPr bwMode="auto">
                <a:xfrm>
                  <a:off x="5179639" y="3026247"/>
                  <a:ext cx="162018" cy="583265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62" name="Textfeld 61"/>
              <p:cNvSpPr txBox="1"/>
              <p:nvPr/>
            </p:nvSpPr>
            <p:spPr>
              <a:xfrm>
                <a:off x="4180630" y="1371256"/>
                <a:ext cx="3209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b="1" dirty="0" smtClean="0">
                    <a:latin typeface="Arial"/>
                    <a:cs typeface="Arial"/>
                  </a:rPr>
                  <a:t>Λ</a:t>
                </a:r>
                <a:endParaRPr lang="en-US" sz="1600" b="1" dirty="0"/>
              </a:p>
            </p:txBody>
          </p:sp>
          <p:sp>
            <p:nvSpPr>
              <p:cNvPr id="63" name="Textfeld 62"/>
              <p:cNvSpPr txBox="1"/>
              <p:nvPr/>
            </p:nvSpPr>
            <p:spPr>
              <a:xfrm>
                <a:off x="4726528" y="1371256"/>
                <a:ext cx="3770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/>
                  <a:t>K</a:t>
                </a:r>
                <a:r>
                  <a:rPr lang="de-DE" sz="1600" b="1" baseline="30000" dirty="0" smtClean="0"/>
                  <a:t>-</a:t>
                </a:r>
                <a:endParaRPr lang="en-US" sz="1600" b="1" baseline="30000" dirty="0"/>
              </a:p>
            </p:txBody>
          </p:sp>
          <p:sp>
            <p:nvSpPr>
              <p:cNvPr id="65" name="Textfeld 64"/>
              <p:cNvSpPr txBox="1"/>
              <p:nvPr/>
            </p:nvSpPr>
            <p:spPr>
              <a:xfrm>
                <a:off x="4186241" y="4581524"/>
                <a:ext cx="309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/>
                  <a:t>p</a:t>
                </a:r>
                <a:endParaRPr lang="en-US" sz="1600" b="1" dirty="0"/>
              </a:p>
            </p:txBody>
          </p:sp>
          <p:sp>
            <p:nvSpPr>
              <p:cNvPr id="66" name="Textfeld 65"/>
              <p:cNvSpPr txBox="1"/>
              <p:nvPr/>
            </p:nvSpPr>
            <p:spPr>
              <a:xfrm>
                <a:off x="3530596" y="3497674"/>
                <a:ext cx="5693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600" b="1" dirty="0" smtClean="0"/>
                  <a:t>K</a:t>
                </a:r>
                <a:r>
                  <a:rPr lang="de-DE" sz="1600" b="1" baseline="30000" dirty="0" smtClean="0"/>
                  <a:t>-</a:t>
                </a:r>
                <a:r>
                  <a:rPr lang="de-DE" sz="1600" b="1" dirty="0" smtClean="0"/>
                  <a:t>K</a:t>
                </a:r>
                <a:r>
                  <a:rPr lang="de-DE" sz="1600" b="1" baseline="30000" dirty="0" smtClean="0"/>
                  <a:t>-</a:t>
                </a:r>
                <a:endParaRPr lang="en-US" sz="1600" b="1" baseline="30000" dirty="0"/>
              </a:p>
            </p:txBody>
          </p:sp>
          <p:sp>
            <p:nvSpPr>
              <p:cNvPr id="67" name="Textfeld 66"/>
              <p:cNvSpPr txBox="1"/>
              <p:nvPr/>
            </p:nvSpPr>
            <p:spPr>
              <a:xfrm>
                <a:off x="4376936" y="2871088"/>
                <a:ext cx="3690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600" b="1" dirty="0" smtClean="0">
                    <a:latin typeface="Arial"/>
                    <a:cs typeface="Arial"/>
                  </a:rPr>
                  <a:t>Ξ</a:t>
                </a:r>
                <a:r>
                  <a:rPr lang="de-DE" sz="1600" b="1" baseline="30000" dirty="0" smtClean="0">
                    <a:latin typeface="Arial"/>
                    <a:cs typeface="Arial"/>
                  </a:rPr>
                  <a:t>*</a:t>
                </a:r>
                <a:endParaRPr lang="en-US" sz="1600" b="1" baseline="30000" dirty="0"/>
              </a:p>
            </p:txBody>
          </p:sp>
          <p:grpSp>
            <p:nvGrpSpPr>
              <p:cNvPr id="71" name="Gruppieren 70"/>
              <p:cNvGrpSpPr/>
              <p:nvPr/>
            </p:nvGrpSpPr>
            <p:grpSpPr>
              <a:xfrm>
                <a:off x="3044570" y="1184540"/>
                <a:ext cx="396262" cy="525270"/>
                <a:chOff x="3069411" y="1259882"/>
                <a:chExt cx="396262" cy="525270"/>
              </a:xfrm>
            </p:grpSpPr>
            <p:sp>
              <p:nvSpPr>
                <p:cNvPr id="61" name="Textfeld 60"/>
                <p:cNvSpPr txBox="1"/>
                <p:nvPr/>
              </p:nvSpPr>
              <p:spPr>
                <a:xfrm>
                  <a:off x="3069411" y="1446598"/>
                  <a:ext cx="3962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1600" b="1" dirty="0" smtClean="0">
                      <a:latin typeface="Arial"/>
                      <a:cs typeface="Arial"/>
                    </a:rPr>
                    <a:t>Ξ</a:t>
                  </a:r>
                  <a:r>
                    <a:rPr lang="de-DE" sz="1600" b="1" baseline="30000" dirty="0" smtClean="0">
                      <a:latin typeface="Arial"/>
                      <a:cs typeface="Arial"/>
                    </a:rPr>
                    <a:t>+</a:t>
                  </a:r>
                  <a:endParaRPr lang="en-US" sz="1600" b="1" baseline="30000" dirty="0"/>
                </a:p>
              </p:txBody>
            </p:sp>
            <p:sp>
              <p:nvSpPr>
                <p:cNvPr id="68" name="Textfeld 67"/>
                <p:cNvSpPr txBox="1"/>
                <p:nvPr/>
              </p:nvSpPr>
              <p:spPr>
                <a:xfrm>
                  <a:off x="3170556" y="1259882"/>
                  <a:ext cx="11381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sz="1600" b="1" dirty="0" smtClean="0"/>
                    <a:t>_</a:t>
                  </a:r>
                  <a:endParaRPr lang="en-US" sz="1600" b="1" dirty="0"/>
                </a:p>
              </p:txBody>
            </p:sp>
          </p:grpSp>
          <p:grpSp>
            <p:nvGrpSpPr>
              <p:cNvPr id="70" name="Gruppieren 69"/>
              <p:cNvGrpSpPr/>
              <p:nvPr/>
            </p:nvGrpSpPr>
            <p:grpSpPr>
              <a:xfrm>
                <a:off x="3087851" y="4445805"/>
                <a:ext cx="309700" cy="474273"/>
                <a:chOff x="3080792" y="4521147"/>
                <a:chExt cx="309700" cy="474273"/>
              </a:xfrm>
            </p:grpSpPr>
            <p:sp>
              <p:nvSpPr>
                <p:cNvPr id="64" name="Textfeld 63"/>
                <p:cNvSpPr txBox="1"/>
                <p:nvPr/>
              </p:nvSpPr>
              <p:spPr>
                <a:xfrm>
                  <a:off x="3080792" y="4656866"/>
                  <a:ext cx="30970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sz="1600" b="1" dirty="0" smtClean="0"/>
                    <a:t>p</a:t>
                  </a:r>
                  <a:endParaRPr lang="en-US" sz="1600" b="1" dirty="0"/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3170556" y="4521147"/>
                  <a:ext cx="113814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de-DE" sz="1600" b="1" dirty="0" smtClean="0"/>
                    <a:t>_</a:t>
                  </a:r>
                  <a:endParaRPr lang="en-US" sz="1600" b="1" dirty="0"/>
                </a:p>
              </p:txBody>
            </p:sp>
          </p:grpSp>
        </p:grpSp>
        <p:sp>
          <p:nvSpPr>
            <p:cNvPr id="75" name="Textfeld 74"/>
            <p:cNvSpPr txBox="1"/>
            <p:nvPr/>
          </p:nvSpPr>
          <p:spPr>
            <a:xfrm>
              <a:off x="5529064" y="1188562"/>
              <a:ext cx="345638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de-DE" sz="2000" dirty="0" smtClean="0"/>
                <a:t>angular </a:t>
              </a:r>
              <a:r>
                <a:rPr lang="de-DE" sz="2000" dirty="0" err="1" smtClean="0"/>
                <a:t>momentum</a:t>
              </a:r>
              <a:r>
                <a:rPr lang="de-DE" sz="2000" dirty="0" smtClean="0"/>
                <a:t> </a:t>
              </a:r>
              <a:r>
                <a:rPr lang="de-DE" sz="2000" dirty="0" err="1" smtClean="0"/>
                <a:t>visible</a:t>
              </a:r>
              <a:r>
                <a:rPr lang="de-DE" sz="2000" dirty="0" smtClean="0"/>
                <a:t> in 2 + 3 </a:t>
              </a:r>
              <a:r>
                <a:rPr lang="de-DE" sz="2000" dirty="0" smtClean="0">
                  <a:sym typeface="Wingdings" panose="05000000000000000000" pitchFamily="2" charset="2"/>
                </a:rPr>
                <a:t> R  b + c</a:t>
              </a:r>
              <a:endParaRPr lang="de-DE" sz="2000" dirty="0" smtClean="0"/>
            </a:p>
          </p:txBody>
        </p:sp>
      </p:grpSp>
      <p:grpSp>
        <p:nvGrpSpPr>
          <p:cNvPr id="86" name="Gruppieren 85"/>
          <p:cNvGrpSpPr/>
          <p:nvPr/>
        </p:nvGrpSpPr>
        <p:grpSpPr>
          <a:xfrm>
            <a:off x="286181" y="4938341"/>
            <a:ext cx="9518899" cy="1805940"/>
            <a:chOff x="286181" y="4938341"/>
            <a:chExt cx="9518899" cy="1805940"/>
          </a:xfrm>
        </p:grpSpPr>
        <p:pic>
          <p:nvPicPr>
            <p:cNvPr id="78" name="Grafik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056" y="4938341"/>
              <a:ext cx="2651760" cy="1805940"/>
            </a:xfrm>
            <a:prstGeom prst="rect">
              <a:avLst/>
            </a:prstGeom>
          </p:spPr>
        </p:pic>
        <p:pic>
          <p:nvPicPr>
            <p:cNvPr id="77" name="Grafik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0390" y="4938341"/>
              <a:ext cx="2651760" cy="1805940"/>
            </a:xfrm>
            <a:prstGeom prst="rect">
              <a:avLst/>
            </a:prstGeom>
          </p:spPr>
        </p:pic>
        <p:pic>
          <p:nvPicPr>
            <p:cNvPr id="76" name="Grafik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181" y="4939178"/>
              <a:ext cx="2649303" cy="18042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feld 80"/>
                <p:cNvSpPr txBox="1"/>
                <p:nvPr/>
              </p:nvSpPr>
              <p:spPr>
                <a:xfrm>
                  <a:off x="560512" y="6217567"/>
                  <a:ext cx="17449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𝐾</m:t>
                                </m:r>
                              </m:e>
                              <m:sup>
                                <m:r>
                                  <a:rPr lang="de-DE" sz="1400" b="0" i="1" smtClean="0">
                                    <a:latin typeface="Cambria Math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  <m:r>
                          <a:rPr lang="de-DE" sz="1400" b="0" i="1" smtClean="0">
                            <a:latin typeface="Cambria Math"/>
                          </a:rPr>
                          <m:t>+</m:t>
                        </m:r>
                        <m:r>
                          <a:rPr lang="de-DE" sz="1400" b="0" i="1" smtClean="0">
                            <a:latin typeface="Cambria Math"/>
                          </a:rPr>
                          <m:t>𝑝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Λ</m:t>
                        </m:r>
                        <m:sSup>
                          <m:sSupPr>
                            <m:ctrlPr>
                              <a:rPr lang="el-GR" sz="1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1" name="Textfeld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512" y="6217567"/>
                  <a:ext cx="1744901" cy="30777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Textfeld 81"/>
                <p:cNvSpPr txBox="1"/>
                <p:nvPr/>
              </p:nvSpPr>
              <p:spPr>
                <a:xfrm>
                  <a:off x="3152800" y="6217567"/>
                  <a:ext cx="148406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/>
                              </a:rPr>
                              <m:t>+</m:t>
                            </m:r>
                          </m:sup>
                        </m:sSup>
                        <m:r>
                          <a:rPr lang="de-DE" sz="1400" b="0" i="1" smtClean="0">
                            <a:latin typeface="Cambria Math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de-DE" sz="1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400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sSup>
                          <m:sSupPr>
                            <m:ctrlPr>
                              <a:rPr lang="el-GR" sz="1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sz="1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14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de-DE" sz="1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l-GR" sz="1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>
            <p:sp>
              <p:nvSpPr>
                <p:cNvPr id="82" name="Textfeld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2800" y="6217567"/>
                  <a:ext cx="1484061" cy="3077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feld 83"/>
                <p:cNvSpPr txBox="1"/>
                <p:nvPr/>
              </p:nvSpPr>
              <p:spPr>
                <a:xfrm>
                  <a:off x="5745088" y="6217567"/>
                  <a:ext cx="122578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de-DE" sz="1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sz="1400" b="0" i="1" smtClean="0">
                                <a:latin typeface="Cambria Math"/>
                              </a:rPr>
                              <m:t>𝑛</m:t>
                            </m:r>
                          </m:e>
                        </m:acc>
                        <m:r>
                          <a:rPr lang="de-DE" sz="1400" b="0" i="1" smtClean="0">
                            <a:latin typeface="Cambria Math"/>
                          </a:rPr>
                          <m:t>+</m:t>
                        </m:r>
                        <m:r>
                          <a:rPr lang="de-DE" sz="1400" b="0" i="1" smtClean="0">
                            <a:latin typeface="Cambria Math"/>
                          </a:rPr>
                          <m:t>𝑝</m:t>
                        </m:r>
                        <m:r>
                          <a:rPr lang="de-DE" sz="1400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m:rPr>
                            <m:sty m:val="p"/>
                          </m:rPr>
                          <a:rPr lang="el-GR" sz="1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Λ</m:t>
                        </m:r>
                        <m:sSup>
                          <m:sSupPr>
                            <m:ctrlPr>
                              <a:rPr lang="el-GR" sz="1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l-GR" sz="1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l-GR" sz="1400" b="0" i="1" smtClean="0">
                                    <a:latin typeface="Cambria Math"/>
                                    <a:ea typeface="Cambria Math"/>
                                  </a:rPr>
                                  <m:t>Ξ</m:t>
                                </m:r>
                              </m:e>
                            </m:acc>
                          </m:e>
                          <m:sup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4" name="Textfeld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5088" y="6217567"/>
                  <a:ext cx="1225785" cy="30777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485"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feld 84"/>
            <p:cNvSpPr txBox="1"/>
            <p:nvPr/>
          </p:nvSpPr>
          <p:spPr>
            <a:xfrm>
              <a:off x="7977336" y="5589240"/>
              <a:ext cx="1827744" cy="661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600" dirty="0" err="1" smtClean="0">
                  <a:solidFill>
                    <a:srgbClr val="002060"/>
                  </a:solidFill>
                </a:rPr>
                <a:t>generated</a:t>
              </a:r>
              <a:r>
                <a:rPr lang="de-DE" sz="1600" dirty="0" smtClean="0">
                  <a:solidFill>
                    <a:srgbClr val="002060"/>
                  </a:solidFill>
                </a:rPr>
                <a:t> </a:t>
              </a:r>
              <a:r>
                <a:rPr lang="de-DE" sz="1600" dirty="0" err="1" smtClean="0">
                  <a:solidFill>
                    <a:srgbClr val="002060"/>
                  </a:solidFill>
                </a:rPr>
                <a:t>events</a:t>
              </a:r>
              <a:r>
                <a:rPr lang="de-DE" sz="1600" dirty="0" smtClean="0">
                  <a:solidFill>
                    <a:srgbClr val="002060"/>
                  </a:solidFill>
                </a:rPr>
                <a:t>,</a:t>
              </a:r>
            </a:p>
            <a:p>
              <a:pPr>
                <a:spcAft>
                  <a:spcPts val="600"/>
                </a:spcAft>
              </a:pPr>
              <a:r>
                <a:rPr lang="de-DE" sz="1600" dirty="0" err="1" smtClean="0">
                  <a:solidFill>
                    <a:srgbClr val="002060"/>
                  </a:solidFill>
                </a:rPr>
                <a:t>no</a:t>
              </a:r>
              <a:r>
                <a:rPr lang="de-DE" sz="1600" dirty="0" smtClean="0">
                  <a:solidFill>
                    <a:srgbClr val="002060"/>
                  </a:solidFill>
                </a:rPr>
                <a:t> </a:t>
              </a:r>
              <a:r>
                <a:rPr lang="de-DE" sz="1600" dirty="0" err="1" smtClean="0">
                  <a:solidFill>
                    <a:srgbClr val="002060"/>
                  </a:solidFill>
                </a:rPr>
                <a:t>condition</a:t>
              </a:r>
              <a:endParaRPr lang="en-US" sz="16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9783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/>
          <p:cNvGrpSpPr/>
          <p:nvPr/>
        </p:nvGrpSpPr>
        <p:grpSpPr>
          <a:xfrm>
            <a:off x="283451" y="1698473"/>
            <a:ext cx="9575031" cy="4652548"/>
            <a:chOff x="283451" y="1698473"/>
            <a:chExt cx="9575031" cy="4652548"/>
          </a:xfrm>
        </p:grpSpPr>
        <p:grpSp>
          <p:nvGrpSpPr>
            <p:cNvPr id="21" name="Gruppieren 20"/>
            <p:cNvGrpSpPr/>
            <p:nvPr/>
          </p:nvGrpSpPr>
          <p:grpSpPr>
            <a:xfrm>
              <a:off x="6610076" y="1698473"/>
              <a:ext cx="3248406" cy="4652548"/>
              <a:chOff x="6610076" y="1698473"/>
              <a:chExt cx="3248406" cy="4652548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0076" y="4092072"/>
                <a:ext cx="3248406" cy="2258949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10076" y="1698473"/>
                <a:ext cx="3248406" cy="2221611"/>
              </a:xfrm>
              <a:prstGeom prst="rect">
                <a:avLst/>
              </a:prstGeom>
            </p:spPr>
          </p:pic>
        </p:grpSp>
        <p:grpSp>
          <p:nvGrpSpPr>
            <p:cNvPr id="20" name="Gruppieren 19"/>
            <p:cNvGrpSpPr/>
            <p:nvPr/>
          </p:nvGrpSpPr>
          <p:grpSpPr>
            <a:xfrm>
              <a:off x="3446764" y="1703140"/>
              <a:ext cx="3248406" cy="4643214"/>
              <a:chOff x="3436809" y="1703140"/>
              <a:chExt cx="3248406" cy="4643214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809" y="4096739"/>
                <a:ext cx="3248406" cy="2249615"/>
              </a:xfrm>
              <a:prstGeom prst="rect">
                <a:avLst/>
              </a:prstGeom>
            </p:spPr>
          </p:pic>
          <p:pic>
            <p:nvPicPr>
              <p:cNvPr id="12" name="Grafik 1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36809" y="1703140"/>
                <a:ext cx="3248406" cy="2212277"/>
              </a:xfrm>
              <a:prstGeom prst="rect">
                <a:avLst/>
              </a:prstGeom>
            </p:spPr>
          </p:pic>
        </p:grpSp>
        <p:grpSp>
          <p:nvGrpSpPr>
            <p:cNvPr id="19" name="Gruppieren 18"/>
            <p:cNvGrpSpPr/>
            <p:nvPr/>
          </p:nvGrpSpPr>
          <p:grpSpPr>
            <a:xfrm>
              <a:off x="283451" y="1698473"/>
              <a:ext cx="3248406" cy="4643213"/>
              <a:chOff x="283451" y="1698473"/>
              <a:chExt cx="3248406" cy="4643213"/>
            </a:xfrm>
          </p:grpSpPr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451" y="4101406"/>
                <a:ext cx="3248406" cy="2240280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451" y="1698473"/>
                <a:ext cx="3248406" cy="2221611"/>
              </a:xfrm>
              <a:prstGeom prst="rect">
                <a:avLst/>
              </a:prstGeom>
            </p:spPr>
          </p:pic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38" y="785794"/>
            <a:ext cx="8420100" cy="400110"/>
          </a:xfrm>
        </p:spPr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on Angular Distribution (GJ Frame)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180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719138" y="1772816"/>
                <a:ext cx="8420100" cy="4308872"/>
              </a:xfrm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This </a:t>
                </a:r>
                <a:r>
                  <a:rPr lang="de-DE" dirty="0" err="1" smtClean="0"/>
                  <a:t>analysis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applicable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i="1" dirty="0" smtClean="0"/>
                  <a:t>all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reactions</a:t>
                </a:r>
                <a:r>
                  <a:rPr lang="de-DE" dirty="0" smtClean="0"/>
                  <a:t> at </a:t>
                </a:r>
                <a:r>
                  <a:rPr lang="de-DE" i="1" dirty="0" smtClean="0"/>
                  <a:t>all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momenta</a:t>
                </a:r>
                <a:r>
                  <a:rPr lang="de-DE" dirty="0" smtClean="0"/>
                  <a:t>.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/>
                  <a:t>O</a:t>
                </a:r>
                <a:r>
                  <a:rPr lang="de-DE" dirty="0" err="1" smtClean="0"/>
                  <a:t>ne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obtains</a:t>
                </a:r>
                <a:r>
                  <a:rPr lang="de-DE" dirty="0" smtClean="0"/>
                  <a:t> a qualitative but </a:t>
                </a:r>
                <a:r>
                  <a:rPr lang="de-DE" i="1" dirty="0" smtClean="0"/>
                  <a:t>quasi-immediat</a:t>
                </a:r>
                <a:r>
                  <a:rPr lang="de-DE" dirty="0" smtClean="0"/>
                  <a:t>e </a:t>
                </a:r>
                <a:r>
                  <a:rPr lang="de-DE" dirty="0" err="1" smtClean="0"/>
                  <a:t>answer</a:t>
                </a:r>
                <a:r>
                  <a:rPr lang="de-DE" dirty="0" smtClean="0"/>
                  <a:t> on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effect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missing</a:t>
                </a:r>
                <a:r>
                  <a:rPr lang="de-DE" dirty="0" smtClean="0"/>
                  <a:t> GEM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incomplete</a:t>
                </a:r>
                <a:r>
                  <a:rPr lang="de-DE" dirty="0" smtClean="0"/>
                  <a:t> FTS.</a:t>
                </a:r>
                <a:endParaRPr lang="de-DE" dirty="0" smtClean="0"/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smtClean="0"/>
                  <a:t>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reaction</a:t>
                </a:r>
                <a:r>
                  <a:rPr lang="de-DE" dirty="0" smtClean="0"/>
                  <a:t> 4.1 GeV/c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𝑝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ea typeface="Cambria Math"/>
                              </a:rPr>
                              <m:t>Ξ</m:t>
                            </m:r>
                          </m:e>
                        </m:acc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  <a:ea typeface="Cambria Math"/>
                      </a:rPr>
                      <m:t>Λ</m:t>
                    </m:r>
                    <m:sSup>
                      <m:sSup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 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dirty="0" smtClean="0"/>
                  <a:t>relevant for the study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Ξ</m:t>
                    </m:r>
                    <m:d>
                      <m:dPr>
                        <m:ctrlPr>
                          <a:rPr lang="el-GR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1690</m:t>
                        </m:r>
                      </m:e>
                    </m:d>
                  </m:oMath>
                </a14:m>
                <a:r>
                  <a:rPr lang="en-US" dirty="0" smtClean="0"/>
                  <a:t> it demonstrates the importance of GEM &amp; FTS;	     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using the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“Start Setup”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for this reaction will result in a dramatic loss of </a:t>
                </a:r>
                <a:r>
                  <a:rPr lang="en-US" i="1" dirty="0" smtClean="0">
                    <a:solidFill>
                      <a:srgbClr val="C00000"/>
                    </a:solidFill>
                  </a:rPr>
                  <a:t>efficiency.</a:t>
                </a:r>
                <a:endParaRPr lang="en-US" i="1" dirty="0" smtClean="0">
                  <a:solidFill>
                    <a:srgbClr val="C00000"/>
                  </a:solidFill>
                </a:endParaRP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  <a:buFont typeface="Wingdings" panose="05000000000000000000" pitchFamily="2" charset="2"/>
                  <a:buChar char="§"/>
                </a:pPr>
                <a:r>
                  <a:rPr lang="de-DE" dirty="0" err="1" smtClean="0">
                    <a:solidFill>
                      <a:srgbClr val="0000CC"/>
                    </a:solidFill>
                  </a:rPr>
                  <a:t>My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personal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conclusion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: not a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proof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but strong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evidence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that</a:t>
                </a:r>
                <a:r>
                  <a:rPr lang="de-DE" dirty="0">
                    <a:solidFill>
                      <a:srgbClr val="0000CC"/>
                    </a:solidFill>
                  </a:rPr>
                  <a:t> 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GEM &amp; FTS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are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mandatory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for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strange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baryon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spectroscopy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;    at least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one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of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the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two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must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be</a:t>
                </a:r>
                <a:r>
                  <a:rPr lang="de-DE" dirty="0" smtClean="0">
                    <a:solidFill>
                      <a:srgbClr val="0000CC"/>
                    </a:solidFill>
                  </a:rPr>
                  <a:t> </a:t>
                </a:r>
                <a:r>
                  <a:rPr lang="de-DE" dirty="0" err="1" smtClean="0">
                    <a:solidFill>
                      <a:srgbClr val="0000CC"/>
                    </a:solidFill>
                  </a:rPr>
                  <a:t>complete</a:t>
                </a:r>
                <a:r>
                  <a:rPr lang="de-DE" dirty="0">
                    <a:solidFill>
                      <a:srgbClr val="0000CC"/>
                    </a:solidFill>
                  </a:rPr>
                  <a:t>.</a:t>
                </a:r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9138" y="1772816"/>
                <a:ext cx="8420100" cy="4308872"/>
              </a:xfrm>
              <a:blipFill rotWithShape="1">
                <a:blip r:embed="rId2"/>
                <a:stretch>
                  <a:fillRect l="-1883" t="-1839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9249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CC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011685" y="3075057"/>
            <a:ext cx="1882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000" dirty="0" smtClean="0"/>
              <a:t>SPARE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961291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</a:t>
            </a:r>
            <a:r>
              <a:rPr lang="de-DE" baseline="-25000" dirty="0" smtClean="0"/>
              <a:t> </a:t>
            </a:r>
            <a:r>
              <a:rPr lang="de-DE" dirty="0" err="1" smtClean="0"/>
              <a:t>p</a:t>
            </a:r>
            <a:r>
              <a:rPr lang="de-DE" dirty="0" smtClean="0"/>
              <a:t> </a:t>
            </a:r>
            <a:r>
              <a:rPr lang="de-DE" dirty="0" err="1" smtClean="0"/>
              <a:t>Correlations</a:t>
            </a:r>
            <a:endParaRPr lang="en-US" dirty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725726" y="499732"/>
            <a:ext cx="1859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B8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 smtClean="0"/>
              <a:t>_</a:t>
            </a:r>
            <a:endParaRPr lang="en-US" kern="0" dirty="0"/>
          </a:p>
        </p:txBody>
      </p:sp>
      <p:sp>
        <p:nvSpPr>
          <p:cNvPr id="18" name="Textfeld 17"/>
          <p:cNvSpPr txBox="1"/>
          <p:nvPr/>
        </p:nvSpPr>
        <p:spPr>
          <a:xfrm>
            <a:off x="656730" y="5661248"/>
            <a:ext cx="2424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smtClean="0"/>
              <a:t>R &gt; </a:t>
            </a:r>
            <a:r>
              <a:rPr lang="de-DE" sz="2200" dirty="0" err="1" smtClean="0"/>
              <a:t>R</a:t>
            </a:r>
            <a:r>
              <a:rPr lang="de-DE" sz="2200" baseline="-25000" dirty="0" err="1" smtClean="0"/>
              <a:t>crit</a:t>
            </a:r>
            <a:r>
              <a:rPr lang="de-DE" sz="2200" dirty="0" smtClean="0"/>
              <a:t> :  4.7</a:t>
            </a:r>
            <a:r>
              <a:rPr lang="de-DE" sz="2200" dirty="0" smtClean="0">
                <a:sym typeface="Symbol"/>
              </a:rPr>
              <a:t>10</a:t>
            </a:r>
            <a:r>
              <a:rPr lang="de-DE" sz="2200" baseline="30000" dirty="0" smtClean="0">
                <a:sym typeface="Symbol"/>
              </a:rPr>
              <a:t>-3</a:t>
            </a:r>
            <a:endParaRPr lang="en-US" sz="2200" baseline="30000" dirty="0"/>
          </a:p>
        </p:txBody>
      </p:sp>
      <p:sp>
        <p:nvSpPr>
          <p:cNvPr id="19" name="Textfeld 18"/>
          <p:cNvSpPr txBox="1"/>
          <p:nvPr/>
        </p:nvSpPr>
        <p:spPr>
          <a:xfrm>
            <a:off x="5481266" y="5661248"/>
            <a:ext cx="2020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latin typeface="Arial"/>
                <a:cs typeface="Arial"/>
              </a:rPr>
              <a:t>Δ</a:t>
            </a:r>
            <a:r>
              <a:rPr lang="de-DE" sz="2200" dirty="0" smtClean="0">
                <a:latin typeface="Arial"/>
                <a:cs typeface="Arial"/>
              </a:rPr>
              <a:t>L</a:t>
            </a:r>
            <a:r>
              <a:rPr lang="de-DE" sz="2200" dirty="0" smtClean="0"/>
              <a:t> &gt; 0 :  0.101</a:t>
            </a:r>
            <a:endParaRPr lang="en-US" sz="2200" baseline="300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272480" y="1514063"/>
            <a:ext cx="9465116" cy="4147185"/>
            <a:chOff x="272480" y="1514063"/>
            <a:chExt cx="9465116" cy="414718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016" y="1514063"/>
              <a:ext cx="4640580" cy="4147185"/>
            </a:xfrm>
            <a:prstGeom prst="rect">
              <a:avLst/>
            </a:prstGeom>
          </p:spPr>
        </p:pic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80" y="1514063"/>
              <a:ext cx="4640580" cy="4147185"/>
            </a:xfrm>
            <a:prstGeom prst="rect">
              <a:avLst/>
            </a:prstGeom>
          </p:spPr>
        </p:pic>
        <p:cxnSp>
          <p:nvCxnSpPr>
            <p:cNvPr id="10" name="Gerade Verbindung 9"/>
            <p:cNvCxnSpPr/>
            <p:nvPr/>
          </p:nvCxnSpPr>
          <p:spPr bwMode="auto">
            <a:xfrm>
              <a:off x="1741886" y="1955064"/>
              <a:ext cx="16128" cy="3274136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Gerade Verbindung 12"/>
            <p:cNvCxnSpPr/>
            <p:nvPr/>
          </p:nvCxnSpPr>
          <p:spPr bwMode="auto">
            <a:xfrm>
              <a:off x="7401272" y="1955064"/>
              <a:ext cx="16128" cy="3274136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Gerade Verbindung 13"/>
            <p:cNvCxnSpPr/>
            <p:nvPr/>
          </p:nvCxnSpPr>
          <p:spPr bwMode="auto">
            <a:xfrm flipH="1">
              <a:off x="742760" y="4312480"/>
              <a:ext cx="3706184" cy="16128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Gerade Verbindung 15"/>
            <p:cNvCxnSpPr/>
            <p:nvPr/>
          </p:nvCxnSpPr>
          <p:spPr bwMode="auto">
            <a:xfrm flipH="1">
              <a:off x="5564214" y="3573016"/>
              <a:ext cx="3706184" cy="16128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Gerade Verbindung mit Pfeil 14"/>
            <p:cNvCxnSpPr/>
            <p:nvPr/>
          </p:nvCxnSpPr>
          <p:spPr bwMode="auto">
            <a:xfrm>
              <a:off x="7417400" y="2060848"/>
              <a:ext cx="3600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Gerade Verbindung mit Pfeil 19"/>
            <p:cNvCxnSpPr/>
            <p:nvPr/>
          </p:nvCxnSpPr>
          <p:spPr bwMode="auto">
            <a:xfrm rot="-5400000">
              <a:off x="8949444" y="3392996"/>
              <a:ext cx="360040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58197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011"/>
            <a:ext cx="9906000" cy="621597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4488" y="242088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00CC"/>
                </a:solidFill>
              </a:rPr>
              <a:t>MVD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028061" y="177281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FF"/>
                </a:solidFill>
              </a:rPr>
              <a:t>STT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65368" y="191683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FF"/>
                </a:solidFill>
              </a:rPr>
              <a:t>FTS</a:t>
            </a:r>
            <a:endParaRPr lang="en-US" b="1" dirty="0">
              <a:solidFill>
                <a:srgbClr val="FF00FF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656856" y="133147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GEM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9451806" y="242088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FF00"/>
                </a:solidFill>
              </a:rPr>
              <a:t>p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3152800" y="3817415"/>
            <a:ext cx="325730" cy="547689"/>
            <a:chOff x="9379798" y="4725144"/>
            <a:chExt cx="325730" cy="547689"/>
          </a:xfrm>
        </p:grpSpPr>
        <p:sp>
          <p:nvSpPr>
            <p:cNvPr id="11" name="Textfeld 10"/>
            <p:cNvSpPr txBox="1"/>
            <p:nvPr/>
          </p:nvSpPr>
          <p:spPr>
            <a:xfrm>
              <a:off x="9379798" y="4903501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p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9480712" y="4725144"/>
              <a:ext cx="12824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b="1" dirty="0" smtClean="0">
                  <a:solidFill>
                    <a:schemeClr val="bg1"/>
                  </a:solidFill>
                </a:rPr>
                <a:t>_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feld 14"/>
          <p:cNvSpPr txBox="1"/>
          <p:nvPr/>
        </p:nvSpPr>
        <p:spPr>
          <a:xfrm>
            <a:off x="5990486" y="1870607"/>
            <a:ext cx="40267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</a:rPr>
              <a:t>K</a:t>
            </a:r>
            <a:r>
              <a:rPr lang="de-DE" b="1" baseline="30000" dirty="0" smtClean="0">
                <a:solidFill>
                  <a:srgbClr val="FFC000"/>
                </a:solidFill>
              </a:rPr>
              <a:t>-</a:t>
            </a:r>
            <a:endParaRPr lang="en-US" b="1" baseline="30000" dirty="0">
              <a:solidFill>
                <a:srgbClr val="FFC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365244" y="3645024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FF00"/>
                </a:solidFill>
                <a:latin typeface="Arial"/>
                <a:cs typeface="Arial"/>
              </a:rPr>
              <a:t>π</a:t>
            </a:r>
            <a:r>
              <a:rPr lang="de-DE" b="1" baseline="30000" dirty="0" smtClean="0">
                <a:solidFill>
                  <a:srgbClr val="00FF00"/>
                </a:solidFill>
              </a:rPr>
              <a:t>-</a:t>
            </a:r>
            <a:endParaRPr lang="en-US" b="1" baseline="30000" dirty="0">
              <a:solidFill>
                <a:srgbClr val="00FF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654364" y="2267580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66CCFF"/>
                </a:solidFill>
                <a:latin typeface="Arial"/>
                <a:cs typeface="Arial"/>
              </a:rPr>
              <a:t>π</a:t>
            </a:r>
            <a:r>
              <a:rPr lang="de-DE" b="1" baseline="30000" dirty="0" smtClean="0">
                <a:solidFill>
                  <a:srgbClr val="66CCFF"/>
                </a:solidFill>
              </a:rPr>
              <a:t>+</a:t>
            </a:r>
            <a:endParaRPr lang="en-US" b="1" baseline="30000" dirty="0">
              <a:solidFill>
                <a:srgbClr val="66CCFF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9398780" y="3140968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66CCFF"/>
                </a:solidFill>
                <a:latin typeface="Arial"/>
                <a:cs typeface="Arial"/>
              </a:rPr>
              <a:t>π</a:t>
            </a:r>
            <a:r>
              <a:rPr lang="de-DE" b="1" baseline="30000" dirty="0" smtClean="0">
                <a:solidFill>
                  <a:srgbClr val="66CCFF"/>
                </a:solidFill>
              </a:rPr>
              <a:t>+</a:t>
            </a:r>
            <a:endParaRPr lang="en-US" b="1" baseline="30000" dirty="0">
              <a:solidFill>
                <a:srgbClr val="66CCFF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#15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6093296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C000"/>
                </a:solidFill>
              </a:rPr>
              <a:t>2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7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2905"/>
            <a:ext cx="9906000" cy="5792189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-15552" y="-27384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solidFill>
                  <a:schemeClr val="bg1"/>
                </a:solidFill>
              </a:rPr>
              <a:t>event</a:t>
            </a:r>
            <a:r>
              <a:rPr lang="de-DE" sz="1600" dirty="0" smtClean="0">
                <a:solidFill>
                  <a:schemeClr val="bg1"/>
                </a:solidFill>
              </a:rPr>
              <a:t> #17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456" y="590921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FFFF00"/>
                </a:solidFill>
              </a:rPr>
              <a:t>3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FF00FF"/>
                </a:solidFill>
              </a:rPr>
              <a:t>4</a:t>
            </a:r>
            <a:r>
              <a:rPr lang="de-DE" sz="2000" b="1" dirty="0" smtClean="0">
                <a:solidFill>
                  <a:schemeClr val="bg1"/>
                </a:solidFill>
              </a:rPr>
              <a:t> </a:t>
            </a:r>
            <a:r>
              <a:rPr lang="de-DE" sz="2000" b="1" dirty="0" smtClean="0">
                <a:solidFill>
                  <a:srgbClr val="00FF00"/>
                </a:solidFill>
              </a:rPr>
              <a:t>6</a:t>
            </a:r>
            <a:endParaRPr lang="en-US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47827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1433</Words>
  <Application>Microsoft Office PowerPoint</Application>
  <PresentationFormat>A4-Papier (210x297 mm)</PresentationFormat>
  <Paragraphs>387</Paragraphs>
  <Slides>75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75</vt:i4>
      </vt:variant>
    </vt:vector>
  </HeadingPairs>
  <TitlesOfParts>
    <vt:vector size="78" baseType="lpstr">
      <vt:lpstr>2_Standarddesign</vt:lpstr>
      <vt:lpstr>3_Standarddesign</vt:lpstr>
      <vt:lpstr>4_Standarddesign</vt:lpstr>
      <vt:lpstr>Ξ Spectroscopy and the PANDA ‚Start Setup‘</vt:lpstr>
      <vt:lpstr>Current Version of the PANDA ‚Start Setup‘</vt:lpstr>
      <vt:lpstr>Need Studies at Different Levels</vt:lpstr>
      <vt:lpstr>Fast Geometric Analysis with Straight Tracks</vt:lpstr>
      <vt:lpstr>Detector Geometry</vt:lpstr>
      <vt:lpstr>Scan of 100 Events in Event Display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Interim Conclusion based on Event Display</vt:lpstr>
      <vt:lpstr>Fast Geometric Analysis with Straight Tracks</vt:lpstr>
      <vt:lpstr>Fractional Path Length in Sub-Detectors</vt:lpstr>
      <vt:lpstr>Fractional Path Length Difference (MVD+STT) – (GEM+FTS)</vt:lpstr>
      <vt:lpstr>Acceptance  ( ΔFL &gt; 0 )</vt:lpstr>
      <vt:lpstr>Radial Distribution at STT End Plane</vt:lpstr>
      <vt:lpstr>Acceptance  ( R &gt; Rcrit )</vt:lpstr>
      <vt:lpstr>More Realistic: Combine MVD &amp; STT for pz</vt:lpstr>
      <vt:lpstr>Acceptance  (R &gt; Rcrit) || ((LMVD &gt; Lc1) &amp;&amp; (LSTT &gt; Lc2))</vt:lpstr>
      <vt:lpstr>Effect on 2-Body Masses  ( ΔFL &gt; 0 )</vt:lpstr>
      <vt:lpstr>Effect on 2-Body Masses  (R &gt; Rcrit) || ((LMVD &gt; Lc1) &amp;&amp; (LSTT &gt; Lc2))</vt:lpstr>
      <vt:lpstr>Effect on Ξ+ΛK- Dalitz Plot</vt:lpstr>
      <vt:lpstr>Angular Distribution in Gottfried-Jackson Frame</vt:lpstr>
      <vt:lpstr>Effect on Angular Distribution (GJ Frame)</vt:lpstr>
      <vt:lpstr>Conclusion</vt:lpstr>
      <vt:lpstr>PowerPoint-Präsentation</vt:lpstr>
      <vt:lpstr>p p Correlations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 and Λ with Box Generator</dc:title>
  <dc:creator>Gillitzer</dc:creator>
  <cp:lastModifiedBy>Gillitzer</cp:lastModifiedBy>
  <cp:revision>320</cp:revision>
  <cp:lastPrinted>2016-08-24T09:34:35Z</cp:lastPrinted>
  <dcterms:created xsi:type="dcterms:W3CDTF">2016-05-30T15:26:13Z</dcterms:created>
  <dcterms:modified xsi:type="dcterms:W3CDTF">2016-09-13T07:58:12Z</dcterms:modified>
</cp:coreProperties>
</file>