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5" r:id="rId4"/>
    <p:sldId id="266" r:id="rId5"/>
    <p:sldId id="267" r:id="rId6"/>
    <p:sldId id="268" r:id="rId7"/>
    <p:sldId id="271" r:id="rId8"/>
    <p:sldId id="269" r:id="rId9"/>
    <p:sldId id="270" r:id="rId10"/>
    <p:sldId id="272" r:id="rId11"/>
    <p:sldId id="273" r:id="rId12"/>
    <p:sldId id="277" r:id="rId13"/>
    <p:sldId id="275" r:id="rId14"/>
    <p:sldId id="276" r:id="rId15"/>
    <p:sldId id="278" r:id="rId16"/>
    <p:sldId id="279" r:id="rId17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B47D"/>
    <a:srgbClr val="99CCFF"/>
    <a:srgbClr val="66FFFF"/>
    <a:srgbClr val="515355"/>
    <a:srgbClr val="FFCCFF"/>
    <a:srgbClr val="3136FF"/>
    <a:srgbClr val="005B82"/>
    <a:srgbClr val="8D8F94"/>
    <a:srgbClr val="3A6F8A"/>
    <a:srgbClr val="DB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9" autoAdjust="0"/>
    <p:restoredTop sz="82122" autoAdjust="0"/>
  </p:normalViewPr>
  <p:slideViewPr>
    <p:cSldViewPr>
      <p:cViewPr varScale="1">
        <p:scale>
          <a:sx n="105" d="100"/>
          <a:sy n="105" d="100"/>
        </p:scale>
        <p:origin x="-1088" y="-11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September 12, 2016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0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September 12, 2016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34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First Test of </a:t>
            </a:r>
            <a:r>
              <a:rPr lang="en-US" sz="4400" dirty="0" err="1" smtClean="0"/>
              <a:t>FairMQ</a:t>
            </a:r>
            <a:r>
              <a:rPr lang="en-US" sz="4400" dirty="0" smtClean="0"/>
              <a:t> for </a:t>
            </a:r>
            <a:r>
              <a:rPr lang="en-US" sz="4400" dirty="0" err="1" smtClean="0"/>
              <a:t>PandaRoot</a:t>
            </a:r>
            <a:endParaRPr lang="en-US" sz="44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149452"/>
            <a:ext cx="8173342" cy="647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547664" y="3356992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Sampler</a:t>
            </a:r>
            <a:endParaRPr lang="en-US" dirty="0"/>
          </a:p>
        </p:txBody>
      </p:sp>
      <p:cxnSp>
        <p:nvCxnSpPr>
          <p:cNvPr id="5" name="Gerade Verbindung 4"/>
          <p:cNvCxnSpPr>
            <a:stCxn id="4" idx="1"/>
            <a:endCxn id="6" idx="4"/>
          </p:cNvCxnSpPr>
          <p:nvPr/>
        </p:nvCxnSpPr>
        <p:spPr>
          <a:xfrm flipH="1">
            <a:off x="1309936" y="3814192"/>
            <a:ext cx="237728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ylinder 5"/>
          <p:cNvSpPr/>
          <p:nvPr/>
        </p:nvSpPr>
        <p:spPr>
          <a:xfrm>
            <a:off x="395536" y="3429000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7" name="Gewinkelte Verbindung 6"/>
          <p:cNvCxnSpPr>
            <a:stCxn id="4" idx="3"/>
            <a:endCxn id="23" idx="2"/>
          </p:cNvCxnSpPr>
          <p:nvPr/>
        </p:nvCxnSpPr>
        <p:spPr>
          <a:xfrm flipV="1">
            <a:off x="2627784" y="2240868"/>
            <a:ext cx="720080" cy="157332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" idx="3"/>
            <a:endCxn id="28" idx="2"/>
          </p:cNvCxnSpPr>
          <p:nvPr/>
        </p:nvCxnSpPr>
        <p:spPr>
          <a:xfrm>
            <a:off x="2627784" y="3814192"/>
            <a:ext cx="720080" cy="14510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339752" y="1844824"/>
            <a:ext cx="1074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MvdPixelDigi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267744" y="5373216"/>
            <a:ext cx="110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MVDStripDigi</a:t>
            </a:r>
            <a:endParaRPr lang="en-US" sz="1200" dirty="0"/>
          </a:p>
        </p:txBody>
      </p:sp>
      <p:grpSp>
        <p:nvGrpSpPr>
          <p:cNvPr id="30" name="Gruppierung 29"/>
          <p:cNvGrpSpPr/>
          <p:nvPr/>
        </p:nvGrpSpPr>
        <p:grpSpPr>
          <a:xfrm>
            <a:off x="3347864" y="764704"/>
            <a:ext cx="3168352" cy="2952328"/>
            <a:chOff x="4644008" y="764704"/>
            <a:chExt cx="3168352" cy="2952328"/>
          </a:xfrm>
        </p:grpSpPr>
        <p:sp>
          <p:nvSpPr>
            <p:cNvPr id="20" name="Rechteck 19"/>
            <p:cNvSpPr/>
            <p:nvPr/>
          </p:nvSpPr>
          <p:spPr>
            <a:xfrm>
              <a:off x="5292080" y="1146448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292080" y="2442592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588224" y="1844824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644008" y="764704"/>
              <a:ext cx="3168352" cy="2952328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3347864" y="3789040"/>
            <a:ext cx="3168352" cy="2952328"/>
            <a:chOff x="4644008" y="3789040"/>
            <a:chExt cx="3168352" cy="2952328"/>
          </a:xfrm>
        </p:grpSpPr>
        <p:sp>
          <p:nvSpPr>
            <p:cNvPr id="25" name="Rechteck 24"/>
            <p:cNvSpPr/>
            <p:nvPr/>
          </p:nvSpPr>
          <p:spPr>
            <a:xfrm>
              <a:off x="5292080" y="4170784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Strip</a:t>
              </a:r>
            </a:p>
            <a:p>
              <a:pPr algn="ctr"/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292080" y="5466928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Strip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588224" y="4869160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Strip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644008" y="3789040"/>
              <a:ext cx="3168352" cy="2952328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hteck 37"/>
          <p:cNvSpPr/>
          <p:nvPr/>
        </p:nvSpPr>
        <p:spPr>
          <a:xfrm>
            <a:off x="7668344" y="1772816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Sink</a:t>
            </a:r>
            <a:endParaRPr lang="en-US" dirty="0"/>
          </a:p>
        </p:txBody>
      </p:sp>
      <p:cxnSp>
        <p:nvCxnSpPr>
          <p:cNvPr id="39" name="Gerade Verbindung 38"/>
          <p:cNvCxnSpPr>
            <a:stCxn id="40" idx="1"/>
            <a:endCxn id="38" idx="2"/>
          </p:cNvCxnSpPr>
          <p:nvPr/>
        </p:nvCxnSpPr>
        <p:spPr>
          <a:xfrm flipV="1">
            <a:off x="8197552" y="2687216"/>
            <a:ext cx="10852" cy="237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ylinder 39"/>
          <p:cNvSpPr/>
          <p:nvPr/>
        </p:nvSpPr>
        <p:spPr>
          <a:xfrm>
            <a:off x="7740352" y="2924944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41" name="Gerade Verbindung 40"/>
          <p:cNvCxnSpPr>
            <a:stCxn id="38" idx="1"/>
            <a:endCxn id="23" idx="6"/>
          </p:cNvCxnSpPr>
          <p:nvPr/>
        </p:nvCxnSpPr>
        <p:spPr>
          <a:xfrm flipH="1">
            <a:off x="6516216" y="2230016"/>
            <a:ext cx="1152128" cy="10852"/>
          </a:xfrm>
          <a:prstGeom prst="line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7668344" y="4818856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Sink</a:t>
            </a:r>
            <a:endParaRPr lang="en-US" dirty="0"/>
          </a:p>
        </p:txBody>
      </p:sp>
      <p:cxnSp>
        <p:nvCxnSpPr>
          <p:cNvPr id="43" name="Gerade Verbindung 42"/>
          <p:cNvCxnSpPr>
            <a:stCxn id="44" idx="3"/>
            <a:endCxn id="42" idx="0"/>
          </p:cNvCxnSpPr>
          <p:nvPr/>
        </p:nvCxnSpPr>
        <p:spPr>
          <a:xfrm flipH="1">
            <a:off x="8208404" y="4725144"/>
            <a:ext cx="10852" cy="9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ylinder 43"/>
          <p:cNvSpPr/>
          <p:nvPr/>
        </p:nvSpPr>
        <p:spPr>
          <a:xfrm>
            <a:off x="7762056" y="3941040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45" name="Gerade Verbindung 44"/>
          <p:cNvCxnSpPr>
            <a:stCxn id="42" idx="1"/>
            <a:endCxn id="28" idx="6"/>
          </p:cNvCxnSpPr>
          <p:nvPr/>
        </p:nvCxnSpPr>
        <p:spPr>
          <a:xfrm flipH="1" flipV="1">
            <a:off x="6516216" y="5265204"/>
            <a:ext cx="1152128" cy="10852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6588224" y="1916832"/>
            <a:ext cx="9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MvdPixelHit</a:t>
            </a:r>
            <a:endParaRPr lang="en-US" sz="1200" dirty="0"/>
          </a:p>
        </p:txBody>
      </p:sp>
      <p:sp>
        <p:nvSpPr>
          <p:cNvPr id="57" name="Textfeld 56"/>
          <p:cNvSpPr txBox="1"/>
          <p:nvPr/>
        </p:nvSpPr>
        <p:spPr>
          <a:xfrm>
            <a:off x="6588224" y="4941168"/>
            <a:ext cx="97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MvdStripHit</a:t>
            </a:r>
            <a:endParaRPr lang="en-US" sz="1200" dirty="0"/>
          </a:p>
        </p:txBody>
      </p:sp>
      <p:sp>
        <p:nvSpPr>
          <p:cNvPr id="58" name="Rechteck 57"/>
          <p:cNvSpPr/>
          <p:nvPr/>
        </p:nvSpPr>
        <p:spPr>
          <a:xfrm>
            <a:off x="755576" y="836712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59" name="Gerade Verbindung 58"/>
          <p:cNvCxnSpPr>
            <a:stCxn id="23" idx="1"/>
            <a:endCxn id="58" idx="3"/>
          </p:cNvCxnSpPr>
          <p:nvPr/>
        </p:nvCxnSpPr>
        <p:spPr>
          <a:xfrm flipH="1">
            <a:off x="1835696" y="1197062"/>
            <a:ext cx="1976162" cy="96850"/>
          </a:xfrm>
          <a:prstGeom prst="line">
            <a:avLst/>
          </a:prstGeom>
          <a:ln w="1270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28" idx="1"/>
            <a:endCxn id="58" idx="3"/>
          </p:cNvCxnSpPr>
          <p:nvPr/>
        </p:nvCxnSpPr>
        <p:spPr>
          <a:xfrm flipH="1" flipV="1">
            <a:off x="1835696" y="1293912"/>
            <a:ext cx="1976162" cy="2927486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83854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Serialization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Next approach to use BOOST serialization and build it more for time based simulations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Put everything into bursts of data (corresponding to 2 µs of beam time)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Burst: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Header: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RunID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err="1" smtClean="0"/>
              <a:t>BurstID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err="1" smtClean="0"/>
              <a:t>BranchName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Data: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vector&lt; vector &lt; </a:t>
            </a:r>
            <a:r>
              <a:rPr lang="en-US" dirty="0" err="1" smtClean="0"/>
              <a:t>FairTimeStamp</a:t>
            </a:r>
            <a:r>
              <a:rPr lang="en-US" dirty="0" smtClean="0"/>
              <a:t>* &gt; &gt;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48646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PndMQFileSamplerBursts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err="1" smtClean="0"/>
              <a:t>PndMQFileSamplerBursts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Generic file sampler for </a:t>
            </a:r>
            <a:r>
              <a:rPr lang="en-US" sz="2000" dirty="0" err="1" smtClean="0"/>
              <a:t>TObjects</a:t>
            </a:r>
            <a:r>
              <a:rPr lang="en-US" sz="2000" dirty="0" smtClean="0"/>
              <a:t> in </a:t>
            </a:r>
            <a:r>
              <a:rPr lang="en-US" sz="2000" dirty="0" err="1" smtClean="0"/>
              <a:t>PandaRoot</a:t>
            </a:r>
            <a:r>
              <a:rPr lang="en-US" sz="2000" dirty="0" smtClean="0"/>
              <a:t> files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Needs:</a:t>
            </a:r>
          </a:p>
          <a:p>
            <a:pPr lvl="2">
              <a:buFont typeface="Arial"/>
              <a:buChar char="•"/>
            </a:pPr>
            <a:r>
              <a:rPr lang="en-US" sz="2000" dirty="0" err="1" smtClean="0"/>
              <a:t>FileName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err="1" smtClean="0"/>
              <a:t>BranchName</a:t>
            </a:r>
            <a:r>
              <a:rPr lang="en-US" sz="2000" dirty="0"/>
              <a:t> </a:t>
            </a:r>
            <a:r>
              <a:rPr lang="en-US" sz="2000" dirty="0" smtClean="0"/>
              <a:t>+ target output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Burst time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Does: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Takes data from File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Collects data of one burst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Serialize it in </a:t>
            </a:r>
            <a:r>
              <a:rPr lang="en-US" sz="2000" dirty="0" err="1" smtClean="0"/>
              <a:t>BurstData</a:t>
            </a:r>
            <a:endParaRPr lang="en-US" sz="2000" dirty="0"/>
          </a:p>
          <a:p>
            <a:pPr lvl="2">
              <a:buFont typeface="Arial"/>
              <a:buChar char="•"/>
            </a:pPr>
            <a:r>
              <a:rPr lang="en-US" sz="2000" dirty="0" smtClean="0"/>
              <a:t>Sends it to ports</a:t>
            </a:r>
            <a:endParaRPr lang="en-US" sz="2000" dirty="0"/>
          </a:p>
        </p:txBody>
      </p:sp>
      <p:sp>
        <p:nvSpPr>
          <p:cNvPr id="4" name="Rechteck 3"/>
          <p:cNvSpPr/>
          <p:nvPr/>
        </p:nvSpPr>
        <p:spPr>
          <a:xfrm>
            <a:off x="2915816" y="5301208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Sampler</a:t>
            </a:r>
            <a:br>
              <a:rPr lang="en-US" dirty="0" smtClean="0"/>
            </a:br>
            <a:r>
              <a:rPr lang="en-US" dirty="0" smtClean="0"/>
              <a:t>Bursts</a:t>
            </a:r>
            <a:endParaRPr lang="en-US" dirty="0"/>
          </a:p>
        </p:txBody>
      </p:sp>
      <p:cxnSp>
        <p:nvCxnSpPr>
          <p:cNvPr id="6" name="Gerade Verbindung 5"/>
          <p:cNvCxnSpPr>
            <a:stCxn id="4" idx="1"/>
            <a:endCxn id="7" idx="4"/>
          </p:cNvCxnSpPr>
          <p:nvPr/>
        </p:nvCxnSpPr>
        <p:spPr>
          <a:xfrm flipH="1">
            <a:off x="2318048" y="5758408"/>
            <a:ext cx="597768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ylinder 6"/>
          <p:cNvSpPr/>
          <p:nvPr/>
        </p:nvSpPr>
        <p:spPr>
          <a:xfrm>
            <a:off x="1403648" y="5373216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17" name="Gewinkelte Verbindung 16"/>
          <p:cNvCxnSpPr>
            <a:stCxn id="4" idx="3"/>
          </p:cNvCxnSpPr>
          <p:nvPr/>
        </p:nvCxnSpPr>
        <p:spPr>
          <a:xfrm flipV="1">
            <a:off x="3995936" y="4941168"/>
            <a:ext cx="1224136" cy="817240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4" idx="3"/>
          </p:cNvCxnSpPr>
          <p:nvPr/>
        </p:nvCxnSpPr>
        <p:spPr>
          <a:xfrm flipV="1">
            <a:off x="3995936" y="5445224"/>
            <a:ext cx="1224136" cy="313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" idx="3"/>
          </p:cNvCxnSpPr>
          <p:nvPr/>
        </p:nvCxnSpPr>
        <p:spPr>
          <a:xfrm>
            <a:off x="3995936" y="5758408"/>
            <a:ext cx="1224136" cy="262880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/>
          <p:nvPr/>
        </p:nvCxnSpPr>
        <p:spPr>
          <a:xfrm>
            <a:off x="3995936" y="5758408"/>
            <a:ext cx="1224136" cy="694928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558407" y="4653136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1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572000" y="5157192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2</a:t>
            </a:r>
            <a:endParaRPr lang="en-US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4572000" y="5733256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3</a:t>
            </a:r>
            <a:endParaRPr lang="en-US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4572000" y="6165304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n</a:t>
            </a:r>
            <a:endParaRPr lang="en-US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5179016" y="4797152"/>
            <a:ext cx="3468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MVDPixelDigi</a:t>
            </a:r>
            <a:r>
              <a:rPr lang="en-US" sz="1200" dirty="0" smtClean="0"/>
              <a:t> / </a:t>
            </a:r>
            <a:r>
              <a:rPr lang="en-US" sz="1200" dirty="0" err="1" smtClean="0"/>
              <a:t>MVDStripDigi</a:t>
            </a: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5148064" y="5312241"/>
            <a:ext cx="195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STTHit</a:t>
            </a:r>
            <a:endParaRPr lang="en-US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5174530" y="5877272"/>
            <a:ext cx="2091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GEMDigi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3641305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PndMQBurstProcessors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MQBurstProcessors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Base class for </a:t>
            </a:r>
            <a:r>
              <a:rPr lang="en-US" dirty="0" err="1" smtClean="0"/>
              <a:t>BurstData</a:t>
            </a:r>
            <a:r>
              <a:rPr lang="en-US" dirty="0" smtClean="0"/>
              <a:t> to process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Gives access to </a:t>
            </a:r>
            <a:r>
              <a:rPr lang="en-US" dirty="0" err="1" smtClean="0"/>
              <a:t>ParamDB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Handles receiving and sending of </a:t>
            </a:r>
            <a:r>
              <a:rPr lang="en-US" dirty="0" err="1" smtClean="0"/>
              <a:t>BurstData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SetParams</a:t>
            </a:r>
            <a:r>
              <a:rPr lang="en-US" dirty="0" smtClean="0"/>
              <a:t>() and </a:t>
            </a:r>
            <a:r>
              <a:rPr lang="en-US" dirty="0" err="1" smtClean="0"/>
              <a:t>ProcessData</a:t>
            </a:r>
            <a:r>
              <a:rPr lang="en-US" dirty="0" smtClean="0"/>
              <a:t>() as pure virtual methods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555776" y="3284984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Burst Process.</a:t>
            </a:r>
            <a:endParaRPr lang="en-US" dirty="0"/>
          </a:p>
        </p:txBody>
      </p:sp>
      <p:cxnSp>
        <p:nvCxnSpPr>
          <p:cNvPr id="5" name="Gerade Verbindung 4"/>
          <p:cNvCxnSpPr>
            <a:stCxn id="8" idx="0"/>
            <a:endCxn id="4" idx="2"/>
          </p:cNvCxnSpPr>
          <p:nvPr/>
        </p:nvCxnSpPr>
        <p:spPr>
          <a:xfrm flipV="1">
            <a:off x="3095836" y="4199384"/>
            <a:ext cx="0" cy="309736"/>
          </a:xfrm>
          <a:prstGeom prst="line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555776" y="4509120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PixelDigi</a:t>
            </a:r>
            <a:r>
              <a:rPr lang="en-US" dirty="0" smtClean="0"/>
              <a:t> Process.</a:t>
            </a:r>
            <a:endParaRPr 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139952" y="3573016"/>
            <a:ext cx="4860974" cy="22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itchFamily="34" charset="0"/>
              <a:buChar char="•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1800" dirty="0" err="1" smtClean="0"/>
              <a:t>PndPixelDigiBurstProcessor</a:t>
            </a:r>
            <a:r>
              <a:rPr lang="en-US" sz="1800" dirty="0" smtClean="0"/>
              <a:t>: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Sort Data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Find events by gaps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Find clusters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Calculate </a:t>
            </a:r>
            <a:r>
              <a:rPr lang="en-US" sz="1800" dirty="0" err="1" smtClean="0"/>
              <a:t>PndMvdPixelHits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8673715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PndMQMerger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PndMQMerger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Receives data from different </a:t>
            </a:r>
            <a:r>
              <a:rPr lang="en-US" dirty="0" err="1" smtClean="0"/>
              <a:t>PndMQBurstProcessors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Holds data until all data for one burst is available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Processes complete burst data or sends it to next device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707904" y="4005064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Burst Merger</a:t>
            </a:r>
            <a:endParaRPr lang="en-US" dirty="0"/>
          </a:p>
        </p:txBody>
      </p:sp>
      <p:cxnSp>
        <p:nvCxnSpPr>
          <p:cNvPr id="5" name="Gerade Verbindung 4"/>
          <p:cNvCxnSpPr>
            <a:stCxn id="4" idx="3"/>
          </p:cNvCxnSpPr>
          <p:nvPr/>
        </p:nvCxnSpPr>
        <p:spPr>
          <a:xfrm>
            <a:off x="4788024" y="4462264"/>
            <a:ext cx="79208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/>
          <p:nvPr/>
        </p:nvCxnSpPr>
        <p:spPr>
          <a:xfrm flipH="1" flipV="1">
            <a:off x="2493067" y="3619872"/>
            <a:ext cx="1201244" cy="817240"/>
          </a:xfrm>
          <a:prstGeom prst="bentConnector3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/>
          <p:nvPr/>
        </p:nvCxnSpPr>
        <p:spPr>
          <a:xfrm flipH="1" flipV="1">
            <a:off x="2493067" y="4123928"/>
            <a:ext cx="1201244" cy="313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/>
          <p:nvPr/>
        </p:nvCxnSpPr>
        <p:spPr>
          <a:xfrm flipH="1">
            <a:off x="2493067" y="4437112"/>
            <a:ext cx="1201244" cy="262880"/>
          </a:xfrm>
          <a:prstGeom prst="bentConnector3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/>
          <p:cNvCxnSpPr/>
          <p:nvPr/>
        </p:nvCxnSpPr>
        <p:spPr>
          <a:xfrm flipH="1">
            <a:off x="2493067" y="4437112"/>
            <a:ext cx="1201244" cy="694928"/>
          </a:xfrm>
          <a:prstGeom prst="bentConnector3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flipH="1">
            <a:off x="2281083" y="3331840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data-in 1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 flipH="1">
            <a:off x="2267744" y="3835896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data-in 2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 flipH="1">
            <a:off x="2267744" y="4411960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data-in 3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 flipH="1">
            <a:off x="2267744" y="4844008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data-in n</a:t>
            </a:r>
            <a:endParaRPr lang="en-US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5148064" y="3933056"/>
            <a:ext cx="216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of all data-in</a:t>
            </a:r>
            <a:br>
              <a:rPr lang="en-US" sz="1200" dirty="0" smtClean="0"/>
            </a:br>
            <a:r>
              <a:rPr lang="en-US" sz="1200" dirty="0" smtClean="0"/>
              <a:t>for one burst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6932759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547664" y="4160113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Sampler</a:t>
            </a:r>
          </a:p>
          <a:p>
            <a:pPr algn="ctr"/>
            <a:r>
              <a:rPr lang="en-US" dirty="0" smtClean="0"/>
              <a:t>Bursts</a:t>
            </a:r>
            <a:endParaRPr lang="en-US" dirty="0"/>
          </a:p>
        </p:txBody>
      </p:sp>
      <p:cxnSp>
        <p:nvCxnSpPr>
          <p:cNvPr id="5" name="Gerade Verbindung 4"/>
          <p:cNvCxnSpPr>
            <a:stCxn id="4" idx="1"/>
            <a:endCxn id="6" idx="4"/>
          </p:cNvCxnSpPr>
          <p:nvPr/>
        </p:nvCxnSpPr>
        <p:spPr>
          <a:xfrm flipH="1">
            <a:off x="1309936" y="4617313"/>
            <a:ext cx="237728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ylinder 5"/>
          <p:cNvSpPr/>
          <p:nvPr/>
        </p:nvSpPr>
        <p:spPr>
          <a:xfrm>
            <a:off x="395536" y="4232121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7" name="Gewinkelte Verbindung 6"/>
          <p:cNvCxnSpPr>
            <a:stCxn id="4" idx="3"/>
            <a:endCxn id="23" idx="2"/>
          </p:cNvCxnSpPr>
          <p:nvPr/>
        </p:nvCxnSpPr>
        <p:spPr>
          <a:xfrm flipV="1">
            <a:off x="2627784" y="3043989"/>
            <a:ext cx="720080" cy="157332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339752" y="2647945"/>
            <a:ext cx="1074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MvdPixelDigi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4880193"/>
            <a:ext cx="103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MVDStripHit</a:t>
            </a:r>
            <a:endParaRPr lang="en-US" sz="1200" dirty="0"/>
          </a:p>
        </p:txBody>
      </p:sp>
      <p:grpSp>
        <p:nvGrpSpPr>
          <p:cNvPr id="30" name="Gruppierung 29"/>
          <p:cNvGrpSpPr/>
          <p:nvPr/>
        </p:nvGrpSpPr>
        <p:grpSpPr>
          <a:xfrm>
            <a:off x="3347864" y="1567825"/>
            <a:ext cx="3168352" cy="2952328"/>
            <a:chOff x="4644008" y="764704"/>
            <a:chExt cx="3168352" cy="2952328"/>
          </a:xfrm>
        </p:grpSpPr>
        <p:sp>
          <p:nvSpPr>
            <p:cNvPr id="20" name="Rechteck 19"/>
            <p:cNvSpPr/>
            <p:nvPr/>
          </p:nvSpPr>
          <p:spPr>
            <a:xfrm>
              <a:off x="5292080" y="1146448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292080" y="2442592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588224" y="1844824"/>
              <a:ext cx="108012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Pixel </a:t>
              </a:r>
              <a:r>
                <a:rPr lang="en-US" dirty="0" err="1" smtClean="0"/>
                <a:t>Digi</a:t>
              </a:r>
              <a:r>
                <a:rPr lang="en-US" dirty="0" smtClean="0"/>
                <a:t>-&gt;Hit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644008" y="764704"/>
              <a:ext cx="3168352" cy="2952328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6588224" y="2719953"/>
            <a:ext cx="9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MvdPixelHit</a:t>
            </a:r>
            <a:endParaRPr lang="en-US" sz="1200" dirty="0"/>
          </a:p>
        </p:txBody>
      </p:sp>
      <p:sp>
        <p:nvSpPr>
          <p:cNvPr id="58" name="Rechteck 57"/>
          <p:cNvSpPr/>
          <p:nvPr/>
        </p:nvSpPr>
        <p:spPr>
          <a:xfrm>
            <a:off x="1619672" y="980728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59" name="Gerade Verbindung 58"/>
          <p:cNvCxnSpPr>
            <a:stCxn id="23" idx="1"/>
            <a:endCxn id="58" idx="3"/>
          </p:cNvCxnSpPr>
          <p:nvPr/>
        </p:nvCxnSpPr>
        <p:spPr>
          <a:xfrm flipH="1" flipV="1">
            <a:off x="2699792" y="1437928"/>
            <a:ext cx="1112066" cy="562255"/>
          </a:xfrm>
          <a:prstGeom prst="line">
            <a:avLst/>
          </a:prstGeom>
          <a:ln w="1270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7524328" y="4232121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Burst Merger</a:t>
            </a:r>
            <a:endParaRPr lang="en-US" dirty="0"/>
          </a:p>
        </p:txBody>
      </p:sp>
      <p:cxnSp>
        <p:nvCxnSpPr>
          <p:cNvPr id="46" name="Gewinkelte Verbindung 45"/>
          <p:cNvCxnSpPr>
            <a:stCxn id="37" idx="1"/>
            <a:endCxn id="23" idx="6"/>
          </p:cNvCxnSpPr>
          <p:nvPr/>
        </p:nvCxnSpPr>
        <p:spPr>
          <a:xfrm rot="10800000">
            <a:off x="6516216" y="3043989"/>
            <a:ext cx="1008112" cy="164533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winkelte Verbindung 46"/>
          <p:cNvCxnSpPr/>
          <p:nvPr/>
        </p:nvCxnSpPr>
        <p:spPr>
          <a:xfrm rot="10800000">
            <a:off x="2627784" y="4736177"/>
            <a:ext cx="4896544" cy="28803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654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Faster serialization (according to Alexey)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Get rid of ROOT dependencies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More online style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Easier to adopt to </a:t>
            </a:r>
            <a:r>
              <a:rPr lang="en-US" smtClean="0"/>
              <a:t>other hardware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Cons: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Separation of data handling and processing in </a:t>
            </a:r>
            <a:r>
              <a:rPr lang="en-US" dirty="0" err="1" smtClean="0"/>
              <a:t>PndRoot</a:t>
            </a:r>
            <a:r>
              <a:rPr lang="en-US" dirty="0" smtClean="0"/>
              <a:t> needed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Move from </a:t>
            </a:r>
            <a:r>
              <a:rPr lang="en-US" dirty="0" err="1" smtClean="0"/>
              <a:t>TClonesArray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vector&lt; vector &lt; </a:t>
            </a:r>
            <a:r>
              <a:rPr lang="en-US" dirty="0" err="1" smtClean="0"/>
              <a:t>FairTimeStamp</a:t>
            </a:r>
            <a:r>
              <a:rPr lang="en-US" dirty="0" smtClean="0"/>
              <a:t>* &gt; &gt;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49571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FairMQ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546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27427" y="6093296"/>
            <a:ext cx="27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slides taken from Alexey </a:t>
            </a:r>
            <a:r>
              <a:rPr lang="en-US" sz="1200" dirty="0" err="1" smtClean="0"/>
              <a:t>Rybalchenko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678393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18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7427" y="6093296"/>
            <a:ext cx="27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slides taken from Alexey </a:t>
            </a:r>
            <a:r>
              <a:rPr lang="en-US" sz="1200" dirty="0" err="1" smtClean="0"/>
              <a:t>Rybalchenko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4670894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0394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7427" y="6093296"/>
            <a:ext cx="27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slides taken from Alexey </a:t>
            </a:r>
            <a:r>
              <a:rPr lang="en-US" sz="1200" dirty="0" err="1" smtClean="0"/>
              <a:t>Rybalchenko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6474503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842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7427" y="6093296"/>
            <a:ext cx="27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slides taken from Alexey </a:t>
            </a:r>
            <a:r>
              <a:rPr lang="en-US" sz="1200" dirty="0" err="1" smtClean="0"/>
              <a:t>Rybalchenko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3971678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it in </a:t>
            </a:r>
            <a:r>
              <a:rPr lang="en-US" dirty="0" err="1" smtClean="0"/>
              <a:t>PandaRoot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The easy way </a:t>
            </a:r>
            <a:r>
              <a:rPr lang="en-US" sz="2800" dirty="0" smtClean="0">
                <a:sym typeface="Wingdings"/>
              </a:rPr>
              <a:t> ROOT </a:t>
            </a:r>
            <a:r>
              <a:rPr lang="en-US" sz="2800" dirty="0" err="1" smtClean="0">
                <a:sym typeface="Wingdings"/>
              </a:rPr>
              <a:t>TMessage</a:t>
            </a:r>
            <a:endParaRPr lang="en-US" sz="2800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sz="2800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ym typeface="Wingdings"/>
              </a:rPr>
              <a:t>The generalized </a:t>
            </a:r>
            <a:r>
              <a:rPr lang="en-US" sz="2800" dirty="0" err="1" smtClean="0">
                <a:sym typeface="Wingdings"/>
              </a:rPr>
              <a:t>performant</a:t>
            </a:r>
            <a:r>
              <a:rPr lang="en-US" sz="2800" dirty="0" smtClean="0">
                <a:sym typeface="Wingdings"/>
              </a:rPr>
              <a:t> way  BOOST serialization</a:t>
            </a:r>
          </a:p>
          <a:p>
            <a:pPr marL="0" indent="0"/>
            <a:endParaRPr lang="en-US" sz="2800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800" dirty="0" smtClean="0"/>
              <a:t>The tough way </a:t>
            </a:r>
            <a:r>
              <a:rPr lang="en-US" sz="2800" dirty="0" smtClean="0">
                <a:sym typeface="Wingdings"/>
              </a:rPr>
              <a:t> binary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8895961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way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err="1" smtClean="0"/>
              <a:t>PndMQFileSampler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Generic file sampler for </a:t>
            </a:r>
            <a:r>
              <a:rPr lang="en-US" sz="2000" dirty="0" err="1" smtClean="0"/>
              <a:t>TObjects</a:t>
            </a:r>
            <a:r>
              <a:rPr lang="en-US" sz="2000" dirty="0" smtClean="0"/>
              <a:t> in </a:t>
            </a:r>
            <a:r>
              <a:rPr lang="en-US" sz="2000" dirty="0" err="1" smtClean="0"/>
              <a:t>PandaRoot</a:t>
            </a:r>
            <a:r>
              <a:rPr lang="en-US" sz="2000" dirty="0" smtClean="0"/>
              <a:t> files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Needs:</a:t>
            </a:r>
          </a:p>
          <a:p>
            <a:pPr lvl="2">
              <a:buFont typeface="Arial"/>
              <a:buChar char="•"/>
            </a:pPr>
            <a:r>
              <a:rPr lang="en-US" sz="2000" dirty="0" err="1" smtClean="0"/>
              <a:t>FileName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err="1" smtClean="0"/>
              <a:t>BranchName</a:t>
            </a:r>
            <a:r>
              <a:rPr lang="en-US" sz="2000" dirty="0"/>
              <a:t> </a:t>
            </a:r>
            <a:r>
              <a:rPr lang="en-US" sz="2000" dirty="0" smtClean="0"/>
              <a:t>+ target output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Does: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Takes data from File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Serialize it in a </a:t>
            </a:r>
            <a:r>
              <a:rPr lang="en-US" sz="2000" dirty="0" err="1" smtClean="0"/>
              <a:t>TMessage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Sends it to port</a:t>
            </a:r>
            <a:endParaRPr lang="en-US" sz="2000" dirty="0"/>
          </a:p>
        </p:txBody>
      </p:sp>
      <p:sp>
        <p:nvSpPr>
          <p:cNvPr id="4" name="Rechteck 3"/>
          <p:cNvSpPr/>
          <p:nvPr/>
        </p:nvSpPr>
        <p:spPr>
          <a:xfrm>
            <a:off x="2915816" y="4941168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Sampler</a:t>
            </a:r>
            <a:endParaRPr lang="en-US" dirty="0"/>
          </a:p>
        </p:txBody>
      </p:sp>
      <p:cxnSp>
        <p:nvCxnSpPr>
          <p:cNvPr id="6" name="Gerade Verbindung 5"/>
          <p:cNvCxnSpPr>
            <a:stCxn id="4" idx="1"/>
            <a:endCxn id="7" idx="4"/>
          </p:cNvCxnSpPr>
          <p:nvPr/>
        </p:nvCxnSpPr>
        <p:spPr>
          <a:xfrm flipH="1">
            <a:off x="2318048" y="5398368"/>
            <a:ext cx="597768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ylinder 6"/>
          <p:cNvSpPr/>
          <p:nvPr/>
        </p:nvSpPr>
        <p:spPr>
          <a:xfrm>
            <a:off x="1403648" y="5013176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17" name="Gewinkelte Verbindung 16"/>
          <p:cNvCxnSpPr>
            <a:stCxn id="4" idx="3"/>
          </p:cNvCxnSpPr>
          <p:nvPr/>
        </p:nvCxnSpPr>
        <p:spPr>
          <a:xfrm flipV="1">
            <a:off x="3995936" y="4581128"/>
            <a:ext cx="1224136" cy="817240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4" idx="3"/>
          </p:cNvCxnSpPr>
          <p:nvPr/>
        </p:nvCxnSpPr>
        <p:spPr>
          <a:xfrm flipV="1">
            <a:off x="3995936" y="5085184"/>
            <a:ext cx="1224136" cy="313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" idx="3"/>
          </p:cNvCxnSpPr>
          <p:nvPr/>
        </p:nvCxnSpPr>
        <p:spPr>
          <a:xfrm>
            <a:off x="3995936" y="5398368"/>
            <a:ext cx="1224136" cy="262880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/>
          <p:nvPr/>
        </p:nvCxnSpPr>
        <p:spPr>
          <a:xfrm>
            <a:off x="3995936" y="5398368"/>
            <a:ext cx="1224136" cy="694928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558407" y="4293096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1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572000" y="4797152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2</a:t>
            </a:r>
            <a:endParaRPr lang="en-US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4572000" y="5373216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3</a:t>
            </a:r>
            <a:endParaRPr lang="en-US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4572000" y="5805264"/>
            <a:ext cx="8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data-out n</a:t>
            </a:r>
            <a:endParaRPr lang="en-US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5179016" y="4437112"/>
            <a:ext cx="3468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MVDPixelDigi</a:t>
            </a:r>
            <a:r>
              <a:rPr lang="en-US" sz="1200" dirty="0" smtClean="0"/>
              <a:t> / </a:t>
            </a:r>
            <a:r>
              <a:rPr lang="en-US" sz="1200" dirty="0" err="1" smtClean="0"/>
              <a:t>MVDStripDigi</a:t>
            </a: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5148064" y="4952201"/>
            <a:ext cx="195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STTHit</a:t>
            </a:r>
            <a:endParaRPr lang="en-US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5174530" y="5517232"/>
            <a:ext cx="2091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FairEventHeader</a:t>
            </a:r>
            <a:r>
              <a:rPr lang="en-US" sz="1200" dirty="0" smtClean="0"/>
              <a:t> / </a:t>
            </a:r>
            <a:r>
              <a:rPr lang="en-US" sz="1200" dirty="0" err="1" smtClean="0"/>
              <a:t>GEMDigi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7797190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way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PndMQTaskProcessor</a:t>
            </a:r>
            <a:r>
              <a:rPr lang="en-US" dirty="0"/>
              <a:t> </a:t>
            </a:r>
            <a:r>
              <a:rPr lang="en-US" dirty="0" smtClean="0"/>
              <a:t>Template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Takes every </a:t>
            </a:r>
            <a:r>
              <a:rPr lang="en-US" dirty="0" err="1" smtClean="0"/>
              <a:t>PndRoot</a:t>
            </a:r>
            <a:r>
              <a:rPr lang="en-US" dirty="0" smtClean="0"/>
              <a:t> task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Provides access to parameter database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Handles incoming and outgoing data</a:t>
            </a:r>
          </a:p>
          <a:p>
            <a:pPr lvl="3">
              <a:buFont typeface="Arial"/>
              <a:buChar char="•"/>
            </a:pPr>
            <a:r>
              <a:rPr lang="en-US" dirty="0"/>
              <a:t>Takes incoming data from </a:t>
            </a:r>
            <a:r>
              <a:rPr lang="en-US" dirty="0" err="1"/>
              <a:t>TMessages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dirty="0"/>
              <a:t>De-serializes </a:t>
            </a:r>
            <a:r>
              <a:rPr lang="en-US" dirty="0" smtClean="0"/>
              <a:t>it in </a:t>
            </a:r>
            <a:r>
              <a:rPr lang="en-US" dirty="0" err="1" smtClean="0"/>
              <a:t>TObject</a:t>
            </a:r>
            <a:r>
              <a:rPr lang="en-US" dirty="0" smtClean="0"/>
              <a:t>*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dirty="0"/>
              <a:t>Puts data in </a:t>
            </a:r>
            <a:r>
              <a:rPr lang="en-US" dirty="0" err="1"/>
              <a:t>TList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Reverse process for outgoing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Calls two methods: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err="1" smtClean="0"/>
              <a:t>InitMQ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Takes parameters from parameter database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Creates new </a:t>
            </a:r>
            <a:r>
              <a:rPr lang="en-US" dirty="0" err="1" smtClean="0"/>
              <a:t>TClonesArrays</a:t>
            </a:r>
            <a:r>
              <a:rPr lang="en-US" dirty="0" smtClean="0"/>
              <a:t> for incoming data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ExecMQ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Assigns outgoing </a:t>
            </a:r>
            <a:r>
              <a:rPr lang="en-US" dirty="0" err="1" smtClean="0"/>
              <a:t>TClonesArrays</a:t>
            </a:r>
            <a:r>
              <a:rPr lang="en-US" dirty="0" smtClean="0"/>
              <a:t> to </a:t>
            </a:r>
            <a:r>
              <a:rPr lang="en-US" dirty="0" err="1" smtClean="0"/>
              <a:t>TList</a:t>
            </a:r>
            <a:r>
              <a:rPr lang="en-US" dirty="0" smtClean="0"/>
              <a:t> Out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Ca</a:t>
            </a:r>
            <a:r>
              <a:rPr lang="en-US" dirty="0" smtClean="0"/>
              <a:t>lls standard Exec</a:t>
            </a:r>
            <a:endParaRPr lang="en-US" dirty="0" smtClean="0"/>
          </a:p>
          <a:p>
            <a:pPr lvl="2">
              <a:buFont typeface="Arial"/>
              <a:buChar char="•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2924944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</a:t>
            </a:r>
            <a:r>
              <a:rPr lang="en-US" dirty="0" err="1" smtClean="0"/>
              <a:t>Proces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Gerade Verbindung 4"/>
          <p:cNvCxnSpPr>
            <a:endCxn id="4" idx="3"/>
          </p:cNvCxnSpPr>
          <p:nvPr/>
        </p:nvCxnSpPr>
        <p:spPr>
          <a:xfrm flipH="1" flipV="1">
            <a:off x="8172400" y="3382144"/>
            <a:ext cx="648072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6444208" y="3356992"/>
            <a:ext cx="648072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729321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way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PndMQFileSink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Saves </a:t>
            </a:r>
            <a:r>
              <a:rPr lang="en-US" dirty="0" err="1" smtClean="0"/>
              <a:t>TObject</a:t>
            </a:r>
            <a:r>
              <a:rPr lang="en-US" dirty="0" smtClean="0"/>
              <a:t>* from </a:t>
            </a:r>
            <a:r>
              <a:rPr lang="en-US" dirty="0" err="1" smtClean="0"/>
              <a:t>FairMQ</a:t>
            </a:r>
            <a:r>
              <a:rPr lang="en-US" dirty="0" smtClean="0"/>
              <a:t> connection into predefined branch of </a:t>
            </a:r>
            <a:r>
              <a:rPr lang="en-US" dirty="0" err="1" smtClean="0"/>
              <a:t>PndRoot</a:t>
            </a:r>
            <a:r>
              <a:rPr lang="en-US" dirty="0" smtClean="0"/>
              <a:t> file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Up to now only one output branch per </a:t>
            </a:r>
            <a:r>
              <a:rPr lang="en-US" dirty="0" err="1" smtClean="0"/>
              <a:t>FileSink</a:t>
            </a: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3203848" y="3933056"/>
            <a:ext cx="108012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Sink</a:t>
            </a:r>
            <a:endParaRPr lang="en-US" dirty="0"/>
          </a:p>
        </p:txBody>
      </p:sp>
      <p:cxnSp>
        <p:nvCxnSpPr>
          <p:cNvPr id="5" name="Gerade Verbindung 4"/>
          <p:cNvCxnSpPr>
            <a:stCxn id="6" idx="2"/>
            <a:endCxn id="4" idx="3"/>
          </p:cNvCxnSpPr>
          <p:nvPr/>
        </p:nvCxnSpPr>
        <p:spPr>
          <a:xfrm flipH="1" flipV="1">
            <a:off x="4283968" y="4390256"/>
            <a:ext cx="648072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ylinder 5"/>
          <p:cNvSpPr/>
          <p:nvPr/>
        </p:nvSpPr>
        <p:spPr>
          <a:xfrm>
            <a:off x="4932040" y="4005064"/>
            <a:ext cx="914400" cy="784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TTree</a:t>
            </a:r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2555776" y="4365104"/>
            <a:ext cx="648072" cy="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2280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PANDA_Meeting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PANDA_Meeting_Vorlage.potx</Template>
  <TotalTime>0</TotalTime>
  <Words>550</Words>
  <Application>Microsoft Macintosh PowerPoint</Application>
  <PresentationFormat>Bildschirmpräsentation 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PANDA_Meeting_Vorlage</vt:lpstr>
      <vt:lpstr>Bitmap</vt:lpstr>
      <vt:lpstr>First Test of FairMQ for PandaRoot</vt:lpstr>
      <vt:lpstr>FairMQ</vt:lpstr>
      <vt:lpstr>PowerPoint-Präsentation</vt:lpstr>
      <vt:lpstr>PowerPoint-Präsentation</vt:lpstr>
      <vt:lpstr>PowerPoint-Präsentation</vt:lpstr>
      <vt:lpstr>How to use it in PandaRoot?</vt:lpstr>
      <vt:lpstr>The easy way</vt:lpstr>
      <vt:lpstr>The easy way</vt:lpstr>
      <vt:lpstr>The easy way</vt:lpstr>
      <vt:lpstr>Putting everything together</vt:lpstr>
      <vt:lpstr>BOOST Serialization</vt:lpstr>
      <vt:lpstr>PndMQFileSamplerBursts</vt:lpstr>
      <vt:lpstr>PndMQBurstProcessors</vt:lpstr>
      <vt:lpstr>PndMQMerger</vt:lpstr>
      <vt:lpstr>Putting everything together</vt:lpstr>
      <vt:lpstr>Pros &amp; Cons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1465</cp:revision>
  <cp:lastPrinted>2014-09-02T12:21:31Z</cp:lastPrinted>
  <dcterms:created xsi:type="dcterms:W3CDTF">2006-01-19T12:56:44Z</dcterms:created>
  <dcterms:modified xsi:type="dcterms:W3CDTF">2016-09-12T18:30:25Z</dcterms:modified>
</cp:coreProperties>
</file>