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8" r:id="rId2"/>
    <p:sldId id="270" r:id="rId3"/>
    <p:sldId id="279" r:id="rId4"/>
    <p:sldId id="277" r:id="rId5"/>
    <p:sldId id="271" r:id="rId6"/>
    <p:sldId id="280" r:id="rId7"/>
    <p:sldId id="281" r:id="rId8"/>
    <p:sldId id="282" r:id="rId9"/>
    <p:sldId id="283" r:id="rId10"/>
    <p:sldId id="284" r:id="rId11"/>
  </p:sldIdLst>
  <p:sldSz cx="9906000" cy="6858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-72" y="-154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F8EE36-F3FA-4AB1-97D4-E4A4442BDF1E}" type="datetimeFigureOut">
              <a:rPr lang="en-GB" smtClean="0"/>
              <a:t>22/09/2016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52500" y="685800"/>
            <a:ext cx="4953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FD91A7-776D-4A24-8230-7B731948D43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4118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 userDrawn="1"/>
        </p:nvSpPr>
        <p:spPr>
          <a:xfrm>
            <a:off x="0" y="6639163"/>
            <a:ext cx="106456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dirty="0" smtClean="0">
                <a:solidFill>
                  <a:schemeClr val="bg1">
                    <a:lumMod val="75000"/>
                  </a:schemeClr>
                </a:solidFill>
              </a:rPr>
              <a:t>2016-09-12</a:t>
            </a:r>
            <a:endParaRPr lang="en-GB" sz="10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9081844" y="6576446"/>
            <a:ext cx="7920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0B468CD5-49D6-4BD1-8437-A3EB0A52F775}" type="slidenum">
              <a:rPr lang="en-GB" sz="1000" smtClean="0">
                <a:solidFill>
                  <a:schemeClr val="bg1">
                    <a:lumMod val="75000"/>
                  </a:schemeClr>
                </a:solidFill>
              </a:rPr>
              <a:pPr algn="r"/>
              <a:t>‹#›</a:t>
            </a:fld>
            <a:r>
              <a:rPr lang="en-GB" sz="1000" baseline="0" dirty="0" smtClean="0">
                <a:solidFill>
                  <a:schemeClr val="bg1">
                    <a:lumMod val="75000"/>
                  </a:schemeClr>
                </a:solidFill>
              </a:rPr>
              <a:t> / 10</a:t>
            </a:r>
            <a:r>
              <a:rPr lang="en-GB" sz="1000" dirty="0" smtClean="0"/>
              <a:t> </a:t>
            </a:r>
            <a:endParaRPr lang="en-GB" sz="1000" dirty="0"/>
          </a:p>
        </p:txBody>
      </p:sp>
    </p:spTree>
    <p:extLst>
      <p:ext uri="{BB962C8B-B14F-4D97-AF65-F5344CB8AC3E}">
        <p14:creationId xmlns:p14="http://schemas.microsoft.com/office/powerpoint/2010/main" val="3721663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5300" y="1600201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smtClean="0"/>
              <a:t>2014-10-24</a:t>
            </a: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468CD5-49D6-4BD1-8437-A3EB0A52F77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573690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edms.cern.ch/document/1713314/2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indico.gsi.de/conferenceDisplay.py?confId=4839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742950" y="620688"/>
            <a:ext cx="8420100" cy="1728192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</a:pPr>
            <a:r>
              <a:rPr lang="en-US" sz="3600" dirty="0" smtClean="0"/>
              <a:t>Miscellaneous MEC Topics</a:t>
            </a:r>
            <a:r>
              <a:rPr lang="en-GB" sz="2800" dirty="0"/>
              <a:t/>
            </a:r>
            <a:br>
              <a:rPr lang="en-GB" sz="2800" dirty="0"/>
            </a:br>
            <a:r>
              <a:rPr lang="en-GB" sz="1400" dirty="0" smtClean="0"/>
              <a:t>Mainz, CM </a:t>
            </a:r>
            <a:r>
              <a:rPr lang="en-GB" sz="1400" dirty="0" smtClean="0"/>
              <a:t>September </a:t>
            </a:r>
            <a:r>
              <a:rPr lang="en-GB" sz="1400" dirty="0" smtClean="0"/>
              <a:t>2016, </a:t>
            </a:r>
            <a:r>
              <a:rPr lang="en-GB" sz="1400" dirty="0"/>
              <a:t>MEC </a:t>
            </a:r>
            <a:r>
              <a:rPr lang="en-GB" sz="1400" dirty="0" smtClean="0"/>
              <a:t>Session</a:t>
            </a:r>
            <a:r>
              <a:rPr lang="en-GB" sz="2800" dirty="0" smtClean="0"/>
              <a:t/>
            </a:r>
            <a:br>
              <a:rPr lang="en-GB" sz="2800" dirty="0" smtClean="0"/>
            </a:br>
            <a:r>
              <a:rPr lang="en-GB" sz="1600" dirty="0" smtClean="0"/>
              <a:t> </a:t>
            </a:r>
            <a:r>
              <a:rPr lang="en-GB" sz="1200" dirty="0" smtClean="0"/>
              <a:t>J. </a:t>
            </a:r>
            <a:r>
              <a:rPr lang="en-GB" sz="1200" dirty="0" err="1" smtClean="0"/>
              <a:t>Lühning</a:t>
            </a:r>
            <a:r>
              <a:rPr lang="en-GB" sz="1200" dirty="0" smtClean="0"/>
              <a:t>, GSI</a:t>
            </a:r>
            <a:endParaRPr lang="en-GB" sz="12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208584" y="3068960"/>
            <a:ext cx="7560840" cy="21602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457200" indent="-457200" algn="l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GB" sz="2400" dirty="0" smtClean="0"/>
              <a:t>Interfaces</a:t>
            </a:r>
          </a:p>
          <a:p>
            <a:pPr marL="457200" indent="-457200" algn="l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400" dirty="0" smtClean="0"/>
              <a:t>Mounting of Heavy Components in Target Spectrometer</a:t>
            </a:r>
          </a:p>
          <a:p>
            <a:pPr marL="457200" indent="-457200" algn="l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2400" dirty="0"/>
              <a:t>Support of Central </a:t>
            </a:r>
            <a:r>
              <a:rPr lang="en-US" sz="2400" dirty="0" smtClean="0"/>
              <a:t>Detectors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021492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0363" y="1556792"/>
            <a:ext cx="6645275" cy="3421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742950" y="116632"/>
            <a:ext cx="8420100" cy="576063"/>
          </a:xfrm>
        </p:spPr>
        <p:txBody>
          <a:bodyPr>
            <a:normAutofit/>
          </a:bodyPr>
          <a:lstStyle/>
          <a:p>
            <a:pPr marL="457200" indent="-457200">
              <a:spcBef>
                <a:spcPts val="1200"/>
              </a:spcBef>
            </a:pPr>
            <a:r>
              <a:rPr lang="en-US" sz="2800" dirty="0" smtClean="0"/>
              <a:t>Support of Central Detectors</a:t>
            </a:r>
            <a:endParaRPr lang="en-US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1568624" y="5644381"/>
            <a:ext cx="706705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/>
              <a:t>Deflection of CT-beams under all weights (magnification factor 400).</a:t>
            </a:r>
          </a:p>
          <a:p>
            <a:pPr algn="ctr"/>
            <a:r>
              <a:rPr lang="en-GB" sz="1400" dirty="0" smtClean="0"/>
              <a:t>Colours indicate the vertical displacement.</a:t>
            </a:r>
          </a:p>
          <a:p>
            <a:pPr algn="ctr"/>
            <a:r>
              <a:rPr lang="en-GB" sz="1400" dirty="0" smtClean="0"/>
              <a:t>Downstream support cone is able to carry considerable radial loads but hardly any axial load.</a:t>
            </a:r>
            <a:endParaRPr lang="en-GB" sz="1400" dirty="0"/>
          </a:p>
        </p:txBody>
      </p:sp>
      <p:sp>
        <p:nvSpPr>
          <p:cNvPr id="25" name="TextBox 24"/>
          <p:cNvSpPr txBox="1"/>
          <p:nvPr/>
        </p:nvSpPr>
        <p:spPr>
          <a:xfrm>
            <a:off x="4448944" y="1870348"/>
            <a:ext cx="1872208" cy="461665"/>
          </a:xfrm>
          <a:prstGeom prst="rect">
            <a:avLst/>
          </a:prstGeom>
          <a:solidFill>
            <a:schemeClr val="bg1">
              <a:alpha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max. deflection of upper CT-beam 0.45 mm (-Δy)</a:t>
            </a:r>
          </a:p>
        </p:txBody>
      </p:sp>
      <p:cxnSp>
        <p:nvCxnSpPr>
          <p:cNvPr id="27" name="Straight Arrow Connector 26"/>
          <p:cNvCxnSpPr/>
          <p:nvPr/>
        </p:nvCxnSpPr>
        <p:spPr>
          <a:xfrm flipH="1">
            <a:off x="4376936" y="2260005"/>
            <a:ext cx="144015" cy="351039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  <a:effectLst>
            <a:glow rad="50800">
              <a:schemeClr val="bg1">
                <a:alpha val="6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19635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742950" y="116632"/>
            <a:ext cx="8420100" cy="576063"/>
          </a:xfrm>
        </p:spPr>
        <p:txBody>
          <a:bodyPr>
            <a:normAutofit/>
          </a:bodyPr>
          <a:lstStyle/>
          <a:p>
            <a:pPr marL="457200" indent="-457200"/>
            <a:r>
              <a:rPr lang="en-GB" sz="2800" dirty="0" smtClean="0"/>
              <a:t>Interfaces</a:t>
            </a:r>
            <a:endParaRPr lang="en-GB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920552" y="908720"/>
            <a:ext cx="8136904" cy="54322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Interfaces need to be defined between </a:t>
            </a:r>
            <a:r>
              <a:rPr lang="en-US" dirty="0" smtClean="0"/>
              <a:t>neighboring </a:t>
            </a:r>
            <a:r>
              <a:rPr lang="en-US" dirty="0"/>
              <a:t>components. </a:t>
            </a:r>
            <a:r>
              <a:rPr lang="en-US" dirty="0" smtClean="0"/>
              <a:t>In 2014, Evgeny Koshurnikov had posted a first draft, which Lars Schmitt had adopted and modified in the EDMS document</a:t>
            </a:r>
          </a:p>
          <a:p>
            <a:r>
              <a:rPr lang="en-US" dirty="0" smtClean="0"/>
              <a:t>“</a:t>
            </a:r>
            <a:r>
              <a:rPr lang="en-US" b="1" dirty="0"/>
              <a:t>Detailed Specification for the PANDA Superconducting </a:t>
            </a:r>
            <a:r>
              <a:rPr lang="en-US" b="1" dirty="0" smtClean="0"/>
              <a:t>Solenoid </a:t>
            </a:r>
            <a:r>
              <a:rPr lang="en-GB" b="1" dirty="0" smtClean="0"/>
              <a:t>Magnet”,</a:t>
            </a:r>
          </a:p>
          <a:p>
            <a:r>
              <a:rPr lang="en-GB" i="1" dirty="0" smtClean="0"/>
              <a:t>s. </a:t>
            </a:r>
            <a:r>
              <a:rPr lang="en-GB" sz="1600" i="1" dirty="0" smtClean="0">
                <a:hlinkClick r:id="rId2"/>
              </a:rPr>
              <a:t>https</a:t>
            </a:r>
            <a:r>
              <a:rPr lang="en-GB" sz="1600" i="1" dirty="0">
                <a:hlinkClick r:id="rId2"/>
              </a:rPr>
              <a:t>://edms.cern.ch/document/1713314/2</a:t>
            </a:r>
            <a:endParaRPr lang="en-GB" sz="1600" i="1" dirty="0"/>
          </a:p>
          <a:p>
            <a:endParaRPr lang="en-US" dirty="0" smtClean="0"/>
          </a:p>
          <a:p>
            <a:pPr>
              <a:spcAft>
                <a:spcPts val="600"/>
              </a:spcAft>
            </a:pPr>
            <a:r>
              <a:rPr lang="en-US" dirty="0" smtClean="0"/>
              <a:t>From chapter 3.3 of that document: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Floor space and geometrical constraints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Overall dimensions</a:t>
            </a:r>
          </a:p>
          <a:p>
            <a:pPr marL="342900" indent="-342900">
              <a:buFont typeface="+mj-lt"/>
              <a:buAutoNum type="arabicPeriod"/>
            </a:pPr>
            <a:r>
              <a:rPr lang="ru-RU" dirty="0" smtClean="0"/>
              <a:t>Rail </a:t>
            </a:r>
            <a:r>
              <a:rPr lang="de-DE" dirty="0"/>
              <a:t>t</a:t>
            </a:r>
            <a:r>
              <a:rPr lang="ru-RU" dirty="0" smtClean="0"/>
              <a:t>rack</a:t>
            </a:r>
            <a:r>
              <a:rPr lang="de-DE" dirty="0" smtClean="0"/>
              <a:t>s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Detector </a:t>
            </a:r>
            <a:r>
              <a:rPr lang="en-US" dirty="0" smtClean="0"/>
              <a:t>support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Services and cables (recesses in barrel yoke)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Muon </a:t>
            </a:r>
            <a:r>
              <a:rPr lang="en-US" dirty="0" smtClean="0"/>
              <a:t>filter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Muon detectors (barrel layers)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Backward </a:t>
            </a:r>
            <a:r>
              <a:rPr lang="en-US" dirty="0"/>
              <a:t>Endcap EMC </a:t>
            </a:r>
            <a:endParaRPr lang="en-US" dirty="0" smtClean="0"/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Barrel </a:t>
            </a:r>
            <a:r>
              <a:rPr lang="en-US" dirty="0"/>
              <a:t>DIRC </a:t>
            </a:r>
            <a:r>
              <a:rPr lang="en-US" dirty="0" smtClean="0"/>
              <a:t>readout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Target system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Auxiliary </a:t>
            </a:r>
            <a:r>
              <a:rPr lang="en-US" dirty="0" smtClean="0"/>
              <a:t>Platform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Electronic racks</a:t>
            </a:r>
            <a:endParaRPr lang="en-US" sz="1600" dirty="0" smtClean="0"/>
          </a:p>
        </p:txBody>
      </p:sp>
    </p:spTree>
    <p:extLst>
      <p:ext uri="{BB962C8B-B14F-4D97-AF65-F5344CB8AC3E}">
        <p14:creationId xmlns:p14="http://schemas.microsoft.com/office/powerpoint/2010/main" val="4085820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742950" y="188641"/>
            <a:ext cx="8420100" cy="576063"/>
          </a:xfrm>
        </p:spPr>
        <p:txBody>
          <a:bodyPr>
            <a:normAutofit/>
          </a:bodyPr>
          <a:lstStyle/>
          <a:p>
            <a:pPr marL="457200" indent="-457200"/>
            <a:r>
              <a:rPr lang="en-GB" sz="2800" dirty="0" smtClean="0"/>
              <a:t>Interfaces</a:t>
            </a:r>
            <a:endParaRPr lang="en-GB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920552" y="1328569"/>
            <a:ext cx="8136904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In his latest CM presentation Evgeny </a:t>
            </a:r>
            <a:r>
              <a:rPr lang="en-US" dirty="0"/>
              <a:t>Koshurnikov had </a:t>
            </a:r>
            <a:r>
              <a:rPr lang="en-US" dirty="0" smtClean="0"/>
              <a:t>named additional interfaces, mainly for the cold mass and the cryostat (s. </a:t>
            </a:r>
            <a:r>
              <a:rPr lang="en-US" sz="1600" i="1" dirty="0" smtClean="0">
                <a:hlinkClick r:id="rId2"/>
              </a:rPr>
              <a:t>https</a:t>
            </a:r>
            <a:r>
              <a:rPr lang="en-US" sz="1600" i="1" dirty="0">
                <a:hlinkClick r:id="rId2"/>
              </a:rPr>
              <a:t>://</a:t>
            </a:r>
            <a:r>
              <a:rPr lang="en-US" sz="1600" i="1" dirty="0" smtClean="0">
                <a:hlinkClick r:id="rId2"/>
              </a:rPr>
              <a:t>indico.gsi.de/conferenceDisplay.py?confId=4839</a:t>
            </a:r>
            <a:r>
              <a:rPr lang="en-US" dirty="0" smtClean="0"/>
              <a:t>):</a:t>
            </a:r>
          </a:p>
          <a:p>
            <a:endParaRPr lang="de-DE" sz="1600" dirty="0" smtClean="0"/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Control </a:t>
            </a:r>
            <a:r>
              <a:rPr lang="en-US" dirty="0"/>
              <a:t>Dewar with helium supply </a:t>
            </a:r>
            <a:r>
              <a:rPr lang="en-US" dirty="0" smtClean="0"/>
              <a:t>lines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Bus </a:t>
            </a:r>
            <a:r>
              <a:rPr lang="en-US" dirty="0"/>
              <a:t>bars of the power supply and control Dewar current </a:t>
            </a:r>
            <a:r>
              <a:rPr lang="en-US" dirty="0" smtClean="0"/>
              <a:t>leads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Control </a:t>
            </a:r>
            <a:r>
              <a:rPr lang="en-US" dirty="0"/>
              <a:t>Dewar and target equipment on the top </a:t>
            </a:r>
            <a:r>
              <a:rPr lang="en-US" dirty="0" smtClean="0"/>
              <a:t>platform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Bus </a:t>
            </a:r>
            <a:r>
              <a:rPr lang="en-US" dirty="0"/>
              <a:t>bars and helium tubing of the cold mass inside the interface </a:t>
            </a:r>
            <a:r>
              <a:rPr lang="en-US" dirty="0" smtClean="0"/>
              <a:t>box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 smtClean="0"/>
              <a:t>Ties </a:t>
            </a:r>
            <a:r>
              <a:rPr lang="en-US" dirty="0"/>
              <a:t>of the cold mass suspension system and the brackets on the outer surface of the </a:t>
            </a:r>
            <a:r>
              <a:rPr lang="en-US" dirty="0" smtClean="0"/>
              <a:t>SC </a:t>
            </a:r>
            <a:r>
              <a:rPr lang="en-US" dirty="0"/>
              <a:t>coil support </a:t>
            </a:r>
            <a:r>
              <a:rPr lang="en-US" dirty="0" smtClean="0"/>
              <a:t>cylinder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/>
              <a:t>Positions of </a:t>
            </a:r>
            <a:r>
              <a:rPr lang="en-US" dirty="0" smtClean="0"/>
              <a:t>scaffold stairs to </a:t>
            </a:r>
            <a:r>
              <a:rPr lang="en-US" dirty="0"/>
              <a:t>get to the top </a:t>
            </a:r>
            <a:r>
              <a:rPr lang="en-US" dirty="0" smtClean="0"/>
              <a:t>platform</a:t>
            </a:r>
          </a:p>
        </p:txBody>
      </p:sp>
    </p:spTree>
    <p:extLst>
      <p:ext uri="{BB962C8B-B14F-4D97-AF65-F5344CB8AC3E}">
        <p14:creationId xmlns:p14="http://schemas.microsoft.com/office/powerpoint/2010/main" val="3566727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742950" y="116632"/>
            <a:ext cx="8420100" cy="576063"/>
          </a:xfrm>
        </p:spPr>
        <p:txBody>
          <a:bodyPr>
            <a:normAutofit/>
          </a:bodyPr>
          <a:lstStyle/>
          <a:p>
            <a:pPr marL="457200" indent="-457200"/>
            <a:r>
              <a:rPr lang="en-GB" sz="2800" dirty="0" smtClean="0"/>
              <a:t>Interfaces</a:t>
            </a:r>
            <a:endParaRPr lang="en-GB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920552" y="1052736"/>
            <a:ext cx="8136904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How should we proceed?</a:t>
            </a:r>
          </a:p>
          <a:p>
            <a:endParaRPr lang="en-US" dirty="0"/>
          </a:p>
          <a:p>
            <a:r>
              <a:rPr lang="en-US" dirty="0" smtClean="0"/>
              <a:t>Proposal:</a:t>
            </a:r>
          </a:p>
          <a:p>
            <a:r>
              <a:rPr lang="en-US" dirty="0" smtClean="0"/>
              <a:t>Generation of one EDMS document for each interface, </a:t>
            </a:r>
            <a:r>
              <a:rPr lang="en-US" dirty="0"/>
              <a:t>which has to </a:t>
            </a:r>
            <a:r>
              <a:rPr lang="en-US" dirty="0" smtClean="0"/>
              <a:t>be checked by the involved </a:t>
            </a:r>
            <a:r>
              <a:rPr lang="en-US" dirty="0"/>
              <a:t>system </a:t>
            </a:r>
            <a:r>
              <a:rPr lang="en-US" dirty="0" smtClean="0"/>
              <a:t>managers and released by the TC.</a:t>
            </a:r>
          </a:p>
          <a:p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(EDMS type: </a:t>
            </a:r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Engineering - Functional Specifications (EF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</a:rPr>
              <a:t>), release procedure: FAIR-PE)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64568" y="5086925"/>
            <a:ext cx="74888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After finishing all interface documents, they should be merged into one big document (proposal by Evgeny Koshurnikov).</a:t>
            </a:r>
            <a:endParaRPr lang="en-US" dirty="0"/>
          </a:p>
        </p:txBody>
      </p:sp>
      <p:pic>
        <p:nvPicPr>
          <p:cNvPr id="2051" name="Picture 3" descr="F:\Unbenannt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6031" y="2899607"/>
            <a:ext cx="7353938" cy="18975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15928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2640" y="894780"/>
            <a:ext cx="6378575" cy="4922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742950" y="44624"/>
            <a:ext cx="8420100" cy="576063"/>
          </a:xfrm>
        </p:spPr>
        <p:txBody>
          <a:bodyPr>
            <a:normAutofit/>
          </a:bodyPr>
          <a:lstStyle/>
          <a:p>
            <a:pPr marL="457200" indent="-457200">
              <a:spcBef>
                <a:spcPts val="1200"/>
              </a:spcBef>
            </a:pPr>
            <a:r>
              <a:rPr lang="en-US" sz="2800" dirty="0"/>
              <a:t>Mounting of Heavy Components in Target Spectrometer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496616" y="5858688"/>
            <a:ext cx="6984776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 smtClean="0"/>
              <a:t>Target Spectrometer in maintenance position, concrete blocks may be used for installation of cryostat, barrel-EMC, and FE-EMC. Horizontal dimensions of concrete blocks: only as big as necessary, with horizontal acceleration of heavy parts 1.5 m/s² (0.075·g × safety factor 2).</a:t>
            </a:r>
            <a:endParaRPr lang="en-GB" sz="1400" dirty="0"/>
          </a:p>
        </p:txBody>
      </p:sp>
      <p:sp>
        <p:nvSpPr>
          <p:cNvPr id="29" name="TextBox 28"/>
          <p:cNvSpPr txBox="1"/>
          <p:nvPr/>
        </p:nvSpPr>
        <p:spPr>
          <a:xfrm>
            <a:off x="1496616" y="1268760"/>
            <a:ext cx="2016224" cy="646331"/>
          </a:xfrm>
          <a:prstGeom prst="rect">
            <a:avLst/>
          </a:prstGeom>
          <a:solidFill>
            <a:schemeClr val="bg1">
              <a:alpha val="20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en-GB" sz="1200" dirty="0" smtClean="0"/>
              <a:t>concrete block upstream, upper surface 2.1 meter below beam height</a:t>
            </a:r>
          </a:p>
        </p:txBody>
      </p:sp>
      <p:cxnSp>
        <p:nvCxnSpPr>
          <p:cNvPr id="35" name="Straight Arrow Connector 34"/>
          <p:cNvCxnSpPr/>
          <p:nvPr/>
        </p:nvCxnSpPr>
        <p:spPr>
          <a:xfrm>
            <a:off x="3008784" y="1916832"/>
            <a:ext cx="504056" cy="1785391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  <a:effectLst>
            <a:glow rad="50800">
              <a:schemeClr val="bg1">
                <a:alpha val="6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7761312" y="5013176"/>
            <a:ext cx="1008112" cy="646331"/>
          </a:xfrm>
          <a:prstGeom prst="rect">
            <a:avLst/>
          </a:prstGeom>
          <a:solidFill>
            <a:schemeClr val="bg1">
              <a:alpha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concrete block downstream</a:t>
            </a:r>
          </a:p>
        </p:txBody>
      </p:sp>
      <p:cxnSp>
        <p:nvCxnSpPr>
          <p:cNvPr id="21" name="Straight Arrow Connector 20"/>
          <p:cNvCxnSpPr/>
          <p:nvPr/>
        </p:nvCxnSpPr>
        <p:spPr>
          <a:xfrm flipH="1" flipV="1">
            <a:off x="7473280" y="4869161"/>
            <a:ext cx="360040" cy="217764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  <a:effectLst>
            <a:glow rad="50800">
              <a:schemeClr val="bg1">
                <a:alpha val="6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867650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2600" y="977900"/>
            <a:ext cx="6340475" cy="4900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742950" y="116632"/>
            <a:ext cx="8420100" cy="576063"/>
          </a:xfrm>
        </p:spPr>
        <p:txBody>
          <a:bodyPr>
            <a:normAutofit/>
          </a:bodyPr>
          <a:lstStyle/>
          <a:p>
            <a:pPr marL="457200" indent="-457200">
              <a:spcBef>
                <a:spcPts val="1200"/>
              </a:spcBef>
            </a:pPr>
            <a:r>
              <a:rPr lang="en-US" sz="2800" dirty="0"/>
              <a:t>Mounting of Heavy Components in Target Spectrometer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006724" y="6093296"/>
            <a:ext cx="59706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/>
              <a:t>Target Spectrometer (eastern half hidden), support set-up for cryostat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30294" y="3356992"/>
            <a:ext cx="1296144" cy="646331"/>
          </a:xfrm>
          <a:prstGeom prst="rect">
            <a:avLst/>
          </a:prstGeom>
          <a:solidFill>
            <a:schemeClr val="bg1">
              <a:alpha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support usable for both cryostat and barrel-EMC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013670" y="1556792"/>
            <a:ext cx="1296144" cy="461665"/>
          </a:xfrm>
          <a:prstGeom prst="rect">
            <a:avLst/>
          </a:prstGeom>
          <a:solidFill>
            <a:schemeClr val="bg1">
              <a:alpha val="20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en-GB" sz="1200" dirty="0" smtClean="0"/>
              <a:t>cryostat position before move-in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3237806" y="1987099"/>
            <a:ext cx="504056" cy="682807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  <a:effectLst>
            <a:glow rad="50800">
              <a:schemeClr val="bg1">
                <a:alpha val="6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H="1">
            <a:off x="6766198" y="3933056"/>
            <a:ext cx="936104" cy="576064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  <a:effectLst>
            <a:glow rad="50800">
              <a:schemeClr val="bg1">
                <a:alpha val="6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7414270" y="1661899"/>
            <a:ext cx="1656184" cy="830997"/>
          </a:xfrm>
          <a:prstGeom prst="rect">
            <a:avLst/>
          </a:prstGeom>
          <a:solidFill>
            <a:schemeClr val="bg1">
              <a:alpha val="9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beam HEB-700 (length 9.4m, </a:t>
            </a:r>
            <a:r>
              <a:rPr lang="en-GB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GB" sz="1200" baseline="-25000" dirty="0" smtClean="0"/>
              <a:t>x</a:t>
            </a:r>
            <a:r>
              <a:rPr lang="en-GB" sz="1200" dirty="0" smtClean="0"/>
              <a:t>=256dm</a:t>
            </a:r>
            <a:r>
              <a:rPr lang="en-GB" sz="1200" baseline="30000" dirty="0" smtClean="0"/>
              <a:t>4</a:t>
            </a:r>
            <a:r>
              <a:rPr lang="en-GB" sz="1200" dirty="0" smtClean="0"/>
              <a:t>),</a:t>
            </a:r>
          </a:p>
          <a:p>
            <a:r>
              <a:rPr lang="en-GB" sz="1200" dirty="0" smtClean="0"/>
              <a:t>usable for  both cryostat and b-EMC</a:t>
            </a:r>
          </a:p>
        </p:txBody>
      </p:sp>
      <p:cxnSp>
        <p:nvCxnSpPr>
          <p:cNvPr id="19" name="Straight Arrow Connector 18"/>
          <p:cNvCxnSpPr/>
          <p:nvPr/>
        </p:nvCxnSpPr>
        <p:spPr>
          <a:xfrm flipH="1">
            <a:off x="6406158" y="2420888"/>
            <a:ext cx="1080120" cy="1152128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  <a:effectLst>
            <a:glow rad="50800">
              <a:schemeClr val="bg1">
                <a:alpha val="6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658807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2832" y="908720"/>
            <a:ext cx="6370637" cy="4906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742950" y="116633"/>
            <a:ext cx="8420100" cy="576063"/>
          </a:xfrm>
        </p:spPr>
        <p:txBody>
          <a:bodyPr>
            <a:normAutofit/>
          </a:bodyPr>
          <a:lstStyle/>
          <a:p>
            <a:pPr marL="457200" indent="-457200">
              <a:spcBef>
                <a:spcPts val="1200"/>
              </a:spcBef>
            </a:pPr>
            <a:r>
              <a:rPr lang="en-US" sz="2800" dirty="0"/>
              <a:t>Mounting of Heavy Components in Target Spectrometer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006724" y="6021288"/>
            <a:ext cx="59706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/>
              <a:t>Barrel-EMC set-up in assembly position,</a:t>
            </a:r>
          </a:p>
          <a:p>
            <a:pPr algn="ctr"/>
            <a:r>
              <a:rPr lang="en-GB" sz="1400" dirty="0" smtClean="0"/>
              <a:t>yellow parts taken from a design that Valeriy Ferapontov had proposed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2720752" y="1556792"/>
            <a:ext cx="1296144" cy="461665"/>
          </a:xfrm>
          <a:prstGeom prst="rect">
            <a:avLst/>
          </a:prstGeom>
          <a:solidFill>
            <a:schemeClr val="bg1">
              <a:alpha val="20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en-GB" sz="1200" dirty="0" smtClean="0"/>
              <a:t>barrel-EMC in assembly position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3548844" y="1988840"/>
            <a:ext cx="180020" cy="648072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  <a:effectLst>
            <a:glow rad="50800">
              <a:schemeClr val="bg1">
                <a:alpha val="6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1208584" y="4374282"/>
            <a:ext cx="1296144" cy="830997"/>
          </a:xfrm>
          <a:prstGeom prst="rect">
            <a:avLst/>
          </a:prstGeom>
          <a:solidFill>
            <a:schemeClr val="bg1">
              <a:alpha val="85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en-GB" sz="1200" dirty="0" smtClean="0"/>
              <a:t>gangway around barrel-EMC ranging from </a:t>
            </a:r>
          </a:p>
          <a:p>
            <a:pPr algn="r"/>
            <a:r>
              <a:rPr lang="en-GB" sz="1200" dirty="0" smtClean="0"/>
              <a:t>-6.8m &lt; z &lt; -1.9m</a:t>
            </a:r>
          </a:p>
        </p:txBody>
      </p:sp>
      <p:cxnSp>
        <p:nvCxnSpPr>
          <p:cNvPr id="18" name="Straight Arrow Connector 17"/>
          <p:cNvCxnSpPr/>
          <p:nvPr/>
        </p:nvCxnSpPr>
        <p:spPr>
          <a:xfrm flipV="1">
            <a:off x="2432720" y="3537012"/>
            <a:ext cx="936104" cy="900100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  <a:effectLst>
            <a:glow rad="50800">
              <a:schemeClr val="bg1">
                <a:alpha val="6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2483944" y="3347992"/>
            <a:ext cx="1728192" cy="360040"/>
          </a:xfrm>
          <a:prstGeom prst="straightConnector1">
            <a:avLst/>
          </a:prstGeom>
          <a:ln w="12700">
            <a:solidFill>
              <a:srgbClr val="FF0000"/>
            </a:solidFill>
            <a:headEnd type="arrow"/>
            <a:tailEnd type="arrow"/>
          </a:ln>
          <a:effectLst>
            <a:glow rad="50800">
              <a:schemeClr val="bg1">
                <a:alpha val="6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7617296" y="4758243"/>
            <a:ext cx="17281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Max. load on downstream support reached when b-EMC in target position: 130 kN</a:t>
            </a:r>
            <a:endParaRPr lang="en-GB" sz="1200" dirty="0"/>
          </a:p>
        </p:txBody>
      </p:sp>
      <p:cxnSp>
        <p:nvCxnSpPr>
          <p:cNvPr id="14" name="Straight Arrow Connector 13"/>
          <p:cNvCxnSpPr/>
          <p:nvPr/>
        </p:nvCxnSpPr>
        <p:spPr>
          <a:xfrm flipH="1" flipV="1">
            <a:off x="6652021" y="4149080"/>
            <a:ext cx="1109291" cy="640700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  <a:effectLst>
            <a:glow rad="50800">
              <a:schemeClr val="bg1">
                <a:alpha val="6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H="1">
            <a:off x="5097016" y="2234481"/>
            <a:ext cx="2304256" cy="1050503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  <a:effectLst>
            <a:glow rad="50800">
              <a:schemeClr val="bg1">
                <a:alpha val="6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7257256" y="1815207"/>
            <a:ext cx="17281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Max. beam deflection during movement 6 mm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29241809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5847" y="980728"/>
            <a:ext cx="6713537" cy="491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742950" y="116632"/>
            <a:ext cx="8420100" cy="576063"/>
          </a:xfrm>
        </p:spPr>
        <p:txBody>
          <a:bodyPr>
            <a:normAutofit/>
          </a:bodyPr>
          <a:lstStyle/>
          <a:p>
            <a:pPr marL="457200" indent="-457200">
              <a:spcBef>
                <a:spcPts val="1200"/>
              </a:spcBef>
            </a:pPr>
            <a:r>
              <a:rPr lang="en-US" sz="2800" dirty="0"/>
              <a:t>Mounting of Heavy Components in Target Spectrometer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006724" y="6093296"/>
            <a:ext cx="59706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/>
              <a:t>FE-EMC mounting set-up</a:t>
            </a:r>
            <a:endParaRPr lang="en-GB" sz="1400" dirty="0"/>
          </a:p>
        </p:txBody>
      </p:sp>
      <p:sp>
        <p:nvSpPr>
          <p:cNvPr id="29" name="TextBox 28"/>
          <p:cNvSpPr txBox="1"/>
          <p:nvPr/>
        </p:nvSpPr>
        <p:spPr>
          <a:xfrm>
            <a:off x="8265368" y="2895327"/>
            <a:ext cx="1296144" cy="461665"/>
          </a:xfrm>
          <a:prstGeom prst="rect">
            <a:avLst/>
          </a:prstGeom>
          <a:solidFill>
            <a:schemeClr val="bg1">
              <a:alpha val="2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FE-EMC position before move-in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 flipH="1">
            <a:off x="7581292" y="3284984"/>
            <a:ext cx="756084" cy="324036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  <a:effectLst>
            <a:glow rad="50800">
              <a:schemeClr val="bg1">
                <a:alpha val="6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1856656" y="1556792"/>
            <a:ext cx="2088232" cy="461665"/>
          </a:xfrm>
          <a:prstGeom prst="rect">
            <a:avLst/>
          </a:prstGeom>
          <a:solidFill>
            <a:schemeClr val="bg1">
              <a:alpha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200" dirty="0" smtClean="0"/>
              <a:t>maintenance position for Central Trackers and BE-EMC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337376" y="4767535"/>
            <a:ext cx="1000571" cy="461665"/>
          </a:xfrm>
          <a:prstGeom prst="rect">
            <a:avLst/>
          </a:prstGeom>
          <a:solidFill>
            <a:schemeClr val="bg1">
              <a:alpha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rail support for FE-EMC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 flipH="1" flipV="1">
            <a:off x="8049345" y="4725146"/>
            <a:ext cx="367580" cy="126012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  <a:effectLst>
            <a:glow rad="50800">
              <a:schemeClr val="bg1">
                <a:alpha val="6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H="1" flipV="1">
            <a:off x="8201744" y="4545124"/>
            <a:ext cx="252028" cy="306034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  <a:effectLst>
            <a:glow rad="50800">
              <a:schemeClr val="bg1">
                <a:alpha val="6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>
            <a:off x="2288704" y="2006842"/>
            <a:ext cx="323193" cy="558062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  <a:effectLst>
            <a:glow rad="50800">
              <a:schemeClr val="bg1">
                <a:alpha val="6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2648744" y="2006842"/>
            <a:ext cx="252028" cy="702078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  <a:effectLst>
            <a:glow rad="50800">
              <a:schemeClr val="bg1">
                <a:alpha val="6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4649190" y="2823319"/>
            <a:ext cx="735858" cy="461665"/>
          </a:xfrm>
          <a:prstGeom prst="rect">
            <a:avLst/>
          </a:prstGeom>
          <a:solidFill>
            <a:schemeClr val="bg1">
              <a:alpha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200" dirty="0" smtClean="0"/>
              <a:t>auxiliary platform</a:t>
            </a:r>
          </a:p>
        </p:txBody>
      </p:sp>
      <p:cxnSp>
        <p:nvCxnSpPr>
          <p:cNvPr id="27" name="Straight Arrow Connector 26"/>
          <p:cNvCxnSpPr>
            <a:stCxn id="25" idx="2"/>
          </p:cNvCxnSpPr>
          <p:nvPr/>
        </p:nvCxnSpPr>
        <p:spPr>
          <a:xfrm flipH="1">
            <a:off x="4845832" y="3284984"/>
            <a:ext cx="171287" cy="288032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  <a:effectLst>
            <a:glow rad="50800">
              <a:schemeClr val="bg1">
                <a:alpha val="6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01902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5500" y="1143000"/>
            <a:ext cx="5715000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742950" y="116632"/>
            <a:ext cx="8420100" cy="576063"/>
          </a:xfrm>
        </p:spPr>
        <p:txBody>
          <a:bodyPr>
            <a:normAutofit/>
          </a:bodyPr>
          <a:lstStyle/>
          <a:p>
            <a:pPr marL="457200" indent="-457200">
              <a:spcBef>
                <a:spcPts val="1200"/>
              </a:spcBef>
            </a:pPr>
            <a:r>
              <a:rPr lang="en-US" sz="2800" dirty="0" smtClean="0"/>
              <a:t>Support of Central Detectors</a:t>
            </a:r>
            <a:endParaRPr lang="en-US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1856656" y="5949280"/>
            <a:ext cx="63367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/>
              <a:t>Model for FEM analysis (western half).</a:t>
            </a:r>
          </a:p>
          <a:p>
            <a:pPr algn="ctr"/>
            <a:r>
              <a:rPr lang="en-GB" sz="1400" dirty="0" smtClean="0">
                <a:solidFill>
                  <a:schemeClr val="bg1">
                    <a:lumMod val="65000"/>
                  </a:schemeClr>
                </a:solidFill>
              </a:rPr>
              <a:t>CT-beams are supposed to be made of aluminium, main moment of inertia ~280 cm</a:t>
            </a:r>
            <a:r>
              <a:rPr lang="en-GB" sz="1400" baseline="30000" dirty="0" smtClean="0">
                <a:solidFill>
                  <a:schemeClr val="bg1">
                    <a:lumMod val="65000"/>
                  </a:schemeClr>
                </a:solidFill>
              </a:rPr>
              <a:t>4</a:t>
            </a:r>
            <a:r>
              <a:rPr lang="en-GB" sz="1400" dirty="0" smtClean="0">
                <a:solidFill>
                  <a:schemeClr val="bg1">
                    <a:lumMod val="65000"/>
                  </a:schemeClr>
                </a:solidFill>
              </a:rPr>
              <a:t> </a:t>
            </a:r>
            <a:endParaRPr lang="en-GB" sz="1400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7905328" y="2854677"/>
            <a:ext cx="1296144" cy="646331"/>
          </a:xfrm>
          <a:prstGeom prst="rect">
            <a:avLst/>
          </a:prstGeom>
          <a:solidFill>
            <a:schemeClr val="bg1">
              <a:alpha val="2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downstream support cone (CFRP 1 mm)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 flipH="1">
            <a:off x="7185248" y="3284984"/>
            <a:ext cx="756084" cy="324036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  <a:effectLst>
            <a:glow rad="50800">
              <a:schemeClr val="bg1">
                <a:alpha val="6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1280592" y="2926685"/>
            <a:ext cx="1224136" cy="646331"/>
          </a:xfrm>
          <a:prstGeom prst="rect">
            <a:avLst/>
          </a:prstGeom>
          <a:solidFill>
            <a:schemeClr val="bg1">
              <a:alpha val="85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en-GB" sz="1200" dirty="0" smtClean="0"/>
              <a:t>DIRC barrel</a:t>
            </a:r>
            <a:endParaRPr lang="en-GB" sz="1200" dirty="0"/>
          </a:p>
          <a:p>
            <a:pPr algn="r"/>
            <a:r>
              <a:rPr lang="en-GB" sz="1200" dirty="0" smtClean="0">
                <a:solidFill>
                  <a:schemeClr val="bg1">
                    <a:lumMod val="75000"/>
                  </a:schemeClr>
                </a:solidFill>
              </a:rPr>
              <a:t>(mass of one half ~200 kg)</a:t>
            </a:r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2504728" y="3119772"/>
            <a:ext cx="792088" cy="165212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  <a:effectLst>
            <a:glow rad="50800">
              <a:schemeClr val="bg1">
                <a:alpha val="6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5197000" y="1959223"/>
            <a:ext cx="764112" cy="461665"/>
          </a:xfrm>
          <a:prstGeom prst="rect">
            <a:avLst/>
          </a:prstGeom>
          <a:solidFill>
            <a:schemeClr val="bg1">
              <a:alpha val="8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GB" sz="1200" dirty="0" smtClean="0"/>
              <a:t>upper CT-beam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800872" y="4581128"/>
            <a:ext cx="764112" cy="461665"/>
          </a:xfrm>
          <a:prstGeom prst="rect">
            <a:avLst/>
          </a:prstGeom>
          <a:solidFill>
            <a:schemeClr val="bg1">
              <a:alpha val="85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en-GB" sz="1200" dirty="0" smtClean="0"/>
              <a:t>lower CT-beam</a:t>
            </a:r>
          </a:p>
        </p:txBody>
      </p:sp>
      <p:cxnSp>
        <p:nvCxnSpPr>
          <p:cNvPr id="27" name="Straight Arrow Connector 26"/>
          <p:cNvCxnSpPr/>
          <p:nvPr/>
        </p:nvCxnSpPr>
        <p:spPr>
          <a:xfrm flipH="1">
            <a:off x="4953002" y="2357881"/>
            <a:ext cx="288030" cy="279031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  <a:effectLst>
            <a:glow rad="50800">
              <a:schemeClr val="bg1">
                <a:alpha val="6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flipV="1">
            <a:off x="4520952" y="4239090"/>
            <a:ext cx="219050" cy="414046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  <a:effectLst>
            <a:glow rad="50800">
              <a:schemeClr val="bg1">
                <a:alpha val="6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560514" y="1916832"/>
            <a:ext cx="1584174" cy="830997"/>
          </a:xfrm>
          <a:prstGeom prst="rect">
            <a:avLst/>
          </a:prstGeom>
          <a:solidFill>
            <a:schemeClr val="bg1">
              <a:alpha val="85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en-GB" sz="1200" dirty="0" smtClean="0"/>
              <a:t>load by STT, MVD, supplies applied only to upper CT-beam</a:t>
            </a:r>
          </a:p>
          <a:p>
            <a:pPr algn="r"/>
            <a:r>
              <a:rPr lang="en-GB" sz="1200" dirty="0" smtClean="0">
                <a:solidFill>
                  <a:schemeClr val="bg1">
                    <a:lumMod val="75000"/>
                  </a:schemeClr>
                </a:solidFill>
              </a:rPr>
              <a:t>(½  mass ~100 kg)</a:t>
            </a:r>
          </a:p>
        </p:txBody>
      </p:sp>
      <p:cxnSp>
        <p:nvCxnSpPr>
          <p:cNvPr id="34" name="Straight Arrow Connector 33"/>
          <p:cNvCxnSpPr/>
          <p:nvPr/>
        </p:nvCxnSpPr>
        <p:spPr>
          <a:xfrm>
            <a:off x="2131057" y="2276872"/>
            <a:ext cx="432050" cy="79412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  <a:effectLst>
            <a:glow rad="50800">
              <a:schemeClr val="bg1">
                <a:alpha val="6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TextBox 37"/>
          <p:cNvSpPr txBox="1"/>
          <p:nvPr/>
        </p:nvSpPr>
        <p:spPr>
          <a:xfrm>
            <a:off x="5269008" y="1340768"/>
            <a:ext cx="908128" cy="461665"/>
          </a:xfrm>
          <a:prstGeom prst="rect">
            <a:avLst/>
          </a:prstGeom>
          <a:solidFill>
            <a:schemeClr val="bg1">
              <a:alpha val="8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1200" dirty="0" smtClean="0"/>
              <a:t>barrel-EMC flanges</a:t>
            </a:r>
          </a:p>
        </p:txBody>
      </p:sp>
      <p:cxnSp>
        <p:nvCxnSpPr>
          <p:cNvPr id="39" name="Straight Arrow Connector 38"/>
          <p:cNvCxnSpPr>
            <a:stCxn id="38" idx="1"/>
          </p:cNvCxnSpPr>
          <p:nvPr/>
        </p:nvCxnSpPr>
        <p:spPr>
          <a:xfrm flipH="1">
            <a:off x="3728864" y="1571601"/>
            <a:ext cx="1540144" cy="201215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  <a:effectLst>
            <a:glow rad="50800">
              <a:schemeClr val="bg1">
                <a:alpha val="6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38" idx="3"/>
          </p:cNvCxnSpPr>
          <p:nvPr/>
        </p:nvCxnSpPr>
        <p:spPr>
          <a:xfrm>
            <a:off x="6177136" y="1571601"/>
            <a:ext cx="1008112" cy="786280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  <a:effectLst>
            <a:glow rad="50800">
              <a:schemeClr val="bg1">
                <a:alpha val="60000"/>
              </a:scheme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34061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12700">
          <a:solidFill>
            <a:srgbClr val="FF0000"/>
          </a:solidFill>
          <a:tailEnd type="arrow"/>
        </a:ln>
        <a:effectLst>
          <a:glow rad="50800">
            <a:schemeClr val="bg1">
              <a:alpha val="60000"/>
            </a:schemeClr>
          </a:glow>
        </a:effectLst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565</Words>
  <Application>Microsoft Office PowerPoint</Application>
  <PresentationFormat>A4 Paper (210x297 mm)</PresentationFormat>
  <Paragraphs>78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Miscellaneous MEC Topics Mainz, CM September 2016, MEC Session  J. Lühning, GSI</vt:lpstr>
      <vt:lpstr>Interfaces</vt:lpstr>
      <vt:lpstr>Interfaces</vt:lpstr>
      <vt:lpstr>Interfaces</vt:lpstr>
      <vt:lpstr>Mounting of Heavy Components in Target Spectrometer</vt:lpstr>
      <vt:lpstr>Mounting of Heavy Components in Target Spectrometer</vt:lpstr>
      <vt:lpstr>Mounting of Heavy Components in Target Spectrometer</vt:lpstr>
      <vt:lpstr>Mounting of Heavy Components in Target Spectrometer</vt:lpstr>
      <vt:lpstr>Support of Central Detectors</vt:lpstr>
      <vt:lpstr>Support of Central Detectors</vt:lpstr>
    </vt:vector>
  </TitlesOfParts>
  <Company>GSI Helmholzzentrum für Schwerionenforschung mbH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Luehning, Jost</dc:creator>
  <cp:lastModifiedBy>Luehning, Jost</cp:lastModifiedBy>
  <cp:revision>229</cp:revision>
  <cp:lastPrinted>2016-06-01T14:12:36Z</cp:lastPrinted>
  <dcterms:created xsi:type="dcterms:W3CDTF">2014-10-20T12:36:45Z</dcterms:created>
  <dcterms:modified xsi:type="dcterms:W3CDTF">2016-09-22T13:41:57Z</dcterms:modified>
</cp:coreProperties>
</file>