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" y="4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8B97-31CD-4A66-B326-2A4CF82C14F4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7BF2-09C2-4D96-8ABF-770ED553F34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3170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8B97-31CD-4A66-B326-2A4CF82C14F4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7BF2-09C2-4D96-8ABF-770ED553F34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637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8B97-31CD-4A66-B326-2A4CF82C14F4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7BF2-09C2-4D96-8ABF-770ED553F34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6497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8B97-31CD-4A66-B326-2A4CF82C14F4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7BF2-09C2-4D96-8ABF-770ED553F34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3981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8B97-31CD-4A66-B326-2A4CF82C14F4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7BF2-09C2-4D96-8ABF-770ED553F34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8207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8B97-31CD-4A66-B326-2A4CF82C14F4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7BF2-09C2-4D96-8ABF-770ED553F34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173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8B97-31CD-4A66-B326-2A4CF82C14F4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7BF2-09C2-4D96-8ABF-770ED553F34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307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8B97-31CD-4A66-B326-2A4CF82C14F4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7BF2-09C2-4D96-8ABF-770ED553F34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800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8B97-31CD-4A66-B326-2A4CF82C14F4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7BF2-09C2-4D96-8ABF-770ED553F34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3032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8B97-31CD-4A66-B326-2A4CF82C14F4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7BF2-09C2-4D96-8ABF-770ED553F34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7554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8B97-31CD-4A66-B326-2A4CF82C14F4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7BF2-09C2-4D96-8ABF-770ED553F34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321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88B97-31CD-4A66-B326-2A4CF82C14F4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17BF2-09C2-4D96-8ABF-770ED553F34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324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03" y="-152400"/>
            <a:ext cx="9844793" cy="6858000"/>
          </a:xfrm>
          <a:prstGeom prst="rect">
            <a:avLst/>
          </a:prstGeom>
        </p:spPr>
      </p:pic>
      <p:cxnSp>
        <p:nvCxnSpPr>
          <p:cNvPr id="6" name="Connettore 2 5"/>
          <p:cNvCxnSpPr/>
          <p:nvPr/>
        </p:nvCxnSpPr>
        <p:spPr>
          <a:xfrm flipH="1">
            <a:off x="4692650" y="685800"/>
            <a:ext cx="717550" cy="13335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H="1">
            <a:off x="5410200" y="1054100"/>
            <a:ext cx="431800" cy="13081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5356569" y="528480"/>
            <a:ext cx="2662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OIL THANK (</a:t>
            </a:r>
            <a:r>
              <a:rPr lang="it-IT" sz="1000" dirty="0" err="1" smtClean="0"/>
              <a:t>Old</a:t>
            </a:r>
            <a:r>
              <a:rPr lang="it-IT" sz="1000" dirty="0" smtClean="0"/>
              <a:t> Version) &gt; </a:t>
            </a:r>
            <a:r>
              <a:rPr lang="it-IT" sz="1000" dirty="0" smtClean="0">
                <a:solidFill>
                  <a:srgbClr val="FF0000"/>
                </a:solidFill>
              </a:rPr>
              <a:t>Inner </a:t>
            </a:r>
            <a:r>
              <a:rPr lang="it-IT" sz="1000" dirty="0" err="1" smtClean="0">
                <a:solidFill>
                  <a:srgbClr val="FF0000"/>
                </a:solidFill>
              </a:rPr>
              <a:t>Radius</a:t>
            </a:r>
            <a:r>
              <a:rPr lang="it-IT" sz="1000" dirty="0" smtClean="0">
                <a:solidFill>
                  <a:srgbClr val="FF0000"/>
                </a:solidFill>
              </a:rPr>
              <a:t> 448mm</a:t>
            </a:r>
            <a:endParaRPr lang="it-IT" sz="1000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792308" y="930989"/>
            <a:ext cx="3291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QUARTZ BARS &amp; </a:t>
            </a:r>
            <a:r>
              <a:rPr lang="it-IT" sz="1000" dirty="0" err="1" smtClean="0"/>
              <a:t>PMTs</a:t>
            </a:r>
            <a:r>
              <a:rPr lang="it-IT" sz="1000" dirty="0" smtClean="0"/>
              <a:t>(New Version) &gt; </a:t>
            </a:r>
            <a:r>
              <a:rPr lang="it-IT" sz="1000" dirty="0" smtClean="0">
                <a:solidFill>
                  <a:srgbClr val="FF0000"/>
                </a:solidFill>
              </a:rPr>
              <a:t>Inner </a:t>
            </a:r>
            <a:r>
              <a:rPr lang="it-IT" sz="1000" dirty="0" err="1" smtClean="0">
                <a:solidFill>
                  <a:srgbClr val="FF0000"/>
                </a:solidFill>
              </a:rPr>
              <a:t>Radius</a:t>
            </a:r>
            <a:r>
              <a:rPr lang="it-IT" sz="1000" dirty="0" smtClean="0">
                <a:solidFill>
                  <a:srgbClr val="FF0000"/>
                </a:solidFill>
              </a:rPr>
              <a:t> 448mm</a:t>
            </a:r>
          </a:p>
          <a:p>
            <a:endParaRPr lang="it-IT" sz="1000" dirty="0"/>
          </a:p>
        </p:txBody>
      </p:sp>
      <p:cxnSp>
        <p:nvCxnSpPr>
          <p:cNvPr id="14" name="Connettore 2 13"/>
          <p:cNvCxnSpPr/>
          <p:nvPr/>
        </p:nvCxnSpPr>
        <p:spPr>
          <a:xfrm>
            <a:off x="4142096" y="1131044"/>
            <a:ext cx="277504" cy="201855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2886183" y="930989"/>
            <a:ext cx="21242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CABLES DUCT &gt; </a:t>
            </a:r>
            <a:r>
              <a:rPr lang="it-IT" sz="1000" dirty="0" smtClean="0">
                <a:solidFill>
                  <a:srgbClr val="FF0000"/>
                </a:solidFill>
              </a:rPr>
              <a:t>Outer </a:t>
            </a:r>
            <a:r>
              <a:rPr lang="it-IT" sz="1000" dirty="0" err="1" smtClean="0">
                <a:solidFill>
                  <a:srgbClr val="FF0000"/>
                </a:solidFill>
              </a:rPr>
              <a:t>Radius</a:t>
            </a:r>
            <a:r>
              <a:rPr lang="it-IT" sz="1000" dirty="0" smtClean="0">
                <a:solidFill>
                  <a:srgbClr val="FF0000"/>
                </a:solidFill>
              </a:rPr>
              <a:t> 443mm</a:t>
            </a:r>
            <a:endParaRPr lang="it-IT" sz="1000" dirty="0">
              <a:solidFill>
                <a:srgbClr val="FF00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933263" y="307261"/>
            <a:ext cx="30348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err="1" smtClean="0"/>
              <a:t>Backward</a:t>
            </a:r>
            <a:r>
              <a:rPr lang="it-IT" sz="1000" dirty="0" smtClean="0"/>
              <a:t> CABLES DUCT FRAME&gt; </a:t>
            </a:r>
            <a:r>
              <a:rPr lang="it-IT" sz="1000" dirty="0" smtClean="0">
                <a:solidFill>
                  <a:srgbClr val="FF0000"/>
                </a:solidFill>
              </a:rPr>
              <a:t>Outer </a:t>
            </a:r>
            <a:r>
              <a:rPr lang="it-IT" sz="1000" dirty="0" err="1" smtClean="0">
                <a:solidFill>
                  <a:srgbClr val="FF0000"/>
                </a:solidFill>
              </a:rPr>
              <a:t>Radius</a:t>
            </a:r>
            <a:r>
              <a:rPr lang="it-IT" sz="1000" dirty="0" smtClean="0">
                <a:solidFill>
                  <a:srgbClr val="FF0000"/>
                </a:solidFill>
              </a:rPr>
              <a:t> 473mm</a:t>
            </a:r>
            <a:endParaRPr lang="it-IT" sz="1000" dirty="0">
              <a:solidFill>
                <a:srgbClr val="FF0000"/>
              </a:solidFill>
            </a:endParaRPr>
          </a:p>
        </p:txBody>
      </p:sp>
      <p:cxnSp>
        <p:nvCxnSpPr>
          <p:cNvPr id="19" name="Connettore 2 18"/>
          <p:cNvCxnSpPr/>
          <p:nvPr/>
        </p:nvCxnSpPr>
        <p:spPr>
          <a:xfrm>
            <a:off x="2436641" y="525477"/>
            <a:ext cx="1195559" cy="275112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6070599" y="6084215"/>
            <a:ext cx="3363421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000" b="1" i="1" dirty="0" smtClean="0">
                <a:solidFill>
                  <a:schemeClr val="accent1">
                    <a:lumMod val="75000"/>
                  </a:schemeClr>
                </a:solidFill>
              </a:rPr>
              <a:t>NOTHING SEEMS CHANGED: 448-443= 5mm </a:t>
            </a:r>
            <a:r>
              <a:rPr lang="it-IT" sz="1000" b="1" i="1" dirty="0" err="1" smtClean="0">
                <a:solidFill>
                  <a:schemeClr val="accent1">
                    <a:lumMod val="75000"/>
                  </a:schemeClr>
                </a:solidFill>
              </a:rPr>
              <a:t>Safety</a:t>
            </a:r>
            <a:r>
              <a:rPr lang="it-IT" sz="10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000" b="1" i="1" dirty="0" err="1" smtClean="0">
                <a:solidFill>
                  <a:schemeClr val="accent1">
                    <a:lumMod val="75000"/>
                  </a:schemeClr>
                </a:solidFill>
              </a:rPr>
              <a:t>Distance</a:t>
            </a:r>
            <a:endParaRPr lang="it-IT" sz="1000" b="1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608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215" y="0"/>
            <a:ext cx="7615570" cy="68580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994031" y="1215851"/>
            <a:ext cx="1266093" cy="2110154"/>
          </a:xfrm>
          <a:prstGeom prst="rect">
            <a:avLst/>
          </a:prstGeom>
          <a:solidFill>
            <a:srgbClr val="FFFF00">
              <a:alpha val="27843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430297" y="550048"/>
            <a:ext cx="2545890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000" dirty="0" smtClean="0"/>
              <a:t>CABLES ROUTING ZONE &gt; </a:t>
            </a:r>
            <a:r>
              <a:rPr lang="it-IT" sz="1000" dirty="0" smtClean="0">
                <a:solidFill>
                  <a:srgbClr val="FF0000"/>
                </a:solidFill>
              </a:rPr>
              <a:t>Inner </a:t>
            </a:r>
            <a:r>
              <a:rPr lang="it-IT" sz="1000" dirty="0" err="1" smtClean="0">
                <a:solidFill>
                  <a:srgbClr val="FF0000"/>
                </a:solidFill>
              </a:rPr>
              <a:t>Radius</a:t>
            </a:r>
            <a:r>
              <a:rPr lang="it-IT" sz="1000" dirty="0" smtClean="0">
                <a:solidFill>
                  <a:srgbClr val="FF0000"/>
                </a:solidFill>
              </a:rPr>
              <a:t> ? mm</a:t>
            </a:r>
          </a:p>
        </p:txBody>
      </p:sp>
      <p:cxnSp>
        <p:nvCxnSpPr>
          <p:cNvPr id="9" name="Connettore 2 8"/>
          <p:cNvCxnSpPr/>
          <p:nvPr/>
        </p:nvCxnSpPr>
        <p:spPr>
          <a:xfrm>
            <a:off x="4258101" y="796269"/>
            <a:ext cx="0" cy="25297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 flipH="1">
            <a:off x="3937379" y="3326005"/>
            <a:ext cx="989463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4432110" y="796269"/>
            <a:ext cx="1040642" cy="7732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5319972" y="151913"/>
            <a:ext cx="4435830" cy="5539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000" b="1" i="1" dirty="0" smtClean="0">
                <a:solidFill>
                  <a:schemeClr val="accent1">
                    <a:lumMod val="75000"/>
                  </a:schemeClr>
                </a:solidFill>
              </a:rPr>
              <a:t>IT’S NOT CLEAR HOW MUCH IS THE INNER RADIUS OF THE DIRC CABLES ZONE</a:t>
            </a:r>
          </a:p>
          <a:p>
            <a:r>
              <a:rPr lang="it-IT" sz="10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000" b="1" i="1" dirty="0" smtClean="0">
                <a:solidFill>
                  <a:schemeClr val="accent1">
                    <a:lumMod val="75000"/>
                  </a:schemeClr>
                </a:solidFill>
              </a:rPr>
              <a:t>  AND OF THE RELATIVE SAFETY ZONE (IN ANY CASE I ASSUME FROM YOUR </a:t>
            </a:r>
          </a:p>
          <a:p>
            <a:r>
              <a:rPr lang="it-IT" sz="10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000" b="1" i="1" dirty="0" smtClean="0">
                <a:solidFill>
                  <a:schemeClr val="accent1">
                    <a:lumMod val="75000"/>
                  </a:schemeClr>
                </a:solidFill>
              </a:rPr>
              <a:t>  MAIL THAT YOU HAVE UNDER CONTROL THIS ISSUE)</a:t>
            </a:r>
          </a:p>
        </p:txBody>
      </p:sp>
      <p:cxnSp>
        <p:nvCxnSpPr>
          <p:cNvPr id="18" name="Connettore 1 17"/>
          <p:cNvCxnSpPr/>
          <p:nvPr/>
        </p:nvCxnSpPr>
        <p:spPr>
          <a:xfrm flipH="1">
            <a:off x="3946478" y="3369223"/>
            <a:ext cx="989463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2610120" y="1223206"/>
            <a:ext cx="1529586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000" dirty="0" smtClean="0"/>
              <a:t>SAFETY DISTANCE &gt; </a:t>
            </a:r>
            <a:r>
              <a:rPr lang="it-IT" sz="1000" dirty="0" smtClean="0">
                <a:solidFill>
                  <a:srgbClr val="FF0000"/>
                </a:solidFill>
              </a:rPr>
              <a:t>? mm</a:t>
            </a:r>
          </a:p>
        </p:txBody>
      </p:sp>
      <p:cxnSp>
        <p:nvCxnSpPr>
          <p:cNvPr id="26" name="Connettore 2 25"/>
          <p:cNvCxnSpPr/>
          <p:nvPr/>
        </p:nvCxnSpPr>
        <p:spPr>
          <a:xfrm>
            <a:off x="3992880" y="1469427"/>
            <a:ext cx="15240" cy="18757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63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90" y="0"/>
            <a:ext cx="7615570" cy="6858000"/>
          </a:xfrm>
          <a:prstGeom prst="rect">
            <a:avLst/>
          </a:prstGeom>
        </p:spPr>
      </p:pic>
      <p:cxnSp>
        <p:nvCxnSpPr>
          <p:cNvPr id="5" name="Connettore 2 4"/>
          <p:cNvCxnSpPr>
            <a:stCxn id="6" idx="2"/>
          </p:cNvCxnSpPr>
          <p:nvPr/>
        </p:nvCxnSpPr>
        <p:spPr>
          <a:xfrm>
            <a:off x="1587200" y="612058"/>
            <a:ext cx="801935" cy="21857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856070" y="365837"/>
            <a:ext cx="14622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OIL THANK (</a:t>
            </a:r>
            <a:r>
              <a:rPr lang="it-IT" sz="1000" dirty="0" err="1" smtClean="0"/>
              <a:t>Old</a:t>
            </a:r>
            <a:r>
              <a:rPr lang="it-IT" sz="1000" dirty="0" smtClean="0"/>
              <a:t> Version)</a:t>
            </a:r>
            <a:endParaRPr lang="it-IT" sz="1000" dirty="0">
              <a:solidFill>
                <a:srgbClr val="FF0000"/>
              </a:solidFill>
            </a:endParaRPr>
          </a:p>
        </p:txBody>
      </p:sp>
      <p:cxnSp>
        <p:nvCxnSpPr>
          <p:cNvPr id="9" name="Connettore 2 8"/>
          <p:cNvCxnSpPr/>
          <p:nvPr/>
        </p:nvCxnSpPr>
        <p:spPr>
          <a:xfrm flipH="1">
            <a:off x="3281291" y="358444"/>
            <a:ext cx="6824" cy="42408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3001336" y="173639"/>
            <a:ext cx="14895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STT RAIL SUPPORT BEAM</a:t>
            </a:r>
            <a:endParaRPr lang="it-IT" sz="1000" dirty="0">
              <a:solidFill>
                <a:srgbClr val="FF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417468" y="412003"/>
            <a:ext cx="1909497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000" dirty="0" smtClean="0"/>
              <a:t>OIL TANK SUPPORT SYSTEM</a:t>
            </a:r>
          </a:p>
          <a:p>
            <a:r>
              <a:rPr lang="it-IT" sz="1000" dirty="0"/>
              <a:t> </a:t>
            </a:r>
            <a:r>
              <a:rPr lang="it-IT" sz="1000" dirty="0" smtClean="0"/>
              <a:t>   FOR STT RAIL SUPPORT BEAM</a:t>
            </a:r>
            <a:endParaRPr lang="it-IT" sz="1000" dirty="0">
              <a:solidFill>
                <a:srgbClr val="FF0000"/>
              </a:solidFill>
            </a:endParaRPr>
          </a:p>
        </p:txBody>
      </p:sp>
      <p:cxnSp>
        <p:nvCxnSpPr>
          <p:cNvPr id="17" name="Connettore 2 16"/>
          <p:cNvCxnSpPr/>
          <p:nvPr/>
        </p:nvCxnSpPr>
        <p:spPr>
          <a:xfrm flipH="1">
            <a:off x="4106981" y="812113"/>
            <a:ext cx="866633" cy="32139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8093342" y="2797791"/>
            <a:ext cx="370967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000" b="1" i="1" dirty="0" smtClean="0">
                <a:solidFill>
                  <a:schemeClr val="accent1">
                    <a:lumMod val="75000"/>
                  </a:schemeClr>
                </a:solidFill>
              </a:rPr>
              <a:t>AN ATHER REMARK MUST BE DONE RELATIVELY TO THE </a:t>
            </a:r>
          </a:p>
          <a:p>
            <a:r>
              <a:rPr lang="it-IT" sz="10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000" b="1" i="1" dirty="0" smtClean="0">
                <a:solidFill>
                  <a:schemeClr val="accent1">
                    <a:lumMod val="75000"/>
                  </a:schemeClr>
                </a:solidFill>
              </a:rPr>
              <a:t>    SUPPORT SOLUTION NEEDED TO SUPPORT THE STT RAIL IN THE </a:t>
            </a:r>
          </a:p>
          <a:p>
            <a:r>
              <a:rPr lang="it-IT" sz="10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000" b="1" i="1" dirty="0" smtClean="0">
                <a:solidFill>
                  <a:schemeClr val="accent1">
                    <a:lumMod val="75000"/>
                  </a:schemeClr>
                </a:solidFill>
              </a:rPr>
              <a:t>    DIRC READ-OUT ZONE.</a:t>
            </a:r>
          </a:p>
          <a:p>
            <a:r>
              <a:rPr lang="it-IT" sz="10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000" b="1" i="1" dirty="0" smtClean="0">
                <a:solidFill>
                  <a:schemeClr val="accent1">
                    <a:lumMod val="75000"/>
                  </a:schemeClr>
                </a:solidFill>
              </a:rPr>
              <a:t>    IN HE PIC THE OLD AGREEDED SOLUTION.</a:t>
            </a:r>
          </a:p>
        </p:txBody>
      </p:sp>
    </p:spTree>
    <p:extLst>
      <p:ext uri="{BB962C8B-B14F-4D97-AF65-F5344CB8AC3E}">
        <p14:creationId xmlns:p14="http://schemas.microsoft.com/office/powerpoint/2010/main" val="2366364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Breitbild</PresentationFormat>
  <Paragraphs>18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pcorecchini</dc:creator>
  <cp:lastModifiedBy>wintz</cp:lastModifiedBy>
  <cp:revision>5</cp:revision>
  <dcterms:created xsi:type="dcterms:W3CDTF">2016-09-12T07:43:12Z</dcterms:created>
  <dcterms:modified xsi:type="dcterms:W3CDTF">2016-09-12T10:58:49Z</dcterms:modified>
</cp:coreProperties>
</file>