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397" r:id="rId3"/>
    <p:sldId id="399" r:id="rId4"/>
    <p:sldId id="400" r:id="rId5"/>
    <p:sldId id="418" r:id="rId6"/>
    <p:sldId id="401" r:id="rId7"/>
    <p:sldId id="422" r:id="rId8"/>
    <p:sldId id="423" r:id="rId9"/>
    <p:sldId id="424" r:id="rId10"/>
    <p:sldId id="425" r:id="rId11"/>
    <p:sldId id="417" r:id="rId12"/>
    <p:sldId id="406" r:id="rId13"/>
    <p:sldId id="412" r:id="rId14"/>
    <p:sldId id="404" r:id="rId15"/>
    <p:sldId id="420" r:id="rId16"/>
    <p:sldId id="421" r:id="rId17"/>
    <p:sldId id="402" r:id="rId18"/>
    <p:sldId id="405" r:id="rId19"/>
    <p:sldId id="416" r:id="rId20"/>
    <p:sldId id="430" r:id="rId21"/>
    <p:sldId id="426" r:id="rId22"/>
    <p:sldId id="431" r:id="rId23"/>
    <p:sldId id="433" r:id="rId24"/>
    <p:sldId id="428" r:id="rId25"/>
    <p:sldId id="429" r:id="rId26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51515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51515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51515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51515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51515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51515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51515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51515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51515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CA2FC"/>
    <a:srgbClr val="FF5050"/>
    <a:srgbClr val="0000FF"/>
    <a:srgbClr val="00589C"/>
    <a:srgbClr val="FFCC66"/>
    <a:srgbClr val="FFFFCC"/>
    <a:srgbClr val="E6AF11"/>
    <a:srgbClr val="9BC1E1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69" autoAdjust="0"/>
    <p:restoredTop sz="96583" autoAdjust="0"/>
  </p:normalViewPr>
  <p:slideViewPr>
    <p:cSldViewPr snapToGrid="0">
      <p:cViewPr>
        <p:scale>
          <a:sx n="100" d="100"/>
          <a:sy n="100" d="100"/>
        </p:scale>
        <p:origin x="-1200" y="-636"/>
      </p:cViewPr>
      <p:guideLst>
        <p:guide orient="horz" pos="409"/>
        <p:guide orient="horz" pos="761"/>
        <p:guide orient="horz" pos="1069"/>
        <p:guide orient="horz" pos="2424"/>
        <p:guide pos="5528"/>
        <p:guide pos="203"/>
        <p:guide pos="1810"/>
        <p:guide pos="1624"/>
        <p:guide pos="1462"/>
        <p:guide pos="2105"/>
        <p:guide pos="28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796" y="-90"/>
      </p:cViewPr>
      <p:guideLst>
        <p:guide orient="horz" pos="3127"/>
        <p:guide pos="214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8" tIns="45865" rIns="91728" bIns="45865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9" y="1"/>
            <a:ext cx="2946400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8" tIns="45865" rIns="91728" bIns="45865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631"/>
            <a:ext cx="2946400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8" tIns="45865" rIns="91728" bIns="45865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9" y="9428631"/>
            <a:ext cx="2946400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8" tIns="45865" rIns="91728" bIns="45865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68550C1-3217-464E-B3ED-57DA62D9551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7227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18" tIns="45857" rIns="91718" bIns="45857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1"/>
            <a:ext cx="2946400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18" tIns="45857" rIns="91718" bIns="45857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4113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1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3517"/>
            <a:ext cx="5438775" cy="446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18" tIns="45857" rIns="91718" bIns="458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11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631"/>
            <a:ext cx="2946400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18" tIns="45857" rIns="91718" bIns="45857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1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8631"/>
            <a:ext cx="2946400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18" tIns="45857" rIns="91718" bIns="45857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DC3E366-776E-43E1-8377-94C04314E41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37658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83D73647-6890-45FD-B277-3CBE0F5C413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0"/>
            <a:ext cx="9144000" cy="883920"/>
            <a:chOff x="1066800" y="-14974"/>
            <a:chExt cx="9144000" cy="883920"/>
          </a:xfrm>
        </p:grpSpPr>
        <p:sp>
          <p:nvSpPr>
            <p:cNvPr id="6" name="Rectangle 5"/>
            <p:cNvSpPr>
              <a:spLocks noChangeAspect="1"/>
            </p:cNvSpPr>
            <p:nvPr userDrawn="1"/>
          </p:nvSpPr>
          <p:spPr bwMode="auto">
            <a:xfrm>
              <a:off x="1066800" y="-14974"/>
              <a:ext cx="9144000" cy="88392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12700" algn="l" defTabSz="914400" rtl="0" eaLnBrk="1" fontAlgn="base" latinLnBrk="0" hangingPunct="1">
                <a:lnSpc>
                  <a:spcPts val="2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7" name="Group 6"/>
            <p:cNvGrpSpPr>
              <a:grpSpLocks noChangeAspect="1"/>
            </p:cNvGrpSpPr>
            <p:nvPr userDrawn="1"/>
          </p:nvGrpSpPr>
          <p:grpSpPr>
            <a:xfrm>
              <a:off x="2594964" y="281781"/>
              <a:ext cx="4659216" cy="457200"/>
              <a:chOff x="830228" y="39289751"/>
              <a:chExt cx="19375472" cy="1901278"/>
            </a:xfrm>
          </p:grpSpPr>
          <p:grpSp>
            <p:nvGrpSpPr>
              <p:cNvPr id="8" name="Group 7"/>
              <p:cNvGrpSpPr/>
              <p:nvPr userDrawn="1"/>
            </p:nvGrpSpPr>
            <p:grpSpPr>
              <a:xfrm>
                <a:off x="830228" y="39289751"/>
                <a:ext cx="19375472" cy="1901278"/>
                <a:chOff x="64546" y="5940809"/>
                <a:chExt cx="7244779" cy="841741"/>
              </a:xfrm>
            </p:grpSpPr>
            <p:pic>
              <p:nvPicPr>
                <p:cNvPr id="10" name="Grafik 6" descr="Bildschirmausschnitt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0050" y="6096357"/>
                  <a:ext cx="1323666" cy="510566"/>
                </a:xfrm>
                <a:prstGeom prst="rect">
                  <a:avLst/>
                </a:prstGeom>
              </p:spPr>
            </p:pic>
            <p:pic>
              <p:nvPicPr>
                <p:cNvPr id="11" name="Picture 4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546" y="5970478"/>
                  <a:ext cx="599360" cy="705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10713" y="6116154"/>
                  <a:ext cx="898612" cy="415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3" name="Picture 2" descr="C:\Users\Behnke\AppData\Local\Temp\hzb_logo_cmyk.jp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22409" y="5940809"/>
                  <a:ext cx="1657382" cy="84174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" name="Picture 5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68123" y="6147817"/>
                  <a:ext cx="864789" cy="2941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9" name="Picture 13"/>
              <p:cNvPicPr>
                <a:picLocks noChangeAspect="1" noChangeArrowheads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2407" y="39321283"/>
                <a:ext cx="4247692" cy="14087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9" name="Group 18"/>
          <p:cNvGrpSpPr>
            <a:grpSpLocks noChangeAspect="1"/>
          </p:cNvGrpSpPr>
          <p:nvPr userDrawn="1"/>
        </p:nvGrpSpPr>
        <p:grpSpPr>
          <a:xfrm>
            <a:off x="6348241" y="150608"/>
            <a:ext cx="2733062" cy="641872"/>
            <a:chOff x="22456028" y="973136"/>
            <a:chExt cx="7533927" cy="1871664"/>
          </a:xfrm>
        </p:grpSpPr>
        <p:pic>
          <p:nvPicPr>
            <p:cNvPr id="20" name="Picture 15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6028" y="973136"/>
              <a:ext cx="2498569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16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18343" y="973137"/>
              <a:ext cx="2378075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17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59480" y="973137"/>
              <a:ext cx="2530475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TextBox 22"/>
          <p:cNvSpPr txBox="1"/>
          <p:nvPr userDrawn="1"/>
        </p:nvSpPr>
        <p:spPr>
          <a:xfrm>
            <a:off x="81280" y="207109"/>
            <a:ext cx="1322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Matter and </a:t>
            </a:r>
            <a:br>
              <a:rPr lang="en-US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Technologies</a:t>
            </a:r>
            <a:endParaRPr lang="en-US" sz="1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3352548" y="6512243"/>
            <a:ext cx="3310676" cy="274637"/>
          </a:xfr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Heavy Ion high intensity </a:t>
            </a:r>
            <a:r>
              <a:rPr lang="en-US" dirty="0" err="1" smtClean="0"/>
              <a:t>linac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63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200025"/>
            <a:ext cx="8557895" cy="968375"/>
          </a:xfrm>
        </p:spPr>
        <p:txBody>
          <a:bodyPr/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PAGE </a:t>
            </a:r>
            <a:fld id="{F35164B6-5B5C-4D57-91C6-379885D5A5F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06800" y="6502718"/>
            <a:ext cx="2479040" cy="284162"/>
          </a:xfrm>
        </p:spPr>
        <p:txBody>
          <a:bodyPr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Heavy Ion high intensity </a:t>
            </a:r>
            <a:r>
              <a:rPr lang="en-US" dirty="0" err="1" smtClean="0"/>
              <a:t>linac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311964" y="6510230"/>
            <a:ext cx="1626497" cy="284162"/>
          </a:xfrm>
        </p:spPr>
        <p:txBody>
          <a:bodyPr/>
          <a:lstStyle>
            <a:lvl1pPr algn="ctr"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M. Miski-Oglu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15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200025"/>
            <a:ext cx="8557895" cy="968375"/>
          </a:xfrm>
        </p:spPr>
        <p:txBody>
          <a:bodyPr/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PAGE </a:t>
            </a:r>
            <a:fld id="{F35164B6-5B5C-4D57-91C6-379885D5A5F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606800" y="6502718"/>
            <a:ext cx="2479040" cy="284162"/>
          </a:xfrm>
        </p:spPr>
        <p:txBody>
          <a:bodyPr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Heavy Ion high intensity </a:t>
            </a:r>
            <a:r>
              <a:rPr lang="en-US" dirty="0" err="1" smtClean="0"/>
              <a:t>linac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311964" y="6510230"/>
            <a:ext cx="1626497" cy="284162"/>
          </a:xfrm>
        </p:spPr>
        <p:txBody>
          <a:bodyPr/>
          <a:lstStyle>
            <a:lvl1pPr algn="ctr"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M. Miski-Oglu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9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6242342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 smtClean="0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2977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4763"/>
            <a:ext cx="9144000" cy="6858001"/>
          </a:xfrm>
          <a:prstGeom prst="rect">
            <a:avLst/>
          </a:prstGeom>
          <a:solidFill>
            <a:srgbClr val="0058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ts val="2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0715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Titelmasterformat</a:t>
            </a:r>
            <a:endParaRPr lang="en-US" noProof="0" dirty="0" smtClean="0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6880" y="2921953"/>
            <a:ext cx="6500813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</p:txBody>
      </p:sp>
      <p:pic>
        <p:nvPicPr>
          <p:cNvPr id="1029" name="Picture 8" descr="trenner_footer_strukm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62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41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578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8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PAGE </a:t>
            </a:r>
            <a:fld id="{C8522427-68E0-4C72-B277-570431039A9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31" name="Picture 11" descr="HG_LOGO_ENG_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5" y="6153528"/>
            <a:ext cx="1414463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879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defRPr sz="2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5pPr>
      <a:lvl6pPr marL="2514600" indent="-228600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6pPr>
      <a:lvl7pPr marL="2971800" indent="-228600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7pPr>
      <a:lvl8pPr marL="3429000" indent="-228600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8pPr>
      <a:lvl9pPr marL="3886200" indent="-228600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folien_footer_strukm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62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000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TITELMASTERFORMAT</a:t>
            </a:r>
            <a:br>
              <a:rPr lang="en-US" noProof="0" dirty="0" smtClean="0"/>
            </a:br>
            <a:r>
              <a:rPr lang="en-US" noProof="0" dirty="0" err="1" smtClean="0"/>
              <a:t>Unterzeile</a:t>
            </a:r>
            <a:r>
              <a:rPr lang="en-US" noProof="0" dirty="0" smtClean="0"/>
              <a:t> </a:t>
            </a:r>
            <a:r>
              <a:rPr lang="en-US" noProof="0" dirty="0" err="1" smtClean="0"/>
              <a:t>manuell</a:t>
            </a:r>
            <a:r>
              <a:rPr lang="en-US" noProof="0" dirty="0" smtClean="0"/>
              <a:t> </a:t>
            </a:r>
            <a:r>
              <a:rPr lang="en-US" noProof="0" dirty="0" err="1" smtClean="0"/>
              <a:t>einfärben</a:t>
            </a:r>
            <a:endParaRPr lang="en-US" noProof="0" dirty="0" smtClean="0"/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Die </a:t>
            </a:r>
            <a:r>
              <a:rPr lang="en-US" noProof="0" dirty="0" err="1" smtClean="0"/>
              <a:t>farbigen</a:t>
            </a:r>
            <a:r>
              <a:rPr lang="en-US" noProof="0" dirty="0" smtClean="0"/>
              <a:t> </a:t>
            </a:r>
            <a:r>
              <a:rPr lang="en-US" noProof="0" dirty="0" err="1" smtClean="0"/>
              <a:t>Sekundärfarben</a:t>
            </a:r>
            <a:r>
              <a:rPr lang="en-US" noProof="0" dirty="0" smtClean="0"/>
              <a:t> </a:t>
            </a:r>
            <a:r>
              <a:rPr lang="en-US" noProof="0" dirty="0" err="1" smtClean="0"/>
              <a:t>fungieren</a:t>
            </a:r>
            <a:r>
              <a:rPr lang="en-US" noProof="0" dirty="0" smtClean="0"/>
              <a:t> </a:t>
            </a:r>
            <a:r>
              <a:rPr lang="en-US" noProof="0" dirty="0" err="1" smtClean="0"/>
              <a:t>sowohl</a:t>
            </a:r>
            <a:r>
              <a:rPr lang="en-US" noProof="0" dirty="0" smtClean="0"/>
              <a:t> </a:t>
            </a:r>
            <a:r>
              <a:rPr lang="en-US" noProof="0" dirty="0" err="1" smtClean="0"/>
              <a:t>als</a:t>
            </a:r>
            <a:r>
              <a:rPr lang="en-US" noProof="0" dirty="0" smtClean="0"/>
              <a:t> </a:t>
            </a:r>
            <a:r>
              <a:rPr lang="en-US" noProof="0" dirty="0" err="1" smtClean="0"/>
              <a:t>Codierung</a:t>
            </a:r>
            <a:r>
              <a:rPr lang="en-US" noProof="0" dirty="0" smtClean="0"/>
              <a:t> (Navigation) </a:t>
            </a:r>
            <a:r>
              <a:rPr lang="en-US" noProof="0" dirty="0" err="1" smtClean="0"/>
              <a:t>innerhalb</a:t>
            </a:r>
            <a:r>
              <a:rPr lang="en-US" noProof="0" dirty="0" smtClean="0"/>
              <a:t> der </a:t>
            </a:r>
            <a:r>
              <a:rPr lang="en-US" noProof="0" dirty="0" err="1" smtClean="0"/>
              <a:t>Kommunikation</a:t>
            </a:r>
            <a:r>
              <a:rPr lang="en-US" noProof="0" dirty="0" smtClean="0"/>
              <a:t> </a:t>
            </a:r>
            <a:r>
              <a:rPr lang="en-US" noProof="0" dirty="0" err="1" smtClean="0"/>
              <a:t>als</a:t>
            </a:r>
            <a:r>
              <a:rPr lang="en-US" noProof="0" dirty="0" smtClean="0"/>
              <a:t> </a:t>
            </a:r>
            <a:r>
              <a:rPr lang="en-US" noProof="0" dirty="0" err="1" smtClean="0"/>
              <a:t>auch</a:t>
            </a:r>
            <a:r>
              <a:rPr lang="en-US" noProof="0" dirty="0" smtClean="0"/>
              <a:t> </a:t>
            </a:r>
            <a:r>
              <a:rPr lang="en-US" noProof="0" dirty="0" err="1" smtClean="0"/>
              <a:t>zur</a:t>
            </a:r>
            <a:r>
              <a:rPr lang="en-US" noProof="0" dirty="0" smtClean="0"/>
              <a:t> </a:t>
            </a:r>
            <a:r>
              <a:rPr lang="en-US" noProof="0" dirty="0" err="1" smtClean="0"/>
              <a:t>Auflockerung</a:t>
            </a:r>
            <a:r>
              <a:rPr lang="en-US" noProof="0" dirty="0" smtClean="0"/>
              <a:t> des </a:t>
            </a:r>
            <a:r>
              <a:rPr lang="en-US" noProof="0" dirty="0" err="1" smtClean="0"/>
              <a:t>gesamten</a:t>
            </a:r>
            <a:r>
              <a:rPr lang="en-US" noProof="0" dirty="0" smtClean="0"/>
              <a:t> </a:t>
            </a:r>
            <a:r>
              <a:rPr lang="en-US" noProof="0" dirty="0" err="1" smtClean="0"/>
              <a:t>visuellen</a:t>
            </a:r>
            <a:r>
              <a:rPr lang="en-US" noProof="0" dirty="0" smtClean="0"/>
              <a:t> </a:t>
            </a:r>
            <a:r>
              <a:rPr lang="en-US" noProof="0" dirty="0" err="1" smtClean="0"/>
              <a:t>Auftritts</a:t>
            </a:r>
            <a:r>
              <a:rPr lang="en-US" noProof="0" dirty="0" smtClean="0"/>
              <a:t>. </a:t>
            </a:r>
          </a:p>
          <a:p>
            <a:pPr lvl="1"/>
            <a:r>
              <a:rPr lang="en-US" noProof="0" dirty="0" err="1" smtClean="0"/>
              <a:t>Mastertextformat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Als</a:t>
            </a:r>
            <a:r>
              <a:rPr lang="en-US" noProof="0" dirty="0" smtClean="0"/>
              <a:t> </a:t>
            </a:r>
            <a:r>
              <a:rPr lang="en-US" noProof="0" dirty="0" err="1" smtClean="0"/>
              <a:t>weitere</a:t>
            </a:r>
            <a:r>
              <a:rPr lang="en-US" noProof="0" dirty="0" smtClean="0"/>
              <a:t> </a:t>
            </a:r>
            <a:r>
              <a:rPr lang="en-US" noProof="0" dirty="0" err="1" smtClean="0"/>
              <a:t>Sekundärfarben</a:t>
            </a:r>
            <a:r>
              <a:rPr lang="en-US" noProof="0" dirty="0" smtClean="0"/>
              <a:t> </a:t>
            </a:r>
            <a:r>
              <a:rPr lang="en-US" noProof="0" dirty="0" err="1" smtClean="0"/>
              <a:t>ergänzen</a:t>
            </a:r>
            <a:r>
              <a:rPr lang="en-US" noProof="0" dirty="0" smtClean="0"/>
              <a:t> </a:t>
            </a:r>
            <a:r>
              <a:rPr lang="en-US" noProof="0" dirty="0" err="1" smtClean="0"/>
              <a:t>drei</a:t>
            </a:r>
            <a:r>
              <a:rPr lang="en-US" noProof="0" dirty="0" smtClean="0"/>
              <a:t> </a:t>
            </a:r>
            <a:r>
              <a:rPr lang="en-US" noProof="0" dirty="0" err="1" smtClean="0"/>
              <a:t>Grautöne</a:t>
            </a:r>
            <a:r>
              <a:rPr lang="en-US" noProof="0" dirty="0" smtClean="0"/>
              <a:t> </a:t>
            </a:r>
            <a:r>
              <a:rPr lang="en-US" noProof="0" dirty="0" err="1" smtClean="0"/>
              <a:t>Seriosität</a:t>
            </a:r>
            <a:r>
              <a:rPr lang="en-US" noProof="0" dirty="0" smtClean="0"/>
              <a:t> und </a:t>
            </a:r>
            <a:r>
              <a:rPr lang="en-US" noProof="0" dirty="0" err="1" smtClean="0"/>
              <a:t>Neutralität</a:t>
            </a:r>
            <a:r>
              <a:rPr lang="en-US" noProof="0" dirty="0" smtClean="0"/>
              <a:t>.</a:t>
            </a:r>
          </a:p>
          <a:p>
            <a:pPr lvl="1"/>
            <a:r>
              <a:rPr lang="en-US" noProof="0" dirty="0" smtClean="0"/>
              <a:t>Die </a:t>
            </a:r>
            <a:r>
              <a:rPr lang="en-US" noProof="0" dirty="0" err="1" smtClean="0"/>
              <a:t>farbigen</a:t>
            </a:r>
            <a:r>
              <a:rPr lang="en-US" noProof="0" dirty="0" smtClean="0"/>
              <a:t> </a:t>
            </a:r>
            <a:r>
              <a:rPr lang="en-US" noProof="0" dirty="0" err="1" smtClean="0"/>
              <a:t>Sekundärfarben</a:t>
            </a:r>
            <a:r>
              <a:rPr lang="en-US" noProof="0" dirty="0" smtClean="0"/>
              <a:t> </a:t>
            </a:r>
            <a:r>
              <a:rPr lang="en-US" noProof="0" dirty="0" err="1" smtClean="0"/>
              <a:t>fungieren</a:t>
            </a:r>
            <a:r>
              <a:rPr lang="en-US" noProof="0" dirty="0" smtClean="0"/>
              <a:t> </a:t>
            </a:r>
            <a:r>
              <a:rPr lang="en-US" noProof="0" dirty="0" err="1" smtClean="0"/>
              <a:t>sowohl</a:t>
            </a:r>
            <a:r>
              <a:rPr lang="en-US" noProof="0" dirty="0" smtClean="0"/>
              <a:t> </a:t>
            </a:r>
            <a:r>
              <a:rPr lang="en-US" noProof="0" dirty="0" err="1" smtClean="0"/>
              <a:t>als</a:t>
            </a:r>
            <a:r>
              <a:rPr lang="en-US" noProof="0" dirty="0" smtClean="0"/>
              <a:t> </a:t>
            </a:r>
            <a:r>
              <a:rPr lang="en-US" noProof="0" dirty="0" err="1" smtClean="0"/>
              <a:t>Codierung</a:t>
            </a:r>
            <a:r>
              <a:rPr lang="en-US" noProof="0" dirty="0" smtClean="0"/>
              <a:t> (Navigation) </a:t>
            </a:r>
            <a:r>
              <a:rPr lang="en-US" noProof="0" dirty="0" err="1" smtClean="0"/>
              <a:t>innerhalb</a:t>
            </a:r>
            <a:r>
              <a:rPr lang="en-US" noProof="0" dirty="0" smtClean="0"/>
              <a:t> der </a:t>
            </a:r>
            <a:r>
              <a:rPr lang="en-US" noProof="0" dirty="0" err="1" smtClean="0"/>
              <a:t>Kommunikation</a:t>
            </a:r>
            <a:r>
              <a:rPr lang="en-US" noProof="0" dirty="0" smtClean="0"/>
              <a:t> </a:t>
            </a:r>
            <a:r>
              <a:rPr lang="en-US" noProof="0" dirty="0" err="1" smtClean="0"/>
              <a:t>als</a:t>
            </a:r>
            <a:r>
              <a:rPr lang="en-US" noProof="0" dirty="0" smtClean="0"/>
              <a:t> </a:t>
            </a:r>
            <a:r>
              <a:rPr lang="en-US" noProof="0" dirty="0" err="1" smtClean="0"/>
              <a:t>auch</a:t>
            </a:r>
            <a:r>
              <a:rPr lang="en-US" noProof="0" dirty="0" smtClean="0"/>
              <a:t> </a:t>
            </a:r>
            <a:r>
              <a:rPr lang="en-US" noProof="0" dirty="0" err="1" smtClean="0"/>
              <a:t>zur</a:t>
            </a:r>
            <a:r>
              <a:rPr lang="en-US" noProof="0" dirty="0" smtClean="0"/>
              <a:t> </a:t>
            </a:r>
            <a:r>
              <a:rPr lang="en-US" noProof="0" dirty="0" err="1" smtClean="0"/>
              <a:t>Auflockerung</a:t>
            </a:r>
            <a:r>
              <a:rPr lang="en-US" noProof="0" dirty="0" smtClean="0"/>
              <a:t> des </a:t>
            </a:r>
            <a:r>
              <a:rPr lang="en-US" noProof="0" dirty="0" err="1" smtClean="0"/>
              <a:t>gesamten</a:t>
            </a:r>
            <a:r>
              <a:rPr lang="en-US" noProof="0" dirty="0" smtClean="0"/>
              <a:t> </a:t>
            </a:r>
            <a:r>
              <a:rPr lang="en-US" noProof="0" dirty="0" err="1" smtClean="0"/>
              <a:t>visuellen</a:t>
            </a:r>
            <a:r>
              <a:rPr lang="en-US" noProof="0" dirty="0" smtClean="0"/>
              <a:t> </a:t>
            </a:r>
            <a:r>
              <a:rPr lang="en-US" noProof="0" dirty="0" err="1" smtClean="0"/>
              <a:t>Auftritts</a:t>
            </a:r>
            <a:r>
              <a:rPr lang="en-US" noProof="0" dirty="0" smtClean="0"/>
              <a:t>.</a:t>
            </a:r>
          </a:p>
          <a:p>
            <a:pPr lvl="2"/>
            <a:r>
              <a:rPr lang="en-US" noProof="0" dirty="0" err="1" smtClean="0"/>
              <a:t>Punkt</a:t>
            </a:r>
            <a:r>
              <a:rPr lang="en-US" noProof="0" dirty="0" smtClean="0"/>
              <a:t> x</a:t>
            </a:r>
          </a:p>
          <a:p>
            <a:pPr lvl="2"/>
            <a:r>
              <a:rPr lang="en-US" noProof="0" dirty="0" err="1" smtClean="0"/>
              <a:t>Punkt</a:t>
            </a:r>
            <a:r>
              <a:rPr lang="en-US" noProof="0" dirty="0" smtClean="0"/>
              <a:t> y</a:t>
            </a:r>
          </a:p>
          <a:p>
            <a:pPr lvl="0"/>
            <a:endParaRPr lang="en-US" noProof="0" dirty="0" smtClean="0"/>
          </a:p>
        </p:txBody>
      </p:sp>
      <p:sp>
        <p:nvSpPr>
          <p:cNvPr id="481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578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8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 dirty="0"/>
              <a:t>PAGE </a:t>
            </a:r>
            <a:fld id="{0F503262-1E4F-464B-B8B6-0E5D639F4FB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2054" name="Picture 10" descr="HG_LOGO_S_ENG_RGB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1"/>
          <a:stretch/>
        </p:blipFill>
        <p:spPr bwMode="auto">
          <a:xfrm>
            <a:off x="7375525" y="6151719"/>
            <a:ext cx="1433513" cy="58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877" r:id="rId1"/>
    <p:sldLayoutId id="2147493878" r:id="rId2"/>
    <p:sldLayoutId id="2147493880" r:id="rId3"/>
  </p:sldLayoutIdLst>
  <p:hf hdr="0" ftr="0" dt="0"/>
  <p:txStyles>
    <p:titleStyle>
      <a:lvl1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2pPr>
      <a:lvl3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3pPr>
      <a:lvl4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4pPr>
      <a:lvl5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5pPr>
      <a:lvl6pPr marL="4572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6pPr>
      <a:lvl7pPr marL="9144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7pPr>
      <a:lvl8pPr marL="13716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8pPr>
      <a:lvl9pPr marL="18288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20738" indent="-28575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228725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367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390" y="1511752"/>
            <a:ext cx="8857559" cy="724188"/>
          </a:xfrm>
        </p:spPr>
        <p:txBody>
          <a:bodyPr/>
          <a:lstStyle/>
          <a:p>
            <a:pPr algn="ctr"/>
            <a:r>
              <a:rPr lang="de-DE" sz="2800" dirty="0" smtClean="0">
                <a:solidFill>
                  <a:srgbClr val="FFFF00"/>
                </a:solidFill>
              </a:rPr>
              <a:t>„</a:t>
            </a:r>
            <a:r>
              <a:rPr lang="en-US" sz="2800" dirty="0" smtClean="0">
                <a:solidFill>
                  <a:srgbClr val="FFFF00"/>
                </a:solidFill>
              </a:rPr>
              <a:t>Status </a:t>
            </a:r>
            <a:r>
              <a:rPr lang="en-US" sz="2800" dirty="0" err="1" smtClean="0">
                <a:solidFill>
                  <a:srgbClr val="FFFF00"/>
                </a:solidFill>
              </a:rPr>
              <a:t>cw-linac</a:t>
            </a:r>
            <a:r>
              <a:rPr lang="de-DE" sz="2800" dirty="0" smtClean="0">
                <a:solidFill>
                  <a:srgbClr val="FFFF00"/>
                </a:solidFill>
              </a:rPr>
              <a:t>“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87" y="2803782"/>
            <a:ext cx="8331515" cy="2089439"/>
          </a:xfrm>
        </p:spPr>
        <p:txBody>
          <a:bodyPr/>
          <a:lstStyle/>
          <a:p>
            <a:pPr>
              <a:spcAft>
                <a:spcPts val="600"/>
              </a:spcAft>
              <a:buClr>
                <a:schemeClr val="bg1"/>
              </a:buClr>
              <a:buFont typeface="Symbol" panose="05050102010706020507" pitchFamily="18" charset="2"/>
              <a:buChar char="-"/>
            </a:pPr>
            <a:r>
              <a:rPr lang="en-US" altLang="de-DE" sz="2000" dirty="0" smtClean="0"/>
              <a:t>Motivation</a:t>
            </a:r>
            <a:endParaRPr lang="en-US" altLang="de-DE" sz="2000" dirty="0"/>
          </a:p>
          <a:p>
            <a:pPr>
              <a:spcAft>
                <a:spcPts val="600"/>
              </a:spcAft>
              <a:buClr>
                <a:schemeClr val="bg1"/>
              </a:buClr>
              <a:buFont typeface="Symbol" panose="05050102010706020507" pitchFamily="18" charset="2"/>
              <a:buChar char="-"/>
            </a:pPr>
            <a:r>
              <a:rPr lang="en-US" altLang="de-DE" sz="2000" dirty="0" smtClean="0"/>
              <a:t>Timeline and status</a:t>
            </a:r>
          </a:p>
          <a:p>
            <a:pPr>
              <a:spcAft>
                <a:spcPts val="600"/>
              </a:spcAft>
              <a:buClr>
                <a:schemeClr val="bg1"/>
              </a:buClr>
              <a:buFont typeface="Symbol" panose="05050102010706020507" pitchFamily="18" charset="2"/>
              <a:buChar char="-"/>
            </a:pPr>
            <a:r>
              <a:rPr lang="de-DE" sz="2000" dirty="0" err="1" smtClean="0"/>
              <a:t>Testing</a:t>
            </a:r>
            <a:r>
              <a:rPr lang="de-DE" sz="2000" dirty="0" smtClean="0"/>
              <a:t> of </a:t>
            </a:r>
            <a:r>
              <a:rPr lang="de-DE" sz="2000" dirty="0" err="1" smtClean="0"/>
              <a:t>components</a:t>
            </a:r>
            <a:endParaRPr lang="de-DE" sz="2000" dirty="0" smtClean="0"/>
          </a:p>
          <a:p>
            <a:pPr>
              <a:spcAft>
                <a:spcPts val="600"/>
              </a:spcAft>
              <a:buClr>
                <a:schemeClr val="bg1"/>
              </a:buClr>
              <a:buFont typeface="Symbol" panose="05050102010706020507" pitchFamily="18" charset="2"/>
              <a:buChar char="-"/>
            </a:pPr>
            <a:r>
              <a:rPr lang="de-DE" sz="2000" dirty="0" smtClean="0"/>
              <a:t>Further </a:t>
            </a:r>
            <a:r>
              <a:rPr lang="de-DE" sz="2000" dirty="0" err="1" smtClean="0"/>
              <a:t>strategy</a:t>
            </a:r>
            <a:endParaRPr lang="de-DE" sz="2000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710511" y="5263977"/>
            <a:ext cx="66911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1254125" algn="l"/>
              </a:tabLst>
            </a:pPr>
            <a:r>
              <a:rPr lang="de-DE" sz="1400" dirty="0">
                <a:solidFill>
                  <a:srgbClr val="FFC000"/>
                </a:solidFill>
              </a:rPr>
              <a:t>GSI/HIM : 	W. Barth ● V. Gettmann ● M. Heilmann ● S. Mickat ●</a:t>
            </a:r>
          </a:p>
          <a:p>
            <a:pPr lvl="0">
              <a:tabLst>
                <a:tab pos="1254125" algn="l"/>
              </a:tabLst>
            </a:pPr>
            <a:r>
              <a:rPr lang="de-DE" sz="1400" dirty="0">
                <a:solidFill>
                  <a:srgbClr val="FFC000"/>
                </a:solidFill>
              </a:rPr>
              <a:t>	</a:t>
            </a:r>
            <a:r>
              <a:rPr lang="de-DE" sz="1400" u="sng" dirty="0">
                <a:solidFill>
                  <a:srgbClr val="FFC000"/>
                </a:solidFill>
              </a:rPr>
              <a:t>M. Miski-Oglu </a:t>
            </a:r>
            <a:r>
              <a:rPr lang="de-DE" sz="1400" dirty="0">
                <a:solidFill>
                  <a:srgbClr val="FFC000"/>
                </a:solidFill>
              </a:rPr>
              <a:t>● S. </a:t>
            </a:r>
            <a:r>
              <a:rPr lang="de-DE" sz="1400" dirty="0" smtClean="0">
                <a:solidFill>
                  <a:srgbClr val="FFC000"/>
                </a:solidFill>
              </a:rPr>
              <a:t>Yaramyshev </a:t>
            </a:r>
            <a:r>
              <a:rPr lang="de-DE" sz="1400" dirty="0">
                <a:solidFill>
                  <a:srgbClr val="FFC000"/>
                </a:solidFill>
              </a:rPr>
              <a:t>● F. Dziuba </a:t>
            </a:r>
          </a:p>
          <a:p>
            <a:pPr marL="444500" indent="-444500">
              <a:tabLst>
                <a:tab pos="1254125" algn="l"/>
              </a:tabLst>
            </a:pPr>
            <a:endParaRPr lang="de-DE" sz="1400" dirty="0">
              <a:solidFill>
                <a:srgbClr val="FFC000"/>
              </a:solidFill>
            </a:endParaRPr>
          </a:p>
          <a:p>
            <a:pPr marL="444500" indent="-444500">
              <a:tabLst>
                <a:tab pos="1254125" algn="l"/>
              </a:tabLst>
            </a:pPr>
            <a:r>
              <a:rPr lang="de-DE" sz="1400" dirty="0" smtClean="0">
                <a:solidFill>
                  <a:srgbClr val="92D050"/>
                </a:solidFill>
              </a:rPr>
              <a:t>IAP </a:t>
            </a:r>
            <a:r>
              <a:rPr lang="de-DE" sz="1400" dirty="0">
                <a:solidFill>
                  <a:srgbClr val="92D050"/>
                </a:solidFill>
              </a:rPr>
              <a:t>GUF</a:t>
            </a:r>
            <a:r>
              <a:rPr lang="de-DE" sz="1400" dirty="0" smtClean="0">
                <a:solidFill>
                  <a:srgbClr val="92D050"/>
                </a:solidFill>
              </a:rPr>
              <a:t>:	M. Amberg ● M. Basten ● M. Busch ● H. </a:t>
            </a:r>
            <a:r>
              <a:rPr lang="de-DE" sz="1400" dirty="0" err="1" smtClean="0">
                <a:solidFill>
                  <a:srgbClr val="92D050"/>
                </a:solidFill>
              </a:rPr>
              <a:t>Podlech</a:t>
            </a:r>
            <a:r>
              <a:rPr lang="de-DE" sz="1400" dirty="0" smtClean="0">
                <a:solidFill>
                  <a:srgbClr val="92D050"/>
                </a:solidFill>
              </a:rPr>
              <a:t> ●</a:t>
            </a:r>
          </a:p>
          <a:p>
            <a:pPr marL="444500" indent="-444500">
              <a:tabLst>
                <a:tab pos="1254125" algn="l"/>
              </a:tabLst>
            </a:pPr>
            <a:r>
              <a:rPr lang="de-DE" sz="1400" dirty="0" smtClean="0">
                <a:solidFill>
                  <a:srgbClr val="92D050"/>
                </a:solidFill>
              </a:rPr>
              <a:t>		U. Ratzinger</a:t>
            </a:r>
            <a:endParaRPr lang="de-DE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5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Cross Bar H-Mode Accelerating Cavity</a:t>
            </a:r>
            <a:endParaRPr lang="en-US" sz="2800" dirty="0"/>
          </a:p>
        </p:txBody>
      </p:sp>
      <p:pic>
        <p:nvPicPr>
          <p:cNvPr id="6" name="Picture 4" descr="H-familie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13" t="6723" r="223" b="4166"/>
          <a:stretch/>
        </p:blipFill>
        <p:spPr bwMode="auto">
          <a:xfrm>
            <a:off x="4743406" y="1686720"/>
            <a:ext cx="3814024" cy="3107724"/>
          </a:xfrm>
          <a:prstGeom prst="rect">
            <a:avLst/>
          </a:prstGeom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18" y="2003770"/>
            <a:ext cx="2806103" cy="26933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905201" y="1191307"/>
                <a:ext cx="2248564" cy="6799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</m:e>
                    </m:acc>
                    <m:r>
                      <a:rPr lang="de-DE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field of H</a:t>
                </a:r>
                <a:r>
                  <a:rPr lang="en-US" sz="1800" baseline="-25000" dirty="0" smtClean="0">
                    <a:solidFill>
                      <a:schemeClr val="tx1"/>
                    </a:solidFill>
                  </a:rPr>
                  <a:t>211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Mode </a:t>
                </a:r>
              </a:p>
              <a:p>
                <a:pPr algn="ctr"/>
                <a:r>
                  <a:rPr lang="en-US" sz="1800" dirty="0" smtClean="0">
                    <a:solidFill>
                      <a:schemeClr val="tx1"/>
                    </a:solidFill>
                  </a:rPr>
                  <a:t>of ”pillbox“ cavity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201" y="1191307"/>
                <a:ext cx="2248564" cy="679930"/>
              </a:xfrm>
              <a:prstGeom prst="rect">
                <a:avLst/>
              </a:prstGeom>
              <a:blipFill rotWithShape="1">
                <a:blip r:embed="rId4"/>
                <a:stretch>
                  <a:fillRect r="-1897" b="-1339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251724" y="5059366"/>
            <a:ext cx="84643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Drift tubes are alternating connected to “</a:t>
            </a:r>
            <a:r>
              <a:rPr lang="en-US" sz="1800" dirty="0" smtClean="0">
                <a:solidFill>
                  <a:srgbClr val="FF0000"/>
                </a:solidFill>
              </a:rPr>
              <a:t>+</a:t>
            </a:r>
            <a:r>
              <a:rPr lang="en-US" sz="1800" dirty="0" smtClean="0">
                <a:solidFill>
                  <a:schemeClr val="tx1"/>
                </a:solidFill>
              </a:rPr>
              <a:t>” and “</a:t>
            </a:r>
            <a:r>
              <a:rPr lang="en-US" sz="1800" dirty="0" smtClean="0">
                <a:solidFill>
                  <a:srgbClr val="0000FF"/>
                </a:solidFill>
              </a:rPr>
              <a:t>-</a:t>
            </a:r>
            <a:r>
              <a:rPr lang="en-US" sz="1800" dirty="0" smtClean="0">
                <a:solidFill>
                  <a:schemeClr val="tx1"/>
                </a:solidFill>
              </a:rPr>
              <a:t>” potential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</a:rPr>
              <a:t>C</a:t>
            </a:r>
            <a:r>
              <a:rPr lang="en-US" sz="1800" dirty="0" smtClean="0">
                <a:solidFill>
                  <a:schemeClr val="tx1"/>
                </a:solidFill>
              </a:rPr>
              <a:t>ross bar </a:t>
            </a:r>
            <a:r>
              <a:rPr lang="en-US" sz="1800" b="1" dirty="0" smtClean="0">
                <a:solidFill>
                  <a:schemeClr val="tx1"/>
                </a:solidFill>
              </a:rPr>
              <a:t>H</a:t>
            </a:r>
            <a:r>
              <a:rPr lang="en-US" sz="1800" dirty="0" smtClean="0">
                <a:solidFill>
                  <a:schemeClr val="tx1"/>
                </a:solidFill>
              </a:rPr>
              <a:t>-mode cavity </a:t>
            </a:r>
            <a:r>
              <a:rPr lang="en-US" sz="1800" dirty="0">
                <a:solidFill>
                  <a:schemeClr val="tx1"/>
                </a:solidFill>
                <a:sym typeface="Symbol"/>
              </a:rPr>
              <a:t> </a:t>
            </a:r>
            <a:r>
              <a:rPr lang="en-US" sz="1800" dirty="0" smtClean="0">
                <a:solidFill>
                  <a:schemeClr val="tx1"/>
                </a:solidFill>
              </a:rPr>
              <a:t>CH-cavity </a:t>
            </a:r>
          </a:p>
        </p:txBody>
      </p:sp>
      <p:sp>
        <p:nvSpPr>
          <p:cNvPr id="10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222250" y="657860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PAGE </a:t>
            </a:r>
            <a:fld id="{F35164B6-5B5C-4D57-91C6-379885D5A5FE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3606800" y="6502718"/>
            <a:ext cx="2479040" cy="691712"/>
          </a:xfrm>
        </p:spPr>
        <p:txBody>
          <a:bodyPr/>
          <a:lstStyle/>
          <a:p>
            <a:r>
              <a:rPr lang="de-DE" sz="1000" dirty="0" smtClean="0"/>
              <a:t>Status </a:t>
            </a:r>
            <a:r>
              <a:rPr lang="de-DE" sz="1000" dirty="0" err="1" smtClean="0"/>
              <a:t>cw-linac</a:t>
            </a:r>
            <a:r>
              <a:rPr lang="de-DE" sz="1000" dirty="0" smtClean="0"/>
              <a:t>, 22.8.16</a:t>
            </a:r>
            <a:endParaRPr lang="de-DE" sz="1000" dirty="0"/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554168" y="6510229"/>
            <a:ext cx="1626497" cy="347771"/>
          </a:xfrm>
        </p:spPr>
        <p:txBody>
          <a:bodyPr/>
          <a:lstStyle/>
          <a:p>
            <a:r>
              <a:rPr lang="de-DE" sz="1000" dirty="0" smtClean="0"/>
              <a:t>W. Barth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26540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2800" dirty="0" smtClean="0">
                <a:solidFill>
                  <a:srgbClr val="00618F"/>
                </a:solidFill>
              </a:rPr>
              <a:t>CH-Cavity for Demonstrator @ 216.8 MHz</a:t>
            </a:r>
            <a:br>
              <a:rPr lang="en-US" altLang="de-DE" sz="2800" dirty="0" smtClean="0">
                <a:solidFill>
                  <a:srgbClr val="00618F"/>
                </a:solidFill>
              </a:rPr>
            </a:br>
            <a:r>
              <a:rPr lang="en-US" altLang="de-DE" sz="2000" dirty="0">
                <a:solidFill>
                  <a:srgbClr val="00618F"/>
                </a:solidFill>
              </a:rPr>
              <a:t>(F. Dziuba, Ph. D thesis)</a:t>
            </a:r>
            <a:endParaRPr lang="de-DE" sz="2000" dirty="0"/>
          </a:p>
        </p:txBody>
      </p:sp>
      <p:graphicFrame>
        <p:nvGraphicFramePr>
          <p:cNvPr id="6" name="Tabelle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975445341"/>
              </p:ext>
            </p:extLst>
          </p:nvPr>
        </p:nvGraphicFramePr>
        <p:xfrm>
          <a:off x="185311" y="1843697"/>
          <a:ext cx="3080429" cy="211862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41197"/>
                <a:gridCol w="1239232"/>
              </a:tblGrid>
              <a:tr h="220310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b</a:t>
                      </a:r>
                      <a:endParaRPr lang="en-US" sz="1400" b="0" noProof="0" dirty="0"/>
                    </a:p>
                  </a:txBody>
                  <a:tcPr marL="51469" marR="51469" marT="25734" marB="25734" anchor="ctr">
                    <a:gradFill>
                      <a:gsLst>
                        <a:gs pos="0">
                          <a:srgbClr val="FFFFCC"/>
                        </a:gs>
                        <a:gs pos="99167">
                          <a:srgbClr val="FFCC66"/>
                        </a:gs>
                        <a:gs pos="65000">
                          <a:srgbClr val="FFCC66"/>
                        </a:gs>
                        <a:gs pos="28000">
                          <a:srgbClr val="FFCC66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</a:rPr>
                        <a:t>0.059</a:t>
                      </a:r>
                      <a:endParaRPr lang="en-US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51469" marR="51469" marT="25734" marB="25734" anchor="ctr">
                    <a:gradFill>
                      <a:gsLst>
                        <a:gs pos="0">
                          <a:srgbClr val="FFFFCC"/>
                        </a:gs>
                        <a:gs pos="99167">
                          <a:srgbClr val="FFCC66"/>
                        </a:gs>
                        <a:gs pos="65000">
                          <a:srgbClr val="FFCC66"/>
                        </a:gs>
                        <a:gs pos="28000">
                          <a:srgbClr val="FFCC66"/>
                        </a:gs>
                      </a:gsLst>
                      <a:lin ang="5400000" scaled="0"/>
                    </a:gradFill>
                  </a:tcPr>
                </a:tc>
              </a:tr>
              <a:tr h="220310">
                <a:tc>
                  <a:txBody>
                    <a:bodyPr/>
                    <a:lstStyle/>
                    <a:p>
                      <a:r>
                        <a:rPr lang="en-US" sz="1400" b="0" noProof="0" dirty="0" smtClean="0"/>
                        <a:t>Frequency</a:t>
                      </a:r>
                      <a:endParaRPr lang="en-US" sz="1400" b="0" noProof="0" dirty="0"/>
                    </a:p>
                  </a:txBody>
                  <a:tcPr marL="51469" marR="51469" marT="25734" marB="25734" anchor="ctr">
                    <a:gradFill>
                      <a:gsLst>
                        <a:gs pos="0">
                          <a:srgbClr val="FFFFCC"/>
                        </a:gs>
                        <a:gs pos="99167">
                          <a:srgbClr val="FFCC66"/>
                        </a:gs>
                        <a:gs pos="65000">
                          <a:srgbClr val="FFCC66"/>
                        </a:gs>
                        <a:gs pos="28000">
                          <a:srgbClr val="FFCC66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 smtClean="0"/>
                        <a:t>216.816 MHz</a:t>
                      </a:r>
                      <a:endParaRPr lang="en-US" sz="1400" b="0" noProof="0" dirty="0"/>
                    </a:p>
                  </a:txBody>
                  <a:tcPr marL="51469" marR="51469" marT="25734" marB="25734" anchor="ctr">
                    <a:gradFill>
                      <a:gsLst>
                        <a:gs pos="0">
                          <a:srgbClr val="FFFFCC"/>
                        </a:gs>
                        <a:gs pos="99167">
                          <a:srgbClr val="FFCC66"/>
                        </a:gs>
                        <a:gs pos="65000">
                          <a:srgbClr val="FFCC66"/>
                        </a:gs>
                        <a:gs pos="28000">
                          <a:srgbClr val="FFCC66"/>
                        </a:gs>
                      </a:gsLst>
                      <a:lin ang="5400000" scaled="0"/>
                    </a:gradFill>
                  </a:tcPr>
                </a:tc>
              </a:tr>
              <a:tr h="220310">
                <a:tc>
                  <a:txBody>
                    <a:bodyPr/>
                    <a:lstStyle/>
                    <a:p>
                      <a:r>
                        <a:rPr lang="en-US" sz="1400" b="0" noProof="0" dirty="0" smtClean="0"/>
                        <a:t>Cells</a:t>
                      </a:r>
                      <a:endParaRPr lang="en-US" sz="1400" b="0" noProof="0" dirty="0"/>
                    </a:p>
                  </a:txBody>
                  <a:tcPr marL="51469" marR="51469" marT="25734" marB="25734" anchor="ctr">
                    <a:gradFill>
                      <a:gsLst>
                        <a:gs pos="0">
                          <a:srgbClr val="FFFFCC"/>
                        </a:gs>
                        <a:gs pos="99167">
                          <a:srgbClr val="FFCC66"/>
                        </a:gs>
                        <a:gs pos="65000">
                          <a:srgbClr val="FFCC66"/>
                        </a:gs>
                        <a:gs pos="28000">
                          <a:srgbClr val="FFCC66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 smtClean="0"/>
                        <a:t>15</a:t>
                      </a:r>
                      <a:endParaRPr lang="en-US" sz="1400" b="0" noProof="0" dirty="0"/>
                    </a:p>
                  </a:txBody>
                  <a:tcPr marL="51469" marR="51469" marT="25734" marB="25734" anchor="ctr">
                    <a:gradFill>
                      <a:gsLst>
                        <a:gs pos="0">
                          <a:srgbClr val="FFFFCC"/>
                        </a:gs>
                        <a:gs pos="99167">
                          <a:srgbClr val="FFCC66"/>
                        </a:gs>
                        <a:gs pos="65000">
                          <a:srgbClr val="FFCC66"/>
                        </a:gs>
                        <a:gs pos="28000">
                          <a:srgbClr val="FFCC66"/>
                        </a:gs>
                      </a:gsLst>
                      <a:lin ang="5400000" scaled="0"/>
                    </a:gradFill>
                  </a:tcPr>
                </a:tc>
              </a:tr>
              <a:tr h="220310">
                <a:tc>
                  <a:txBody>
                    <a:bodyPr/>
                    <a:lstStyle/>
                    <a:p>
                      <a:pPr marL="0" marR="0" lvl="0" indent="0" algn="l" defTabSz="4525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Length </a:t>
                      </a:r>
                      <a:r>
                        <a:rPr kumimoji="0" lang="en-US" sz="14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bl</a:t>
                      </a:r>
                      <a:r>
                        <a:rPr kumimoji="0" lang="en-US" sz="14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-def</a:t>
                      </a: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(mm) </a:t>
                      </a:r>
                    </a:p>
                  </a:txBody>
                  <a:tcPr marL="51469" marR="51469" marT="25734" marB="25734" anchor="ctr">
                    <a:gradFill>
                      <a:gsLst>
                        <a:gs pos="0">
                          <a:srgbClr val="FFFFCC"/>
                        </a:gs>
                        <a:gs pos="99167">
                          <a:srgbClr val="FFCC66"/>
                        </a:gs>
                        <a:gs pos="65000">
                          <a:srgbClr val="FFCC66"/>
                        </a:gs>
                        <a:gs pos="28000">
                          <a:srgbClr val="FFCC66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 smtClean="0"/>
                        <a:t>691</a:t>
                      </a:r>
                    </a:p>
                  </a:txBody>
                  <a:tcPr marL="51469" marR="51469" marT="25734" marB="25734" anchor="ctr">
                    <a:gradFill>
                      <a:gsLst>
                        <a:gs pos="0">
                          <a:srgbClr val="FFFFCC"/>
                        </a:gs>
                        <a:gs pos="99167">
                          <a:srgbClr val="FFCC66"/>
                        </a:gs>
                        <a:gs pos="65000">
                          <a:srgbClr val="FFCC66"/>
                        </a:gs>
                        <a:gs pos="28000">
                          <a:srgbClr val="FFCC66"/>
                        </a:gs>
                      </a:gsLst>
                      <a:lin ang="5400000" scaled="0"/>
                    </a:gradFill>
                  </a:tcPr>
                </a:tc>
              </a:tr>
              <a:tr h="220310">
                <a:tc>
                  <a:txBody>
                    <a:bodyPr/>
                    <a:lstStyle/>
                    <a:p>
                      <a:pPr marL="0" marR="0" lvl="0" indent="0" algn="l" defTabSz="4525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Diameter (mm)</a:t>
                      </a:r>
                    </a:p>
                  </a:txBody>
                  <a:tcPr marL="51469" marR="51469" marT="25734" marB="25734" anchor="ctr">
                    <a:gradFill>
                      <a:gsLst>
                        <a:gs pos="0">
                          <a:srgbClr val="FFFFCC"/>
                        </a:gs>
                        <a:gs pos="99167">
                          <a:srgbClr val="FFCC66"/>
                        </a:gs>
                        <a:gs pos="65000">
                          <a:srgbClr val="FFCC66"/>
                        </a:gs>
                        <a:gs pos="28000">
                          <a:srgbClr val="FFCC66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 smtClean="0"/>
                        <a:t>409</a:t>
                      </a:r>
                      <a:endParaRPr lang="en-US" sz="1400" b="0" noProof="0" dirty="0"/>
                    </a:p>
                  </a:txBody>
                  <a:tcPr marL="51469" marR="51469" marT="25734" marB="25734" anchor="ctr">
                    <a:gradFill>
                      <a:gsLst>
                        <a:gs pos="0">
                          <a:srgbClr val="FFFFCC"/>
                        </a:gs>
                        <a:gs pos="99167">
                          <a:srgbClr val="FFCC66"/>
                        </a:gs>
                        <a:gs pos="65000">
                          <a:srgbClr val="FFCC66"/>
                        </a:gs>
                        <a:gs pos="28000">
                          <a:srgbClr val="FFCC66"/>
                        </a:gs>
                      </a:gsLst>
                      <a:lin ang="5400000" scaled="0"/>
                    </a:gradFill>
                  </a:tcPr>
                </a:tc>
              </a:tr>
              <a:tr h="220310">
                <a:tc>
                  <a:txBody>
                    <a:bodyPr/>
                    <a:lstStyle/>
                    <a:p>
                      <a:r>
                        <a:rPr lang="en-US" sz="1400" b="0" noProof="0" dirty="0" smtClean="0"/>
                        <a:t>Cell length</a:t>
                      </a:r>
                      <a:endParaRPr lang="en-US" sz="1400" b="0" noProof="0" dirty="0"/>
                    </a:p>
                  </a:txBody>
                  <a:tcPr marL="51469" marR="51469" marT="25734" marB="25734" anchor="ctr">
                    <a:gradFill>
                      <a:gsLst>
                        <a:gs pos="0">
                          <a:srgbClr val="FFFFCC"/>
                        </a:gs>
                        <a:gs pos="99167">
                          <a:srgbClr val="FFCC66"/>
                        </a:gs>
                        <a:gs pos="65000">
                          <a:srgbClr val="FFCC66"/>
                        </a:gs>
                        <a:gs pos="28000">
                          <a:srgbClr val="FFCC66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 smtClean="0"/>
                        <a:t>40.82</a:t>
                      </a:r>
                      <a:endParaRPr lang="en-US" sz="1400" b="0" noProof="0" dirty="0"/>
                    </a:p>
                  </a:txBody>
                  <a:tcPr marL="51469" marR="51469" marT="25734" marB="25734" anchor="ctr">
                    <a:gradFill>
                      <a:gsLst>
                        <a:gs pos="0">
                          <a:srgbClr val="FFFFCC"/>
                        </a:gs>
                        <a:gs pos="99167">
                          <a:srgbClr val="FFCC66"/>
                        </a:gs>
                        <a:gs pos="65000">
                          <a:srgbClr val="FFCC66"/>
                        </a:gs>
                        <a:gs pos="28000">
                          <a:srgbClr val="FFCC66"/>
                        </a:gs>
                      </a:gsLst>
                      <a:lin ang="5400000" scaled="0"/>
                    </a:gradFill>
                  </a:tcPr>
                </a:tc>
              </a:tr>
              <a:tr h="220310">
                <a:tc>
                  <a:txBody>
                    <a:bodyPr/>
                    <a:lstStyle/>
                    <a:p>
                      <a:pPr marL="0" marR="0" lvl="0" indent="0" algn="l" defTabSz="45259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</a:t>
                      </a:r>
                      <a:r>
                        <a:rPr kumimoji="0" lang="en-US" sz="1400" b="0" i="0" u="none" strike="noStrike" cap="none" normalizeH="0" baseline="-2500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  <a:r>
                        <a:rPr kumimoji="0" lang="en-US" sz="1400" b="0" i="0" u="none" strike="noStrike" cap="none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(MV/m)</a:t>
                      </a:r>
                    </a:p>
                  </a:txBody>
                  <a:tcPr marL="51469" marR="51469" marT="25734" marB="25734" anchor="ctr">
                    <a:gradFill>
                      <a:gsLst>
                        <a:gs pos="0">
                          <a:srgbClr val="FFFFCC"/>
                        </a:gs>
                        <a:gs pos="99167">
                          <a:srgbClr val="FFCC66"/>
                        </a:gs>
                        <a:gs pos="65000">
                          <a:srgbClr val="FFCC66"/>
                        </a:gs>
                        <a:gs pos="28000">
                          <a:srgbClr val="FFCC66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 smtClean="0"/>
                        <a:t>5.1</a:t>
                      </a:r>
                    </a:p>
                  </a:txBody>
                  <a:tcPr marL="51469" marR="51469" marT="25734" marB="25734" anchor="ctr">
                    <a:gradFill>
                      <a:gsLst>
                        <a:gs pos="0">
                          <a:srgbClr val="FFFFCC"/>
                        </a:gs>
                        <a:gs pos="99167">
                          <a:srgbClr val="FFCC66"/>
                        </a:gs>
                        <a:gs pos="65000">
                          <a:srgbClr val="FFCC66"/>
                        </a:gs>
                        <a:gs pos="28000">
                          <a:srgbClr val="FFCC66"/>
                        </a:gs>
                      </a:gsLst>
                      <a:lin ang="5400000" scaled="0"/>
                    </a:gradFill>
                  </a:tcPr>
                </a:tc>
              </a:tr>
              <a:tr h="220310">
                <a:tc>
                  <a:txBody>
                    <a:bodyPr/>
                    <a:lstStyle/>
                    <a:p>
                      <a:r>
                        <a:rPr lang="en-US" sz="1400" b="0" noProof="0" dirty="0" err="1" smtClean="0"/>
                        <a:t>B</a:t>
                      </a:r>
                      <a:r>
                        <a:rPr lang="en-US" sz="1400" b="0" baseline="-25000" noProof="0" dirty="0" err="1" smtClean="0"/>
                        <a:t>p</a:t>
                      </a:r>
                      <a:r>
                        <a:rPr lang="en-US" sz="1400" b="0" baseline="0" noProof="0" dirty="0" smtClean="0"/>
                        <a:t>/ </a:t>
                      </a:r>
                      <a:r>
                        <a:rPr lang="en-US" sz="1400" b="0" baseline="0" noProof="0" dirty="0" err="1" smtClean="0"/>
                        <a:t>E</a:t>
                      </a:r>
                      <a:r>
                        <a:rPr lang="en-US" sz="1400" b="0" baseline="-25000" noProof="0" dirty="0" err="1" smtClean="0"/>
                        <a:t>a</a:t>
                      </a:r>
                      <a:endParaRPr lang="en-US" sz="1400" b="0" noProof="0" dirty="0"/>
                    </a:p>
                  </a:txBody>
                  <a:tcPr marL="51469" marR="51469" marT="25734" marB="25734" anchor="ctr">
                    <a:gradFill>
                      <a:gsLst>
                        <a:gs pos="0">
                          <a:srgbClr val="FFFFCC"/>
                        </a:gs>
                        <a:gs pos="99167">
                          <a:srgbClr val="FFCC66"/>
                        </a:gs>
                        <a:gs pos="65000">
                          <a:srgbClr val="FFCC66"/>
                        </a:gs>
                        <a:gs pos="28000">
                          <a:srgbClr val="FFCC66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noProof="0" dirty="0" smtClean="0"/>
                        <a:t>5.2</a:t>
                      </a:r>
                    </a:p>
                  </a:txBody>
                  <a:tcPr marL="51469" marR="51469" marT="25734" marB="25734" anchor="ctr">
                    <a:gradFill>
                      <a:gsLst>
                        <a:gs pos="0">
                          <a:srgbClr val="FFFFCC"/>
                        </a:gs>
                        <a:gs pos="99167">
                          <a:srgbClr val="FFCC66"/>
                        </a:gs>
                        <a:gs pos="65000">
                          <a:srgbClr val="FFCC66"/>
                        </a:gs>
                        <a:gs pos="28000">
                          <a:srgbClr val="FFCC66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grpSp>
        <p:nvGrpSpPr>
          <p:cNvPr id="7" name="Gruppieren 6"/>
          <p:cNvGrpSpPr/>
          <p:nvPr/>
        </p:nvGrpSpPr>
        <p:grpSpPr>
          <a:xfrm>
            <a:off x="3476496" y="1745810"/>
            <a:ext cx="5586346" cy="3350906"/>
            <a:chOff x="3747141" y="2322169"/>
            <a:chExt cx="5586346" cy="3350906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61763" y="2679061"/>
              <a:ext cx="4109356" cy="2924537"/>
            </a:xfrm>
            <a:prstGeom prst="rect">
              <a:avLst/>
            </a:prstGeom>
          </p:spPr>
        </p:pic>
        <p:grpSp>
          <p:nvGrpSpPr>
            <p:cNvPr id="9" name="Gruppieren 8"/>
            <p:cNvGrpSpPr/>
            <p:nvPr/>
          </p:nvGrpSpPr>
          <p:grpSpPr>
            <a:xfrm>
              <a:off x="3747141" y="2322169"/>
              <a:ext cx="5586346" cy="3350906"/>
              <a:chOff x="1014577" y="1030242"/>
              <a:chExt cx="8074151" cy="4843186"/>
            </a:xfrm>
          </p:grpSpPr>
          <p:grpSp>
            <p:nvGrpSpPr>
              <p:cNvPr id="18" name="Gruppieren 17"/>
              <p:cNvGrpSpPr/>
              <p:nvPr/>
            </p:nvGrpSpPr>
            <p:grpSpPr>
              <a:xfrm>
                <a:off x="1014577" y="1030242"/>
                <a:ext cx="6511295" cy="4843186"/>
                <a:chOff x="932759" y="1019209"/>
                <a:chExt cx="6511296" cy="4843186"/>
              </a:xfrm>
            </p:grpSpPr>
            <p:cxnSp>
              <p:nvCxnSpPr>
                <p:cNvPr id="20" name="Gerade Verbindung mit Pfeil 19"/>
                <p:cNvCxnSpPr>
                  <a:stCxn id="23" idx="1"/>
                </p:cNvCxnSpPr>
                <p:nvPr/>
              </p:nvCxnSpPr>
              <p:spPr>
                <a:xfrm flipH="1" flipV="1">
                  <a:off x="5502827" y="5449445"/>
                  <a:ext cx="594658" cy="190530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Gerade Verbindung mit Pfeil 20"/>
                <p:cNvCxnSpPr>
                  <a:stCxn id="22" idx="2"/>
                </p:cNvCxnSpPr>
                <p:nvPr/>
              </p:nvCxnSpPr>
              <p:spPr>
                <a:xfrm>
                  <a:off x="1878015" y="2008379"/>
                  <a:ext cx="781248" cy="416047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feld 21"/>
                <p:cNvSpPr txBox="1"/>
                <p:nvPr/>
              </p:nvSpPr>
              <p:spPr>
                <a:xfrm>
                  <a:off x="932759" y="1563536"/>
                  <a:ext cx="1890508" cy="4448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400" dirty="0" smtClean="0">
                      <a:solidFill>
                        <a:schemeClr val="tx1"/>
                      </a:solidFill>
                    </a:rPr>
                    <a:t>Helium </a:t>
                  </a:r>
                  <a:r>
                    <a:rPr lang="de-DE" sz="1400" dirty="0" err="1" smtClean="0">
                      <a:solidFill>
                        <a:schemeClr val="tx1"/>
                      </a:solidFill>
                    </a:rPr>
                    <a:t>vessel</a:t>
                  </a:r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6097485" y="5417554"/>
                  <a:ext cx="1346570" cy="4448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400" dirty="0" smtClean="0">
                      <a:solidFill>
                        <a:schemeClr val="tx1"/>
                      </a:solidFill>
                    </a:rPr>
                    <a:t>Helium in</a:t>
                  </a:r>
                </a:p>
              </p:txBody>
            </p:sp>
            <p:cxnSp>
              <p:nvCxnSpPr>
                <p:cNvPr id="26" name="Gerade Verbindung mit Pfeil 25"/>
                <p:cNvCxnSpPr>
                  <a:stCxn id="27" idx="2"/>
                </p:cNvCxnSpPr>
                <p:nvPr/>
              </p:nvCxnSpPr>
              <p:spPr>
                <a:xfrm flipH="1">
                  <a:off x="5314361" y="1464050"/>
                  <a:ext cx="374271" cy="613407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Textfeld 26"/>
                <p:cNvSpPr txBox="1"/>
                <p:nvPr/>
              </p:nvSpPr>
              <p:spPr>
                <a:xfrm>
                  <a:off x="4838173" y="1019209"/>
                  <a:ext cx="1700919" cy="4448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400" dirty="0" smtClean="0">
                      <a:solidFill>
                        <a:schemeClr val="tx1"/>
                      </a:solidFill>
                    </a:rPr>
                    <a:t>Tuner </a:t>
                  </a:r>
                  <a:r>
                    <a:rPr lang="de-DE" sz="1400" dirty="0" err="1" smtClean="0">
                      <a:solidFill>
                        <a:schemeClr val="tx1"/>
                      </a:solidFill>
                    </a:rPr>
                    <a:t>flange</a:t>
                  </a:r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12" name="Gerade Verbindung mit Pfeil 11"/>
              <p:cNvCxnSpPr>
                <a:stCxn id="13" idx="3"/>
              </p:cNvCxnSpPr>
              <p:nvPr/>
            </p:nvCxnSpPr>
            <p:spPr>
              <a:xfrm>
                <a:off x="4053606" y="1312742"/>
                <a:ext cx="754596" cy="402935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feld 12"/>
              <p:cNvSpPr txBox="1"/>
              <p:nvPr/>
            </p:nvSpPr>
            <p:spPr>
              <a:xfrm>
                <a:off x="2547342" y="1090321"/>
                <a:ext cx="1506264" cy="444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 smtClean="0">
                    <a:solidFill>
                      <a:schemeClr val="tx1"/>
                    </a:solidFill>
                  </a:rPr>
                  <a:t>Helium out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6" name="Gerade Verbindung mit Pfeil 15"/>
              <p:cNvCxnSpPr>
                <a:stCxn id="17" idx="1"/>
              </p:cNvCxnSpPr>
              <p:nvPr/>
            </p:nvCxnSpPr>
            <p:spPr>
              <a:xfrm flipH="1" flipV="1">
                <a:off x="5352500" y="3165405"/>
                <a:ext cx="2031332" cy="16504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feld 16"/>
              <p:cNvSpPr txBox="1"/>
              <p:nvPr/>
            </p:nvSpPr>
            <p:spPr>
              <a:xfrm>
                <a:off x="7383832" y="2648099"/>
                <a:ext cx="1704896" cy="1067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dirty="0" smtClean="0">
                    <a:solidFill>
                      <a:schemeClr val="tx1"/>
                    </a:solidFill>
                  </a:rPr>
                  <a:t>Dynamic </a:t>
                </a:r>
                <a:r>
                  <a:rPr lang="de-DE" sz="1400" dirty="0" err="1" smtClean="0">
                    <a:solidFill>
                      <a:schemeClr val="tx1"/>
                    </a:solidFill>
                  </a:rPr>
                  <a:t>bellow</a:t>
                </a:r>
                <a:endParaRPr lang="de-DE" sz="14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de-DE" sz="1400" dirty="0" err="1" smtClean="0">
                    <a:solidFill>
                      <a:schemeClr val="tx1"/>
                    </a:solidFill>
                  </a:rPr>
                  <a:t>tuner</a:t>
                </a:r>
                <a:endParaRPr lang="de-DE" sz="1400" dirty="0" smtClean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9" name="Rechteck 28"/>
          <p:cNvSpPr/>
          <p:nvPr/>
        </p:nvSpPr>
        <p:spPr>
          <a:xfrm>
            <a:off x="212501" y="1179905"/>
            <a:ext cx="2793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800" dirty="0" smtClean="0">
                <a:solidFill>
                  <a:schemeClr val="tx1"/>
                </a:solidFill>
              </a:rPr>
              <a:t>Production @ RI</a:t>
            </a:r>
          </a:p>
          <a:p>
            <a:pPr lvl="0" algn="ctr"/>
            <a:r>
              <a:rPr lang="en-US" sz="1800" dirty="0">
                <a:solidFill>
                  <a:schemeClr val="tx1"/>
                </a:solidFill>
              </a:rPr>
              <a:t>d</a:t>
            </a:r>
            <a:r>
              <a:rPr lang="en-US" sz="1800" dirty="0" smtClean="0">
                <a:solidFill>
                  <a:schemeClr val="tx1"/>
                </a:solidFill>
              </a:rPr>
              <a:t>elivery September 2016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251724" y="5467114"/>
            <a:ext cx="8464378" cy="456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Transverse size &amp; efficiency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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2 x </a:t>
            </a:r>
            <a:r>
              <a:rPr lang="en-US" sz="1800" dirty="0" smtClean="0">
                <a:solidFill>
                  <a:schemeClr val="tx1"/>
                </a:solidFill>
              </a:rPr>
              <a:t>108.408 MHz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=216.816 MHz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24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222250" y="657860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PAGE </a:t>
            </a:r>
            <a:fld id="{F35164B6-5B5C-4D57-91C6-379885D5A5FE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28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3606800" y="6502718"/>
            <a:ext cx="2479040" cy="691712"/>
          </a:xfrm>
        </p:spPr>
        <p:txBody>
          <a:bodyPr/>
          <a:lstStyle/>
          <a:p>
            <a:r>
              <a:rPr lang="de-DE" sz="1000" dirty="0" smtClean="0"/>
              <a:t>Status </a:t>
            </a:r>
            <a:r>
              <a:rPr lang="de-DE" sz="1000" dirty="0" err="1" smtClean="0"/>
              <a:t>cw-linac</a:t>
            </a:r>
            <a:r>
              <a:rPr lang="de-DE" sz="1000" dirty="0" smtClean="0"/>
              <a:t>, 22.8.16</a:t>
            </a:r>
            <a:endParaRPr lang="de-DE" sz="1000" dirty="0"/>
          </a:p>
        </p:txBody>
      </p:sp>
      <p:sp>
        <p:nvSpPr>
          <p:cNvPr id="30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554168" y="6510229"/>
            <a:ext cx="1626497" cy="347771"/>
          </a:xfrm>
        </p:spPr>
        <p:txBody>
          <a:bodyPr/>
          <a:lstStyle/>
          <a:p>
            <a:r>
              <a:rPr lang="de-DE" sz="1000" dirty="0" smtClean="0"/>
              <a:t>W. Barth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405243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Cavity Production @ RI</a:t>
            </a:r>
            <a:br>
              <a:rPr lang="en-US" sz="2800" dirty="0" smtClean="0"/>
            </a:br>
            <a:r>
              <a:rPr lang="en-US" sz="1800" dirty="0" smtClean="0"/>
              <a:t>(</a:t>
            </a:r>
            <a:r>
              <a:rPr lang="en-US" sz="1800" dirty="0" err="1" smtClean="0"/>
              <a:t>Bergisch</a:t>
            </a:r>
            <a:r>
              <a:rPr lang="en-US" sz="1800" dirty="0" smtClean="0"/>
              <a:t> </a:t>
            </a:r>
            <a:r>
              <a:rPr lang="en-US" sz="1800" dirty="0" err="1" smtClean="0"/>
              <a:t>Gladbach</a:t>
            </a:r>
            <a:r>
              <a:rPr lang="en-US" sz="1800" dirty="0" smtClean="0"/>
              <a:t>, </a:t>
            </a:r>
            <a:r>
              <a:rPr lang="en-US" sz="1800" dirty="0"/>
              <a:t>G</a:t>
            </a:r>
            <a:r>
              <a:rPr lang="en-US" sz="1800" dirty="0" smtClean="0"/>
              <a:t>ermany)</a:t>
            </a:r>
            <a:endParaRPr lang="en-US" sz="1800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244134" y="1180077"/>
            <a:ext cx="3307424" cy="2216609"/>
            <a:chOff x="244134" y="1180077"/>
            <a:chExt cx="3307424" cy="2216609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134" y="1536260"/>
              <a:ext cx="3307424" cy="1860426"/>
            </a:xfrm>
            <a:prstGeom prst="rect">
              <a:avLst/>
            </a:prstGeom>
          </p:spPr>
        </p:pic>
        <p:sp>
          <p:nvSpPr>
            <p:cNvPr id="10" name="Textfeld 9"/>
            <p:cNvSpPr txBox="1"/>
            <p:nvPr/>
          </p:nvSpPr>
          <p:spPr>
            <a:xfrm>
              <a:off x="759935" y="1180077"/>
              <a:ext cx="2162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</a:rPr>
                <a:t>c</a:t>
              </a:r>
              <a:r>
                <a:rPr lang="en-US" sz="1800" dirty="0" smtClean="0">
                  <a:solidFill>
                    <a:schemeClr val="tx1"/>
                  </a:solidFill>
                </a:rPr>
                <a:t>avity inside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4869016" y="1180077"/>
            <a:ext cx="3318931" cy="2223082"/>
            <a:chOff x="4869016" y="1180077"/>
            <a:chExt cx="3318931" cy="2223082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016" y="1536260"/>
              <a:ext cx="3318931" cy="1866899"/>
            </a:xfrm>
            <a:prstGeom prst="rect">
              <a:avLst/>
            </a:prstGeom>
          </p:spPr>
        </p:pic>
        <p:sp>
          <p:nvSpPr>
            <p:cNvPr id="11" name="Textfeld 10"/>
            <p:cNvSpPr txBox="1"/>
            <p:nvPr/>
          </p:nvSpPr>
          <p:spPr>
            <a:xfrm>
              <a:off x="5447265" y="1180077"/>
              <a:ext cx="2162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err="1" smtClean="0">
                  <a:solidFill>
                    <a:schemeClr val="tx1"/>
                  </a:solidFill>
                </a:rPr>
                <a:t>rf</a:t>
              </a:r>
              <a:r>
                <a:rPr lang="en-US" sz="1800" dirty="0" smtClean="0">
                  <a:solidFill>
                    <a:schemeClr val="tx1"/>
                  </a:solidFill>
                </a:rPr>
                <a:t>-coupler flanges 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244134" y="3745734"/>
            <a:ext cx="3307424" cy="2229758"/>
            <a:chOff x="244134" y="3745734"/>
            <a:chExt cx="3307424" cy="2229758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134" y="4115066"/>
              <a:ext cx="3307424" cy="1860426"/>
            </a:xfrm>
            <a:prstGeom prst="rect">
              <a:avLst/>
            </a:prstGeom>
          </p:spPr>
        </p:pic>
        <p:sp>
          <p:nvSpPr>
            <p:cNvPr id="12" name="Textfeld 11"/>
            <p:cNvSpPr txBox="1"/>
            <p:nvPr/>
          </p:nvSpPr>
          <p:spPr>
            <a:xfrm>
              <a:off x="816629" y="3745734"/>
              <a:ext cx="2162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bellow tuner 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4839700" y="3745734"/>
            <a:ext cx="3318932" cy="2236231"/>
            <a:chOff x="4839700" y="3745734"/>
            <a:chExt cx="3318932" cy="2236231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39700" y="4115066"/>
              <a:ext cx="3318932" cy="1866899"/>
            </a:xfrm>
            <a:prstGeom prst="rect">
              <a:avLst/>
            </a:prstGeom>
          </p:spPr>
        </p:pic>
        <p:sp>
          <p:nvSpPr>
            <p:cNvPr id="13" name="Textfeld 12"/>
            <p:cNvSpPr txBox="1"/>
            <p:nvPr/>
          </p:nvSpPr>
          <p:spPr>
            <a:xfrm>
              <a:off x="5306251" y="3745734"/>
              <a:ext cx="23858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cavity with end caps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222250" y="657860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PAGE </a:t>
            </a:r>
            <a:fld id="{F35164B6-5B5C-4D57-91C6-379885D5A5FE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3606800" y="6502718"/>
            <a:ext cx="2479040" cy="691712"/>
          </a:xfrm>
        </p:spPr>
        <p:txBody>
          <a:bodyPr/>
          <a:lstStyle/>
          <a:p>
            <a:r>
              <a:rPr lang="de-DE" sz="1000" dirty="0" smtClean="0"/>
              <a:t>Status </a:t>
            </a:r>
            <a:r>
              <a:rPr lang="de-DE" sz="1000" dirty="0" err="1" smtClean="0"/>
              <a:t>cw-linac</a:t>
            </a:r>
            <a:r>
              <a:rPr lang="de-DE" sz="1000" dirty="0" smtClean="0"/>
              <a:t>, 22.8.16</a:t>
            </a:r>
            <a:endParaRPr lang="de-DE" sz="1000" dirty="0"/>
          </a:p>
        </p:txBody>
      </p:sp>
      <p:sp>
        <p:nvSpPr>
          <p:cNvPr id="20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554168" y="6510229"/>
            <a:ext cx="1626497" cy="347771"/>
          </a:xfrm>
        </p:spPr>
        <p:txBody>
          <a:bodyPr/>
          <a:lstStyle/>
          <a:p>
            <a:r>
              <a:rPr lang="de-DE" sz="1000" dirty="0" smtClean="0"/>
              <a:t>W. Barth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13678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444" y="1577933"/>
            <a:ext cx="3161792" cy="284578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200025"/>
            <a:ext cx="8893176" cy="968375"/>
          </a:xfrm>
        </p:spPr>
        <p:txBody>
          <a:bodyPr/>
          <a:lstStyle/>
          <a:p>
            <a:r>
              <a:rPr lang="en-US" sz="2800" dirty="0" smtClean="0"/>
              <a:t>Quality Factor Q vs </a:t>
            </a:r>
            <a:r>
              <a:rPr lang="en-US" sz="2800" dirty="0" err="1" smtClean="0"/>
              <a:t>E</a:t>
            </a:r>
            <a:r>
              <a:rPr lang="en-US" sz="2800" baseline="-25000" dirty="0" err="1" smtClean="0"/>
              <a:t>a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for CH-Demonstrator</a:t>
            </a:r>
            <a:r>
              <a:rPr lang="en-US" sz="2800" baseline="-25000" dirty="0" smtClean="0"/>
              <a:t/>
            </a:r>
            <a:br>
              <a:rPr lang="en-US" sz="2800" baseline="-25000" dirty="0" smtClean="0"/>
            </a:br>
            <a:r>
              <a:rPr lang="en-US" altLang="de-DE" sz="2000" dirty="0">
                <a:solidFill>
                  <a:srgbClr val="00618F"/>
                </a:solidFill>
              </a:rPr>
              <a:t>(F. Dziuba, Ph. D thesis)</a:t>
            </a:r>
            <a:endParaRPr lang="en-US" sz="2000" baseline="-25000" dirty="0"/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264166" y="4327721"/>
            <a:ext cx="8619214" cy="192052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6213" indent="-176213">
              <a:lnSpc>
                <a:spcPct val="15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de-DE" sz="1800" dirty="0">
                <a:solidFill>
                  <a:schemeClr val="tx1"/>
                </a:solidFill>
                <a:latin typeface="Arial" pitchFamily="34" charset="0"/>
              </a:rPr>
              <a:t>RF-testing is completed</a:t>
            </a:r>
          </a:p>
          <a:p>
            <a:pPr marL="176213" indent="-176213">
              <a:lnSpc>
                <a:spcPct val="15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de-DE" sz="1800" dirty="0">
                <a:solidFill>
                  <a:schemeClr val="tx1"/>
                </a:solidFill>
                <a:latin typeface="Arial" pitchFamily="34" charset="0"/>
              </a:rPr>
              <a:t>Q</a:t>
            </a:r>
            <a:r>
              <a:rPr lang="en-US" altLang="de-DE" sz="1800" baseline="-25000" dirty="0">
                <a:solidFill>
                  <a:schemeClr val="tx1"/>
                </a:solidFill>
                <a:latin typeface="Arial" pitchFamily="34" charset="0"/>
              </a:rPr>
              <a:t>0</a:t>
            </a:r>
            <a:r>
              <a:rPr lang="en-US" altLang="de-DE" sz="1800" dirty="0">
                <a:solidFill>
                  <a:schemeClr val="tx1"/>
                </a:solidFill>
                <a:latin typeface="Arial" pitchFamily="34" charset="0"/>
              </a:rPr>
              <a:t>=5 </a:t>
            </a:r>
            <a:r>
              <a:rPr lang="en-US" altLang="de-DE" sz="1800" dirty="0">
                <a:solidFill>
                  <a:schemeClr val="tx1"/>
                </a:solidFill>
                <a:latin typeface="Arial" pitchFamily="34" charset="0"/>
                <a:sym typeface="Symbol"/>
              </a:rPr>
              <a:t>x </a:t>
            </a:r>
            <a:r>
              <a:rPr lang="en-US" altLang="de-DE" sz="1800" dirty="0" smtClean="0">
                <a:solidFill>
                  <a:schemeClr val="tx1"/>
                </a:solidFill>
                <a:latin typeface="Arial" pitchFamily="34" charset="0"/>
              </a:rPr>
              <a:t>10</a:t>
            </a:r>
            <a:r>
              <a:rPr lang="en-US" altLang="de-DE" sz="1800" baseline="30000" dirty="0" smtClean="0">
                <a:solidFill>
                  <a:schemeClr val="tx1"/>
                </a:solidFill>
                <a:latin typeface="Arial" pitchFamily="34" charset="0"/>
              </a:rPr>
              <a:t>8</a:t>
            </a:r>
            <a:r>
              <a:rPr lang="en-US" altLang="de-DE" sz="1800" dirty="0" smtClean="0">
                <a:solidFill>
                  <a:schemeClr val="tx1"/>
                </a:solidFill>
                <a:latin typeface="Arial" pitchFamily="34" charset="0"/>
              </a:rPr>
              <a:t> @5 MV/m (</a:t>
            </a:r>
            <a:r>
              <a:rPr lang="en-US" altLang="de-DE" sz="1800" dirty="0">
                <a:solidFill>
                  <a:schemeClr val="tx1"/>
                </a:solidFill>
                <a:latin typeface="Arial" pitchFamily="34" charset="0"/>
              </a:rPr>
              <a:t>design acc. gradient</a:t>
            </a:r>
            <a:r>
              <a:rPr lang="en-US" altLang="de-DE" sz="1800" dirty="0" smtClean="0">
                <a:solidFill>
                  <a:schemeClr val="tx1"/>
                </a:solidFill>
                <a:latin typeface="Arial" pitchFamily="34" charset="0"/>
              </a:rPr>
              <a:t>)</a:t>
            </a:r>
          </a:p>
          <a:p>
            <a:pPr marL="176213" indent="-176213">
              <a:lnSpc>
                <a:spcPct val="15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de-DE" sz="1800" dirty="0" smtClean="0">
                <a:solidFill>
                  <a:schemeClr val="tx1"/>
                </a:solidFill>
                <a:latin typeface="Arial" pitchFamily="34" charset="0"/>
              </a:rPr>
              <a:t>Demonstrator </a:t>
            </a:r>
            <a:r>
              <a:rPr lang="en-US" altLang="de-DE" sz="1800" dirty="0">
                <a:solidFill>
                  <a:schemeClr val="tx1"/>
                </a:solidFill>
                <a:latin typeface="Arial" pitchFamily="34" charset="0"/>
              </a:rPr>
              <a:t>cavity is in final production </a:t>
            </a:r>
            <a:r>
              <a:rPr lang="en-US" altLang="de-DE" sz="1800" dirty="0" smtClean="0">
                <a:solidFill>
                  <a:schemeClr val="tx1"/>
                </a:solidFill>
                <a:latin typeface="Arial" pitchFamily="34" charset="0"/>
              </a:rPr>
              <a:t>step (welding of He-reservoir)</a:t>
            </a:r>
          </a:p>
          <a:p>
            <a:pPr marL="176213" indent="-176213">
              <a:lnSpc>
                <a:spcPct val="15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de-DE" sz="1800" dirty="0" smtClean="0">
                <a:solidFill>
                  <a:schemeClr val="tx1"/>
                </a:solidFill>
                <a:latin typeface="Arial" pitchFamily="34" charset="0"/>
              </a:rPr>
              <a:t>Accelerating gradient can be increased by high pressure rinsing and </a:t>
            </a:r>
            <a:r>
              <a:rPr lang="en-US" altLang="de-DE" sz="1800" dirty="0" err="1" smtClean="0">
                <a:solidFill>
                  <a:schemeClr val="tx1"/>
                </a:solidFill>
                <a:latin typeface="Arial" pitchFamily="34" charset="0"/>
              </a:rPr>
              <a:t>Ar</a:t>
            </a:r>
            <a:r>
              <a:rPr lang="en-US" altLang="de-DE" sz="1800" dirty="0" smtClean="0">
                <a:solidFill>
                  <a:schemeClr val="tx1"/>
                </a:solidFill>
                <a:latin typeface="Arial" pitchFamily="34" charset="0"/>
              </a:rPr>
              <a:t>-discharge</a:t>
            </a:r>
            <a:endParaRPr lang="en-US" altLang="de-DE" sz="18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096" y="1324489"/>
            <a:ext cx="2170371" cy="2893829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6451096" y="955158"/>
            <a:ext cx="2255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IAP @ </a:t>
            </a:r>
            <a:r>
              <a:rPr lang="en-US" sz="1800" dirty="0" err="1">
                <a:solidFill>
                  <a:schemeClr val="tx1"/>
                </a:solidFill>
              </a:rPr>
              <a:t>Uni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Frankfurt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61" y="1166728"/>
            <a:ext cx="2241739" cy="3172593"/>
          </a:xfrm>
          <a:prstGeom prst="rect">
            <a:avLst/>
          </a:prstGeom>
        </p:spPr>
      </p:pic>
      <p:sp>
        <p:nvSpPr>
          <p:cNvPr id="1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222250" y="657860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PAGE </a:t>
            </a:r>
            <a:fld id="{F35164B6-5B5C-4D57-91C6-379885D5A5FE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3606800" y="6502718"/>
            <a:ext cx="2479040" cy="691712"/>
          </a:xfrm>
        </p:spPr>
        <p:txBody>
          <a:bodyPr/>
          <a:lstStyle/>
          <a:p>
            <a:r>
              <a:rPr lang="de-DE" sz="1000" dirty="0" smtClean="0"/>
              <a:t>Status </a:t>
            </a:r>
            <a:r>
              <a:rPr lang="de-DE" sz="1000" dirty="0" err="1" smtClean="0"/>
              <a:t>cw-linac</a:t>
            </a:r>
            <a:r>
              <a:rPr lang="de-DE" sz="1000" dirty="0" smtClean="0"/>
              <a:t>, 22.8.16</a:t>
            </a:r>
            <a:endParaRPr lang="de-DE" sz="1000" dirty="0"/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554168" y="6510229"/>
            <a:ext cx="1626497" cy="347771"/>
          </a:xfrm>
        </p:spPr>
        <p:txBody>
          <a:bodyPr/>
          <a:lstStyle/>
          <a:p>
            <a:r>
              <a:rPr lang="de-DE" sz="1000" dirty="0" smtClean="0"/>
              <a:t>W. Barth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55435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Transverse </a:t>
            </a:r>
            <a:r>
              <a:rPr lang="de-DE" dirty="0" err="1"/>
              <a:t>E</a:t>
            </a:r>
            <a:r>
              <a:rPr lang="de-DE" dirty="0" err="1" smtClean="0"/>
              <a:t>mittance</a:t>
            </a:r>
            <a:r>
              <a:rPr lang="de-DE" dirty="0" smtClean="0"/>
              <a:t> Measurement at Side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cw</a:t>
            </a:r>
            <a:r>
              <a:rPr lang="de-DE" dirty="0" smtClean="0"/>
              <a:t> Demonstrator @ </a:t>
            </a:r>
            <a:r>
              <a:rPr lang="de-DE" dirty="0" err="1" smtClean="0"/>
              <a:t>July</a:t>
            </a:r>
            <a:r>
              <a:rPr lang="de-DE" dirty="0" smtClean="0"/>
              <a:t> 2015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64" y="1088472"/>
            <a:ext cx="8285205" cy="303221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11321" y="4188212"/>
            <a:ext cx="876471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Beam test of the matching line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Measurement of transverse emittance at side of </a:t>
            </a:r>
            <a:r>
              <a:rPr lang="en-US" sz="1800" dirty="0" err="1" smtClean="0">
                <a:solidFill>
                  <a:schemeClr val="tx1"/>
                </a:solidFill>
              </a:rPr>
              <a:t>cw</a:t>
            </a:r>
            <a:r>
              <a:rPr lang="en-US" sz="1800" dirty="0" smtClean="0">
                <a:solidFill>
                  <a:schemeClr val="tx1"/>
                </a:solidFill>
              </a:rPr>
              <a:t>-demonstrator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R</a:t>
            </a:r>
            <a:r>
              <a:rPr lang="en-US" sz="1800" dirty="0" smtClean="0">
                <a:solidFill>
                  <a:schemeClr val="tx1"/>
                </a:solidFill>
              </a:rPr>
              <a:t>eliable information about transverse emittance at exit of HLI for design of Advanced Demonstrator</a:t>
            </a:r>
          </a:p>
          <a:p>
            <a:pPr marL="742950" lvl="1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222250" y="657860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PAGE </a:t>
            </a:r>
            <a:fld id="{F35164B6-5B5C-4D57-91C6-379885D5A5FE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3606800" y="6502718"/>
            <a:ext cx="2479040" cy="691712"/>
          </a:xfrm>
        </p:spPr>
        <p:txBody>
          <a:bodyPr/>
          <a:lstStyle/>
          <a:p>
            <a:r>
              <a:rPr lang="de-DE" sz="1000" dirty="0" smtClean="0"/>
              <a:t>Status </a:t>
            </a:r>
            <a:r>
              <a:rPr lang="de-DE" sz="1000" dirty="0" err="1" smtClean="0"/>
              <a:t>cw-linac</a:t>
            </a:r>
            <a:r>
              <a:rPr lang="de-DE" sz="1000" dirty="0" smtClean="0"/>
              <a:t>, 22.8.16</a:t>
            </a:r>
            <a:endParaRPr lang="de-DE" sz="1000" dirty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554168" y="6510229"/>
            <a:ext cx="1626497" cy="347771"/>
          </a:xfrm>
        </p:spPr>
        <p:txBody>
          <a:bodyPr/>
          <a:lstStyle/>
          <a:p>
            <a:r>
              <a:rPr lang="de-DE" sz="1000" dirty="0" smtClean="0"/>
              <a:t>W. Barth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05535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Measurement </a:t>
            </a:r>
            <a:r>
              <a:rPr lang="de-DE" dirty="0" err="1"/>
              <a:t>R</a:t>
            </a:r>
            <a:r>
              <a:rPr lang="de-DE" dirty="0" err="1" smtClean="0"/>
              <a:t>esults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Backwards</a:t>
            </a:r>
            <a:r>
              <a:rPr lang="de-DE" dirty="0" smtClean="0"/>
              <a:t> </a:t>
            </a:r>
            <a:r>
              <a:rPr lang="de-DE" dirty="0" err="1" smtClean="0"/>
              <a:t>Calculation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5" y="1208088"/>
            <a:ext cx="3754331" cy="263383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216" y="1218762"/>
            <a:ext cx="4111713" cy="261713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11320" y="4126432"/>
            <a:ext cx="876471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Slit grid device measure the transverse emittance in horizontal vertical planes</a:t>
            </a:r>
          </a:p>
          <a:p>
            <a:pPr marL="179388" indent="-1793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Excitation </a:t>
            </a:r>
            <a:r>
              <a:rPr lang="en-US" sz="1800" dirty="0">
                <a:solidFill>
                  <a:schemeClr val="tx1"/>
                </a:solidFill>
              </a:rPr>
              <a:t>currents </a:t>
            </a:r>
            <a:r>
              <a:rPr lang="en-US" sz="1800" dirty="0" smtClean="0">
                <a:solidFill>
                  <a:schemeClr val="tx1"/>
                </a:solidFill>
              </a:rPr>
              <a:t>of quadrupoles was gauged prior measurement with dedicated DC current transformer</a:t>
            </a:r>
          </a:p>
          <a:p>
            <a:pPr marL="179388" indent="-1793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Backwards </a:t>
            </a:r>
            <a:r>
              <a:rPr lang="en-US" sz="1800" dirty="0">
                <a:solidFill>
                  <a:schemeClr val="tx1"/>
                </a:solidFill>
              </a:rPr>
              <a:t>calculations has been done by the matrix code ”TRACE 3-D”</a:t>
            </a:r>
          </a:p>
          <a:p>
            <a:pPr marL="179388" indent="-1793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Measurement for different quadrupole settings increase the significance</a:t>
            </a:r>
          </a:p>
          <a:p>
            <a:pPr marL="179388" indent="-1793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Discrepancy is due to different settings of steering magnets</a:t>
            </a:r>
          </a:p>
        </p:txBody>
      </p:sp>
      <p:sp>
        <p:nvSpPr>
          <p:cNvPr id="9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222250" y="657860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PAGE </a:t>
            </a:r>
            <a:fld id="{F35164B6-5B5C-4D57-91C6-379885D5A5FE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3606800" y="6502718"/>
            <a:ext cx="2479040" cy="691712"/>
          </a:xfrm>
        </p:spPr>
        <p:txBody>
          <a:bodyPr/>
          <a:lstStyle/>
          <a:p>
            <a:r>
              <a:rPr lang="de-DE" sz="1000" dirty="0" smtClean="0"/>
              <a:t>Status </a:t>
            </a:r>
            <a:r>
              <a:rPr lang="de-DE" sz="1000" dirty="0" err="1" smtClean="0"/>
              <a:t>cw-linac</a:t>
            </a:r>
            <a:r>
              <a:rPr lang="de-DE" sz="1000" dirty="0" smtClean="0"/>
              <a:t>, 22.8.16</a:t>
            </a:r>
            <a:endParaRPr lang="de-DE" sz="1000" dirty="0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554168" y="6510229"/>
            <a:ext cx="1626497" cy="347771"/>
          </a:xfrm>
        </p:spPr>
        <p:txBody>
          <a:bodyPr/>
          <a:lstStyle/>
          <a:p>
            <a:r>
              <a:rPr lang="de-DE" sz="1000" dirty="0" smtClean="0"/>
              <a:t>W. Barth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60690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2800" dirty="0" smtClean="0"/>
              <a:t>Step 1&amp;2: Advanced Demonstrator @ GSI</a:t>
            </a:r>
            <a:endParaRPr lang="en-US" altLang="de-DE" sz="2800" dirty="0"/>
          </a:p>
        </p:txBody>
      </p:sp>
      <p:sp>
        <p:nvSpPr>
          <p:cNvPr id="23" name="Textfeld 22"/>
          <p:cNvSpPr txBox="1"/>
          <p:nvPr/>
        </p:nvSpPr>
        <p:spPr>
          <a:xfrm>
            <a:off x="267803" y="4416824"/>
            <a:ext cx="846437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The standard </a:t>
            </a:r>
            <a:r>
              <a:rPr lang="en-US" sz="1800" dirty="0" err="1" smtClean="0">
                <a:solidFill>
                  <a:schemeClr val="tx1"/>
                </a:solidFill>
              </a:rPr>
              <a:t>cryomodule</a:t>
            </a:r>
            <a:r>
              <a:rPr lang="en-US" sz="1800" dirty="0" smtClean="0">
                <a:solidFill>
                  <a:schemeClr val="tx1"/>
                </a:solidFill>
              </a:rPr>
              <a:t> contains 2 cavities and 1 solenoid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Cavity 2&amp;3 are already in production. Delivery @</a:t>
            </a:r>
            <a:r>
              <a:rPr lang="en-US" sz="1800" dirty="0">
                <a:solidFill>
                  <a:schemeClr val="tx1"/>
                </a:solidFill>
              </a:rPr>
              <a:t> Q1 of </a:t>
            </a:r>
            <a:r>
              <a:rPr lang="en-US" sz="1800" dirty="0" smtClean="0">
                <a:solidFill>
                  <a:schemeClr val="tx1"/>
                </a:solidFill>
              </a:rPr>
              <a:t>2017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Tendering for cryostat @ Q4 of 2016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Advanced demonstrator allows first experiment at coulomb barrier for light and medium heavy ions </a:t>
            </a:r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38867" y="878668"/>
            <a:ext cx="3499309" cy="3466216"/>
          </a:xfrm>
          <a:prstGeom prst="rect">
            <a:avLst/>
          </a:prstGeom>
        </p:spPr>
      </p:pic>
      <p:grpSp>
        <p:nvGrpSpPr>
          <p:cNvPr id="32" name="Gruppieren 31"/>
          <p:cNvGrpSpPr/>
          <p:nvPr/>
        </p:nvGrpSpPr>
        <p:grpSpPr>
          <a:xfrm>
            <a:off x="2873374" y="3982343"/>
            <a:ext cx="3045512" cy="322550"/>
            <a:chOff x="1187624" y="3592066"/>
            <a:chExt cx="6624736" cy="307777"/>
          </a:xfrm>
        </p:grpSpPr>
        <p:cxnSp>
          <p:nvCxnSpPr>
            <p:cNvPr id="33" name="Gerade Verbindung mit Pfeil 32"/>
            <p:cNvCxnSpPr/>
            <p:nvPr/>
          </p:nvCxnSpPr>
          <p:spPr bwMode="auto">
            <a:xfrm>
              <a:off x="1187624" y="3861048"/>
              <a:ext cx="6624736" cy="0"/>
            </a:xfrm>
            <a:prstGeom prst="straightConnector1">
              <a:avLst/>
            </a:prstGeom>
            <a:ln w="9525">
              <a:headEnd type="arrow"/>
              <a:tailEnd type="arrow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Rechteck 33"/>
            <p:cNvSpPr/>
            <p:nvPr/>
          </p:nvSpPr>
          <p:spPr>
            <a:xfrm>
              <a:off x="4056999" y="3592066"/>
              <a:ext cx="63190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dirty="0" smtClean="0"/>
                <a:t>2.5 m</a:t>
              </a:r>
              <a:endParaRPr lang="de-DE" sz="1400" dirty="0"/>
            </a:p>
          </p:txBody>
        </p:sp>
      </p:grpSp>
      <p:sp>
        <p:nvSpPr>
          <p:cNvPr id="11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222250" y="657860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PAGE </a:t>
            </a:r>
            <a:fld id="{F35164B6-5B5C-4D57-91C6-379885D5A5FE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3606800" y="6502718"/>
            <a:ext cx="2479040" cy="691712"/>
          </a:xfrm>
        </p:spPr>
        <p:txBody>
          <a:bodyPr/>
          <a:lstStyle/>
          <a:p>
            <a:r>
              <a:rPr lang="de-DE" sz="1000" dirty="0" smtClean="0"/>
              <a:t>Status </a:t>
            </a:r>
            <a:r>
              <a:rPr lang="de-DE" sz="1000" dirty="0" err="1" smtClean="0"/>
              <a:t>cw-linac</a:t>
            </a:r>
            <a:r>
              <a:rPr lang="de-DE" sz="1000" dirty="0" smtClean="0"/>
              <a:t>, 22.8.16</a:t>
            </a:r>
            <a:endParaRPr lang="de-DE" sz="1000" dirty="0"/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554168" y="6510229"/>
            <a:ext cx="1626497" cy="347771"/>
          </a:xfrm>
        </p:spPr>
        <p:txBody>
          <a:bodyPr/>
          <a:lstStyle/>
          <a:p>
            <a:r>
              <a:rPr lang="de-DE" sz="1000" dirty="0" smtClean="0"/>
              <a:t>W. Barth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88863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200025"/>
            <a:ext cx="8557895" cy="619125"/>
          </a:xfrm>
        </p:spPr>
        <p:txBody>
          <a:bodyPr/>
          <a:lstStyle/>
          <a:p>
            <a:pPr algn="ctr"/>
            <a:r>
              <a:rPr lang="en-US" altLang="de-DE" sz="2800" dirty="0">
                <a:solidFill>
                  <a:srgbClr val="00618F"/>
                </a:solidFill>
              </a:rPr>
              <a:t>Infrastructure @ HIM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466975" y="4392507"/>
            <a:ext cx="591708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sz="1800" dirty="0" smtClean="0">
                <a:solidFill>
                  <a:schemeClr val="tx1"/>
                </a:solidFill>
              </a:rPr>
              <a:t>Ready to move in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sz="1800" dirty="0">
                <a:solidFill>
                  <a:schemeClr val="tx1"/>
                </a:solidFill>
              </a:rPr>
              <a:t>H</a:t>
            </a:r>
            <a:r>
              <a:rPr lang="en-US" altLang="de-DE" sz="1800" dirty="0" smtClean="0">
                <a:solidFill>
                  <a:schemeClr val="tx1"/>
                </a:solidFill>
              </a:rPr>
              <a:t>igh Pressure Rinsing (HPR)</a:t>
            </a:r>
            <a:endParaRPr lang="en-US" altLang="de-DE" sz="18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sz="1800" kern="0" dirty="0" smtClean="0">
                <a:solidFill>
                  <a:schemeClr val="tx1"/>
                </a:solidFill>
              </a:rPr>
              <a:t>R</a:t>
            </a:r>
            <a:r>
              <a:rPr lang="en-US" altLang="de-DE" sz="1800" kern="0" dirty="0">
                <a:solidFill>
                  <a:schemeClr val="tx1"/>
                </a:solidFill>
              </a:rPr>
              <a:t>F</a:t>
            </a:r>
            <a:r>
              <a:rPr lang="en-US" altLang="de-DE" sz="1800" kern="0" dirty="0" smtClean="0">
                <a:solidFill>
                  <a:schemeClr val="tx1"/>
                </a:solidFill>
              </a:rPr>
              <a:t> testing </a:t>
            </a:r>
            <a:r>
              <a:rPr lang="en-US" altLang="de-DE" sz="1800" kern="0" dirty="0">
                <a:solidFill>
                  <a:schemeClr val="tx1"/>
                </a:solidFill>
              </a:rPr>
              <a:t>(</a:t>
            </a:r>
            <a:r>
              <a:rPr lang="en-US" altLang="de-DE" sz="1800" kern="0" dirty="0" smtClean="0">
                <a:solidFill>
                  <a:schemeClr val="tx1"/>
                </a:solidFill>
              </a:rPr>
              <a:t>warm &amp; cold </a:t>
            </a:r>
            <a:r>
              <a:rPr lang="en-US" altLang="de-DE" sz="1800" kern="0" dirty="0">
                <a:solidFill>
                  <a:schemeClr val="tx1"/>
                </a:solidFill>
              </a:rPr>
              <a:t>cavities)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sz="1800" kern="0" dirty="0">
                <a:solidFill>
                  <a:schemeClr val="tx1"/>
                </a:solidFill>
              </a:rPr>
              <a:t>C</a:t>
            </a:r>
            <a:r>
              <a:rPr lang="en-US" altLang="de-DE" sz="1800" kern="0" dirty="0" smtClean="0">
                <a:solidFill>
                  <a:schemeClr val="tx1"/>
                </a:solidFill>
              </a:rPr>
              <a:t>leanroom environment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sz="1800" kern="0" dirty="0">
                <a:solidFill>
                  <a:schemeClr val="tx1"/>
                </a:solidFill>
              </a:rPr>
              <a:t>O</a:t>
            </a:r>
            <a:r>
              <a:rPr lang="en-US" altLang="de-DE" sz="1800" kern="0" dirty="0" smtClean="0">
                <a:solidFill>
                  <a:schemeClr val="tx1"/>
                </a:solidFill>
              </a:rPr>
              <a:t>ptional: setup for BCP</a:t>
            </a:r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0274" y="827774"/>
            <a:ext cx="4752975" cy="356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222250" y="657860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PAGE </a:t>
            </a:r>
            <a:fld id="{F35164B6-5B5C-4D57-91C6-379885D5A5FE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3606800" y="6502718"/>
            <a:ext cx="2479040" cy="691712"/>
          </a:xfrm>
        </p:spPr>
        <p:txBody>
          <a:bodyPr/>
          <a:lstStyle/>
          <a:p>
            <a:r>
              <a:rPr lang="de-DE" sz="1000" dirty="0" smtClean="0"/>
              <a:t>Status </a:t>
            </a:r>
            <a:r>
              <a:rPr lang="de-DE" sz="1000" dirty="0" err="1" smtClean="0"/>
              <a:t>cw-linac</a:t>
            </a:r>
            <a:r>
              <a:rPr lang="de-DE" sz="1000" dirty="0" smtClean="0"/>
              <a:t>, 22.8.16</a:t>
            </a:r>
            <a:endParaRPr lang="de-DE" sz="1000" dirty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554168" y="6510229"/>
            <a:ext cx="1626497" cy="347771"/>
          </a:xfrm>
        </p:spPr>
        <p:txBody>
          <a:bodyPr/>
          <a:lstStyle/>
          <a:p>
            <a:r>
              <a:rPr lang="de-DE" sz="1000" dirty="0" smtClean="0"/>
              <a:t>W. Barth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19456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524786" y="148471"/>
            <a:ext cx="8316473" cy="553997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altLang="de-DE" sz="2000" b="1" dirty="0" smtClean="0">
                <a:solidFill>
                  <a:srgbClr val="0070C0"/>
                </a:solidFill>
                <a:latin typeface="Arial" pitchFamily="34" charset="0"/>
                <a:sym typeface="Symbol" pitchFamily="18" charset="2"/>
              </a:rPr>
              <a:t>Summary</a:t>
            </a:r>
          </a:p>
          <a:p>
            <a:pPr>
              <a:spcAft>
                <a:spcPct val="20000"/>
              </a:spcAft>
            </a:pPr>
            <a:endParaRPr lang="en-US" altLang="de-DE" sz="2000" b="1" dirty="0">
              <a:solidFill>
                <a:srgbClr val="0070C0"/>
              </a:solidFill>
              <a:latin typeface="Arial" pitchFamily="34" charset="0"/>
              <a:sym typeface="Symbol" pitchFamily="18" charset="2"/>
            </a:endParaRPr>
          </a:p>
          <a:p>
            <a:pPr marL="742950" lvl="1" indent="-285750"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en-GB" altLang="de-DE" sz="2000" dirty="0" smtClean="0">
                <a:solidFill>
                  <a:srgbClr val="0070C0"/>
                </a:solidFill>
                <a:latin typeface="Arial" pitchFamily="34" charset="0"/>
              </a:rPr>
              <a:t>Matching line is tested</a:t>
            </a:r>
          </a:p>
          <a:p>
            <a:pPr marL="742950" lvl="1" indent="-285750"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en-GB" altLang="de-DE" sz="2000" dirty="0" smtClean="0">
                <a:solidFill>
                  <a:srgbClr val="0070C0"/>
                </a:solidFill>
                <a:latin typeface="Arial" pitchFamily="34" charset="0"/>
                <a:sym typeface="Symbol" pitchFamily="18" charset="2"/>
              </a:rPr>
              <a:t>Liquid He infrastructure is tested</a:t>
            </a:r>
          </a:p>
          <a:p>
            <a:pPr marL="742950" lvl="1" indent="-285750"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en-US" altLang="de-DE" sz="2000" dirty="0">
                <a:solidFill>
                  <a:srgbClr val="0070C0"/>
                </a:solidFill>
                <a:latin typeface="Arial" pitchFamily="34" charset="0"/>
                <a:sym typeface="Symbol" pitchFamily="18" charset="2"/>
              </a:rPr>
              <a:t>Cold test of entire Demonstrator cryostat (incl. dummy cavity)</a:t>
            </a:r>
          </a:p>
          <a:p>
            <a:pPr marL="742950" lvl="1" indent="-285750"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en-US" altLang="de-DE" sz="2000" dirty="0" err="1">
                <a:solidFill>
                  <a:srgbClr val="0070C0"/>
                </a:solidFill>
                <a:latin typeface="Arial" pitchFamily="34" charset="0"/>
                <a:sym typeface="Symbol" pitchFamily="18" charset="2"/>
              </a:rPr>
              <a:t>sc</a:t>
            </a:r>
            <a:r>
              <a:rPr lang="en-US" altLang="de-DE" sz="2000" dirty="0">
                <a:solidFill>
                  <a:srgbClr val="0070C0"/>
                </a:solidFill>
                <a:latin typeface="Arial" pitchFamily="34" charset="0"/>
                <a:sym typeface="Symbol" pitchFamily="18" charset="2"/>
              </a:rPr>
              <a:t>-solenoids (B = 9.3 T) successfully </a:t>
            </a:r>
            <a:r>
              <a:rPr lang="en-US" altLang="de-DE" sz="2000" dirty="0" smtClean="0">
                <a:solidFill>
                  <a:srgbClr val="0070C0"/>
                </a:solidFill>
                <a:latin typeface="Arial" pitchFamily="34" charset="0"/>
                <a:sym typeface="Symbol" pitchFamily="18" charset="2"/>
              </a:rPr>
              <a:t>tested</a:t>
            </a:r>
            <a:endParaRPr lang="en-GB" altLang="de-DE" sz="2000" dirty="0" smtClean="0">
              <a:solidFill>
                <a:srgbClr val="0070C0"/>
              </a:solidFill>
              <a:latin typeface="Arial" pitchFamily="34" charset="0"/>
              <a:sym typeface="Symbol" pitchFamily="18" charset="2"/>
            </a:endParaRPr>
          </a:p>
          <a:p>
            <a:pPr marL="742950" lvl="1" indent="-285750"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en-GB" altLang="de-DE" sz="2000" dirty="0" smtClean="0">
                <a:solidFill>
                  <a:srgbClr val="0070C0"/>
                </a:solidFill>
                <a:latin typeface="Arial" pitchFamily="34" charset="0"/>
                <a:sym typeface="Symbol" pitchFamily="18" charset="2"/>
              </a:rPr>
              <a:t>RF-testing of Demonstrator cavity is completed @GUF</a:t>
            </a:r>
          </a:p>
          <a:p>
            <a:pPr marL="742950" lvl="1" indent="-285750"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en-US" altLang="de-DE" sz="2000" dirty="0">
                <a:solidFill>
                  <a:srgbClr val="0070C0"/>
                </a:solidFill>
                <a:latin typeface="Arial" pitchFamily="34" charset="0"/>
                <a:sym typeface="Symbol" pitchFamily="18" charset="2"/>
              </a:rPr>
              <a:t>Demonstrator cavity is in final production step</a:t>
            </a:r>
          </a:p>
          <a:p>
            <a:pPr marL="742950" lvl="1" indent="-285750"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en-US" altLang="de-DE" sz="2000" dirty="0" smtClean="0">
                <a:solidFill>
                  <a:srgbClr val="0070C0"/>
                </a:solidFill>
                <a:latin typeface="Arial" pitchFamily="34" charset="0"/>
                <a:sym typeface="Symbol" pitchFamily="18" charset="2"/>
              </a:rPr>
              <a:t>2</a:t>
            </a:r>
            <a:r>
              <a:rPr lang="en-US" altLang="de-DE" sz="2000" baseline="30000" dirty="0" smtClean="0">
                <a:solidFill>
                  <a:srgbClr val="0070C0"/>
                </a:solidFill>
                <a:latin typeface="Arial" pitchFamily="34" charset="0"/>
                <a:sym typeface="Symbol" pitchFamily="18" charset="2"/>
              </a:rPr>
              <a:t>nd</a:t>
            </a:r>
            <a:r>
              <a:rPr lang="en-US" altLang="de-DE" sz="2000" dirty="0" smtClean="0">
                <a:solidFill>
                  <a:srgbClr val="0070C0"/>
                </a:solidFill>
                <a:latin typeface="Arial" pitchFamily="34" charset="0"/>
                <a:sym typeface="Symbol" pitchFamily="18" charset="2"/>
              </a:rPr>
              <a:t> </a:t>
            </a:r>
            <a:r>
              <a:rPr lang="en-US" altLang="de-DE" sz="2000" dirty="0" err="1" smtClean="0">
                <a:solidFill>
                  <a:srgbClr val="0070C0"/>
                </a:solidFill>
                <a:latin typeface="Arial" pitchFamily="34" charset="0"/>
                <a:sym typeface="Symbol" pitchFamily="18" charset="2"/>
              </a:rPr>
              <a:t>Rebuncher</a:t>
            </a:r>
            <a:r>
              <a:rPr lang="en-US" altLang="de-DE" sz="2000" dirty="0" smtClean="0">
                <a:solidFill>
                  <a:srgbClr val="0070C0"/>
                </a:solidFill>
                <a:latin typeface="Arial" pitchFamily="34" charset="0"/>
                <a:sym typeface="Symbol" pitchFamily="18" charset="2"/>
              </a:rPr>
              <a:t> cavity ready for commissioning</a:t>
            </a:r>
          </a:p>
          <a:p>
            <a:pPr marL="742950" lvl="1" indent="-285750"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en-US" altLang="de-DE" sz="2000" dirty="0" smtClean="0">
                <a:solidFill>
                  <a:srgbClr val="0070C0"/>
                </a:solidFill>
                <a:latin typeface="Arial" pitchFamily="34" charset="0"/>
                <a:sym typeface="Symbol" pitchFamily="18" charset="2"/>
              </a:rPr>
              <a:t>New clean </a:t>
            </a:r>
            <a:r>
              <a:rPr lang="en-US" altLang="de-DE" sz="2000" dirty="0" err="1" smtClean="0">
                <a:solidFill>
                  <a:srgbClr val="0070C0"/>
                </a:solidFill>
                <a:latin typeface="Arial" pitchFamily="34" charset="0"/>
                <a:sym typeface="Symbol" pitchFamily="18" charset="2"/>
              </a:rPr>
              <a:t>room@GSI</a:t>
            </a:r>
            <a:r>
              <a:rPr lang="en-US" altLang="de-DE" sz="2000" dirty="0" smtClean="0">
                <a:solidFill>
                  <a:srgbClr val="0070C0"/>
                </a:solidFill>
                <a:latin typeface="Arial" pitchFamily="34" charset="0"/>
                <a:sym typeface="Symbol" pitchFamily="18" charset="2"/>
              </a:rPr>
              <a:t> available</a:t>
            </a:r>
          </a:p>
          <a:p>
            <a:pPr marL="742950" lvl="1" indent="-285750"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en-US" altLang="de-DE" sz="2000" dirty="0" smtClean="0">
                <a:solidFill>
                  <a:srgbClr val="0070C0"/>
                </a:solidFill>
                <a:latin typeface="Arial" pitchFamily="34" charset="0"/>
                <a:sym typeface="Symbol" pitchFamily="18" charset="2"/>
              </a:rPr>
              <a:t>2 Power coupler delivered</a:t>
            </a:r>
          </a:p>
          <a:p>
            <a:pPr marL="742950" lvl="1" indent="-285750"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en-US" altLang="de-DE" sz="2000" dirty="0" smtClean="0">
                <a:solidFill>
                  <a:srgbClr val="0070C0"/>
                </a:solidFill>
                <a:latin typeface="Arial" pitchFamily="34" charset="0"/>
                <a:sym typeface="Symbol" pitchFamily="18" charset="2"/>
              </a:rPr>
              <a:t>Power coupler test bench in preparation</a:t>
            </a:r>
          </a:p>
          <a:p>
            <a:pPr marL="742950" lvl="1" indent="-285750"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en-US" altLang="de-DE" sz="2000" dirty="0" smtClean="0">
                <a:solidFill>
                  <a:srgbClr val="0070C0"/>
                </a:solidFill>
                <a:latin typeface="Arial" pitchFamily="34" charset="0"/>
                <a:sym typeface="Symbol" pitchFamily="18" charset="2"/>
              </a:rPr>
              <a:t>Production </a:t>
            </a:r>
            <a:r>
              <a:rPr lang="en-US" altLang="de-DE" sz="2000" dirty="0">
                <a:solidFill>
                  <a:srgbClr val="0070C0"/>
                </a:solidFill>
                <a:latin typeface="Arial" pitchFamily="34" charset="0"/>
                <a:sym typeface="Symbol" pitchFamily="18" charset="2"/>
              </a:rPr>
              <a:t>of two further (short) CH-cavities already </a:t>
            </a:r>
            <a:r>
              <a:rPr lang="en-US" altLang="de-DE" sz="2000" dirty="0" smtClean="0">
                <a:solidFill>
                  <a:srgbClr val="0070C0"/>
                </a:solidFill>
                <a:latin typeface="Arial" pitchFamily="34" charset="0"/>
                <a:sym typeface="Symbol" pitchFamily="18" charset="2"/>
              </a:rPr>
              <a:t>started</a:t>
            </a:r>
          </a:p>
          <a:p>
            <a:pPr marL="742950" lvl="1" indent="-285750">
              <a:spcAft>
                <a:spcPct val="20000"/>
              </a:spcAft>
              <a:buFont typeface="Wingdings" panose="05000000000000000000" pitchFamily="2" charset="2"/>
              <a:buChar char="ü"/>
            </a:pPr>
            <a:r>
              <a:rPr lang="en-US" altLang="de-DE" sz="2000" dirty="0" smtClean="0">
                <a:solidFill>
                  <a:srgbClr val="0070C0"/>
                </a:solidFill>
                <a:latin typeface="Arial" pitchFamily="34" charset="0"/>
                <a:sym typeface="Symbol" pitchFamily="18" charset="2"/>
              </a:rPr>
              <a:t>Standard cryostat is defined</a:t>
            </a:r>
            <a:endParaRPr lang="en-US" altLang="de-DE" sz="2000" dirty="0" smtClean="0">
              <a:solidFill>
                <a:schemeClr val="tx1"/>
              </a:solidFill>
              <a:latin typeface="Arial" pitchFamily="34" charset="0"/>
              <a:sym typeface="Symbol" pitchFamily="18" charset="2"/>
            </a:endParaRPr>
          </a:p>
          <a:p>
            <a:pPr>
              <a:spcAft>
                <a:spcPct val="20000"/>
              </a:spcAft>
            </a:pPr>
            <a:endParaRPr lang="en-GB" altLang="de-DE" sz="1800" dirty="0">
              <a:solidFill>
                <a:schemeClr val="tx1"/>
              </a:solidFill>
              <a:latin typeface="Arial" pitchFamily="34" charset="0"/>
              <a:sym typeface="Symbol" pitchFamily="18" charset="2"/>
            </a:endParaRPr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222250" y="657860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PAGE </a:t>
            </a:r>
            <a:fld id="{F35164B6-5B5C-4D57-91C6-379885D5A5FE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3606800" y="6502718"/>
            <a:ext cx="2479040" cy="691712"/>
          </a:xfrm>
        </p:spPr>
        <p:txBody>
          <a:bodyPr/>
          <a:lstStyle/>
          <a:p>
            <a:r>
              <a:rPr lang="de-DE" sz="1000" dirty="0" smtClean="0"/>
              <a:t>Status </a:t>
            </a:r>
            <a:r>
              <a:rPr lang="de-DE" sz="1000" dirty="0" err="1" smtClean="0"/>
              <a:t>cw-linac</a:t>
            </a:r>
            <a:r>
              <a:rPr lang="de-DE" sz="1000" dirty="0" smtClean="0"/>
              <a:t>, 22.8.16</a:t>
            </a:r>
            <a:endParaRPr lang="de-DE" sz="1000" dirty="0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554168" y="6510229"/>
            <a:ext cx="1626497" cy="347771"/>
          </a:xfrm>
        </p:spPr>
        <p:txBody>
          <a:bodyPr/>
          <a:lstStyle/>
          <a:p>
            <a:r>
              <a:rPr lang="de-DE" sz="1000" dirty="0" smtClean="0"/>
              <a:t>W. Barth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16111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Recent</a:t>
            </a:r>
            <a:r>
              <a:rPr lang="de-DE" dirty="0" smtClean="0"/>
              <a:t> </a:t>
            </a:r>
            <a:r>
              <a:rPr lang="de-DE" dirty="0" err="1" smtClean="0"/>
              <a:t>delivery</a:t>
            </a:r>
            <a:r>
              <a:rPr lang="de-DE" dirty="0" smtClean="0"/>
              <a:t> of </a:t>
            </a:r>
            <a:r>
              <a:rPr lang="de-DE" dirty="0" err="1" smtClean="0"/>
              <a:t>components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F35164B6-5B5C-4D57-91C6-379885D5A5FE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C:\Users\wbarth\AppData\Local\Microsoft\Windows\Temporary Internet Files\Content.Outlook\WVDXWN4O\IMG_41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4" y="2305050"/>
            <a:ext cx="2543174" cy="339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575" y="3514725"/>
            <a:ext cx="3877732" cy="2181224"/>
          </a:xfrm>
          <a:prstGeom prst="rect">
            <a:avLst/>
          </a:prstGeom>
        </p:spPr>
      </p:pic>
      <p:pic>
        <p:nvPicPr>
          <p:cNvPr id="1027" name="Picture 3" descr="Q:\wbarth\worddocs\CW-Linac\Koppler\IMG_055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2" r="37823"/>
          <a:stretch/>
        </p:blipFill>
        <p:spPr bwMode="auto">
          <a:xfrm>
            <a:off x="7178399" y="2306665"/>
            <a:ext cx="1651275" cy="338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330994" y="1675118"/>
            <a:ext cx="235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108 MHz-</a:t>
            </a:r>
            <a:r>
              <a:rPr lang="en-US" sz="1800" b="1" dirty="0" err="1" smtClean="0">
                <a:solidFill>
                  <a:schemeClr val="tx1"/>
                </a:solidFill>
              </a:rPr>
              <a:t>rebuncher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952749" y="2646668"/>
            <a:ext cx="40015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Clean room upgrade @GSI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(class </a:t>
            </a:r>
            <a:r>
              <a:rPr lang="de-DE" sz="1400" dirty="0" smtClean="0">
                <a:solidFill>
                  <a:schemeClr val="tx1"/>
                </a:solidFill>
              </a:rPr>
              <a:t>ISO 5 (</a:t>
            </a:r>
            <a:r>
              <a:rPr lang="de-DE" sz="1400" dirty="0" err="1" smtClean="0">
                <a:solidFill>
                  <a:schemeClr val="tx1"/>
                </a:solidFill>
              </a:rPr>
              <a:t>required</a:t>
            </a:r>
            <a:r>
              <a:rPr lang="de-DE" sz="1400" dirty="0" smtClean="0">
                <a:solidFill>
                  <a:schemeClr val="tx1"/>
                </a:solidFill>
              </a:rPr>
              <a:t>: ISO 6), at FFU </a:t>
            </a:r>
            <a:r>
              <a:rPr lang="de-DE" sz="1400" dirty="0" err="1" smtClean="0">
                <a:solidFill>
                  <a:schemeClr val="tx1"/>
                </a:solidFill>
              </a:rPr>
              <a:t>unit</a:t>
            </a:r>
            <a:r>
              <a:rPr lang="de-DE" sz="1400" dirty="0" smtClean="0">
                <a:solidFill>
                  <a:schemeClr val="tx1"/>
                </a:solidFill>
              </a:rPr>
              <a:t>: </a:t>
            </a:r>
            <a:r>
              <a:rPr lang="de-DE" sz="1400" dirty="0" err="1" smtClean="0">
                <a:solidFill>
                  <a:schemeClr val="tx1"/>
                </a:solidFill>
              </a:rPr>
              <a:t>class</a:t>
            </a:r>
            <a:r>
              <a:rPr lang="de-DE" sz="1400" dirty="0" smtClean="0">
                <a:solidFill>
                  <a:schemeClr val="tx1"/>
                </a:solidFill>
              </a:rPr>
              <a:t> ISO </a:t>
            </a:r>
            <a:r>
              <a:rPr lang="de-DE" sz="1400" dirty="0">
                <a:solidFill>
                  <a:schemeClr val="tx1"/>
                </a:solidFill>
              </a:rPr>
              <a:t>2 </a:t>
            </a:r>
            <a:r>
              <a:rPr lang="de-DE" sz="1400" dirty="0" smtClean="0">
                <a:solidFill>
                  <a:schemeClr val="tx1"/>
                </a:solidFill>
              </a:rPr>
              <a:t>(</a:t>
            </a:r>
            <a:r>
              <a:rPr lang="de-DE" sz="1400" dirty="0" err="1" smtClean="0">
                <a:solidFill>
                  <a:schemeClr val="tx1"/>
                </a:solidFill>
              </a:rPr>
              <a:t>required</a:t>
            </a:r>
            <a:r>
              <a:rPr lang="de-DE" sz="1400" dirty="0" smtClean="0">
                <a:solidFill>
                  <a:schemeClr val="tx1"/>
                </a:solidFill>
              </a:rPr>
              <a:t>: ISO4)</a:t>
            </a:r>
            <a:r>
              <a:rPr lang="en-US" sz="1400" dirty="0" smtClean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178399" y="1536618"/>
            <a:ext cx="1562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High Power </a:t>
            </a:r>
            <a:r>
              <a:rPr lang="en-US" sz="1800" b="1" dirty="0" err="1" smtClean="0">
                <a:solidFill>
                  <a:schemeClr val="tx1"/>
                </a:solidFill>
              </a:rPr>
              <a:t>rf</a:t>
            </a:r>
            <a:r>
              <a:rPr lang="en-US" sz="1800" b="1" dirty="0" smtClean="0">
                <a:solidFill>
                  <a:schemeClr val="tx1"/>
                </a:solidFill>
              </a:rPr>
              <a:t> coupler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75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2800" dirty="0" smtClean="0"/>
              <a:t>Motivation and Main Design </a:t>
            </a:r>
            <a:r>
              <a:rPr lang="en-US" altLang="de-DE" sz="2800" dirty="0"/>
              <a:t>P</a:t>
            </a:r>
            <a:r>
              <a:rPr lang="en-US" altLang="de-DE" sz="2800" dirty="0" smtClean="0"/>
              <a:t>arameter</a:t>
            </a:r>
            <a:endParaRPr lang="de-DE" sz="28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PAGE </a:t>
            </a:r>
            <a:fld id="{F35164B6-5B5C-4D57-91C6-379885D5A5FE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3606800" y="6502718"/>
            <a:ext cx="2479040" cy="691712"/>
          </a:xfrm>
        </p:spPr>
        <p:txBody>
          <a:bodyPr/>
          <a:lstStyle/>
          <a:p>
            <a:r>
              <a:rPr lang="de-DE" sz="1000" dirty="0" smtClean="0"/>
              <a:t>Status </a:t>
            </a:r>
            <a:r>
              <a:rPr lang="de-DE" sz="1000" dirty="0" err="1" smtClean="0"/>
              <a:t>cw-linac</a:t>
            </a:r>
            <a:r>
              <a:rPr lang="de-DE" sz="1000" dirty="0" smtClean="0"/>
              <a:t>, 22.8.16</a:t>
            </a:r>
            <a:endParaRPr lang="de-DE" sz="10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554168" y="6510229"/>
            <a:ext cx="1626497" cy="347771"/>
          </a:xfrm>
        </p:spPr>
        <p:txBody>
          <a:bodyPr/>
          <a:lstStyle/>
          <a:p>
            <a:r>
              <a:rPr lang="de-DE" sz="1000" dirty="0" smtClean="0"/>
              <a:t>W. Barth</a:t>
            </a:r>
            <a:endParaRPr lang="de-DE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el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5594749"/>
                  </p:ext>
                </p:extLst>
              </p:nvPr>
            </p:nvGraphicFramePr>
            <p:xfrm>
              <a:off x="538706" y="4708023"/>
              <a:ext cx="6877221" cy="11379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15737"/>
                    <a:gridCol w="1751694"/>
                    <a:gridCol w="1909790"/>
                  </a:tblGrid>
                  <a:tr h="396239">
                    <a:tc>
                      <a:txBody>
                        <a:bodyPr/>
                        <a:lstStyle/>
                        <a:p>
                          <a:endParaRPr lang="en-US" sz="1600" b="0" noProof="0" dirty="0">
                            <a:latin typeface="+mn-lt"/>
                          </a:endParaRPr>
                        </a:p>
                      </a:txBody>
                      <a:tcPr>
                        <a:gradFill>
                          <a:gsLst>
                            <a:gs pos="0">
                              <a:srgbClr val="FFFFCC"/>
                            </a:gs>
                            <a:gs pos="100000">
                              <a:srgbClr val="FFCC66"/>
                            </a:gs>
                            <a:gs pos="100000">
                              <a:srgbClr val="FAC77D"/>
                            </a:gs>
                            <a:gs pos="100000">
                              <a:srgbClr val="FBA97D"/>
                            </a:gs>
                            <a:gs pos="100000">
                              <a:srgbClr val="FFFFCC"/>
                            </a:gs>
                            <a:gs pos="100000">
                              <a:srgbClr val="FFCC66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noProof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GSI-</a:t>
                          </a:r>
                          <a:r>
                            <a:rPr lang="en-US" sz="1600" b="0" baseline="0" noProof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sz="1600" b="0" baseline="0" noProof="0" dirty="0" err="1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Unilac</a:t>
                          </a:r>
                          <a:endParaRPr lang="en-US" sz="1600" b="0" noProof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gradFill>
                          <a:gsLst>
                            <a:gs pos="0">
                              <a:srgbClr val="FFFFCC"/>
                            </a:gs>
                            <a:gs pos="100000">
                              <a:srgbClr val="FFCC66"/>
                            </a:gs>
                            <a:gs pos="100000">
                              <a:srgbClr val="FAC77D"/>
                            </a:gs>
                            <a:gs pos="100000">
                              <a:srgbClr val="FBA97D"/>
                            </a:gs>
                            <a:gs pos="100000">
                              <a:srgbClr val="FFFFCC"/>
                            </a:gs>
                            <a:gs pos="100000">
                              <a:srgbClr val="FFCC66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noProof="0" dirty="0" err="1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cw-Linac</a:t>
                          </a:r>
                          <a:endParaRPr lang="en-US" sz="1600" b="0" noProof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gradFill>
                          <a:gsLst>
                            <a:gs pos="0">
                              <a:srgbClr val="FFFFCC"/>
                            </a:gs>
                            <a:gs pos="100000">
                              <a:srgbClr val="FFCC66"/>
                            </a:gs>
                            <a:gs pos="100000">
                              <a:srgbClr val="FAC77D"/>
                            </a:gs>
                            <a:gs pos="100000">
                              <a:srgbClr val="FBA97D"/>
                            </a:gs>
                            <a:gs pos="100000">
                              <a:srgbClr val="FFFFCC"/>
                            </a:gs>
                            <a:gs pos="100000">
                              <a:srgbClr val="FFCC66"/>
                            </a:gs>
                          </a:gsLst>
                          <a:lin ang="5400000" scaled="0"/>
                        </a:gra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b="0" noProof="0" dirty="0" smtClean="0">
                              <a:latin typeface="+mn-lt"/>
                            </a:rPr>
                            <a:t>Beam intensity(particle/s)</a:t>
                          </a:r>
                          <a:endParaRPr lang="en-US" sz="1600" b="0" noProof="0" dirty="0">
                            <a:latin typeface="+mn-lt"/>
                          </a:endParaRPr>
                        </a:p>
                      </a:txBody>
                      <a:tcPr>
                        <a:gradFill>
                          <a:gsLst>
                            <a:gs pos="0">
                              <a:srgbClr val="FFFFCC"/>
                            </a:gs>
                            <a:gs pos="100000">
                              <a:srgbClr val="FFCC66"/>
                            </a:gs>
                            <a:gs pos="100000">
                              <a:srgbClr val="FAC77D"/>
                            </a:gs>
                            <a:gs pos="100000">
                              <a:srgbClr val="FBA97D"/>
                            </a:gs>
                            <a:gs pos="100000">
                              <a:srgbClr val="FFFFCC"/>
                            </a:gs>
                            <a:gs pos="100000">
                              <a:srgbClr val="FFCC66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noProof="0" smtClean="0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1600" b="0" i="1" noProof="0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600" b="0" i="1" noProof="0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noProof="0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600" b="0" i="1" noProof="0" smtClean="0">
                                        <a:latin typeface="Cambria Math"/>
                                        <a:ea typeface="Cambria Math"/>
                                      </a:rPr>
                                      <m:t>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b="0" noProof="0" dirty="0">
                            <a:latin typeface="+mn-lt"/>
                          </a:endParaRPr>
                        </a:p>
                      </a:txBody>
                      <a:tcPr>
                        <a:gradFill>
                          <a:gsLst>
                            <a:gs pos="0">
                              <a:srgbClr val="FFFFCC"/>
                            </a:gs>
                            <a:gs pos="100000">
                              <a:srgbClr val="FFCC66"/>
                            </a:gs>
                            <a:gs pos="100000">
                              <a:srgbClr val="FAC77D"/>
                            </a:gs>
                            <a:gs pos="100000">
                              <a:srgbClr val="FBA97D"/>
                            </a:gs>
                            <a:gs pos="100000">
                              <a:srgbClr val="FFFFCC"/>
                            </a:gs>
                            <a:gs pos="100000">
                              <a:srgbClr val="FFCC66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noProof="0" smtClean="0">
                                    <a:latin typeface="Cambria Math"/>
                                    <a:ea typeface="+mn-ea"/>
                                  </a:rPr>
                                  <m:t>6</m:t>
                                </m:r>
                                <m:r>
                                  <a:rPr lang="en-US" sz="1600" b="0" i="1" noProof="0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600" b="0" i="1" noProof="0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noProof="0" smtClean="0"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600" b="0" i="1" noProof="0" smtClean="0">
                                        <a:latin typeface="Cambria Math"/>
                                        <a:ea typeface="Cambria Math"/>
                                      </a:rPr>
                                      <m:t>13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b="0" noProof="0" dirty="0">
                            <a:latin typeface="+mn-lt"/>
                          </a:endParaRPr>
                        </a:p>
                      </a:txBody>
                      <a:tcPr>
                        <a:gradFill>
                          <a:gsLst>
                            <a:gs pos="0">
                              <a:srgbClr val="FFFFCC"/>
                            </a:gs>
                            <a:gs pos="100000">
                              <a:srgbClr val="FFCC66"/>
                            </a:gs>
                            <a:gs pos="100000">
                              <a:srgbClr val="FAC77D"/>
                            </a:gs>
                            <a:gs pos="100000">
                              <a:srgbClr val="FBA97D"/>
                            </a:gs>
                            <a:gs pos="100000">
                              <a:srgbClr val="FFFFCC"/>
                            </a:gs>
                            <a:gs pos="100000">
                              <a:srgbClr val="FFCC66"/>
                            </a:gs>
                          </a:gsLst>
                          <a:lin ang="5400000" scaled="0"/>
                        </a:gra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b="0" noProof="0" dirty="0" smtClean="0">
                              <a:latin typeface="+mn-lt"/>
                            </a:rPr>
                            <a:t>Beam on target</a:t>
                          </a:r>
                          <a:endParaRPr lang="en-US" sz="1600" b="0" noProof="0" dirty="0">
                            <a:latin typeface="+mn-lt"/>
                          </a:endParaRPr>
                        </a:p>
                      </a:txBody>
                      <a:tcPr>
                        <a:gradFill>
                          <a:gsLst>
                            <a:gs pos="0">
                              <a:srgbClr val="FFFFCC"/>
                            </a:gs>
                            <a:gs pos="100000">
                              <a:srgbClr val="FFCC66"/>
                            </a:gs>
                            <a:gs pos="100000">
                              <a:srgbClr val="FAC77D"/>
                            </a:gs>
                            <a:gs pos="100000">
                              <a:srgbClr val="FBA97D"/>
                            </a:gs>
                            <a:gs pos="100000">
                              <a:srgbClr val="FFFFCC"/>
                            </a:gs>
                            <a:gs pos="100000">
                              <a:srgbClr val="FFCC66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noProof="0" dirty="0" smtClean="0">
                              <a:latin typeface="+mn-lt"/>
                            </a:rPr>
                            <a:t>10 weeks</a:t>
                          </a:r>
                          <a:endParaRPr lang="en-US" sz="1600" b="0" noProof="0" dirty="0">
                            <a:latin typeface="+mn-lt"/>
                          </a:endParaRPr>
                        </a:p>
                      </a:txBody>
                      <a:tcPr>
                        <a:gradFill>
                          <a:gsLst>
                            <a:gs pos="0">
                              <a:srgbClr val="FFFFCC"/>
                            </a:gs>
                            <a:gs pos="100000">
                              <a:srgbClr val="FFCC66"/>
                            </a:gs>
                            <a:gs pos="100000">
                              <a:srgbClr val="FAC77D"/>
                            </a:gs>
                            <a:gs pos="100000">
                              <a:srgbClr val="FBA97D"/>
                            </a:gs>
                            <a:gs pos="100000">
                              <a:srgbClr val="FFFFCC"/>
                            </a:gs>
                            <a:gs pos="100000">
                              <a:srgbClr val="FFCC66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noProof="0" dirty="0" smtClean="0">
                              <a:latin typeface="+mn-lt"/>
                            </a:rPr>
                            <a:t>4 days</a:t>
                          </a:r>
                          <a:endParaRPr lang="en-US" sz="1600" b="0" noProof="0" dirty="0">
                            <a:latin typeface="+mn-lt"/>
                          </a:endParaRPr>
                        </a:p>
                      </a:txBody>
                      <a:tcPr>
                        <a:gradFill>
                          <a:gsLst>
                            <a:gs pos="0">
                              <a:srgbClr val="FFFFCC"/>
                            </a:gs>
                            <a:gs pos="100000">
                              <a:srgbClr val="FFCC66"/>
                            </a:gs>
                            <a:gs pos="100000">
                              <a:srgbClr val="FAC77D"/>
                            </a:gs>
                            <a:gs pos="100000">
                              <a:srgbClr val="FBA97D"/>
                            </a:gs>
                            <a:gs pos="100000">
                              <a:srgbClr val="FFFFCC"/>
                            </a:gs>
                            <a:gs pos="100000">
                              <a:srgbClr val="FFCC66"/>
                            </a:gs>
                          </a:gsLst>
                          <a:lin ang="5400000" scaled="0"/>
                        </a:gra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el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5594749"/>
                  </p:ext>
                </p:extLst>
              </p:nvPr>
            </p:nvGraphicFramePr>
            <p:xfrm>
              <a:off x="538706" y="4708023"/>
              <a:ext cx="6877221" cy="11379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15737"/>
                    <a:gridCol w="1751694"/>
                    <a:gridCol w="1909790"/>
                  </a:tblGrid>
                  <a:tr h="396239">
                    <a:tc>
                      <a:txBody>
                        <a:bodyPr/>
                        <a:lstStyle/>
                        <a:p>
                          <a:endParaRPr lang="en-US" sz="1600" b="0" noProof="0" dirty="0">
                            <a:latin typeface="+mn-lt"/>
                          </a:endParaRPr>
                        </a:p>
                      </a:txBody>
                      <a:tcPr>
                        <a:gradFill>
                          <a:gsLst>
                            <a:gs pos="0">
                              <a:srgbClr val="FFFFCC"/>
                            </a:gs>
                            <a:gs pos="100000">
                              <a:srgbClr val="FFCC66"/>
                            </a:gs>
                            <a:gs pos="100000">
                              <a:srgbClr val="FAC77D"/>
                            </a:gs>
                            <a:gs pos="100000">
                              <a:srgbClr val="FBA97D"/>
                            </a:gs>
                            <a:gs pos="100000">
                              <a:srgbClr val="FFFFCC"/>
                            </a:gs>
                            <a:gs pos="100000">
                              <a:srgbClr val="FFCC66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noProof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GSI-</a:t>
                          </a:r>
                          <a:r>
                            <a:rPr lang="en-US" sz="1600" b="0" baseline="0" noProof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:r>
                            <a:rPr lang="en-US" sz="1600" b="0" baseline="0" noProof="0" dirty="0" err="1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Unilac</a:t>
                          </a:r>
                          <a:endParaRPr lang="en-US" sz="1600" b="0" noProof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gradFill>
                          <a:gsLst>
                            <a:gs pos="0">
                              <a:srgbClr val="FFFFCC"/>
                            </a:gs>
                            <a:gs pos="100000">
                              <a:srgbClr val="FFCC66"/>
                            </a:gs>
                            <a:gs pos="100000">
                              <a:srgbClr val="FAC77D"/>
                            </a:gs>
                            <a:gs pos="100000">
                              <a:srgbClr val="FBA97D"/>
                            </a:gs>
                            <a:gs pos="100000">
                              <a:srgbClr val="FFFFCC"/>
                            </a:gs>
                            <a:gs pos="100000">
                              <a:srgbClr val="FFCC66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noProof="0" dirty="0" err="1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cw-Linac</a:t>
                          </a:r>
                          <a:endParaRPr lang="en-US" sz="1600" b="0" noProof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gradFill>
                          <a:gsLst>
                            <a:gs pos="0">
                              <a:srgbClr val="FFFFCC"/>
                            </a:gs>
                            <a:gs pos="100000">
                              <a:srgbClr val="FFCC66"/>
                            </a:gs>
                            <a:gs pos="100000">
                              <a:srgbClr val="FAC77D"/>
                            </a:gs>
                            <a:gs pos="100000">
                              <a:srgbClr val="FBA97D"/>
                            </a:gs>
                            <a:gs pos="100000">
                              <a:srgbClr val="FFFFCC"/>
                            </a:gs>
                            <a:gs pos="100000">
                              <a:srgbClr val="FFCC66"/>
                            </a:gs>
                          </a:gsLst>
                          <a:lin ang="5400000" scaled="0"/>
                        </a:gra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b="0" noProof="0" dirty="0" smtClean="0">
                              <a:latin typeface="+mn-lt"/>
                            </a:rPr>
                            <a:t>Beam intensity(particle/s)</a:t>
                          </a:r>
                          <a:endParaRPr lang="en-US" sz="1600" b="0" noProof="0" dirty="0">
                            <a:latin typeface="+mn-lt"/>
                          </a:endParaRPr>
                        </a:p>
                      </a:txBody>
                      <a:tcPr>
                        <a:gradFill>
                          <a:gsLst>
                            <a:gs pos="0">
                              <a:srgbClr val="FFFFCC"/>
                            </a:gs>
                            <a:gs pos="100000">
                              <a:srgbClr val="FFCC66"/>
                            </a:gs>
                            <a:gs pos="100000">
                              <a:srgbClr val="FAC77D"/>
                            </a:gs>
                            <a:gs pos="100000">
                              <a:srgbClr val="FBA97D"/>
                            </a:gs>
                            <a:gs pos="100000">
                              <a:srgbClr val="FFFFCC"/>
                            </a:gs>
                            <a:gs pos="100000">
                              <a:srgbClr val="FFCC66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83972" t="-111475" r="-109408" b="-1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59554" t="-111475" b="-11147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b="0" noProof="0" dirty="0" smtClean="0">
                              <a:latin typeface="+mn-lt"/>
                            </a:rPr>
                            <a:t>Beam on target</a:t>
                          </a:r>
                          <a:endParaRPr lang="en-US" sz="1600" b="0" noProof="0" dirty="0">
                            <a:latin typeface="+mn-lt"/>
                          </a:endParaRPr>
                        </a:p>
                      </a:txBody>
                      <a:tcPr>
                        <a:gradFill>
                          <a:gsLst>
                            <a:gs pos="0">
                              <a:srgbClr val="FFFFCC"/>
                            </a:gs>
                            <a:gs pos="100000">
                              <a:srgbClr val="FFCC66"/>
                            </a:gs>
                            <a:gs pos="100000">
                              <a:srgbClr val="FAC77D"/>
                            </a:gs>
                            <a:gs pos="100000">
                              <a:srgbClr val="FBA97D"/>
                            </a:gs>
                            <a:gs pos="100000">
                              <a:srgbClr val="FFFFCC"/>
                            </a:gs>
                            <a:gs pos="100000">
                              <a:srgbClr val="FFCC66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noProof="0" dirty="0" smtClean="0">
                              <a:latin typeface="+mn-lt"/>
                            </a:rPr>
                            <a:t>10 weeks</a:t>
                          </a:r>
                          <a:endParaRPr lang="en-US" sz="1600" b="0" noProof="0" dirty="0">
                            <a:latin typeface="+mn-lt"/>
                          </a:endParaRPr>
                        </a:p>
                      </a:txBody>
                      <a:tcPr>
                        <a:gradFill>
                          <a:gsLst>
                            <a:gs pos="0">
                              <a:srgbClr val="FFFFCC"/>
                            </a:gs>
                            <a:gs pos="100000">
                              <a:srgbClr val="FFCC66"/>
                            </a:gs>
                            <a:gs pos="100000">
                              <a:srgbClr val="FAC77D"/>
                            </a:gs>
                            <a:gs pos="100000">
                              <a:srgbClr val="FBA97D"/>
                            </a:gs>
                            <a:gs pos="100000">
                              <a:srgbClr val="FFFFCC"/>
                            </a:gs>
                            <a:gs pos="100000">
                              <a:srgbClr val="FFCC66"/>
                            </a:gs>
                          </a:gsLst>
                          <a:lin ang="5400000" scaled="0"/>
                        </a:gra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noProof="0" dirty="0" smtClean="0">
                              <a:latin typeface="+mn-lt"/>
                            </a:rPr>
                            <a:t>4 days</a:t>
                          </a:r>
                          <a:endParaRPr lang="en-US" sz="1600" b="0" noProof="0" dirty="0">
                            <a:latin typeface="+mn-lt"/>
                          </a:endParaRPr>
                        </a:p>
                      </a:txBody>
                      <a:tcPr>
                        <a:gradFill>
                          <a:gsLst>
                            <a:gs pos="0">
                              <a:srgbClr val="FFFFCC"/>
                            </a:gs>
                            <a:gs pos="100000">
                              <a:srgbClr val="FFCC66"/>
                            </a:gs>
                            <a:gs pos="100000">
                              <a:srgbClr val="FAC77D"/>
                            </a:gs>
                            <a:gs pos="100000">
                              <a:srgbClr val="FBA97D"/>
                            </a:gs>
                            <a:gs pos="100000">
                              <a:srgbClr val="FFFFCC"/>
                            </a:gs>
                            <a:gs pos="100000">
                              <a:srgbClr val="FFCC66"/>
                            </a:gs>
                          </a:gsLst>
                          <a:lin ang="5400000" scaled="0"/>
                        </a:gra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28"/>
              <p:cNvSpPr>
                <a:spLocks noChangeArrowheads="1"/>
              </p:cNvSpPr>
              <p:nvPr/>
            </p:nvSpPr>
            <p:spPr bwMode="auto">
              <a:xfrm>
                <a:off x="550253" y="4167791"/>
                <a:ext cx="6865683" cy="518347"/>
              </a:xfrm>
              <a:prstGeom prst="rect">
                <a:avLst/>
              </a:prstGeom>
              <a:gradFill>
                <a:gsLst>
                  <a:gs pos="0">
                    <a:srgbClr val="FFFFCC"/>
                  </a:gs>
                  <a:gs pos="100000">
                    <a:srgbClr val="FFCC66"/>
                  </a:gs>
                </a:gsLst>
                <a:lin ang="5400000" scaled="0"/>
              </a:gradFill>
              <a:ln w="1905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ct val="20000"/>
                  </a:spcAft>
                </a:pPr>
                <a:r>
                  <a:rPr lang="en-GB" altLang="de-DE" sz="1800" dirty="0">
                    <a:solidFill>
                      <a:schemeClr val="tx1"/>
                    </a:solidFill>
                    <a:latin typeface="Arial" pitchFamily="34" charset="0"/>
                  </a:rPr>
                  <a:t>P</a:t>
                </a:r>
                <a:r>
                  <a:rPr lang="en-GB" altLang="de-DE" sz="1800" dirty="0" smtClean="0">
                    <a:solidFill>
                      <a:schemeClr val="tx1"/>
                    </a:solidFill>
                    <a:latin typeface="Arial" pitchFamily="34" charset="0"/>
                  </a:rPr>
                  <a:t>roduction of element </a:t>
                </a:r>
                <a14:m>
                  <m:oMath xmlns:m="http://schemas.openxmlformats.org/officeDocument/2006/math">
                    <m:r>
                      <a:rPr lang="de-DE" sz="1800" b="0" i="0" smtClean="0">
                        <a:latin typeface="Cambria Math"/>
                      </a:rPr>
                      <m:t> </m:t>
                    </m:r>
                    <m:sPre>
                      <m:sPrePr>
                        <m:ctrlPr>
                          <a:rPr lang="de-DE" sz="1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PrePr>
                      <m:sub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113</m:t>
                        </m:r>
                      </m:sub>
                      <m:sup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278</m:t>
                        </m:r>
                      </m:sup>
                      <m:e>
                        <m:r>
                          <m:rPr>
                            <m:nor/>
                          </m:rPr>
                          <a:rPr lang="de-DE" sz="1800">
                            <a:solidFill>
                              <a:schemeClr val="tx1"/>
                            </a:solidFill>
                            <a:latin typeface="Cambria Math"/>
                          </a:rPr>
                          <m:t>uut</m:t>
                        </m:r>
                      </m:e>
                    </m:sPre>
                  </m:oMath>
                </a14:m>
                <a:r>
                  <a:rPr lang="en-GB" altLang="de-DE" sz="1800" dirty="0" smtClean="0">
                    <a:solidFill>
                      <a:schemeClr val="tx1"/>
                    </a:solidFill>
                    <a:latin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de-DE" sz="180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𝜎</m:t>
                    </m:r>
                    <m:r>
                      <a:rPr lang="de-DE" altLang="de-DE" sz="180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=55 </m:t>
                    </m:r>
                  </m:oMath>
                </a14:m>
                <a:r>
                  <a:rPr lang="en-GB" altLang="de-DE" sz="1800" dirty="0" smtClean="0">
                    <a:solidFill>
                      <a:schemeClr val="tx1"/>
                    </a:solidFill>
                    <a:latin typeface="Arial" pitchFamily="34" charset="0"/>
                  </a:rPr>
                  <a:t>fb (S. Hoffman, GSI)</a:t>
                </a:r>
                <a:endParaRPr lang="en-GB" altLang="de-DE" sz="1800" dirty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10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253" y="4167791"/>
                <a:ext cx="6865683" cy="518347"/>
              </a:xfrm>
              <a:prstGeom prst="rect">
                <a:avLst/>
              </a:prstGeom>
              <a:blipFill rotWithShape="1">
                <a:blip r:embed="rId3"/>
                <a:stretch>
                  <a:fillRect l="-710" b="-8235"/>
                </a:stretch>
              </a:blipFill>
              <a:ln w="1905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557248" y="1175433"/>
            <a:ext cx="6877222" cy="264072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de-DE" sz="1800" dirty="0" smtClean="0">
                <a:solidFill>
                  <a:schemeClr val="tx1"/>
                </a:solidFill>
              </a:rPr>
              <a:t>Reactions at coulomb barrier </a:t>
            </a:r>
            <a:r>
              <a:rPr lang="en-US" sz="1800" dirty="0">
                <a:solidFill>
                  <a:schemeClr val="tx1"/>
                </a:solidFill>
                <a:sym typeface="Symbol"/>
              </a:rPr>
              <a:t> production of </a:t>
            </a:r>
            <a:r>
              <a:rPr lang="en-US" sz="1800" dirty="0" smtClean="0">
                <a:solidFill>
                  <a:schemeClr val="tx1"/>
                </a:solidFill>
                <a:sym typeface="Symbol"/>
              </a:rPr>
              <a:t>SHE</a:t>
            </a:r>
            <a:br>
              <a:rPr lang="en-US" sz="1800" dirty="0" smtClean="0">
                <a:solidFill>
                  <a:schemeClr val="tx1"/>
                </a:solidFill>
                <a:sym typeface="Symbol"/>
              </a:rPr>
            </a:br>
            <a:endParaRPr lang="en-US" sz="1800" dirty="0" smtClean="0">
              <a:solidFill>
                <a:schemeClr val="tx1"/>
              </a:solidFill>
              <a:sym typeface="Symbol"/>
            </a:endParaRPr>
          </a:p>
          <a:p>
            <a:pPr marL="285750" indent="-285750">
              <a:lnSpc>
                <a:spcPct val="12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GB" altLang="de-DE" sz="1800" dirty="0">
                <a:solidFill>
                  <a:schemeClr val="tx1"/>
                </a:solidFill>
                <a:latin typeface="Arial" pitchFamily="34" charset="0"/>
              </a:rPr>
              <a:t>Operation		</a:t>
            </a:r>
            <a:r>
              <a:rPr lang="en-GB" altLang="de-DE" sz="1800" dirty="0" err="1">
                <a:solidFill>
                  <a:schemeClr val="tx1"/>
                </a:solidFill>
                <a:latin typeface="Arial" pitchFamily="34" charset="0"/>
              </a:rPr>
              <a:t>cw</a:t>
            </a:r>
            <a:endParaRPr lang="en-GB" altLang="de-DE" sz="1800" dirty="0">
              <a:solidFill>
                <a:schemeClr val="tx1"/>
              </a:solidFill>
              <a:latin typeface="Arial" pitchFamily="34" charset="0"/>
            </a:endParaRPr>
          </a:p>
          <a:p>
            <a:pPr marL="285750" indent="-285750">
              <a:lnSpc>
                <a:spcPct val="12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GB" altLang="de-DE" sz="1800" dirty="0">
                <a:solidFill>
                  <a:schemeClr val="tx1"/>
                </a:solidFill>
                <a:latin typeface="Arial" pitchFamily="34" charset="0"/>
              </a:rPr>
              <a:t>Mass / Charge		6</a:t>
            </a:r>
          </a:p>
          <a:p>
            <a:pPr marL="285750" indent="-285750">
              <a:lnSpc>
                <a:spcPct val="12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GB" altLang="de-DE" sz="1800" dirty="0">
                <a:solidFill>
                  <a:schemeClr val="tx1"/>
                </a:solidFill>
                <a:latin typeface="Arial" pitchFamily="34" charset="0"/>
              </a:rPr>
              <a:t>Beam current		</a:t>
            </a:r>
            <a:r>
              <a:rPr lang="en-GB" altLang="de-DE" sz="1800" dirty="0" smtClean="0">
                <a:solidFill>
                  <a:schemeClr val="tx1"/>
                </a:solidFill>
                <a:latin typeface="Arial" pitchFamily="34" charset="0"/>
                <a:sym typeface="Symbol"/>
              </a:rPr>
              <a:t></a:t>
            </a:r>
            <a:r>
              <a:rPr lang="en-GB" altLang="de-DE" sz="1800" dirty="0" smtClean="0">
                <a:solidFill>
                  <a:schemeClr val="tx1"/>
                </a:solidFill>
                <a:latin typeface="Arial" pitchFamily="34" charset="0"/>
              </a:rPr>
              <a:t>1 </a:t>
            </a:r>
            <a:r>
              <a:rPr lang="en-GB" altLang="de-DE" sz="1800" dirty="0">
                <a:solidFill>
                  <a:schemeClr val="tx1"/>
                </a:solidFill>
                <a:latin typeface="Arial" pitchFamily="34" charset="0"/>
              </a:rPr>
              <a:t>mA</a:t>
            </a:r>
          </a:p>
          <a:p>
            <a:pPr marL="285750" indent="-285750">
              <a:lnSpc>
                <a:spcPct val="12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GB" altLang="de-DE" sz="1800" dirty="0">
                <a:solidFill>
                  <a:schemeClr val="tx1"/>
                </a:solidFill>
                <a:latin typeface="Arial" pitchFamily="34" charset="0"/>
              </a:rPr>
              <a:t>Injection energy	1.4 MeV/u</a:t>
            </a:r>
          </a:p>
          <a:p>
            <a:pPr marL="285750" indent="-285750">
              <a:lnSpc>
                <a:spcPct val="12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GB" altLang="de-DE" sz="1800" dirty="0">
                <a:solidFill>
                  <a:schemeClr val="tx1"/>
                </a:solidFill>
                <a:latin typeface="Arial" pitchFamily="34" charset="0"/>
              </a:rPr>
              <a:t>Output energy		3.5 - 7.3 </a:t>
            </a:r>
            <a:r>
              <a:rPr lang="en-GB" altLang="de-DE" sz="1800" dirty="0" smtClean="0">
                <a:solidFill>
                  <a:schemeClr val="tx1"/>
                </a:solidFill>
                <a:latin typeface="Arial" pitchFamily="34" charset="0"/>
              </a:rPr>
              <a:t>MeV/u</a:t>
            </a:r>
            <a:endParaRPr lang="en-GB" altLang="de-DE" sz="18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96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524786" y="148471"/>
            <a:ext cx="8316473" cy="624786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spcAft>
                <a:spcPct val="20000"/>
              </a:spcAft>
            </a:pPr>
            <a:r>
              <a:rPr lang="en-US" altLang="de-DE" sz="2000" b="1" dirty="0" smtClean="0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Schedule </a:t>
            </a:r>
            <a:r>
              <a:rPr lang="en-US" altLang="de-DE" sz="2000" b="1" dirty="0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of activities </a:t>
            </a:r>
            <a:r>
              <a:rPr lang="en-US" altLang="de-DE" sz="2000" b="1" dirty="0" smtClean="0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2016</a:t>
            </a:r>
          </a:p>
          <a:p>
            <a:pPr marL="633413" lvl="1" indent="-176213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de-DE" sz="2000" dirty="0" err="1" smtClean="0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April&amp;July</a:t>
            </a:r>
            <a:r>
              <a:rPr lang="en-US" altLang="de-DE" sz="2000" dirty="0" smtClean="0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: </a:t>
            </a:r>
            <a:r>
              <a:rPr lang="en-US" altLang="de-DE" sz="2000" dirty="0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First beam </a:t>
            </a:r>
            <a:r>
              <a:rPr lang="en-US" altLang="de-DE" sz="2000" dirty="0" smtClean="0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tests </a:t>
            </a:r>
            <a:r>
              <a:rPr lang="en-US" altLang="de-DE" sz="2000" dirty="0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with cryostat</a:t>
            </a:r>
          </a:p>
          <a:p>
            <a:pPr marL="1200150" lvl="2" indent="-285750">
              <a:spcAft>
                <a:spcPct val="20000"/>
              </a:spcAft>
              <a:buFont typeface="Symbol" panose="05050102010706020507" pitchFamily="18" charset="2"/>
              <a:buChar char="-"/>
            </a:pPr>
            <a:r>
              <a:rPr lang="en-US" altLang="de-DE" sz="2000" dirty="0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3D matching</a:t>
            </a:r>
          </a:p>
          <a:p>
            <a:pPr marL="1200150" lvl="2" indent="-285750">
              <a:spcAft>
                <a:spcPct val="20000"/>
              </a:spcAft>
              <a:buFont typeface="Symbol" panose="05050102010706020507" pitchFamily="18" charset="2"/>
              <a:buChar char="-"/>
            </a:pPr>
            <a:r>
              <a:rPr lang="en-US" altLang="de-DE" sz="2000" dirty="0" err="1" smtClean="0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sc</a:t>
            </a:r>
            <a:r>
              <a:rPr lang="en-US" altLang="de-DE" sz="2000" dirty="0" smtClean="0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-solenoids</a:t>
            </a:r>
          </a:p>
          <a:p>
            <a:pPr marL="1200150" lvl="2" indent="-285750">
              <a:spcAft>
                <a:spcPct val="20000"/>
              </a:spcAft>
              <a:buFont typeface="Symbol" panose="05050102010706020507" pitchFamily="18" charset="2"/>
              <a:buChar char="-"/>
            </a:pPr>
            <a:r>
              <a:rPr lang="en-US" altLang="de-DE" sz="2000" dirty="0" smtClean="0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bunch structure monitor</a:t>
            </a:r>
            <a:endParaRPr lang="en-US" altLang="de-DE" sz="2000" dirty="0">
              <a:solidFill>
                <a:srgbClr val="FF0000"/>
              </a:solidFill>
              <a:latin typeface="Arial" pitchFamily="34" charset="0"/>
              <a:sym typeface="Symbol" pitchFamily="18" charset="2"/>
            </a:endParaRPr>
          </a:p>
          <a:p>
            <a:pPr marL="633413" lvl="1" indent="-176213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de-DE" sz="2000" dirty="0" smtClean="0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July: </a:t>
            </a:r>
            <a:r>
              <a:rPr lang="en-US" altLang="de-DE" sz="2000" dirty="0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commissioning of local clean room</a:t>
            </a:r>
          </a:p>
          <a:p>
            <a:pPr marL="633413" lvl="1" indent="-176213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de-DE" sz="2000" dirty="0" smtClean="0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&gt;August: </a:t>
            </a:r>
            <a:r>
              <a:rPr lang="en-US" altLang="de-DE" sz="2000" dirty="0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delivery of power coupler and </a:t>
            </a:r>
            <a:r>
              <a:rPr lang="en-US" altLang="de-DE" sz="2000" dirty="0" err="1" smtClean="0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rf</a:t>
            </a:r>
            <a:r>
              <a:rPr lang="en-US" altLang="de-DE" sz="2000" dirty="0" smtClean="0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-conditioning</a:t>
            </a:r>
          </a:p>
          <a:p>
            <a:pPr marL="633413" lvl="1" indent="-176213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de-DE" sz="2000" dirty="0" smtClean="0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September: </a:t>
            </a:r>
            <a:r>
              <a:rPr lang="en-US" altLang="de-DE" sz="2000" dirty="0" err="1" smtClean="0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Commisiioning</a:t>
            </a:r>
            <a:r>
              <a:rPr lang="en-US" altLang="de-DE" sz="2000" dirty="0" smtClean="0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/</a:t>
            </a:r>
            <a:r>
              <a:rPr lang="en-US" altLang="de-DE" sz="2000" dirty="0" err="1" smtClean="0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Rebuncher</a:t>
            </a:r>
            <a:r>
              <a:rPr lang="en-US" altLang="de-DE" sz="2000" dirty="0" smtClean="0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 </a:t>
            </a:r>
            <a:endParaRPr lang="en-US" altLang="de-DE" sz="2000" dirty="0">
              <a:solidFill>
                <a:srgbClr val="FF0000"/>
              </a:solidFill>
              <a:latin typeface="Arial" pitchFamily="34" charset="0"/>
              <a:sym typeface="Symbol" pitchFamily="18" charset="2"/>
            </a:endParaRPr>
          </a:p>
          <a:p>
            <a:pPr marL="633413" lvl="1" indent="-176213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de-DE" sz="2000" dirty="0" smtClean="0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October: </a:t>
            </a:r>
            <a:r>
              <a:rPr lang="en-US" altLang="de-DE" sz="2000" dirty="0" err="1" smtClean="0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rf</a:t>
            </a:r>
            <a:r>
              <a:rPr lang="en-US" altLang="de-DE" sz="2000" dirty="0" smtClean="0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-test of demonstrator cavity at site</a:t>
            </a:r>
          </a:p>
          <a:p>
            <a:pPr marL="633413" lvl="1" indent="-176213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de-DE" sz="2000" dirty="0" smtClean="0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November: </a:t>
            </a:r>
            <a:r>
              <a:rPr lang="en-US" altLang="de-DE" sz="2000" dirty="0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beam test of fully equipped cryostat (</a:t>
            </a:r>
            <a:r>
              <a:rPr lang="en-US" altLang="de-DE" sz="2000" dirty="0" err="1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CH-cavity+solenoids</a:t>
            </a:r>
            <a:r>
              <a:rPr lang="en-US" altLang="de-DE" sz="2000" dirty="0" smtClean="0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)</a:t>
            </a:r>
          </a:p>
          <a:p>
            <a:pPr marL="633413" lvl="1" indent="-176213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de-DE" sz="2000" dirty="0" smtClean="0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Next steps:</a:t>
            </a:r>
          </a:p>
          <a:p>
            <a:pPr marL="1090613" lvl="2" indent="-176213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de-DE" sz="2000" dirty="0" smtClean="0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Further Improvement of the demonstrator cavity </a:t>
            </a:r>
          </a:p>
          <a:p>
            <a:pPr marL="1090613" lvl="2" indent="-176213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de-DE" sz="2000" dirty="0" smtClean="0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Ordering of standard cryostats</a:t>
            </a:r>
          </a:p>
          <a:p>
            <a:pPr marL="1090613" lvl="2" indent="-176213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de-DE" sz="2000" dirty="0" smtClean="0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Commissioning of infrastructure @ HIM</a:t>
            </a:r>
          </a:p>
          <a:p>
            <a:pPr marL="1090613" lvl="2" indent="-176213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altLang="de-DE" sz="2000" dirty="0" smtClean="0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Delivery of “short” cavity</a:t>
            </a:r>
          </a:p>
          <a:p>
            <a:pPr>
              <a:spcAft>
                <a:spcPct val="20000"/>
              </a:spcAft>
            </a:pPr>
            <a:endParaRPr lang="en-GB" altLang="de-DE" sz="2000" dirty="0">
              <a:solidFill>
                <a:schemeClr val="tx1"/>
              </a:solidFill>
              <a:latin typeface="Arial" pitchFamily="34" charset="0"/>
              <a:sym typeface="Symbol" pitchFamily="18" charset="2"/>
            </a:endParaRPr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222250" y="657860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PAGE </a:t>
            </a:r>
            <a:fld id="{F35164B6-5B5C-4D57-91C6-379885D5A5FE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3606800" y="6502718"/>
            <a:ext cx="2479040" cy="691712"/>
          </a:xfrm>
        </p:spPr>
        <p:txBody>
          <a:bodyPr/>
          <a:lstStyle/>
          <a:p>
            <a:r>
              <a:rPr lang="de-DE" sz="1000" dirty="0" smtClean="0"/>
              <a:t>Status </a:t>
            </a:r>
            <a:r>
              <a:rPr lang="de-DE" sz="1000" dirty="0" err="1" smtClean="0"/>
              <a:t>cw-linac</a:t>
            </a:r>
            <a:r>
              <a:rPr lang="de-DE" sz="1000" dirty="0" smtClean="0"/>
              <a:t>, 22.8.16</a:t>
            </a:r>
            <a:endParaRPr lang="de-DE" sz="1000" dirty="0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554168" y="6510229"/>
            <a:ext cx="1626497" cy="347771"/>
          </a:xfrm>
        </p:spPr>
        <p:txBody>
          <a:bodyPr/>
          <a:lstStyle/>
          <a:p>
            <a:r>
              <a:rPr lang="de-DE" sz="1000" dirty="0" smtClean="0"/>
              <a:t>W. Barth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05983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200026"/>
            <a:ext cx="8557895" cy="352066"/>
          </a:xfrm>
        </p:spPr>
        <p:txBody>
          <a:bodyPr/>
          <a:lstStyle/>
          <a:p>
            <a:r>
              <a:rPr lang="de-DE" dirty="0" smtClean="0"/>
              <a:t>Further </a:t>
            </a:r>
            <a:r>
              <a:rPr lang="de-DE" dirty="0" err="1" smtClean="0"/>
              <a:t>strategy</a:t>
            </a:r>
            <a:r>
              <a:rPr lang="de-DE" dirty="0" smtClean="0"/>
              <a:t> I</a:t>
            </a:r>
            <a:endParaRPr lang="de-DE" dirty="0"/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222250" y="657860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PAGE </a:t>
            </a:r>
            <a:fld id="{F35164B6-5B5C-4D57-91C6-379885D5A5FE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3606800" y="6502718"/>
            <a:ext cx="2479040" cy="691712"/>
          </a:xfrm>
        </p:spPr>
        <p:txBody>
          <a:bodyPr/>
          <a:lstStyle/>
          <a:p>
            <a:r>
              <a:rPr lang="de-DE" sz="1000" dirty="0" smtClean="0"/>
              <a:t>Status </a:t>
            </a:r>
            <a:r>
              <a:rPr lang="de-DE" sz="1000" dirty="0" err="1" smtClean="0"/>
              <a:t>cw-linac</a:t>
            </a:r>
            <a:r>
              <a:rPr lang="de-DE" sz="1000" dirty="0" smtClean="0"/>
              <a:t>, 22.8.16</a:t>
            </a:r>
            <a:endParaRPr lang="de-DE" sz="1000" dirty="0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554168" y="6510229"/>
            <a:ext cx="1626497" cy="347771"/>
          </a:xfrm>
        </p:spPr>
        <p:txBody>
          <a:bodyPr/>
          <a:lstStyle/>
          <a:p>
            <a:r>
              <a:rPr lang="de-DE" sz="1000" dirty="0" smtClean="0"/>
              <a:t>W. Barth</a:t>
            </a:r>
            <a:endParaRPr lang="de-DE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604164"/>
            <a:ext cx="7677150" cy="555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92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200026"/>
            <a:ext cx="8557895" cy="352066"/>
          </a:xfrm>
        </p:spPr>
        <p:txBody>
          <a:bodyPr/>
          <a:lstStyle/>
          <a:p>
            <a:r>
              <a:rPr lang="de-DE" dirty="0" smtClean="0"/>
              <a:t>Further </a:t>
            </a:r>
            <a:r>
              <a:rPr lang="de-DE" dirty="0" err="1" smtClean="0"/>
              <a:t>strategy</a:t>
            </a:r>
            <a:r>
              <a:rPr lang="de-DE" dirty="0" smtClean="0"/>
              <a:t> II</a:t>
            </a:r>
            <a:endParaRPr lang="de-DE" dirty="0"/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222250" y="657860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PAGE </a:t>
            </a:r>
            <a:fld id="{F35164B6-5B5C-4D57-91C6-379885D5A5FE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3606800" y="6502718"/>
            <a:ext cx="2479040" cy="691712"/>
          </a:xfrm>
        </p:spPr>
        <p:txBody>
          <a:bodyPr/>
          <a:lstStyle/>
          <a:p>
            <a:r>
              <a:rPr lang="de-DE" sz="1000" dirty="0" smtClean="0"/>
              <a:t>Status </a:t>
            </a:r>
            <a:r>
              <a:rPr lang="de-DE" sz="1000" dirty="0" err="1" smtClean="0"/>
              <a:t>cw-linac</a:t>
            </a:r>
            <a:r>
              <a:rPr lang="de-DE" sz="1000" dirty="0" smtClean="0"/>
              <a:t>, 22.8.16</a:t>
            </a:r>
            <a:endParaRPr lang="de-DE" sz="1000" dirty="0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554168" y="6510229"/>
            <a:ext cx="1626497" cy="347771"/>
          </a:xfrm>
        </p:spPr>
        <p:txBody>
          <a:bodyPr/>
          <a:lstStyle/>
          <a:p>
            <a:r>
              <a:rPr lang="de-DE" sz="1000" dirty="0" smtClean="0"/>
              <a:t>W. Barth</a:t>
            </a:r>
            <a:endParaRPr lang="de-DE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3" y="546923"/>
            <a:ext cx="6772275" cy="574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07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200026"/>
            <a:ext cx="8557895" cy="352066"/>
          </a:xfrm>
        </p:spPr>
        <p:txBody>
          <a:bodyPr/>
          <a:lstStyle/>
          <a:p>
            <a:r>
              <a:rPr lang="de-DE" dirty="0" smtClean="0"/>
              <a:t>Further </a:t>
            </a:r>
            <a:r>
              <a:rPr lang="de-DE" dirty="0" err="1" smtClean="0"/>
              <a:t>strategy</a:t>
            </a:r>
            <a:r>
              <a:rPr lang="de-DE" dirty="0" smtClean="0"/>
              <a:t> III</a:t>
            </a:r>
            <a:endParaRPr lang="de-DE" dirty="0"/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222250" y="657860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PAGE </a:t>
            </a:r>
            <a:fld id="{F35164B6-5B5C-4D57-91C6-379885D5A5FE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3606800" y="6502718"/>
            <a:ext cx="2479040" cy="691712"/>
          </a:xfrm>
        </p:spPr>
        <p:txBody>
          <a:bodyPr/>
          <a:lstStyle/>
          <a:p>
            <a:r>
              <a:rPr lang="de-DE" sz="1000" dirty="0" smtClean="0"/>
              <a:t>Status </a:t>
            </a:r>
            <a:r>
              <a:rPr lang="de-DE" sz="1000" dirty="0" err="1" smtClean="0"/>
              <a:t>cw-linac</a:t>
            </a:r>
            <a:r>
              <a:rPr lang="de-DE" sz="1000" dirty="0" smtClean="0"/>
              <a:t>, 22.8.16</a:t>
            </a:r>
            <a:endParaRPr lang="de-DE" sz="1000" dirty="0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554168" y="6510229"/>
            <a:ext cx="1626497" cy="347771"/>
          </a:xfrm>
        </p:spPr>
        <p:txBody>
          <a:bodyPr/>
          <a:lstStyle/>
          <a:p>
            <a:r>
              <a:rPr lang="de-DE" sz="1000" dirty="0" smtClean="0"/>
              <a:t>W. Barth</a:t>
            </a:r>
            <a:endParaRPr lang="de-DE" sz="1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98" y="591239"/>
            <a:ext cx="8058288" cy="275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81" y="3379869"/>
            <a:ext cx="8058287" cy="251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/>
        </p:nvSpPr>
        <p:spPr bwMode="auto">
          <a:xfrm>
            <a:off x="1682151" y="4960189"/>
            <a:ext cx="1388853" cy="43994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595886" y="5011944"/>
            <a:ext cx="2424023" cy="439947"/>
          </a:xfrm>
          <a:prstGeom prst="rect">
            <a:avLst/>
          </a:prstGeom>
          <a:solidFill>
            <a:srgbClr val="FCA2FC"/>
          </a:solidFill>
          <a:ln w="12700">
            <a:solidFill>
              <a:schemeClr val="tx1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de-DE" sz="1600" dirty="0" smtClean="0"/>
              <a:t>HSI</a:t>
            </a:r>
            <a:endParaRPr lang="de-DE" sz="1600" dirty="0"/>
          </a:p>
        </p:txBody>
      </p:sp>
      <p:sp>
        <p:nvSpPr>
          <p:cNvPr id="14" name="Textfeld 13"/>
          <p:cNvSpPr txBox="1"/>
          <p:nvPr/>
        </p:nvSpPr>
        <p:spPr>
          <a:xfrm>
            <a:off x="5181601" y="5011944"/>
            <a:ext cx="1055298" cy="439947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de-DE" sz="1600" dirty="0" smtClean="0"/>
              <a:t>ALVAREZ</a:t>
            </a:r>
            <a:endParaRPr lang="de-DE" sz="1600" dirty="0"/>
          </a:p>
        </p:txBody>
      </p:sp>
      <p:sp>
        <p:nvSpPr>
          <p:cNvPr id="15" name="Textfeld 14"/>
          <p:cNvSpPr txBox="1"/>
          <p:nvPr/>
        </p:nvSpPr>
        <p:spPr>
          <a:xfrm>
            <a:off x="3556961" y="4240931"/>
            <a:ext cx="954655" cy="274536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de-DE" sz="1600" dirty="0" smtClean="0"/>
              <a:t>HLI</a:t>
            </a:r>
            <a:endParaRPr lang="de-DE" sz="1600" dirty="0"/>
          </a:p>
        </p:txBody>
      </p:sp>
      <p:sp>
        <p:nvSpPr>
          <p:cNvPr id="16" name="Textfeld 15"/>
          <p:cNvSpPr txBox="1"/>
          <p:nvPr/>
        </p:nvSpPr>
        <p:spPr>
          <a:xfrm>
            <a:off x="5024602" y="4210023"/>
            <a:ext cx="1050121" cy="30531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de-DE" sz="1600" dirty="0" err="1" smtClean="0"/>
              <a:t>cw</a:t>
            </a:r>
            <a:r>
              <a:rPr lang="de-DE" sz="1600" dirty="0" smtClean="0"/>
              <a:t>-LINAC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13295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24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466514" y="880346"/>
            <a:ext cx="8100830" cy="575542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92500" lnSpcReduction="20000"/>
          </a:bodyPr>
          <a:lstStyle/>
          <a:p>
            <a:pPr marL="285750" indent="-285750" algn="l">
              <a:buFont typeface="Arial"/>
              <a:buChar char="•"/>
            </a:pPr>
            <a:r>
              <a:rPr lang="de-DE" sz="1600" dirty="0" smtClean="0"/>
              <a:t>UNILAC Upgrade</a:t>
            </a:r>
          </a:p>
          <a:p>
            <a:pPr marL="742950" lvl="1" indent="-285750">
              <a:buFont typeface="Arial"/>
              <a:buChar char="•"/>
            </a:pPr>
            <a:r>
              <a:rPr lang="de-DE" sz="1600" dirty="0" smtClean="0"/>
              <a:t>Wie sind die </a:t>
            </a:r>
            <a:r>
              <a:rPr lang="de-DE" sz="1600" dirty="0"/>
              <a:t>B</a:t>
            </a:r>
            <a:r>
              <a:rPr lang="de-DE" sz="1600" dirty="0" smtClean="0"/>
              <a:t>etriebslimits nach dem Upgrade (10Hz, 0,6ms)?</a:t>
            </a:r>
          </a:p>
          <a:p>
            <a:pPr lvl="1"/>
            <a:r>
              <a:rPr lang="de-DE" sz="1600" dirty="0" smtClean="0"/>
              <a:t>	</a:t>
            </a:r>
            <a:r>
              <a:rPr lang="de-DE" sz="1600" dirty="0" smtClean="0">
                <a:solidFill>
                  <a:srgbClr val="FF0000"/>
                </a:solidFill>
              </a:rPr>
              <a:t>10 Hz, ca. 0.5 </a:t>
            </a:r>
            <a:r>
              <a:rPr lang="de-DE" sz="1600" dirty="0" err="1" smtClean="0">
                <a:solidFill>
                  <a:srgbClr val="FF0000"/>
                </a:solidFill>
              </a:rPr>
              <a:t>ms</a:t>
            </a:r>
            <a:endParaRPr lang="de-DE" sz="1600" dirty="0">
              <a:solidFill>
                <a:srgbClr val="FF0000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de-DE" sz="1600" dirty="0" smtClean="0"/>
              <a:t>Möglichkeiten gibt es diese Limits zu erweitern (20Hz, 2ms, für A3 Energie)?</a:t>
            </a:r>
          </a:p>
          <a:p>
            <a:pPr lvl="2"/>
            <a:r>
              <a:rPr lang="de-DE" sz="1600" dirty="0" smtClean="0">
                <a:solidFill>
                  <a:srgbClr val="FF0000"/>
                </a:solidFill>
              </a:rPr>
              <a:t>Derzeit keine Änderungen beim HF-Upgrade, GF-Beschluss: A1-A3 Senderupgrade&gt;2021</a:t>
            </a:r>
          </a:p>
          <a:p>
            <a:pPr marL="742950" lvl="1" indent="-285750">
              <a:buFont typeface="Arial"/>
              <a:buChar char="•"/>
            </a:pPr>
            <a:r>
              <a:rPr lang="de-DE" sz="1600" dirty="0" smtClean="0"/>
              <a:t>Übergangsphase</a:t>
            </a:r>
          </a:p>
          <a:p>
            <a:pPr marL="1200150" lvl="2" indent="-285750">
              <a:buFont typeface="Arial"/>
              <a:buChar char="•"/>
            </a:pPr>
            <a:r>
              <a:rPr lang="de-DE" sz="1600" dirty="0" smtClean="0"/>
              <a:t>Mischbetrieb 50Hz und 1Hz Hochstrom</a:t>
            </a:r>
          </a:p>
          <a:p>
            <a:pPr lvl="2"/>
            <a:r>
              <a:rPr lang="de-DE" sz="1600" dirty="0" smtClean="0">
                <a:solidFill>
                  <a:srgbClr val="FF0000"/>
                </a:solidFill>
              </a:rPr>
              <a:t>      Mischbetrieb HLI/HSI stellt kein Problem dar</a:t>
            </a:r>
          </a:p>
          <a:p>
            <a:pPr lvl="2"/>
            <a:r>
              <a:rPr lang="de-DE" sz="1600" dirty="0" smtClean="0">
                <a:solidFill>
                  <a:srgbClr val="FF0000"/>
                </a:solidFill>
              </a:rPr>
              <a:t>      Mischbetrieb HSI PIG/MEVVA oder MUCIS mit entsprechender </a:t>
            </a:r>
            <a:r>
              <a:rPr lang="de-DE" sz="1600" dirty="0" smtClean="0"/>
              <a:t>Vorbereitung</a:t>
            </a:r>
          </a:p>
          <a:p>
            <a:pPr marL="1657350" lvl="3" indent="-285750">
              <a:buFont typeface="Arial"/>
              <a:buChar char="•"/>
            </a:pPr>
            <a:r>
              <a:rPr lang="de-DE" sz="1600" dirty="0"/>
              <a:t>Wie </a:t>
            </a:r>
            <a:r>
              <a:rPr lang="de-DE" sz="1600" dirty="0" smtClean="0"/>
              <a:t>kritisch </a:t>
            </a:r>
            <a:r>
              <a:rPr lang="de-DE" sz="1600" dirty="0"/>
              <a:t>ist der Parallelbetrieb</a:t>
            </a:r>
            <a:r>
              <a:rPr lang="de-DE" sz="1600" dirty="0" smtClean="0"/>
              <a:t>?</a:t>
            </a:r>
          </a:p>
          <a:p>
            <a:pPr lvl="3"/>
            <a:r>
              <a:rPr lang="de-DE" sz="1600" dirty="0" smtClean="0">
                <a:solidFill>
                  <a:srgbClr val="FF0000"/>
                </a:solidFill>
              </a:rPr>
              <a:t>     	Welcher? – ansonsten: siehe oben</a:t>
            </a:r>
            <a:endParaRPr lang="de-DE" sz="1600" dirty="0">
              <a:solidFill>
                <a:srgbClr val="FF0000"/>
              </a:solidFill>
            </a:endParaRPr>
          </a:p>
          <a:p>
            <a:pPr marL="1657350" lvl="3" indent="-285750">
              <a:buFont typeface="Arial"/>
              <a:buChar char="•"/>
            </a:pPr>
            <a:r>
              <a:rPr lang="de-DE" sz="1600" dirty="0" smtClean="0"/>
              <a:t>Gibt es weitere Einschränkungen außer dem MAZ für die Alvarez DC Magnete?</a:t>
            </a:r>
          </a:p>
          <a:p>
            <a:pPr lvl="3"/>
            <a:r>
              <a:rPr lang="de-DE" sz="1600" dirty="0"/>
              <a:t> </a:t>
            </a:r>
            <a:r>
              <a:rPr lang="de-DE" sz="1600" dirty="0" smtClean="0"/>
              <a:t>     Es gibt jede Menge Einschränkungen – es hängt davon ab, welche            	</a:t>
            </a:r>
            <a:r>
              <a:rPr lang="de-DE" sz="1600" dirty="0" smtClean="0">
                <a:solidFill>
                  <a:srgbClr val="FF0000"/>
                </a:solidFill>
              </a:rPr>
              <a:t>Anforderungen erfüllt sein müssen?</a:t>
            </a:r>
          </a:p>
          <a:p>
            <a:pPr marL="285750" indent="-285750" algn="l">
              <a:buFont typeface="Arial"/>
              <a:buChar char="•"/>
            </a:pPr>
            <a:r>
              <a:rPr lang="de-DE" sz="1600" dirty="0" err="1" smtClean="0"/>
              <a:t>Cw-Linac</a:t>
            </a:r>
            <a:endParaRPr lang="de-DE" sz="1600" dirty="0" smtClean="0"/>
          </a:p>
          <a:p>
            <a:pPr marL="742950" lvl="1" indent="-285750">
              <a:buFont typeface="Arial"/>
              <a:buChar char="•"/>
            </a:pPr>
            <a:r>
              <a:rPr lang="de-DE" sz="1600" dirty="0" smtClean="0"/>
              <a:t>Ist eine Pulslängenvariation möglich?</a:t>
            </a:r>
          </a:p>
          <a:p>
            <a:pPr lvl="1"/>
            <a:r>
              <a:rPr lang="de-DE" sz="1600" dirty="0" smtClean="0">
                <a:solidFill>
                  <a:srgbClr val="FF0000"/>
                </a:solidFill>
              </a:rPr>
              <a:t>      	Ja, durch </a:t>
            </a:r>
            <a:r>
              <a:rPr lang="de-DE" sz="1600" dirty="0" err="1" smtClean="0">
                <a:solidFill>
                  <a:srgbClr val="FF0000"/>
                </a:solidFill>
              </a:rPr>
              <a:t>Makropulschopper</a:t>
            </a:r>
            <a:endParaRPr lang="de-DE" sz="1600" dirty="0" smtClean="0">
              <a:solidFill>
                <a:srgbClr val="FF0000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de-DE" sz="1600" dirty="0" smtClean="0"/>
              <a:t>Max. m/</a:t>
            </a:r>
            <a:r>
              <a:rPr lang="de-DE" sz="1600" dirty="0" err="1" smtClean="0"/>
              <a:t>q</a:t>
            </a:r>
            <a:r>
              <a:rPr lang="de-DE" sz="1600" dirty="0" smtClean="0"/>
              <a:t>? Welche Ionen können mit der heutigen EZR Quelle im </a:t>
            </a:r>
            <a:r>
              <a:rPr lang="de-DE" sz="1600" dirty="0" err="1" smtClean="0"/>
              <a:t>cw-Linac</a:t>
            </a:r>
            <a:r>
              <a:rPr lang="de-DE" sz="1600" dirty="0" smtClean="0"/>
              <a:t> beschleunigt werden?</a:t>
            </a:r>
          </a:p>
          <a:p>
            <a:pPr lvl="1"/>
            <a:r>
              <a:rPr lang="de-DE" sz="1600" dirty="0"/>
              <a:t> </a:t>
            </a:r>
            <a:r>
              <a:rPr lang="de-DE" sz="1600" dirty="0" smtClean="0"/>
              <a:t>     	</a:t>
            </a:r>
            <a:r>
              <a:rPr lang="de-DE" sz="1600" dirty="0" smtClean="0">
                <a:solidFill>
                  <a:srgbClr val="FF0000"/>
                </a:solidFill>
              </a:rPr>
              <a:t>max. A/q =6, z.B. 48Ca10+, etc. – schwere Ionen stehen nicht mit einer 	ausreichend hohen Ladung zur Verfügung!</a:t>
            </a:r>
          </a:p>
          <a:p>
            <a:pPr marL="742950" lvl="1" indent="-285750">
              <a:buFont typeface="Arial"/>
              <a:buChar char="•"/>
            </a:pPr>
            <a:r>
              <a:rPr lang="de-DE" sz="1600" dirty="0" smtClean="0"/>
              <a:t>Wie sind die Schritte eines modularer Aufbaus? Mögliche Ausbaustufen?</a:t>
            </a:r>
          </a:p>
          <a:p>
            <a:pPr lvl="2"/>
            <a:r>
              <a:rPr lang="de-DE" sz="1600" dirty="0" smtClean="0">
                <a:solidFill>
                  <a:srgbClr val="FF0000"/>
                </a:solidFill>
              </a:rPr>
              <a:t>siehe Vortrag, 2016: 1.9 </a:t>
            </a:r>
            <a:r>
              <a:rPr lang="de-DE" sz="1600" dirty="0" err="1" smtClean="0">
                <a:solidFill>
                  <a:srgbClr val="FF0000"/>
                </a:solidFill>
              </a:rPr>
              <a:t>MeV</a:t>
            </a:r>
            <a:r>
              <a:rPr lang="de-DE" sz="1600" dirty="0" smtClean="0">
                <a:solidFill>
                  <a:srgbClr val="FF0000"/>
                </a:solidFill>
              </a:rPr>
              <a:t>/u, 2019: 3.9 </a:t>
            </a:r>
            <a:r>
              <a:rPr lang="de-DE" sz="1600" dirty="0" err="1" smtClean="0">
                <a:solidFill>
                  <a:srgbClr val="FF0000"/>
                </a:solidFill>
              </a:rPr>
              <a:t>MeV</a:t>
            </a:r>
            <a:r>
              <a:rPr lang="de-DE" sz="1600" dirty="0" smtClean="0">
                <a:solidFill>
                  <a:srgbClr val="FF0000"/>
                </a:solidFill>
              </a:rPr>
              <a:t>/u (ca. 4.7 </a:t>
            </a:r>
            <a:r>
              <a:rPr lang="de-DE" sz="1600" dirty="0" err="1" smtClean="0">
                <a:solidFill>
                  <a:srgbClr val="FF0000"/>
                </a:solidFill>
              </a:rPr>
              <a:t>MeV</a:t>
            </a:r>
            <a:r>
              <a:rPr lang="de-DE" sz="1600" dirty="0" smtClean="0">
                <a:solidFill>
                  <a:srgbClr val="FF0000"/>
                </a:solidFill>
              </a:rPr>
              <a:t>/ für A/q=5)</a:t>
            </a:r>
          </a:p>
          <a:p>
            <a:pPr marL="742950" lvl="1" indent="-285750">
              <a:buFont typeface="Arial"/>
              <a:buChar char="•"/>
            </a:pPr>
            <a:r>
              <a:rPr lang="de-DE" sz="1600" dirty="0" smtClean="0"/>
              <a:t>Ist ein Betrieb mit zweiter Quelle (</a:t>
            </a:r>
            <a:r>
              <a:rPr lang="de-DE" sz="1600" dirty="0" err="1" smtClean="0"/>
              <a:t>Penning</a:t>
            </a:r>
            <a:r>
              <a:rPr lang="de-DE" sz="1600" dirty="0" smtClean="0"/>
              <a:t> im nicht </a:t>
            </a:r>
            <a:r>
              <a:rPr lang="de-DE" sz="1600" dirty="0" err="1" smtClean="0"/>
              <a:t>cw</a:t>
            </a:r>
            <a:r>
              <a:rPr lang="de-DE" sz="1600" dirty="0" smtClean="0"/>
              <a:t>-Betrieb) möglich?</a:t>
            </a:r>
          </a:p>
          <a:p>
            <a:pPr lvl="1"/>
            <a:r>
              <a:rPr lang="de-DE" sz="1600" dirty="0"/>
              <a:t>	</a:t>
            </a:r>
            <a:r>
              <a:rPr lang="de-DE" sz="1600" dirty="0" smtClean="0">
                <a:solidFill>
                  <a:srgbClr val="FF0000"/>
                </a:solidFill>
              </a:rPr>
              <a:t>Transferlinie HSI =&gt; </a:t>
            </a:r>
            <a:r>
              <a:rPr lang="de-DE" sz="1600" dirty="0" err="1" smtClean="0">
                <a:solidFill>
                  <a:srgbClr val="FF0000"/>
                </a:solidFill>
              </a:rPr>
              <a:t>cw</a:t>
            </a:r>
            <a:r>
              <a:rPr lang="de-DE" sz="1600" dirty="0" smtClean="0">
                <a:solidFill>
                  <a:srgbClr val="FF0000"/>
                </a:solidFill>
              </a:rPr>
              <a:t>-LINAC </a:t>
            </a:r>
          </a:p>
          <a:p>
            <a:pPr marL="285750" indent="-285750">
              <a:buFont typeface="Arial"/>
              <a:buChar char="•"/>
            </a:pPr>
            <a:r>
              <a:rPr lang="de-DE" sz="1600" dirty="0"/>
              <a:t>Mögliche Strahlführung für einen zweiten LINAC (</a:t>
            </a:r>
            <a:r>
              <a:rPr lang="de-DE" sz="1600" dirty="0" err="1"/>
              <a:t>zB</a:t>
            </a:r>
            <a:r>
              <a:rPr lang="de-DE" sz="1600" dirty="0"/>
              <a:t>. </a:t>
            </a:r>
            <a:r>
              <a:rPr lang="de-DE" sz="1600" dirty="0" err="1" smtClean="0"/>
              <a:t>cw</a:t>
            </a:r>
            <a:r>
              <a:rPr lang="de-DE" sz="1600" dirty="0" err="1"/>
              <a:t>-linac</a:t>
            </a:r>
            <a:r>
              <a:rPr lang="de-DE" sz="1600" dirty="0" smtClean="0"/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de-DE" sz="1600" dirty="0" err="1" smtClean="0"/>
              <a:t>Einkopplung</a:t>
            </a:r>
            <a:r>
              <a:rPr lang="de-DE" sz="1600" dirty="0" smtClean="0"/>
              <a:t> EH, </a:t>
            </a:r>
            <a:r>
              <a:rPr lang="de-DE" sz="1600" dirty="0" err="1" smtClean="0"/>
              <a:t>Chopper</a:t>
            </a:r>
            <a:r>
              <a:rPr lang="de-DE" sz="1600" dirty="0" smtClean="0"/>
              <a:t>, </a:t>
            </a:r>
            <a:r>
              <a:rPr lang="de-DE" sz="1600" dirty="0" err="1" smtClean="0"/>
              <a:t>Paralellbetrieb</a:t>
            </a:r>
            <a:r>
              <a:rPr lang="de-DE" sz="1600" dirty="0" smtClean="0"/>
              <a:t> X, Y, Z, M</a:t>
            </a:r>
          </a:p>
          <a:p>
            <a:pPr lvl="2"/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smtClean="0">
                <a:solidFill>
                  <a:srgbClr val="FF0000"/>
                </a:solidFill>
              </a:rPr>
              <a:t>siehe Übersichtsbild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66514" y="336907"/>
            <a:ext cx="6621908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Offene Fragen...</a:t>
            </a:r>
          </a:p>
        </p:txBody>
      </p:sp>
    </p:spTree>
    <p:extLst>
      <p:ext uri="{BB962C8B-B14F-4D97-AF65-F5344CB8AC3E}">
        <p14:creationId xmlns:p14="http://schemas.microsoft.com/office/powerpoint/2010/main" val="279665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2800" dirty="0"/>
              <a:t>Superconducting </a:t>
            </a:r>
            <a:r>
              <a:rPr lang="en-US" altLang="de-DE" sz="2800" dirty="0" smtClean="0"/>
              <a:t>CW-LINAC </a:t>
            </a:r>
            <a:r>
              <a:rPr lang="en-US" altLang="de-DE" sz="2800" dirty="0"/>
              <a:t>L</a:t>
            </a:r>
            <a:r>
              <a:rPr lang="en-US" altLang="de-DE" sz="2800" dirty="0" smtClean="0"/>
              <a:t>ayout</a:t>
            </a:r>
            <a:r>
              <a:rPr lang="en-US" altLang="de-DE" dirty="0"/>
              <a:t/>
            </a:r>
            <a:br>
              <a:rPr lang="en-US" altLang="de-DE" dirty="0"/>
            </a:br>
            <a:r>
              <a:rPr lang="en-US" altLang="de-DE" sz="2000" dirty="0" smtClean="0"/>
              <a:t>(S. </a:t>
            </a:r>
            <a:r>
              <a:rPr lang="en-US" altLang="de-DE" sz="2000" dirty="0" err="1" smtClean="0"/>
              <a:t>Minaev</a:t>
            </a:r>
            <a:r>
              <a:rPr lang="en-US" altLang="de-DE" sz="2000" dirty="0" smtClean="0"/>
              <a:t>, 2009)</a:t>
            </a:r>
            <a:endParaRPr lang="de-DE" sz="2000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311887" y="1566936"/>
            <a:ext cx="7911548" cy="1493056"/>
            <a:chOff x="71562" y="1506257"/>
            <a:chExt cx="8658971" cy="163410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86221" y="1506257"/>
              <a:ext cx="7744312" cy="1634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6"/>
            <p:cNvSpPr txBox="1">
              <a:spLocks noChangeArrowheads="1"/>
            </p:cNvSpPr>
            <p:nvPr/>
          </p:nvSpPr>
          <p:spPr bwMode="auto">
            <a:xfrm>
              <a:off x="71562" y="2234777"/>
              <a:ext cx="1065475" cy="60077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  <a:extLst/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lnSpc>
                  <a:spcPts val="3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589C"/>
                </a:buClr>
                <a:buFont typeface="Wingdings" pitchFamily="2" charset="2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20738" indent="-285750" algn="l" rtl="0" eaLnBrk="0" fontAlgn="base" hangingPunct="0">
                <a:lnSpc>
                  <a:spcPts val="3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589C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1228725" indent="-228600" algn="l" rtl="0" eaLnBrk="0" fontAlgn="base" hangingPunct="0">
                <a:lnSpc>
                  <a:spcPts val="3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589C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3671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altLang="de-DE" sz="1200" b="1" kern="0" dirty="0" smtClean="0"/>
                <a:t>HLI</a:t>
              </a:r>
            </a:p>
            <a:p>
              <a:pPr marL="0" indent="0" algn="ctr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de-DE" sz="1200" b="1" kern="0" dirty="0" err="1" smtClean="0"/>
                <a:t>injector@GSI</a:t>
              </a:r>
              <a:endParaRPr lang="en-US" altLang="de-DE" sz="1200" b="1" kern="0" dirty="0" smtClean="0"/>
            </a:p>
          </p:txBody>
        </p:sp>
        <p:cxnSp>
          <p:nvCxnSpPr>
            <p:cNvPr id="10" name="Gerade Verbindung mit Pfeil 9"/>
            <p:cNvCxnSpPr/>
            <p:nvPr/>
          </p:nvCxnSpPr>
          <p:spPr bwMode="auto">
            <a:xfrm>
              <a:off x="1208598" y="2535163"/>
              <a:ext cx="294199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421026" y="4046466"/>
            <a:ext cx="8354674" cy="169892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6213" indent="-176213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GB" altLang="de-DE" sz="1800" dirty="0" err="1" smtClean="0">
                <a:solidFill>
                  <a:schemeClr val="tx1"/>
                </a:solidFill>
                <a:latin typeface="Arial" pitchFamily="34" charset="0"/>
              </a:rPr>
              <a:t>Multigap</a:t>
            </a:r>
            <a:r>
              <a:rPr lang="en-GB" altLang="de-DE" sz="1800" dirty="0" smtClean="0">
                <a:solidFill>
                  <a:schemeClr val="tx1"/>
                </a:solidFill>
                <a:latin typeface="Arial" pitchFamily="34" charset="0"/>
              </a:rPr>
              <a:t> CH-cavities</a:t>
            </a:r>
          </a:p>
          <a:p>
            <a:pPr marL="176213" indent="-176213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GB" altLang="de-DE" sz="1800" dirty="0" smtClean="0">
                <a:solidFill>
                  <a:schemeClr val="tx1"/>
                </a:solidFill>
                <a:latin typeface="Arial" pitchFamily="34" charset="0"/>
              </a:rPr>
              <a:t>Small </a:t>
            </a:r>
            <a:r>
              <a:rPr lang="en-GB" altLang="de-DE" sz="1800" dirty="0">
                <a:solidFill>
                  <a:schemeClr val="tx1"/>
                </a:solidFill>
                <a:latin typeface="Arial" pitchFamily="34" charset="0"/>
              </a:rPr>
              <a:t>number of </a:t>
            </a:r>
            <a:r>
              <a:rPr lang="en-GB" altLang="de-DE" sz="1800" dirty="0" err="1">
                <a:solidFill>
                  <a:schemeClr val="tx1"/>
                </a:solidFill>
                <a:latin typeface="Arial" pitchFamily="34" charset="0"/>
              </a:rPr>
              <a:t>rf</a:t>
            </a:r>
            <a:r>
              <a:rPr lang="en-GB" altLang="de-DE" sz="1800" dirty="0">
                <a:solidFill>
                  <a:schemeClr val="tx1"/>
                </a:solidFill>
                <a:latin typeface="Arial" pitchFamily="34" charset="0"/>
              </a:rPr>
              <a:t> cavities and short cavity lengths </a:t>
            </a:r>
            <a:r>
              <a:rPr lang="en-GB" altLang="de-DE" sz="1800" dirty="0" smtClean="0">
                <a:solidFill>
                  <a:schemeClr val="tx1"/>
                </a:solidFill>
                <a:latin typeface="Arial" pitchFamily="34" charset="0"/>
              </a:rPr>
              <a:t>(up to 1</a:t>
            </a:r>
            <a:r>
              <a:rPr lang="en-GB" altLang="de-DE" sz="1800" dirty="0">
                <a:solidFill>
                  <a:schemeClr val="tx1"/>
                </a:solidFill>
                <a:latin typeface="Arial" pitchFamily="34" charset="0"/>
                <a:sym typeface="Symbol" pitchFamily="18" charset="2"/>
              </a:rPr>
              <a:t></a:t>
            </a:r>
            <a:r>
              <a:rPr lang="en-GB" altLang="de-DE" sz="1800" dirty="0">
                <a:solidFill>
                  <a:schemeClr val="tx1"/>
                </a:solidFill>
                <a:latin typeface="Arial" pitchFamily="34" charset="0"/>
              </a:rPr>
              <a:t>m)</a:t>
            </a:r>
          </a:p>
          <a:p>
            <a:pPr marL="176213" indent="-176213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GB" altLang="de-DE" sz="1800" dirty="0">
                <a:solidFill>
                  <a:schemeClr val="tx1"/>
                </a:solidFill>
                <a:latin typeface="Arial" pitchFamily="34" charset="0"/>
              </a:rPr>
              <a:t>acc. gradient of 5 MV/m </a:t>
            </a:r>
            <a:r>
              <a:rPr lang="en-GB" altLang="de-DE" sz="1800" dirty="0">
                <a:solidFill>
                  <a:schemeClr val="tx1"/>
                </a:solidFill>
                <a:latin typeface="Arial" pitchFamily="34" charset="0"/>
                <a:sym typeface="Symbol" pitchFamily="18" charset="2"/>
              </a:rPr>
              <a:t> compact </a:t>
            </a:r>
            <a:r>
              <a:rPr lang="en-GB" altLang="de-DE" sz="1800" dirty="0" err="1">
                <a:solidFill>
                  <a:schemeClr val="tx1"/>
                </a:solidFill>
                <a:latin typeface="Arial" pitchFamily="34" charset="0"/>
                <a:sym typeface="Symbol" pitchFamily="18" charset="2"/>
              </a:rPr>
              <a:t>linac</a:t>
            </a:r>
            <a:r>
              <a:rPr lang="en-GB" altLang="de-DE" sz="1800" dirty="0">
                <a:solidFill>
                  <a:schemeClr val="tx1"/>
                </a:solidFill>
                <a:latin typeface="Arial" pitchFamily="34" charset="0"/>
                <a:sym typeface="Symbol" pitchFamily="18" charset="2"/>
              </a:rPr>
              <a:t> design</a:t>
            </a:r>
          </a:p>
          <a:p>
            <a:pPr marL="176213" indent="-176213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GB" altLang="de-DE" sz="1800" dirty="0">
                <a:solidFill>
                  <a:schemeClr val="tx1"/>
                </a:solidFill>
                <a:latin typeface="Arial" pitchFamily="34" charset="0"/>
              </a:rPr>
              <a:t>Several cavities, solenoids per cryostat</a:t>
            </a:r>
          </a:p>
          <a:p>
            <a:pPr marL="176213" indent="-176213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GB" altLang="de-DE" sz="1800" dirty="0" smtClean="0">
                <a:solidFill>
                  <a:schemeClr val="tx1"/>
                </a:solidFill>
                <a:latin typeface="Arial" pitchFamily="34" charset="0"/>
                <a:sym typeface="Symbol" pitchFamily="18" charset="2"/>
              </a:rPr>
              <a:t>Modular construction</a:t>
            </a:r>
            <a:endParaRPr lang="de-DE" altLang="de-DE" sz="1800" dirty="0">
              <a:solidFill>
                <a:schemeClr val="tx1"/>
              </a:solidFill>
              <a:latin typeface="Arial" pitchFamily="34" charset="0"/>
              <a:sym typeface="Symbol" pitchFamily="18" charset="2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2205682" y="2168591"/>
            <a:ext cx="500448" cy="691978"/>
          </a:xfrm>
          <a:prstGeom prst="rect">
            <a:avLst/>
          </a:prstGeom>
          <a:solidFill>
            <a:schemeClr val="accent2">
              <a:alpha val="4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pitchFamily="34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2706119" y="2168591"/>
            <a:ext cx="895876" cy="691978"/>
          </a:xfrm>
          <a:prstGeom prst="rect">
            <a:avLst/>
          </a:prstGeom>
          <a:solidFill>
            <a:schemeClr val="accent2">
              <a:alpha val="4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pitchFamily="34" charset="0"/>
            </a:endParaRPr>
          </a:p>
        </p:txBody>
      </p:sp>
      <p:sp>
        <p:nvSpPr>
          <p:cNvPr id="30" name="Rechteck 29"/>
          <p:cNvSpPr/>
          <p:nvPr/>
        </p:nvSpPr>
        <p:spPr bwMode="auto">
          <a:xfrm>
            <a:off x="3601995" y="2168591"/>
            <a:ext cx="766119" cy="691978"/>
          </a:xfrm>
          <a:prstGeom prst="rect">
            <a:avLst/>
          </a:prstGeom>
          <a:solidFill>
            <a:schemeClr val="accent2">
              <a:alpha val="4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pitchFamily="34" charset="0"/>
            </a:endParaRPr>
          </a:p>
        </p:txBody>
      </p:sp>
      <p:sp>
        <p:nvSpPr>
          <p:cNvPr id="17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222250" y="657860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PAGE </a:t>
            </a:r>
            <a:fld id="{F35164B6-5B5C-4D57-91C6-379885D5A5FE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3606800" y="6502718"/>
            <a:ext cx="2479040" cy="691712"/>
          </a:xfrm>
        </p:spPr>
        <p:txBody>
          <a:bodyPr/>
          <a:lstStyle/>
          <a:p>
            <a:r>
              <a:rPr lang="de-DE" sz="1000" dirty="0" smtClean="0"/>
              <a:t>Status </a:t>
            </a:r>
            <a:r>
              <a:rPr lang="de-DE" sz="1000" dirty="0" err="1" smtClean="0"/>
              <a:t>cw-linac</a:t>
            </a:r>
            <a:r>
              <a:rPr lang="de-DE" sz="1000" dirty="0" smtClean="0"/>
              <a:t>, 22.8.16</a:t>
            </a:r>
            <a:endParaRPr lang="de-DE" sz="1000" dirty="0"/>
          </a:p>
        </p:txBody>
      </p:sp>
      <p:sp>
        <p:nvSpPr>
          <p:cNvPr id="19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554168" y="6510229"/>
            <a:ext cx="1626497" cy="347771"/>
          </a:xfrm>
        </p:spPr>
        <p:txBody>
          <a:bodyPr/>
          <a:lstStyle/>
          <a:p>
            <a:r>
              <a:rPr lang="de-DE" sz="1000" dirty="0" smtClean="0"/>
              <a:t>W. Barth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06155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fik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20301" y="1832579"/>
            <a:ext cx="1719544" cy="1703282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1537" y="1838758"/>
            <a:ext cx="1719544" cy="170328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</a:t>
            </a:r>
            <a:r>
              <a:rPr lang="en-US" dirty="0" smtClean="0"/>
              <a:t>and Time Line for </a:t>
            </a:r>
            <a:r>
              <a:rPr lang="en-US" dirty="0"/>
              <a:t>Advanced </a:t>
            </a:r>
            <a:r>
              <a:rPr lang="en-US" dirty="0" smtClean="0"/>
              <a:t>Demonstrator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1901660" y="3983856"/>
            <a:ext cx="5838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smtClean="0"/>
              <a:t>1.88</a:t>
            </a:r>
            <a:endParaRPr lang="de-DE" sz="1600" dirty="0"/>
          </a:p>
        </p:txBody>
      </p:sp>
      <p:cxnSp>
        <p:nvCxnSpPr>
          <p:cNvPr id="7" name="Gerade Verbindung mit Pfeil 6"/>
          <p:cNvCxnSpPr/>
          <p:nvPr/>
        </p:nvCxnSpPr>
        <p:spPr>
          <a:xfrm flipV="1">
            <a:off x="152674" y="4379577"/>
            <a:ext cx="8688649" cy="3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323528" y="4005064"/>
            <a:ext cx="5838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smtClean="0"/>
              <a:t>1.39</a:t>
            </a:r>
            <a:endParaRPr lang="de-DE" sz="1600" dirty="0"/>
          </a:p>
        </p:txBody>
      </p:sp>
      <p:sp>
        <p:nvSpPr>
          <p:cNvPr id="9" name="Rechteck 8"/>
          <p:cNvSpPr/>
          <p:nvPr/>
        </p:nvSpPr>
        <p:spPr>
          <a:xfrm>
            <a:off x="8100392" y="3983856"/>
            <a:ext cx="11095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smtClean="0"/>
              <a:t>E (</a:t>
            </a:r>
            <a:r>
              <a:rPr lang="de-DE" sz="1600" dirty="0" err="1" smtClean="0"/>
              <a:t>MeV</a:t>
            </a:r>
            <a:r>
              <a:rPr lang="de-DE" sz="1600" dirty="0" smtClean="0"/>
              <a:t>/u</a:t>
            </a:r>
            <a:r>
              <a:rPr lang="de-DE" sz="1600" dirty="0"/>
              <a:t>)</a:t>
            </a:r>
          </a:p>
        </p:txBody>
      </p:sp>
      <p:sp>
        <p:nvSpPr>
          <p:cNvPr id="10" name="Rechteck 9"/>
          <p:cNvSpPr/>
          <p:nvPr/>
        </p:nvSpPr>
        <p:spPr>
          <a:xfrm>
            <a:off x="3788432" y="4005064"/>
            <a:ext cx="4700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smtClean="0"/>
              <a:t>2.4</a:t>
            </a:r>
            <a:endParaRPr lang="de-DE" sz="1600" dirty="0"/>
          </a:p>
        </p:txBody>
      </p:sp>
      <p:sp>
        <p:nvSpPr>
          <p:cNvPr id="11" name="Rechteck 10"/>
          <p:cNvSpPr/>
          <p:nvPr/>
        </p:nvSpPr>
        <p:spPr>
          <a:xfrm>
            <a:off x="5799545" y="3980104"/>
            <a:ext cx="2984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smtClean="0"/>
              <a:t>3</a:t>
            </a:r>
            <a:endParaRPr lang="de-DE" sz="1600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11367" y="1771890"/>
            <a:ext cx="1732374" cy="1754754"/>
          </a:xfrm>
          <a:prstGeom prst="rect">
            <a:avLst/>
          </a:prstGeom>
        </p:spPr>
      </p:pic>
      <p:sp>
        <p:nvSpPr>
          <p:cNvPr id="13" name="Rectangle 6"/>
          <p:cNvSpPr txBox="1">
            <a:spLocks noChangeArrowheads="1"/>
          </p:cNvSpPr>
          <p:nvPr/>
        </p:nvSpPr>
        <p:spPr bwMode="auto">
          <a:xfrm>
            <a:off x="35496" y="2587487"/>
            <a:ext cx="973506" cy="62527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x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0738" indent="-28575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228725" indent="-22860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36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altLang="de-DE" sz="1200" b="1" kern="0" dirty="0" smtClean="0"/>
              <a:t>HLI</a:t>
            </a:r>
          </a:p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de-DE" sz="1200" b="1" kern="0" dirty="0" err="1" smtClean="0"/>
              <a:t>injector@GSI</a:t>
            </a:r>
            <a:endParaRPr lang="en-US" altLang="de-DE" sz="1200" b="1" kern="0" dirty="0" smtClean="0"/>
          </a:p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200" b="1" dirty="0"/>
              <a:t>A/q=6</a:t>
            </a:r>
          </a:p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altLang="de-DE" sz="1200" b="1" kern="0" dirty="0" smtClean="0"/>
          </a:p>
        </p:txBody>
      </p:sp>
      <p:cxnSp>
        <p:nvCxnSpPr>
          <p:cNvPr id="14" name="Gerade Verbindung 13"/>
          <p:cNvCxnSpPr>
            <a:stCxn id="13" idx="3"/>
          </p:cNvCxnSpPr>
          <p:nvPr/>
        </p:nvCxnSpPr>
        <p:spPr bwMode="auto">
          <a:xfrm>
            <a:off x="1009002" y="2900124"/>
            <a:ext cx="288457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855643"/>
              </p:ext>
            </p:extLst>
          </p:nvPr>
        </p:nvGraphicFramePr>
        <p:xfrm>
          <a:off x="581505" y="4767022"/>
          <a:ext cx="81328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2808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gradFill>
                      <a:gsLst>
                        <a:gs pos="0">
                          <a:srgbClr val="FFFFCC"/>
                        </a:gs>
                        <a:gs pos="100000">
                          <a:srgbClr val="FFCC66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344740"/>
              </p:ext>
            </p:extLst>
          </p:nvPr>
        </p:nvGraphicFramePr>
        <p:xfrm>
          <a:off x="587683" y="5875879"/>
          <a:ext cx="81328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2808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gradFill>
                      <a:gsLst>
                        <a:gs pos="0">
                          <a:srgbClr val="FFFFCC"/>
                        </a:gs>
                        <a:gs pos="100000">
                          <a:srgbClr val="FFCC66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7" name="Tabel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10760"/>
              </p:ext>
            </p:extLst>
          </p:nvPr>
        </p:nvGraphicFramePr>
        <p:xfrm>
          <a:off x="591811" y="5500154"/>
          <a:ext cx="81328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2808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gradFill>
                      <a:gsLst>
                        <a:gs pos="0">
                          <a:srgbClr val="FFFFCC"/>
                        </a:gs>
                        <a:gs pos="100000">
                          <a:srgbClr val="FFCC66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8" name="Tabel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85078"/>
              </p:ext>
            </p:extLst>
          </p:nvPr>
        </p:nvGraphicFramePr>
        <p:xfrm>
          <a:off x="584884" y="5114562"/>
          <a:ext cx="813280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2808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gradFill>
                      <a:gsLst>
                        <a:gs pos="0">
                          <a:srgbClr val="FFFFCC"/>
                        </a:gs>
                        <a:gs pos="100000">
                          <a:srgbClr val="FFCC66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19" name="Textfeld 18"/>
          <p:cNvSpPr txBox="1"/>
          <p:nvPr/>
        </p:nvSpPr>
        <p:spPr>
          <a:xfrm>
            <a:off x="501317" y="5167199"/>
            <a:ext cx="901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solidFill>
                  <a:schemeClr val="tx1"/>
                </a:solidFill>
              </a:rPr>
              <a:t>Step</a:t>
            </a:r>
            <a:r>
              <a:rPr lang="de-DE" sz="1400" dirty="0" smtClean="0">
                <a:solidFill>
                  <a:schemeClr val="tx1"/>
                </a:solidFill>
              </a:rPr>
              <a:t> 0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02166" y="5542022"/>
            <a:ext cx="901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solidFill>
                  <a:schemeClr val="tx1"/>
                </a:solidFill>
              </a:rPr>
              <a:t>Step</a:t>
            </a:r>
            <a:r>
              <a:rPr lang="de-DE" sz="1400" dirty="0" smtClean="0">
                <a:solidFill>
                  <a:schemeClr val="tx1"/>
                </a:solidFill>
              </a:rPr>
              <a:t> 1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02166" y="5910668"/>
            <a:ext cx="901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solidFill>
                  <a:schemeClr val="tx1"/>
                </a:solidFill>
              </a:rPr>
              <a:t>Step</a:t>
            </a:r>
            <a:r>
              <a:rPr lang="de-DE" sz="1400" dirty="0" smtClean="0">
                <a:solidFill>
                  <a:schemeClr val="tx1"/>
                </a:solidFill>
              </a:rPr>
              <a:t> 2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495663" y="5169278"/>
            <a:ext cx="2013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solidFill>
                  <a:schemeClr val="tx1"/>
                </a:solidFill>
              </a:rPr>
              <a:t>demonstrator</a:t>
            </a:r>
            <a:r>
              <a:rPr lang="de-DE" sz="1400" dirty="0" smtClean="0">
                <a:solidFill>
                  <a:schemeClr val="tx1"/>
                </a:solidFill>
              </a:rPr>
              <a:t> (1 </a:t>
            </a:r>
            <a:r>
              <a:rPr lang="de-DE" sz="1400" dirty="0" err="1" smtClean="0">
                <a:solidFill>
                  <a:schemeClr val="tx1"/>
                </a:solidFill>
              </a:rPr>
              <a:t>cavity</a:t>
            </a:r>
            <a:r>
              <a:rPr lang="de-DE" sz="1400" dirty="0" smtClean="0">
                <a:solidFill>
                  <a:schemeClr val="tx1"/>
                </a:solidFill>
              </a:rPr>
              <a:t>)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3935827" y="5542022"/>
            <a:ext cx="2162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solidFill>
                  <a:schemeClr val="tx1"/>
                </a:solidFill>
              </a:rPr>
              <a:t>demonstrator</a:t>
            </a:r>
            <a:r>
              <a:rPr lang="de-DE" sz="1400" dirty="0" smtClean="0">
                <a:solidFill>
                  <a:schemeClr val="tx1"/>
                </a:solidFill>
              </a:rPr>
              <a:t> (3 </a:t>
            </a:r>
            <a:r>
              <a:rPr lang="de-DE" sz="1400" dirty="0" err="1" smtClean="0">
                <a:solidFill>
                  <a:schemeClr val="tx1"/>
                </a:solidFill>
              </a:rPr>
              <a:t>cavities</a:t>
            </a:r>
            <a:r>
              <a:rPr lang="de-DE" sz="1400" dirty="0" smtClean="0">
                <a:solidFill>
                  <a:schemeClr val="tx1"/>
                </a:solidFill>
              </a:rPr>
              <a:t>)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708819" y="5910668"/>
            <a:ext cx="3120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solidFill>
                  <a:schemeClr val="tx1"/>
                </a:solidFill>
              </a:rPr>
              <a:t>advanced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demonstrator</a:t>
            </a:r>
            <a:r>
              <a:rPr lang="de-DE" sz="1400" dirty="0" smtClean="0">
                <a:solidFill>
                  <a:schemeClr val="tx1"/>
                </a:solidFill>
              </a:rPr>
              <a:t> (7 </a:t>
            </a:r>
            <a:r>
              <a:rPr lang="de-DE" sz="1400" dirty="0" err="1" smtClean="0">
                <a:solidFill>
                  <a:schemeClr val="tx1"/>
                </a:solidFill>
              </a:rPr>
              <a:t>cavities</a:t>
            </a:r>
            <a:r>
              <a:rPr lang="de-DE" sz="1400" dirty="0" smtClean="0">
                <a:solidFill>
                  <a:schemeClr val="tx1"/>
                </a:solidFill>
              </a:rPr>
              <a:t>)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4664641" y="4800607"/>
            <a:ext cx="605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</a:rPr>
              <a:t>2017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6905362" y="4798554"/>
            <a:ext cx="605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</a:rPr>
              <a:t>2019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2193567" y="4800607"/>
            <a:ext cx="605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</a:rPr>
              <a:t>2016</a:t>
            </a:r>
            <a:endParaRPr lang="de-DE" sz="1400" dirty="0">
              <a:solidFill>
                <a:schemeClr val="tx1"/>
              </a:solidFill>
            </a:endParaRPr>
          </a:p>
        </p:txBody>
      </p:sp>
      <p:cxnSp>
        <p:nvCxnSpPr>
          <p:cNvPr id="30" name="Gerade Verbindung 29"/>
          <p:cNvCxnSpPr/>
          <p:nvPr/>
        </p:nvCxnSpPr>
        <p:spPr bwMode="auto">
          <a:xfrm flipV="1">
            <a:off x="2631989" y="2909166"/>
            <a:ext cx="307613" cy="2203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 bwMode="auto">
          <a:xfrm>
            <a:off x="4352410" y="2911335"/>
            <a:ext cx="458856" cy="34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2" name="Gruppieren 31"/>
          <p:cNvGrpSpPr/>
          <p:nvPr/>
        </p:nvGrpSpPr>
        <p:grpSpPr>
          <a:xfrm>
            <a:off x="1187624" y="3592066"/>
            <a:ext cx="6992549" cy="307777"/>
            <a:chOff x="1187624" y="3592066"/>
            <a:chExt cx="6624736" cy="307777"/>
          </a:xfrm>
        </p:grpSpPr>
        <p:cxnSp>
          <p:nvCxnSpPr>
            <p:cNvPr id="33" name="Gerade Verbindung mit Pfeil 32"/>
            <p:cNvCxnSpPr/>
            <p:nvPr/>
          </p:nvCxnSpPr>
          <p:spPr bwMode="auto">
            <a:xfrm>
              <a:off x="1187624" y="3861048"/>
              <a:ext cx="6624736" cy="0"/>
            </a:xfrm>
            <a:prstGeom prst="straightConnector1">
              <a:avLst/>
            </a:prstGeom>
            <a:ln w="9525">
              <a:headEnd type="arrow"/>
              <a:tailEnd type="arrow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Rechteck 33"/>
            <p:cNvSpPr/>
            <p:nvPr/>
          </p:nvSpPr>
          <p:spPr>
            <a:xfrm>
              <a:off x="4258579" y="3592066"/>
              <a:ext cx="49665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dirty="0" smtClean="0"/>
                <a:t>11 m</a:t>
              </a:r>
              <a:endParaRPr lang="de-DE" sz="1400" dirty="0"/>
            </a:p>
          </p:txBody>
        </p:sp>
      </p:grpSp>
      <p:pic>
        <p:nvPicPr>
          <p:cNvPr id="37" name="Grafik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20772" y="1832579"/>
            <a:ext cx="1719544" cy="1703282"/>
          </a:xfrm>
          <a:prstGeom prst="rect">
            <a:avLst/>
          </a:prstGeom>
        </p:spPr>
      </p:pic>
      <p:cxnSp>
        <p:nvCxnSpPr>
          <p:cNvPr id="39" name="Gerade Verbindung 38"/>
          <p:cNvCxnSpPr/>
          <p:nvPr/>
        </p:nvCxnSpPr>
        <p:spPr bwMode="auto">
          <a:xfrm flipV="1">
            <a:off x="6281337" y="2910866"/>
            <a:ext cx="415939" cy="5831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Rechteck 39"/>
          <p:cNvSpPr/>
          <p:nvPr/>
        </p:nvSpPr>
        <p:spPr>
          <a:xfrm>
            <a:off x="7517559" y="4022562"/>
            <a:ext cx="4700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smtClean="0"/>
              <a:t>3.6</a:t>
            </a:r>
            <a:endParaRPr lang="de-DE" sz="1600" dirty="0"/>
          </a:p>
        </p:txBody>
      </p:sp>
      <p:sp>
        <p:nvSpPr>
          <p:cNvPr id="48" name="Textfeld 47"/>
          <p:cNvSpPr txBox="1"/>
          <p:nvPr/>
        </p:nvSpPr>
        <p:spPr>
          <a:xfrm>
            <a:off x="4496998" y="1311311"/>
            <a:ext cx="3882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Evaluated within POF3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1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222250" y="657860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PAGE </a:t>
            </a:r>
            <a:fld id="{F35164B6-5B5C-4D57-91C6-379885D5A5FE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42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3606800" y="6502718"/>
            <a:ext cx="2479040" cy="691712"/>
          </a:xfrm>
        </p:spPr>
        <p:txBody>
          <a:bodyPr/>
          <a:lstStyle/>
          <a:p>
            <a:r>
              <a:rPr lang="de-DE" sz="1000" dirty="0" smtClean="0"/>
              <a:t>Status </a:t>
            </a:r>
            <a:r>
              <a:rPr lang="de-DE" sz="1000" dirty="0" err="1" smtClean="0"/>
              <a:t>cw-linac</a:t>
            </a:r>
            <a:r>
              <a:rPr lang="de-DE" sz="1000" dirty="0" smtClean="0"/>
              <a:t>, 22.8.16</a:t>
            </a:r>
            <a:endParaRPr lang="de-DE" sz="1000" dirty="0"/>
          </a:p>
        </p:txBody>
      </p:sp>
      <p:sp>
        <p:nvSpPr>
          <p:cNvPr id="43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554168" y="6510229"/>
            <a:ext cx="1626497" cy="347771"/>
          </a:xfrm>
        </p:spPr>
        <p:txBody>
          <a:bodyPr/>
          <a:lstStyle/>
          <a:p>
            <a:r>
              <a:rPr lang="de-DE" sz="1000" dirty="0" smtClean="0"/>
              <a:t>W. Barth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35948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40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2800" dirty="0" smtClean="0"/>
              <a:t>Step 0: CW-LINAC Demonstrator @ GSI</a:t>
            </a:r>
            <a:endParaRPr lang="en-US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0" t="31473" r="1317" b="23228"/>
          <a:stretch/>
        </p:blipFill>
        <p:spPr bwMode="auto">
          <a:xfrm>
            <a:off x="1359672" y="1155406"/>
            <a:ext cx="6944069" cy="140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 txBox="1">
            <a:spLocks noChangeArrowheads="1"/>
          </p:cNvSpPr>
          <p:nvPr/>
        </p:nvSpPr>
        <p:spPr bwMode="auto">
          <a:xfrm>
            <a:off x="5899262" y="2314000"/>
            <a:ext cx="2611856" cy="37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0738" indent="-28575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228725" indent="-22860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36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</a:pPr>
            <a:r>
              <a:rPr lang="en-US" altLang="de-DE" sz="1600" b="1" kern="0" dirty="0" smtClean="0">
                <a:solidFill>
                  <a:srgbClr val="FF0000"/>
                </a:solidFill>
              </a:rPr>
              <a:t>High Charge State Injector (existing)</a:t>
            </a:r>
          </a:p>
        </p:txBody>
      </p:sp>
      <p:sp>
        <p:nvSpPr>
          <p:cNvPr id="12" name="Rectangle 10"/>
          <p:cNvSpPr txBox="1">
            <a:spLocks noChangeArrowheads="1"/>
          </p:cNvSpPr>
          <p:nvPr/>
        </p:nvSpPr>
        <p:spPr bwMode="auto">
          <a:xfrm>
            <a:off x="3777301" y="1021096"/>
            <a:ext cx="2611856" cy="37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0738" indent="-28575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228725" indent="-22860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36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</a:pPr>
            <a:r>
              <a:rPr lang="en-US" altLang="de-DE" sz="1600" b="1" kern="0" dirty="0" smtClean="0">
                <a:solidFill>
                  <a:srgbClr val="FF0000"/>
                </a:solidFill>
              </a:rPr>
              <a:t>Matching line (ready)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130" y="2990840"/>
            <a:ext cx="1890584" cy="1345487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20130" y="4800623"/>
            <a:ext cx="846437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Technical challenges:</a:t>
            </a:r>
          </a:p>
          <a:p>
            <a:pPr marL="742950" lvl="1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1800" dirty="0" smtClean="0">
                <a:solidFill>
                  <a:schemeClr val="tx1"/>
                </a:solidFill>
              </a:rPr>
              <a:t>Design and production of the </a:t>
            </a:r>
            <a:r>
              <a:rPr lang="en-US" sz="1800" dirty="0" err="1" smtClean="0">
                <a:solidFill>
                  <a:schemeClr val="tx1"/>
                </a:solidFill>
              </a:rPr>
              <a:t>sc</a:t>
            </a:r>
            <a:r>
              <a:rPr lang="en-US" sz="1800" dirty="0" smtClean="0">
                <a:solidFill>
                  <a:schemeClr val="tx1"/>
                </a:solidFill>
              </a:rPr>
              <a:t> CH-cavity</a:t>
            </a:r>
          </a:p>
          <a:p>
            <a:pPr marL="742950" lvl="1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1800" dirty="0" smtClean="0">
                <a:solidFill>
                  <a:schemeClr val="tx1"/>
                </a:solidFill>
              </a:rPr>
              <a:t>Constant alignment of the components during cool-down</a:t>
            </a:r>
          </a:p>
        </p:txBody>
      </p:sp>
      <p:sp>
        <p:nvSpPr>
          <p:cNvPr id="15" name="Rectangle 10"/>
          <p:cNvSpPr txBox="1">
            <a:spLocks noChangeArrowheads="1"/>
          </p:cNvSpPr>
          <p:nvPr/>
        </p:nvSpPr>
        <p:spPr bwMode="auto">
          <a:xfrm>
            <a:off x="2204105" y="2506798"/>
            <a:ext cx="2879124" cy="37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0738" indent="-28575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228725" indent="-22860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36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</a:pPr>
            <a:r>
              <a:rPr lang="en-US" altLang="de-DE" sz="1600" b="1" kern="0" dirty="0" err="1" smtClean="0">
                <a:solidFill>
                  <a:srgbClr val="FF0000"/>
                </a:solidFill>
              </a:rPr>
              <a:t>LHe</a:t>
            </a:r>
            <a:r>
              <a:rPr lang="en-US" altLang="de-DE" sz="1600" b="1" kern="0" dirty="0" smtClean="0">
                <a:solidFill>
                  <a:srgbClr val="FF0000"/>
                </a:solidFill>
              </a:rPr>
              <a:t> infrastructure (ready)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229" y="3037802"/>
            <a:ext cx="3929000" cy="1997872"/>
          </a:xfrm>
          <a:prstGeom prst="rect">
            <a:avLst/>
          </a:prstGeom>
        </p:spPr>
      </p:pic>
      <p:sp>
        <p:nvSpPr>
          <p:cNvPr id="18" name="Text Box 13"/>
          <p:cNvSpPr txBox="1">
            <a:spLocks noChangeArrowheads="1"/>
          </p:cNvSpPr>
          <p:nvPr/>
        </p:nvSpPr>
        <p:spPr bwMode="auto">
          <a:xfrm rot="20020083">
            <a:off x="6181907" y="3587593"/>
            <a:ext cx="2261583" cy="338554"/>
          </a:xfrm>
          <a:prstGeom prst="rect">
            <a:avLst/>
          </a:prstGeom>
          <a:solidFill>
            <a:srgbClr val="FFFF66">
              <a:alpha val="48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de-DE" sz="1600" b="1" dirty="0" smtClean="0">
                <a:solidFill>
                  <a:srgbClr val="FF3300"/>
                </a:solidFill>
              </a:rPr>
              <a:t>delivered &amp; tested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95" y="2564028"/>
            <a:ext cx="1460935" cy="2067725"/>
          </a:xfrm>
          <a:prstGeom prst="rect">
            <a:avLst/>
          </a:prstGeom>
        </p:spPr>
      </p:pic>
      <p:sp>
        <p:nvSpPr>
          <p:cNvPr id="19" name="Text Box 13"/>
          <p:cNvSpPr txBox="1">
            <a:spLocks noChangeArrowheads="1"/>
          </p:cNvSpPr>
          <p:nvPr/>
        </p:nvSpPr>
        <p:spPr bwMode="auto">
          <a:xfrm rot="20133859">
            <a:off x="462701" y="3456135"/>
            <a:ext cx="2318658" cy="707886"/>
          </a:xfrm>
          <a:prstGeom prst="rect">
            <a:avLst/>
          </a:prstGeom>
          <a:solidFill>
            <a:srgbClr val="FFFF66">
              <a:alpha val="48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de-DE" sz="1600" b="1" dirty="0" smtClean="0">
                <a:solidFill>
                  <a:srgbClr val="FF3300"/>
                </a:solidFill>
              </a:rPr>
              <a:t>Tested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de-DE" sz="1600" b="1" dirty="0" smtClean="0">
                <a:solidFill>
                  <a:srgbClr val="FF3300"/>
                </a:solidFill>
              </a:rPr>
              <a:t>delivery @Mai 2016</a:t>
            </a:r>
            <a:endParaRPr lang="en-US" altLang="de-DE" sz="1600" b="1" dirty="0">
              <a:solidFill>
                <a:srgbClr val="FF3300"/>
              </a:solidFill>
            </a:endParaRPr>
          </a:p>
        </p:txBody>
      </p:sp>
      <p:sp>
        <p:nvSpPr>
          <p:cNvPr id="20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222250" y="657860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PAGE </a:t>
            </a:r>
            <a:fld id="{F35164B6-5B5C-4D57-91C6-379885D5A5FE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21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3606800" y="6502718"/>
            <a:ext cx="2479040" cy="691712"/>
          </a:xfrm>
        </p:spPr>
        <p:txBody>
          <a:bodyPr/>
          <a:lstStyle/>
          <a:p>
            <a:r>
              <a:rPr lang="de-DE" sz="1000" dirty="0" smtClean="0"/>
              <a:t>Status </a:t>
            </a:r>
            <a:r>
              <a:rPr lang="de-DE" sz="1000" dirty="0" err="1" smtClean="0"/>
              <a:t>cw-linac</a:t>
            </a:r>
            <a:r>
              <a:rPr lang="de-DE" sz="1000" dirty="0" smtClean="0"/>
              <a:t>, 22.8.16</a:t>
            </a:r>
            <a:endParaRPr lang="de-DE" sz="1000" dirty="0"/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554168" y="6510229"/>
            <a:ext cx="1626497" cy="347771"/>
          </a:xfrm>
        </p:spPr>
        <p:txBody>
          <a:bodyPr/>
          <a:lstStyle/>
          <a:p>
            <a:r>
              <a:rPr lang="de-DE" sz="1000" dirty="0" smtClean="0"/>
              <a:t>W. Barth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97835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Design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Cryomodule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Cryogenic</a:t>
            </a:r>
          </a:p>
        </p:txBody>
      </p:sp>
      <p:pic>
        <p:nvPicPr>
          <p:cNvPr id="6" name="Picture 4" descr="F:\Bilder\cut1-comp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25" y="1250950"/>
            <a:ext cx="3389313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gettmann\Desktop\pictures\frame-comp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365625"/>
            <a:ext cx="3671888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73238"/>
            <a:ext cx="18827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platzhalter 15"/>
          <p:cNvSpPr txBox="1">
            <a:spLocks/>
          </p:cNvSpPr>
          <p:nvPr/>
        </p:nvSpPr>
        <p:spPr bwMode="auto">
          <a:xfrm>
            <a:off x="4716463" y="1443831"/>
            <a:ext cx="2376487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0738" indent="-28575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228725" indent="-22860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36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de-DE" altLang="de-DE" sz="1800" kern="0" smtClean="0"/>
              <a:t>Final Design</a:t>
            </a:r>
          </a:p>
        </p:txBody>
      </p:sp>
      <p:sp>
        <p:nvSpPr>
          <p:cNvPr id="10" name="Textplatzhalter 15"/>
          <p:cNvSpPr txBox="1">
            <a:spLocks/>
          </p:cNvSpPr>
          <p:nvPr/>
        </p:nvSpPr>
        <p:spPr bwMode="auto">
          <a:xfrm>
            <a:off x="1116013" y="1428750"/>
            <a:ext cx="2519362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0738" indent="-28575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228725" indent="-228600" algn="l" rtl="0" eaLnBrk="0" fontAlgn="base" hangingPunct="0">
              <a:lnSpc>
                <a:spcPts val="3000"/>
              </a:lnSpc>
              <a:spcBef>
                <a:spcPct val="20000"/>
              </a:spcBef>
              <a:spcAft>
                <a:spcPct val="20000"/>
              </a:spcAft>
              <a:buClr>
                <a:srgbClr val="00589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36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de-DE" altLang="de-DE" sz="1800" kern="0" dirty="0" smtClean="0"/>
              <a:t>Trial Design Aug. 2010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3716338"/>
            <a:ext cx="4032250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684213" y="4030132"/>
            <a:ext cx="3671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800" dirty="0"/>
              <a:t>Frame with Cavity and Solenoids</a:t>
            </a: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4716463" y="4030926"/>
            <a:ext cx="3671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800" dirty="0"/>
              <a:t>Assembly</a:t>
            </a:r>
          </a:p>
        </p:txBody>
      </p:sp>
      <p:sp>
        <p:nvSpPr>
          <p:cNvPr id="14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222250" y="657860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PAGE </a:t>
            </a:r>
            <a:fld id="{F35164B6-5B5C-4D57-91C6-379885D5A5FE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3606800" y="6502718"/>
            <a:ext cx="2479040" cy="691712"/>
          </a:xfrm>
        </p:spPr>
        <p:txBody>
          <a:bodyPr/>
          <a:lstStyle/>
          <a:p>
            <a:r>
              <a:rPr lang="de-DE" sz="1000" dirty="0" smtClean="0"/>
              <a:t>Status </a:t>
            </a:r>
            <a:r>
              <a:rPr lang="de-DE" sz="1000" dirty="0" err="1" smtClean="0"/>
              <a:t>cw-linac</a:t>
            </a:r>
            <a:r>
              <a:rPr lang="de-DE" sz="1000" dirty="0" smtClean="0"/>
              <a:t>, 22.8.16</a:t>
            </a:r>
            <a:endParaRPr lang="de-DE" sz="1000" dirty="0"/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554168" y="6510229"/>
            <a:ext cx="1626497" cy="347771"/>
          </a:xfrm>
        </p:spPr>
        <p:txBody>
          <a:bodyPr/>
          <a:lstStyle/>
          <a:p>
            <a:r>
              <a:rPr lang="de-DE" sz="1000" dirty="0" smtClean="0"/>
              <a:t>W. Barth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403003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Delivery to GSI (19.11.15)</a:t>
            </a:r>
            <a:endParaRPr lang="de-DE" dirty="0"/>
          </a:p>
        </p:txBody>
      </p:sp>
      <p:pic>
        <p:nvPicPr>
          <p:cNvPr id="6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"/>
          <a:stretch>
            <a:fillRect/>
          </a:stretch>
        </p:blipFill>
        <p:spPr bwMode="auto">
          <a:xfrm>
            <a:off x="563563" y="1276350"/>
            <a:ext cx="359727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914775"/>
            <a:ext cx="377983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E:\Job\Aufbausitzung\Bilder Cryostat\20151211_1523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1" r="16010"/>
          <a:stretch>
            <a:fillRect/>
          </a:stretch>
        </p:blipFill>
        <p:spPr bwMode="auto">
          <a:xfrm>
            <a:off x="4932363" y="3914775"/>
            <a:ext cx="316547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276350"/>
            <a:ext cx="377983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222250" y="657860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PAGE </a:t>
            </a:r>
            <a:fld id="{F35164B6-5B5C-4D57-91C6-379885D5A5FE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3606800" y="6502718"/>
            <a:ext cx="2479040" cy="691712"/>
          </a:xfrm>
        </p:spPr>
        <p:txBody>
          <a:bodyPr/>
          <a:lstStyle/>
          <a:p>
            <a:r>
              <a:rPr lang="de-DE" sz="1000" dirty="0" smtClean="0"/>
              <a:t>Status </a:t>
            </a:r>
            <a:r>
              <a:rPr lang="de-DE" sz="1000" dirty="0" err="1" smtClean="0"/>
              <a:t>cw-linac</a:t>
            </a:r>
            <a:r>
              <a:rPr lang="de-DE" sz="1000" dirty="0" smtClean="0"/>
              <a:t>, 22.8.16</a:t>
            </a:r>
            <a:endParaRPr lang="de-DE" sz="1000" dirty="0"/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554168" y="6510229"/>
            <a:ext cx="1626497" cy="347771"/>
          </a:xfrm>
        </p:spPr>
        <p:txBody>
          <a:bodyPr/>
          <a:lstStyle/>
          <a:p>
            <a:r>
              <a:rPr lang="de-DE" sz="1000" dirty="0" smtClean="0"/>
              <a:t>W. Barth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83457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Cryomodule</a:t>
            </a:r>
            <a:r>
              <a:rPr lang="en-US" dirty="0"/>
              <a:t>-assembly @ GSI</a:t>
            </a:r>
            <a:endParaRPr lang="de-DE" dirty="0"/>
          </a:p>
        </p:txBody>
      </p:sp>
      <p:pic>
        <p:nvPicPr>
          <p:cNvPr id="6" name="Picture 3" descr="E:\Job\Aufbausitzung\Bilder Cryostat\20151209_0734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38" y="1412875"/>
            <a:ext cx="416242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E:\Job\Aufbausitzung\Bilder Cryostat\20151209_0732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"/>
          <a:stretch>
            <a:fillRect/>
          </a:stretch>
        </p:blipFill>
        <p:spPr bwMode="auto">
          <a:xfrm>
            <a:off x="323850" y="3998913"/>
            <a:ext cx="459105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E:\Job\Aufbausitzung\Bilder Cryostat\20151209_0733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8" y="3998913"/>
            <a:ext cx="415925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323850" y="1435272"/>
            <a:ext cx="4176713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altLang="de-DE" sz="1800" dirty="0"/>
              <a:t>Frame with the dummy cavity </a:t>
            </a:r>
          </a:p>
          <a:p>
            <a:pPr algn="l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altLang="de-DE" sz="1800" dirty="0"/>
              <a:t>„Dry“ cooling of </a:t>
            </a:r>
            <a:r>
              <a:rPr lang="en-US" altLang="de-DE" sz="1800" dirty="0" err="1"/>
              <a:t>sc</a:t>
            </a:r>
            <a:r>
              <a:rPr lang="en-US" altLang="de-DE" sz="1800" dirty="0"/>
              <a:t>-solenoids</a:t>
            </a:r>
          </a:p>
          <a:p>
            <a:pPr algn="l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altLang="de-DE" sz="1800" dirty="0"/>
              <a:t>Special suspension of components preserves alignment during cooldown</a:t>
            </a:r>
          </a:p>
          <a:p>
            <a:pPr algn="l" eaLnBrk="1" hangingPunct="1">
              <a:spcAft>
                <a:spcPts val="1200"/>
              </a:spcAft>
              <a:buFont typeface="Arial" charset="0"/>
              <a:buChar char="•"/>
            </a:pPr>
            <a:endParaRPr lang="en-US" altLang="de-DE" sz="1800" dirty="0"/>
          </a:p>
        </p:txBody>
      </p:sp>
      <p:sp>
        <p:nvSpPr>
          <p:cNvPr id="10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222250" y="657860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PAGE </a:t>
            </a:r>
            <a:fld id="{F35164B6-5B5C-4D57-91C6-379885D5A5FE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3606800" y="6502718"/>
            <a:ext cx="2479040" cy="691712"/>
          </a:xfrm>
        </p:spPr>
        <p:txBody>
          <a:bodyPr/>
          <a:lstStyle/>
          <a:p>
            <a:r>
              <a:rPr lang="de-DE" sz="1000" dirty="0" smtClean="0"/>
              <a:t>Status </a:t>
            </a:r>
            <a:r>
              <a:rPr lang="de-DE" sz="1000" dirty="0" err="1" smtClean="0"/>
              <a:t>cw-linac</a:t>
            </a:r>
            <a:r>
              <a:rPr lang="de-DE" sz="1000" dirty="0" smtClean="0"/>
              <a:t>, 22.8.16</a:t>
            </a:r>
            <a:endParaRPr lang="de-DE" sz="1000" dirty="0"/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554168" y="6510229"/>
            <a:ext cx="1626497" cy="347771"/>
          </a:xfrm>
        </p:spPr>
        <p:txBody>
          <a:bodyPr/>
          <a:lstStyle/>
          <a:p>
            <a:r>
              <a:rPr lang="de-DE" sz="1000" dirty="0" smtClean="0"/>
              <a:t>W. Barth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56041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cool down test @ GSI (17.12.15)</a:t>
            </a:r>
            <a:endParaRPr lang="de-DE" dirty="0"/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215900" y="4270075"/>
            <a:ext cx="8712200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altLang="de-DE" sz="1800" dirty="0"/>
              <a:t>Cryostat installed in </a:t>
            </a:r>
            <a:r>
              <a:rPr lang="en-US" altLang="de-DE" sz="1800" dirty="0" err="1"/>
              <a:t>cw</a:t>
            </a:r>
            <a:r>
              <a:rPr lang="en-US" altLang="de-DE" sz="1800" dirty="0"/>
              <a:t>-bunker</a:t>
            </a:r>
          </a:p>
          <a:p>
            <a:pPr algn="l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altLang="de-DE" sz="1800" dirty="0"/>
              <a:t>Temperature is monitored during cooldown</a:t>
            </a:r>
          </a:p>
          <a:p>
            <a:pPr algn="l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altLang="de-DE" sz="1800" dirty="0" err="1"/>
              <a:t>sc</a:t>
            </a:r>
            <a:r>
              <a:rPr lang="en-US" altLang="de-DE" sz="1800" dirty="0"/>
              <a:t>-Solenoids were ramped at 9.3 </a:t>
            </a:r>
            <a:r>
              <a:rPr lang="en-US" altLang="de-DE" sz="1800" dirty="0" smtClean="0"/>
              <a:t>T</a:t>
            </a:r>
          </a:p>
          <a:p>
            <a:pPr algn="l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altLang="de-DE" sz="1800" dirty="0" smtClean="0"/>
              <a:t>Standby losses of cryostat 3W</a:t>
            </a:r>
          </a:p>
          <a:p>
            <a:pPr algn="l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altLang="de-DE" sz="1800" dirty="0" smtClean="0"/>
              <a:t>Drift of components during cooldown +-0.15mm  </a:t>
            </a:r>
            <a:endParaRPr lang="en-US" altLang="de-DE" sz="1800" dirty="0"/>
          </a:p>
          <a:p>
            <a:pPr algn="l" eaLnBrk="1" hangingPunct="1">
              <a:spcAft>
                <a:spcPts val="1200"/>
              </a:spcAft>
              <a:buFont typeface="Arial" charset="0"/>
              <a:buChar char="•"/>
            </a:pPr>
            <a:endParaRPr lang="en-US" altLang="de-DE" sz="1800" dirty="0"/>
          </a:p>
        </p:txBody>
      </p:sp>
      <p:pic>
        <p:nvPicPr>
          <p:cNvPr id="11" name="Picture 2" descr="E:\Job\Aufbausitzung\Bilder Kalttest\20151214_230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6" t="743" r="11215" b="-743"/>
          <a:stretch>
            <a:fillRect/>
          </a:stretch>
        </p:blipFill>
        <p:spPr bwMode="auto">
          <a:xfrm>
            <a:off x="5953125" y="1366838"/>
            <a:ext cx="2816225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D:\Projects\CWLinac\CwLinacWeekly\KurierBericht\Abb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349375"/>
            <a:ext cx="5735637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222250" y="657860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PAGE </a:t>
            </a:r>
            <a:fld id="{F35164B6-5B5C-4D57-91C6-379885D5A5FE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3606800" y="6502718"/>
            <a:ext cx="2479040" cy="691712"/>
          </a:xfrm>
        </p:spPr>
        <p:txBody>
          <a:bodyPr/>
          <a:lstStyle/>
          <a:p>
            <a:r>
              <a:rPr lang="de-DE" sz="1000" dirty="0" smtClean="0"/>
              <a:t>Status </a:t>
            </a:r>
            <a:r>
              <a:rPr lang="de-DE" sz="1000" dirty="0" err="1" smtClean="0"/>
              <a:t>cw-linac</a:t>
            </a:r>
            <a:r>
              <a:rPr lang="de-DE" sz="1000" dirty="0" smtClean="0"/>
              <a:t>, 22.8.16</a:t>
            </a:r>
            <a:endParaRPr lang="de-DE" sz="1000" dirty="0"/>
          </a:p>
        </p:txBody>
      </p:sp>
      <p:sp>
        <p:nvSpPr>
          <p:cNvPr id="14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554168" y="6510229"/>
            <a:ext cx="1626497" cy="347771"/>
          </a:xfrm>
        </p:spPr>
        <p:txBody>
          <a:bodyPr/>
          <a:lstStyle/>
          <a:p>
            <a:r>
              <a:rPr lang="de-DE" sz="1000" dirty="0" smtClean="0"/>
              <a:t>W. Barth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29225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le Matter and Technology">
  <a:themeElements>
    <a:clrScheme name="Trennfolie FB Struktur der Mater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rennfolie FB Struktur der Mater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rennfolie FB Struktur der Mater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truktur der Mater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truktur der Mater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truktur der Mater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truktur der Mater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truktur der Mater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 FB Matter and Technologies">
  <a:themeElements>
    <a:clrScheme name="1_Folie FB Schlüsseltechnologi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Folie FB Schlüsseltechnologi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Folie FB Schlüsseltechnologi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 FB Schlüsseltechnologi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 FB Schlüsseltechnologi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 FB Schlüsseltechnologi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 FB Schlüsseltechnologi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 FB Schlüsseltechnologi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1054</Words>
  <Application>Microsoft Office PowerPoint</Application>
  <PresentationFormat>Bildschirmpräsentation (4:3)</PresentationFormat>
  <Paragraphs>277</Paragraphs>
  <Slides>24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24</vt:i4>
      </vt:variant>
    </vt:vector>
  </HeadingPairs>
  <TitlesOfParts>
    <vt:vector size="26" baseType="lpstr">
      <vt:lpstr>Title Matter and Technology</vt:lpstr>
      <vt:lpstr>Slide FB Matter and Technologies</vt:lpstr>
      <vt:lpstr>„Status cw-linac“</vt:lpstr>
      <vt:lpstr>Motivation and Main Design Parameter</vt:lpstr>
      <vt:lpstr>Superconducting CW-LINAC Layout (S. Minaev, 2009)</vt:lpstr>
      <vt:lpstr>Layout and Time Line for Advanced Demonstrator</vt:lpstr>
      <vt:lpstr>Step 0: CW-LINAC Demonstrator @ GSI</vt:lpstr>
      <vt:lpstr>Design of Cryomodule by Cryogenic</vt:lpstr>
      <vt:lpstr>Delivery to GSI (19.11.15)</vt:lpstr>
      <vt:lpstr>Cryomodule-assembly @ GSI</vt:lpstr>
      <vt:lpstr>First cool down test @ GSI (17.12.15)</vt:lpstr>
      <vt:lpstr>Cross Bar H-Mode Accelerating Cavity</vt:lpstr>
      <vt:lpstr>CH-Cavity for Demonstrator @ 216.8 MHz (F. Dziuba, Ph. D thesis)</vt:lpstr>
      <vt:lpstr>Cavity Production @ RI (Bergisch Gladbach, Germany)</vt:lpstr>
      <vt:lpstr>Quality Factor Q vs Ea for CH-Demonstrator (F. Dziuba, Ph. D thesis)</vt:lpstr>
      <vt:lpstr>Transverse Emittance Measurement at Side of cw Demonstrator @ July 2015</vt:lpstr>
      <vt:lpstr>Measurement Results and Backwards Calculation </vt:lpstr>
      <vt:lpstr>Step 1&amp;2: Advanced Demonstrator @ GSI</vt:lpstr>
      <vt:lpstr>Infrastructure @ HIM</vt:lpstr>
      <vt:lpstr>PowerPoint-Präsentation</vt:lpstr>
      <vt:lpstr>Recent delivery of components </vt:lpstr>
      <vt:lpstr>PowerPoint-Präsentation</vt:lpstr>
      <vt:lpstr>Further strategy I</vt:lpstr>
      <vt:lpstr>Further strategy II</vt:lpstr>
      <vt:lpstr>Further strategy III</vt:lpstr>
      <vt:lpstr>PowerPoint-Präsentation</vt:lpstr>
    </vt:vector>
  </TitlesOfParts>
  <Company>HGF BONN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christine bleibtreu</dc:creator>
  <cp:lastModifiedBy>Barth, Winfried Dr.</cp:lastModifiedBy>
  <cp:revision>2131</cp:revision>
  <cp:lastPrinted>2016-02-22T07:09:06Z</cp:lastPrinted>
  <dcterms:created xsi:type="dcterms:W3CDTF">2006-03-03T09:51:24Z</dcterms:created>
  <dcterms:modified xsi:type="dcterms:W3CDTF">2016-08-22T13:25:09Z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rache">
    <vt:bool>true</vt:bool>
  </property>
</Properties>
</file>