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30"/>
  </p:notesMasterIdLst>
  <p:handoutMasterIdLst>
    <p:handoutMasterId r:id="rId31"/>
  </p:handoutMasterIdLst>
  <p:sldIdLst>
    <p:sldId id="256" r:id="rId3"/>
    <p:sldId id="313" r:id="rId4"/>
    <p:sldId id="288" r:id="rId5"/>
    <p:sldId id="312" r:id="rId6"/>
    <p:sldId id="292" r:id="rId7"/>
    <p:sldId id="314" r:id="rId8"/>
    <p:sldId id="302" r:id="rId9"/>
    <p:sldId id="303" r:id="rId10"/>
    <p:sldId id="316" r:id="rId11"/>
    <p:sldId id="315" r:id="rId12"/>
    <p:sldId id="309" r:id="rId13"/>
    <p:sldId id="289" r:id="rId14"/>
    <p:sldId id="290" r:id="rId15"/>
    <p:sldId id="310" r:id="rId16"/>
    <p:sldId id="311" r:id="rId17"/>
    <p:sldId id="295" r:id="rId18"/>
    <p:sldId id="296" r:id="rId19"/>
    <p:sldId id="297" r:id="rId20"/>
    <p:sldId id="298" r:id="rId21"/>
    <p:sldId id="293" r:id="rId22"/>
    <p:sldId id="299" r:id="rId23"/>
    <p:sldId id="300" r:id="rId24"/>
    <p:sldId id="301" r:id="rId25"/>
    <p:sldId id="304" r:id="rId26"/>
    <p:sldId id="305" r:id="rId27"/>
    <p:sldId id="307" r:id="rId28"/>
    <p:sldId id="306" r:id="rId2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333333"/>
    <a:srgbClr val="6666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 varScale="1">
        <p:scale>
          <a:sx n="106" d="100"/>
          <a:sy n="106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M\LIN$root\smickat\Eigene%20Dateien\dienstreise\hh2015\Brilliances_20160721-v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VM\LIN$root\smickat\Eigene%20Dateien\dienstreise\hh2015\Brilliances_20160721-v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ickat\Desktop\hh2015\Brilliances_20160716-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ickat\Desktop\hh2015\Brilliances_20160716-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8871787863974"/>
          <c:y val="2.9857236714790361E-2"/>
          <c:w val="0.75573830985712565"/>
          <c:h val="0.5940295810998269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Tabelle1!$B$77:$B$86</c:f>
              <c:strCache>
                <c:ptCount val="1"/>
                <c:pt idx="0">
                  <c:v>RFQ-Entrance IH-DTL-Entrance Stripper-Entrance Alvarez-DTL-Entrance SGRs-Entrance TK-Entrance after 5° Deflection after 40° Deflection after 22.5° Deflection (TK5) 47 m before SIS18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  <c:spPr>
              <a:ln>
                <a:solidFill>
                  <a:schemeClr val="tx1"/>
                </a:solidFill>
              </a:ln>
            </c:spPr>
          </c:errBars>
          <c:cat>
            <c:strRef>
              <c:f>Tabelle1!$B$77:$B$86</c:f>
              <c:strCache>
                <c:ptCount val="10"/>
                <c:pt idx="0">
                  <c:v>RFQ-Entrance</c:v>
                </c:pt>
                <c:pt idx="1">
                  <c:v>IH-DTL-Entrance</c:v>
                </c:pt>
                <c:pt idx="2">
                  <c:v>Stripper-Entrance</c:v>
                </c:pt>
                <c:pt idx="3">
                  <c:v>Alvarez-DTL-Entrance</c:v>
                </c:pt>
                <c:pt idx="4">
                  <c:v>SGRs-Entrance</c:v>
                </c:pt>
                <c:pt idx="5">
                  <c:v>TK-Entrance</c:v>
                </c:pt>
                <c:pt idx="6">
                  <c:v>after 5° Deflection</c:v>
                </c:pt>
                <c:pt idx="7">
                  <c:v>after 40° Deflection</c:v>
                </c:pt>
                <c:pt idx="8">
                  <c:v>after 22.5° Deflection (TK5)</c:v>
                </c:pt>
                <c:pt idx="9">
                  <c:v>47 m before SIS18</c:v>
                </c:pt>
              </c:strCache>
            </c:strRef>
          </c:cat>
          <c:val>
            <c:numRef>
              <c:f>Tabelle1!$C$77:$C$86</c:f>
              <c:numCache>
                <c:formatCode>0.00</c:formatCode>
                <c:ptCount val="10"/>
                <c:pt idx="0">
                  <c:v>12.5</c:v>
                </c:pt>
                <c:pt idx="1">
                  <c:v>7.41</c:v>
                </c:pt>
                <c:pt idx="2">
                  <c:v>6.23</c:v>
                </c:pt>
                <c:pt idx="3">
                  <c:v>5.26</c:v>
                </c:pt>
                <c:pt idx="4">
                  <c:v>6.08</c:v>
                </c:pt>
                <c:pt idx="5">
                  <c:v>5.45</c:v>
                </c:pt>
                <c:pt idx="6">
                  <c:v>5.49</c:v>
                </c:pt>
                <c:pt idx="7">
                  <c:v>4.95</c:v>
                </c:pt>
                <c:pt idx="8">
                  <c:v>4.4400000000000004</c:v>
                </c:pt>
                <c:pt idx="9">
                  <c:v>4.3099999999999996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square"/>
            <c:size val="5"/>
          </c:marker>
          <c:val>
            <c:numRef>
              <c:f>Tabelle1!$A$76:$A$86</c:f>
              <c:numCache>
                <c:formatCode>0.0000</c:formatCode>
                <c:ptCount val="11"/>
                <c:pt idx="1">
                  <c:v>18</c:v>
                </c:pt>
                <c:pt idx="4">
                  <c:v>16.5</c:v>
                </c:pt>
                <c:pt idx="5">
                  <c:v>16.5</c:v>
                </c:pt>
                <c:pt idx="9">
                  <c:v>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31232"/>
        <c:axId val="92045312"/>
      </c:lineChart>
      <c:catAx>
        <c:axId val="9203123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de-DE"/>
          </a:p>
        </c:txPr>
        <c:crossAx val="92045312"/>
        <c:crosses val="autoZero"/>
        <c:auto val="1"/>
        <c:lblAlgn val="ctr"/>
        <c:lblOffset val="100"/>
        <c:noMultiLvlLbl val="0"/>
      </c:catAx>
      <c:valAx>
        <c:axId val="9204531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Uranium Current  (mA)</a:t>
                </a:r>
              </a:p>
            </c:rich>
          </c:tx>
          <c:layout>
            <c:manualLayout>
              <c:xMode val="edge"/>
              <c:yMode val="edge"/>
              <c:x val="2.1864694621262417E-2"/>
              <c:y val="7.7174722222222228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2031232"/>
        <c:crosses val="autoZero"/>
        <c:crossBetween val="between"/>
        <c:majorUnit val="5"/>
        <c:minorUnit val="1.0000000000000002E-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8871787863974"/>
          <c:y val="2.9857236714790361E-2"/>
          <c:w val="0.75573830985712565"/>
          <c:h val="0.5940295810998269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Tabelle1!$B$4:$B$7</c:f>
              <c:strCache>
                <c:ptCount val="1"/>
                <c:pt idx="0">
                  <c:v>RFQ - Entrance Alvarez-DTL-Entrance SGRs-Entrance TK5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percentage"/>
            <c:noEndCap val="0"/>
            <c:val val="14.1"/>
            <c:spPr>
              <a:ln>
                <a:solidFill>
                  <a:schemeClr val="tx1"/>
                </a:solidFill>
              </a:ln>
            </c:spPr>
          </c:errBars>
          <c:cat>
            <c:strRef>
              <c:f>Tabelle1!$B$4:$B$7</c:f>
              <c:strCache>
                <c:ptCount val="4"/>
                <c:pt idx="0">
                  <c:v>RFQ - Entrance</c:v>
                </c:pt>
                <c:pt idx="1">
                  <c:v>Alvarez-DTL-Entrance</c:v>
                </c:pt>
                <c:pt idx="2">
                  <c:v>SGRs-Entrance</c:v>
                </c:pt>
                <c:pt idx="3">
                  <c:v>TK5</c:v>
                </c:pt>
              </c:strCache>
            </c:strRef>
          </c:cat>
          <c:val>
            <c:numRef>
              <c:f>Tabelle1!$J$4:$J$7</c:f>
              <c:numCache>
                <c:formatCode>0.0000</c:formatCode>
                <c:ptCount val="4"/>
                <c:pt idx="0">
                  <c:v>35.29089579586617</c:v>
                </c:pt>
                <c:pt idx="1">
                  <c:v>6.2529692688196183</c:v>
                </c:pt>
                <c:pt idx="2">
                  <c:v>10.256375653253533</c:v>
                </c:pt>
                <c:pt idx="3">
                  <c:v>7.2420272456808821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Tabelle1!$B$4:$B$7</c:f>
              <c:strCache>
                <c:ptCount val="1"/>
                <c:pt idx="0">
                  <c:v>RFQ - Entrance Alvarez-DTL-Entrance SGRs-Entrance TK5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5"/>
          </c:marker>
          <c:val>
            <c:numRef>
              <c:f>Tabelle1!$P$4:$P$7</c:f>
              <c:numCache>
                <c:formatCode>0.0000</c:formatCode>
                <c:ptCount val="4"/>
                <c:pt idx="0">
                  <c:v>32.727272727272727</c:v>
                </c:pt>
                <c:pt idx="1">
                  <c:v>33.673469387755105</c:v>
                </c:pt>
                <c:pt idx="2">
                  <c:v>27.5</c:v>
                </c:pt>
                <c:pt idx="3">
                  <c:v>18.75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070656"/>
        <c:axId val="92072192"/>
      </c:lineChart>
      <c:catAx>
        <c:axId val="92070656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de-DE"/>
          </a:p>
        </c:txPr>
        <c:crossAx val="92072192"/>
        <c:crosses val="autoZero"/>
        <c:auto val="1"/>
        <c:lblAlgn val="ctr"/>
        <c:lblOffset val="100"/>
        <c:noMultiLvlLbl val="0"/>
      </c:catAx>
      <c:valAx>
        <c:axId val="92072192"/>
        <c:scaling>
          <c:orientation val="minMax"/>
          <c:max val="5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Norm. Hor.Brilliance (mA/µm)</a:t>
                </a:r>
              </a:p>
            </c:rich>
          </c:tx>
          <c:layout>
            <c:manualLayout>
              <c:xMode val="edge"/>
              <c:yMode val="edge"/>
              <c:x val="2.0489970709754016E-2"/>
              <c:y val="2.162611111111111E-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2070656"/>
        <c:crosses val="autoZero"/>
        <c:crossBetween val="between"/>
        <c:majorUnit val="10"/>
        <c:minorUnit val="1.0000000000000002E-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8871787863974"/>
          <c:y val="2.9857236714790361E-2"/>
          <c:w val="0.75573830985712565"/>
          <c:h val="0.5940295810998269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Tabelle1!$B$4:$B$7</c:f>
              <c:strCache>
                <c:ptCount val="1"/>
                <c:pt idx="0">
                  <c:v>RFQ - Entrance Alvarez-DTL-Entrance SGRs-Entrance TK5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errBars>
            <c:errDir val="y"/>
            <c:errBarType val="both"/>
            <c:errValType val="percentage"/>
            <c:noEndCap val="0"/>
            <c:val val="5"/>
            <c:spPr>
              <a:ln>
                <a:solidFill>
                  <a:schemeClr val="tx1"/>
                </a:solidFill>
              </a:ln>
            </c:spPr>
          </c:errBars>
          <c:cat>
            <c:strRef>
              <c:f>Tabelle1!$B$4:$B$7</c:f>
              <c:strCache>
                <c:ptCount val="4"/>
                <c:pt idx="0">
                  <c:v>RFQ - Entrance</c:v>
                </c:pt>
                <c:pt idx="1">
                  <c:v>Alvarez-DTL-Entrance</c:v>
                </c:pt>
                <c:pt idx="2">
                  <c:v>SGRs-Entrance</c:v>
                </c:pt>
                <c:pt idx="3">
                  <c:v>TK5</c:v>
                </c:pt>
              </c:strCache>
            </c:strRef>
          </c:cat>
          <c:val>
            <c:numRef>
              <c:f>Tabelle1!$E$4:$E$7</c:f>
              <c:numCache>
                <c:formatCode>0.0000</c:formatCode>
                <c:ptCount val="4"/>
                <c:pt idx="0">
                  <c:v>5.31</c:v>
                </c:pt>
                <c:pt idx="1">
                  <c:v>2.85</c:v>
                </c:pt>
                <c:pt idx="2">
                  <c:v>2.46</c:v>
                </c:pt>
                <c:pt idx="3">
                  <c:v>0.87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52288"/>
        <c:axId val="92653824"/>
      </c:lineChart>
      <c:catAx>
        <c:axId val="9265228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de-DE"/>
          </a:p>
        </c:txPr>
        <c:crossAx val="92653824"/>
        <c:crosses val="autoZero"/>
        <c:auto val="1"/>
        <c:lblAlgn val="ctr"/>
        <c:lblOffset val="100"/>
        <c:noMultiLvlLbl val="0"/>
      </c:catAx>
      <c:valAx>
        <c:axId val="92653824"/>
        <c:scaling>
          <c:orientation val="minMax"/>
          <c:max val="6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Proton Current  (mA)</a:t>
                </a:r>
              </a:p>
            </c:rich>
          </c:tx>
          <c:layout>
            <c:manualLayout>
              <c:xMode val="edge"/>
              <c:yMode val="edge"/>
              <c:x val="3.8958551850346947E-2"/>
              <c:y val="0.1015683333333333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2652288"/>
        <c:crosses val="autoZero"/>
        <c:crossBetween val="between"/>
        <c:majorUnit val="1"/>
        <c:minorUnit val="1.0000000000000002E-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8871787863974"/>
          <c:y val="2.9857236714790361E-2"/>
          <c:w val="0.75573830985712565"/>
          <c:h val="0.59402958109982695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Tabelle1!$B$4:$B$7</c:f>
              <c:strCache>
                <c:ptCount val="1"/>
                <c:pt idx="0">
                  <c:v>RFQ - Entrance Alvarez-DTL-Entrance SGRs-Entrance TK5</c:v>
                </c:pt>
              </c:strCache>
            </c:strRef>
          </c:tx>
          <c:spPr>
            <a:ln w="12700">
              <a:noFill/>
              <a:prstDash val="solid"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errBars>
            <c:errDir val="y"/>
            <c:errBarType val="both"/>
            <c:errValType val="percentage"/>
            <c:noEndCap val="0"/>
            <c:val val="10"/>
            <c:spPr>
              <a:ln>
                <a:solidFill>
                  <a:schemeClr val="tx1"/>
                </a:solidFill>
              </a:ln>
            </c:spPr>
          </c:errBars>
          <c:cat>
            <c:strRef>
              <c:f>Tabelle1!$B$4:$B$7</c:f>
              <c:strCache>
                <c:ptCount val="4"/>
                <c:pt idx="0">
                  <c:v>RFQ - Entrance</c:v>
                </c:pt>
                <c:pt idx="1">
                  <c:v>Alvarez-DTL-Entrance</c:v>
                </c:pt>
                <c:pt idx="2">
                  <c:v>SGRs-Entrance</c:v>
                </c:pt>
                <c:pt idx="3">
                  <c:v>TK5</c:v>
                </c:pt>
              </c:strCache>
            </c:strRef>
          </c:cat>
          <c:val>
            <c:numRef>
              <c:f>Tabelle1!$J$4:$J$7</c:f>
              <c:numCache>
                <c:formatCode>0.0000</c:formatCode>
                <c:ptCount val="4"/>
                <c:pt idx="0">
                  <c:v>17.208636077856923</c:v>
                </c:pt>
                <c:pt idx="1">
                  <c:v>2.1188759281420033</c:v>
                </c:pt>
                <c:pt idx="2">
                  <c:v>1.7187292582216043</c:v>
                </c:pt>
                <c:pt idx="3">
                  <c:v>0.62017802673608846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67328"/>
        <c:axId val="97669120"/>
      </c:lineChart>
      <c:catAx>
        <c:axId val="9766732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de-DE"/>
          </a:p>
        </c:txPr>
        <c:crossAx val="97669120"/>
        <c:crosses val="autoZero"/>
        <c:auto val="1"/>
        <c:lblAlgn val="ctr"/>
        <c:lblOffset val="100"/>
        <c:noMultiLvlLbl val="0"/>
      </c:catAx>
      <c:valAx>
        <c:axId val="97669120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Norm. Hor.Brilliance (mA/µm)</a:t>
                </a:r>
              </a:p>
            </c:rich>
          </c:tx>
          <c:layout>
            <c:manualLayout>
              <c:xMode val="edge"/>
              <c:yMode val="edge"/>
              <c:x val="4.2123359716415225E-2"/>
              <c:y val="4.5944444444444223E-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97667328"/>
        <c:crosses val="autoZero"/>
        <c:crossBetween val="between"/>
        <c:majorUnit val="5"/>
        <c:minorUnit val="1.0000000000000002E-2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22.08.2016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22.08.2016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3" y="88340"/>
            <a:ext cx="6408000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Bernhard </a:t>
            </a:r>
            <a:r>
              <a:rPr lang="de-DE" dirty="0" err="1" smtClean="0">
                <a:solidFill>
                  <a:prstClr val="black"/>
                </a:solidFill>
              </a:rPr>
              <a:t>Schlitt</a:t>
            </a:r>
            <a:r>
              <a:rPr lang="de-DE" dirty="0" smtClean="0">
                <a:solidFill>
                  <a:prstClr val="black"/>
                </a:solidFill>
              </a:rPr>
              <a:t>, LORF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23.02.2016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0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17392" y="6552643"/>
            <a:ext cx="74489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23.02.2016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895725" y="6560611"/>
            <a:ext cx="3203274" cy="357157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altLang="de-DE" dirty="0" smtClean="0"/>
              <a:t>Bernhard </a:t>
            </a:r>
            <a:r>
              <a:rPr lang="de-DE" altLang="de-DE" dirty="0" err="1" smtClean="0"/>
              <a:t>Schlitt</a:t>
            </a:r>
            <a:r>
              <a:rPr lang="de-DE" altLang="de-DE" dirty="0" smtClean="0"/>
              <a:t>, LORF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95130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2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de-DE" sz="1000" dirty="0" smtClean="0">
                  <a:solidFill>
                    <a:srgbClr val="333333"/>
                  </a:solidFill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90000"/>
            <a:ext cx="6408000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Bernhard </a:t>
            </a:r>
            <a:r>
              <a:rPr lang="de-DE" dirty="0" err="1" smtClean="0">
                <a:solidFill>
                  <a:prstClr val="black"/>
                </a:solidFill>
              </a:rPr>
              <a:t>Schlitt</a:t>
            </a:r>
            <a:r>
              <a:rPr lang="de-DE" dirty="0" smtClean="0">
                <a:solidFill>
                  <a:prstClr val="black"/>
                </a:solidFill>
              </a:rPr>
              <a:t>, LORF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23.02.2016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0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Bernhard </a:t>
            </a:r>
            <a:r>
              <a:rPr lang="de-DE" dirty="0" err="1" smtClean="0">
                <a:solidFill>
                  <a:prstClr val="black"/>
                </a:solidFill>
              </a:rPr>
              <a:t>Schlitt</a:t>
            </a:r>
            <a:r>
              <a:rPr lang="de-DE" dirty="0" smtClean="0">
                <a:solidFill>
                  <a:prstClr val="black"/>
                </a:solidFill>
              </a:rPr>
              <a:t>, LORF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3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23.02.2016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0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de-DE" sz="1000" dirty="0" smtClean="0">
                <a:solidFill>
                  <a:srgbClr val="333333"/>
                </a:solidFill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90000"/>
            <a:ext cx="6408000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Bernhard </a:t>
            </a:r>
            <a:r>
              <a:rPr lang="de-DE" dirty="0" err="1" smtClean="0"/>
              <a:t>Schlitt</a:t>
            </a:r>
            <a:r>
              <a:rPr lang="de-DE" dirty="0" smtClean="0"/>
              <a:t>, LORF</a:t>
            </a:r>
            <a:endParaRPr lang="de-DE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23.02.2016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UNILAC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Workshop, GSI, 22.Aug2016,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48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Post-stripper </a:t>
            </a:r>
            <a:r>
              <a:rPr lang="de-DE" dirty="0" err="1" smtClean="0"/>
              <a:t>Collaboration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09675"/>
            <a:ext cx="8211834" cy="51445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dirty="0" smtClean="0"/>
              <a:t> </a:t>
            </a:r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X</a:t>
            </a:r>
            <a:r>
              <a:rPr lang="de-DE" dirty="0"/>
              <a:t>. </a:t>
            </a:r>
            <a:r>
              <a:rPr lang="de-DE" dirty="0" smtClean="0"/>
              <a:t>Du</a:t>
            </a:r>
            <a:r>
              <a:rPr lang="de-DE" baseline="30000" dirty="0" smtClean="0"/>
              <a:t>1</a:t>
            </a:r>
            <a:r>
              <a:rPr lang="de-DE" dirty="0" smtClean="0"/>
              <a:t>, P. Gerhard</a:t>
            </a:r>
            <a:r>
              <a:rPr lang="de-DE" baseline="30000" dirty="0" smtClean="0"/>
              <a:t>1</a:t>
            </a:r>
            <a:r>
              <a:rPr lang="de-DE" dirty="0" smtClean="0"/>
              <a:t>, L</a:t>
            </a:r>
            <a:r>
              <a:rPr lang="de-DE" dirty="0"/>
              <a:t>. </a:t>
            </a:r>
            <a:r>
              <a:rPr lang="de-DE" dirty="0" smtClean="0"/>
              <a:t>Groening</a:t>
            </a:r>
            <a:r>
              <a:rPr lang="de-DE" baseline="30000" dirty="0" smtClean="0"/>
              <a:t>1</a:t>
            </a:r>
            <a:r>
              <a:rPr lang="de-DE" dirty="0" smtClean="0"/>
              <a:t>, H.Hähnel</a:t>
            </a:r>
            <a:r>
              <a:rPr lang="de-DE" baseline="30000" dirty="0" smtClean="0"/>
              <a:t>2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M. Heilmann</a:t>
            </a:r>
            <a:r>
              <a:rPr lang="de-DE" baseline="30000" dirty="0"/>
              <a:t>1</a:t>
            </a:r>
            <a:r>
              <a:rPr lang="de-DE" dirty="0" smtClean="0"/>
              <a:t>, S</a:t>
            </a:r>
            <a:r>
              <a:rPr lang="de-DE" dirty="0"/>
              <a:t>. </a:t>
            </a:r>
            <a:r>
              <a:rPr lang="de-DE" dirty="0" smtClean="0"/>
              <a:t>Mickat</a:t>
            </a:r>
            <a:r>
              <a:rPr lang="de-DE" baseline="30000" dirty="0" smtClean="0"/>
              <a:t>1</a:t>
            </a:r>
            <a:r>
              <a:rPr lang="de-DE" dirty="0" smtClean="0"/>
              <a:t>, M. Kaiser</a:t>
            </a:r>
            <a:r>
              <a:rPr lang="de-DE" baseline="30000" dirty="0"/>
              <a:t>1</a:t>
            </a:r>
            <a:r>
              <a:rPr lang="de-DE" dirty="0" smtClean="0"/>
              <a:t>, H</a:t>
            </a:r>
            <a:r>
              <a:rPr lang="de-DE" dirty="0"/>
              <a:t>. </a:t>
            </a:r>
            <a:r>
              <a:rPr lang="de-DE" dirty="0" smtClean="0"/>
              <a:t>Podlech</a:t>
            </a:r>
            <a:r>
              <a:rPr lang="de-DE" baseline="30000" dirty="0"/>
              <a:t>2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 U</a:t>
            </a:r>
            <a:r>
              <a:rPr lang="de-DE" dirty="0"/>
              <a:t>. </a:t>
            </a:r>
            <a:r>
              <a:rPr lang="de-DE" dirty="0" smtClean="0"/>
              <a:t>Ratzinger</a:t>
            </a:r>
            <a:r>
              <a:rPr lang="de-DE" baseline="30000" dirty="0"/>
              <a:t>2</a:t>
            </a:r>
            <a:r>
              <a:rPr lang="de-DE" dirty="0" smtClean="0"/>
              <a:t>, A</a:t>
            </a:r>
            <a:r>
              <a:rPr lang="de-DE" dirty="0"/>
              <a:t>. </a:t>
            </a:r>
            <a:r>
              <a:rPr lang="de-DE" dirty="0" smtClean="0"/>
              <a:t>Rubin</a:t>
            </a:r>
            <a:r>
              <a:rPr lang="de-DE" baseline="30000" dirty="0"/>
              <a:t>1</a:t>
            </a:r>
            <a:r>
              <a:rPr lang="de-DE" dirty="0" smtClean="0"/>
              <a:t>, B</a:t>
            </a:r>
            <a:r>
              <a:rPr lang="de-DE" dirty="0"/>
              <a:t>. </a:t>
            </a:r>
            <a:r>
              <a:rPr lang="de-DE" dirty="0" smtClean="0"/>
              <a:t>Schlitt</a:t>
            </a:r>
            <a:r>
              <a:rPr lang="de-DE" baseline="30000" dirty="0"/>
              <a:t>1</a:t>
            </a:r>
            <a:r>
              <a:rPr lang="de-DE" dirty="0" smtClean="0"/>
              <a:t>, </a:t>
            </a:r>
            <a:r>
              <a:rPr lang="de-DE" dirty="0"/>
              <a:t>G. </a:t>
            </a:r>
            <a:r>
              <a:rPr lang="de-DE" dirty="0" smtClean="0"/>
              <a:t>Schreiber</a:t>
            </a:r>
            <a:r>
              <a:rPr lang="de-DE" baseline="30000" dirty="0"/>
              <a:t>1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/>
              <a:t>A. </a:t>
            </a:r>
            <a:r>
              <a:rPr lang="de-DE" dirty="0" smtClean="0"/>
              <a:t>Seibel</a:t>
            </a:r>
            <a:r>
              <a:rPr lang="de-DE" baseline="30000" dirty="0"/>
              <a:t>2</a:t>
            </a:r>
            <a:r>
              <a:rPr lang="de-DE" dirty="0" smtClean="0"/>
              <a:t>, </a:t>
            </a:r>
            <a:r>
              <a:rPr lang="de-DE" dirty="0"/>
              <a:t>R. </a:t>
            </a:r>
            <a:r>
              <a:rPr lang="de-DE" dirty="0" smtClean="0"/>
              <a:t>Tiede</a:t>
            </a:r>
            <a:r>
              <a:rPr lang="de-DE" baseline="30000" dirty="0" smtClean="0"/>
              <a:t>2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endParaRPr lang="de-DE" dirty="0"/>
          </a:p>
          <a:p>
            <a:pPr marL="0" indent="0" algn="ctr">
              <a:buNone/>
            </a:pPr>
            <a:r>
              <a:rPr lang="de-DE" baseline="30000" dirty="0" smtClean="0"/>
              <a:t>1</a:t>
            </a:r>
            <a:r>
              <a:rPr lang="de-DE" dirty="0" smtClean="0"/>
              <a:t>	GSI </a:t>
            </a:r>
            <a:r>
              <a:rPr lang="de-DE" dirty="0" err="1" smtClean="0"/>
              <a:t>Helmholtzzentrum</a:t>
            </a:r>
            <a:endParaRPr lang="de-DE" dirty="0" smtClean="0"/>
          </a:p>
          <a:p>
            <a:pPr marL="0" indent="0" algn="ctr">
              <a:buNone/>
            </a:pPr>
            <a:r>
              <a:rPr lang="de-DE" baseline="30000" dirty="0" smtClean="0"/>
              <a:t>2 	</a:t>
            </a:r>
            <a:r>
              <a:rPr lang="de-DE" dirty="0" smtClean="0"/>
              <a:t>Goethe University Frankfurt</a:t>
            </a:r>
          </a:p>
        </p:txBody>
      </p:sp>
    </p:spTree>
    <p:extLst>
      <p:ext uri="{BB962C8B-B14F-4D97-AF65-F5344CB8AC3E}">
        <p14:creationId xmlns:p14="http://schemas.microsoft.com/office/powerpoint/2010/main" val="381198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Upgrade </a:t>
            </a:r>
            <a:r>
              <a:rPr lang="de-DE" dirty="0" err="1" smtClean="0"/>
              <a:t>activities</a:t>
            </a:r>
            <a:r>
              <a:rPr lang="de-DE" dirty="0" smtClean="0"/>
              <a:t> @HSI?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82" y="2530375"/>
            <a:ext cx="737838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1524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..</a:t>
            </a:r>
            <a:r>
              <a:rPr lang="de-DE" sz="2000" dirty="0" err="1" smtClean="0"/>
              <a:t>introduced</a:t>
            </a:r>
            <a:r>
              <a:rPr lang="de-DE" sz="2000" dirty="0" smtClean="0"/>
              <a:t> </a:t>
            </a:r>
            <a:r>
              <a:rPr lang="de-DE" sz="2000" dirty="0"/>
              <a:t>in </a:t>
            </a:r>
            <a:r>
              <a:rPr lang="de-DE" sz="2000" dirty="0" err="1" smtClean="0"/>
              <a:t>February</a:t>
            </a:r>
            <a:r>
              <a:rPr lang="de-DE" sz="2000" dirty="0" smtClean="0"/>
              <a:t>  </a:t>
            </a:r>
            <a:r>
              <a:rPr lang="de-DE" sz="2000" dirty="0" err="1" smtClean="0"/>
              <a:t>aiming</a:t>
            </a:r>
            <a:r>
              <a:rPr lang="de-DE" sz="2000" dirty="0" smtClean="0"/>
              <a:t> at </a:t>
            </a:r>
            <a:r>
              <a:rPr lang="de-DE" sz="2000" dirty="0" err="1" smtClean="0"/>
              <a:t>best</a:t>
            </a:r>
            <a:r>
              <a:rPr lang="de-DE" sz="2000" dirty="0" smtClean="0"/>
              <a:t> </a:t>
            </a:r>
            <a:r>
              <a:rPr lang="de-DE" sz="2000" dirty="0" err="1"/>
              <a:t>possible</a:t>
            </a:r>
            <a:r>
              <a:rPr lang="de-DE" sz="2000" dirty="0"/>
              <a:t> HSI-IH </a:t>
            </a:r>
            <a:r>
              <a:rPr lang="de-DE" sz="2000" dirty="0" err="1" smtClean="0"/>
              <a:t>performance</a:t>
            </a:r>
            <a:endParaRPr lang="de-DE" sz="2000" dirty="0"/>
          </a:p>
          <a:p>
            <a:pPr algn="ctr"/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1812637" y="2438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MEBT </a:t>
            </a:r>
            <a:r>
              <a:rPr lang="de-DE" dirty="0" err="1" smtClean="0"/>
              <a:t>redesign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463964" y="491094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RFQ-</a:t>
            </a:r>
            <a:r>
              <a:rPr lang="de-DE" dirty="0" err="1" smtClean="0"/>
              <a:t>redesign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3226733"/>
            <a:ext cx="182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Compact LEBT</a:t>
            </a:r>
          </a:p>
          <a:p>
            <a:r>
              <a:rPr lang="de-DE" dirty="0" smtClean="0"/>
              <a:t>&amp; Terminal West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454564" y="3068567"/>
            <a:ext cx="0" cy="7839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2286000" y="3962400"/>
            <a:ext cx="0" cy="7352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898237" y="3978174"/>
            <a:ext cx="794327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 flipV="1">
            <a:off x="3657600" y="4004955"/>
            <a:ext cx="1143000" cy="9269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800600" y="4931936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pulsed</a:t>
            </a:r>
            <a:r>
              <a:rPr lang="de-DE" dirty="0" smtClean="0"/>
              <a:t> gas </a:t>
            </a:r>
            <a:r>
              <a:rPr lang="de-DE" dirty="0" err="1" smtClean="0"/>
              <a:t>stripper</a:t>
            </a:r>
            <a:r>
              <a:rPr lang="de-DE" dirty="0" smtClean="0"/>
              <a:t>,</a:t>
            </a:r>
          </a:p>
          <a:p>
            <a:pPr algn="ctr"/>
            <a:r>
              <a:rPr lang="de-DE" dirty="0" smtClean="0"/>
              <a:t>EMTEX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856633"/>
              </p:ext>
            </p:extLst>
          </p:nvPr>
        </p:nvGraphicFramePr>
        <p:xfrm>
          <a:off x="0" y="1905000"/>
          <a:ext cx="475661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U-</a:t>
            </a:r>
            <a:r>
              <a:rPr lang="de-DE" dirty="0" err="1" smtClean="0"/>
              <a:t>Measurements</a:t>
            </a:r>
            <a:r>
              <a:rPr lang="de-DE" dirty="0" smtClean="0"/>
              <a:t> (</a:t>
            </a:r>
            <a:r>
              <a:rPr lang="de-DE" dirty="0" err="1" smtClean="0"/>
              <a:t>July</a:t>
            </a:r>
            <a:r>
              <a:rPr lang="de-DE" dirty="0" smtClean="0"/>
              <a:t> 2016)</a:t>
            </a:r>
            <a:endParaRPr lang="de-DE" dirty="0"/>
          </a:p>
        </p:txBody>
      </p:sp>
      <p:graphicFrame>
        <p:nvGraphicFramePr>
          <p:cNvPr id="6" name="Diagram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32891"/>
              </p:ext>
            </p:extLst>
          </p:nvPr>
        </p:nvGraphicFramePr>
        <p:xfrm>
          <a:off x="4537543" y="1905000"/>
          <a:ext cx="469644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1017878" y="2552700"/>
            <a:ext cx="610464" cy="323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28342" y="2691884"/>
            <a:ext cx="202722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A. Adonin on </a:t>
            </a:r>
            <a:r>
              <a:rPr lang="de-DE" dirty="0" err="1" smtClean="0">
                <a:solidFill>
                  <a:srgbClr val="FF0000"/>
                </a:solidFill>
              </a:rPr>
              <a:t>Wed</a:t>
            </a:r>
            <a:endParaRPr lang="de-DE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</a:t>
            </a:r>
            <a:r>
              <a:rPr lang="de-DE" dirty="0" smtClean="0"/>
              <a:t>-</a:t>
            </a:r>
            <a:r>
              <a:rPr lang="de-DE" dirty="0" err="1" smtClean="0"/>
              <a:t>Measurements</a:t>
            </a:r>
            <a:r>
              <a:rPr lang="de-DE" dirty="0" smtClean="0"/>
              <a:t> (</a:t>
            </a:r>
            <a:r>
              <a:rPr lang="de-DE" dirty="0" err="1" smtClean="0"/>
              <a:t>July</a:t>
            </a:r>
            <a:r>
              <a:rPr lang="de-DE" dirty="0" smtClean="0"/>
              <a:t> 2016)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graphicFrame>
        <p:nvGraphicFramePr>
          <p:cNvPr id="10" name="Diagram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039323"/>
              </p:ext>
            </p:extLst>
          </p:nvPr>
        </p:nvGraphicFramePr>
        <p:xfrm>
          <a:off x="0" y="1905000"/>
          <a:ext cx="4762215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130345"/>
              </p:ext>
            </p:extLst>
          </p:nvPr>
        </p:nvGraphicFramePr>
        <p:xfrm>
          <a:off x="4447556" y="1905000"/>
          <a:ext cx="4696444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17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p-</a:t>
            </a:r>
            <a:r>
              <a:rPr lang="de-DE" dirty="0" err="1" smtClean="0"/>
              <a:t>Measurements</a:t>
            </a:r>
            <a:r>
              <a:rPr lang="de-DE" dirty="0" smtClean="0"/>
              <a:t> (2014)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285876"/>
            <a:ext cx="6567705" cy="178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067050"/>
            <a:ext cx="5810250" cy="35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6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40" y="1215025"/>
            <a:ext cx="6299569" cy="421343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08440" y="1364768"/>
            <a:ext cx="2665552" cy="156966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sz="1600" b="1" dirty="0" smtClean="0"/>
              <a:t>Input: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/>
              <a:t>15 mA </a:t>
            </a:r>
            <a:r>
              <a:rPr lang="de-DE" sz="1600" baseline="30000" dirty="0" smtClean="0"/>
              <a:t>238</a:t>
            </a:r>
            <a:r>
              <a:rPr lang="de-DE" sz="1600" dirty="0" smtClean="0"/>
              <a:t>U</a:t>
            </a:r>
            <a:r>
              <a:rPr lang="de-DE" sz="1600" baseline="30000" dirty="0" smtClean="0"/>
              <a:t>28+</a:t>
            </a:r>
            <a:r>
              <a:rPr lang="de-DE" sz="1600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smtClean="0"/>
              <a:t>β</a:t>
            </a:r>
            <a:r>
              <a:rPr lang="el-GR" sz="1600" dirty="0" smtClean="0"/>
              <a:t>γε</a:t>
            </a:r>
            <a:r>
              <a:rPr lang="el-GR" sz="1600" baseline="-25000" dirty="0" smtClean="0">
                <a:latin typeface="Arial Unicode MS"/>
                <a:ea typeface="Arial Unicode MS"/>
                <a:cs typeface="Arial Unicode MS"/>
              </a:rPr>
              <a:t>⊥</a:t>
            </a:r>
            <a:r>
              <a:rPr lang="de-DE" sz="1600" baseline="-25000" dirty="0" smtClean="0">
                <a:latin typeface="Arial Unicode MS"/>
                <a:ea typeface="Arial Unicode MS"/>
                <a:cs typeface="Arial Unicode MS"/>
              </a:rPr>
              <a:t>,</a:t>
            </a:r>
            <a:r>
              <a:rPr lang="de-DE" sz="1600" baseline="-25000" dirty="0" err="1" smtClean="0">
                <a:latin typeface="Arial Unicode MS"/>
                <a:ea typeface="Arial Unicode MS"/>
                <a:cs typeface="Arial Unicode MS"/>
              </a:rPr>
              <a:t>rms</a:t>
            </a:r>
            <a:r>
              <a:rPr lang="de-DE" sz="1600" baseline="-25000" dirty="0" smtClean="0">
                <a:latin typeface="Arial Unicode MS"/>
                <a:ea typeface="Arial Unicode MS"/>
                <a:cs typeface="Arial Unicode MS"/>
              </a:rPr>
              <a:t> </a:t>
            </a:r>
            <a:r>
              <a:rPr lang="de-DE" sz="1600" dirty="0" smtClean="0">
                <a:latin typeface="Arial Unicode MS"/>
                <a:ea typeface="Arial Unicode MS"/>
                <a:cs typeface="Arial Unicode MS"/>
              </a:rPr>
              <a:t>= 0.175 µm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</a:t>
            </a:r>
            <a:r>
              <a:rPr lang="de-DE" sz="1600" baseline="-25000" dirty="0" smtClean="0">
                <a:latin typeface="Arial Unicode MS"/>
                <a:ea typeface="Arial Unicode MS"/>
                <a:cs typeface="Arial Unicode MS"/>
              </a:rPr>
              <a:t>||,</a:t>
            </a:r>
            <a:r>
              <a:rPr lang="de-DE" sz="1600" baseline="-25000" dirty="0" err="1" smtClean="0">
                <a:latin typeface="Arial Unicode MS"/>
                <a:ea typeface="Arial Unicode MS"/>
                <a:cs typeface="Arial Unicode MS"/>
              </a:rPr>
              <a:t>rms</a:t>
            </a:r>
            <a:r>
              <a:rPr lang="de-DE" sz="1600" dirty="0" smtClean="0">
                <a:latin typeface="Arial Unicode MS"/>
                <a:ea typeface="Arial Unicode MS"/>
                <a:cs typeface="Arial Unicode MS"/>
              </a:rPr>
              <a:t> = 70 </a:t>
            </a:r>
            <a:r>
              <a:rPr lang="de-DE" sz="1600" dirty="0" err="1" smtClean="0">
                <a:latin typeface="Arial Unicode MS"/>
                <a:ea typeface="Arial Unicode MS"/>
                <a:cs typeface="Arial Unicode MS"/>
              </a:rPr>
              <a:t>keV</a:t>
            </a:r>
            <a:r>
              <a:rPr lang="de-DE" sz="1600" dirty="0" smtClean="0">
                <a:latin typeface="Arial Unicode MS"/>
                <a:ea typeface="Arial Unicode MS"/>
                <a:cs typeface="Arial Unicode MS"/>
              </a:rPr>
              <a:t>/u </a:t>
            </a:r>
            <a:r>
              <a:rPr lang="de-DE" sz="1600" dirty="0" err="1" smtClean="0">
                <a:latin typeface="Arial Unicode MS"/>
                <a:ea typeface="Arial Unicode MS"/>
                <a:cs typeface="Arial Unicode MS"/>
              </a:rPr>
              <a:t>deg</a:t>
            </a:r>
            <a:endParaRPr lang="de-DE" sz="1600" dirty="0" smtClean="0">
              <a:latin typeface="Arial Unicode MS"/>
              <a:ea typeface="Arial Unicode MS"/>
              <a:cs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 Unicode MS"/>
                <a:ea typeface="Arial Unicode MS"/>
                <a:cs typeface="Arial Unicode MS"/>
              </a:rPr>
              <a:t>Gaussian</a:t>
            </a:r>
            <a:endParaRPr lang="de-DE" sz="1600" dirty="0" smtClean="0">
              <a:latin typeface="Arial Unicode MS"/>
              <a:ea typeface="Arial Unicode MS"/>
              <a:cs typeface="Arial Unicode M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27294" y="5715773"/>
            <a:ext cx="9116706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1600" dirty="0" err="1" smtClean="0"/>
              <a:t>very</a:t>
            </a:r>
            <a:r>
              <a:rPr lang="de-DE" sz="1600" dirty="0" smtClean="0"/>
              <a:t> </a:t>
            </a:r>
            <a:r>
              <a:rPr lang="de-DE" sz="1600" dirty="0" err="1" smtClean="0"/>
              <a:t>low</a:t>
            </a:r>
            <a:r>
              <a:rPr lang="de-DE" sz="1600" dirty="0" smtClean="0"/>
              <a:t> </a:t>
            </a:r>
            <a:r>
              <a:rPr lang="de-DE" sz="1600" dirty="0" err="1" smtClean="0"/>
              <a:t>emittance</a:t>
            </a:r>
            <a:r>
              <a:rPr lang="de-DE" sz="1600" dirty="0" smtClean="0"/>
              <a:t> </a:t>
            </a:r>
            <a:r>
              <a:rPr lang="de-DE" sz="1600" dirty="0" err="1" smtClean="0"/>
              <a:t>growth</a:t>
            </a:r>
            <a:r>
              <a:rPr lang="de-DE" sz="1600" dirty="0" smtClean="0"/>
              <a:t> </a:t>
            </a:r>
            <a:r>
              <a:rPr lang="de-DE" sz="1600" dirty="0" err="1" smtClean="0"/>
              <a:t>thanks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high </a:t>
            </a:r>
            <a:r>
              <a:rPr lang="de-DE" sz="1600" dirty="0" err="1" smtClean="0"/>
              <a:t>periodicity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systematic</a:t>
            </a:r>
            <a:r>
              <a:rPr lang="de-DE" sz="1600" dirty="0" smtClean="0"/>
              <a:t> </a:t>
            </a:r>
            <a:r>
              <a:rPr lang="de-DE" sz="1600" dirty="0" err="1" smtClean="0"/>
              <a:t>matching</a:t>
            </a:r>
            <a:endParaRPr lang="de-DE" sz="1600" dirty="0" smtClean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Alvarez-DTL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104456" cy="25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0" y="1274849"/>
            <a:ext cx="1082557" cy="299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4653136"/>
            <a:ext cx="192596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 smtClean="0">
                <a:effectLst/>
              </a:rPr>
              <a:t>X-X'</a:t>
            </a:r>
          </a:p>
          <a:p>
            <a:r>
              <a:rPr lang="en-US" sz="700" dirty="0" smtClean="0">
                <a:effectLst/>
              </a:rPr>
              <a:t>Emit [</a:t>
            </a:r>
            <a:r>
              <a:rPr lang="en-US" sz="700" dirty="0" err="1" smtClean="0">
                <a:effectLst/>
              </a:rPr>
              <a:t>rms</a:t>
            </a:r>
            <a:r>
              <a:rPr lang="en-US" sz="700" dirty="0" smtClean="0">
                <a:effectLst/>
              </a:rPr>
              <a:t>] = 0.1750 </a:t>
            </a:r>
            <a:r>
              <a:rPr lang="en-US" sz="700" dirty="0" err="1" smtClean="0">
                <a:effectLst/>
              </a:rPr>
              <a:t>Pi.mm.mrad</a:t>
            </a:r>
            <a:r>
              <a:rPr lang="en-US" sz="700" dirty="0" smtClean="0">
                <a:effectLst/>
              </a:rPr>
              <a:t> [ Norm. ]</a:t>
            </a:r>
          </a:p>
          <a:p>
            <a:r>
              <a:rPr lang="en-US" sz="700" dirty="0" smtClean="0">
                <a:effectLst/>
              </a:rPr>
              <a:t>Emit [95.00%] = 0.8808 </a:t>
            </a:r>
            <a:r>
              <a:rPr lang="en-US" sz="700" dirty="0" err="1" smtClean="0">
                <a:effectLst/>
              </a:rPr>
              <a:t>Pi.mm.mrad</a:t>
            </a:r>
            <a:r>
              <a:rPr lang="en-US" sz="700" dirty="0" smtClean="0">
                <a:effectLst/>
              </a:rPr>
              <a:t> [ Norm. ]</a:t>
            </a:r>
          </a:p>
          <a:p>
            <a:r>
              <a:rPr lang="en-US" sz="700" dirty="0" smtClean="0">
                <a:effectLst/>
              </a:rPr>
              <a:t>Beta = 0.9700 mm/</a:t>
            </a:r>
            <a:r>
              <a:rPr lang="en-US" sz="700" dirty="0" err="1" smtClean="0">
                <a:effectLst/>
              </a:rPr>
              <a:t>Pi.mrad</a:t>
            </a:r>
            <a:endParaRPr lang="en-US" sz="700" dirty="0" smtClean="0">
              <a:effectLst/>
            </a:endParaRPr>
          </a:p>
          <a:p>
            <a:r>
              <a:rPr lang="en-US" sz="700" dirty="0" smtClean="0">
                <a:effectLst/>
              </a:rPr>
              <a:t>Alpha = 0.1100</a:t>
            </a:r>
          </a:p>
          <a:p>
            <a:r>
              <a:rPr lang="en-US" sz="700" dirty="0" smtClean="0">
                <a:effectLst/>
              </a:rPr>
              <a:t>Y-Y'</a:t>
            </a:r>
          </a:p>
          <a:p>
            <a:r>
              <a:rPr lang="en-US" sz="700" dirty="0" smtClean="0">
                <a:effectLst/>
              </a:rPr>
              <a:t>Emit [</a:t>
            </a:r>
            <a:r>
              <a:rPr lang="en-US" sz="700" dirty="0" err="1" smtClean="0">
                <a:effectLst/>
              </a:rPr>
              <a:t>rms</a:t>
            </a:r>
            <a:r>
              <a:rPr lang="en-US" sz="700" dirty="0" smtClean="0">
                <a:effectLst/>
              </a:rPr>
              <a:t>] = 0.1750 </a:t>
            </a:r>
            <a:r>
              <a:rPr lang="en-US" sz="700" dirty="0" err="1" smtClean="0">
                <a:effectLst/>
              </a:rPr>
              <a:t>Pi.mm.mrad</a:t>
            </a:r>
            <a:r>
              <a:rPr lang="en-US" sz="700" dirty="0" smtClean="0">
                <a:effectLst/>
              </a:rPr>
              <a:t> [ Norm. ]</a:t>
            </a:r>
          </a:p>
          <a:p>
            <a:r>
              <a:rPr lang="en-US" sz="700" dirty="0" smtClean="0">
                <a:effectLst/>
              </a:rPr>
              <a:t>Emit [95.00%] = 0.8835 </a:t>
            </a:r>
            <a:r>
              <a:rPr lang="en-US" sz="700" dirty="0" err="1" smtClean="0">
                <a:effectLst/>
              </a:rPr>
              <a:t>Pi.mm.mrad</a:t>
            </a:r>
            <a:r>
              <a:rPr lang="en-US" sz="700" dirty="0" smtClean="0">
                <a:effectLst/>
              </a:rPr>
              <a:t> [ Norm. ]</a:t>
            </a:r>
          </a:p>
          <a:p>
            <a:r>
              <a:rPr lang="en-US" sz="700" dirty="0" smtClean="0">
                <a:effectLst/>
              </a:rPr>
              <a:t>Beta = 0.3500 mm/</a:t>
            </a:r>
            <a:r>
              <a:rPr lang="en-US" sz="700" dirty="0" err="1" smtClean="0">
                <a:effectLst/>
              </a:rPr>
              <a:t>Pi.mrad</a:t>
            </a:r>
            <a:endParaRPr lang="en-US" sz="700" dirty="0" smtClean="0">
              <a:effectLst/>
            </a:endParaRPr>
          </a:p>
          <a:p>
            <a:r>
              <a:rPr lang="en-US" sz="700" dirty="0" smtClean="0">
                <a:effectLst/>
              </a:rPr>
              <a:t>Alpha = 0.2300</a:t>
            </a:r>
          </a:p>
          <a:p>
            <a:r>
              <a:rPr lang="en-US" sz="700" dirty="0" smtClean="0">
                <a:effectLst/>
              </a:rPr>
              <a:t>Phase-Energy</a:t>
            </a:r>
          </a:p>
          <a:p>
            <a:r>
              <a:rPr lang="en-US" sz="700" dirty="0" smtClean="0">
                <a:effectLst/>
              </a:rPr>
              <a:t>Emit [</a:t>
            </a:r>
            <a:r>
              <a:rPr lang="en-US" sz="700" dirty="0" err="1" smtClean="0">
                <a:effectLst/>
              </a:rPr>
              <a:t>rms</a:t>
            </a:r>
            <a:r>
              <a:rPr lang="en-US" sz="700" dirty="0" smtClean="0">
                <a:effectLst/>
              </a:rPr>
              <a:t>] = 16.5700 </a:t>
            </a:r>
            <a:r>
              <a:rPr lang="en-US" sz="700" dirty="0" err="1" smtClean="0">
                <a:effectLst/>
              </a:rPr>
              <a:t>Pi.deg.MeV</a:t>
            </a:r>
            <a:r>
              <a:rPr lang="en-US" sz="700" dirty="0" smtClean="0">
                <a:effectLst/>
              </a:rPr>
              <a:t> [ Norm. ]</a:t>
            </a:r>
          </a:p>
          <a:p>
            <a:r>
              <a:rPr lang="en-US" sz="700" dirty="0" smtClean="0">
                <a:effectLst/>
              </a:rPr>
              <a:t>Emit [95.00%] = 83.9397 </a:t>
            </a:r>
            <a:r>
              <a:rPr lang="en-US" sz="700" dirty="0" err="1" smtClean="0">
                <a:effectLst/>
              </a:rPr>
              <a:t>Pi.deg.MeV</a:t>
            </a:r>
            <a:r>
              <a:rPr lang="en-US" sz="700" dirty="0" smtClean="0">
                <a:effectLst/>
              </a:rPr>
              <a:t> [ Norm. ]</a:t>
            </a:r>
          </a:p>
          <a:p>
            <a:r>
              <a:rPr lang="en-US" sz="700" dirty="0" smtClean="0">
                <a:effectLst/>
              </a:rPr>
              <a:t>Beta = 2.8933 </a:t>
            </a:r>
            <a:r>
              <a:rPr lang="en-US" sz="700" dirty="0" err="1" smtClean="0">
                <a:effectLst/>
              </a:rPr>
              <a:t>deg</a:t>
            </a:r>
            <a:r>
              <a:rPr lang="en-US" sz="700" dirty="0" smtClean="0">
                <a:effectLst/>
              </a:rPr>
              <a:t>/</a:t>
            </a:r>
            <a:r>
              <a:rPr lang="en-US" sz="700" dirty="0" err="1" smtClean="0">
                <a:effectLst/>
              </a:rPr>
              <a:t>Pi.MeV</a:t>
            </a:r>
            <a:endParaRPr lang="en-US" sz="700" dirty="0" smtClean="0">
              <a:effectLst/>
            </a:endParaRPr>
          </a:p>
          <a:p>
            <a:r>
              <a:rPr lang="en-US" sz="700" dirty="0" smtClean="0">
                <a:effectLst/>
              </a:rPr>
              <a:t>Alpha = 0.0070</a:t>
            </a:r>
            <a:endParaRPr lang="en-US" sz="700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7124"/>
            <a:ext cx="1074511" cy="297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6256" y="4537720"/>
            <a:ext cx="2141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effectLst/>
              </a:rPr>
              <a:t>X-X'</a:t>
            </a:r>
          </a:p>
          <a:p>
            <a:r>
              <a:rPr lang="en-US" sz="800" dirty="0" smtClean="0">
                <a:effectLst/>
              </a:rPr>
              <a:t>Emit [</a:t>
            </a:r>
            <a:r>
              <a:rPr lang="en-US" sz="800" dirty="0" err="1" smtClean="0">
                <a:effectLst/>
              </a:rPr>
              <a:t>rms</a:t>
            </a:r>
            <a:r>
              <a:rPr lang="en-US" sz="800" dirty="0" smtClean="0">
                <a:effectLst/>
              </a:rPr>
              <a:t>] = 0.1749 </a:t>
            </a:r>
            <a:r>
              <a:rPr lang="en-US" sz="800" dirty="0" err="1" smtClean="0">
                <a:effectLst/>
              </a:rPr>
              <a:t>Pi.mm.mrad</a:t>
            </a:r>
            <a:r>
              <a:rPr lang="en-US" sz="800" dirty="0" smtClean="0">
                <a:effectLst/>
              </a:rPr>
              <a:t> [ Norm. ]</a:t>
            </a:r>
          </a:p>
          <a:p>
            <a:r>
              <a:rPr lang="en-US" sz="800" dirty="0" smtClean="0">
                <a:effectLst/>
              </a:rPr>
              <a:t>Emit [95.00%] = 0.8814 </a:t>
            </a:r>
            <a:r>
              <a:rPr lang="en-US" sz="800" dirty="0" err="1" smtClean="0">
                <a:effectLst/>
              </a:rPr>
              <a:t>Pi.mm.mrad</a:t>
            </a:r>
            <a:r>
              <a:rPr lang="en-US" sz="800" dirty="0" smtClean="0">
                <a:effectLst/>
              </a:rPr>
              <a:t> [ Norm. ]</a:t>
            </a:r>
          </a:p>
          <a:p>
            <a:r>
              <a:rPr lang="en-US" sz="800" dirty="0" smtClean="0">
                <a:effectLst/>
              </a:rPr>
              <a:t>Beta = 0.4490 mm/</a:t>
            </a:r>
            <a:r>
              <a:rPr lang="en-US" sz="800" dirty="0" err="1" smtClean="0">
                <a:effectLst/>
              </a:rPr>
              <a:t>Pi.mrad</a:t>
            </a:r>
            <a:endParaRPr lang="en-US" sz="800" dirty="0" smtClean="0">
              <a:effectLst/>
            </a:endParaRPr>
          </a:p>
          <a:p>
            <a:r>
              <a:rPr lang="en-US" sz="800" dirty="0" smtClean="0">
                <a:effectLst/>
              </a:rPr>
              <a:t>Alpha = -0.9769</a:t>
            </a:r>
          </a:p>
          <a:p>
            <a:r>
              <a:rPr lang="en-US" sz="800" dirty="0" smtClean="0">
                <a:effectLst/>
              </a:rPr>
              <a:t>Y-Y'</a:t>
            </a:r>
          </a:p>
          <a:p>
            <a:r>
              <a:rPr lang="en-US" sz="800" dirty="0" smtClean="0">
                <a:effectLst/>
              </a:rPr>
              <a:t>Emit [</a:t>
            </a:r>
            <a:r>
              <a:rPr lang="en-US" sz="800" dirty="0" err="1" smtClean="0">
                <a:effectLst/>
              </a:rPr>
              <a:t>rms</a:t>
            </a:r>
            <a:r>
              <a:rPr lang="en-US" sz="800" dirty="0" smtClean="0">
                <a:effectLst/>
              </a:rPr>
              <a:t>] = 0.1750 </a:t>
            </a:r>
            <a:r>
              <a:rPr lang="en-US" sz="800" dirty="0" err="1" smtClean="0">
                <a:effectLst/>
              </a:rPr>
              <a:t>Pi.mm.mrad</a:t>
            </a:r>
            <a:r>
              <a:rPr lang="en-US" sz="800" dirty="0" smtClean="0">
                <a:effectLst/>
              </a:rPr>
              <a:t> [ Norm. ]</a:t>
            </a:r>
          </a:p>
          <a:p>
            <a:r>
              <a:rPr lang="en-US" sz="800" dirty="0" smtClean="0">
                <a:effectLst/>
              </a:rPr>
              <a:t>Emit [95.00%] = 0.8857 </a:t>
            </a:r>
            <a:r>
              <a:rPr lang="en-US" sz="800" dirty="0" err="1" smtClean="0">
                <a:effectLst/>
              </a:rPr>
              <a:t>Pi.mm.mrad</a:t>
            </a:r>
            <a:r>
              <a:rPr lang="en-US" sz="800" dirty="0" smtClean="0">
                <a:effectLst/>
              </a:rPr>
              <a:t> [ Norm. ]</a:t>
            </a:r>
          </a:p>
          <a:p>
            <a:r>
              <a:rPr lang="en-US" sz="800" dirty="0" smtClean="0">
                <a:effectLst/>
              </a:rPr>
              <a:t>Beta = 3.3134 mm/</a:t>
            </a:r>
            <a:r>
              <a:rPr lang="en-US" sz="800" dirty="0" err="1" smtClean="0">
                <a:effectLst/>
              </a:rPr>
              <a:t>Pi.mrad</a:t>
            </a:r>
            <a:endParaRPr lang="en-US" sz="800" dirty="0" smtClean="0">
              <a:effectLst/>
            </a:endParaRPr>
          </a:p>
          <a:p>
            <a:r>
              <a:rPr lang="en-US" sz="800" dirty="0" smtClean="0">
                <a:effectLst/>
              </a:rPr>
              <a:t>Alpha = -0.0102</a:t>
            </a:r>
          </a:p>
          <a:p>
            <a:r>
              <a:rPr lang="en-US" sz="800" dirty="0" smtClean="0">
                <a:effectLst/>
              </a:rPr>
              <a:t>Phase-Energy</a:t>
            </a:r>
          </a:p>
          <a:p>
            <a:r>
              <a:rPr lang="en-US" sz="800" dirty="0" smtClean="0">
                <a:effectLst/>
              </a:rPr>
              <a:t>Emit [</a:t>
            </a:r>
            <a:r>
              <a:rPr lang="en-US" sz="800" dirty="0" err="1" smtClean="0">
                <a:effectLst/>
              </a:rPr>
              <a:t>rms</a:t>
            </a:r>
            <a:r>
              <a:rPr lang="en-US" sz="800" dirty="0" smtClean="0">
                <a:effectLst/>
              </a:rPr>
              <a:t>] = 16.8927 </a:t>
            </a:r>
            <a:r>
              <a:rPr lang="en-US" sz="800" dirty="0" err="1" smtClean="0">
                <a:effectLst/>
              </a:rPr>
              <a:t>Pi.deg.MeV</a:t>
            </a:r>
            <a:r>
              <a:rPr lang="en-US" sz="800" dirty="0" smtClean="0">
                <a:effectLst/>
              </a:rPr>
              <a:t> [ Norm. ]</a:t>
            </a:r>
          </a:p>
          <a:p>
            <a:r>
              <a:rPr lang="en-US" sz="800" dirty="0" smtClean="0">
                <a:effectLst/>
              </a:rPr>
              <a:t>Emit [95.00%] = 86.1853 </a:t>
            </a:r>
            <a:r>
              <a:rPr lang="en-US" sz="800" dirty="0" err="1" smtClean="0">
                <a:effectLst/>
              </a:rPr>
              <a:t>Pi.deg.MeV</a:t>
            </a:r>
            <a:r>
              <a:rPr lang="en-US" sz="800" dirty="0" smtClean="0">
                <a:effectLst/>
              </a:rPr>
              <a:t> [ Norm. ]</a:t>
            </a:r>
          </a:p>
          <a:p>
            <a:r>
              <a:rPr lang="en-US" sz="800" dirty="0" smtClean="0">
                <a:effectLst/>
              </a:rPr>
              <a:t>Beta = 11.6049 </a:t>
            </a:r>
            <a:r>
              <a:rPr lang="en-US" sz="800" dirty="0" err="1" smtClean="0">
                <a:effectLst/>
              </a:rPr>
              <a:t>deg</a:t>
            </a:r>
            <a:r>
              <a:rPr lang="en-US" sz="800" dirty="0" smtClean="0">
                <a:effectLst/>
              </a:rPr>
              <a:t>/</a:t>
            </a:r>
            <a:r>
              <a:rPr lang="en-US" sz="800" dirty="0" err="1" smtClean="0">
                <a:effectLst/>
              </a:rPr>
              <a:t>Pi.MeV</a:t>
            </a:r>
            <a:endParaRPr lang="en-US" sz="800" dirty="0" smtClean="0">
              <a:effectLst/>
            </a:endParaRPr>
          </a:p>
          <a:p>
            <a:r>
              <a:rPr lang="en-US" sz="800" dirty="0" smtClean="0">
                <a:effectLst/>
              </a:rPr>
              <a:t>Alpha = 1.2701</a:t>
            </a:r>
            <a:endParaRPr lang="en-US" sz="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Design </a:t>
            </a:r>
            <a:r>
              <a:rPr lang="de-DE" dirty="0" err="1" smtClean="0"/>
              <a:t>adapted</a:t>
            </a:r>
            <a:r>
              <a:rPr lang="de-DE" dirty="0" smtClean="0"/>
              <a:t> - </a:t>
            </a:r>
            <a:r>
              <a:rPr lang="de-DE" dirty="0" err="1" smtClean="0"/>
              <a:t>short</a:t>
            </a:r>
            <a:r>
              <a:rPr lang="de-DE" dirty="0" smtClean="0"/>
              <a:t> 2nd tank (A. Rubin)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3131840" y="5314950"/>
            <a:ext cx="2926060" cy="9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2588150" y="4867275"/>
            <a:ext cx="4076757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I=0, </a:t>
            </a:r>
            <a:r>
              <a:rPr lang="de-DE" dirty="0" err="1" smtClean="0"/>
              <a:t>negligible</a:t>
            </a:r>
            <a:r>
              <a:rPr lang="de-DE" dirty="0" smtClean="0"/>
              <a:t> </a:t>
            </a:r>
            <a:r>
              <a:rPr lang="de-DE" dirty="0" err="1" smtClean="0"/>
              <a:t>trans</a:t>
            </a:r>
            <a:r>
              <a:rPr lang="de-DE" dirty="0" smtClean="0"/>
              <a:t>. </a:t>
            </a:r>
            <a:r>
              <a:rPr lang="de-DE" dirty="0" err="1" smtClean="0"/>
              <a:t>emittance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endParaRPr lang="de-DE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3073362" y="5383391"/>
            <a:ext cx="290335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long</a:t>
            </a:r>
            <a:r>
              <a:rPr lang="de-DE" dirty="0" smtClean="0"/>
              <a:t>. </a:t>
            </a:r>
            <a:r>
              <a:rPr lang="de-DE" dirty="0" err="1" smtClean="0"/>
              <a:t>emittance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3%</a:t>
            </a:r>
          </a:p>
        </p:txBody>
      </p:sp>
    </p:spTree>
    <p:extLst>
      <p:ext uri="{BB962C8B-B14F-4D97-AF65-F5344CB8AC3E}">
        <p14:creationId xmlns:p14="http://schemas.microsoft.com/office/powerpoint/2010/main" val="265560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72" y="1322889"/>
            <a:ext cx="7886700" cy="202042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505473" y="2383713"/>
            <a:ext cx="3446345" cy="24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57" y="2434634"/>
            <a:ext cx="1141186" cy="6961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465984" y="1424116"/>
            <a:ext cx="5260698" cy="850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3506299" y="2367405"/>
            <a:ext cx="112731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3437364" y="3098008"/>
            <a:ext cx="144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108 MHz - IH-DTL</a:t>
            </a:r>
          </a:p>
          <a:p>
            <a:pPr algn="ctr"/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1.4 – 11.4 </a:t>
            </a:r>
            <a:r>
              <a:rPr lang="de-DE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MeV</a:t>
            </a:r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/u</a:t>
            </a:r>
            <a:endParaRPr lang="de-DE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817741" y="2074657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 25 m</a:t>
            </a:r>
            <a:endParaRPr lang="de-DE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659359" y="2367405"/>
            <a:ext cx="2247663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48613" y="2074205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~ 50 m</a:t>
            </a:r>
            <a:endParaRPr lang="de-DE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659359" y="2434634"/>
            <a:ext cx="2247663" cy="696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327747" y="3093089"/>
            <a:ext cx="140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</a:t>
            </a:r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/ </a:t>
            </a:r>
          </a:p>
          <a:p>
            <a:pPr algn="ctr"/>
            <a:r>
              <a:rPr lang="de-DE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</a:t>
            </a:r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upgrades</a:t>
            </a:r>
            <a:endParaRPr lang="de-DE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459728" y="2716296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 MHz HSI</a:t>
            </a:r>
          </a:p>
        </p:txBody>
      </p:sp>
      <p:sp>
        <p:nvSpPr>
          <p:cNvPr id="17" name="Rechteck 16"/>
          <p:cNvSpPr/>
          <p:nvPr/>
        </p:nvSpPr>
        <p:spPr>
          <a:xfrm>
            <a:off x="3490732" y="2434634"/>
            <a:ext cx="1134912" cy="6961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855472" y="2002676"/>
            <a:ext cx="6096346" cy="949569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feil nach rechts 19"/>
          <p:cNvSpPr/>
          <p:nvPr/>
        </p:nvSpPr>
        <p:spPr>
          <a:xfrm rot="16200000">
            <a:off x="3882777" y="2727441"/>
            <a:ext cx="549921" cy="205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rechts 20"/>
          <p:cNvSpPr/>
          <p:nvPr/>
        </p:nvSpPr>
        <p:spPr>
          <a:xfrm rot="16200000">
            <a:off x="5757283" y="2727441"/>
            <a:ext cx="549921" cy="205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IH-LINAC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65" y="3810000"/>
            <a:ext cx="491758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6134931" y="4790300"/>
            <a:ext cx="247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0000"/>
                </a:solidFill>
              </a:rPr>
              <a:t>details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soon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by</a:t>
            </a:r>
            <a:r>
              <a:rPr lang="de-DE" b="1" dirty="0" smtClean="0">
                <a:solidFill>
                  <a:srgbClr val="FF0000"/>
                </a:solidFill>
              </a:rPr>
              <a:t> U. Ratzinger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88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D:\Podlech\PROJEKTE\Ghost\HE_Linac\he54_10gap_minus_phase_new5_9_180516plot_emmit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6" y="2990850"/>
            <a:ext cx="4543425" cy="388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Hybrid LINAC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4608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Features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203399" y="1981200"/>
            <a:ext cx="4940601" cy="3838575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synchronous particle beam dynamics</a:t>
            </a:r>
            <a:endParaRPr lang="en-US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Quasi-periodic lattice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Small emittance growth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Shorter cavities (fabrication, tuning)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Easy maintenance and access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Many intermediate energies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Larger longitudinal acceptance compared to longer structures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Less power per cavity 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solid state 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technology</a:t>
            </a:r>
            <a:b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(state 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of the art, modularized)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Compact (L</a:t>
            </a:r>
            <a:r>
              <a:rPr lang="en-US" sz="1400" dirty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≈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30 m)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de-DE" sz="1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Cost effective (&lt;20 M€</a:t>
            </a:r>
            <a:r>
              <a:rPr lang="en-US" sz="1400" dirty="0" smtClean="0">
                <a:latin typeface="Calibri" pitchFamily="34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)</a:t>
            </a:r>
            <a:endParaRPr lang="en-US" sz="1400" dirty="0">
              <a:latin typeface="Calibri" pitchFamily="34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127557" y="1582738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by</a:t>
            </a:r>
            <a:r>
              <a:rPr lang="de-DE" dirty="0" smtClean="0"/>
              <a:t> H. </a:t>
            </a:r>
            <a:r>
              <a:rPr lang="de-DE" dirty="0" err="1" smtClean="0"/>
              <a:t>Podlech</a:t>
            </a:r>
            <a:r>
              <a:rPr lang="de-DE" dirty="0" smtClean="0"/>
              <a:t> et al</a:t>
            </a:r>
            <a:endParaRPr lang="de-DE" dirty="0"/>
          </a:p>
        </p:txBody>
      </p:sp>
      <p:pic>
        <p:nvPicPr>
          <p:cNvPr id="9" name="Grafik 8" descr="D:\Podlech\PROJEKTE\Ghost\HE_Linac\Kavitäten\ih3.bmp"/>
          <p:cNvPicPr/>
          <p:nvPr/>
        </p:nvPicPr>
        <p:blipFill>
          <a:blip r:embed="rId3"/>
          <a:srcRect l="19958" t="5034" r="22479" b="9393"/>
          <a:stretch>
            <a:fillRect/>
          </a:stretch>
        </p:blipFill>
        <p:spPr bwMode="auto">
          <a:xfrm>
            <a:off x="998069" y="1339334"/>
            <a:ext cx="2700847" cy="21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490" y="1334869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13x</a:t>
            </a:r>
            <a:br>
              <a:rPr lang="de-DE" dirty="0" smtClean="0"/>
            </a:br>
            <a:r>
              <a:rPr lang="de-DE" dirty="0" err="1" smtClean="0"/>
              <a:t>short</a:t>
            </a:r>
            <a:r>
              <a:rPr lang="de-DE" dirty="0" smtClean="0"/>
              <a:t> IH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20192" y="3581400"/>
            <a:ext cx="3223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June2016,</a:t>
            </a:r>
            <a:br>
              <a:rPr lang="de-DE" dirty="0" smtClean="0"/>
            </a:br>
            <a:r>
              <a:rPr lang="de-DE" dirty="0" smtClean="0"/>
              <a:t>5.3 </a:t>
            </a:r>
            <a:r>
              <a:rPr lang="de-DE" dirty="0" err="1" smtClean="0"/>
              <a:t>MeV</a:t>
            </a:r>
            <a:r>
              <a:rPr lang="de-DE" dirty="0" smtClean="0"/>
              <a:t>/u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seven</a:t>
            </a:r>
            <a:r>
              <a:rPr lang="de-DE" dirty="0" smtClean="0"/>
              <a:t> </a:t>
            </a:r>
            <a:r>
              <a:rPr lang="de-DE" dirty="0" err="1" smtClean="0"/>
              <a:t>cavities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roadmap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Poststripper </a:t>
            </a:r>
            <a:r>
              <a:rPr lang="de-DE" dirty="0" err="1" smtClean="0"/>
              <a:t>looks</a:t>
            </a:r>
            <a:r>
              <a:rPr lang="de-DE" dirty="0" smtClean="0"/>
              <a:t> like?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450685"/>
            <a:ext cx="9144000" cy="490358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Motivation</a:t>
            </a:r>
            <a:br>
              <a:rPr lang="de-DE" dirty="0" smtClean="0"/>
            </a:br>
            <a:r>
              <a:rPr lang="de-DE" dirty="0" smtClean="0"/>
              <a:t> – </a:t>
            </a:r>
            <a:r>
              <a:rPr lang="de-DE" dirty="0" err="1" smtClean="0"/>
              <a:t>overaged</a:t>
            </a:r>
            <a:r>
              <a:rPr lang="de-DE" dirty="0" smtClean="0"/>
              <a:t> post-stripper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FAIR </a:t>
            </a:r>
            <a:r>
              <a:rPr lang="de-DE" dirty="0" err="1" smtClean="0"/>
              <a:t>commissioning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T</a:t>
            </a:r>
            <a:r>
              <a:rPr lang="de-DE" dirty="0" err="1" smtClean="0"/>
              <a:t>hree</a:t>
            </a:r>
            <a:r>
              <a:rPr lang="de-DE" dirty="0" smtClean="0"/>
              <a:t> LINAC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(Alvarez, IH, Hybrid)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- LINAC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department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favours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Alvarez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due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flexibility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beam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systematic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matching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External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Review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called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October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2016</a:t>
            </a:r>
          </a:p>
          <a:p>
            <a:endParaRPr lang="de-DE" dirty="0"/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: RF </a:t>
            </a:r>
            <a:r>
              <a:rPr lang="de-DE" dirty="0" err="1" smtClean="0"/>
              <a:t>gallery</a:t>
            </a:r>
            <a:r>
              <a:rPr lang="de-DE" dirty="0" smtClean="0"/>
              <a:t> upgrade</a:t>
            </a:r>
          </a:p>
          <a:p>
            <a:endParaRPr lang="de-DE" dirty="0"/>
          </a:p>
          <a:p>
            <a:r>
              <a:rPr lang="de-DE" dirty="0" smtClean="0"/>
              <a:t>User </a:t>
            </a:r>
            <a:r>
              <a:rPr lang="de-DE" dirty="0" err="1" smtClean="0"/>
              <a:t>requirements</a:t>
            </a:r>
            <a:r>
              <a:rPr lang="de-DE" dirty="0" smtClean="0"/>
              <a:t> (EH, M-</a:t>
            </a:r>
            <a:r>
              <a:rPr lang="de-DE" dirty="0" err="1" smtClean="0"/>
              <a:t>Branch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pulse </a:t>
            </a:r>
            <a:r>
              <a:rPr lang="de-DE" dirty="0" err="1" smtClean="0"/>
              <a:t>operation</a:t>
            </a:r>
            <a:r>
              <a:rPr lang="de-DE" dirty="0"/>
              <a:t> @10 </a:t>
            </a:r>
            <a:r>
              <a:rPr lang="de-DE" dirty="0" smtClean="0"/>
              <a:t>Hz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 -&gt;</a:t>
            </a:r>
            <a:r>
              <a:rPr lang="de-DE" dirty="0" err="1" smtClean="0"/>
              <a:t>Longterm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35170"/>
              </p:ext>
            </p:extLst>
          </p:nvPr>
        </p:nvGraphicFramePr>
        <p:xfrm>
          <a:off x="614426" y="1257786"/>
          <a:ext cx="7700899" cy="4666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4904"/>
                <a:gridCol w="1021350"/>
                <a:gridCol w="1012693"/>
                <a:gridCol w="1047316"/>
                <a:gridCol w="1047316"/>
                <a:gridCol w="1004038"/>
                <a:gridCol w="1073282"/>
              </a:tblGrid>
              <a:tr h="403939"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Design V5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tank 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20160713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tank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20160713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BBQ 5&amp;6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20160713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tank III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20160713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tank IV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20160713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tank V</a:t>
                      </a:r>
                      <a:endParaRPr lang="en-US" sz="1000" b="0" i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20160713</a:t>
                      </a:r>
                    </a:p>
                  </a:txBody>
                  <a:tcPr/>
                </a:tc>
              </a:tr>
              <a:tr h="437600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energy</a:t>
                      </a:r>
                      <a:r>
                        <a:rPr lang="de-DE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[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MeV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/u]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1.392 – 3.316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3.316</a:t>
                      </a:r>
                      <a:r>
                        <a:rPr lang="de-DE" sz="10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– 4.351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4.351</a:t>
                      </a:r>
                      <a:r>
                        <a:rPr lang="de-DE" sz="11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– </a:t>
                      </a:r>
                    </a:p>
                    <a:p>
                      <a:pPr algn="ctr"/>
                      <a:r>
                        <a:rPr lang="de-DE" sz="1100" b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4.351</a:t>
                      </a:r>
                      <a:endParaRPr lang="en-US" sz="11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4.351 - 6.621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6.621 – 8.966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8.966 – 11.341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37600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apperture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radius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[mm]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17.5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17.5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17.5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17.5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17.5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1098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rf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-phase [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deg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-30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-30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-90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-30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/>
                          </a:solidFill>
                        </a:rPr>
                        <a:t>-25</a:t>
                      </a:r>
                      <a:endParaRPr lang="en-US" sz="1000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-25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1098">
                <a:tc>
                  <a:txBody>
                    <a:bodyPr/>
                    <a:lstStyle/>
                    <a:p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# 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cells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43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35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31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1098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gap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/ 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cell</a:t>
                      </a:r>
                      <a:endParaRPr lang="en-US" sz="1000" b="0" baseline="-25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0.27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0.27 – 0.28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0.28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0.23 – 0.25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0.22 – 0.23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0.22 - 0.23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1098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rf-length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[m]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10.54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4.99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0.53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12.78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12.41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12.53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1098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surf,max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[E</a:t>
                      </a:r>
                      <a:r>
                        <a:rPr lang="de-DE" sz="1000" b="0" baseline="-25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1.00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1.00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1&lt;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/>
                          </a:solidFill>
                        </a:rPr>
                        <a:t>0.96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0.98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0.96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31475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loss,MWS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[MW]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0.885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0.555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0.121&lt;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0.870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0.842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0.853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4118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beam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[MW]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0.245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0.132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0.289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0.299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0.303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514">
                <a:tc>
                  <a:txBody>
                    <a:bodyPr/>
                    <a:lstStyle/>
                    <a:p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&lt;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Z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eff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&gt; [M</a:t>
                      </a:r>
                      <a:r>
                        <a:rPr lang="el-GR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Ω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/m]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28.67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27.95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12.8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33.48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38.02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38.13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514">
                <a:tc>
                  <a:txBody>
                    <a:bodyPr/>
                    <a:lstStyle/>
                    <a:p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eff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mean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(MV/m)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1.55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1.76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/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1.51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1.61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1.61</a:t>
                      </a:r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55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eff</a:t>
                      </a:r>
                      <a:r>
                        <a:rPr lang="de-DE" sz="1000" b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</a:t>
                      </a:r>
                      <a:r>
                        <a:rPr lang="de-DE" sz="1000" b="0" baseline="-25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mean</a:t>
                      </a:r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(MV/m)</a:t>
                      </a:r>
                      <a:endParaRPr lang="en-US" sz="10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de-DE" sz="10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1.59</a:t>
                      </a:r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Alvarez-Type DTL – </a:t>
            </a:r>
            <a:r>
              <a:rPr lang="de-DE" dirty="0" err="1" smtClean="0"/>
              <a:t>rf</a:t>
            </a:r>
            <a:r>
              <a:rPr lang="de-DE" dirty="0" smtClean="0"/>
              <a:t>-design (X. Du)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24" y="1192344"/>
            <a:ext cx="4705350" cy="108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86" y="2289916"/>
            <a:ext cx="5054901" cy="21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624" y="2622510"/>
            <a:ext cx="5902626" cy="42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0165" y="4556498"/>
            <a:ext cx="1261884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26.6 </a:t>
            </a:r>
            <a:r>
              <a:rPr lang="de-DE" dirty="0" err="1" smtClean="0"/>
              <a:t>Mio</a:t>
            </a:r>
            <a:r>
              <a:rPr lang="de-DE" dirty="0" smtClean="0"/>
              <a:t> €</a:t>
            </a:r>
          </a:p>
        </p:txBody>
      </p:sp>
    </p:spTree>
    <p:extLst>
      <p:ext uri="{BB962C8B-B14F-4D97-AF65-F5344CB8AC3E}">
        <p14:creationId xmlns:p14="http://schemas.microsoft.com/office/powerpoint/2010/main" val="8806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390339"/>
              </p:ext>
            </p:extLst>
          </p:nvPr>
        </p:nvGraphicFramePr>
        <p:xfrm>
          <a:off x="323850" y="1409700"/>
          <a:ext cx="8202614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3638"/>
                <a:gridCol w="2039938"/>
                <a:gridCol w="2179638"/>
                <a:gridCol w="15494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 smtClean="0">
                          <a:effectLst/>
                        </a:rPr>
                        <a:t>IH-LINAC</a:t>
                      </a:r>
                      <a:br>
                        <a:rPr lang="de-DE" sz="1800" b="1" u="none" strike="noStrike" dirty="0" smtClean="0">
                          <a:effectLst/>
                        </a:rPr>
                      </a:br>
                      <a:r>
                        <a:rPr lang="de-DE" sz="1800" b="1" u="none" strike="noStrike" baseline="0" dirty="0" smtClean="0">
                          <a:effectLst/>
                        </a:rPr>
                        <a:t>(2012-&gt;2016)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u="none" strike="noStrike" dirty="0" smtClean="0">
                          <a:effectLst/>
                        </a:rPr>
                        <a:t>Alvarez</a:t>
                      </a:r>
                      <a:br>
                        <a:rPr lang="de-DE" sz="1800" b="1" u="none" strike="noStrike" dirty="0" smtClean="0">
                          <a:effectLst/>
                        </a:rPr>
                      </a:b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Hybrid</a:t>
                      </a:r>
                      <a:r>
                        <a:rPr lang="de-DE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LINAC</a:t>
                      </a:r>
                      <a:br>
                        <a:rPr lang="de-DE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dirty="0">
                          <a:effectLst/>
                        </a:rPr>
                        <a:t>   27.312.120,00 € 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1" u="none" strike="noStrike" dirty="0">
                          <a:effectLst/>
                        </a:rPr>
                        <a:t>   33.564.944,90 € 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de-DE" sz="18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&lt;20.000.000 €</a:t>
                      </a:r>
                      <a:endParaRPr lang="de-DE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Accelerating Structures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3.283.200,00 €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12.379.250,62 €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RF Systems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15.390.000,00 €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15.390.000,00 €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Magnets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2.052.000,00 €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                 -  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Magn Power Supplies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1.733.940,00 €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2.000.000,00 €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Beam Instrumentation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851.580,00 €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873.721,08 €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Vacuum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410.400,00 €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800.000,00 €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Controls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1.128.600,00 €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1.128.600,00 €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Beam Transport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1.436.400,00 €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736.873,20 €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>
                          <a:effectLst/>
                        </a:rPr>
                        <a:t>Infrastructure&amp;Media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1.026.000,00 €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u="none" strike="noStrike" dirty="0">
                          <a:effectLst/>
                        </a:rPr>
                        <a:t>         256.500,00 € 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490125" y="5405388"/>
            <a:ext cx="604524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lists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/</a:t>
            </a:r>
            <a:r>
              <a:rPr lang="de-DE" dirty="0" err="1" smtClean="0"/>
              <a:t>made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650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768"/>
            <a:ext cx="5486400" cy="108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5997">
            <a:off x="283670" y="1918691"/>
            <a:ext cx="4929188" cy="201453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124" y="2925960"/>
            <a:ext cx="5280660" cy="3669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96000" y="1241226"/>
            <a:ext cx="281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EXON2013, </a:t>
            </a:r>
            <a:r>
              <a:rPr lang="de-DE" dirty="0" err="1" smtClean="0">
                <a:solidFill>
                  <a:srgbClr val="FF0000"/>
                </a:solidFill>
              </a:rPr>
              <a:t>Vladiwostok</a:t>
            </a:r>
            <a:r>
              <a:rPr lang="de-DE" dirty="0" smtClean="0">
                <a:solidFill>
                  <a:srgbClr val="FF0000"/>
                </a:solidFill>
              </a:rPr>
              <a:t>, RU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Proposed</a:t>
            </a:r>
            <a:r>
              <a:rPr lang="de-DE" dirty="0" smtClean="0"/>
              <a:t> (</a:t>
            </a:r>
            <a:r>
              <a:rPr lang="de-DE" dirty="0" err="1" smtClean="0"/>
              <a:t>tight</a:t>
            </a:r>
            <a:r>
              <a:rPr lang="de-DE" dirty="0" smtClean="0"/>
              <a:t>)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Oct</a:t>
            </a:r>
            <a:r>
              <a:rPr lang="de-DE" dirty="0" smtClean="0"/>
              <a:t>-review</a:t>
            </a:r>
            <a:endParaRPr lang="de-DE" dirty="0"/>
          </a:p>
        </p:txBody>
      </p:sp>
      <p:pic>
        <p:nvPicPr>
          <p:cNvPr id="1026" name="Grafik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" y="1447800"/>
            <a:ext cx="892116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47763" y="5848350"/>
            <a:ext cx="4314066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Review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organised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directorate</a:t>
            </a:r>
            <a:r>
              <a:rPr lang="de-DE" dirty="0" smtClean="0"/>
              <a:t> &amp; AO</a:t>
            </a:r>
          </a:p>
        </p:txBody>
      </p:sp>
    </p:spTree>
    <p:extLst>
      <p:ext uri="{BB962C8B-B14F-4D97-AF65-F5344CB8AC3E}">
        <p14:creationId xmlns:p14="http://schemas.microsoft.com/office/powerpoint/2010/main" val="16672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555366"/>
              </p:ext>
            </p:extLst>
          </p:nvPr>
        </p:nvGraphicFramePr>
        <p:xfrm>
          <a:off x="943115" y="1863306"/>
          <a:ext cx="8200885" cy="3473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53"/>
                <a:gridCol w="2029570"/>
                <a:gridCol w="2042334"/>
                <a:gridCol w="1608338"/>
                <a:gridCol w="1697690"/>
              </a:tblGrid>
              <a:tr h="493488">
                <a:tc gridSpan="4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Input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Output</a:t>
                      </a:r>
                      <a:endParaRPr lang="en-US" sz="1600" baseline="0" dirty="0"/>
                    </a:p>
                  </a:txBody>
                  <a:tcPr/>
                </a:tc>
              </a:tr>
              <a:tr h="560547"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I [mA]</a:t>
                      </a:r>
                      <a:endParaRPr lang="en-US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βγε</a:t>
                      </a:r>
                      <a:r>
                        <a:rPr lang="de-DE" sz="1600" baseline="-25000" dirty="0" err="1" smtClean="0"/>
                        <a:t>x,rms</a:t>
                      </a:r>
                      <a:r>
                        <a:rPr lang="de-DE" sz="1600" baseline="-25000" dirty="0" smtClean="0"/>
                        <a:t> </a:t>
                      </a:r>
                      <a:r>
                        <a:rPr lang="de-DE" sz="1600" baseline="0" dirty="0" smtClean="0"/>
                        <a:t> [mm </a:t>
                      </a:r>
                      <a:r>
                        <a:rPr lang="de-DE" sz="1600" baseline="0" dirty="0" err="1" smtClean="0"/>
                        <a:t>mrad</a:t>
                      </a:r>
                      <a:r>
                        <a:rPr lang="de-DE" sz="1600" baseline="0" dirty="0" smtClean="0"/>
                        <a:t>]</a:t>
                      </a:r>
                      <a:endParaRPr lang="en-US" sz="1600" baseline="-250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βγε</a:t>
                      </a:r>
                      <a:r>
                        <a:rPr lang="de-DE" sz="1600" baseline="-25000" dirty="0" err="1" smtClean="0"/>
                        <a:t>y,rms</a:t>
                      </a:r>
                      <a:r>
                        <a:rPr lang="de-DE" sz="1600" baseline="0" dirty="0" smtClean="0"/>
                        <a:t> [mm </a:t>
                      </a:r>
                      <a:r>
                        <a:rPr lang="de-DE" sz="1600" baseline="0" dirty="0" err="1" smtClean="0"/>
                        <a:t>mrad</a:t>
                      </a:r>
                      <a:r>
                        <a:rPr lang="de-DE" sz="1600" baseline="0" dirty="0" smtClean="0"/>
                        <a:t>]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 smtClean="0"/>
                        <a:t>ε</a:t>
                      </a:r>
                      <a:r>
                        <a:rPr lang="de-DE" sz="1600" baseline="-25000" dirty="0" smtClean="0"/>
                        <a:t>||</a:t>
                      </a:r>
                      <a:r>
                        <a:rPr lang="de-DE" sz="1600" baseline="0" dirty="0" smtClean="0"/>
                        <a:t> [</a:t>
                      </a:r>
                      <a:r>
                        <a:rPr lang="de-DE" sz="1600" baseline="0" dirty="0" err="1" smtClean="0"/>
                        <a:t>MeV</a:t>
                      </a:r>
                      <a:r>
                        <a:rPr lang="de-DE" sz="1600" baseline="0" dirty="0" smtClean="0"/>
                        <a:t>/u </a:t>
                      </a:r>
                      <a:r>
                        <a:rPr lang="de-DE" sz="1600" baseline="0" dirty="0" err="1" smtClean="0"/>
                        <a:t>deg</a:t>
                      </a:r>
                      <a:r>
                        <a:rPr lang="de-DE" sz="1600" baseline="0" dirty="0" smtClean="0"/>
                        <a:t>]</a:t>
                      </a:r>
                      <a:endParaRPr lang="en-US" sz="1600" baseline="-250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E</a:t>
                      </a:r>
                      <a:r>
                        <a:rPr lang="de-DE" sz="1600" baseline="-25000" dirty="0" err="1" smtClean="0"/>
                        <a:t>fin</a:t>
                      </a:r>
                      <a:r>
                        <a:rPr lang="de-DE" sz="1600" baseline="0" dirty="0" smtClean="0"/>
                        <a:t> [</a:t>
                      </a:r>
                      <a:r>
                        <a:rPr lang="de-DE" sz="1600" baseline="0" dirty="0" err="1" smtClean="0"/>
                        <a:t>MeV</a:t>
                      </a:r>
                      <a:r>
                        <a:rPr lang="de-DE" sz="1600" baseline="0" dirty="0" smtClean="0"/>
                        <a:t>/u]</a:t>
                      </a:r>
                      <a:endParaRPr lang="en-US" sz="1600" baseline="-25000" dirty="0"/>
                    </a:p>
                  </a:txBody>
                  <a:tcPr/>
                </a:tc>
              </a:tr>
              <a:tr h="41260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11.4</a:t>
                      </a:r>
                      <a:endParaRPr lang="en-US" sz="1600" dirty="0"/>
                    </a:p>
                  </a:txBody>
                  <a:tcPr/>
                </a:tc>
              </a:tr>
              <a:tr h="38383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11.4</a:t>
                      </a:r>
                      <a:endParaRPr lang="en-US" sz="1600" dirty="0"/>
                    </a:p>
                  </a:txBody>
                  <a:tcPr/>
                </a:tc>
              </a:tr>
              <a:tr h="44191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11.4</a:t>
                      </a:r>
                      <a:endParaRPr lang="en-US" sz="1600" dirty="0"/>
                    </a:p>
                  </a:txBody>
                  <a:tcPr/>
                </a:tc>
              </a:tr>
              <a:tr h="3975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11.4</a:t>
                      </a:r>
                      <a:endParaRPr lang="en-US" sz="1600" dirty="0"/>
                    </a:p>
                  </a:txBody>
                  <a:tcPr/>
                </a:tc>
              </a:tr>
              <a:tr h="39753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0.175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3.3(</a:t>
                      </a:r>
                      <a:r>
                        <a:rPr lang="de-DE" sz="1600" dirty="0" err="1" smtClean="0">
                          <a:solidFill>
                            <a:schemeClr val="tx1"/>
                          </a:solidFill>
                        </a:rPr>
                        <a:t>Alv</a:t>
                      </a:r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) / 3.9(IH)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7380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16.5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0.0875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0.350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11.4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83072" y="1416768"/>
            <a:ext cx="814333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black"/>
                </a:solidFill>
              </a:rPr>
              <a:t>at DTL </a:t>
            </a:r>
            <a:r>
              <a:rPr lang="de-DE" sz="1600" dirty="0" err="1" smtClean="0">
                <a:solidFill>
                  <a:prstClr val="black"/>
                </a:solidFill>
              </a:rPr>
              <a:t>entrance</a:t>
            </a:r>
            <a:r>
              <a:rPr lang="de-DE" sz="1600" dirty="0" smtClean="0">
                <a:solidFill>
                  <a:prstClr val="black"/>
                </a:solidFill>
              </a:rPr>
              <a:t>: </a:t>
            </a:r>
            <a:r>
              <a:rPr lang="de-DE" sz="1600" baseline="30000" dirty="0" smtClean="0">
                <a:solidFill>
                  <a:prstClr val="black"/>
                </a:solidFill>
              </a:rPr>
              <a:t>238</a:t>
            </a:r>
            <a:r>
              <a:rPr lang="de-DE" sz="1600" dirty="0" smtClean="0">
                <a:solidFill>
                  <a:prstClr val="black"/>
                </a:solidFill>
              </a:rPr>
              <a:t>U</a:t>
            </a:r>
            <a:r>
              <a:rPr lang="de-DE" sz="1600" baseline="30000" dirty="0" smtClean="0">
                <a:solidFill>
                  <a:prstClr val="black"/>
                </a:solidFill>
              </a:rPr>
              <a:t>28+</a:t>
            </a:r>
            <a:r>
              <a:rPr lang="de-DE" sz="1600" dirty="0" smtClean="0">
                <a:solidFill>
                  <a:prstClr val="black"/>
                </a:solidFill>
              </a:rPr>
              <a:t> @ 1.394 </a:t>
            </a:r>
            <a:r>
              <a:rPr lang="de-DE" sz="1600" dirty="0" err="1" smtClean="0">
                <a:solidFill>
                  <a:prstClr val="black"/>
                </a:solidFill>
              </a:rPr>
              <a:t>MeV</a:t>
            </a:r>
            <a:r>
              <a:rPr lang="de-DE" sz="1600" dirty="0" smtClean="0">
                <a:solidFill>
                  <a:prstClr val="black"/>
                </a:solidFill>
              </a:rPr>
              <a:t>/u, </a:t>
            </a:r>
            <a:r>
              <a:rPr lang="de-DE" sz="1600" dirty="0" err="1" smtClean="0">
                <a:solidFill>
                  <a:prstClr val="black"/>
                </a:solidFill>
              </a:rPr>
              <a:t>Gaussian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distribution</a:t>
            </a:r>
            <a:r>
              <a:rPr lang="de-DE" sz="1600" dirty="0" smtClean="0">
                <a:solidFill>
                  <a:prstClr val="black"/>
                </a:solidFill>
              </a:rPr>
              <a:t>, </a:t>
            </a:r>
            <a:r>
              <a:rPr lang="de-DE" sz="1600" dirty="0" err="1" smtClean="0">
                <a:solidFill>
                  <a:prstClr val="black"/>
                </a:solidFill>
              </a:rPr>
              <a:t>TraceWin</a:t>
            </a:r>
            <a:r>
              <a:rPr lang="de-DE" sz="1600" dirty="0" smtClean="0">
                <a:solidFill>
                  <a:prstClr val="black"/>
                </a:solidFill>
              </a:rPr>
              <a:t>, </a:t>
            </a:r>
            <a:r>
              <a:rPr lang="de-DE" sz="1600" dirty="0" err="1" smtClean="0">
                <a:solidFill>
                  <a:prstClr val="black"/>
                </a:solidFill>
              </a:rPr>
              <a:t>field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</a:rPr>
              <a:t>maps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Proposal</a:t>
            </a:r>
            <a:r>
              <a:rPr lang="de-DE" dirty="0" smtClean="0"/>
              <a:t>: Benchmarking Scenarios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HIC4FAIR Rheingau, S. Mickat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489010" y="1135080"/>
            <a:ext cx="8143335" cy="3385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defTabSz="457200"/>
            <a:r>
              <a:rPr lang="de-DE" sz="1600" dirty="0" smtClean="0">
                <a:solidFill>
                  <a:prstClr val="black"/>
                </a:solidFill>
              </a:rPr>
              <a:t>MAC@June2016, L. Groening</a:t>
            </a:r>
            <a:endParaRPr lang="en-US" sz="1600" dirty="0" smtClean="0">
              <a:solidFill>
                <a:prstClr val="black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3395275"/>
            <a:ext cx="928460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</a:rPr>
              <a:t>long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>
                <a:solidFill>
                  <a:srgbClr val="FF0000"/>
                </a:solidFill>
              </a:rPr>
              <a:t>accept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-45277" y="4207907"/>
            <a:ext cx="99257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X,Y,Z,M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>
                <a:solidFill>
                  <a:srgbClr val="FF0000"/>
                </a:solidFill>
              </a:rPr>
              <a:t>-</a:t>
            </a:r>
            <a:r>
              <a:rPr lang="de-DE" dirty="0" err="1" smtClean="0">
                <a:solidFill>
                  <a:srgbClr val="FF0000"/>
                </a:solidFill>
              </a:rPr>
              <a:t>Branch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34225" y="2939534"/>
            <a:ext cx="69769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4407" y="4934678"/>
            <a:ext cx="97975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EMTEX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979361" y="5781675"/>
            <a:ext cx="740471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Meeting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agreeing</a:t>
            </a:r>
            <a:r>
              <a:rPr lang="de-DE" dirty="0" smtClean="0"/>
              <a:t> </a:t>
            </a:r>
            <a:r>
              <a:rPr lang="de-DE" dirty="0" err="1" smtClean="0"/>
              <a:t>benchmarking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AO in August</a:t>
            </a:r>
          </a:p>
        </p:txBody>
      </p:sp>
    </p:spTree>
    <p:extLst>
      <p:ext uri="{BB962C8B-B14F-4D97-AF65-F5344CB8AC3E}">
        <p14:creationId xmlns:p14="http://schemas.microsoft.com/office/powerpoint/2010/main" val="24172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User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1298285"/>
            <a:ext cx="9144000" cy="5131090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LINAC </a:t>
            </a:r>
            <a:r>
              <a:rPr lang="de-DE" dirty="0" err="1" smtClean="0"/>
              <a:t>dept</a:t>
            </a:r>
            <a:r>
              <a:rPr lang="de-DE" dirty="0" smtClean="0"/>
              <a:t>/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works</a:t>
            </a:r>
            <a:r>
              <a:rPr lang="de-DE" dirty="0" smtClean="0"/>
              <a:t> out, </a:t>
            </a:r>
            <a:r>
              <a:rPr lang="de-DE" dirty="0" err="1" smtClean="0"/>
              <a:t>evaluate</a:t>
            </a:r>
            <a:r>
              <a:rPr lang="de-DE" dirty="0" smtClean="0"/>
              <a:t>, </a:t>
            </a:r>
            <a:r>
              <a:rPr lang="de-DE" dirty="0" err="1" smtClean="0"/>
              <a:t>favors</a:t>
            </a:r>
            <a:r>
              <a:rPr lang="de-DE" dirty="0" smtClean="0"/>
              <a:t>, </a:t>
            </a:r>
            <a:r>
              <a:rPr lang="de-DE" dirty="0" err="1" smtClean="0"/>
              <a:t>recommends</a:t>
            </a:r>
            <a:r>
              <a:rPr lang="de-DE" dirty="0" smtClean="0"/>
              <a:t> post-stripper </a:t>
            </a:r>
            <a:r>
              <a:rPr lang="de-DE" dirty="0" err="1" smtClean="0"/>
              <a:t>solutions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-&gt;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directorate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	-&gt; </a:t>
            </a:r>
            <a:r>
              <a:rPr lang="de-DE" dirty="0" err="1" smtClean="0"/>
              <a:t>driven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  <a:p>
            <a:r>
              <a:rPr lang="de-DE" dirty="0" smtClean="0"/>
              <a:t>Focus </a:t>
            </a:r>
            <a:r>
              <a:rPr lang="de-DE" dirty="0"/>
              <a:t>on </a:t>
            </a:r>
            <a:r>
              <a:rPr lang="de-DE" dirty="0" smtClean="0"/>
              <a:t>FAIR -&gt; </a:t>
            </a:r>
            <a:r>
              <a:rPr lang="de-DE" dirty="0" err="1" smtClean="0"/>
              <a:t>short</a:t>
            </a:r>
            <a:r>
              <a:rPr lang="de-DE" dirty="0" smtClean="0"/>
              <a:t>-pulse </a:t>
            </a:r>
            <a:r>
              <a:rPr lang="de-DE" dirty="0" err="1"/>
              <a:t>rf</a:t>
            </a:r>
            <a:r>
              <a:rPr lang="de-DE" dirty="0"/>
              <a:t>-gallery </a:t>
            </a:r>
            <a:r>
              <a:rPr lang="de-DE" dirty="0" smtClean="0"/>
              <a:t>upgrade</a:t>
            </a:r>
            <a:br>
              <a:rPr lang="de-DE" dirty="0" smtClean="0"/>
            </a:br>
            <a:r>
              <a:rPr lang="de-DE" dirty="0" smtClean="0"/>
              <a:t>RF </a:t>
            </a:r>
            <a:r>
              <a:rPr lang="de-DE" dirty="0" err="1" smtClean="0"/>
              <a:t>gallery</a:t>
            </a:r>
            <a:r>
              <a:rPr lang="de-DE" dirty="0" smtClean="0"/>
              <a:t> upgrade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UNILAC RF </a:t>
            </a:r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solid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 </a:t>
            </a:r>
            <a:r>
              <a:rPr lang="de-DE" dirty="0" err="1" smtClean="0"/>
              <a:t>amplifiers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commissioned</a:t>
            </a:r>
            <a:endParaRPr lang="de-DE" dirty="0" smtClean="0"/>
          </a:p>
          <a:p>
            <a:endParaRPr lang="de-DE" dirty="0"/>
          </a:p>
          <a:p>
            <a:r>
              <a:rPr lang="de-DE" dirty="0" err="1"/>
              <a:t>Energy</a:t>
            </a:r>
            <a:r>
              <a:rPr lang="de-DE" dirty="0"/>
              <a:t> limited </a:t>
            </a:r>
            <a:r>
              <a:rPr lang="de-DE" dirty="0" err="1"/>
              <a:t>long</a:t>
            </a:r>
            <a:r>
              <a:rPr lang="de-DE" dirty="0"/>
              <a:t>-pulse </a:t>
            </a:r>
            <a:r>
              <a:rPr lang="de-DE" dirty="0" err="1"/>
              <a:t>operation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until</a:t>
            </a:r>
            <a:r>
              <a:rPr lang="de-DE" dirty="0"/>
              <a:t> power-</a:t>
            </a:r>
            <a:r>
              <a:rPr lang="de-DE" dirty="0" err="1"/>
              <a:t>amplifiers</a:t>
            </a:r>
            <a:r>
              <a:rPr lang="de-DE" dirty="0"/>
              <a:t> (A1-A2B )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 smtClean="0"/>
              <a:t>exchanged</a:t>
            </a:r>
            <a:r>
              <a:rPr lang="de-DE" dirty="0"/>
              <a:t>,	</a:t>
            </a:r>
            <a:br>
              <a:rPr lang="de-DE" dirty="0"/>
            </a:br>
            <a:r>
              <a:rPr lang="de-DE" dirty="0"/>
              <a:t>-&gt;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longterm</a:t>
            </a:r>
            <a:r>
              <a:rPr lang="de-DE" dirty="0" smtClean="0"/>
              <a:t> </a:t>
            </a:r>
            <a:r>
              <a:rPr lang="de-DE" dirty="0" err="1"/>
              <a:t>perspective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spare </a:t>
            </a:r>
            <a:r>
              <a:rPr lang="de-DE" dirty="0" err="1"/>
              <a:t>parts</a:t>
            </a:r>
            <a:r>
              <a:rPr lang="de-DE" dirty="0"/>
              <a:t> (</a:t>
            </a:r>
            <a:r>
              <a:rPr lang="de-DE" dirty="0" err="1"/>
              <a:t>tubes</a:t>
            </a:r>
            <a:r>
              <a:rPr lang="de-DE" dirty="0"/>
              <a:t>) </a:t>
            </a:r>
            <a:r>
              <a:rPr lang="de-DE" dirty="0" err="1"/>
              <a:t>fabricated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-&gt; </a:t>
            </a:r>
            <a:r>
              <a:rPr lang="de-DE" dirty="0" err="1"/>
              <a:t>remainder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buyed</a:t>
            </a:r>
            <a:r>
              <a:rPr lang="de-DE" dirty="0"/>
              <a:t> </a:t>
            </a:r>
            <a:r>
              <a:rPr lang="de-DE" dirty="0" err="1"/>
              <a:t>expensively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year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 smtClean="0"/>
              <a:t>a </a:t>
            </a:r>
            <a:r>
              <a:rPr lang="de-DE" dirty="0" err="1" smtClean="0"/>
              <a:t>compromise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pulse/</a:t>
            </a:r>
            <a:r>
              <a:rPr lang="de-DE" dirty="0" err="1" smtClean="0"/>
              <a:t>cw</a:t>
            </a:r>
            <a:r>
              <a:rPr lang="de-DE" dirty="0" smtClean="0"/>
              <a:t>  LINAC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thinkable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2565" y="3124200"/>
            <a:ext cx="305083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>
                <a:solidFill>
                  <a:srgbClr val="FF0000"/>
                </a:solidFill>
              </a:rPr>
              <a:t>-&gt; Poster </a:t>
            </a:r>
            <a:r>
              <a:rPr lang="de-DE" b="1" dirty="0" err="1" smtClean="0">
                <a:solidFill>
                  <a:srgbClr val="FF0000"/>
                </a:solidFill>
              </a:rPr>
              <a:t>of</a:t>
            </a:r>
            <a:r>
              <a:rPr lang="de-DE" b="1" dirty="0" smtClean="0">
                <a:solidFill>
                  <a:srgbClr val="FF0000"/>
                </a:solidFill>
              </a:rPr>
              <a:t> J. </a:t>
            </a:r>
            <a:r>
              <a:rPr lang="de-DE" b="1" dirty="0" err="1" smtClean="0">
                <a:solidFill>
                  <a:srgbClr val="FF0000"/>
                </a:solidFill>
              </a:rPr>
              <a:t>Zappai</a:t>
            </a:r>
            <a:r>
              <a:rPr lang="de-DE" b="1" dirty="0" smtClean="0">
                <a:solidFill>
                  <a:srgbClr val="FF0000"/>
                </a:solidFill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32332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roadmap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Poststripper </a:t>
            </a:r>
            <a:r>
              <a:rPr lang="de-DE" dirty="0" err="1" smtClean="0"/>
              <a:t>looks</a:t>
            </a:r>
            <a:r>
              <a:rPr lang="de-DE" dirty="0" smtClean="0"/>
              <a:t> like? 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450685"/>
            <a:ext cx="9144000" cy="4903585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Motivation</a:t>
            </a:r>
            <a:br>
              <a:rPr lang="de-DE" dirty="0" smtClean="0"/>
            </a:br>
            <a:r>
              <a:rPr lang="de-DE" dirty="0" smtClean="0"/>
              <a:t> – </a:t>
            </a:r>
            <a:r>
              <a:rPr lang="de-DE" dirty="0" err="1" smtClean="0"/>
              <a:t>overaged</a:t>
            </a:r>
            <a:r>
              <a:rPr lang="de-DE" dirty="0" smtClean="0"/>
              <a:t> post-stripper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FAIR </a:t>
            </a:r>
            <a:r>
              <a:rPr lang="de-DE" dirty="0" err="1" smtClean="0"/>
              <a:t>commissioning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/>
              <a:t>T</a:t>
            </a:r>
            <a:r>
              <a:rPr lang="de-DE" dirty="0" err="1" smtClean="0"/>
              <a:t>hree</a:t>
            </a:r>
            <a:r>
              <a:rPr lang="de-DE" dirty="0" smtClean="0"/>
              <a:t> LINAC </a:t>
            </a:r>
            <a:r>
              <a:rPr lang="de-DE" dirty="0" err="1" smtClean="0"/>
              <a:t>Concepts</a:t>
            </a:r>
            <a:r>
              <a:rPr lang="de-DE" dirty="0"/>
              <a:t> </a:t>
            </a:r>
            <a:r>
              <a:rPr lang="de-DE" dirty="0" smtClean="0"/>
              <a:t>(Alvarez, IH, Hybrid)</a:t>
            </a:r>
            <a:br>
              <a:rPr lang="de-DE" dirty="0" smtClean="0"/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- LINAC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department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favours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Alvarez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solution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due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flexibility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beam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quality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systematic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matching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de-DE" dirty="0" smtClean="0"/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External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Review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called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October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2016</a:t>
            </a:r>
          </a:p>
          <a:p>
            <a:endParaRPr lang="de-DE" dirty="0"/>
          </a:p>
          <a:p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r>
              <a:rPr lang="de-DE" dirty="0" smtClean="0"/>
              <a:t>: RF </a:t>
            </a:r>
            <a:r>
              <a:rPr lang="de-DE" dirty="0" err="1" smtClean="0"/>
              <a:t>gallery</a:t>
            </a:r>
            <a:r>
              <a:rPr lang="de-DE" dirty="0" smtClean="0"/>
              <a:t> upgrade</a:t>
            </a:r>
          </a:p>
          <a:p>
            <a:endParaRPr lang="de-DE" dirty="0"/>
          </a:p>
          <a:p>
            <a:r>
              <a:rPr lang="de-DE" dirty="0" smtClean="0"/>
              <a:t>User </a:t>
            </a:r>
            <a:r>
              <a:rPr lang="de-DE" dirty="0" err="1" smtClean="0"/>
              <a:t>requirements</a:t>
            </a:r>
            <a:r>
              <a:rPr lang="de-DE" dirty="0" smtClean="0"/>
              <a:t> (EH, M-</a:t>
            </a:r>
            <a:r>
              <a:rPr lang="de-DE" dirty="0" err="1" smtClean="0"/>
              <a:t>Branch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deal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pulse </a:t>
            </a:r>
            <a:r>
              <a:rPr lang="de-DE" dirty="0" err="1" smtClean="0"/>
              <a:t>operation</a:t>
            </a:r>
            <a:r>
              <a:rPr lang="de-DE" dirty="0"/>
              <a:t> @10 </a:t>
            </a:r>
            <a:r>
              <a:rPr lang="de-DE" dirty="0" smtClean="0"/>
              <a:t>Hz</a:t>
            </a:r>
            <a:r>
              <a:rPr lang="de-DE" dirty="0"/>
              <a:t>?</a:t>
            </a:r>
            <a:br>
              <a:rPr lang="de-DE" dirty="0"/>
            </a:b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requested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smtClean="0"/>
              <a:t> -&gt;</a:t>
            </a:r>
            <a:r>
              <a:rPr lang="de-DE" dirty="0" err="1" smtClean="0"/>
              <a:t>Longterm</a:t>
            </a:r>
            <a:r>
              <a:rPr lang="de-DE" dirty="0" smtClean="0"/>
              <a:t>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0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</a:t>
            </a:r>
            <a:r>
              <a:rPr lang="de-DE" dirty="0" err="1" smtClean="0"/>
              <a:t>February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40356"/>
            <a:ext cx="8211834" cy="4903585"/>
          </a:xfrm>
        </p:spPr>
        <p:txBody>
          <a:bodyPr/>
          <a:lstStyle/>
          <a:p>
            <a:r>
              <a:rPr lang="de-DE" dirty="0" err="1" smtClean="0"/>
              <a:t>new</a:t>
            </a:r>
            <a:r>
              <a:rPr lang="de-DE" dirty="0" smtClean="0"/>
              <a:t> post</a:t>
            </a:r>
            <a:r>
              <a:rPr lang="de-DE" dirty="0"/>
              <a:t>-</a:t>
            </a:r>
            <a:r>
              <a:rPr lang="de-DE" dirty="0" smtClean="0"/>
              <a:t>stripper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reached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UNILAC-Upgrade </a:t>
            </a:r>
            <a:r>
              <a:rPr lang="de-DE" dirty="0" err="1" smtClean="0"/>
              <a:t>projects</a:t>
            </a:r>
            <a:r>
              <a:rPr lang="de-DE" dirty="0" smtClean="0"/>
              <a:t> in </a:t>
            </a:r>
            <a:r>
              <a:rPr lang="de-DE" dirty="0" err="1" smtClean="0"/>
              <a:t>priority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stronger</a:t>
            </a:r>
            <a:r>
              <a:rPr lang="de-DE" dirty="0" smtClean="0"/>
              <a:t> </a:t>
            </a:r>
            <a:r>
              <a:rPr lang="de-DE" dirty="0" err="1" smtClean="0"/>
              <a:t>focus</a:t>
            </a:r>
            <a:r>
              <a:rPr lang="de-DE" dirty="0" smtClean="0"/>
              <a:t> on </a:t>
            </a:r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han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</a:t>
            </a:r>
            <a:r>
              <a:rPr lang="de-DE" dirty="0" err="1" smtClean="0"/>
              <a:t>worst</a:t>
            </a:r>
            <a:r>
              <a:rPr lang="de-DE" dirty="0" smtClean="0"/>
              <a:t> </a:t>
            </a:r>
            <a:r>
              <a:rPr lang="de-DE" dirty="0" err="1" smtClean="0"/>
              <a:t>case</a:t>
            </a:r>
            <a:r>
              <a:rPr lang="de-DE" dirty="0" smtClean="0"/>
              <a:t>: </a:t>
            </a:r>
            <a:r>
              <a:rPr lang="de-DE" dirty="0" err="1" smtClean="0"/>
              <a:t>post</a:t>
            </a:r>
            <a:r>
              <a:rPr lang="de-DE" dirty="0" smtClean="0"/>
              <a:t> </a:t>
            </a:r>
            <a:r>
              <a:rPr lang="de-DE" dirty="0" err="1" smtClean="0"/>
              <a:t>stripper</a:t>
            </a:r>
            <a:r>
              <a:rPr lang="de-DE" dirty="0" smtClean="0"/>
              <a:t> </a:t>
            </a:r>
            <a:r>
              <a:rPr lang="de-DE" dirty="0" err="1" smtClean="0"/>
              <a:t>fails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FAIR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commissioning</a:t>
            </a:r>
            <a:r>
              <a:rPr lang="de-DE" dirty="0" smtClean="0"/>
              <a:t>)</a:t>
            </a: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624" y="3920418"/>
            <a:ext cx="6243247" cy="186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504679" y="3692149"/>
            <a:ext cx="116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MEBT </a:t>
            </a:r>
            <a:r>
              <a:rPr lang="de-DE" dirty="0" err="1" smtClean="0"/>
              <a:t>redesign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333272" y="5518521"/>
            <a:ext cx="1476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RFQ-</a:t>
            </a:r>
            <a:r>
              <a:rPr lang="de-DE" dirty="0" err="1" smtClean="0"/>
              <a:t>redesign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electrodes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92042" y="4480482"/>
            <a:ext cx="1547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Compact LEBT</a:t>
            </a:r>
          </a:p>
          <a:p>
            <a:r>
              <a:rPr lang="de-DE" dirty="0" smtClean="0"/>
              <a:t>&amp; Terminal West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3146606" y="4365694"/>
            <a:ext cx="0" cy="53693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V="1">
            <a:off x="2979808" y="5266160"/>
            <a:ext cx="0" cy="23168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1590279" y="5028249"/>
            <a:ext cx="67212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3999241" y="5178994"/>
            <a:ext cx="1143000" cy="9269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169172" y="5786402"/>
            <a:ext cx="1289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pulsed</a:t>
            </a:r>
            <a:r>
              <a:rPr lang="de-DE" dirty="0" smtClean="0"/>
              <a:t> gas </a:t>
            </a:r>
            <a:r>
              <a:rPr lang="de-DE" dirty="0" err="1" smtClean="0"/>
              <a:t>stripper</a:t>
            </a:r>
            <a:r>
              <a:rPr lang="de-DE" dirty="0" smtClean="0"/>
              <a:t>,</a:t>
            </a:r>
          </a:p>
          <a:p>
            <a:pPr algn="ctr"/>
            <a:r>
              <a:rPr lang="de-DE" dirty="0" smtClean="0"/>
              <a:t>EMTEX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71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Kann der existierenden „Alvarez“</a:t>
            </a:r>
            <a:br>
              <a:rPr lang="de-DE" dirty="0" smtClean="0"/>
            </a:br>
            <a:r>
              <a:rPr lang="de-DE" dirty="0" smtClean="0"/>
              <a:t>saniert werden?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" y="952363"/>
            <a:ext cx="4929372" cy="224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44" y="1245326"/>
            <a:ext cx="2392055" cy="182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59" y="3074893"/>
            <a:ext cx="2408541" cy="17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44" y="4804706"/>
            <a:ext cx="2392056" cy="182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55" y="4172216"/>
            <a:ext cx="5002306" cy="192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22565" y="3388999"/>
            <a:ext cx="581441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/>
              <a:t>effort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refurbishment</a:t>
            </a:r>
            <a:r>
              <a:rPr lang="de-DE" b="1" dirty="0" smtClean="0"/>
              <a:t> (</a:t>
            </a:r>
            <a:r>
              <a:rPr lang="de-DE" b="1" dirty="0" err="1" smtClean="0"/>
              <a:t>costs</a:t>
            </a:r>
            <a:r>
              <a:rPr lang="de-DE" b="1" dirty="0" smtClean="0"/>
              <a:t>, time, man power)</a:t>
            </a:r>
          </a:p>
          <a:p>
            <a:pPr algn="l"/>
            <a:r>
              <a:rPr lang="de-DE" b="1" dirty="0" err="1" smtClean="0"/>
              <a:t>beats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effort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a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post</a:t>
            </a:r>
            <a:r>
              <a:rPr lang="de-DE" b="1" dirty="0" smtClean="0"/>
              <a:t> </a:t>
            </a:r>
            <a:r>
              <a:rPr lang="de-DE" b="1" dirty="0" err="1" smtClean="0"/>
              <a:t>stripper</a:t>
            </a:r>
            <a:r>
              <a:rPr lang="de-DE" b="1" dirty="0" smtClean="0"/>
              <a:t> </a:t>
            </a:r>
            <a:r>
              <a:rPr lang="de-DE" b="1" dirty="0" err="1" smtClean="0"/>
              <a:t>Linac</a:t>
            </a:r>
            <a:r>
              <a:rPr lang="de-DE" b="1" dirty="0" smtClean="0"/>
              <a:t> </a:t>
            </a:r>
            <a:r>
              <a:rPr lang="de-DE" b="1" dirty="0" err="1" smtClean="0"/>
              <a:t>highly</a:t>
            </a: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169695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post-stripper </a:t>
            </a:r>
            <a:r>
              <a:rPr lang="de-DE" dirty="0" err="1" smtClean="0"/>
              <a:t>concepts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new</a:t>
            </a:r>
            <a:r>
              <a:rPr lang="de-DE" dirty="0"/>
              <a:t> Alvarez (</a:t>
            </a:r>
            <a:r>
              <a:rPr lang="de-DE" dirty="0" err="1"/>
              <a:t>synchronous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bd</a:t>
            </a:r>
            <a:r>
              <a:rPr lang="de-DE" dirty="0"/>
              <a:t>)</a:t>
            </a:r>
          </a:p>
          <a:p>
            <a:endParaRPr lang="de-DE" dirty="0" smtClean="0"/>
          </a:p>
          <a:p>
            <a:r>
              <a:rPr lang="de-DE" dirty="0" smtClean="0"/>
              <a:t>6x IH </a:t>
            </a:r>
            <a:r>
              <a:rPr lang="de-DE" dirty="0" err="1" smtClean="0"/>
              <a:t>cavities</a:t>
            </a:r>
            <a:r>
              <a:rPr lang="de-DE" dirty="0" smtClean="0"/>
              <a:t> IH-LINAC (</a:t>
            </a:r>
            <a:r>
              <a:rPr lang="de-DE" dirty="0" err="1" smtClean="0"/>
              <a:t>former</a:t>
            </a:r>
            <a:r>
              <a:rPr lang="de-DE" dirty="0" smtClean="0"/>
              <a:t> </a:t>
            </a:r>
            <a:r>
              <a:rPr lang="de-DE" dirty="0"/>
              <a:t>HE-LINAC) (KONUS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13x IH </a:t>
            </a:r>
            <a:r>
              <a:rPr lang="de-DE" dirty="0" err="1" smtClean="0"/>
              <a:t>cavities</a:t>
            </a:r>
            <a:r>
              <a:rPr lang="de-DE" dirty="0" smtClean="0"/>
              <a:t> Hybrid-LINAC (</a:t>
            </a:r>
            <a:r>
              <a:rPr lang="de-DE" dirty="0" err="1" smtClean="0"/>
              <a:t>synchronous</a:t>
            </a:r>
            <a:r>
              <a:rPr lang="de-DE" dirty="0" smtClean="0"/>
              <a:t>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bd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cw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LINAC</a:t>
            </a:r>
            <a:br>
              <a:rPr lang="de-DE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(EQUUS,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no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post-stripper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option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, in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addition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21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88340"/>
            <a:ext cx="6559260" cy="787557"/>
          </a:xfrm>
        </p:spPr>
        <p:txBody>
          <a:bodyPr anchor="b" anchorCtr="0">
            <a:noAutofit/>
          </a:bodyPr>
          <a:lstStyle/>
          <a:p>
            <a:pPr>
              <a:defRPr/>
            </a:pPr>
            <a:r>
              <a:rPr lang="de-DE" dirty="0" smtClean="0"/>
              <a:t>Entwicklung </a:t>
            </a:r>
            <a:r>
              <a:rPr lang="de-DE" dirty="0"/>
              <a:t>Verstärker Prototyp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&amp; Stufenweise Modernisierung</a:t>
            </a:r>
            <a:endParaRPr lang="de-DE" dirty="0"/>
          </a:p>
        </p:txBody>
      </p:sp>
      <p:sp>
        <p:nvSpPr>
          <p:cNvPr id="13" name="Foliennummernplatzhalt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A93955-C3A7-4FDD-9C61-1C65365DF6FE}" type="slidenum">
              <a:rPr lang="de-DE" altLang="de-DE" sz="14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400" dirty="0" smtClean="0">
              <a:solidFill>
                <a:prstClr val="black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8000" y="1332000"/>
            <a:ext cx="8568000" cy="474899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360000" lvl="1" indent="-360000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70C0"/>
                </a:solidFill>
              </a:rPr>
              <a:t>Neuer </a:t>
            </a:r>
            <a:r>
              <a:rPr lang="de-DE" b="1" dirty="0">
                <a:solidFill>
                  <a:srgbClr val="0070C0"/>
                </a:solidFill>
              </a:rPr>
              <a:t>1,8 MW </a:t>
            </a:r>
            <a:r>
              <a:rPr lang="de-DE" b="1" dirty="0" smtClean="0">
                <a:solidFill>
                  <a:srgbClr val="0070C0"/>
                </a:solidFill>
              </a:rPr>
              <a:t>Verstärkerkreis von </a:t>
            </a:r>
            <a:r>
              <a:rPr lang="de-DE" b="1" dirty="0">
                <a:solidFill>
                  <a:srgbClr val="0070C0"/>
                </a:solidFill>
              </a:rPr>
              <a:t>THALES </a:t>
            </a:r>
            <a:r>
              <a:rPr lang="de-DE" b="1" dirty="0" smtClean="0">
                <a:solidFill>
                  <a:srgbClr val="0070C0"/>
                </a:solidFill>
              </a:rPr>
              <a:t>(Prototyp)</a:t>
            </a:r>
            <a:endParaRPr lang="de-DE" b="1" dirty="0">
              <a:solidFill>
                <a:srgbClr val="0070C0"/>
              </a:solidFill>
            </a:endParaRPr>
          </a:p>
          <a:p>
            <a:pPr marL="360000" lvl="1" indent="-360000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70C0"/>
                </a:solidFill>
              </a:rPr>
              <a:t>Entwicklung 150 </a:t>
            </a:r>
            <a:r>
              <a:rPr lang="de-DE" b="1" dirty="0">
                <a:solidFill>
                  <a:srgbClr val="0070C0"/>
                </a:solidFill>
              </a:rPr>
              <a:t>kW </a:t>
            </a:r>
            <a:r>
              <a:rPr lang="de-DE" b="1" dirty="0" err="1" smtClean="0">
                <a:solidFill>
                  <a:srgbClr val="0070C0"/>
                </a:solidFill>
              </a:rPr>
              <a:t>Tansistor</a:t>
            </a:r>
            <a:r>
              <a:rPr lang="de-DE" b="1" dirty="0" smtClean="0">
                <a:solidFill>
                  <a:srgbClr val="0070C0"/>
                </a:solidFill>
              </a:rPr>
              <a:t>-Treiberverstärker (Prototyp)</a:t>
            </a:r>
            <a:endParaRPr lang="de-DE" dirty="0" smtClean="0">
              <a:solidFill>
                <a:prstClr val="black"/>
              </a:solidFill>
            </a:endParaRPr>
          </a:p>
          <a:p>
            <a:pPr marL="360000" lvl="1" indent="-360000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70C0"/>
                </a:solidFill>
              </a:rPr>
              <a:t>Umbau bestehende Alvarez-Endstufen </a:t>
            </a:r>
            <a:r>
              <a:rPr lang="de-DE" b="1" dirty="0" smtClean="0">
                <a:solidFill>
                  <a:srgbClr val="0070C0"/>
                </a:solidFill>
              </a:rPr>
              <a:t>&amp; </a:t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 smtClean="0">
                <a:solidFill>
                  <a:srgbClr val="0070C0"/>
                </a:solidFill>
              </a:rPr>
              <a:t>Aufbau s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eparate Steuerracks</a:t>
            </a:r>
            <a:r>
              <a:rPr lang="de-DE" b="1" dirty="0" smtClean="0">
                <a:solidFill>
                  <a:srgbClr val="0070C0"/>
                </a:solidFill>
              </a:rPr>
              <a:t>:</a:t>
            </a:r>
            <a:endParaRPr lang="de-DE" b="1" dirty="0">
              <a:solidFill>
                <a:srgbClr val="0070C0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prstClr val="black"/>
                </a:solidFill>
              </a:rPr>
              <a:t>Neuentwicklung SPS-Verstärkersteuerung &amp; ME</a:t>
            </a:r>
            <a:endParaRPr lang="de-DE" dirty="0">
              <a:solidFill>
                <a:prstClr val="black"/>
              </a:solidFill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>
                <a:solidFill>
                  <a:prstClr val="black"/>
                </a:solidFill>
              </a:rPr>
              <a:t>Kommerzielle Netzgeräte für </a:t>
            </a:r>
            <a:r>
              <a:rPr lang="de-DE" dirty="0" smtClean="0">
                <a:solidFill>
                  <a:prstClr val="black"/>
                </a:solidFill>
              </a:rPr>
              <a:t>UG1</a:t>
            </a:r>
            <a:endParaRPr lang="de-DE" dirty="0" smtClean="0">
              <a:solidFill>
                <a:prstClr val="black"/>
              </a:solidFill>
              <a:sym typeface="Symbol"/>
            </a:endParaRPr>
          </a:p>
          <a:p>
            <a:pPr marL="360000" lvl="1" indent="-360000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0070C0"/>
                </a:solidFill>
              </a:rPr>
              <a:t>Moderne </a:t>
            </a:r>
            <a:r>
              <a:rPr lang="de-DE" b="1" dirty="0">
                <a:solidFill>
                  <a:srgbClr val="0070C0"/>
                </a:solidFill>
              </a:rPr>
              <a:t>SPS-Steuerung für </a:t>
            </a:r>
            <a:r>
              <a:rPr lang="de-DE" b="1" dirty="0" smtClean="0">
                <a:solidFill>
                  <a:srgbClr val="0070C0"/>
                </a:solidFill>
              </a:rPr>
              <a:t>UA-Netzgeräte</a:t>
            </a:r>
          </a:p>
          <a:p>
            <a:pPr marL="360000" lvl="1" indent="-360000">
              <a:lnSpc>
                <a:spcPct val="120000"/>
              </a:lnSpc>
              <a:spcBef>
                <a:spcPts val="12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0070C0"/>
                </a:solidFill>
              </a:rPr>
              <a:t>Neuentwicklung digitale LLRF &amp; </a:t>
            </a:r>
            <a:r>
              <a:rPr lang="de-DE" b="1" dirty="0" smtClean="0">
                <a:solidFill>
                  <a:srgbClr val="0070C0"/>
                </a:solidFill>
                <a:sym typeface="Symbol"/>
              </a:rPr>
              <a:t></a:t>
            </a:r>
            <a:r>
              <a:rPr lang="de-DE" b="1" baseline="-25000" dirty="0" smtClean="0">
                <a:solidFill>
                  <a:srgbClr val="0070C0"/>
                </a:solidFill>
              </a:rPr>
              <a:t>0</a:t>
            </a:r>
            <a:r>
              <a:rPr lang="de-DE" b="1" dirty="0" smtClean="0">
                <a:solidFill>
                  <a:srgbClr val="0070C0"/>
                </a:solidFill>
              </a:rPr>
              <a:t> Regelung (Prototypen)</a:t>
            </a:r>
          </a:p>
          <a:p>
            <a:pPr marL="360000" lvl="1" indent="-360000">
              <a:lnSpc>
                <a:spcPct val="120000"/>
              </a:lnSpc>
              <a:spcBef>
                <a:spcPts val="3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de-DE" b="1" u="sng" dirty="0" smtClean="0">
                <a:solidFill>
                  <a:srgbClr val="0070C0"/>
                </a:solidFill>
              </a:rPr>
              <a:t>Längerfristig:</a:t>
            </a:r>
            <a:r>
              <a:rPr lang="de-DE" u="sng" dirty="0" smtClean="0">
                <a:solidFill>
                  <a:prstClr val="black"/>
                </a:solidFill>
              </a:rPr>
              <a:t> </a:t>
            </a:r>
            <a:r>
              <a:rPr lang="de-DE" b="1" u="sng" dirty="0">
                <a:solidFill>
                  <a:srgbClr val="0070C0"/>
                </a:solidFill>
              </a:rPr>
              <a:t>Austausch der bestehenden Endstufen </a:t>
            </a:r>
            <a:r>
              <a:rPr lang="de-DE" b="1" u="sng" dirty="0" smtClean="0">
                <a:solidFill>
                  <a:srgbClr val="0070C0"/>
                </a:solidFill>
              </a:rPr>
              <a:t>&amp;</a:t>
            </a:r>
            <a:br>
              <a:rPr lang="de-DE" b="1" u="sng" dirty="0" smtClean="0">
                <a:solidFill>
                  <a:srgbClr val="0070C0"/>
                </a:solidFill>
              </a:rPr>
            </a:br>
            <a:r>
              <a:rPr lang="de-DE" b="1" u="sng" dirty="0" smtClean="0">
                <a:solidFill>
                  <a:srgbClr val="0070C0"/>
                </a:solidFill>
              </a:rPr>
              <a:t>Treiberverstärker </a:t>
            </a:r>
            <a:r>
              <a:rPr lang="de-DE" b="1" u="sng" dirty="0">
                <a:solidFill>
                  <a:srgbClr val="0070C0"/>
                </a:solidFill>
              </a:rPr>
              <a:t>durch die </a:t>
            </a:r>
            <a:r>
              <a:rPr lang="de-DE" b="1" u="sng" dirty="0" smtClean="0">
                <a:solidFill>
                  <a:srgbClr val="0070C0"/>
                </a:solidFill>
              </a:rPr>
              <a:t>Neuentwicklungen </a:t>
            </a:r>
            <a:r>
              <a:rPr lang="de-DE" b="1" dirty="0" smtClean="0">
                <a:solidFill>
                  <a:srgbClr val="0070C0"/>
                </a:solidFill>
              </a:rPr>
              <a:t/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(noch nicht finanziert)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anchor="ctr" anchorCtr="1"/>
          <a:lstStyle>
            <a:lvl1pPr>
              <a:defRPr sz="1000"/>
            </a:lvl1pPr>
          </a:lstStyle>
          <a:p>
            <a:r>
              <a:rPr lang="de-DE" dirty="0" smtClean="0">
                <a:solidFill>
                  <a:prstClr val="black"/>
                </a:solidFill>
              </a:rPr>
              <a:t>23.02.2016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3" name="Runde Klammer rechts 2"/>
          <p:cNvSpPr/>
          <p:nvPr/>
        </p:nvSpPr>
        <p:spPr>
          <a:xfrm>
            <a:off x="6943726" y="1332000"/>
            <a:ext cx="495300" cy="3402369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0" name="Runde Klammer rechts 9"/>
          <p:cNvSpPr/>
          <p:nvPr/>
        </p:nvSpPr>
        <p:spPr>
          <a:xfrm>
            <a:off x="6943726" y="4918562"/>
            <a:ext cx="495299" cy="1131850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black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500216" y="2681361"/>
            <a:ext cx="1293406" cy="70364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altLang="de-DE" b="1" dirty="0" smtClean="0">
                <a:solidFill>
                  <a:srgbClr val="CC0000"/>
                </a:solidFill>
                <a:sym typeface="Symbol"/>
              </a:rPr>
              <a:t>Stufe 1</a:t>
            </a:r>
          </a:p>
          <a:p>
            <a:pPr algn="ctr">
              <a:spcAft>
                <a:spcPts val="600"/>
              </a:spcAft>
            </a:pPr>
            <a:r>
              <a:rPr lang="de-DE" altLang="de-DE" b="1" dirty="0" smtClean="0">
                <a:solidFill>
                  <a:srgbClr val="CC0000"/>
                </a:solidFill>
                <a:sym typeface="Symbol"/>
              </a:rPr>
              <a:t>(bis 2018)</a:t>
            </a:r>
            <a:endParaRPr lang="de-DE" altLang="de-DE" b="1" dirty="0">
              <a:solidFill>
                <a:srgbClr val="CC0000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7500216" y="5132664"/>
            <a:ext cx="1293406" cy="70364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altLang="de-DE" b="1" dirty="0" smtClean="0">
                <a:solidFill>
                  <a:srgbClr val="CC0000"/>
                </a:solidFill>
                <a:sym typeface="Symbol"/>
              </a:rPr>
              <a:t>Stufe 2</a:t>
            </a:r>
          </a:p>
          <a:p>
            <a:pPr algn="ctr">
              <a:spcAft>
                <a:spcPts val="600"/>
              </a:spcAft>
            </a:pPr>
            <a:r>
              <a:rPr lang="de-DE" altLang="de-DE" b="1" dirty="0" smtClean="0">
                <a:solidFill>
                  <a:srgbClr val="CC0000"/>
                </a:solidFill>
                <a:sym typeface="Symbol"/>
              </a:rPr>
              <a:t>(später)</a:t>
            </a:r>
            <a:endParaRPr lang="de-DE" altLang="de-DE" b="1" dirty="0">
              <a:solidFill>
                <a:srgbClr val="CC0000"/>
              </a:solidFill>
            </a:endParaRPr>
          </a:p>
        </p:txBody>
      </p:sp>
      <p:sp>
        <p:nvSpPr>
          <p:cNvPr id="14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203399" y="6560611"/>
            <a:ext cx="2895600" cy="357157"/>
          </a:xfrm>
          <a:prstGeom prst="rect">
            <a:avLst/>
          </a:prstGeom>
        </p:spPr>
        <p:txBody>
          <a:bodyPr vert="horz" lIns="91440" tIns="45720" rIns="91440" bIns="45720" rtlCol="0" anchor="ctr" anchorCtr="1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>
                <a:solidFill>
                  <a:prstClr val="black"/>
                </a:solidFill>
              </a:rPr>
              <a:t>Bernhard </a:t>
            </a:r>
            <a:r>
              <a:rPr lang="de-DE" dirty="0" err="1" smtClean="0">
                <a:solidFill>
                  <a:prstClr val="black"/>
                </a:solidFill>
              </a:rPr>
              <a:t>Schlitt</a:t>
            </a:r>
            <a:r>
              <a:rPr lang="de-DE" dirty="0" smtClean="0">
                <a:solidFill>
                  <a:prstClr val="black"/>
                </a:solidFill>
              </a:rPr>
              <a:t>, </a:t>
            </a:r>
            <a:r>
              <a:rPr lang="de-DE" dirty="0" err="1" smtClean="0">
                <a:solidFill>
                  <a:prstClr val="black"/>
                </a:solidFill>
              </a:rPr>
              <a:t>Linac</a:t>
            </a:r>
            <a:r>
              <a:rPr lang="de-DE" dirty="0" smtClean="0">
                <a:solidFill>
                  <a:prstClr val="black"/>
                </a:solidFill>
              </a:rPr>
              <a:t> RF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: Parameters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420613"/>
              </p:ext>
            </p:extLst>
          </p:nvPr>
        </p:nvGraphicFramePr>
        <p:xfrm>
          <a:off x="304800" y="1219201"/>
          <a:ext cx="8612823" cy="520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239"/>
                <a:gridCol w="1012444"/>
                <a:gridCol w="1603947"/>
                <a:gridCol w="1117345"/>
                <a:gridCol w="1656080"/>
                <a:gridCol w="1060768"/>
              </a:tblGrid>
              <a:tr h="86868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New Alvarez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IH LINAC</a:t>
                      </a:r>
                    </a:p>
                    <a:p>
                      <a:r>
                        <a:rPr lang="de-DE" sz="1600" dirty="0" smtClean="0"/>
                        <a:t>(6x IH)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Hybrid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Linac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(</a:t>
                      </a:r>
                      <a:r>
                        <a:rPr lang="de-DE" sz="1600" dirty="0" smtClean="0"/>
                        <a:t>13x IH)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Cw</a:t>
                      </a:r>
                      <a:r>
                        <a:rPr lang="de-DE" sz="160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de-DE" sz="1600" dirty="0" err="1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Linac</a:t>
                      </a:r>
                      <a:endParaRPr lang="de-DE" sz="1600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Output </a:t>
                      </a:r>
                      <a:r>
                        <a:rPr lang="de-DE" sz="1600" dirty="0" err="1" smtClean="0"/>
                        <a:t>Energy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</a:t>
                      </a:r>
                      <a:r>
                        <a:rPr lang="de-DE" sz="1600" dirty="0" err="1" smtClean="0"/>
                        <a:t>MeV</a:t>
                      </a:r>
                      <a:r>
                        <a:rPr lang="de-DE" sz="1600" dirty="0" smtClean="0"/>
                        <a:t>/u]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3.3-11.4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(3.9-)11.4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5.3@June2016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(3.3-11.4)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3.5-7.3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Operation </a:t>
                      </a:r>
                      <a:r>
                        <a:rPr lang="de-DE" sz="1600" dirty="0" err="1" smtClean="0"/>
                        <a:t>frequency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[MHz]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108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217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A/Q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8.5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8.5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8.5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Design 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238U28+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238U28+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238U28+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(ECR)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Duty</a:t>
                      </a:r>
                      <a:r>
                        <a:rPr lang="de-DE" sz="1600" baseline="0" dirty="0" smtClean="0"/>
                        <a:t> Cycle</a:t>
                      </a:r>
                    </a:p>
                    <a:p>
                      <a:r>
                        <a:rPr lang="de-DE" sz="1600" baseline="0" dirty="0" smtClean="0"/>
                        <a:t>(</a:t>
                      </a:r>
                      <a:r>
                        <a:rPr lang="de-DE" sz="1600" baseline="0" dirty="0" err="1" smtClean="0"/>
                        <a:t>rf</a:t>
                      </a:r>
                      <a:r>
                        <a:rPr lang="de-DE" sz="1600" baseline="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[%]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0.2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(2)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0.2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(2)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0.2</a:t>
                      </a:r>
                      <a:br>
                        <a:rPr lang="de-DE" sz="1600" dirty="0" smtClean="0"/>
                      </a:br>
                      <a:r>
                        <a:rPr lang="de-DE" sz="1600" dirty="0" smtClean="0"/>
                        <a:t>(2)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100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Repetition rate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[Hz]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Pulse </a:t>
                      </a:r>
                      <a:r>
                        <a:rPr lang="de-DE" sz="1600" dirty="0" err="1" smtClean="0"/>
                        <a:t>length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</a:t>
                      </a:r>
                      <a:r>
                        <a:rPr lang="de-DE" sz="1600" dirty="0" err="1" smtClean="0"/>
                        <a:t>rf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200µs</a:t>
                      </a:r>
                    </a:p>
                    <a:p>
                      <a:r>
                        <a:rPr lang="de-DE" sz="1600" dirty="0" smtClean="0"/>
                        <a:t>(2 </a:t>
                      </a:r>
                      <a:r>
                        <a:rPr lang="de-DE" sz="1600" dirty="0" err="1" smtClean="0"/>
                        <a:t>ms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200µs</a:t>
                      </a:r>
                    </a:p>
                    <a:p>
                      <a:r>
                        <a:rPr lang="de-DE" sz="1600" dirty="0" smtClean="0"/>
                        <a:t>(2 </a:t>
                      </a:r>
                      <a:r>
                        <a:rPr lang="de-DE" sz="1600" dirty="0" err="1" smtClean="0"/>
                        <a:t>ms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200µs</a:t>
                      </a:r>
                    </a:p>
                    <a:p>
                      <a:r>
                        <a:rPr lang="de-DE" sz="1600" dirty="0" smtClean="0"/>
                        <a:t>(2 </a:t>
                      </a:r>
                      <a:r>
                        <a:rPr lang="de-DE" sz="1600" dirty="0" err="1" smtClean="0"/>
                        <a:t>ms</a:t>
                      </a:r>
                      <a:r>
                        <a:rPr lang="de-DE" sz="1600" dirty="0" smtClean="0"/>
                        <a:t>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Currents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</a:t>
                      </a:r>
                      <a:r>
                        <a:rPr lang="de-DE" sz="1600" dirty="0" err="1" smtClean="0"/>
                        <a:t>emA</a:t>
                      </a:r>
                      <a:r>
                        <a:rPr lang="de-DE" sz="1600" dirty="0" smtClean="0"/>
                        <a:t>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Emittance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growth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[%]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10 @5.3 </a:t>
                      </a:r>
                      <a:r>
                        <a:rPr lang="de-DE" sz="1600" dirty="0" err="1" smtClean="0"/>
                        <a:t>MeV</a:t>
                      </a:r>
                      <a:r>
                        <a:rPr lang="de-DE" sz="1600" dirty="0" smtClean="0"/>
                        <a:t>/u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Beam </a:t>
                      </a:r>
                      <a:r>
                        <a:rPr lang="de-DE" sz="1600" dirty="0" err="1" smtClean="0"/>
                        <a:t>dynamics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Synchr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Particle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KONUS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Synchr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Particle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EQUUS</a:t>
                      </a:r>
                      <a:endParaRPr lang="de-DE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r>
              <a:rPr lang="de-DE" dirty="0" smtClean="0"/>
              <a:t>: Features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10851"/>
              </p:ext>
            </p:extLst>
          </p:nvPr>
        </p:nvGraphicFramePr>
        <p:xfrm>
          <a:off x="53658" y="1317812"/>
          <a:ext cx="909034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520"/>
                <a:gridCol w="616268"/>
                <a:gridCol w="1677317"/>
                <a:gridCol w="1703294"/>
                <a:gridCol w="1708468"/>
                <a:gridCol w="1514475"/>
              </a:tblGrid>
              <a:tr h="370840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New Alvarez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IH LINAC</a:t>
                      </a:r>
                    </a:p>
                    <a:p>
                      <a:r>
                        <a:rPr lang="de-DE" sz="1400" dirty="0" smtClean="0"/>
                        <a:t>(6x IH)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Hybrid</a:t>
                      </a:r>
                      <a:r>
                        <a:rPr lang="de-DE" sz="1400" baseline="0" dirty="0" smtClean="0"/>
                        <a:t> LINAC</a:t>
                      </a:r>
                    </a:p>
                    <a:p>
                      <a:r>
                        <a:rPr lang="de-DE" sz="1400" baseline="0" dirty="0" smtClean="0"/>
                        <a:t>(</a:t>
                      </a:r>
                      <a:r>
                        <a:rPr lang="de-DE" sz="1400" dirty="0" smtClean="0"/>
                        <a:t>13x IH)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Linac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suitable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for</a:t>
                      </a:r>
                      <a:endParaRPr lang="de-DE" sz="1400" dirty="0" smtClean="0"/>
                    </a:p>
                    <a:p>
                      <a:r>
                        <a:rPr lang="de-DE" sz="1400" dirty="0" err="1" smtClean="0"/>
                        <a:t>new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post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stripper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addition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suitable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for</a:t>
                      </a:r>
                      <a:r>
                        <a:rPr lang="de-DE" sz="1400" baseline="0" dirty="0" smtClean="0"/>
                        <a:t/>
                      </a:r>
                      <a:br>
                        <a:rPr lang="de-DE" sz="1400" baseline="0" dirty="0" smtClean="0"/>
                      </a:br>
                      <a:r>
                        <a:rPr lang="de-DE" sz="1400" dirty="0" smtClean="0"/>
                        <a:t>FAIR </a:t>
                      </a:r>
                      <a:r>
                        <a:rPr lang="de-DE" sz="1400" dirty="0" err="1" smtClean="0"/>
                        <a:t>injector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b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Limited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intensity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rf</a:t>
                      </a:r>
                      <a:r>
                        <a:rPr lang="de-DE" sz="1400" dirty="0" smtClean="0"/>
                        <a:t>-gallery</a:t>
                      </a:r>
                    </a:p>
                    <a:p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compatible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 smtClean="0"/>
                    </a:p>
                    <a:p>
                      <a:r>
                        <a:rPr lang="de-DE" sz="1400" dirty="0" smtClean="0"/>
                        <a:t>(solid </a:t>
                      </a:r>
                      <a:r>
                        <a:rPr lang="de-DE" sz="1400" dirty="0" err="1" smtClean="0"/>
                        <a:t>state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rf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Suitable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for</a:t>
                      </a:r>
                      <a:endParaRPr lang="de-DE" sz="1400" baseline="0" dirty="0" smtClean="0"/>
                    </a:p>
                    <a:p>
                      <a:r>
                        <a:rPr lang="de-DE" sz="1400" dirty="0" smtClean="0"/>
                        <a:t>X,Y,Z,M-</a:t>
                      </a:r>
                      <a:r>
                        <a:rPr lang="de-DE" sz="1400" dirty="0" err="1" smtClean="0"/>
                        <a:t>Branch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Shortpulse,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Longpulse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A3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(2018)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Shortpulse,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Longpulse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A3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possible</a:t>
                      </a:r>
                      <a:r>
                        <a:rPr lang="de-DE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(2018)</a:t>
                      </a:r>
                      <a:endParaRPr lang="de-DE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Shortpulse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Dedicated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Costs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[</a:t>
                      </a:r>
                      <a:r>
                        <a:rPr lang="de-DE" sz="1400" dirty="0" err="1" smtClean="0"/>
                        <a:t>Mio</a:t>
                      </a:r>
                      <a:r>
                        <a:rPr lang="de-DE" sz="1400" dirty="0" smtClean="0"/>
                        <a:t>]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34 </a:t>
                      </a:r>
                      <a:r>
                        <a:rPr lang="de-DE" sz="1400" dirty="0" err="1" smtClean="0"/>
                        <a:t>Mio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27 </a:t>
                      </a:r>
                      <a:r>
                        <a:rPr lang="de-DE" sz="1400" dirty="0" err="1" smtClean="0"/>
                        <a:t>Mio</a:t>
                      </a:r>
                      <a:endParaRPr lang="de-DE" sz="1400" dirty="0" smtClean="0"/>
                    </a:p>
                    <a:p>
                      <a:r>
                        <a:rPr lang="de-DE" sz="1400" dirty="0" smtClean="0"/>
                        <a:t>(HE-LINAC)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 </a:t>
                      </a:r>
                      <a:r>
                        <a:rPr lang="de-DE" sz="1400" dirty="0" err="1" smtClean="0"/>
                        <a:t>Mio</a:t>
                      </a:r>
                      <a:endParaRPr lang="de-DE" sz="1400" dirty="0" smtClean="0"/>
                    </a:p>
                    <a:p>
                      <a:r>
                        <a:rPr lang="de-DE" sz="1400" dirty="0" smtClean="0"/>
                        <a:t>(not </a:t>
                      </a:r>
                      <a:r>
                        <a:rPr lang="de-DE" sz="1400" dirty="0" err="1" smtClean="0"/>
                        <a:t>confirmed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yet</a:t>
                      </a:r>
                      <a:r>
                        <a:rPr lang="de-DE" sz="1400" dirty="0" smtClean="0"/>
                        <a:t>)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Mio</a:t>
                      </a:r>
                      <a:endParaRPr lang="de-DE" sz="14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(EXON 2013)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Commissioning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2022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2022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2022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perspective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be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reviewed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be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reviewed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To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be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reviewed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funding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directorate</a:t>
                      </a:r>
                      <a:r>
                        <a:rPr lang="de-DE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(June2016)</a:t>
                      </a:r>
                      <a:endParaRPr lang="de-DE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29.07.2016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8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mein persönliches „Brainstorming“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29.07.2016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HIC4FAIR Rheingau, S. Mickat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78976" y="1265233"/>
            <a:ext cx="5044971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u="sng" dirty="0" smtClean="0"/>
              <a:t>Nutzeranforderungen – langfristige Perspektive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512" y="1837677"/>
            <a:ext cx="395492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IH </a:t>
            </a:r>
            <a:r>
              <a:rPr lang="de-DE" dirty="0" err="1" smtClean="0"/>
              <a:t>Linac</a:t>
            </a:r>
            <a:r>
              <a:rPr lang="de-DE" dirty="0" smtClean="0"/>
              <a:t> – dedizierter FAIR </a:t>
            </a:r>
            <a:r>
              <a:rPr lang="de-DE" dirty="0" err="1" smtClean="0"/>
              <a:t>Injector</a:t>
            </a:r>
            <a:r>
              <a:rPr lang="de-DE" dirty="0" smtClean="0"/>
              <a:t>,</a:t>
            </a:r>
          </a:p>
          <a:p>
            <a:pPr algn="l"/>
            <a:r>
              <a:rPr lang="de-DE" dirty="0" smtClean="0"/>
              <a:t>enges Parameterfenster am Eingang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659773" y="1899821"/>
            <a:ext cx="3390672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Hybrid </a:t>
            </a:r>
            <a:r>
              <a:rPr lang="de-DE" dirty="0" err="1" smtClean="0"/>
              <a:t>Linac</a:t>
            </a:r>
            <a:r>
              <a:rPr lang="de-DE" dirty="0" smtClean="0"/>
              <a:t> – Kurzpulsbetrieb </a:t>
            </a:r>
            <a:br>
              <a:rPr lang="de-DE" dirty="0" smtClean="0"/>
            </a:br>
            <a:r>
              <a:rPr lang="de-DE" dirty="0" smtClean="0"/>
              <a:t>(Festkörperverstärker)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59664" y="2484008"/>
            <a:ext cx="5416868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Alvarez</a:t>
            </a:r>
            <a:br>
              <a:rPr lang="de-DE" dirty="0" smtClean="0"/>
            </a:br>
            <a:r>
              <a:rPr lang="de-DE" dirty="0" smtClean="0"/>
              <a:t> – Bedingungen wie gehabt,</a:t>
            </a:r>
            <a:br>
              <a:rPr lang="de-DE" dirty="0" smtClean="0"/>
            </a:br>
            <a:r>
              <a:rPr lang="de-DE" dirty="0" smtClean="0"/>
              <a:t> solange HF-</a:t>
            </a:r>
            <a:r>
              <a:rPr lang="de-DE" dirty="0" err="1" smtClean="0"/>
              <a:t>Gallerie</a:t>
            </a:r>
            <a:r>
              <a:rPr lang="de-DE" dirty="0" smtClean="0"/>
              <a:t> nicht komplett modernisiert ist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094047" y="3501743"/>
            <a:ext cx="299319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b="1" dirty="0"/>
              <a:t>FAIR ist </a:t>
            </a:r>
            <a:r>
              <a:rPr lang="de-DE" b="1" dirty="0" smtClean="0"/>
              <a:t>Hauptexperiment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59087" y="3966965"/>
            <a:ext cx="3429144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cw</a:t>
            </a:r>
            <a:r>
              <a:rPr lang="de-DE" dirty="0" smtClean="0"/>
              <a:t> LINAC parallel zum UNILAC</a:t>
            </a:r>
            <a:br>
              <a:rPr lang="de-DE" dirty="0" smtClean="0"/>
            </a:br>
            <a:r>
              <a:rPr lang="de-DE" dirty="0" smtClean="0"/>
              <a:t>(Finanzierung, Zeitplan)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90002" y="4040832"/>
            <a:ext cx="374980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dedizierter FAIR Injektor</a:t>
            </a:r>
            <a:endParaRPr lang="de-DE" dirty="0"/>
          </a:p>
          <a:p>
            <a:pPr algn="l"/>
            <a:r>
              <a:rPr lang="de-DE" dirty="0" smtClean="0"/>
              <a:t>parallel zum existierenden Alvarez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134449" y="4687163"/>
            <a:ext cx="204414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Einzelresonatoren</a:t>
            </a:r>
          </a:p>
          <a:p>
            <a:pPr algn="l"/>
            <a:r>
              <a:rPr lang="de-DE" dirty="0" smtClean="0"/>
              <a:t>(Energievariation)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438557" y="4739280"/>
            <a:ext cx="3833101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cw</a:t>
            </a:r>
            <a:r>
              <a:rPr lang="de-DE" dirty="0" smtClean="0"/>
              <a:t> LINAC auf „grüner Wiese“</a:t>
            </a:r>
          </a:p>
          <a:p>
            <a:pPr algn="l"/>
            <a:r>
              <a:rPr lang="de-DE" dirty="0" smtClean="0"/>
              <a:t>(Radioaktiv Labore, ISL-&gt; M-Zweig)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41082" y="5448364"/>
            <a:ext cx="571182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Experimenttransfer an andere Beschleunigeranlagen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469596" y="6021274"/>
            <a:ext cx="4698722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smtClean="0"/>
              <a:t>Priorität – Kosten – Manpower - Zeitskala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22565" y="5769068"/>
            <a:ext cx="3095719" cy="646331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SIS18 – UNILAC als Injektor</a:t>
            </a:r>
          </a:p>
          <a:p>
            <a:pPr algn="l"/>
            <a:r>
              <a:rPr lang="de-DE" dirty="0" smtClean="0"/>
              <a:t>(EH-Experimente damals?)</a:t>
            </a:r>
          </a:p>
        </p:txBody>
      </p:sp>
    </p:spTree>
    <p:extLst>
      <p:ext uri="{BB962C8B-B14F-4D97-AF65-F5344CB8AC3E}">
        <p14:creationId xmlns:p14="http://schemas.microsoft.com/office/powerpoint/2010/main" val="3961989636"/>
      </p:ext>
    </p:extLst>
  </p:cSld>
  <p:clrMapOvr>
    <a:masterClrMapping/>
  </p:clrMapOvr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gsi-folienmaster-2014-II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1483</Words>
  <Application>Microsoft Office PowerPoint</Application>
  <PresentationFormat>Bildschirmpräsentation (4:3)</PresentationFormat>
  <Paragraphs>535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gsi-folienmaster</vt:lpstr>
      <vt:lpstr>gsi-folienmaster-2014-II</vt:lpstr>
      <vt:lpstr>UNILAC</vt:lpstr>
      <vt:lpstr>How the roadmap for a new Poststripper looks like? </vt:lpstr>
      <vt:lpstr>What has changed since February?</vt:lpstr>
      <vt:lpstr>Kann der existierenden „Alvarez“ saniert werden?</vt:lpstr>
      <vt:lpstr>What are the new post-stripper concepts?</vt:lpstr>
      <vt:lpstr>Entwicklung Verstärker Prototyp  &amp; Stufenweise Modernisierung</vt:lpstr>
      <vt:lpstr>Overview: Parameters</vt:lpstr>
      <vt:lpstr>Overview: Features</vt:lpstr>
      <vt:lpstr>mein persönliches „Brainstorming“</vt:lpstr>
      <vt:lpstr>Danke</vt:lpstr>
      <vt:lpstr>Post-stripper Collaboration</vt:lpstr>
      <vt:lpstr>What are the main Upgrade activities @HSI?</vt:lpstr>
      <vt:lpstr>U-Measurements (July 2016)</vt:lpstr>
      <vt:lpstr>p-Measurements (July 2016)</vt:lpstr>
      <vt:lpstr>p-Measurements (2014) </vt:lpstr>
      <vt:lpstr>Alvarez-DTL</vt:lpstr>
      <vt:lpstr>Design adapted - short 2nd tank (A. Rubin)</vt:lpstr>
      <vt:lpstr>IH-LINAC</vt:lpstr>
      <vt:lpstr>Hybrid LINAC</vt:lpstr>
      <vt:lpstr>Alvarez-Type DTL – rf-design (X. Du)</vt:lpstr>
      <vt:lpstr>What is the basis of our cost estimation?</vt:lpstr>
      <vt:lpstr>Cost estimate</vt:lpstr>
      <vt:lpstr>PowerPoint-Präsentation</vt:lpstr>
      <vt:lpstr>Proposed (tight) schedule for a Oct-review</vt:lpstr>
      <vt:lpstr>Proposal: Benchmarking Scenarios</vt:lpstr>
      <vt:lpstr>User requirements</vt:lpstr>
      <vt:lpstr>How the roadmap for a new Poststripper looks like? 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 – Was ist das?</dc:title>
  <dc:creator>MS</dc:creator>
  <cp:lastModifiedBy>MS</cp:lastModifiedBy>
  <cp:revision>92</cp:revision>
  <dcterms:created xsi:type="dcterms:W3CDTF">2016-02-05T12:20:12Z</dcterms:created>
  <dcterms:modified xsi:type="dcterms:W3CDTF">2016-08-22T11:51:40Z</dcterms:modified>
</cp:coreProperties>
</file>