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306" r:id="rId2"/>
    <p:sldId id="317" r:id="rId3"/>
    <p:sldId id="318" r:id="rId4"/>
    <p:sldId id="323" r:id="rId5"/>
    <p:sldId id="329" r:id="rId6"/>
    <p:sldId id="319" r:id="rId7"/>
    <p:sldId id="328" r:id="rId8"/>
    <p:sldId id="320" r:id="rId9"/>
    <p:sldId id="321" r:id="rId10"/>
    <p:sldId id="322" r:id="rId11"/>
    <p:sldId id="325" r:id="rId12"/>
    <p:sldId id="324" r:id="rId13"/>
    <p:sldId id="326" r:id="rId14"/>
  </p:sldIdLst>
  <p:sldSz cx="9144000" cy="6858000" type="screen4x3"/>
  <p:notesSz cx="6794500" cy="99314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D366"/>
    <a:srgbClr val="FDFBA5"/>
    <a:srgbClr val="041DDA"/>
    <a:srgbClr val="E6FAA6"/>
    <a:srgbClr val="FE8812"/>
    <a:srgbClr val="FBA129"/>
    <a:srgbClr val="FDFFE1"/>
    <a:srgbClr val="FDFBD7"/>
    <a:srgbClr val="EB7589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91" autoAdjust="0"/>
    <p:restoredTop sz="94691" autoAdjust="0"/>
  </p:normalViewPr>
  <p:slideViewPr>
    <p:cSldViewPr snapToGrid="0" snapToObjects="1">
      <p:cViewPr varScale="1">
        <p:scale>
          <a:sx n="66" d="100"/>
          <a:sy n="66" d="100"/>
        </p:scale>
        <p:origin x="-666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8648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851660-0934-124D-A4B3-496C7F320307}" type="datetimeFigureOut">
              <a:rPr lang="de-DE" smtClean="0"/>
              <a:t>21.08.2016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3" y="9433108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8648" y="9433108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3A3EDE-7EBB-0F4A-80C2-34DB9D2E2ED3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82155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48648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C828EF-C252-394A-93BF-1C478CFA0896}" type="datetimeFigureOut">
              <a:rPr lang="de-DE" smtClean="0"/>
              <a:t>21.08.2016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450" y="4717417"/>
            <a:ext cx="5435600" cy="446913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3" y="9433108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48648" y="9433108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E02386-BEE7-5D4D-B4E7-4BB579C47884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901983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E02386-BEE7-5D4D-B4E7-4BB579C47884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339360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2565" y="271335"/>
            <a:ext cx="6242342" cy="787557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476649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‹#›</a:t>
            </a:fld>
            <a:endParaRPr lang="de-DE"/>
          </a:p>
        </p:txBody>
      </p:sp>
      <p:sp>
        <p:nvSpPr>
          <p:cNvPr id="4" name="Datumsplatzhalter 4"/>
          <p:cNvSpPr>
            <a:spLocks noGrp="1"/>
          </p:cNvSpPr>
          <p:nvPr>
            <p:ph type="dt" sz="half" idx="2"/>
          </p:nvPr>
        </p:nvSpPr>
        <p:spPr>
          <a:xfrm>
            <a:off x="7098998" y="6552643"/>
            <a:ext cx="8498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5011119" y="6552643"/>
            <a:ext cx="1587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pPr algn="l"/>
            <a:r>
              <a:rPr lang="de-DE" smtClean="0"/>
              <a:t>Christina Trautmann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89792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/>
        </p:nvSpPr>
        <p:spPr>
          <a:xfrm>
            <a:off x="0" y="6477000"/>
            <a:ext cx="9144000" cy="391011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22565" y="1450685"/>
            <a:ext cx="8211834" cy="49035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64992" y="6600832"/>
            <a:ext cx="744898" cy="17429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333333"/>
                </a:solidFill>
                <a:latin typeface="+mj-lt"/>
                <a:cs typeface="Arial"/>
              </a:defRPr>
            </a:lvl1pPr>
          </a:lstStyle>
          <a:p>
            <a:fld id="{125CBDDA-5CCF-8748-8988-9DC6C8981774}" type="slidenum">
              <a:rPr lang="de-DE" smtClean="0"/>
              <a:pPr/>
              <a:t>‹#›</a:t>
            </a:fld>
            <a:endParaRPr lang="de-DE" dirty="0"/>
          </a:p>
        </p:txBody>
      </p:sp>
      <p:pic>
        <p:nvPicPr>
          <p:cNvPr id="7" name="Bild 6" descr="GSI_Logo_rgb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7061" y="259790"/>
            <a:ext cx="1349516" cy="449839"/>
          </a:xfrm>
          <a:prstGeom prst="rect">
            <a:avLst/>
          </a:prstGeom>
        </p:spPr>
      </p:pic>
      <p:cxnSp>
        <p:nvCxnSpPr>
          <p:cNvPr id="9" name="Gerade Verbindung 8"/>
          <p:cNvCxnSpPr/>
          <p:nvPr/>
        </p:nvCxnSpPr>
        <p:spPr>
          <a:xfrm>
            <a:off x="0" y="1068273"/>
            <a:ext cx="9144000" cy="0"/>
          </a:xfrm>
          <a:prstGeom prst="line">
            <a:avLst/>
          </a:prstGeom>
          <a:ln w="254000">
            <a:solidFill>
              <a:srgbClr val="EAEA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feld 10"/>
          <p:cNvSpPr txBox="1"/>
          <p:nvPr/>
        </p:nvSpPr>
        <p:spPr>
          <a:xfrm>
            <a:off x="435267" y="6564867"/>
            <a:ext cx="6862698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000" dirty="0" smtClean="0">
                <a:solidFill>
                  <a:srgbClr val="333333"/>
                </a:solidFill>
                <a:latin typeface="+mj-lt"/>
                <a:cs typeface="Arial"/>
              </a:rPr>
              <a:t>Materials Research, GSI Helmholtzzentrum für Schwerionenforschung		</a:t>
            </a:r>
            <a:r>
              <a:rPr lang="de-DE" sz="1000" dirty="0" smtClean="0"/>
              <a:t>Christina Trautmann</a:t>
            </a: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22565" y="270000"/>
            <a:ext cx="6242342" cy="78755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4" name="Rechteck 3"/>
          <p:cNvSpPr>
            <a:spLocks/>
          </p:cNvSpPr>
          <p:nvPr/>
        </p:nvSpPr>
        <p:spPr>
          <a:xfrm>
            <a:off x="-1" y="939485"/>
            <a:ext cx="255600" cy="255600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hteck 11"/>
          <p:cNvSpPr>
            <a:spLocks/>
          </p:cNvSpPr>
          <p:nvPr/>
        </p:nvSpPr>
        <p:spPr>
          <a:xfrm>
            <a:off x="-1" y="6477000"/>
            <a:ext cx="435268" cy="388471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01886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4" r:id="rId2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2400" b="1" kern="1200">
          <a:solidFill>
            <a:srgbClr val="333333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2400" kern="1200">
          <a:solidFill>
            <a:srgbClr val="333333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2000" kern="1200">
          <a:solidFill>
            <a:srgbClr val="333333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800" kern="1200">
          <a:solidFill>
            <a:srgbClr val="333333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600" kern="1200">
          <a:solidFill>
            <a:srgbClr val="333333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400" kern="1200">
          <a:solidFill>
            <a:srgbClr val="333333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10" Type="http://schemas.openxmlformats.org/officeDocument/2006/relationships/image" Target="../media/image9.wmf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7409" y="172695"/>
            <a:ext cx="8164577" cy="721477"/>
          </a:xfrm>
        </p:spPr>
        <p:txBody>
          <a:bodyPr anchor="ctr">
            <a:normAutofit/>
          </a:bodyPr>
          <a:lstStyle/>
          <a:p>
            <a:r>
              <a:rPr lang="en-US" altLang="de-DE" sz="2800" dirty="0" err="1" smtClean="0"/>
              <a:t>MATerials</a:t>
            </a:r>
            <a:r>
              <a:rPr lang="en-US" altLang="de-DE" sz="2800" dirty="0" smtClean="0"/>
              <a:t> Research: Topics and Activities</a:t>
            </a:r>
            <a:endParaRPr lang="en-US" sz="2800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4294967295"/>
          </p:nvPr>
        </p:nvSpPr>
        <p:spPr>
          <a:xfrm>
            <a:off x="7964992" y="6605286"/>
            <a:ext cx="744898" cy="174290"/>
          </a:xfrm>
        </p:spPr>
        <p:txBody>
          <a:bodyPr/>
          <a:lstStyle/>
          <a:p>
            <a:fld id="{125CBDDA-5CCF-8748-8988-9DC6C8981774}" type="slidenum">
              <a:rPr lang="en-US" smtClean="0"/>
              <a:t>1</a:t>
            </a:fld>
            <a:endParaRPr lang="en-US" dirty="0"/>
          </a:p>
        </p:txBody>
      </p:sp>
      <p:sp>
        <p:nvSpPr>
          <p:cNvPr id="6" name="Rectangle 62"/>
          <p:cNvSpPr>
            <a:spLocks noChangeArrowheads="1"/>
          </p:cNvSpPr>
          <p:nvPr/>
        </p:nvSpPr>
        <p:spPr bwMode="auto">
          <a:xfrm>
            <a:off x="4674979" y="3425588"/>
            <a:ext cx="4316412" cy="2955739"/>
          </a:xfrm>
          <a:prstGeom prst="rect">
            <a:avLst/>
          </a:prstGeom>
          <a:solidFill>
            <a:srgbClr val="FAD366"/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 eaLnBrk="1" hangingPunct="1">
              <a:defRPr/>
            </a:pPr>
            <a:endParaRPr lang="en-US" altLang="de-DE" sz="1800" dirty="0">
              <a:solidFill>
                <a:srgbClr val="000000"/>
              </a:solidFill>
              <a:ea typeface="ＭＳ Ｐゴシック" charset="-128"/>
            </a:endParaRPr>
          </a:p>
        </p:txBody>
      </p:sp>
      <p:pic>
        <p:nvPicPr>
          <p:cNvPr id="7" name="Picture 71" descr="2006-11-XO-U-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375" y="5393824"/>
            <a:ext cx="913136" cy="876394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ectangle 61"/>
          <p:cNvSpPr>
            <a:spLocks noChangeArrowheads="1"/>
          </p:cNvSpPr>
          <p:nvPr/>
        </p:nvSpPr>
        <p:spPr bwMode="auto">
          <a:xfrm>
            <a:off x="4674979" y="1352633"/>
            <a:ext cx="4316412" cy="2004359"/>
          </a:xfrm>
          <a:prstGeom prst="rect">
            <a:avLst/>
          </a:prstGeom>
          <a:solidFill>
            <a:srgbClr val="FDE57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en-US" altLang="de-DE" sz="1800" dirty="0">
              <a:solidFill>
                <a:srgbClr val="000000"/>
              </a:solidFill>
              <a:ea typeface="ＭＳ Ｐゴシック" charset="-128"/>
            </a:endParaRPr>
          </a:p>
        </p:txBody>
      </p:sp>
      <p:sp>
        <p:nvSpPr>
          <p:cNvPr id="35" name="Rectangle 76"/>
          <p:cNvSpPr>
            <a:spLocks noChangeArrowheads="1"/>
          </p:cNvSpPr>
          <p:nvPr/>
        </p:nvSpPr>
        <p:spPr bwMode="auto">
          <a:xfrm>
            <a:off x="4781993" y="1369571"/>
            <a:ext cx="3984702" cy="1884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A5002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200" rIns="7200" anchor="ctr"/>
          <a:lstStyle>
            <a:lvl1pPr marL="182563" indent="-182563">
              <a:defRPr>
                <a:solidFill>
                  <a:schemeClr val="tx1"/>
                </a:solidFill>
                <a:latin typeface="Arial" charset="0"/>
              </a:defRPr>
            </a:lvl1pPr>
            <a:lvl2pPr marL="889000">
              <a:defRPr>
                <a:solidFill>
                  <a:schemeClr val="tx1"/>
                </a:solidFill>
                <a:latin typeface="Arial" charset="0"/>
              </a:defRPr>
            </a:lvl2pPr>
            <a:lvl3pPr marL="1068388"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 typeface="Arial" charset="0"/>
              <a:buNone/>
              <a:defRPr/>
            </a:pPr>
            <a:r>
              <a:rPr lang="en-US" altLang="de-DE" sz="2400" b="1" dirty="0">
                <a:solidFill>
                  <a:srgbClr val="333399"/>
                </a:solidFill>
                <a:ea typeface="ＭＳ Ｐゴシック" charset="-128"/>
                <a:cs typeface="Arial" charset="0"/>
                <a:sym typeface="Wingdings" pitchFamily="2" charset="2"/>
              </a:rPr>
              <a:t>Ion-track </a:t>
            </a:r>
            <a:r>
              <a:rPr lang="en-US" altLang="de-DE" sz="2400" b="1" dirty="0" smtClean="0">
                <a:solidFill>
                  <a:srgbClr val="333399"/>
                </a:solidFill>
                <a:ea typeface="ＭＳ Ｐゴシック" charset="-128"/>
                <a:cs typeface="Arial" charset="0"/>
                <a:sym typeface="Wingdings" pitchFamily="2" charset="2"/>
              </a:rPr>
              <a:t>nanotechnology</a:t>
            </a:r>
          </a:p>
          <a:p>
            <a:pPr>
              <a:lnSpc>
                <a:spcPct val="150000"/>
              </a:lnSpc>
              <a:buFont typeface="Arial" charset="0"/>
              <a:buNone/>
              <a:defRPr/>
            </a:pPr>
            <a:r>
              <a:rPr lang="en-US" altLang="de-DE" b="1" dirty="0">
                <a:solidFill>
                  <a:srgbClr val="333399"/>
                </a:solidFill>
                <a:ea typeface="ＭＳ Ｐゴシック" charset="-128"/>
                <a:cs typeface="Arial" charset="0"/>
                <a:sym typeface="Wingdings" pitchFamily="2" charset="2"/>
              </a:rPr>
              <a:t>Synthesis and characterization </a:t>
            </a:r>
            <a:endParaRPr lang="en-US" altLang="de-DE" b="1" dirty="0" smtClean="0">
              <a:solidFill>
                <a:srgbClr val="333399"/>
              </a:solidFill>
              <a:ea typeface="ＭＳ Ｐゴシック" charset="-128"/>
              <a:cs typeface="Arial" charset="0"/>
              <a:sym typeface="Wingdings" pitchFamily="2" charset="2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§"/>
              <a:defRPr/>
            </a:pPr>
            <a:r>
              <a:rPr lang="en-US" altLang="de-DE" sz="1800" b="1" dirty="0" err="1" smtClean="0">
                <a:solidFill>
                  <a:srgbClr val="333399"/>
                </a:solidFill>
                <a:ea typeface="ＭＳ Ｐゴシック" charset="-128"/>
                <a:cs typeface="Arial" charset="0"/>
                <a:sym typeface="Wingdings" pitchFamily="2" charset="2"/>
              </a:rPr>
              <a:t>nanopores</a:t>
            </a:r>
            <a:endParaRPr lang="en-US" altLang="de-DE" sz="1800" b="1" dirty="0" smtClean="0">
              <a:solidFill>
                <a:srgbClr val="333399"/>
              </a:solidFill>
              <a:ea typeface="ＭＳ Ｐゴシック" charset="-128"/>
              <a:cs typeface="Arial" charset="0"/>
              <a:sym typeface="Wingdings" pitchFamily="2" charset="2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§"/>
              <a:defRPr/>
            </a:pPr>
            <a:r>
              <a:rPr lang="en-US" altLang="de-DE" sz="1800" b="1" dirty="0" smtClean="0">
                <a:solidFill>
                  <a:srgbClr val="333399"/>
                </a:solidFill>
                <a:ea typeface="ＭＳ Ｐゴシック" charset="-128"/>
                <a:cs typeface="Arial" charset="0"/>
                <a:sym typeface="Wingdings" pitchFamily="2" charset="2"/>
              </a:rPr>
              <a:t>nanowires</a:t>
            </a:r>
          </a:p>
        </p:txBody>
      </p:sp>
      <p:pic>
        <p:nvPicPr>
          <p:cNvPr id="11" name="Picture 73"/>
          <p:cNvPicPr>
            <a:picLocks noChangeAspect="1" noChangeArrowheads="1"/>
          </p:cNvPicPr>
          <p:nvPr/>
        </p:nvPicPr>
        <p:blipFill>
          <a:blip r:embed="rId4" cstate="print">
            <a:lum bright="-6000"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3512" y="5393824"/>
            <a:ext cx="1426525" cy="876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</p:pic>
      <p:pic>
        <p:nvPicPr>
          <p:cNvPr id="36" name="Picture 3" descr="Kapton-Kr-back"/>
          <p:cNvPicPr>
            <a:picLocks noChangeAspect="1" noChangeArrowheads="1"/>
          </p:cNvPicPr>
          <p:nvPr/>
        </p:nvPicPr>
        <p:blipFill rotWithShape="1">
          <a:blip r:embed="rId5">
            <a:lum bright="-30000" contrast="1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570456" y="2308170"/>
            <a:ext cx="957813" cy="918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10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825240" y="2308322"/>
            <a:ext cx="917783" cy="91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" name="Rectangle 76"/>
          <p:cNvSpPr>
            <a:spLocks noChangeArrowheads="1"/>
          </p:cNvSpPr>
          <p:nvPr/>
        </p:nvSpPr>
        <p:spPr bwMode="auto">
          <a:xfrm>
            <a:off x="4804758" y="3521467"/>
            <a:ext cx="3984702" cy="2275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A5002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200" rIns="7200" anchor="ctr"/>
          <a:lstStyle>
            <a:lvl1pPr marL="182563" indent="-182563">
              <a:defRPr>
                <a:solidFill>
                  <a:schemeClr val="tx1"/>
                </a:solidFill>
                <a:latin typeface="Arial" charset="0"/>
              </a:defRPr>
            </a:lvl1pPr>
            <a:lvl2pPr marL="889000">
              <a:defRPr>
                <a:solidFill>
                  <a:schemeClr val="tx1"/>
                </a:solidFill>
                <a:latin typeface="Arial" charset="0"/>
              </a:defRPr>
            </a:lvl2pPr>
            <a:lvl3pPr marL="1068388"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 typeface="Arial" charset="0"/>
              <a:buNone/>
              <a:defRPr/>
            </a:pPr>
            <a:r>
              <a:rPr lang="en-US" altLang="de-DE" sz="2400" b="1" dirty="0" smtClean="0">
                <a:solidFill>
                  <a:srgbClr val="333399"/>
                </a:solidFill>
                <a:ea typeface="ＭＳ Ｐゴシック" charset="-128"/>
                <a:cs typeface="Arial" charset="0"/>
                <a:sym typeface="Wingdings" pitchFamily="2" charset="2"/>
              </a:rPr>
              <a:t>User facility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  <a:defRPr/>
            </a:pPr>
            <a:r>
              <a:rPr lang="en-US" altLang="de-DE" b="1" dirty="0" smtClean="0">
                <a:solidFill>
                  <a:srgbClr val="333399"/>
                </a:solidFill>
                <a:ea typeface="ＭＳ Ｐゴシック" charset="-128"/>
                <a:cs typeface="Arial" charset="0"/>
                <a:sym typeface="Wingdings" pitchFamily="2" charset="2"/>
              </a:rPr>
              <a:t>irradiation </a:t>
            </a:r>
            <a:r>
              <a:rPr lang="en-US" altLang="de-DE" b="1" dirty="0">
                <a:solidFill>
                  <a:srgbClr val="333399"/>
                </a:solidFill>
                <a:ea typeface="ＭＳ Ｐゴシック" charset="-128"/>
                <a:cs typeface="Arial" charset="0"/>
                <a:sym typeface="Wingdings" pitchFamily="2" charset="2"/>
              </a:rPr>
              <a:t>service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  <a:defRPr/>
            </a:pPr>
            <a:r>
              <a:rPr lang="en-US" altLang="de-DE" b="1" dirty="0">
                <a:solidFill>
                  <a:srgbClr val="333399"/>
                </a:solidFill>
                <a:ea typeface="ＭＳ Ｐゴシック" charset="-128"/>
                <a:cs typeface="Arial" charset="0"/>
                <a:sym typeface="Wingdings" pitchFamily="2" charset="2"/>
              </a:rPr>
              <a:t>support external </a:t>
            </a:r>
            <a:r>
              <a:rPr lang="en-US" altLang="de-DE" b="1" dirty="0" smtClean="0">
                <a:solidFill>
                  <a:srgbClr val="333399"/>
                </a:solidFill>
                <a:ea typeface="ＭＳ Ｐゴシック" charset="-128"/>
                <a:cs typeface="Arial" charset="0"/>
                <a:sym typeface="Wingdings" pitchFamily="2" charset="2"/>
              </a:rPr>
              <a:t>users</a:t>
            </a:r>
          </a:p>
          <a:p>
            <a:pPr indent="0"/>
            <a:r>
              <a:rPr lang="en-US" altLang="de-DE" b="1" dirty="0">
                <a:solidFill>
                  <a:srgbClr val="333399"/>
                </a:solidFill>
                <a:ea typeface="ＭＳ Ｐゴシック" charset="-128"/>
                <a:cs typeface="Arial" charset="0"/>
                <a:sym typeface="Wingdings" pitchFamily="2" charset="2"/>
              </a:rPr>
              <a:t>broad spectrum of beam parameters</a:t>
            </a:r>
          </a:p>
          <a:p>
            <a:pPr indent="0"/>
            <a:r>
              <a:rPr lang="en-US" b="1" dirty="0">
                <a:solidFill>
                  <a:srgbClr val="333399"/>
                </a:solidFill>
                <a:ea typeface="ＭＳ Ｐゴシック" charset="-128"/>
                <a:cs typeface="Arial" charset="0"/>
                <a:sym typeface="Wingdings" pitchFamily="2" charset="2"/>
              </a:rPr>
              <a:t>~90 user groups, 22 countries</a:t>
            </a:r>
            <a:endParaRPr lang="en-US" dirty="0"/>
          </a:p>
          <a:p>
            <a:pPr>
              <a:lnSpc>
                <a:spcPct val="150000"/>
              </a:lnSpc>
              <a:buFont typeface="Wingdings" pitchFamily="2" charset="2"/>
              <a:buChar char="§"/>
              <a:defRPr/>
            </a:pPr>
            <a:endParaRPr lang="en-US" altLang="de-DE" b="1" dirty="0">
              <a:solidFill>
                <a:srgbClr val="333399"/>
              </a:solidFill>
              <a:ea typeface="ＭＳ Ｐゴシック" charset="-128"/>
              <a:cs typeface="Arial" charset="0"/>
              <a:sym typeface="Wingdings" pitchFamily="2" charset="2"/>
            </a:endParaRPr>
          </a:p>
        </p:txBody>
      </p:sp>
      <p:pic>
        <p:nvPicPr>
          <p:cNvPr id="1026" name="Picture 2" descr="Q:\Eigene Dateien\MFPC26\4-Strahlzeiten\0-XO+M-Zweig-Strahlzeit\2016-4-Au-5.9-XO+M\M-Zweig-4.8MeVu-Au\Probenhalter-CT-mounted samples\Halter-2-Kenta-Lorenz-Geisler-virgin-IMG_6316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524329" y="5387017"/>
            <a:ext cx="1265132" cy="896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147409" y="1342275"/>
            <a:ext cx="4342447" cy="5063686"/>
          </a:xfrm>
          <a:prstGeom prst="rect">
            <a:avLst/>
          </a:prstGeom>
          <a:solidFill>
            <a:srgbClr val="E6FAA6"/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 eaLnBrk="1" hangingPunct="1">
              <a:defRPr/>
            </a:pPr>
            <a:endParaRPr lang="en-US" altLang="de-DE" sz="1800" dirty="0">
              <a:solidFill>
                <a:srgbClr val="000000"/>
              </a:solidFill>
              <a:ea typeface="ＭＳ Ｐゴシック" charset="-128"/>
            </a:endParaRPr>
          </a:p>
        </p:txBody>
      </p:sp>
      <p:sp>
        <p:nvSpPr>
          <p:cNvPr id="16" name="Rectangle 76"/>
          <p:cNvSpPr>
            <a:spLocks noChangeArrowheads="1"/>
          </p:cNvSpPr>
          <p:nvPr/>
        </p:nvSpPr>
        <p:spPr bwMode="auto">
          <a:xfrm>
            <a:off x="209401" y="1473705"/>
            <a:ext cx="3984702" cy="2052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A5002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200" rIns="7200" anchor="ctr"/>
          <a:lstStyle>
            <a:lvl1pPr marL="182563" indent="-182563">
              <a:defRPr>
                <a:solidFill>
                  <a:schemeClr val="tx1"/>
                </a:solidFill>
                <a:latin typeface="Arial" charset="0"/>
              </a:defRPr>
            </a:lvl1pPr>
            <a:lvl2pPr marL="889000">
              <a:defRPr>
                <a:solidFill>
                  <a:schemeClr val="tx1"/>
                </a:solidFill>
                <a:latin typeface="Arial" charset="0"/>
              </a:defRPr>
            </a:lvl2pPr>
            <a:lvl3pPr marL="1068388"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50000"/>
              </a:lnSpc>
              <a:buFont typeface="Arial" charset="0"/>
              <a:buNone/>
              <a:defRPr/>
            </a:pPr>
            <a:r>
              <a:rPr lang="en-US" altLang="de-DE" sz="2400" b="1" dirty="0" smtClean="0">
                <a:solidFill>
                  <a:srgbClr val="333399"/>
                </a:solidFill>
                <a:ea typeface="ＭＳ Ｐゴシック" charset="-128"/>
                <a:cs typeface="Arial" charset="0"/>
                <a:sym typeface="Wingdings" pitchFamily="2" charset="2"/>
              </a:rPr>
              <a:t>Radiation effects 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  <a:defRPr/>
            </a:pPr>
            <a:r>
              <a:rPr lang="en-US" altLang="de-DE" sz="1800" b="1" dirty="0" smtClean="0">
                <a:solidFill>
                  <a:srgbClr val="333399"/>
                </a:solidFill>
                <a:ea typeface="ＭＳ Ｐゴシック" charset="-128"/>
                <a:cs typeface="Arial" charset="0"/>
                <a:sym typeface="Wingdings" pitchFamily="2" charset="2"/>
              </a:rPr>
              <a:t>track formation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  <a:defRPr/>
            </a:pPr>
            <a:r>
              <a:rPr lang="en-US" altLang="de-DE" sz="1800" b="1" dirty="0" smtClean="0">
                <a:solidFill>
                  <a:srgbClr val="333399"/>
                </a:solidFill>
                <a:ea typeface="ＭＳ Ｐゴシック" charset="-128"/>
                <a:cs typeface="Arial" charset="0"/>
                <a:sym typeface="Wingdings" pitchFamily="2" charset="2"/>
              </a:rPr>
              <a:t>damage analysis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  <a:defRPr/>
            </a:pPr>
            <a:r>
              <a:rPr lang="en-US" altLang="de-DE" sz="1800" b="1" dirty="0" smtClean="0">
                <a:solidFill>
                  <a:srgbClr val="333399"/>
                </a:solidFill>
                <a:ea typeface="ＭＳ Ｐゴシック" charset="-128"/>
                <a:cs typeface="Arial" charset="0"/>
                <a:sym typeface="Wingdings" pitchFamily="2" charset="2"/>
              </a:rPr>
              <a:t>beam-induced changes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  <a:defRPr/>
            </a:pPr>
            <a:r>
              <a:rPr lang="en-US" altLang="de-DE" sz="1800" b="1" dirty="0" smtClean="0">
                <a:solidFill>
                  <a:srgbClr val="333399"/>
                </a:solidFill>
                <a:ea typeface="ＭＳ Ｐゴシック" charset="-128"/>
                <a:cs typeface="Arial" charset="0"/>
                <a:sym typeface="Wingdings" pitchFamily="2" charset="2"/>
              </a:rPr>
              <a:t>radiation hardness</a:t>
            </a:r>
          </a:p>
        </p:txBody>
      </p:sp>
      <p:grpSp>
        <p:nvGrpSpPr>
          <p:cNvPr id="18" name="Group 111"/>
          <p:cNvGrpSpPr>
            <a:grpSpLocks/>
          </p:cNvGrpSpPr>
          <p:nvPr/>
        </p:nvGrpSpPr>
        <p:grpSpPr bwMode="auto">
          <a:xfrm>
            <a:off x="3064554" y="1453393"/>
            <a:ext cx="1318041" cy="1353416"/>
            <a:chOff x="2109" y="845"/>
            <a:chExt cx="635" cy="608"/>
          </a:xfrm>
        </p:grpSpPr>
        <p:pic>
          <p:nvPicPr>
            <p:cNvPr id="20" name="Picture 107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09" y="845"/>
              <a:ext cx="635" cy="6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Text Box 108"/>
            <p:cNvSpPr txBox="1">
              <a:spLocks noChangeArrowheads="1"/>
            </p:cNvSpPr>
            <p:nvPr/>
          </p:nvSpPr>
          <p:spPr bwMode="auto">
            <a:xfrm>
              <a:off x="2136" y="1284"/>
              <a:ext cx="261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200" tIns="40806" rIns="7200" bIns="40806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de-DE" sz="1400" b="1" dirty="0" smtClean="0">
                  <a:solidFill>
                    <a:srgbClr val="FFFFFF"/>
                  </a:solidFill>
                  <a:ea typeface="Times New Roman" pitchFamily="18" charset="0"/>
                  <a:cs typeface="Arial" charset="0"/>
                </a:rPr>
                <a:t>2 nm</a:t>
              </a:r>
              <a:endParaRPr lang="en-US" altLang="de-DE" sz="1400" dirty="0" smtClean="0">
                <a:solidFill>
                  <a:srgbClr val="000000"/>
                </a:solidFill>
                <a:ea typeface="Times New Roman" pitchFamily="18" charset="0"/>
                <a:cs typeface="Arial" charset="0"/>
              </a:endParaRPr>
            </a:p>
          </p:txBody>
        </p:sp>
        <p:sp>
          <p:nvSpPr>
            <p:cNvPr id="22" name="Rectangle 109"/>
            <p:cNvSpPr>
              <a:spLocks noChangeArrowheads="1"/>
            </p:cNvSpPr>
            <p:nvPr/>
          </p:nvSpPr>
          <p:spPr bwMode="auto">
            <a:xfrm>
              <a:off x="2188" y="1412"/>
              <a:ext cx="148" cy="15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 dirty="0">
                <a:solidFill>
                  <a:srgbClr val="000000"/>
                </a:solidFill>
                <a:ea typeface="ＭＳ Ｐゴシック" charset="-128"/>
              </a:endParaRPr>
            </a:p>
          </p:txBody>
        </p:sp>
      </p:grpSp>
      <p:sp>
        <p:nvSpPr>
          <p:cNvPr id="25" name="Rectangle 68"/>
          <p:cNvSpPr>
            <a:spLocks noChangeArrowheads="1"/>
          </p:cNvSpPr>
          <p:nvPr/>
        </p:nvSpPr>
        <p:spPr bwMode="auto">
          <a:xfrm>
            <a:off x="209401" y="3857372"/>
            <a:ext cx="3744913" cy="383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A5002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633413" indent="-633413">
              <a:defRPr>
                <a:solidFill>
                  <a:schemeClr val="tx1"/>
                </a:solidFill>
                <a:latin typeface="Arial" charset="0"/>
              </a:defRPr>
            </a:lvl1pPr>
            <a:lvl2pPr marL="747713"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 typeface="Arial" charset="0"/>
              <a:buNone/>
              <a:defRPr/>
            </a:pPr>
            <a:r>
              <a:rPr lang="en-US" altLang="de-DE" sz="2000" b="1" dirty="0" smtClean="0">
                <a:solidFill>
                  <a:srgbClr val="333399"/>
                </a:solidFill>
                <a:ea typeface="ＭＳ Ｐゴシック" charset="-128"/>
                <a:cs typeface="Arial" charset="0"/>
                <a:sym typeface="Wingdings" pitchFamily="2" charset="2"/>
              </a:rPr>
              <a:t>FAIR-relevant Materials</a:t>
            </a:r>
            <a:endParaRPr lang="en-US" altLang="de-DE" sz="2000" dirty="0" smtClean="0">
              <a:solidFill>
                <a:srgbClr val="333399"/>
              </a:solidFill>
              <a:ea typeface="ＭＳ Ｐゴシック" charset="-128"/>
              <a:cs typeface="Arial" charset="0"/>
              <a:sym typeface="Wingdings" pitchFamily="2" charset="2"/>
            </a:endParaRPr>
          </a:p>
        </p:txBody>
      </p:sp>
      <p:sp>
        <p:nvSpPr>
          <p:cNvPr id="26" name="Rectangle 70"/>
          <p:cNvSpPr>
            <a:spLocks noChangeArrowheads="1"/>
          </p:cNvSpPr>
          <p:nvPr/>
        </p:nvSpPr>
        <p:spPr bwMode="auto">
          <a:xfrm>
            <a:off x="209401" y="4481375"/>
            <a:ext cx="4033838" cy="1663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A5002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defTabSz="182563">
              <a:defRPr>
                <a:solidFill>
                  <a:schemeClr val="tx1"/>
                </a:solidFill>
                <a:latin typeface="Arial" charset="0"/>
              </a:defRPr>
            </a:lvl1pPr>
            <a:lvl2pPr marL="804863" defTabSz="182563">
              <a:defRPr>
                <a:solidFill>
                  <a:schemeClr val="tx1"/>
                </a:solidFill>
                <a:latin typeface="Arial" charset="0"/>
              </a:defRPr>
            </a:lvl2pPr>
            <a:lvl3pPr marL="984250" defTabSz="182563">
              <a:defRPr>
                <a:solidFill>
                  <a:schemeClr val="tx1"/>
                </a:solidFill>
                <a:latin typeface="Arial" charset="0"/>
              </a:defRPr>
            </a:lvl3pPr>
            <a:lvl4pPr defTabSz="182563">
              <a:defRPr>
                <a:solidFill>
                  <a:schemeClr val="tx1"/>
                </a:solidFill>
                <a:latin typeface="Arial" charset="0"/>
              </a:defRPr>
            </a:lvl4pPr>
            <a:lvl5pPr defTabSz="182563">
              <a:defRPr>
                <a:solidFill>
                  <a:schemeClr val="tx1"/>
                </a:solidFill>
                <a:latin typeface="Arial" charset="0"/>
              </a:defRPr>
            </a:lvl5pPr>
            <a:lvl6pPr defTabSz="1825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defTabSz="1825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defTabSz="1825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defTabSz="1825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 typeface="Wingdings" pitchFamily="2" charset="2"/>
              <a:buChar char="§"/>
              <a:defRPr/>
            </a:pPr>
            <a:r>
              <a:rPr lang="en-US" altLang="de-DE" sz="1800" b="1" dirty="0" smtClean="0">
                <a:solidFill>
                  <a:srgbClr val="333399"/>
                </a:solidFill>
                <a:ea typeface="ＭＳ Ｐゴシック" charset="-128"/>
                <a:cs typeface="Arial" charset="0"/>
                <a:sym typeface="Wingdings" pitchFamily="2" charset="2"/>
              </a:rPr>
              <a:t> desorption (vacuum problems)</a:t>
            </a:r>
          </a:p>
          <a:p>
            <a:pPr>
              <a:lnSpc>
                <a:spcPct val="140000"/>
              </a:lnSpc>
              <a:buFont typeface="Wingdings" pitchFamily="2" charset="2"/>
              <a:buChar char="§"/>
              <a:defRPr/>
            </a:pPr>
            <a:r>
              <a:rPr lang="en-US" altLang="de-DE" sz="1800" b="1" dirty="0" smtClean="0">
                <a:solidFill>
                  <a:srgbClr val="333399"/>
                </a:solidFill>
                <a:ea typeface="ＭＳ Ｐゴシック" charset="-128"/>
                <a:cs typeface="Arial" charset="0"/>
                <a:sym typeface="Wingdings" pitchFamily="2" charset="2"/>
              </a:rPr>
              <a:t> insulating components</a:t>
            </a:r>
          </a:p>
          <a:p>
            <a:pPr>
              <a:lnSpc>
                <a:spcPct val="140000"/>
              </a:lnSpc>
              <a:buFont typeface="Wingdings" pitchFamily="2" charset="2"/>
              <a:buChar char="§"/>
              <a:defRPr/>
            </a:pPr>
            <a:r>
              <a:rPr lang="en-US" altLang="de-DE" sz="1800" b="1" dirty="0" smtClean="0">
                <a:solidFill>
                  <a:srgbClr val="333399"/>
                </a:solidFill>
                <a:ea typeface="ＭＳ Ｐゴシック" charset="-128"/>
                <a:cs typeface="Arial" charset="0"/>
                <a:sym typeface="Wingdings" pitchFamily="2" charset="2"/>
              </a:rPr>
              <a:t> high-dose materials</a:t>
            </a:r>
          </a:p>
          <a:p>
            <a:pPr>
              <a:buFont typeface="Arial" charset="0"/>
              <a:buNone/>
              <a:defRPr/>
            </a:pPr>
            <a:r>
              <a:rPr lang="en-US" altLang="de-DE" sz="1800" dirty="0" smtClean="0">
                <a:solidFill>
                  <a:srgbClr val="333399"/>
                </a:solidFill>
                <a:ea typeface="ＭＳ Ｐゴシック" charset="-128"/>
                <a:cs typeface="Arial" charset="0"/>
                <a:sym typeface="Wingdings" pitchFamily="2" charset="2"/>
              </a:rPr>
              <a:t>	</a:t>
            </a:r>
            <a:r>
              <a:rPr lang="en-US" altLang="de-DE" sz="1600" dirty="0" smtClean="0">
                <a:solidFill>
                  <a:srgbClr val="333399"/>
                </a:solidFill>
                <a:ea typeface="ＭＳ Ｐゴシック" charset="-128"/>
                <a:cs typeface="Arial" charset="0"/>
                <a:sym typeface="Wingdings" pitchFamily="2" charset="2"/>
              </a:rPr>
              <a:t>- target wheel (Super-FRS)</a:t>
            </a:r>
          </a:p>
          <a:p>
            <a:pPr>
              <a:buFont typeface="Arial" charset="0"/>
              <a:buNone/>
              <a:defRPr/>
            </a:pPr>
            <a:r>
              <a:rPr lang="en-US" altLang="de-DE" sz="1600" dirty="0" smtClean="0">
                <a:solidFill>
                  <a:srgbClr val="333399"/>
                </a:solidFill>
                <a:ea typeface="ＭＳ Ｐゴシック" charset="-128"/>
                <a:cs typeface="Arial" charset="0"/>
                <a:sym typeface="Wingdings" pitchFamily="2" charset="2"/>
              </a:rPr>
              <a:t>	- beam dumps</a:t>
            </a:r>
          </a:p>
          <a:p>
            <a:pPr>
              <a:buFont typeface="Arial" charset="0"/>
              <a:buNone/>
              <a:defRPr/>
            </a:pPr>
            <a:r>
              <a:rPr lang="en-US" altLang="de-DE" sz="1600" dirty="0" smtClean="0">
                <a:solidFill>
                  <a:srgbClr val="333399"/>
                </a:solidFill>
                <a:ea typeface="ＭＳ Ｐゴシック" charset="-128"/>
                <a:cs typeface="Arial" charset="0"/>
                <a:sym typeface="Wingdings" pitchFamily="2" charset="2"/>
              </a:rPr>
              <a:t>	- collimators, etc.</a:t>
            </a:r>
          </a:p>
        </p:txBody>
      </p:sp>
      <p:pic>
        <p:nvPicPr>
          <p:cNvPr id="44" name="Picture 10" descr="Kapton_5E12_Ta_80MGy"/>
          <p:cNvPicPr>
            <a:picLocks noChangeAspect="1" noChangeArrowheads="1"/>
          </p:cNvPicPr>
          <p:nvPr/>
        </p:nvPicPr>
        <p:blipFill rotWithShape="1">
          <a:blip r:embed="rId9">
            <a:lum bright="2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253333" y="3017865"/>
            <a:ext cx="1129262" cy="1062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125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940"/>
          <a:stretch/>
        </p:blipFill>
        <p:spPr bwMode="auto">
          <a:xfrm rot="5400000">
            <a:off x="3067161" y="5020281"/>
            <a:ext cx="1350896" cy="1279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6588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en-US" smtClean="0"/>
              <a:t>10</a:t>
            </a:fld>
            <a:endParaRPr lang="en-US" dirty="0"/>
          </a:p>
        </p:txBody>
      </p:sp>
      <p:sp>
        <p:nvSpPr>
          <p:cNvPr id="4" name="Textfeld 4"/>
          <p:cNvSpPr txBox="1"/>
          <p:nvPr/>
        </p:nvSpPr>
        <p:spPr>
          <a:xfrm>
            <a:off x="380049" y="1606072"/>
            <a:ext cx="5084084" cy="4349909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r>
              <a:rPr lang="en-US" b="1" dirty="0" smtClean="0"/>
              <a:t>Microprobe </a:t>
            </a:r>
          </a:p>
          <a:p>
            <a:pPr algn="l"/>
            <a:endParaRPr lang="en-US" b="1" dirty="0" smtClean="0"/>
          </a:p>
          <a:p>
            <a:pPr indent="-285750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Ion species: 		C ..... </a:t>
            </a:r>
            <a:r>
              <a:rPr lang="en-US" dirty="0"/>
              <a:t>U </a:t>
            </a:r>
            <a:endParaRPr lang="en-US" dirty="0" smtClean="0"/>
          </a:p>
          <a:p>
            <a:pPr indent="-285750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Energy: 			4.8 – 11.4 MeV/u </a:t>
            </a:r>
          </a:p>
          <a:p>
            <a:pPr indent="-285750" algn="l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Rate: 				5 - 50 Hz </a:t>
            </a:r>
          </a:p>
          <a:p>
            <a:pPr indent="-285750" algn="l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Pulse length:		1 - 5 </a:t>
            </a:r>
            <a:r>
              <a:rPr lang="en-US" dirty="0" err="1" smtClean="0"/>
              <a:t>ms</a:t>
            </a:r>
            <a:endParaRPr lang="en-US" dirty="0" smtClean="0"/>
          </a:p>
          <a:p>
            <a:pPr indent="-285750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Intensity: 		</a:t>
            </a:r>
            <a:r>
              <a:rPr lang="en-US" dirty="0"/>
              <a:t>	</a:t>
            </a:r>
            <a:r>
              <a:rPr lang="en-US" dirty="0" smtClean="0"/>
              <a:t>10</a:t>
            </a:r>
            <a:r>
              <a:rPr lang="en-US" baseline="30000" dirty="0" smtClean="0"/>
              <a:t>6 </a:t>
            </a:r>
            <a:r>
              <a:rPr lang="en-US" dirty="0" smtClean="0"/>
              <a:t>- 10</a:t>
            </a:r>
            <a:r>
              <a:rPr lang="en-US" baseline="30000" dirty="0" smtClean="0"/>
              <a:t>8</a:t>
            </a:r>
            <a:r>
              <a:rPr lang="en-US" dirty="0" smtClean="0"/>
              <a:t> </a:t>
            </a:r>
            <a:r>
              <a:rPr lang="en-US" dirty="0"/>
              <a:t>ions/s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dirty="0" smtClean="0"/>
          </a:p>
          <a:p>
            <a:pPr algn="l"/>
            <a:r>
              <a:rPr lang="en-US" b="1" dirty="0" smtClean="0"/>
              <a:t>General schedule:</a:t>
            </a:r>
          </a:p>
          <a:p>
            <a:pPr algn="l"/>
            <a:endParaRPr lang="en-US" dirty="0" smtClean="0"/>
          </a:p>
          <a:p>
            <a:pPr marL="285750" indent="-285750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10-20 days/year</a:t>
            </a:r>
          </a:p>
          <a:p>
            <a:pPr marL="285750" indent="-285750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en-US" dirty="0"/>
              <a:t>Parasitic mode </a:t>
            </a:r>
            <a:r>
              <a:rPr lang="en-US" dirty="0" smtClean="0"/>
              <a:t>difficult but possible </a:t>
            </a:r>
            <a:r>
              <a:rPr lang="en-US" dirty="0"/>
              <a:t>( </a:t>
            </a:r>
            <a:r>
              <a:rPr lang="en-US" dirty="0">
                <a:sym typeface="Symbol"/>
              </a:rPr>
              <a:t></a:t>
            </a:r>
            <a:r>
              <a:rPr lang="en-US" dirty="0"/>
              <a:t>10 Hz)</a:t>
            </a:r>
          </a:p>
          <a:p>
            <a:pPr marL="285750" indent="-285750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3-6 </a:t>
            </a:r>
            <a:r>
              <a:rPr lang="en-US" dirty="0"/>
              <a:t>month of </a:t>
            </a:r>
            <a:r>
              <a:rPr lang="en-US" dirty="0" smtClean="0"/>
              <a:t>operation</a:t>
            </a:r>
          </a:p>
        </p:txBody>
      </p:sp>
      <p:sp>
        <p:nvSpPr>
          <p:cNvPr id="5" name="Titel 1"/>
          <p:cNvSpPr txBox="1">
            <a:spLocks/>
          </p:cNvSpPr>
          <p:nvPr/>
        </p:nvSpPr>
        <p:spPr>
          <a:xfrm>
            <a:off x="602118" y="248194"/>
            <a:ext cx="6423521" cy="690259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kern="1200">
                <a:solidFill>
                  <a:srgbClr val="333333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altLang="de-DE" sz="2800" dirty="0" smtClean="0"/>
              <a:t>Beam requirements: X0-microprobe</a:t>
            </a:r>
            <a:endParaRPr lang="en-US" sz="2800" dirty="0"/>
          </a:p>
        </p:txBody>
      </p:sp>
      <p:sp>
        <p:nvSpPr>
          <p:cNvPr id="6" name="Rectangle 5"/>
          <p:cNvSpPr/>
          <p:nvPr/>
        </p:nvSpPr>
        <p:spPr>
          <a:xfrm>
            <a:off x="4632600" y="3688726"/>
            <a:ext cx="4198585" cy="1338828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de-DE" b="1" dirty="0" smtClean="0">
                <a:solidFill>
                  <a:srgbClr val="333399"/>
                </a:solidFill>
                <a:ea typeface="ＭＳ Ｐゴシック" charset="-128"/>
                <a:cs typeface="Arial" charset="0"/>
                <a:sym typeface="Wingdings" pitchFamily="2" charset="2"/>
              </a:rPr>
              <a:t>user facility for  targeted irradiations</a:t>
            </a:r>
          </a:p>
          <a:p>
            <a:pPr marL="182563" indent="-18256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de-DE" b="1" dirty="0" smtClean="0">
                <a:solidFill>
                  <a:srgbClr val="333399"/>
                </a:solidFill>
                <a:ea typeface="ＭＳ Ｐゴシック" charset="-128"/>
                <a:cs typeface="Arial" charset="0"/>
                <a:sym typeface="Wingdings" pitchFamily="2" charset="2"/>
              </a:rPr>
              <a:t>living cells (biophysics)</a:t>
            </a:r>
          </a:p>
          <a:p>
            <a:pPr marL="182563" indent="-18256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333399"/>
                </a:solidFill>
                <a:ea typeface="ＭＳ Ｐゴシック" charset="-128"/>
                <a:cs typeface="Arial" charset="0"/>
                <a:sym typeface="Wingdings" pitchFamily="2" charset="2"/>
              </a:rPr>
              <a:t>electronics (ESA, </a:t>
            </a:r>
            <a:r>
              <a:rPr lang="en-US" b="1" dirty="0" err="1" smtClean="0">
                <a:solidFill>
                  <a:srgbClr val="333399"/>
                </a:solidFill>
                <a:ea typeface="ＭＳ Ｐゴシック" charset="-128"/>
                <a:cs typeface="Arial" charset="0"/>
                <a:sym typeface="Wingdings" pitchFamily="2" charset="2"/>
              </a:rPr>
              <a:t>etc</a:t>
            </a:r>
            <a:r>
              <a:rPr lang="en-US" b="1" dirty="0" smtClean="0">
                <a:solidFill>
                  <a:srgbClr val="333399"/>
                </a:solidFill>
                <a:ea typeface="ＭＳ Ｐゴシック" charset="-128"/>
                <a:cs typeface="Arial" charset="0"/>
                <a:sym typeface="Wingdings" pitchFamily="2" charset="2"/>
              </a:rPr>
              <a:t>)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6783247" y="2230228"/>
            <a:ext cx="1119111" cy="1299735"/>
            <a:chOff x="7652918" y="3555376"/>
            <a:chExt cx="1335242" cy="1550750"/>
          </a:xfrm>
        </p:grpSpPr>
        <p:pic>
          <p:nvPicPr>
            <p:cNvPr id="8" name="Picture 22" descr="H2AX-crosses-5x5ions"/>
            <p:cNvPicPr>
              <a:picLocks noChangeAspect="1" noChangeArrowheads="1"/>
            </p:cNvPicPr>
            <p:nvPr/>
          </p:nvPicPr>
          <p:blipFill>
            <a:blip r:embed="rId2">
              <a:lum bright="6000" contrast="3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7652918" y="3555376"/>
              <a:ext cx="1335242" cy="1550750"/>
            </a:xfrm>
            <a:prstGeom prst="rect">
              <a:avLst/>
            </a:prstGeom>
            <a:noFill/>
            <a:ln w="38100">
              <a:solidFill>
                <a:schemeClr val="accent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9" name="Group 23"/>
            <p:cNvGrpSpPr>
              <a:grpSpLocks/>
            </p:cNvGrpSpPr>
            <p:nvPr/>
          </p:nvGrpSpPr>
          <p:grpSpPr bwMode="auto">
            <a:xfrm>
              <a:off x="8251586" y="4160334"/>
              <a:ext cx="505994" cy="505994"/>
              <a:chOff x="-885" y="2160"/>
              <a:chExt cx="499" cy="499"/>
            </a:xfrm>
          </p:grpSpPr>
          <p:grpSp>
            <p:nvGrpSpPr>
              <p:cNvPr id="10" name="Group 24"/>
              <p:cNvGrpSpPr>
                <a:grpSpLocks/>
              </p:cNvGrpSpPr>
              <p:nvPr/>
            </p:nvGrpSpPr>
            <p:grpSpPr bwMode="auto">
              <a:xfrm>
                <a:off x="-885" y="2160"/>
                <a:ext cx="499" cy="499"/>
                <a:chOff x="-794" y="1570"/>
                <a:chExt cx="499" cy="499"/>
              </a:xfrm>
            </p:grpSpPr>
            <p:sp>
              <p:nvSpPr>
                <p:cNvPr id="13" name="Line 25"/>
                <p:cNvSpPr>
                  <a:spLocks noChangeShapeType="1"/>
                </p:cNvSpPr>
                <p:nvPr/>
              </p:nvSpPr>
              <p:spPr bwMode="auto">
                <a:xfrm>
                  <a:off x="-545" y="1570"/>
                  <a:ext cx="0" cy="499"/>
                </a:xfrm>
                <a:prstGeom prst="line">
                  <a:avLst/>
                </a:prstGeom>
                <a:noFill/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4" name="Line 26"/>
                <p:cNvSpPr>
                  <a:spLocks noChangeShapeType="1"/>
                </p:cNvSpPr>
                <p:nvPr/>
              </p:nvSpPr>
              <p:spPr bwMode="auto">
                <a:xfrm rot="5400000">
                  <a:off x="-544" y="1569"/>
                  <a:ext cx="0" cy="499"/>
                </a:xfrm>
                <a:prstGeom prst="line">
                  <a:avLst/>
                </a:prstGeom>
                <a:noFill/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sp>
            <p:nvSpPr>
              <p:cNvPr id="11" name="Oval 27"/>
              <p:cNvSpPr>
                <a:spLocks noChangeArrowheads="1"/>
              </p:cNvSpPr>
              <p:nvPr/>
            </p:nvSpPr>
            <p:spPr bwMode="auto">
              <a:xfrm>
                <a:off x="-749" y="2296"/>
                <a:ext cx="227" cy="227"/>
              </a:xfrm>
              <a:prstGeom prst="ellipse">
                <a:avLst/>
              </a:pr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2" name="Oval 28"/>
              <p:cNvSpPr>
                <a:spLocks noChangeArrowheads="1"/>
              </p:cNvSpPr>
              <p:nvPr/>
            </p:nvSpPr>
            <p:spPr bwMode="auto">
              <a:xfrm>
                <a:off x="-817" y="2228"/>
                <a:ext cx="363" cy="363"/>
              </a:xfrm>
              <a:prstGeom prst="ellipse">
                <a:avLst/>
              </a:pr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</p:grpSp>
      <p:grpSp>
        <p:nvGrpSpPr>
          <p:cNvPr id="15" name="Group 14"/>
          <p:cNvGrpSpPr/>
          <p:nvPr/>
        </p:nvGrpSpPr>
        <p:grpSpPr>
          <a:xfrm>
            <a:off x="5598850" y="2230229"/>
            <a:ext cx="1075676" cy="1299734"/>
            <a:chOff x="6171406" y="3322071"/>
            <a:chExt cx="1283419" cy="1550749"/>
          </a:xfrm>
        </p:grpSpPr>
        <p:pic>
          <p:nvPicPr>
            <p:cNvPr id="16" name="Picture 30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16200000">
              <a:off x="6037741" y="3455736"/>
              <a:ext cx="1550749" cy="1283419"/>
            </a:xfrm>
            <a:prstGeom prst="rect">
              <a:avLst/>
            </a:prstGeom>
            <a:noFill/>
            <a:ln w="38100">
              <a:solidFill>
                <a:schemeClr val="accent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17" name="Group 31"/>
            <p:cNvGrpSpPr>
              <a:grpSpLocks/>
            </p:cNvGrpSpPr>
            <p:nvPr/>
          </p:nvGrpSpPr>
          <p:grpSpPr bwMode="auto">
            <a:xfrm rot="16200000">
              <a:off x="6273889" y="3355983"/>
              <a:ext cx="500491" cy="516920"/>
              <a:chOff x="-885" y="2160"/>
              <a:chExt cx="499" cy="499"/>
            </a:xfrm>
          </p:grpSpPr>
          <p:grpSp>
            <p:nvGrpSpPr>
              <p:cNvPr id="18" name="Group 32"/>
              <p:cNvGrpSpPr>
                <a:grpSpLocks/>
              </p:cNvGrpSpPr>
              <p:nvPr/>
            </p:nvGrpSpPr>
            <p:grpSpPr bwMode="auto">
              <a:xfrm>
                <a:off x="-885" y="2160"/>
                <a:ext cx="499" cy="499"/>
                <a:chOff x="-794" y="1570"/>
                <a:chExt cx="499" cy="499"/>
              </a:xfrm>
            </p:grpSpPr>
            <p:sp>
              <p:nvSpPr>
                <p:cNvPr id="21" name="Line 33"/>
                <p:cNvSpPr>
                  <a:spLocks noChangeShapeType="1"/>
                </p:cNvSpPr>
                <p:nvPr/>
              </p:nvSpPr>
              <p:spPr bwMode="auto">
                <a:xfrm>
                  <a:off x="-545" y="1570"/>
                  <a:ext cx="0" cy="499"/>
                </a:xfrm>
                <a:prstGeom prst="line">
                  <a:avLst/>
                </a:prstGeom>
                <a:noFill/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2" name="Line 34"/>
                <p:cNvSpPr>
                  <a:spLocks noChangeShapeType="1"/>
                </p:cNvSpPr>
                <p:nvPr/>
              </p:nvSpPr>
              <p:spPr bwMode="auto">
                <a:xfrm rot="5400000">
                  <a:off x="-544" y="1569"/>
                  <a:ext cx="0" cy="499"/>
                </a:xfrm>
                <a:prstGeom prst="line">
                  <a:avLst/>
                </a:prstGeom>
                <a:noFill/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sp>
            <p:nvSpPr>
              <p:cNvPr id="19" name="Oval 35"/>
              <p:cNvSpPr>
                <a:spLocks noChangeArrowheads="1"/>
              </p:cNvSpPr>
              <p:nvPr/>
            </p:nvSpPr>
            <p:spPr bwMode="auto">
              <a:xfrm>
                <a:off x="-749" y="2296"/>
                <a:ext cx="227" cy="227"/>
              </a:xfrm>
              <a:prstGeom prst="ellipse">
                <a:avLst/>
              </a:pr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0" name="Oval 36"/>
              <p:cNvSpPr>
                <a:spLocks noChangeArrowheads="1"/>
              </p:cNvSpPr>
              <p:nvPr/>
            </p:nvSpPr>
            <p:spPr bwMode="auto">
              <a:xfrm>
                <a:off x="-817" y="2228"/>
                <a:ext cx="363" cy="363"/>
              </a:xfrm>
              <a:prstGeom prst="ellipse">
                <a:avLst/>
              </a:pr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137237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en-US" smtClean="0"/>
              <a:t>11</a:t>
            </a:fld>
            <a:endParaRPr lang="en-US" dirty="0"/>
          </a:p>
        </p:txBody>
      </p:sp>
      <p:sp>
        <p:nvSpPr>
          <p:cNvPr id="4" name="Textfeld 4"/>
          <p:cNvSpPr txBox="1"/>
          <p:nvPr/>
        </p:nvSpPr>
        <p:spPr>
          <a:xfrm>
            <a:off x="602119" y="1604224"/>
            <a:ext cx="4414018" cy="4349909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en-US" b="1" dirty="0" smtClean="0"/>
              <a:t>M-branch</a:t>
            </a:r>
          </a:p>
          <a:p>
            <a:pPr algn="l"/>
            <a:endParaRPr lang="en-US" b="1" dirty="0" smtClean="0"/>
          </a:p>
          <a:p>
            <a:pPr indent="-285750" algn="l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Ion species: 		C - U (typ. Au)</a:t>
            </a:r>
          </a:p>
          <a:p>
            <a:pPr indent="-285750" algn="l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Energy: 			3.6 - 11.4 MeV/u </a:t>
            </a:r>
          </a:p>
          <a:p>
            <a:pPr indent="-285750" algn="l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Rate: 				5-50 Hz </a:t>
            </a:r>
          </a:p>
          <a:p>
            <a:pPr indent="-285750" algn="l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Pulse length:		1 - 5 </a:t>
            </a:r>
            <a:r>
              <a:rPr lang="en-US" dirty="0" err="1" smtClean="0"/>
              <a:t>ms</a:t>
            </a:r>
            <a:endParaRPr lang="en-US" dirty="0" smtClean="0"/>
          </a:p>
          <a:p>
            <a:pPr indent="-285750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Intensity: 			10</a:t>
            </a:r>
            <a:r>
              <a:rPr lang="en-US" baseline="30000" dirty="0" smtClean="0"/>
              <a:t>6</a:t>
            </a:r>
            <a:r>
              <a:rPr lang="en-US" dirty="0" smtClean="0"/>
              <a:t>-10</a:t>
            </a:r>
            <a:r>
              <a:rPr lang="en-US" baseline="30000" dirty="0" smtClean="0"/>
              <a:t>10</a:t>
            </a:r>
            <a:r>
              <a:rPr lang="en-US" dirty="0" smtClean="0"/>
              <a:t> ions/s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dirty="0" smtClean="0"/>
          </a:p>
          <a:p>
            <a:pPr algn="l"/>
            <a:r>
              <a:rPr lang="en-US" b="1" dirty="0" smtClean="0"/>
              <a:t>General schedule:</a:t>
            </a:r>
          </a:p>
          <a:p>
            <a:pPr algn="l"/>
            <a:endParaRPr lang="en-US" dirty="0" smtClean="0"/>
          </a:p>
          <a:p>
            <a:pPr marL="285750" indent="-285750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20-40 </a:t>
            </a:r>
            <a:r>
              <a:rPr lang="en-US" dirty="0"/>
              <a:t>days/</a:t>
            </a:r>
            <a:r>
              <a:rPr lang="en-US" dirty="0" smtClean="0"/>
              <a:t>year (main)</a:t>
            </a:r>
          </a:p>
          <a:p>
            <a:pPr marL="285750" indent="-285750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20-40 days</a:t>
            </a:r>
            <a:r>
              <a:rPr lang="en-US" dirty="0"/>
              <a:t>/</a:t>
            </a:r>
            <a:r>
              <a:rPr lang="en-US" dirty="0" smtClean="0"/>
              <a:t>year (parasitic)</a:t>
            </a:r>
          </a:p>
          <a:p>
            <a:pPr marL="285750" indent="-285750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3-6 </a:t>
            </a:r>
            <a:r>
              <a:rPr lang="en-US" dirty="0"/>
              <a:t>month of </a:t>
            </a:r>
            <a:r>
              <a:rPr lang="en-US" dirty="0" smtClean="0"/>
              <a:t>operation		</a:t>
            </a:r>
          </a:p>
        </p:txBody>
      </p:sp>
      <p:sp>
        <p:nvSpPr>
          <p:cNvPr id="5" name="Titel 1"/>
          <p:cNvSpPr txBox="1">
            <a:spLocks/>
          </p:cNvSpPr>
          <p:nvPr/>
        </p:nvSpPr>
        <p:spPr>
          <a:xfrm>
            <a:off x="602118" y="222069"/>
            <a:ext cx="6804521" cy="716384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kern="1200">
                <a:solidFill>
                  <a:srgbClr val="333333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altLang="de-DE" sz="2800" dirty="0" smtClean="0"/>
              <a:t>Beam requirements: M-branch</a:t>
            </a:r>
            <a:endParaRPr lang="en-US" sz="2800" dirty="0"/>
          </a:p>
        </p:txBody>
      </p:sp>
      <p:sp>
        <p:nvSpPr>
          <p:cNvPr id="6" name="Rectangle 5"/>
          <p:cNvSpPr/>
          <p:nvPr/>
        </p:nvSpPr>
        <p:spPr>
          <a:xfrm>
            <a:off x="5434150" y="4191856"/>
            <a:ext cx="3461656" cy="156966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de-DE" b="1" dirty="0" smtClean="0">
                <a:solidFill>
                  <a:srgbClr val="333399"/>
                </a:solidFill>
                <a:ea typeface="ＭＳ Ｐゴシック" charset="-128"/>
                <a:cs typeface="Arial" charset="0"/>
                <a:sym typeface="Wingdings" pitchFamily="2" charset="2"/>
              </a:rPr>
              <a:t>user facility</a:t>
            </a:r>
          </a:p>
          <a:p>
            <a:pPr marL="182563" indent="-18256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de-DE" b="1" dirty="0" smtClean="0">
                <a:solidFill>
                  <a:srgbClr val="333399"/>
                </a:solidFill>
                <a:ea typeface="ＭＳ Ｐゴシック" charset="-128"/>
                <a:cs typeface="Arial" charset="0"/>
                <a:sym typeface="Wingdings" pitchFamily="2" charset="2"/>
              </a:rPr>
              <a:t>on-line damage analysis</a:t>
            </a:r>
          </a:p>
          <a:p>
            <a:pPr marL="182563">
              <a:lnSpc>
                <a:spcPct val="150000"/>
              </a:lnSpc>
            </a:pPr>
            <a:r>
              <a:rPr lang="en-US" sz="1400" dirty="0" smtClean="0">
                <a:solidFill>
                  <a:srgbClr val="333399"/>
                </a:solidFill>
                <a:ea typeface="ＭＳ Ｐゴシック" charset="-128"/>
                <a:cs typeface="Arial" charset="0"/>
                <a:sym typeface="Wingdings" pitchFamily="2" charset="2"/>
              </a:rPr>
              <a:t>(FAIR materials, </a:t>
            </a:r>
            <a:r>
              <a:rPr lang="en-US" sz="1400" dirty="0" err="1" smtClean="0">
                <a:solidFill>
                  <a:srgbClr val="333399"/>
                </a:solidFill>
                <a:ea typeface="ＭＳ Ｐゴシック" charset="-128"/>
                <a:cs typeface="Arial" charset="0"/>
                <a:sym typeface="Wingdings" pitchFamily="2" charset="2"/>
              </a:rPr>
              <a:t>Verbundforschung</a:t>
            </a:r>
            <a:r>
              <a:rPr lang="en-US" sz="1400" dirty="0" smtClean="0">
                <a:solidFill>
                  <a:srgbClr val="333399"/>
                </a:solidFill>
                <a:ea typeface="ＭＳ Ｐゴシック" charset="-128"/>
                <a:cs typeface="Arial" charset="0"/>
                <a:sym typeface="Wingdings" pitchFamily="2" charset="2"/>
              </a:rPr>
              <a:t>, intern. collaborations)</a:t>
            </a:r>
            <a:endParaRPr lang="en-US" sz="1400" dirty="0"/>
          </a:p>
        </p:txBody>
      </p:sp>
      <p:pic>
        <p:nvPicPr>
          <p:cNvPr id="7" name="Picture 4" descr="M-Branch-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143556" y="2133796"/>
            <a:ext cx="2752250" cy="1749885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71126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en-US" smtClean="0"/>
              <a:t>12</a:t>
            </a:fld>
            <a:endParaRPr lang="en-US" dirty="0"/>
          </a:p>
        </p:txBody>
      </p:sp>
      <p:sp>
        <p:nvSpPr>
          <p:cNvPr id="4" name="Titel 1"/>
          <p:cNvSpPr txBox="1">
            <a:spLocks/>
          </p:cNvSpPr>
          <p:nvPr/>
        </p:nvSpPr>
        <p:spPr>
          <a:xfrm>
            <a:off x="182880" y="235131"/>
            <a:ext cx="7328263" cy="703322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kern="1200">
                <a:solidFill>
                  <a:srgbClr val="333333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altLang="de-DE" sz="2800" dirty="0" smtClean="0"/>
              <a:t>Beam requirements: summary MAT</a:t>
            </a:r>
            <a:endParaRPr lang="en-US" sz="2800" dirty="0"/>
          </a:p>
        </p:txBody>
      </p:sp>
      <p:sp>
        <p:nvSpPr>
          <p:cNvPr id="5" name="Textfeld 4"/>
          <p:cNvSpPr txBox="1"/>
          <p:nvPr/>
        </p:nvSpPr>
        <p:spPr>
          <a:xfrm>
            <a:off x="1394691" y="1403927"/>
            <a:ext cx="5973538" cy="4965462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indent="-285750" algn="l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tx2"/>
                </a:solidFill>
              </a:rPr>
              <a:t>Ion species: 		C ....  U (frequently  Au)</a:t>
            </a:r>
          </a:p>
          <a:p>
            <a:pPr indent="-285750" algn="l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tx2"/>
                </a:solidFill>
              </a:rPr>
              <a:t>Energy: 			3.6 - 11.4 MeV/u </a:t>
            </a:r>
          </a:p>
          <a:p>
            <a:pPr indent="-285750" algn="l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tx2"/>
                </a:solidFill>
              </a:rPr>
              <a:t>Rate: 				5 - 50 Hz </a:t>
            </a:r>
          </a:p>
          <a:p>
            <a:pPr indent="-285750" algn="l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tx2"/>
                </a:solidFill>
              </a:rPr>
              <a:t>Pulse length:		1 - 5 </a:t>
            </a:r>
            <a:r>
              <a:rPr lang="en-US" sz="2000" b="1" dirty="0" err="1" smtClean="0">
                <a:solidFill>
                  <a:schemeClr val="tx2"/>
                </a:solidFill>
              </a:rPr>
              <a:t>ms</a:t>
            </a:r>
            <a:endParaRPr lang="en-US" sz="2000" b="1" dirty="0" smtClean="0">
              <a:solidFill>
                <a:schemeClr val="tx2"/>
              </a:solidFill>
            </a:endParaRPr>
          </a:p>
          <a:p>
            <a:pPr indent="-285750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tx2"/>
                </a:solidFill>
              </a:rPr>
              <a:t>Intensity: 			10</a:t>
            </a:r>
            <a:r>
              <a:rPr lang="en-US" sz="2000" b="1" baseline="30000" dirty="0" smtClean="0">
                <a:solidFill>
                  <a:schemeClr val="tx2"/>
                </a:solidFill>
              </a:rPr>
              <a:t>4</a:t>
            </a:r>
            <a:r>
              <a:rPr lang="en-US" sz="2000" b="1" dirty="0" smtClean="0">
                <a:solidFill>
                  <a:schemeClr val="tx2"/>
                </a:solidFill>
              </a:rPr>
              <a:t>-10</a:t>
            </a:r>
            <a:r>
              <a:rPr lang="en-US" sz="2000" b="1" baseline="30000" dirty="0" smtClean="0">
                <a:solidFill>
                  <a:schemeClr val="tx2"/>
                </a:solidFill>
              </a:rPr>
              <a:t>10</a:t>
            </a:r>
            <a:r>
              <a:rPr lang="en-US" sz="2000" b="1" dirty="0" smtClean="0">
                <a:solidFill>
                  <a:schemeClr val="tx2"/>
                </a:solidFill>
              </a:rPr>
              <a:t> ions/s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2000" b="1" dirty="0" smtClean="0">
              <a:solidFill>
                <a:schemeClr val="tx2"/>
              </a:solidFill>
            </a:endParaRPr>
          </a:p>
          <a:p>
            <a:pPr algn="l"/>
            <a:r>
              <a:rPr lang="en-US" sz="2000" b="1" dirty="0" smtClean="0">
                <a:solidFill>
                  <a:schemeClr val="tx2"/>
                </a:solidFill>
              </a:rPr>
              <a:t>General schedule:</a:t>
            </a:r>
          </a:p>
          <a:p>
            <a:pPr algn="l"/>
            <a:endParaRPr lang="en-US" sz="2000" b="1" dirty="0" smtClean="0">
              <a:solidFill>
                <a:schemeClr val="tx2"/>
              </a:solidFill>
            </a:endParaRPr>
          </a:p>
          <a:p>
            <a:pPr marL="285750" indent="-285750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tx2"/>
                </a:solidFill>
              </a:rPr>
              <a:t>20 - 40 </a:t>
            </a:r>
            <a:r>
              <a:rPr lang="en-US" sz="2000" b="1" dirty="0">
                <a:solidFill>
                  <a:schemeClr val="tx2"/>
                </a:solidFill>
              </a:rPr>
              <a:t>days/</a:t>
            </a:r>
            <a:r>
              <a:rPr lang="en-US" sz="2000" b="1" dirty="0" smtClean="0">
                <a:solidFill>
                  <a:schemeClr val="tx2"/>
                </a:solidFill>
              </a:rPr>
              <a:t>year (</a:t>
            </a:r>
            <a:r>
              <a:rPr lang="en-US" sz="2000" b="1" dirty="0">
                <a:solidFill>
                  <a:schemeClr val="tx2"/>
                </a:solidFill>
              </a:rPr>
              <a:t>main</a:t>
            </a:r>
            <a:r>
              <a:rPr lang="en-US" sz="2000" b="1" dirty="0" smtClean="0">
                <a:solidFill>
                  <a:schemeClr val="tx2"/>
                </a:solidFill>
              </a:rPr>
              <a:t>)</a:t>
            </a:r>
          </a:p>
          <a:p>
            <a:pPr marL="285750" indent="-285750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tx2"/>
                </a:solidFill>
              </a:rPr>
              <a:t>40 - 80 days</a:t>
            </a:r>
            <a:r>
              <a:rPr lang="en-US" sz="2000" b="1" dirty="0">
                <a:solidFill>
                  <a:schemeClr val="tx2"/>
                </a:solidFill>
              </a:rPr>
              <a:t>/</a:t>
            </a:r>
            <a:r>
              <a:rPr lang="en-US" sz="2000" b="1" dirty="0" smtClean="0">
                <a:solidFill>
                  <a:schemeClr val="tx2"/>
                </a:solidFill>
              </a:rPr>
              <a:t>year (parasitic)</a:t>
            </a:r>
          </a:p>
          <a:p>
            <a:pPr marL="285750" indent="-285750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tx2"/>
                </a:solidFill>
              </a:rPr>
              <a:t>3 - 6 </a:t>
            </a:r>
            <a:r>
              <a:rPr lang="en-US" sz="2000" b="1" dirty="0">
                <a:solidFill>
                  <a:schemeClr val="tx2"/>
                </a:solidFill>
              </a:rPr>
              <a:t>month of </a:t>
            </a:r>
            <a:r>
              <a:rPr lang="en-US" sz="2000" b="1" dirty="0" smtClean="0">
                <a:solidFill>
                  <a:schemeClr val="tx2"/>
                </a:solidFill>
              </a:rPr>
              <a:t>operation</a:t>
            </a:r>
          </a:p>
          <a:p>
            <a:pPr marL="285750" indent="-285750">
              <a:lnSpc>
                <a:spcPts val="2800"/>
              </a:lnSpc>
              <a:buFont typeface="Arial" panose="020B0604020202020204" pitchFamily="34" charset="0"/>
              <a:buChar char="•"/>
            </a:pPr>
            <a:endParaRPr lang="en-US" sz="2000" b="1" dirty="0">
              <a:solidFill>
                <a:schemeClr val="tx2"/>
              </a:solidFill>
            </a:endParaRPr>
          </a:p>
          <a:p>
            <a:pPr marL="285750" indent="-285750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tx2"/>
                </a:solidFill>
              </a:rPr>
              <a:t>frequent </a:t>
            </a:r>
            <a:r>
              <a:rPr lang="en-US" sz="2000" b="1" dirty="0" err="1" smtClean="0">
                <a:solidFill>
                  <a:schemeClr val="tx2"/>
                </a:solidFill>
              </a:rPr>
              <a:t>beamtimes</a:t>
            </a:r>
            <a:r>
              <a:rPr lang="en-US" sz="2000" b="1" dirty="0" smtClean="0">
                <a:solidFill>
                  <a:schemeClr val="tx2"/>
                </a:solidFill>
              </a:rPr>
              <a:t> instead of long runs</a:t>
            </a:r>
          </a:p>
          <a:p>
            <a:pPr marL="285750" indent="-285750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tx2"/>
                </a:solidFill>
              </a:rPr>
              <a:t>flexible beam sharing (main/parasitic)		</a:t>
            </a:r>
          </a:p>
        </p:txBody>
      </p:sp>
    </p:spTree>
    <p:extLst>
      <p:ext uri="{BB962C8B-B14F-4D97-AF65-F5344CB8AC3E}">
        <p14:creationId xmlns:p14="http://schemas.microsoft.com/office/powerpoint/2010/main" val="34571126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en-US" smtClean="0"/>
              <a:t>13</a:t>
            </a:fld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80220" y="227299"/>
            <a:ext cx="6242342" cy="554395"/>
          </a:xfrm>
        </p:spPr>
        <p:txBody>
          <a:bodyPr>
            <a:normAutofit/>
          </a:bodyPr>
          <a:lstStyle/>
          <a:p>
            <a:r>
              <a:rPr lang="en-US" sz="2800" dirty="0" smtClean="0"/>
              <a:t>Open Questions</a:t>
            </a:r>
            <a:endParaRPr lang="en-US" sz="28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22565" y="1450685"/>
            <a:ext cx="8211834" cy="4903585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24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20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8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6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4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 smtClean="0">
              <a:sym typeface="Wingdings" panose="05000000000000000000" pitchFamily="2" charset="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2565" y="1259501"/>
            <a:ext cx="7170553" cy="2169825"/>
          </a:xfrm>
          <a:prstGeom prst="rect">
            <a:avLst/>
          </a:prstGeom>
          <a:solidFill>
            <a:srgbClr val="FDFBA5"/>
          </a:solidFill>
          <a:ln>
            <a:solidFill>
              <a:schemeClr val="tx2"/>
            </a:solidFill>
          </a:ln>
        </p:spPr>
        <p:txBody>
          <a:bodyPr vert="horz" wrap="none" lIns="91440" tIns="45720" rIns="91440" bIns="45720" rtlCol="0" anchor="t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b="1" dirty="0" smtClean="0">
                <a:solidFill>
                  <a:schemeClr val="tx2"/>
                </a:solidFill>
              </a:rPr>
              <a:t>Future operation of UNILAC:</a:t>
            </a:r>
          </a:p>
          <a:p>
            <a:pPr marL="352425" lvl="1" indent="-2603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operation with Penning source (normal current mode)</a:t>
            </a:r>
          </a:p>
          <a:p>
            <a:pPr marL="352425" lvl="1" indent="-2603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duty cycle for high current source</a:t>
            </a:r>
          </a:p>
          <a:p>
            <a:pPr marL="352425" lvl="1" indent="-2603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realistic operating scenarios (beam sharing, multi user operation)</a:t>
            </a:r>
          </a:p>
          <a:p>
            <a:pPr marL="352425" lvl="1" indent="-2603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parallel operation of second source (operation parameters)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75414" y="3590773"/>
            <a:ext cx="3485570" cy="2308324"/>
          </a:xfrm>
          <a:prstGeom prst="rect">
            <a:avLst/>
          </a:prstGeom>
          <a:solidFill>
            <a:srgbClr val="FAD366"/>
          </a:solidFill>
          <a:ln>
            <a:solidFill>
              <a:schemeClr val="tx2"/>
            </a:solidFill>
          </a:ln>
        </p:spPr>
        <p:txBody>
          <a:bodyPr vert="horz" wrap="none" lIns="91440" tIns="45720" rIns="91440" bIns="45720" rtlCol="0" anchor="t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b="1" dirty="0" smtClean="0"/>
              <a:t>CW-</a:t>
            </a:r>
            <a:r>
              <a:rPr lang="en-US" b="1" dirty="0" err="1" smtClean="0"/>
              <a:t>Linac</a:t>
            </a:r>
            <a:r>
              <a:rPr lang="en-US" b="1" dirty="0" smtClean="0"/>
              <a:t>:</a:t>
            </a:r>
          </a:p>
          <a:p>
            <a:pPr algn="l">
              <a:lnSpc>
                <a:spcPct val="150000"/>
              </a:lnSpc>
            </a:pPr>
            <a:r>
              <a:rPr lang="en-US" b="1" dirty="0" smtClean="0"/>
              <a:t>beam parameters:</a:t>
            </a:r>
          </a:p>
          <a:p>
            <a:pPr marL="182563" lvl="1" indent="-182563">
              <a:buFont typeface="Arial" panose="020B0604020202020204" pitchFamily="34" charset="0"/>
              <a:buChar char="•"/>
            </a:pPr>
            <a:r>
              <a:rPr lang="en-US" dirty="0" smtClean="0"/>
              <a:t>available ion species (Au, </a:t>
            </a:r>
            <a:r>
              <a:rPr lang="en-US" dirty="0" smtClean="0"/>
              <a:t>U ?)</a:t>
            </a:r>
          </a:p>
          <a:p>
            <a:pPr marL="182563" lvl="1" indent="-182563">
              <a:buFont typeface="Arial" panose="020B0604020202020204" pitchFamily="34" charset="0"/>
              <a:buChar char="•"/>
            </a:pPr>
            <a:r>
              <a:rPr lang="en-US" dirty="0" smtClean="0"/>
              <a:t>type of source</a:t>
            </a:r>
            <a:endParaRPr lang="en-US" dirty="0" smtClean="0"/>
          </a:p>
          <a:p>
            <a:pPr marL="182563" lvl="1" indent="-182563">
              <a:buFont typeface="Arial" panose="020B0604020202020204" pitchFamily="34" charset="0"/>
              <a:buChar char="•"/>
            </a:pPr>
            <a:r>
              <a:rPr lang="en-US" dirty="0" smtClean="0"/>
              <a:t>maximal energy (10 </a:t>
            </a:r>
            <a:r>
              <a:rPr lang="en-US" dirty="0" smtClean="0"/>
              <a:t>MeV/u ?)</a:t>
            </a:r>
            <a:endParaRPr lang="en-US" dirty="0" smtClean="0"/>
          </a:p>
          <a:p>
            <a:pPr marL="182563" lvl="1" indent="-182563">
              <a:buFont typeface="Arial" panose="020B0604020202020204" pitchFamily="34" charset="0"/>
              <a:buChar char="•"/>
            </a:pPr>
            <a:r>
              <a:rPr lang="en-US" dirty="0" smtClean="0"/>
              <a:t>maximum m/q</a:t>
            </a:r>
          </a:p>
          <a:p>
            <a:pPr marL="182563" lvl="1" indent="-182563">
              <a:buFont typeface="Arial" panose="020B0604020202020204" pitchFamily="34" charset="0"/>
              <a:buChar char="•"/>
            </a:pPr>
            <a:r>
              <a:rPr lang="en-US" dirty="0" smtClean="0"/>
              <a:t>pulse structure / </a:t>
            </a:r>
            <a:r>
              <a:rPr lang="en-US" dirty="0" smtClean="0"/>
              <a:t>frequency</a:t>
            </a:r>
            <a:endParaRPr lang="en-US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4242431" y="4916365"/>
            <a:ext cx="3912033" cy="1287532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rtlCol="0" anchor="t">
            <a:spAutoFit/>
          </a:bodyPr>
          <a:lstStyle/>
          <a:p>
            <a:pPr marL="261938" lvl="1" indent="-17462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Parallel operation to FAIR-Injector</a:t>
            </a:r>
          </a:p>
          <a:p>
            <a:pPr marL="261938" lvl="1" indent="-17462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Funding situation</a:t>
            </a:r>
          </a:p>
          <a:p>
            <a:pPr marL="261938" lvl="1" indent="-17462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Time schedule</a:t>
            </a:r>
          </a:p>
        </p:txBody>
      </p:sp>
    </p:spTree>
    <p:extLst>
      <p:ext uri="{BB962C8B-B14F-4D97-AF65-F5344CB8AC3E}">
        <p14:creationId xmlns:p14="http://schemas.microsoft.com/office/powerpoint/2010/main" val="35370942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964992" y="6636798"/>
            <a:ext cx="744898" cy="174290"/>
          </a:xfrm>
        </p:spPr>
        <p:txBody>
          <a:bodyPr/>
          <a:lstStyle/>
          <a:p>
            <a:fld id="{125CBDDA-5CCF-8748-8988-9DC6C8981774}" type="slidenum">
              <a:rPr lang="en-US" smtClean="0"/>
              <a:t>2</a:t>
            </a:fld>
            <a:endParaRPr lang="en-US" dirty="0"/>
          </a:p>
        </p:txBody>
      </p:sp>
      <p:sp>
        <p:nvSpPr>
          <p:cNvPr id="6" name="Titel 1"/>
          <p:cNvSpPr txBox="1">
            <a:spLocks/>
          </p:cNvSpPr>
          <p:nvPr/>
        </p:nvSpPr>
        <p:spPr>
          <a:xfrm>
            <a:off x="564707" y="248193"/>
            <a:ext cx="6077004" cy="690259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kern="1200">
                <a:solidFill>
                  <a:srgbClr val="333333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800" dirty="0" err="1" smtClean="0"/>
              <a:t>MATerials</a:t>
            </a:r>
            <a:r>
              <a:rPr lang="en-US" sz="2800" dirty="0" smtClean="0"/>
              <a:t> Research: </a:t>
            </a:r>
            <a:r>
              <a:rPr lang="en-US" altLang="de-DE" sz="2800" dirty="0" smtClean="0"/>
              <a:t>Beamlines</a:t>
            </a:r>
            <a:endParaRPr lang="en-US" sz="2800" dirty="0"/>
          </a:p>
        </p:txBody>
      </p:sp>
      <p:grpSp>
        <p:nvGrpSpPr>
          <p:cNvPr id="7" name="Group 6"/>
          <p:cNvGrpSpPr/>
          <p:nvPr/>
        </p:nvGrpSpPr>
        <p:grpSpPr>
          <a:xfrm>
            <a:off x="355323" y="2778111"/>
            <a:ext cx="5548023" cy="1591089"/>
            <a:chOff x="355323" y="2778111"/>
            <a:chExt cx="5548023" cy="1591089"/>
          </a:xfrm>
        </p:grpSpPr>
        <p:sp>
          <p:nvSpPr>
            <p:cNvPr id="8" name="Text Box 6"/>
            <p:cNvSpPr txBox="1">
              <a:spLocks noChangeArrowheads="1"/>
            </p:cNvSpPr>
            <p:nvPr/>
          </p:nvSpPr>
          <p:spPr bwMode="auto">
            <a:xfrm>
              <a:off x="1594060" y="3890185"/>
              <a:ext cx="1758739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en-US" altLang="de-DE" dirty="0" smtClean="0">
                  <a:solidFill>
                    <a:srgbClr val="000000"/>
                  </a:solidFill>
                  <a:latin typeface="Arial" pitchFamily="34" charset="0"/>
                </a:rPr>
                <a:t>UNILAC</a:t>
              </a:r>
              <a:endParaRPr lang="en-US" altLang="de-DE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4203000" y="2983413"/>
              <a:ext cx="1615531" cy="1385787"/>
            </a:xfrm>
            <a:custGeom>
              <a:avLst/>
              <a:gdLst>
                <a:gd name="T0" fmla="*/ 0 w 1135"/>
                <a:gd name="T1" fmla="*/ 0 h 794"/>
                <a:gd name="T2" fmla="*/ 567 w 1135"/>
                <a:gd name="T3" fmla="*/ 0 h 794"/>
                <a:gd name="T4" fmla="*/ 1135 w 1135"/>
                <a:gd name="T5" fmla="*/ 0 h 794"/>
                <a:gd name="T6" fmla="*/ 1135 w 1135"/>
                <a:gd name="T7" fmla="*/ 794 h 794"/>
                <a:gd name="T8" fmla="*/ 567 w 1135"/>
                <a:gd name="T9" fmla="*/ 794 h 794"/>
                <a:gd name="T10" fmla="*/ 0 w 1135"/>
                <a:gd name="T11" fmla="*/ 794 h 794"/>
                <a:gd name="T12" fmla="*/ 0 w 1135"/>
                <a:gd name="T13" fmla="*/ 0 h 7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35" h="794">
                  <a:moveTo>
                    <a:pt x="0" y="0"/>
                  </a:moveTo>
                  <a:lnTo>
                    <a:pt x="567" y="0"/>
                  </a:lnTo>
                  <a:lnTo>
                    <a:pt x="1135" y="0"/>
                  </a:lnTo>
                  <a:lnTo>
                    <a:pt x="1135" y="794"/>
                  </a:lnTo>
                  <a:lnTo>
                    <a:pt x="567" y="794"/>
                  </a:lnTo>
                  <a:lnTo>
                    <a:pt x="0" y="7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355323" y="3285963"/>
              <a:ext cx="619081" cy="99949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1" name="Freeform 17"/>
            <p:cNvSpPr>
              <a:spLocks/>
            </p:cNvSpPr>
            <p:nvPr/>
          </p:nvSpPr>
          <p:spPr bwMode="auto">
            <a:xfrm>
              <a:off x="959607" y="3666850"/>
              <a:ext cx="3253260" cy="302550"/>
            </a:xfrm>
            <a:custGeom>
              <a:avLst/>
              <a:gdLst>
                <a:gd name="T0" fmla="*/ 0 w 2288"/>
                <a:gd name="T1" fmla="*/ 0 h 174"/>
                <a:gd name="T2" fmla="*/ 571 w 2288"/>
                <a:gd name="T3" fmla="*/ 0 h 174"/>
                <a:gd name="T4" fmla="*/ 1143 w 2288"/>
                <a:gd name="T5" fmla="*/ 0 h 174"/>
                <a:gd name="T6" fmla="*/ 1715 w 2288"/>
                <a:gd name="T7" fmla="*/ 0 h 174"/>
                <a:gd name="T8" fmla="*/ 2288 w 2288"/>
                <a:gd name="T9" fmla="*/ 0 h 174"/>
                <a:gd name="T10" fmla="*/ 2288 w 2288"/>
                <a:gd name="T11" fmla="*/ 174 h 174"/>
                <a:gd name="T12" fmla="*/ 1715 w 2288"/>
                <a:gd name="T13" fmla="*/ 174 h 174"/>
                <a:gd name="T14" fmla="*/ 1143 w 2288"/>
                <a:gd name="T15" fmla="*/ 174 h 174"/>
                <a:gd name="T16" fmla="*/ 571 w 2288"/>
                <a:gd name="T17" fmla="*/ 174 h 174"/>
                <a:gd name="T18" fmla="*/ 0 w 2288"/>
                <a:gd name="T19" fmla="*/ 174 h 174"/>
                <a:gd name="T20" fmla="*/ 0 w 2288"/>
                <a:gd name="T21" fmla="*/ 0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88" h="174">
                  <a:moveTo>
                    <a:pt x="0" y="0"/>
                  </a:moveTo>
                  <a:lnTo>
                    <a:pt x="571" y="0"/>
                  </a:lnTo>
                  <a:lnTo>
                    <a:pt x="1143" y="0"/>
                  </a:lnTo>
                  <a:lnTo>
                    <a:pt x="1715" y="0"/>
                  </a:lnTo>
                  <a:lnTo>
                    <a:pt x="2288" y="0"/>
                  </a:lnTo>
                  <a:lnTo>
                    <a:pt x="2288" y="174"/>
                  </a:lnTo>
                  <a:lnTo>
                    <a:pt x="1715" y="174"/>
                  </a:lnTo>
                  <a:lnTo>
                    <a:pt x="1143" y="174"/>
                  </a:lnTo>
                  <a:lnTo>
                    <a:pt x="571" y="174"/>
                  </a:lnTo>
                  <a:lnTo>
                    <a:pt x="0" y="1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2" name="Freeform 203"/>
            <p:cNvSpPr>
              <a:spLocks/>
            </p:cNvSpPr>
            <p:nvPr/>
          </p:nvSpPr>
          <p:spPr bwMode="auto">
            <a:xfrm>
              <a:off x="703095" y="3796515"/>
              <a:ext cx="152920" cy="175588"/>
            </a:xfrm>
            <a:custGeom>
              <a:avLst/>
              <a:gdLst>
                <a:gd name="T0" fmla="*/ 0 w 105"/>
                <a:gd name="T1" fmla="*/ 95 h 99"/>
                <a:gd name="T2" fmla="*/ 3 w 105"/>
                <a:gd name="T3" fmla="*/ 78 h 99"/>
                <a:gd name="T4" fmla="*/ 8 w 105"/>
                <a:gd name="T5" fmla="*/ 59 h 99"/>
                <a:gd name="T6" fmla="*/ 17 w 105"/>
                <a:gd name="T7" fmla="*/ 43 h 99"/>
                <a:gd name="T8" fmla="*/ 30 w 105"/>
                <a:gd name="T9" fmla="*/ 28 h 99"/>
                <a:gd name="T10" fmla="*/ 45 w 105"/>
                <a:gd name="T11" fmla="*/ 17 h 99"/>
                <a:gd name="T12" fmla="*/ 64 w 105"/>
                <a:gd name="T13" fmla="*/ 8 h 99"/>
                <a:gd name="T14" fmla="*/ 82 w 105"/>
                <a:gd name="T15" fmla="*/ 2 h 99"/>
                <a:gd name="T16" fmla="*/ 104 w 105"/>
                <a:gd name="T17" fmla="*/ 0 h 99"/>
                <a:gd name="T18" fmla="*/ 105 w 105"/>
                <a:gd name="T19" fmla="*/ 24 h 99"/>
                <a:gd name="T20" fmla="*/ 86 w 105"/>
                <a:gd name="T21" fmla="*/ 25 h 99"/>
                <a:gd name="T22" fmla="*/ 72 w 105"/>
                <a:gd name="T23" fmla="*/ 30 h 99"/>
                <a:gd name="T24" fmla="*/ 58 w 105"/>
                <a:gd name="T25" fmla="*/ 37 h 99"/>
                <a:gd name="T26" fmla="*/ 46 w 105"/>
                <a:gd name="T27" fmla="*/ 45 h 99"/>
                <a:gd name="T28" fmla="*/ 36 w 105"/>
                <a:gd name="T29" fmla="*/ 58 h 99"/>
                <a:gd name="T30" fmla="*/ 30 w 105"/>
                <a:gd name="T31" fmla="*/ 69 h 99"/>
                <a:gd name="T32" fmla="*/ 26 w 105"/>
                <a:gd name="T33" fmla="*/ 84 h 99"/>
                <a:gd name="T34" fmla="*/ 23 w 105"/>
                <a:gd name="T35" fmla="*/ 99 h 99"/>
                <a:gd name="T36" fmla="*/ 0 w 105"/>
                <a:gd name="T37" fmla="*/ 95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5" h="99">
                  <a:moveTo>
                    <a:pt x="0" y="95"/>
                  </a:moveTo>
                  <a:lnTo>
                    <a:pt x="3" y="78"/>
                  </a:lnTo>
                  <a:lnTo>
                    <a:pt x="8" y="59"/>
                  </a:lnTo>
                  <a:lnTo>
                    <a:pt x="17" y="43"/>
                  </a:lnTo>
                  <a:lnTo>
                    <a:pt x="30" y="28"/>
                  </a:lnTo>
                  <a:lnTo>
                    <a:pt x="45" y="17"/>
                  </a:lnTo>
                  <a:lnTo>
                    <a:pt x="64" y="8"/>
                  </a:lnTo>
                  <a:lnTo>
                    <a:pt x="82" y="2"/>
                  </a:lnTo>
                  <a:lnTo>
                    <a:pt x="104" y="0"/>
                  </a:lnTo>
                  <a:lnTo>
                    <a:pt x="105" y="24"/>
                  </a:lnTo>
                  <a:lnTo>
                    <a:pt x="86" y="25"/>
                  </a:lnTo>
                  <a:lnTo>
                    <a:pt x="72" y="30"/>
                  </a:lnTo>
                  <a:lnTo>
                    <a:pt x="58" y="37"/>
                  </a:lnTo>
                  <a:lnTo>
                    <a:pt x="46" y="45"/>
                  </a:lnTo>
                  <a:lnTo>
                    <a:pt x="36" y="58"/>
                  </a:lnTo>
                  <a:lnTo>
                    <a:pt x="30" y="69"/>
                  </a:lnTo>
                  <a:lnTo>
                    <a:pt x="26" y="84"/>
                  </a:lnTo>
                  <a:lnTo>
                    <a:pt x="23" y="99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3" name="Freeform 204"/>
            <p:cNvSpPr>
              <a:spLocks/>
            </p:cNvSpPr>
            <p:nvPr/>
          </p:nvSpPr>
          <p:spPr bwMode="auto">
            <a:xfrm>
              <a:off x="851082" y="3796515"/>
              <a:ext cx="32065" cy="43221"/>
            </a:xfrm>
            <a:custGeom>
              <a:avLst/>
              <a:gdLst>
                <a:gd name="T0" fmla="*/ 0 w 13"/>
                <a:gd name="T1" fmla="*/ 1 h 25"/>
                <a:gd name="T2" fmla="*/ 11 w 13"/>
                <a:gd name="T3" fmla="*/ 0 h 25"/>
                <a:gd name="T4" fmla="*/ 13 w 13"/>
                <a:gd name="T5" fmla="*/ 24 h 25"/>
                <a:gd name="T6" fmla="*/ 1 w 13"/>
                <a:gd name="T7" fmla="*/ 25 h 25"/>
                <a:gd name="T8" fmla="*/ 0 w 13"/>
                <a:gd name="T9" fmla="*/ 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5">
                  <a:moveTo>
                    <a:pt x="0" y="1"/>
                  </a:moveTo>
                  <a:lnTo>
                    <a:pt x="11" y="0"/>
                  </a:lnTo>
                  <a:lnTo>
                    <a:pt x="13" y="24"/>
                  </a:lnTo>
                  <a:lnTo>
                    <a:pt x="1" y="2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4" name="Freeform 205"/>
            <p:cNvSpPr>
              <a:spLocks/>
            </p:cNvSpPr>
            <p:nvPr/>
          </p:nvSpPr>
          <p:spPr bwMode="auto">
            <a:xfrm>
              <a:off x="703095" y="3955895"/>
              <a:ext cx="34530" cy="35118"/>
            </a:xfrm>
            <a:custGeom>
              <a:avLst/>
              <a:gdLst>
                <a:gd name="T0" fmla="*/ 1 w 24"/>
                <a:gd name="T1" fmla="*/ 0 h 15"/>
                <a:gd name="T2" fmla="*/ 0 w 24"/>
                <a:gd name="T3" fmla="*/ 12 h 15"/>
                <a:gd name="T4" fmla="*/ 23 w 24"/>
                <a:gd name="T5" fmla="*/ 15 h 15"/>
                <a:gd name="T6" fmla="*/ 24 w 24"/>
                <a:gd name="T7" fmla="*/ 4 h 15"/>
                <a:gd name="T8" fmla="*/ 1 w 24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5">
                  <a:moveTo>
                    <a:pt x="1" y="0"/>
                  </a:moveTo>
                  <a:lnTo>
                    <a:pt x="0" y="12"/>
                  </a:lnTo>
                  <a:lnTo>
                    <a:pt x="23" y="15"/>
                  </a:lnTo>
                  <a:lnTo>
                    <a:pt x="24" y="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5" name="Freeform 206"/>
            <p:cNvSpPr>
              <a:spLocks/>
            </p:cNvSpPr>
            <p:nvPr/>
          </p:nvSpPr>
          <p:spPr bwMode="auto">
            <a:xfrm>
              <a:off x="703095" y="3666850"/>
              <a:ext cx="152920" cy="170185"/>
            </a:xfrm>
            <a:custGeom>
              <a:avLst/>
              <a:gdLst>
                <a:gd name="T0" fmla="*/ 103 w 105"/>
                <a:gd name="T1" fmla="*/ 98 h 98"/>
                <a:gd name="T2" fmla="*/ 84 w 105"/>
                <a:gd name="T3" fmla="*/ 97 h 98"/>
                <a:gd name="T4" fmla="*/ 63 w 105"/>
                <a:gd name="T5" fmla="*/ 92 h 98"/>
                <a:gd name="T6" fmla="*/ 45 w 105"/>
                <a:gd name="T7" fmla="*/ 83 h 98"/>
                <a:gd name="T8" fmla="*/ 31 w 105"/>
                <a:gd name="T9" fmla="*/ 70 h 98"/>
                <a:gd name="T10" fmla="*/ 18 w 105"/>
                <a:gd name="T11" fmla="*/ 57 h 98"/>
                <a:gd name="T12" fmla="*/ 8 w 105"/>
                <a:gd name="T13" fmla="*/ 39 h 98"/>
                <a:gd name="T14" fmla="*/ 3 w 105"/>
                <a:gd name="T15" fmla="*/ 23 h 98"/>
                <a:gd name="T16" fmla="*/ 0 w 105"/>
                <a:gd name="T17" fmla="*/ 4 h 98"/>
                <a:gd name="T18" fmla="*/ 23 w 105"/>
                <a:gd name="T19" fmla="*/ 0 h 98"/>
                <a:gd name="T20" fmla="*/ 26 w 105"/>
                <a:gd name="T21" fmla="*/ 17 h 98"/>
                <a:gd name="T22" fmla="*/ 30 w 105"/>
                <a:gd name="T23" fmla="*/ 29 h 98"/>
                <a:gd name="T24" fmla="*/ 38 w 105"/>
                <a:gd name="T25" fmla="*/ 42 h 98"/>
                <a:gd name="T26" fmla="*/ 48 w 105"/>
                <a:gd name="T27" fmla="*/ 53 h 98"/>
                <a:gd name="T28" fmla="*/ 59 w 105"/>
                <a:gd name="T29" fmla="*/ 64 h 98"/>
                <a:gd name="T30" fmla="*/ 73 w 105"/>
                <a:gd name="T31" fmla="*/ 70 h 98"/>
                <a:gd name="T32" fmla="*/ 89 w 105"/>
                <a:gd name="T33" fmla="*/ 74 h 98"/>
                <a:gd name="T34" fmla="*/ 105 w 105"/>
                <a:gd name="T35" fmla="*/ 75 h 98"/>
                <a:gd name="T36" fmla="*/ 103 w 105"/>
                <a:gd name="T37" fmla="*/ 98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5" h="98">
                  <a:moveTo>
                    <a:pt x="103" y="98"/>
                  </a:moveTo>
                  <a:lnTo>
                    <a:pt x="84" y="97"/>
                  </a:lnTo>
                  <a:lnTo>
                    <a:pt x="63" y="92"/>
                  </a:lnTo>
                  <a:lnTo>
                    <a:pt x="45" y="83"/>
                  </a:lnTo>
                  <a:lnTo>
                    <a:pt x="31" y="70"/>
                  </a:lnTo>
                  <a:lnTo>
                    <a:pt x="18" y="57"/>
                  </a:lnTo>
                  <a:lnTo>
                    <a:pt x="8" y="39"/>
                  </a:lnTo>
                  <a:lnTo>
                    <a:pt x="3" y="23"/>
                  </a:lnTo>
                  <a:lnTo>
                    <a:pt x="0" y="4"/>
                  </a:lnTo>
                  <a:lnTo>
                    <a:pt x="23" y="0"/>
                  </a:lnTo>
                  <a:lnTo>
                    <a:pt x="26" y="17"/>
                  </a:lnTo>
                  <a:lnTo>
                    <a:pt x="30" y="29"/>
                  </a:lnTo>
                  <a:lnTo>
                    <a:pt x="38" y="42"/>
                  </a:lnTo>
                  <a:lnTo>
                    <a:pt x="48" y="53"/>
                  </a:lnTo>
                  <a:lnTo>
                    <a:pt x="59" y="64"/>
                  </a:lnTo>
                  <a:lnTo>
                    <a:pt x="73" y="70"/>
                  </a:lnTo>
                  <a:lnTo>
                    <a:pt x="89" y="74"/>
                  </a:lnTo>
                  <a:lnTo>
                    <a:pt x="105" y="75"/>
                  </a:lnTo>
                  <a:lnTo>
                    <a:pt x="103" y="9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6" name="Freeform 207"/>
            <p:cNvSpPr>
              <a:spLocks/>
            </p:cNvSpPr>
            <p:nvPr/>
          </p:nvSpPr>
          <p:spPr bwMode="auto">
            <a:xfrm>
              <a:off x="703095" y="3645240"/>
              <a:ext cx="34530" cy="29716"/>
            </a:xfrm>
            <a:custGeom>
              <a:avLst/>
              <a:gdLst>
                <a:gd name="T0" fmla="*/ 1 w 24"/>
                <a:gd name="T1" fmla="*/ 15 h 15"/>
                <a:gd name="T2" fmla="*/ 0 w 24"/>
                <a:gd name="T3" fmla="*/ 4 h 15"/>
                <a:gd name="T4" fmla="*/ 23 w 24"/>
                <a:gd name="T5" fmla="*/ 0 h 15"/>
                <a:gd name="T6" fmla="*/ 24 w 24"/>
                <a:gd name="T7" fmla="*/ 11 h 15"/>
                <a:gd name="T8" fmla="*/ 1 w 24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5">
                  <a:moveTo>
                    <a:pt x="1" y="15"/>
                  </a:moveTo>
                  <a:lnTo>
                    <a:pt x="0" y="4"/>
                  </a:lnTo>
                  <a:lnTo>
                    <a:pt x="23" y="0"/>
                  </a:lnTo>
                  <a:lnTo>
                    <a:pt x="24" y="11"/>
                  </a:lnTo>
                  <a:lnTo>
                    <a:pt x="1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7" name="Freeform 208"/>
            <p:cNvSpPr>
              <a:spLocks/>
            </p:cNvSpPr>
            <p:nvPr/>
          </p:nvSpPr>
          <p:spPr bwMode="auto">
            <a:xfrm>
              <a:off x="848615" y="3796515"/>
              <a:ext cx="32065" cy="43221"/>
            </a:xfrm>
            <a:custGeom>
              <a:avLst/>
              <a:gdLst>
                <a:gd name="T0" fmla="*/ 0 w 14"/>
                <a:gd name="T1" fmla="*/ 23 h 24"/>
                <a:gd name="T2" fmla="*/ 11 w 14"/>
                <a:gd name="T3" fmla="*/ 24 h 24"/>
                <a:gd name="T4" fmla="*/ 14 w 14"/>
                <a:gd name="T5" fmla="*/ 2 h 24"/>
                <a:gd name="T6" fmla="*/ 2 w 14"/>
                <a:gd name="T7" fmla="*/ 0 h 24"/>
                <a:gd name="T8" fmla="*/ 0 w 14"/>
                <a:gd name="T9" fmla="*/ 2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24">
                  <a:moveTo>
                    <a:pt x="0" y="23"/>
                  </a:moveTo>
                  <a:lnTo>
                    <a:pt x="11" y="24"/>
                  </a:lnTo>
                  <a:lnTo>
                    <a:pt x="14" y="2"/>
                  </a:lnTo>
                  <a:lnTo>
                    <a:pt x="2" y="0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8" name="Rectangle 209"/>
            <p:cNvSpPr>
              <a:spLocks noChangeArrowheads="1"/>
            </p:cNvSpPr>
            <p:nvPr/>
          </p:nvSpPr>
          <p:spPr bwMode="auto">
            <a:xfrm>
              <a:off x="577305" y="3456146"/>
              <a:ext cx="303375" cy="21610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9" name="Rectangle 210"/>
            <p:cNvSpPr>
              <a:spLocks noChangeArrowheads="1"/>
            </p:cNvSpPr>
            <p:nvPr/>
          </p:nvSpPr>
          <p:spPr bwMode="auto">
            <a:xfrm>
              <a:off x="577305" y="3950492"/>
              <a:ext cx="303375" cy="21070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20" name="Freeform 219"/>
            <p:cNvSpPr>
              <a:spLocks/>
            </p:cNvSpPr>
            <p:nvPr/>
          </p:nvSpPr>
          <p:spPr bwMode="auto">
            <a:xfrm>
              <a:off x="4494042" y="3750593"/>
              <a:ext cx="81394" cy="81040"/>
            </a:xfrm>
            <a:custGeom>
              <a:avLst/>
              <a:gdLst>
                <a:gd name="T0" fmla="*/ 0 w 59"/>
                <a:gd name="T1" fmla="*/ 21 h 43"/>
                <a:gd name="T2" fmla="*/ 10 w 59"/>
                <a:gd name="T3" fmla="*/ 43 h 43"/>
                <a:gd name="T4" fmla="*/ 59 w 59"/>
                <a:gd name="T5" fmla="*/ 21 h 43"/>
                <a:gd name="T6" fmla="*/ 49 w 59"/>
                <a:gd name="T7" fmla="*/ 0 h 43"/>
                <a:gd name="T8" fmla="*/ 0 w 59"/>
                <a:gd name="T9" fmla="*/ 21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43">
                  <a:moveTo>
                    <a:pt x="0" y="21"/>
                  </a:moveTo>
                  <a:lnTo>
                    <a:pt x="10" y="43"/>
                  </a:lnTo>
                  <a:lnTo>
                    <a:pt x="59" y="21"/>
                  </a:lnTo>
                  <a:lnTo>
                    <a:pt x="49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21" name="Freeform 220"/>
            <p:cNvSpPr>
              <a:spLocks/>
            </p:cNvSpPr>
            <p:nvPr/>
          </p:nvSpPr>
          <p:spPr bwMode="auto">
            <a:xfrm>
              <a:off x="4560637" y="3715475"/>
              <a:ext cx="71528" cy="72937"/>
            </a:xfrm>
            <a:custGeom>
              <a:avLst/>
              <a:gdLst>
                <a:gd name="T0" fmla="*/ 0 w 50"/>
                <a:gd name="T1" fmla="*/ 22 h 42"/>
                <a:gd name="T2" fmla="*/ 13 w 50"/>
                <a:gd name="T3" fmla="*/ 42 h 42"/>
                <a:gd name="T4" fmla="*/ 50 w 50"/>
                <a:gd name="T5" fmla="*/ 20 h 42"/>
                <a:gd name="T6" fmla="*/ 37 w 50"/>
                <a:gd name="T7" fmla="*/ 0 h 42"/>
                <a:gd name="T8" fmla="*/ 0 w 50"/>
                <a:gd name="T9" fmla="*/ 2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42">
                  <a:moveTo>
                    <a:pt x="0" y="22"/>
                  </a:moveTo>
                  <a:lnTo>
                    <a:pt x="13" y="42"/>
                  </a:lnTo>
                  <a:lnTo>
                    <a:pt x="50" y="20"/>
                  </a:lnTo>
                  <a:lnTo>
                    <a:pt x="37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22" name="Freeform 221"/>
            <p:cNvSpPr>
              <a:spLocks/>
            </p:cNvSpPr>
            <p:nvPr/>
          </p:nvSpPr>
          <p:spPr bwMode="auto">
            <a:xfrm>
              <a:off x="4560637" y="3750593"/>
              <a:ext cx="27132" cy="37819"/>
            </a:xfrm>
            <a:custGeom>
              <a:avLst/>
              <a:gdLst>
                <a:gd name="T0" fmla="*/ 12 w 13"/>
                <a:gd name="T1" fmla="*/ 21 h 21"/>
                <a:gd name="T2" fmla="*/ 13 w 13"/>
                <a:gd name="T3" fmla="*/ 20 h 21"/>
                <a:gd name="T4" fmla="*/ 0 w 13"/>
                <a:gd name="T5" fmla="*/ 0 h 21"/>
                <a:gd name="T6" fmla="*/ 2 w 13"/>
                <a:gd name="T7" fmla="*/ 0 h 21"/>
                <a:gd name="T8" fmla="*/ 12 w 13"/>
                <a:gd name="T9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1">
                  <a:moveTo>
                    <a:pt x="12" y="21"/>
                  </a:moveTo>
                  <a:lnTo>
                    <a:pt x="13" y="20"/>
                  </a:lnTo>
                  <a:lnTo>
                    <a:pt x="0" y="0"/>
                  </a:lnTo>
                  <a:lnTo>
                    <a:pt x="2" y="0"/>
                  </a:lnTo>
                  <a:lnTo>
                    <a:pt x="12" y="21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23" name="Freeform 222"/>
            <p:cNvSpPr>
              <a:spLocks/>
            </p:cNvSpPr>
            <p:nvPr/>
          </p:nvSpPr>
          <p:spPr bwMode="auto">
            <a:xfrm>
              <a:off x="4609966" y="3121180"/>
              <a:ext cx="572218" cy="624010"/>
            </a:xfrm>
            <a:custGeom>
              <a:avLst/>
              <a:gdLst>
                <a:gd name="T0" fmla="*/ 0 w 402"/>
                <a:gd name="T1" fmla="*/ 342 h 359"/>
                <a:gd name="T2" fmla="*/ 16 w 402"/>
                <a:gd name="T3" fmla="*/ 359 h 359"/>
                <a:gd name="T4" fmla="*/ 402 w 402"/>
                <a:gd name="T5" fmla="*/ 18 h 359"/>
                <a:gd name="T6" fmla="*/ 386 w 402"/>
                <a:gd name="T7" fmla="*/ 0 h 359"/>
                <a:gd name="T8" fmla="*/ 0 w 402"/>
                <a:gd name="T9" fmla="*/ 342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2" h="359">
                  <a:moveTo>
                    <a:pt x="0" y="342"/>
                  </a:moveTo>
                  <a:lnTo>
                    <a:pt x="16" y="359"/>
                  </a:lnTo>
                  <a:lnTo>
                    <a:pt x="402" y="18"/>
                  </a:lnTo>
                  <a:lnTo>
                    <a:pt x="386" y="0"/>
                  </a:lnTo>
                  <a:lnTo>
                    <a:pt x="0" y="3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24" name="Freeform 223"/>
            <p:cNvSpPr>
              <a:spLocks/>
            </p:cNvSpPr>
            <p:nvPr/>
          </p:nvSpPr>
          <p:spPr bwMode="auto">
            <a:xfrm>
              <a:off x="4609966" y="3715475"/>
              <a:ext cx="32065" cy="32416"/>
            </a:xfrm>
            <a:custGeom>
              <a:avLst/>
              <a:gdLst>
                <a:gd name="T0" fmla="*/ 15 w 16"/>
                <a:gd name="T1" fmla="*/ 20 h 20"/>
                <a:gd name="T2" fmla="*/ 16 w 16"/>
                <a:gd name="T3" fmla="*/ 18 h 20"/>
                <a:gd name="T4" fmla="*/ 0 w 16"/>
                <a:gd name="T5" fmla="*/ 1 h 20"/>
                <a:gd name="T6" fmla="*/ 2 w 16"/>
                <a:gd name="T7" fmla="*/ 0 h 20"/>
                <a:gd name="T8" fmla="*/ 15 w 16"/>
                <a:gd name="T9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20">
                  <a:moveTo>
                    <a:pt x="15" y="20"/>
                  </a:moveTo>
                  <a:lnTo>
                    <a:pt x="16" y="18"/>
                  </a:lnTo>
                  <a:lnTo>
                    <a:pt x="0" y="1"/>
                  </a:lnTo>
                  <a:lnTo>
                    <a:pt x="2" y="0"/>
                  </a:lnTo>
                  <a:lnTo>
                    <a:pt x="15" y="2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25" name="Freeform 224"/>
            <p:cNvSpPr>
              <a:spLocks/>
            </p:cNvSpPr>
            <p:nvPr/>
          </p:nvSpPr>
          <p:spPr bwMode="auto">
            <a:xfrm>
              <a:off x="5159986" y="3104972"/>
              <a:ext cx="34530" cy="45924"/>
            </a:xfrm>
            <a:custGeom>
              <a:avLst/>
              <a:gdLst>
                <a:gd name="T0" fmla="*/ 0 w 25"/>
                <a:gd name="T1" fmla="*/ 7 h 25"/>
                <a:gd name="T2" fmla="*/ 9 w 25"/>
                <a:gd name="T3" fmla="*/ 0 h 25"/>
                <a:gd name="T4" fmla="*/ 25 w 25"/>
                <a:gd name="T5" fmla="*/ 17 h 25"/>
                <a:gd name="T6" fmla="*/ 16 w 25"/>
                <a:gd name="T7" fmla="*/ 25 h 25"/>
                <a:gd name="T8" fmla="*/ 0 w 25"/>
                <a:gd name="T9" fmla="*/ 7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0" y="7"/>
                  </a:moveTo>
                  <a:lnTo>
                    <a:pt x="9" y="0"/>
                  </a:lnTo>
                  <a:lnTo>
                    <a:pt x="25" y="17"/>
                  </a:lnTo>
                  <a:lnTo>
                    <a:pt x="16" y="25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26" name="Freeform 225"/>
            <p:cNvSpPr>
              <a:spLocks/>
            </p:cNvSpPr>
            <p:nvPr/>
          </p:nvSpPr>
          <p:spPr bwMode="auto">
            <a:xfrm>
              <a:off x="4476777" y="3788412"/>
              <a:ext cx="29598" cy="48624"/>
            </a:xfrm>
            <a:custGeom>
              <a:avLst/>
              <a:gdLst>
                <a:gd name="T0" fmla="*/ 11 w 21"/>
                <a:gd name="T1" fmla="*/ 0 h 27"/>
                <a:gd name="T2" fmla="*/ 0 w 21"/>
                <a:gd name="T3" fmla="*/ 5 h 27"/>
                <a:gd name="T4" fmla="*/ 10 w 21"/>
                <a:gd name="T5" fmla="*/ 27 h 27"/>
                <a:gd name="T6" fmla="*/ 21 w 21"/>
                <a:gd name="T7" fmla="*/ 22 h 27"/>
                <a:gd name="T8" fmla="*/ 11 w 21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7">
                  <a:moveTo>
                    <a:pt x="11" y="0"/>
                  </a:moveTo>
                  <a:lnTo>
                    <a:pt x="0" y="5"/>
                  </a:lnTo>
                  <a:lnTo>
                    <a:pt x="10" y="27"/>
                  </a:lnTo>
                  <a:lnTo>
                    <a:pt x="21" y="22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27" name="Freeform 226"/>
            <p:cNvSpPr>
              <a:spLocks/>
            </p:cNvSpPr>
            <p:nvPr/>
          </p:nvSpPr>
          <p:spPr bwMode="auto">
            <a:xfrm>
              <a:off x="4511308" y="3796515"/>
              <a:ext cx="56729" cy="59429"/>
            </a:xfrm>
            <a:custGeom>
              <a:avLst/>
              <a:gdLst>
                <a:gd name="T0" fmla="*/ 7 w 39"/>
                <a:gd name="T1" fmla="*/ 0 h 33"/>
                <a:gd name="T2" fmla="*/ 0 w 39"/>
                <a:gd name="T3" fmla="*/ 23 h 33"/>
                <a:gd name="T4" fmla="*/ 32 w 39"/>
                <a:gd name="T5" fmla="*/ 33 h 33"/>
                <a:gd name="T6" fmla="*/ 39 w 39"/>
                <a:gd name="T7" fmla="*/ 10 h 33"/>
                <a:gd name="T8" fmla="*/ 7 w 39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3">
                  <a:moveTo>
                    <a:pt x="7" y="0"/>
                  </a:moveTo>
                  <a:lnTo>
                    <a:pt x="0" y="23"/>
                  </a:lnTo>
                  <a:lnTo>
                    <a:pt x="32" y="33"/>
                  </a:lnTo>
                  <a:lnTo>
                    <a:pt x="39" y="1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28" name="Freeform 227"/>
            <p:cNvSpPr>
              <a:spLocks/>
            </p:cNvSpPr>
            <p:nvPr/>
          </p:nvSpPr>
          <p:spPr bwMode="auto">
            <a:xfrm>
              <a:off x="4553237" y="3818125"/>
              <a:ext cx="44396" cy="56729"/>
            </a:xfrm>
            <a:custGeom>
              <a:avLst/>
              <a:gdLst>
                <a:gd name="T0" fmla="*/ 10 w 32"/>
                <a:gd name="T1" fmla="*/ 0 h 31"/>
                <a:gd name="T2" fmla="*/ 0 w 32"/>
                <a:gd name="T3" fmla="*/ 21 h 31"/>
                <a:gd name="T4" fmla="*/ 22 w 32"/>
                <a:gd name="T5" fmla="*/ 31 h 31"/>
                <a:gd name="T6" fmla="*/ 32 w 32"/>
                <a:gd name="T7" fmla="*/ 10 h 31"/>
                <a:gd name="T8" fmla="*/ 10 w 32"/>
                <a:gd name="T9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1">
                  <a:moveTo>
                    <a:pt x="10" y="0"/>
                  </a:moveTo>
                  <a:lnTo>
                    <a:pt x="0" y="21"/>
                  </a:lnTo>
                  <a:lnTo>
                    <a:pt x="22" y="31"/>
                  </a:lnTo>
                  <a:lnTo>
                    <a:pt x="32" y="1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29" name="Freeform 228"/>
            <p:cNvSpPr>
              <a:spLocks/>
            </p:cNvSpPr>
            <p:nvPr/>
          </p:nvSpPr>
          <p:spPr bwMode="auto">
            <a:xfrm>
              <a:off x="4553237" y="3815425"/>
              <a:ext cx="29598" cy="40521"/>
            </a:xfrm>
            <a:custGeom>
              <a:avLst/>
              <a:gdLst>
                <a:gd name="T0" fmla="*/ 9 w 10"/>
                <a:gd name="T1" fmla="*/ 0 h 23"/>
                <a:gd name="T2" fmla="*/ 10 w 10"/>
                <a:gd name="T3" fmla="*/ 2 h 23"/>
                <a:gd name="T4" fmla="*/ 0 w 10"/>
                <a:gd name="T5" fmla="*/ 23 h 23"/>
                <a:gd name="T6" fmla="*/ 2 w 10"/>
                <a:gd name="T7" fmla="*/ 23 h 23"/>
                <a:gd name="T8" fmla="*/ 9 w 10"/>
                <a:gd name="T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23">
                  <a:moveTo>
                    <a:pt x="9" y="0"/>
                  </a:moveTo>
                  <a:lnTo>
                    <a:pt x="10" y="2"/>
                  </a:lnTo>
                  <a:lnTo>
                    <a:pt x="0" y="23"/>
                  </a:lnTo>
                  <a:lnTo>
                    <a:pt x="2" y="23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30" name="Freeform 229"/>
            <p:cNvSpPr>
              <a:spLocks/>
            </p:cNvSpPr>
            <p:nvPr/>
          </p:nvSpPr>
          <p:spPr bwMode="auto">
            <a:xfrm>
              <a:off x="4577901" y="3837036"/>
              <a:ext cx="54262" cy="64832"/>
            </a:xfrm>
            <a:custGeom>
              <a:avLst/>
              <a:gdLst>
                <a:gd name="T0" fmla="*/ 17 w 38"/>
                <a:gd name="T1" fmla="*/ 0 h 37"/>
                <a:gd name="T2" fmla="*/ 0 w 38"/>
                <a:gd name="T3" fmla="*/ 17 h 37"/>
                <a:gd name="T4" fmla="*/ 22 w 38"/>
                <a:gd name="T5" fmla="*/ 37 h 37"/>
                <a:gd name="T6" fmla="*/ 38 w 38"/>
                <a:gd name="T7" fmla="*/ 20 h 37"/>
                <a:gd name="T8" fmla="*/ 17 w 38"/>
                <a:gd name="T9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7">
                  <a:moveTo>
                    <a:pt x="17" y="0"/>
                  </a:moveTo>
                  <a:lnTo>
                    <a:pt x="0" y="17"/>
                  </a:lnTo>
                  <a:lnTo>
                    <a:pt x="22" y="37"/>
                  </a:lnTo>
                  <a:lnTo>
                    <a:pt x="38" y="2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31" name="Freeform 230"/>
            <p:cNvSpPr>
              <a:spLocks/>
            </p:cNvSpPr>
            <p:nvPr/>
          </p:nvSpPr>
          <p:spPr bwMode="auto">
            <a:xfrm>
              <a:off x="4577901" y="3837036"/>
              <a:ext cx="29598" cy="37819"/>
            </a:xfrm>
            <a:custGeom>
              <a:avLst/>
              <a:gdLst>
                <a:gd name="T0" fmla="*/ 14 w 17"/>
                <a:gd name="T1" fmla="*/ 0 h 21"/>
                <a:gd name="T2" fmla="*/ 17 w 17"/>
                <a:gd name="T3" fmla="*/ 1 h 21"/>
                <a:gd name="T4" fmla="*/ 0 w 17"/>
                <a:gd name="T5" fmla="*/ 18 h 21"/>
                <a:gd name="T6" fmla="*/ 4 w 17"/>
                <a:gd name="T7" fmla="*/ 21 h 21"/>
                <a:gd name="T8" fmla="*/ 14 w 17"/>
                <a:gd name="T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21">
                  <a:moveTo>
                    <a:pt x="14" y="0"/>
                  </a:moveTo>
                  <a:lnTo>
                    <a:pt x="17" y="1"/>
                  </a:lnTo>
                  <a:lnTo>
                    <a:pt x="0" y="18"/>
                  </a:lnTo>
                  <a:lnTo>
                    <a:pt x="4" y="21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32" name="Freeform 231"/>
            <p:cNvSpPr>
              <a:spLocks/>
            </p:cNvSpPr>
            <p:nvPr/>
          </p:nvSpPr>
          <p:spPr bwMode="auto">
            <a:xfrm>
              <a:off x="4607499" y="3877555"/>
              <a:ext cx="59195" cy="75637"/>
            </a:xfrm>
            <a:custGeom>
              <a:avLst/>
              <a:gdLst>
                <a:gd name="T0" fmla="*/ 20 w 40"/>
                <a:gd name="T1" fmla="*/ 0 h 43"/>
                <a:gd name="T2" fmla="*/ 0 w 40"/>
                <a:gd name="T3" fmla="*/ 13 h 43"/>
                <a:gd name="T4" fmla="*/ 20 w 40"/>
                <a:gd name="T5" fmla="*/ 43 h 43"/>
                <a:gd name="T6" fmla="*/ 40 w 40"/>
                <a:gd name="T7" fmla="*/ 30 h 43"/>
                <a:gd name="T8" fmla="*/ 20 w 40"/>
                <a:gd name="T9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3">
                  <a:moveTo>
                    <a:pt x="20" y="0"/>
                  </a:moveTo>
                  <a:lnTo>
                    <a:pt x="0" y="13"/>
                  </a:lnTo>
                  <a:lnTo>
                    <a:pt x="20" y="43"/>
                  </a:lnTo>
                  <a:lnTo>
                    <a:pt x="40" y="3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33" name="Freeform 232"/>
            <p:cNvSpPr>
              <a:spLocks/>
            </p:cNvSpPr>
            <p:nvPr/>
          </p:nvSpPr>
          <p:spPr bwMode="auto">
            <a:xfrm>
              <a:off x="4609966" y="3872152"/>
              <a:ext cx="34530" cy="29716"/>
            </a:xfrm>
            <a:custGeom>
              <a:avLst/>
              <a:gdLst>
                <a:gd name="T0" fmla="*/ 17 w 20"/>
                <a:gd name="T1" fmla="*/ 0 h 17"/>
                <a:gd name="T2" fmla="*/ 20 w 20"/>
                <a:gd name="T3" fmla="*/ 2 h 17"/>
                <a:gd name="T4" fmla="*/ 0 w 20"/>
                <a:gd name="T5" fmla="*/ 15 h 17"/>
                <a:gd name="T6" fmla="*/ 1 w 20"/>
                <a:gd name="T7" fmla="*/ 17 h 17"/>
                <a:gd name="T8" fmla="*/ 17 w 20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7">
                  <a:moveTo>
                    <a:pt x="17" y="0"/>
                  </a:moveTo>
                  <a:lnTo>
                    <a:pt x="20" y="2"/>
                  </a:lnTo>
                  <a:lnTo>
                    <a:pt x="0" y="15"/>
                  </a:lnTo>
                  <a:lnTo>
                    <a:pt x="1" y="17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34" name="Freeform 233"/>
            <p:cNvSpPr>
              <a:spLocks/>
            </p:cNvSpPr>
            <p:nvPr/>
          </p:nvSpPr>
          <p:spPr bwMode="auto">
            <a:xfrm>
              <a:off x="4646962" y="3923479"/>
              <a:ext cx="64128" cy="72937"/>
            </a:xfrm>
            <a:custGeom>
              <a:avLst/>
              <a:gdLst>
                <a:gd name="T0" fmla="*/ 13 w 46"/>
                <a:gd name="T1" fmla="*/ 0 h 40"/>
                <a:gd name="T2" fmla="*/ 0 w 46"/>
                <a:gd name="T3" fmla="*/ 20 h 40"/>
                <a:gd name="T4" fmla="*/ 33 w 46"/>
                <a:gd name="T5" fmla="*/ 40 h 40"/>
                <a:gd name="T6" fmla="*/ 46 w 46"/>
                <a:gd name="T7" fmla="*/ 20 h 40"/>
                <a:gd name="T8" fmla="*/ 13 w 46"/>
                <a:gd name="T9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0">
                  <a:moveTo>
                    <a:pt x="13" y="0"/>
                  </a:moveTo>
                  <a:lnTo>
                    <a:pt x="0" y="20"/>
                  </a:lnTo>
                  <a:lnTo>
                    <a:pt x="33" y="40"/>
                  </a:lnTo>
                  <a:lnTo>
                    <a:pt x="46" y="2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35" name="Freeform 234"/>
            <p:cNvSpPr>
              <a:spLocks/>
            </p:cNvSpPr>
            <p:nvPr/>
          </p:nvSpPr>
          <p:spPr bwMode="auto">
            <a:xfrm>
              <a:off x="4644497" y="3923479"/>
              <a:ext cx="24665" cy="32416"/>
            </a:xfrm>
            <a:custGeom>
              <a:avLst/>
              <a:gdLst>
                <a:gd name="T0" fmla="*/ 0 w 20"/>
                <a:gd name="T1" fmla="*/ 16 h 20"/>
                <a:gd name="T2" fmla="*/ 1 w 20"/>
                <a:gd name="T3" fmla="*/ 18 h 20"/>
                <a:gd name="T4" fmla="*/ 4 w 20"/>
                <a:gd name="T5" fmla="*/ 20 h 20"/>
                <a:gd name="T6" fmla="*/ 17 w 20"/>
                <a:gd name="T7" fmla="*/ 0 h 20"/>
                <a:gd name="T8" fmla="*/ 20 w 20"/>
                <a:gd name="T9" fmla="*/ 3 h 20"/>
                <a:gd name="T10" fmla="*/ 0 w 20"/>
                <a:gd name="T11" fmla="*/ 1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20">
                  <a:moveTo>
                    <a:pt x="0" y="16"/>
                  </a:moveTo>
                  <a:lnTo>
                    <a:pt x="1" y="18"/>
                  </a:lnTo>
                  <a:lnTo>
                    <a:pt x="4" y="20"/>
                  </a:lnTo>
                  <a:lnTo>
                    <a:pt x="17" y="0"/>
                  </a:lnTo>
                  <a:lnTo>
                    <a:pt x="20" y="3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36" name="Freeform 235"/>
            <p:cNvSpPr>
              <a:spLocks/>
            </p:cNvSpPr>
            <p:nvPr/>
          </p:nvSpPr>
          <p:spPr bwMode="auto">
            <a:xfrm>
              <a:off x="4688893" y="3958595"/>
              <a:ext cx="54262" cy="64832"/>
            </a:xfrm>
            <a:custGeom>
              <a:avLst/>
              <a:gdLst>
                <a:gd name="T0" fmla="*/ 16 w 37"/>
                <a:gd name="T1" fmla="*/ 0 h 37"/>
                <a:gd name="T2" fmla="*/ 0 w 37"/>
                <a:gd name="T3" fmla="*/ 17 h 37"/>
                <a:gd name="T4" fmla="*/ 20 w 37"/>
                <a:gd name="T5" fmla="*/ 37 h 37"/>
                <a:gd name="T6" fmla="*/ 37 w 37"/>
                <a:gd name="T7" fmla="*/ 20 h 37"/>
                <a:gd name="T8" fmla="*/ 16 w 37"/>
                <a:gd name="T9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7">
                  <a:moveTo>
                    <a:pt x="16" y="0"/>
                  </a:moveTo>
                  <a:lnTo>
                    <a:pt x="0" y="17"/>
                  </a:lnTo>
                  <a:lnTo>
                    <a:pt x="20" y="37"/>
                  </a:lnTo>
                  <a:lnTo>
                    <a:pt x="37" y="2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37" name="Freeform 236"/>
            <p:cNvSpPr>
              <a:spLocks/>
            </p:cNvSpPr>
            <p:nvPr/>
          </p:nvSpPr>
          <p:spPr bwMode="auto">
            <a:xfrm>
              <a:off x="4688893" y="3955895"/>
              <a:ext cx="32065" cy="40521"/>
            </a:xfrm>
            <a:custGeom>
              <a:avLst/>
              <a:gdLst>
                <a:gd name="T0" fmla="*/ 15 w 16"/>
                <a:gd name="T1" fmla="*/ 0 h 20"/>
                <a:gd name="T2" fmla="*/ 16 w 16"/>
                <a:gd name="T3" fmla="*/ 1 h 20"/>
                <a:gd name="T4" fmla="*/ 0 w 16"/>
                <a:gd name="T5" fmla="*/ 18 h 20"/>
                <a:gd name="T6" fmla="*/ 2 w 16"/>
                <a:gd name="T7" fmla="*/ 20 h 20"/>
                <a:gd name="T8" fmla="*/ 15 w 16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20">
                  <a:moveTo>
                    <a:pt x="15" y="0"/>
                  </a:moveTo>
                  <a:lnTo>
                    <a:pt x="16" y="1"/>
                  </a:lnTo>
                  <a:lnTo>
                    <a:pt x="0" y="18"/>
                  </a:lnTo>
                  <a:lnTo>
                    <a:pt x="2" y="2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38" name="Rectangle 237"/>
            <p:cNvSpPr>
              <a:spLocks noChangeArrowheads="1"/>
            </p:cNvSpPr>
            <p:nvPr/>
          </p:nvSpPr>
          <p:spPr bwMode="auto">
            <a:xfrm>
              <a:off x="4730822" y="3991011"/>
              <a:ext cx="46863" cy="4322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39" name="Freeform 238"/>
            <p:cNvSpPr>
              <a:spLocks/>
            </p:cNvSpPr>
            <p:nvPr/>
          </p:nvSpPr>
          <p:spPr bwMode="auto">
            <a:xfrm>
              <a:off x="4720956" y="3991011"/>
              <a:ext cx="27132" cy="43221"/>
            </a:xfrm>
            <a:custGeom>
              <a:avLst/>
              <a:gdLst>
                <a:gd name="T0" fmla="*/ 0 w 17"/>
                <a:gd name="T1" fmla="*/ 20 h 24"/>
                <a:gd name="T2" fmla="*/ 4 w 17"/>
                <a:gd name="T3" fmla="*/ 24 h 24"/>
                <a:gd name="T4" fmla="*/ 9 w 17"/>
                <a:gd name="T5" fmla="*/ 24 h 24"/>
                <a:gd name="T6" fmla="*/ 9 w 17"/>
                <a:gd name="T7" fmla="*/ 0 h 24"/>
                <a:gd name="T8" fmla="*/ 17 w 17"/>
                <a:gd name="T9" fmla="*/ 3 h 24"/>
                <a:gd name="T10" fmla="*/ 0 w 17"/>
                <a:gd name="T11" fmla="*/ 2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24">
                  <a:moveTo>
                    <a:pt x="0" y="20"/>
                  </a:moveTo>
                  <a:lnTo>
                    <a:pt x="4" y="24"/>
                  </a:lnTo>
                  <a:lnTo>
                    <a:pt x="9" y="24"/>
                  </a:lnTo>
                  <a:lnTo>
                    <a:pt x="9" y="0"/>
                  </a:lnTo>
                  <a:lnTo>
                    <a:pt x="17" y="3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40" name="Rectangle 239"/>
            <p:cNvSpPr>
              <a:spLocks noChangeArrowheads="1"/>
            </p:cNvSpPr>
            <p:nvPr/>
          </p:nvSpPr>
          <p:spPr bwMode="auto">
            <a:xfrm>
              <a:off x="4777685" y="3991011"/>
              <a:ext cx="868194" cy="4322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41" name="Freeform 240"/>
            <p:cNvSpPr>
              <a:spLocks/>
            </p:cNvSpPr>
            <p:nvPr/>
          </p:nvSpPr>
          <p:spPr bwMode="auto">
            <a:xfrm>
              <a:off x="4777685" y="3991011"/>
              <a:ext cx="32065" cy="43221"/>
            </a:xfrm>
            <a:custGeom>
              <a:avLst/>
              <a:gdLst>
                <a:gd name="T0" fmla="*/ 0 h 24"/>
                <a:gd name="T1" fmla="*/ 24 h 24"/>
                <a:gd name="T2" fmla="*/ 0 h 2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4">
                  <a:moveTo>
                    <a:pt x="0" y="0"/>
                  </a:moveTo>
                  <a:lnTo>
                    <a:pt x="0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42" name="Freeform 241"/>
            <p:cNvSpPr>
              <a:spLocks/>
            </p:cNvSpPr>
            <p:nvPr/>
          </p:nvSpPr>
          <p:spPr bwMode="auto">
            <a:xfrm>
              <a:off x="4496509" y="3791112"/>
              <a:ext cx="29598" cy="45924"/>
            </a:xfrm>
            <a:custGeom>
              <a:avLst/>
              <a:gdLst>
                <a:gd name="T0" fmla="*/ 19 w 19"/>
                <a:gd name="T1" fmla="*/ 3 h 26"/>
                <a:gd name="T2" fmla="*/ 8 w 19"/>
                <a:gd name="T3" fmla="*/ 0 h 26"/>
                <a:gd name="T4" fmla="*/ 0 w 19"/>
                <a:gd name="T5" fmla="*/ 22 h 26"/>
                <a:gd name="T6" fmla="*/ 12 w 19"/>
                <a:gd name="T7" fmla="*/ 26 h 26"/>
                <a:gd name="T8" fmla="*/ 19 w 19"/>
                <a:gd name="T9" fmla="*/ 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26">
                  <a:moveTo>
                    <a:pt x="19" y="3"/>
                  </a:moveTo>
                  <a:lnTo>
                    <a:pt x="8" y="0"/>
                  </a:lnTo>
                  <a:lnTo>
                    <a:pt x="0" y="22"/>
                  </a:lnTo>
                  <a:lnTo>
                    <a:pt x="12" y="26"/>
                  </a:lnTo>
                  <a:lnTo>
                    <a:pt x="19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43" name="Freeform 242"/>
            <p:cNvSpPr>
              <a:spLocks/>
            </p:cNvSpPr>
            <p:nvPr/>
          </p:nvSpPr>
          <p:spPr bwMode="auto">
            <a:xfrm>
              <a:off x="4624765" y="3912673"/>
              <a:ext cx="123323" cy="248523"/>
            </a:xfrm>
            <a:custGeom>
              <a:avLst/>
              <a:gdLst>
                <a:gd name="T0" fmla="*/ 21 w 85"/>
                <a:gd name="T1" fmla="*/ 0 h 141"/>
                <a:gd name="T2" fmla="*/ 0 w 85"/>
                <a:gd name="T3" fmla="*/ 10 h 141"/>
                <a:gd name="T4" fmla="*/ 63 w 85"/>
                <a:gd name="T5" fmla="*/ 141 h 141"/>
                <a:gd name="T6" fmla="*/ 85 w 85"/>
                <a:gd name="T7" fmla="*/ 131 h 141"/>
                <a:gd name="T8" fmla="*/ 21 w 85"/>
                <a:gd name="T9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141">
                  <a:moveTo>
                    <a:pt x="21" y="0"/>
                  </a:moveTo>
                  <a:lnTo>
                    <a:pt x="0" y="10"/>
                  </a:lnTo>
                  <a:lnTo>
                    <a:pt x="63" y="141"/>
                  </a:lnTo>
                  <a:lnTo>
                    <a:pt x="85" y="131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44" name="Freeform 243"/>
            <p:cNvSpPr>
              <a:spLocks/>
            </p:cNvSpPr>
            <p:nvPr/>
          </p:nvSpPr>
          <p:spPr bwMode="auto">
            <a:xfrm>
              <a:off x="4716023" y="4142286"/>
              <a:ext cx="36998" cy="37819"/>
            </a:xfrm>
            <a:custGeom>
              <a:avLst/>
              <a:gdLst>
                <a:gd name="T0" fmla="*/ 22 w 27"/>
                <a:gd name="T1" fmla="*/ 0 h 20"/>
                <a:gd name="T2" fmla="*/ 27 w 27"/>
                <a:gd name="T3" fmla="*/ 10 h 20"/>
                <a:gd name="T4" fmla="*/ 6 w 27"/>
                <a:gd name="T5" fmla="*/ 20 h 20"/>
                <a:gd name="T6" fmla="*/ 0 w 27"/>
                <a:gd name="T7" fmla="*/ 10 h 20"/>
                <a:gd name="T8" fmla="*/ 22 w 27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0">
                  <a:moveTo>
                    <a:pt x="22" y="0"/>
                  </a:moveTo>
                  <a:lnTo>
                    <a:pt x="27" y="10"/>
                  </a:lnTo>
                  <a:lnTo>
                    <a:pt x="6" y="20"/>
                  </a:lnTo>
                  <a:lnTo>
                    <a:pt x="0" y="10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45" name="Freeform 244"/>
            <p:cNvSpPr>
              <a:spLocks/>
            </p:cNvSpPr>
            <p:nvPr/>
          </p:nvSpPr>
          <p:spPr bwMode="auto">
            <a:xfrm>
              <a:off x="4617365" y="3891062"/>
              <a:ext cx="36998" cy="43221"/>
            </a:xfrm>
            <a:custGeom>
              <a:avLst/>
              <a:gdLst>
                <a:gd name="T0" fmla="*/ 27 w 27"/>
                <a:gd name="T1" fmla="*/ 12 h 22"/>
                <a:gd name="T2" fmla="*/ 22 w 27"/>
                <a:gd name="T3" fmla="*/ 0 h 22"/>
                <a:gd name="T4" fmla="*/ 0 w 27"/>
                <a:gd name="T5" fmla="*/ 10 h 22"/>
                <a:gd name="T6" fmla="*/ 6 w 27"/>
                <a:gd name="T7" fmla="*/ 22 h 22"/>
                <a:gd name="T8" fmla="*/ 27 w 27"/>
                <a:gd name="T9" fmla="*/ 1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2">
                  <a:moveTo>
                    <a:pt x="27" y="12"/>
                  </a:moveTo>
                  <a:lnTo>
                    <a:pt x="22" y="0"/>
                  </a:lnTo>
                  <a:lnTo>
                    <a:pt x="0" y="10"/>
                  </a:lnTo>
                  <a:lnTo>
                    <a:pt x="6" y="22"/>
                  </a:lnTo>
                  <a:lnTo>
                    <a:pt x="27" y="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46" name="Freeform 245"/>
            <p:cNvSpPr>
              <a:spLocks/>
            </p:cNvSpPr>
            <p:nvPr/>
          </p:nvSpPr>
          <p:spPr bwMode="auto">
            <a:xfrm>
              <a:off x="4637096" y="3996414"/>
              <a:ext cx="44396" cy="86443"/>
            </a:xfrm>
            <a:custGeom>
              <a:avLst/>
              <a:gdLst>
                <a:gd name="T0" fmla="*/ 30 w 30"/>
                <a:gd name="T1" fmla="*/ 1 h 49"/>
                <a:gd name="T2" fmla="*/ 6 w 30"/>
                <a:gd name="T3" fmla="*/ 0 h 49"/>
                <a:gd name="T4" fmla="*/ 0 w 30"/>
                <a:gd name="T5" fmla="*/ 48 h 49"/>
                <a:gd name="T6" fmla="*/ 25 w 30"/>
                <a:gd name="T7" fmla="*/ 49 h 49"/>
                <a:gd name="T8" fmla="*/ 30 w 30"/>
                <a:gd name="T9" fmla="*/ 1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49">
                  <a:moveTo>
                    <a:pt x="30" y="1"/>
                  </a:moveTo>
                  <a:lnTo>
                    <a:pt x="6" y="0"/>
                  </a:lnTo>
                  <a:lnTo>
                    <a:pt x="0" y="48"/>
                  </a:lnTo>
                  <a:lnTo>
                    <a:pt x="25" y="49"/>
                  </a:lnTo>
                  <a:lnTo>
                    <a:pt x="3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47" name="Freeform 246"/>
            <p:cNvSpPr>
              <a:spLocks/>
            </p:cNvSpPr>
            <p:nvPr/>
          </p:nvSpPr>
          <p:spPr bwMode="auto">
            <a:xfrm>
              <a:off x="4637096" y="4080156"/>
              <a:ext cx="49329" cy="145872"/>
            </a:xfrm>
            <a:custGeom>
              <a:avLst/>
              <a:gdLst>
                <a:gd name="T0" fmla="*/ 25 w 36"/>
                <a:gd name="T1" fmla="*/ 0 h 82"/>
                <a:gd name="T2" fmla="*/ 0 w 36"/>
                <a:gd name="T3" fmla="*/ 2 h 82"/>
                <a:gd name="T4" fmla="*/ 12 w 36"/>
                <a:gd name="T5" fmla="*/ 82 h 82"/>
                <a:gd name="T6" fmla="*/ 36 w 36"/>
                <a:gd name="T7" fmla="*/ 80 h 82"/>
                <a:gd name="T8" fmla="*/ 25 w 36"/>
                <a:gd name="T9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82">
                  <a:moveTo>
                    <a:pt x="25" y="0"/>
                  </a:moveTo>
                  <a:lnTo>
                    <a:pt x="0" y="2"/>
                  </a:lnTo>
                  <a:lnTo>
                    <a:pt x="12" y="82"/>
                  </a:lnTo>
                  <a:lnTo>
                    <a:pt x="36" y="8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48" name="Freeform 247"/>
            <p:cNvSpPr>
              <a:spLocks/>
            </p:cNvSpPr>
            <p:nvPr/>
          </p:nvSpPr>
          <p:spPr bwMode="auto">
            <a:xfrm>
              <a:off x="4637096" y="4050441"/>
              <a:ext cx="32065" cy="35118"/>
            </a:xfrm>
            <a:custGeom>
              <a:avLst/>
              <a:gdLst>
                <a:gd name="T0" fmla="*/ 0 w 25"/>
                <a:gd name="T1" fmla="*/ 0 h 2"/>
                <a:gd name="T2" fmla="*/ 0 w 25"/>
                <a:gd name="T3" fmla="*/ 1 h 2"/>
                <a:gd name="T4" fmla="*/ 0 w 25"/>
                <a:gd name="T5" fmla="*/ 2 h 2"/>
                <a:gd name="T6" fmla="*/ 25 w 25"/>
                <a:gd name="T7" fmla="*/ 0 h 2"/>
                <a:gd name="T8" fmla="*/ 25 w 25"/>
                <a:gd name="T9" fmla="*/ 1 h 2"/>
                <a:gd name="T10" fmla="*/ 0 w 25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2">
                  <a:moveTo>
                    <a:pt x="0" y="0"/>
                  </a:moveTo>
                  <a:lnTo>
                    <a:pt x="0" y="1"/>
                  </a:lnTo>
                  <a:lnTo>
                    <a:pt x="0" y="2"/>
                  </a:lnTo>
                  <a:lnTo>
                    <a:pt x="25" y="0"/>
                  </a:lnTo>
                  <a:lnTo>
                    <a:pt x="25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49" name="Freeform 248"/>
            <p:cNvSpPr>
              <a:spLocks/>
            </p:cNvSpPr>
            <p:nvPr/>
          </p:nvSpPr>
          <p:spPr bwMode="auto">
            <a:xfrm>
              <a:off x="4651895" y="4209820"/>
              <a:ext cx="36998" cy="35118"/>
            </a:xfrm>
            <a:custGeom>
              <a:avLst/>
              <a:gdLst>
                <a:gd name="T0" fmla="*/ 24 w 26"/>
                <a:gd name="T1" fmla="*/ 0 h 13"/>
                <a:gd name="T2" fmla="*/ 26 w 26"/>
                <a:gd name="T3" fmla="*/ 11 h 13"/>
                <a:gd name="T4" fmla="*/ 1 w 26"/>
                <a:gd name="T5" fmla="*/ 13 h 13"/>
                <a:gd name="T6" fmla="*/ 0 w 26"/>
                <a:gd name="T7" fmla="*/ 2 h 13"/>
                <a:gd name="T8" fmla="*/ 24 w 26"/>
                <a:gd name="T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3">
                  <a:moveTo>
                    <a:pt x="24" y="0"/>
                  </a:moveTo>
                  <a:lnTo>
                    <a:pt x="26" y="11"/>
                  </a:lnTo>
                  <a:lnTo>
                    <a:pt x="1" y="13"/>
                  </a:lnTo>
                  <a:lnTo>
                    <a:pt x="0" y="2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50" name="Freeform 249"/>
            <p:cNvSpPr>
              <a:spLocks/>
            </p:cNvSpPr>
            <p:nvPr/>
          </p:nvSpPr>
          <p:spPr bwMode="auto">
            <a:xfrm>
              <a:off x="4646962" y="3966700"/>
              <a:ext cx="36998" cy="32416"/>
            </a:xfrm>
            <a:custGeom>
              <a:avLst/>
              <a:gdLst>
                <a:gd name="T0" fmla="*/ 24 w 25"/>
                <a:gd name="T1" fmla="*/ 12 h 12"/>
                <a:gd name="T2" fmla="*/ 25 w 25"/>
                <a:gd name="T3" fmla="*/ 1 h 12"/>
                <a:gd name="T4" fmla="*/ 1 w 25"/>
                <a:gd name="T5" fmla="*/ 0 h 12"/>
                <a:gd name="T6" fmla="*/ 0 w 25"/>
                <a:gd name="T7" fmla="*/ 11 h 12"/>
                <a:gd name="T8" fmla="*/ 24 w 25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12">
                  <a:moveTo>
                    <a:pt x="24" y="12"/>
                  </a:moveTo>
                  <a:lnTo>
                    <a:pt x="25" y="1"/>
                  </a:lnTo>
                  <a:lnTo>
                    <a:pt x="1" y="0"/>
                  </a:lnTo>
                  <a:lnTo>
                    <a:pt x="0" y="11"/>
                  </a:lnTo>
                  <a:lnTo>
                    <a:pt x="24" y="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51" name="Freeform 250"/>
            <p:cNvSpPr>
              <a:spLocks/>
            </p:cNvSpPr>
            <p:nvPr/>
          </p:nvSpPr>
          <p:spPr bwMode="auto">
            <a:xfrm>
              <a:off x="4720956" y="3996414"/>
              <a:ext cx="172652" cy="208004"/>
            </a:xfrm>
            <a:custGeom>
              <a:avLst/>
              <a:gdLst>
                <a:gd name="T0" fmla="*/ 17 w 124"/>
                <a:gd name="T1" fmla="*/ 0 h 119"/>
                <a:gd name="T2" fmla="*/ 0 w 124"/>
                <a:gd name="T3" fmla="*/ 17 h 119"/>
                <a:gd name="T4" fmla="*/ 107 w 124"/>
                <a:gd name="T5" fmla="*/ 119 h 119"/>
                <a:gd name="T6" fmla="*/ 124 w 124"/>
                <a:gd name="T7" fmla="*/ 101 h 119"/>
                <a:gd name="T8" fmla="*/ 17 w 124"/>
                <a:gd name="T9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119">
                  <a:moveTo>
                    <a:pt x="17" y="0"/>
                  </a:moveTo>
                  <a:lnTo>
                    <a:pt x="0" y="17"/>
                  </a:lnTo>
                  <a:lnTo>
                    <a:pt x="107" y="119"/>
                  </a:lnTo>
                  <a:lnTo>
                    <a:pt x="124" y="101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52" name="Freeform 251"/>
            <p:cNvSpPr>
              <a:spLocks/>
            </p:cNvSpPr>
            <p:nvPr/>
          </p:nvSpPr>
          <p:spPr bwMode="auto">
            <a:xfrm>
              <a:off x="4873876" y="4172002"/>
              <a:ext cx="34530" cy="40521"/>
            </a:xfrm>
            <a:custGeom>
              <a:avLst/>
              <a:gdLst>
                <a:gd name="T0" fmla="*/ 17 w 26"/>
                <a:gd name="T1" fmla="*/ 0 h 25"/>
                <a:gd name="T2" fmla="*/ 26 w 26"/>
                <a:gd name="T3" fmla="*/ 8 h 25"/>
                <a:gd name="T4" fmla="*/ 9 w 26"/>
                <a:gd name="T5" fmla="*/ 25 h 25"/>
                <a:gd name="T6" fmla="*/ 0 w 26"/>
                <a:gd name="T7" fmla="*/ 18 h 25"/>
                <a:gd name="T8" fmla="*/ 17 w 26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5">
                  <a:moveTo>
                    <a:pt x="17" y="0"/>
                  </a:moveTo>
                  <a:lnTo>
                    <a:pt x="26" y="8"/>
                  </a:lnTo>
                  <a:lnTo>
                    <a:pt x="9" y="25"/>
                  </a:lnTo>
                  <a:lnTo>
                    <a:pt x="0" y="18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53" name="Freeform 252"/>
            <p:cNvSpPr>
              <a:spLocks/>
            </p:cNvSpPr>
            <p:nvPr/>
          </p:nvSpPr>
          <p:spPr bwMode="auto">
            <a:xfrm>
              <a:off x="4706157" y="3977505"/>
              <a:ext cx="36998" cy="45924"/>
            </a:xfrm>
            <a:custGeom>
              <a:avLst/>
              <a:gdLst>
                <a:gd name="T0" fmla="*/ 26 w 26"/>
                <a:gd name="T1" fmla="*/ 9 h 26"/>
                <a:gd name="T2" fmla="*/ 17 w 26"/>
                <a:gd name="T3" fmla="*/ 0 h 26"/>
                <a:gd name="T4" fmla="*/ 0 w 26"/>
                <a:gd name="T5" fmla="*/ 18 h 26"/>
                <a:gd name="T6" fmla="*/ 9 w 26"/>
                <a:gd name="T7" fmla="*/ 26 h 26"/>
                <a:gd name="T8" fmla="*/ 26 w 26"/>
                <a:gd name="T9" fmla="*/ 9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6">
                  <a:moveTo>
                    <a:pt x="26" y="9"/>
                  </a:moveTo>
                  <a:lnTo>
                    <a:pt x="17" y="0"/>
                  </a:lnTo>
                  <a:lnTo>
                    <a:pt x="0" y="18"/>
                  </a:lnTo>
                  <a:lnTo>
                    <a:pt x="9" y="26"/>
                  </a:lnTo>
                  <a:lnTo>
                    <a:pt x="26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54" name="Freeform 253"/>
            <p:cNvSpPr>
              <a:spLocks/>
            </p:cNvSpPr>
            <p:nvPr/>
          </p:nvSpPr>
          <p:spPr bwMode="auto">
            <a:xfrm>
              <a:off x="4782618" y="4093662"/>
              <a:ext cx="106059" cy="221510"/>
            </a:xfrm>
            <a:custGeom>
              <a:avLst/>
              <a:gdLst>
                <a:gd name="T0" fmla="*/ 23 w 72"/>
                <a:gd name="T1" fmla="*/ 0 h 128"/>
                <a:gd name="T2" fmla="*/ 0 w 72"/>
                <a:gd name="T3" fmla="*/ 8 h 128"/>
                <a:gd name="T4" fmla="*/ 49 w 72"/>
                <a:gd name="T5" fmla="*/ 128 h 128"/>
                <a:gd name="T6" fmla="*/ 72 w 72"/>
                <a:gd name="T7" fmla="*/ 120 h 128"/>
                <a:gd name="T8" fmla="*/ 23 w 72"/>
                <a:gd name="T9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128">
                  <a:moveTo>
                    <a:pt x="23" y="0"/>
                  </a:moveTo>
                  <a:lnTo>
                    <a:pt x="0" y="8"/>
                  </a:lnTo>
                  <a:lnTo>
                    <a:pt x="49" y="128"/>
                  </a:lnTo>
                  <a:lnTo>
                    <a:pt x="72" y="12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55" name="Freeform 254"/>
            <p:cNvSpPr>
              <a:spLocks/>
            </p:cNvSpPr>
            <p:nvPr/>
          </p:nvSpPr>
          <p:spPr bwMode="auto">
            <a:xfrm>
              <a:off x="4854145" y="4301666"/>
              <a:ext cx="39463" cy="35118"/>
            </a:xfrm>
            <a:custGeom>
              <a:avLst/>
              <a:gdLst>
                <a:gd name="T0" fmla="*/ 23 w 27"/>
                <a:gd name="T1" fmla="*/ 0 h 19"/>
                <a:gd name="T2" fmla="*/ 27 w 27"/>
                <a:gd name="T3" fmla="*/ 11 h 19"/>
                <a:gd name="T4" fmla="*/ 4 w 27"/>
                <a:gd name="T5" fmla="*/ 19 h 19"/>
                <a:gd name="T6" fmla="*/ 0 w 27"/>
                <a:gd name="T7" fmla="*/ 8 h 19"/>
                <a:gd name="T8" fmla="*/ 23 w 27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19">
                  <a:moveTo>
                    <a:pt x="23" y="0"/>
                  </a:moveTo>
                  <a:lnTo>
                    <a:pt x="27" y="11"/>
                  </a:lnTo>
                  <a:lnTo>
                    <a:pt x="4" y="19"/>
                  </a:lnTo>
                  <a:lnTo>
                    <a:pt x="0" y="8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56" name="Freeform 255"/>
            <p:cNvSpPr>
              <a:spLocks/>
            </p:cNvSpPr>
            <p:nvPr/>
          </p:nvSpPr>
          <p:spPr bwMode="auto">
            <a:xfrm>
              <a:off x="4777685" y="4074753"/>
              <a:ext cx="36998" cy="32416"/>
            </a:xfrm>
            <a:custGeom>
              <a:avLst/>
              <a:gdLst>
                <a:gd name="T0" fmla="*/ 28 w 28"/>
                <a:gd name="T1" fmla="*/ 11 h 19"/>
                <a:gd name="T2" fmla="*/ 23 w 28"/>
                <a:gd name="T3" fmla="*/ 0 h 19"/>
                <a:gd name="T4" fmla="*/ 0 w 28"/>
                <a:gd name="T5" fmla="*/ 7 h 19"/>
                <a:gd name="T6" fmla="*/ 5 w 28"/>
                <a:gd name="T7" fmla="*/ 19 h 19"/>
                <a:gd name="T8" fmla="*/ 28 w 28"/>
                <a:gd name="T9" fmla="*/ 11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9">
                  <a:moveTo>
                    <a:pt x="28" y="11"/>
                  </a:moveTo>
                  <a:lnTo>
                    <a:pt x="23" y="0"/>
                  </a:lnTo>
                  <a:lnTo>
                    <a:pt x="0" y="7"/>
                  </a:lnTo>
                  <a:lnTo>
                    <a:pt x="5" y="19"/>
                  </a:lnTo>
                  <a:lnTo>
                    <a:pt x="28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57" name="Freeform 256"/>
            <p:cNvSpPr>
              <a:spLocks/>
            </p:cNvSpPr>
            <p:nvPr/>
          </p:nvSpPr>
          <p:spPr bwMode="auto">
            <a:xfrm>
              <a:off x="4881277" y="3996414"/>
              <a:ext cx="71528" cy="67534"/>
            </a:xfrm>
            <a:custGeom>
              <a:avLst/>
              <a:gdLst>
                <a:gd name="T0" fmla="*/ 7 w 49"/>
                <a:gd name="T1" fmla="*/ 0 h 39"/>
                <a:gd name="T2" fmla="*/ 0 w 49"/>
                <a:gd name="T3" fmla="*/ 23 h 39"/>
                <a:gd name="T4" fmla="*/ 42 w 49"/>
                <a:gd name="T5" fmla="*/ 39 h 39"/>
                <a:gd name="T6" fmla="*/ 49 w 49"/>
                <a:gd name="T7" fmla="*/ 16 h 39"/>
                <a:gd name="T8" fmla="*/ 7 w 49"/>
                <a:gd name="T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39">
                  <a:moveTo>
                    <a:pt x="7" y="0"/>
                  </a:moveTo>
                  <a:lnTo>
                    <a:pt x="0" y="23"/>
                  </a:lnTo>
                  <a:lnTo>
                    <a:pt x="42" y="39"/>
                  </a:lnTo>
                  <a:lnTo>
                    <a:pt x="49" y="16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58" name="Freeform 257"/>
            <p:cNvSpPr>
              <a:spLocks/>
            </p:cNvSpPr>
            <p:nvPr/>
          </p:nvSpPr>
          <p:spPr bwMode="auto">
            <a:xfrm>
              <a:off x="4938004" y="4026129"/>
              <a:ext cx="64128" cy="75637"/>
            </a:xfrm>
            <a:custGeom>
              <a:avLst/>
              <a:gdLst>
                <a:gd name="T0" fmla="*/ 13 w 45"/>
                <a:gd name="T1" fmla="*/ 0 h 41"/>
                <a:gd name="T2" fmla="*/ 0 w 45"/>
                <a:gd name="T3" fmla="*/ 20 h 41"/>
                <a:gd name="T4" fmla="*/ 32 w 45"/>
                <a:gd name="T5" fmla="*/ 41 h 41"/>
                <a:gd name="T6" fmla="*/ 45 w 45"/>
                <a:gd name="T7" fmla="*/ 21 h 41"/>
                <a:gd name="T8" fmla="*/ 13 w 45"/>
                <a:gd name="T9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41">
                  <a:moveTo>
                    <a:pt x="13" y="0"/>
                  </a:moveTo>
                  <a:lnTo>
                    <a:pt x="0" y="20"/>
                  </a:lnTo>
                  <a:lnTo>
                    <a:pt x="32" y="41"/>
                  </a:lnTo>
                  <a:lnTo>
                    <a:pt x="45" y="21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59" name="Freeform 258"/>
            <p:cNvSpPr>
              <a:spLocks/>
            </p:cNvSpPr>
            <p:nvPr/>
          </p:nvSpPr>
          <p:spPr bwMode="auto">
            <a:xfrm>
              <a:off x="4938004" y="4023427"/>
              <a:ext cx="29598" cy="40521"/>
            </a:xfrm>
            <a:custGeom>
              <a:avLst/>
              <a:gdLst>
                <a:gd name="T0" fmla="*/ 10 w 13"/>
                <a:gd name="T1" fmla="*/ 0 h 23"/>
                <a:gd name="T2" fmla="*/ 12 w 13"/>
                <a:gd name="T3" fmla="*/ 0 h 23"/>
                <a:gd name="T4" fmla="*/ 13 w 13"/>
                <a:gd name="T5" fmla="*/ 2 h 23"/>
                <a:gd name="T6" fmla="*/ 0 w 13"/>
                <a:gd name="T7" fmla="*/ 22 h 23"/>
                <a:gd name="T8" fmla="*/ 3 w 13"/>
                <a:gd name="T9" fmla="*/ 23 h 23"/>
                <a:gd name="T10" fmla="*/ 10 w 13"/>
                <a:gd name="T1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23">
                  <a:moveTo>
                    <a:pt x="10" y="0"/>
                  </a:moveTo>
                  <a:lnTo>
                    <a:pt x="12" y="0"/>
                  </a:lnTo>
                  <a:lnTo>
                    <a:pt x="13" y="2"/>
                  </a:lnTo>
                  <a:lnTo>
                    <a:pt x="0" y="22"/>
                  </a:lnTo>
                  <a:lnTo>
                    <a:pt x="3" y="23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60" name="Freeform 259"/>
            <p:cNvSpPr>
              <a:spLocks/>
            </p:cNvSpPr>
            <p:nvPr/>
          </p:nvSpPr>
          <p:spPr bwMode="auto">
            <a:xfrm>
              <a:off x="4977468" y="4066649"/>
              <a:ext cx="51796" cy="67534"/>
            </a:xfrm>
            <a:custGeom>
              <a:avLst/>
              <a:gdLst>
                <a:gd name="T0" fmla="*/ 16 w 38"/>
                <a:gd name="T1" fmla="*/ 0 h 38"/>
                <a:gd name="T2" fmla="*/ 0 w 38"/>
                <a:gd name="T3" fmla="*/ 18 h 38"/>
                <a:gd name="T4" fmla="*/ 21 w 38"/>
                <a:gd name="T5" fmla="*/ 38 h 38"/>
                <a:gd name="T6" fmla="*/ 38 w 38"/>
                <a:gd name="T7" fmla="*/ 20 h 38"/>
                <a:gd name="T8" fmla="*/ 16 w 38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8">
                  <a:moveTo>
                    <a:pt x="16" y="0"/>
                  </a:moveTo>
                  <a:lnTo>
                    <a:pt x="0" y="18"/>
                  </a:lnTo>
                  <a:lnTo>
                    <a:pt x="21" y="38"/>
                  </a:lnTo>
                  <a:lnTo>
                    <a:pt x="38" y="2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61" name="Freeform 260"/>
            <p:cNvSpPr>
              <a:spLocks/>
            </p:cNvSpPr>
            <p:nvPr/>
          </p:nvSpPr>
          <p:spPr bwMode="auto">
            <a:xfrm>
              <a:off x="4977468" y="4063948"/>
              <a:ext cx="29598" cy="37819"/>
            </a:xfrm>
            <a:custGeom>
              <a:avLst/>
              <a:gdLst>
                <a:gd name="T0" fmla="*/ 15 w 16"/>
                <a:gd name="T1" fmla="*/ 0 h 20"/>
                <a:gd name="T2" fmla="*/ 16 w 16"/>
                <a:gd name="T3" fmla="*/ 1 h 20"/>
                <a:gd name="T4" fmla="*/ 0 w 16"/>
                <a:gd name="T5" fmla="*/ 19 h 20"/>
                <a:gd name="T6" fmla="*/ 2 w 16"/>
                <a:gd name="T7" fmla="*/ 20 h 20"/>
                <a:gd name="T8" fmla="*/ 15 w 16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20">
                  <a:moveTo>
                    <a:pt x="15" y="0"/>
                  </a:moveTo>
                  <a:lnTo>
                    <a:pt x="16" y="1"/>
                  </a:lnTo>
                  <a:lnTo>
                    <a:pt x="0" y="19"/>
                  </a:lnTo>
                  <a:lnTo>
                    <a:pt x="2" y="2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62" name="Freeform 261"/>
            <p:cNvSpPr>
              <a:spLocks/>
            </p:cNvSpPr>
            <p:nvPr/>
          </p:nvSpPr>
          <p:spPr bwMode="auto">
            <a:xfrm>
              <a:off x="5007065" y="4107170"/>
              <a:ext cx="56729" cy="72937"/>
            </a:xfrm>
            <a:custGeom>
              <a:avLst/>
              <a:gdLst>
                <a:gd name="T0" fmla="*/ 21 w 41"/>
                <a:gd name="T1" fmla="*/ 0 h 42"/>
                <a:gd name="T2" fmla="*/ 0 w 41"/>
                <a:gd name="T3" fmla="*/ 12 h 42"/>
                <a:gd name="T4" fmla="*/ 21 w 41"/>
                <a:gd name="T5" fmla="*/ 42 h 42"/>
                <a:gd name="T6" fmla="*/ 41 w 41"/>
                <a:gd name="T7" fmla="*/ 30 h 42"/>
                <a:gd name="T8" fmla="*/ 21 w 41"/>
                <a:gd name="T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42">
                  <a:moveTo>
                    <a:pt x="21" y="0"/>
                  </a:moveTo>
                  <a:lnTo>
                    <a:pt x="0" y="12"/>
                  </a:lnTo>
                  <a:lnTo>
                    <a:pt x="21" y="42"/>
                  </a:lnTo>
                  <a:lnTo>
                    <a:pt x="41" y="3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63" name="Freeform 262"/>
            <p:cNvSpPr>
              <a:spLocks/>
            </p:cNvSpPr>
            <p:nvPr/>
          </p:nvSpPr>
          <p:spPr bwMode="auto">
            <a:xfrm>
              <a:off x="5007065" y="4101767"/>
              <a:ext cx="32065" cy="32416"/>
            </a:xfrm>
            <a:custGeom>
              <a:avLst/>
              <a:gdLst>
                <a:gd name="T0" fmla="*/ 18 w 21"/>
                <a:gd name="T1" fmla="*/ 0 h 18"/>
                <a:gd name="T2" fmla="*/ 21 w 21"/>
                <a:gd name="T3" fmla="*/ 3 h 18"/>
                <a:gd name="T4" fmla="*/ 0 w 21"/>
                <a:gd name="T5" fmla="*/ 15 h 18"/>
                <a:gd name="T6" fmla="*/ 1 w 21"/>
                <a:gd name="T7" fmla="*/ 18 h 18"/>
                <a:gd name="T8" fmla="*/ 18 w 21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8">
                  <a:moveTo>
                    <a:pt x="18" y="0"/>
                  </a:moveTo>
                  <a:lnTo>
                    <a:pt x="21" y="3"/>
                  </a:lnTo>
                  <a:lnTo>
                    <a:pt x="0" y="15"/>
                  </a:lnTo>
                  <a:lnTo>
                    <a:pt x="1" y="18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64" name="Freeform 263"/>
            <p:cNvSpPr>
              <a:spLocks/>
            </p:cNvSpPr>
            <p:nvPr/>
          </p:nvSpPr>
          <p:spPr bwMode="auto">
            <a:xfrm>
              <a:off x="5039130" y="4155794"/>
              <a:ext cx="39463" cy="48624"/>
            </a:xfrm>
            <a:custGeom>
              <a:avLst/>
              <a:gdLst>
                <a:gd name="T0" fmla="*/ 16 w 28"/>
                <a:gd name="T1" fmla="*/ 0 h 28"/>
                <a:gd name="T2" fmla="*/ 0 w 28"/>
                <a:gd name="T3" fmla="*/ 18 h 28"/>
                <a:gd name="T4" fmla="*/ 11 w 28"/>
                <a:gd name="T5" fmla="*/ 28 h 28"/>
                <a:gd name="T6" fmla="*/ 28 w 28"/>
                <a:gd name="T7" fmla="*/ 10 h 28"/>
                <a:gd name="T8" fmla="*/ 16 w 28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8">
                  <a:moveTo>
                    <a:pt x="16" y="0"/>
                  </a:moveTo>
                  <a:lnTo>
                    <a:pt x="0" y="18"/>
                  </a:lnTo>
                  <a:lnTo>
                    <a:pt x="11" y="28"/>
                  </a:lnTo>
                  <a:lnTo>
                    <a:pt x="28" y="1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65" name="Freeform 264"/>
            <p:cNvSpPr>
              <a:spLocks/>
            </p:cNvSpPr>
            <p:nvPr/>
          </p:nvSpPr>
          <p:spPr bwMode="auto">
            <a:xfrm>
              <a:off x="5039130" y="4155794"/>
              <a:ext cx="27132" cy="29716"/>
            </a:xfrm>
            <a:custGeom>
              <a:avLst/>
              <a:gdLst>
                <a:gd name="T0" fmla="*/ 0 w 20"/>
                <a:gd name="T1" fmla="*/ 15 h 19"/>
                <a:gd name="T2" fmla="*/ 2 w 20"/>
                <a:gd name="T3" fmla="*/ 19 h 19"/>
                <a:gd name="T4" fmla="*/ 1 w 20"/>
                <a:gd name="T5" fmla="*/ 18 h 19"/>
                <a:gd name="T6" fmla="*/ 17 w 20"/>
                <a:gd name="T7" fmla="*/ 0 h 19"/>
                <a:gd name="T8" fmla="*/ 20 w 20"/>
                <a:gd name="T9" fmla="*/ 3 h 19"/>
                <a:gd name="T10" fmla="*/ 0 w 20"/>
                <a:gd name="T11" fmla="*/ 1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9">
                  <a:moveTo>
                    <a:pt x="0" y="15"/>
                  </a:moveTo>
                  <a:lnTo>
                    <a:pt x="2" y="19"/>
                  </a:lnTo>
                  <a:lnTo>
                    <a:pt x="1" y="18"/>
                  </a:lnTo>
                  <a:lnTo>
                    <a:pt x="17" y="0"/>
                  </a:lnTo>
                  <a:lnTo>
                    <a:pt x="20" y="3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66" name="Freeform 265"/>
            <p:cNvSpPr>
              <a:spLocks/>
            </p:cNvSpPr>
            <p:nvPr/>
          </p:nvSpPr>
          <p:spPr bwMode="auto">
            <a:xfrm>
              <a:off x="5053929" y="4172002"/>
              <a:ext cx="36998" cy="40521"/>
            </a:xfrm>
            <a:custGeom>
              <a:avLst/>
              <a:gdLst>
                <a:gd name="T0" fmla="*/ 17 w 26"/>
                <a:gd name="T1" fmla="*/ 0 h 25"/>
                <a:gd name="T2" fmla="*/ 26 w 26"/>
                <a:gd name="T3" fmla="*/ 8 h 25"/>
                <a:gd name="T4" fmla="*/ 9 w 26"/>
                <a:gd name="T5" fmla="*/ 25 h 25"/>
                <a:gd name="T6" fmla="*/ 0 w 26"/>
                <a:gd name="T7" fmla="*/ 18 h 25"/>
                <a:gd name="T8" fmla="*/ 17 w 26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5">
                  <a:moveTo>
                    <a:pt x="17" y="0"/>
                  </a:moveTo>
                  <a:lnTo>
                    <a:pt x="26" y="8"/>
                  </a:lnTo>
                  <a:lnTo>
                    <a:pt x="9" y="25"/>
                  </a:lnTo>
                  <a:lnTo>
                    <a:pt x="0" y="18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67" name="Freeform 266"/>
            <p:cNvSpPr>
              <a:spLocks/>
            </p:cNvSpPr>
            <p:nvPr/>
          </p:nvSpPr>
          <p:spPr bwMode="auto">
            <a:xfrm>
              <a:off x="4861545" y="3991011"/>
              <a:ext cx="32065" cy="48624"/>
            </a:xfrm>
            <a:custGeom>
              <a:avLst/>
              <a:gdLst>
                <a:gd name="T0" fmla="*/ 19 w 19"/>
                <a:gd name="T1" fmla="*/ 4 h 27"/>
                <a:gd name="T2" fmla="*/ 8 w 19"/>
                <a:gd name="T3" fmla="*/ 0 h 27"/>
                <a:gd name="T4" fmla="*/ 0 w 19"/>
                <a:gd name="T5" fmla="*/ 23 h 27"/>
                <a:gd name="T6" fmla="*/ 12 w 19"/>
                <a:gd name="T7" fmla="*/ 27 h 27"/>
                <a:gd name="T8" fmla="*/ 19 w 19"/>
                <a:gd name="T9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27">
                  <a:moveTo>
                    <a:pt x="19" y="4"/>
                  </a:moveTo>
                  <a:lnTo>
                    <a:pt x="8" y="0"/>
                  </a:lnTo>
                  <a:lnTo>
                    <a:pt x="0" y="23"/>
                  </a:lnTo>
                  <a:lnTo>
                    <a:pt x="12" y="27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68" name="Freeform 267"/>
            <p:cNvSpPr>
              <a:spLocks/>
            </p:cNvSpPr>
            <p:nvPr/>
          </p:nvSpPr>
          <p:spPr bwMode="auto">
            <a:xfrm>
              <a:off x="5063795" y="3999116"/>
              <a:ext cx="88793" cy="83742"/>
            </a:xfrm>
            <a:custGeom>
              <a:avLst/>
              <a:gdLst>
                <a:gd name="T0" fmla="*/ 12 w 63"/>
                <a:gd name="T1" fmla="*/ 0 h 48"/>
                <a:gd name="T2" fmla="*/ 0 w 63"/>
                <a:gd name="T3" fmla="*/ 22 h 48"/>
                <a:gd name="T4" fmla="*/ 52 w 63"/>
                <a:gd name="T5" fmla="*/ 48 h 48"/>
                <a:gd name="T6" fmla="*/ 63 w 63"/>
                <a:gd name="T7" fmla="*/ 27 h 48"/>
                <a:gd name="T8" fmla="*/ 12 w 63"/>
                <a:gd name="T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48">
                  <a:moveTo>
                    <a:pt x="12" y="0"/>
                  </a:moveTo>
                  <a:lnTo>
                    <a:pt x="0" y="22"/>
                  </a:lnTo>
                  <a:lnTo>
                    <a:pt x="52" y="48"/>
                  </a:lnTo>
                  <a:lnTo>
                    <a:pt x="63" y="27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69" name="Freeform 268"/>
            <p:cNvSpPr>
              <a:spLocks/>
            </p:cNvSpPr>
            <p:nvPr/>
          </p:nvSpPr>
          <p:spPr bwMode="auto">
            <a:xfrm>
              <a:off x="5130388" y="4045038"/>
              <a:ext cx="66595" cy="89145"/>
            </a:xfrm>
            <a:custGeom>
              <a:avLst/>
              <a:gdLst>
                <a:gd name="T0" fmla="*/ 17 w 49"/>
                <a:gd name="T1" fmla="*/ 0 h 49"/>
                <a:gd name="T2" fmla="*/ 0 w 49"/>
                <a:gd name="T3" fmla="*/ 17 h 49"/>
                <a:gd name="T4" fmla="*/ 32 w 49"/>
                <a:gd name="T5" fmla="*/ 49 h 49"/>
                <a:gd name="T6" fmla="*/ 49 w 49"/>
                <a:gd name="T7" fmla="*/ 31 h 49"/>
                <a:gd name="T8" fmla="*/ 17 w 49"/>
                <a:gd name="T9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49">
                  <a:moveTo>
                    <a:pt x="17" y="0"/>
                  </a:moveTo>
                  <a:lnTo>
                    <a:pt x="0" y="17"/>
                  </a:lnTo>
                  <a:lnTo>
                    <a:pt x="32" y="49"/>
                  </a:lnTo>
                  <a:lnTo>
                    <a:pt x="49" y="31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70" name="Freeform 269"/>
            <p:cNvSpPr>
              <a:spLocks/>
            </p:cNvSpPr>
            <p:nvPr/>
          </p:nvSpPr>
          <p:spPr bwMode="auto">
            <a:xfrm>
              <a:off x="5130388" y="4045038"/>
              <a:ext cx="32065" cy="37819"/>
            </a:xfrm>
            <a:custGeom>
              <a:avLst/>
              <a:gdLst>
                <a:gd name="T0" fmla="*/ 14 w 17"/>
                <a:gd name="T1" fmla="*/ 0 h 21"/>
                <a:gd name="T2" fmla="*/ 17 w 17"/>
                <a:gd name="T3" fmla="*/ 1 h 21"/>
                <a:gd name="T4" fmla="*/ 0 w 17"/>
                <a:gd name="T5" fmla="*/ 18 h 21"/>
                <a:gd name="T6" fmla="*/ 3 w 17"/>
                <a:gd name="T7" fmla="*/ 21 h 21"/>
                <a:gd name="T8" fmla="*/ 14 w 17"/>
                <a:gd name="T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21">
                  <a:moveTo>
                    <a:pt x="14" y="0"/>
                  </a:moveTo>
                  <a:lnTo>
                    <a:pt x="17" y="1"/>
                  </a:lnTo>
                  <a:lnTo>
                    <a:pt x="0" y="18"/>
                  </a:lnTo>
                  <a:lnTo>
                    <a:pt x="3" y="21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71" name="Freeform 270"/>
            <p:cNvSpPr>
              <a:spLocks/>
            </p:cNvSpPr>
            <p:nvPr/>
          </p:nvSpPr>
          <p:spPr bwMode="auto">
            <a:xfrm>
              <a:off x="5174784" y="4101767"/>
              <a:ext cx="101126" cy="118859"/>
            </a:xfrm>
            <a:custGeom>
              <a:avLst/>
              <a:gdLst>
                <a:gd name="T0" fmla="*/ 17 w 70"/>
                <a:gd name="T1" fmla="*/ 0 h 68"/>
                <a:gd name="T2" fmla="*/ 0 w 70"/>
                <a:gd name="T3" fmla="*/ 18 h 68"/>
                <a:gd name="T4" fmla="*/ 54 w 70"/>
                <a:gd name="T5" fmla="*/ 68 h 68"/>
                <a:gd name="T6" fmla="*/ 70 w 70"/>
                <a:gd name="T7" fmla="*/ 50 h 68"/>
                <a:gd name="T8" fmla="*/ 17 w 70"/>
                <a:gd name="T9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68">
                  <a:moveTo>
                    <a:pt x="17" y="0"/>
                  </a:moveTo>
                  <a:lnTo>
                    <a:pt x="0" y="18"/>
                  </a:lnTo>
                  <a:lnTo>
                    <a:pt x="54" y="68"/>
                  </a:lnTo>
                  <a:lnTo>
                    <a:pt x="70" y="5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72" name="Freeform 271"/>
            <p:cNvSpPr>
              <a:spLocks/>
            </p:cNvSpPr>
            <p:nvPr/>
          </p:nvSpPr>
          <p:spPr bwMode="auto">
            <a:xfrm>
              <a:off x="5174784" y="4101767"/>
              <a:ext cx="32065" cy="32416"/>
            </a:xfrm>
            <a:custGeom>
              <a:avLst/>
              <a:gdLst>
                <a:gd name="T0" fmla="*/ 0 w 17"/>
                <a:gd name="T1" fmla="*/ 18 h 18"/>
                <a:gd name="T2" fmla="*/ 17 w 17"/>
                <a:gd name="T3" fmla="*/ 0 h 18"/>
                <a:gd name="T4" fmla="*/ 0 w 17"/>
                <a:gd name="T5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" h="18">
                  <a:moveTo>
                    <a:pt x="0" y="18"/>
                  </a:moveTo>
                  <a:lnTo>
                    <a:pt x="17" y="0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73" name="Freeform 272"/>
            <p:cNvSpPr>
              <a:spLocks/>
            </p:cNvSpPr>
            <p:nvPr/>
          </p:nvSpPr>
          <p:spPr bwMode="auto">
            <a:xfrm>
              <a:off x="5251245" y="4188210"/>
              <a:ext cx="101126" cy="121561"/>
            </a:xfrm>
            <a:custGeom>
              <a:avLst/>
              <a:gdLst>
                <a:gd name="T0" fmla="*/ 16 w 70"/>
                <a:gd name="T1" fmla="*/ 0 h 68"/>
                <a:gd name="T2" fmla="*/ 0 w 70"/>
                <a:gd name="T3" fmla="*/ 18 h 68"/>
                <a:gd name="T4" fmla="*/ 53 w 70"/>
                <a:gd name="T5" fmla="*/ 68 h 68"/>
                <a:gd name="T6" fmla="*/ 70 w 70"/>
                <a:gd name="T7" fmla="*/ 50 h 68"/>
                <a:gd name="T8" fmla="*/ 16 w 70"/>
                <a:gd name="T9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68">
                  <a:moveTo>
                    <a:pt x="16" y="0"/>
                  </a:moveTo>
                  <a:lnTo>
                    <a:pt x="0" y="18"/>
                  </a:lnTo>
                  <a:lnTo>
                    <a:pt x="53" y="68"/>
                  </a:lnTo>
                  <a:lnTo>
                    <a:pt x="70" y="5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74" name="Freeform 273"/>
            <p:cNvSpPr>
              <a:spLocks/>
            </p:cNvSpPr>
            <p:nvPr/>
          </p:nvSpPr>
          <p:spPr bwMode="auto">
            <a:xfrm>
              <a:off x="5330172" y="4277353"/>
              <a:ext cx="34530" cy="43221"/>
            </a:xfrm>
            <a:custGeom>
              <a:avLst/>
              <a:gdLst>
                <a:gd name="T0" fmla="*/ 17 w 26"/>
                <a:gd name="T1" fmla="*/ 0 h 25"/>
                <a:gd name="T2" fmla="*/ 26 w 26"/>
                <a:gd name="T3" fmla="*/ 8 h 25"/>
                <a:gd name="T4" fmla="*/ 9 w 26"/>
                <a:gd name="T5" fmla="*/ 25 h 25"/>
                <a:gd name="T6" fmla="*/ 0 w 26"/>
                <a:gd name="T7" fmla="*/ 18 h 25"/>
                <a:gd name="T8" fmla="*/ 17 w 26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5">
                  <a:moveTo>
                    <a:pt x="17" y="0"/>
                  </a:moveTo>
                  <a:lnTo>
                    <a:pt x="26" y="8"/>
                  </a:lnTo>
                  <a:lnTo>
                    <a:pt x="9" y="25"/>
                  </a:lnTo>
                  <a:lnTo>
                    <a:pt x="0" y="18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75" name="Freeform 274"/>
            <p:cNvSpPr>
              <a:spLocks/>
            </p:cNvSpPr>
            <p:nvPr/>
          </p:nvSpPr>
          <p:spPr bwMode="auto">
            <a:xfrm>
              <a:off x="5046529" y="3991011"/>
              <a:ext cx="34530" cy="48624"/>
            </a:xfrm>
            <a:custGeom>
              <a:avLst/>
              <a:gdLst>
                <a:gd name="T0" fmla="*/ 22 w 22"/>
                <a:gd name="T1" fmla="*/ 5 h 27"/>
                <a:gd name="T2" fmla="*/ 12 w 22"/>
                <a:gd name="T3" fmla="*/ 0 h 27"/>
                <a:gd name="T4" fmla="*/ 0 w 22"/>
                <a:gd name="T5" fmla="*/ 22 h 27"/>
                <a:gd name="T6" fmla="*/ 10 w 22"/>
                <a:gd name="T7" fmla="*/ 27 h 27"/>
                <a:gd name="T8" fmla="*/ 22 w 22"/>
                <a:gd name="T9" fmla="*/ 5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7">
                  <a:moveTo>
                    <a:pt x="22" y="5"/>
                  </a:moveTo>
                  <a:lnTo>
                    <a:pt x="12" y="0"/>
                  </a:lnTo>
                  <a:lnTo>
                    <a:pt x="0" y="22"/>
                  </a:lnTo>
                  <a:lnTo>
                    <a:pt x="10" y="27"/>
                  </a:lnTo>
                  <a:lnTo>
                    <a:pt x="22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76" name="Freeform 275"/>
            <p:cNvSpPr>
              <a:spLocks/>
            </p:cNvSpPr>
            <p:nvPr/>
          </p:nvSpPr>
          <p:spPr bwMode="auto">
            <a:xfrm>
              <a:off x="5152587" y="4047740"/>
              <a:ext cx="118390" cy="89145"/>
            </a:xfrm>
            <a:custGeom>
              <a:avLst/>
              <a:gdLst>
                <a:gd name="T0" fmla="*/ 8 w 84"/>
                <a:gd name="T1" fmla="*/ 0 h 50"/>
                <a:gd name="T2" fmla="*/ 0 w 84"/>
                <a:gd name="T3" fmla="*/ 23 h 50"/>
                <a:gd name="T4" fmla="*/ 77 w 84"/>
                <a:gd name="T5" fmla="*/ 50 h 50"/>
                <a:gd name="T6" fmla="*/ 84 w 84"/>
                <a:gd name="T7" fmla="*/ 28 h 50"/>
                <a:gd name="T8" fmla="*/ 8 w 84"/>
                <a:gd name="T9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50">
                  <a:moveTo>
                    <a:pt x="8" y="0"/>
                  </a:moveTo>
                  <a:lnTo>
                    <a:pt x="0" y="23"/>
                  </a:lnTo>
                  <a:lnTo>
                    <a:pt x="77" y="50"/>
                  </a:lnTo>
                  <a:lnTo>
                    <a:pt x="84" y="28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77" name="Freeform 276"/>
            <p:cNvSpPr>
              <a:spLocks/>
            </p:cNvSpPr>
            <p:nvPr/>
          </p:nvSpPr>
          <p:spPr bwMode="auto">
            <a:xfrm>
              <a:off x="5258644" y="4101767"/>
              <a:ext cx="32065" cy="40521"/>
            </a:xfrm>
            <a:custGeom>
              <a:avLst/>
              <a:gdLst>
                <a:gd name="T0" fmla="*/ 7 w 19"/>
                <a:gd name="T1" fmla="*/ 0 h 26"/>
                <a:gd name="T2" fmla="*/ 19 w 19"/>
                <a:gd name="T3" fmla="*/ 3 h 26"/>
                <a:gd name="T4" fmla="*/ 11 w 19"/>
                <a:gd name="T5" fmla="*/ 26 h 26"/>
                <a:gd name="T6" fmla="*/ 0 w 19"/>
                <a:gd name="T7" fmla="*/ 22 h 26"/>
                <a:gd name="T8" fmla="*/ 7 w 19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26">
                  <a:moveTo>
                    <a:pt x="7" y="0"/>
                  </a:moveTo>
                  <a:lnTo>
                    <a:pt x="19" y="3"/>
                  </a:lnTo>
                  <a:lnTo>
                    <a:pt x="11" y="26"/>
                  </a:lnTo>
                  <a:lnTo>
                    <a:pt x="0" y="22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78" name="Freeform 277"/>
            <p:cNvSpPr>
              <a:spLocks/>
            </p:cNvSpPr>
            <p:nvPr/>
          </p:nvSpPr>
          <p:spPr bwMode="auto">
            <a:xfrm>
              <a:off x="5132855" y="4039635"/>
              <a:ext cx="32065" cy="51326"/>
            </a:xfrm>
            <a:custGeom>
              <a:avLst/>
              <a:gdLst>
                <a:gd name="T0" fmla="*/ 19 w 19"/>
                <a:gd name="T1" fmla="*/ 4 h 27"/>
                <a:gd name="T2" fmla="*/ 7 w 19"/>
                <a:gd name="T3" fmla="*/ 0 h 27"/>
                <a:gd name="T4" fmla="*/ 0 w 19"/>
                <a:gd name="T5" fmla="*/ 23 h 27"/>
                <a:gd name="T6" fmla="*/ 11 w 19"/>
                <a:gd name="T7" fmla="*/ 27 h 27"/>
                <a:gd name="T8" fmla="*/ 19 w 19"/>
                <a:gd name="T9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27">
                  <a:moveTo>
                    <a:pt x="19" y="4"/>
                  </a:moveTo>
                  <a:lnTo>
                    <a:pt x="7" y="0"/>
                  </a:lnTo>
                  <a:lnTo>
                    <a:pt x="0" y="23"/>
                  </a:lnTo>
                  <a:lnTo>
                    <a:pt x="11" y="27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79" name="Freeform 278"/>
            <p:cNvSpPr>
              <a:spLocks/>
            </p:cNvSpPr>
            <p:nvPr/>
          </p:nvSpPr>
          <p:spPr bwMode="auto">
            <a:xfrm>
              <a:off x="5251245" y="3999116"/>
              <a:ext cx="83860" cy="81040"/>
            </a:xfrm>
            <a:custGeom>
              <a:avLst/>
              <a:gdLst>
                <a:gd name="T0" fmla="*/ 12 w 57"/>
                <a:gd name="T1" fmla="*/ 0 h 47"/>
                <a:gd name="T2" fmla="*/ 0 w 57"/>
                <a:gd name="T3" fmla="*/ 20 h 47"/>
                <a:gd name="T4" fmla="*/ 44 w 57"/>
                <a:gd name="T5" fmla="*/ 47 h 47"/>
                <a:gd name="T6" fmla="*/ 57 w 57"/>
                <a:gd name="T7" fmla="*/ 27 h 47"/>
                <a:gd name="T8" fmla="*/ 12 w 57"/>
                <a:gd name="T9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47">
                  <a:moveTo>
                    <a:pt x="12" y="0"/>
                  </a:moveTo>
                  <a:lnTo>
                    <a:pt x="0" y="20"/>
                  </a:lnTo>
                  <a:lnTo>
                    <a:pt x="44" y="47"/>
                  </a:lnTo>
                  <a:lnTo>
                    <a:pt x="57" y="27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80" name="Freeform 279"/>
            <p:cNvSpPr>
              <a:spLocks/>
            </p:cNvSpPr>
            <p:nvPr/>
          </p:nvSpPr>
          <p:spPr bwMode="auto">
            <a:xfrm>
              <a:off x="5312906" y="4045038"/>
              <a:ext cx="86327" cy="108054"/>
            </a:xfrm>
            <a:custGeom>
              <a:avLst/>
              <a:gdLst>
                <a:gd name="T0" fmla="*/ 16 w 60"/>
                <a:gd name="T1" fmla="*/ 0 h 59"/>
                <a:gd name="T2" fmla="*/ 0 w 60"/>
                <a:gd name="T3" fmla="*/ 17 h 59"/>
                <a:gd name="T4" fmla="*/ 43 w 60"/>
                <a:gd name="T5" fmla="*/ 59 h 59"/>
                <a:gd name="T6" fmla="*/ 60 w 60"/>
                <a:gd name="T7" fmla="*/ 41 h 59"/>
                <a:gd name="T8" fmla="*/ 16 w 60"/>
                <a:gd name="T9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59">
                  <a:moveTo>
                    <a:pt x="16" y="0"/>
                  </a:moveTo>
                  <a:lnTo>
                    <a:pt x="0" y="17"/>
                  </a:lnTo>
                  <a:lnTo>
                    <a:pt x="43" y="59"/>
                  </a:lnTo>
                  <a:lnTo>
                    <a:pt x="60" y="41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81" name="Freeform 280"/>
            <p:cNvSpPr>
              <a:spLocks/>
            </p:cNvSpPr>
            <p:nvPr/>
          </p:nvSpPr>
          <p:spPr bwMode="auto">
            <a:xfrm>
              <a:off x="5312906" y="4045038"/>
              <a:ext cx="29598" cy="35118"/>
            </a:xfrm>
            <a:custGeom>
              <a:avLst/>
              <a:gdLst>
                <a:gd name="T0" fmla="*/ 15 w 16"/>
                <a:gd name="T1" fmla="*/ 0 h 20"/>
                <a:gd name="T2" fmla="*/ 16 w 16"/>
                <a:gd name="T3" fmla="*/ 1 h 20"/>
                <a:gd name="T4" fmla="*/ 0 w 16"/>
                <a:gd name="T5" fmla="*/ 18 h 20"/>
                <a:gd name="T6" fmla="*/ 2 w 16"/>
                <a:gd name="T7" fmla="*/ 20 h 20"/>
                <a:gd name="T8" fmla="*/ 15 w 16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20">
                  <a:moveTo>
                    <a:pt x="15" y="0"/>
                  </a:moveTo>
                  <a:lnTo>
                    <a:pt x="16" y="1"/>
                  </a:lnTo>
                  <a:lnTo>
                    <a:pt x="0" y="18"/>
                  </a:lnTo>
                  <a:lnTo>
                    <a:pt x="2" y="2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82" name="Freeform 281"/>
            <p:cNvSpPr>
              <a:spLocks/>
            </p:cNvSpPr>
            <p:nvPr/>
          </p:nvSpPr>
          <p:spPr bwMode="auto">
            <a:xfrm>
              <a:off x="5377034" y="4120675"/>
              <a:ext cx="81394" cy="99950"/>
            </a:xfrm>
            <a:custGeom>
              <a:avLst/>
              <a:gdLst>
                <a:gd name="T0" fmla="*/ 17 w 59"/>
                <a:gd name="T1" fmla="*/ 0 h 58"/>
                <a:gd name="T2" fmla="*/ 0 w 59"/>
                <a:gd name="T3" fmla="*/ 18 h 58"/>
                <a:gd name="T4" fmla="*/ 42 w 59"/>
                <a:gd name="T5" fmla="*/ 58 h 58"/>
                <a:gd name="T6" fmla="*/ 59 w 59"/>
                <a:gd name="T7" fmla="*/ 40 h 58"/>
                <a:gd name="T8" fmla="*/ 17 w 59"/>
                <a:gd name="T9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58">
                  <a:moveTo>
                    <a:pt x="17" y="0"/>
                  </a:moveTo>
                  <a:lnTo>
                    <a:pt x="0" y="18"/>
                  </a:lnTo>
                  <a:lnTo>
                    <a:pt x="42" y="58"/>
                  </a:lnTo>
                  <a:lnTo>
                    <a:pt x="59" y="4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83" name="Freeform 282"/>
            <p:cNvSpPr>
              <a:spLocks/>
            </p:cNvSpPr>
            <p:nvPr/>
          </p:nvSpPr>
          <p:spPr bwMode="auto">
            <a:xfrm>
              <a:off x="5436229" y="4188210"/>
              <a:ext cx="32065" cy="43221"/>
            </a:xfrm>
            <a:custGeom>
              <a:avLst/>
              <a:gdLst>
                <a:gd name="T0" fmla="*/ 17 w 26"/>
                <a:gd name="T1" fmla="*/ 0 h 25"/>
                <a:gd name="T2" fmla="*/ 26 w 26"/>
                <a:gd name="T3" fmla="*/ 8 h 25"/>
                <a:gd name="T4" fmla="*/ 9 w 26"/>
                <a:gd name="T5" fmla="*/ 25 h 25"/>
                <a:gd name="T6" fmla="*/ 0 w 26"/>
                <a:gd name="T7" fmla="*/ 18 h 25"/>
                <a:gd name="T8" fmla="*/ 17 w 26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5">
                  <a:moveTo>
                    <a:pt x="17" y="0"/>
                  </a:moveTo>
                  <a:lnTo>
                    <a:pt x="26" y="8"/>
                  </a:lnTo>
                  <a:lnTo>
                    <a:pt x="9" y="25"/>
                  </a:lnTo>
                  <a:lnTo>
                    <a:pt x="0" y="18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84" name="Freeform 283"/>
            <p:cNvSpPr>
              <a:spLocks/>
            </p:cNvSpPr>
            <p:nvPr/>
          </p:nvSpPr>
          <p:spPr bwMode="auto">
            <a:xfrm>
              <a:off x="5236447" y="3991011"/>
              <a:ext cx="34530" cy="43221"/>
            </a:xfrm>
            <a:custGeom>
              <a:avLst/>
              <a:gdLst>
                <a:gd name="T0" fmla="*/ 23 w 23"/>
                <a:gd name="T1" fmla="*/ 6 h 26"/>
                <a:gd name="T2" fmla="*/ 13 w 23"/>
                <a:gd name="T3" fmla="*/ 0 h 26"/>
                <a:gd name="T4" fmla="*/ 0 w 23"/>
                <a:gd name="T5" fmla="*/ 20 h 26"/>
                <a:gd name="T6" fmla="*/ 11 w 23"/>
                <a:gd name="T7" fmla="*/ 26 h 26"/>
                <a:gd name="T8" fmla="*/ 23 w 23"/>
                <a:gd name="T9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6">
                  <a:moveTo>
                    <a:pt x="23" y="6"/>
                  </a:moveTo>
                  <a:lnTo>
                    <a:pt x="13" y="0"/>
                  </a:lnTo>
                  <a:lnTo>
                    <a:pt x="0" y="20"/>
                  </a:lnTo>
                  <a:lnTo>
                    <a:pt x="11" y="26"/>
                  </a:lnTo>
                  <a:lnTo>
                    <a:pt x="23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85" name="Freeform 284"/>
            <p:cNvSpPr>
              <a:spLocks/>
            </p:cNvSpPr>
            <p:nvPr/>
          </p:nvSpPr>
          <p:spPr bwMode="auto">
            <a:xfrm>
              <a:off x="5330172" y="4039635"/>
              <a:ext cx="276243" cy="164782"/>
            </a:xfrm>
            <a:custGeom>
              <a:avLst/>
              <a:gdLst>
                <a:gd name="T0" fmla="*/ 8 w 193"/>
                <a:gd name="T1" fmla="*/ 0 h 94"/>
                <a:gd name="T2" fmla="*/ 0 w 193"/>
                <a:gd name="T3" fmla="*/ 23 h 94"/>
                <a:gd name="T4" fmla="*/ 186 w 193"/>
                <a:gd name="T5" fmla="*/ 94 h 94"/>
                <a:gd name="T6" fmla="*/ 193 w 193"/>
                <a:gd name="T7" fmla="*/ 72 h 94"/>
                <a:gd name="T8" fmla="*/ 8 w 193"/>
                <a:gd name="T9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94">
                  <a:moveTo>
                    <a:pt x="8" y="0"/>
                  </a:moveTo>
                  <a:lnTo>
                    <a:pt x="0" y="23"/>
                  </a:lnTo>
                  <a:lnTo>
                    <a:pt x="186" y="94"/>
                  </a:lnTo>
                  <a:lnTo>
                    <a:pt x="193" y="72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86" name="Freeform 285"/>
            <p:cNvSpPr>
              <a:spLocks/>
            </p:cNvSpPr>
            <p:nvPr/>
          </p:nvSpPr>
          <p:spPr bwMode="auto">
            <a:xfrm>
              <a:off x="5591617" y="4166599"/>
              <a:ext cx="34530" cy="45924"/>
            </a:xfrm>
            <a:custGeom>
              <a:avLst/>
              <a:gdLst>
                <a:gd name="T0" fmla="*/ 7 w 19"/>
                <a:gd name="T1" fmla="*/ 0 h 26"/>
                <a:gd name="T2" fmla="*/ 19 w 19"/>
                <a:gd name="T3" fmla="*/ 3 h 26"/>
                <a:gd name="T4" fmla="*/ 11 w 19"/>
                <a:gd name="T5" fmla="*/ 26 h 26"/>
                <a:gd name="T6" fmla="*/ 0 w 19"/>
                <a:gd name="T7" fmla="*/ 22 h 26"/>
                <a:gd name="T8" fmla="*/ 7 w 19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26">
                  <a:moveTo>
                    <a:pt x="7" y="0"/>
                  </a:moveTo>
                  <a:lnTo>
                    <a:pt x="19" y="3"/>
                  </a:lnTo>
                  <a:lnTo>
                    <a:pt x="11" y="26"/>
                  </a:lnTo>
                  <a:lnTo>
                    <a:pt x="0" y="22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87" name="Freeform 286"/>
            <p:cNvSpPr>
              <a:spLocks/>
            </p:cNvSpPr>
            <p:nvPr/>
          </p:nvSpPr>
          <p:spPr bwMode="auto">
            <a:xfrm>
              <a:off x="5312906" y="4039635"/>
              <a:ext cx="29598" cy="43221"/>
            </a:xfrm>
            <a:custGeom>
              <a:avLst/>
              <a:gdLst>
                <a:gd name="T0" fmla="*/ 19 w 19"/>
                <a:gd name="T1" fmla="*/ 3 h 26"/>
                <a:gd name="T2" fmla="*/ 8 w 19"/>
                <a:gd name="T3" fmla="*/ 0 h 26"/>
                <a:gd name="T4" fmla="*/ 0 w 19"/>
                <a:gd name="T5" fmla="*/ 22 h 26"/>
                <a:gd name="T6" fmla="*/ 11 w 19"/>
                <a:gd name="T7" fmla="*/ 26 h 26"/>
                <a:gd name="T8" fmla="*/ 19 w 19"/>
                <a:gd name="T9" fmla="*/ 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26">
                  <a:moveTo>
                    <a:pt x="19" y="3"/>
                  </a:moveTo>
                  <a:lnTo>
                    <a:pt x="8" y="0"/>
                  </a:lnTo>
                  <a:lnTo>
                    <a:pt x="0" y="22"/>
                  </a:lnTo>
                  <a:lnTo>
                    <a:pt x="11" y="26"/>
                  </a:lnTo>
                  <a:lnTo>
                    <a:pt x="19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88" name="Freeform 287"/>
            <p:cNvSpPr>
              <a:spLocks/>
            </p:cNvSpPr>
            <p:nvPr/>
          </p:nvSpPr>
          <p:spPr bwMode="auto">
            <a:xfrm>
              <a:off x="5024331" y="3167104"/>
              <a:ext cx="261445" cy="156678"/>
            </a:xfrm>
            <a:custGeom>
              <a:avLst/>
              <a:gdLst>
                <a:gd name="T0" fmla="*/ 0 w 183"/>
                <a:gd name="T1" fmla="*/ 66 h 89"/>
                <a:gd name="T2" fmla="*/ 8 w 183"/>
                <a:gd name="T3" fmla="*/ 89 h 89"/>
                <a:gd name="T4" fmla="*/ 183 w 183"/>
                <a:gd name="T5" fmla="*/ 22 h 89"/>
                <a:gd name="T6" fmla="*/ 175 w 183"/>
                <a:gd name="T7" fmla="*/ 0 h 89"/>
                <a:gd name="T8" fmla="*/ 0 w 183"/>
                <a:gd name="T9" fmla="*/ 66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3" h="89">
                  <a:moveTo>
                    <a:pt x="0" y="66"/>
                  </a:moveTo>
                  <a:lnTo>
                    <a:pt x="8" y="89"/>
                  </a:lnTo>
                  <a:lnTo>
                    <a:pt x="183" y="22"/>
                  </a:lnTo>
                  <a:lnTo>
                    <a:pt x="175" y="0"/>
                  </a:lnTo>
                  <a:lnTo>
                    <a:pt x="0" y="6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89" name="Freeform 288"/>
            <p:cNvSpPr>
              <a:spLocks/>
            </p:cNvSpPr>
            <p:nvPr/>
          </p:nvSpPr>
          <p:spPr bwMode="auto">
            <a:xfrm>
              <a:off x="5273443" y="3158999"/>
              <a:ext cx="32065" cy="45924"/>
            </a:xfrm>
            <a:custGeom>
              <a:avLst/>
              <a:gdLst>
                <a:gd name="T0" fmla="*/ 0 w 19"/>
                <a:gd name="T1" fmla="*/ 4 h 26"/>
                <a:gd name="T2" fmla="*/ 11 w 19"/>
                <a:gd name="T3" fmla="*/ 0 h 26"/>
                <a:gd name="T4" fmla="*/ 19 w 19"/>
                <a:gd name="T5" fmla="*/ 23 h 26"/>
                <a:gd name="T6" fmla="*/ 8 w 19"/>
                <a:gd name="T7" fmla="*/ 26 h 26"/>
                <a:gd name="T8" fmla="*/ 0 w 19"/>
                <a:gd name="T9" fmla="*/ 4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26">
                  <a:moveTo>
                    <a:pt x="0" y="4"/>
                  </a:moveTo>
                  <a:lnTo>
                    <a:pt x="11" y="0"/>
                  </a:lnTo>
                  <a:lnTo>
                    <a:pt x="19" y="23"/>
                  </a:lnTo>
                  <a:lnTo>
                    <a:pt x="8" y="26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90" name="Freeform 289"/>
            <p:cNvSpPr>
              <a:spLocks/>
            </p:cNvSpPr>
            <p:nvPr/>
          </p:nvSpPr>
          <p:spPr bwMode="auto">
            <a:xfrm>
              <a:off x="5007065" y="3283260"/>
              <a:ext cx="32065" cy="48624"/>
            </a:xfrm>
            <a:custGeom>
              <a:avLst/>
              <a:gdLst>
                <a:gd name="T0" fmla="*/ 12 w 20"/>
                <a:gd name="T1" fmla="*/ 0 h 27"/>
                <a:gd name="T2" fmla="*/ 0 w 20"/>
                <a:gd name="T3" fmla="*/ 4 h 27"/>
                <a:gd name="T4" fmla="*/ 8 w 20"/>
                <a:gd name="T5" fmla="*/ 27 h 27"/>
                <a:gd name="T6" fmla="*/ 20 w 20"/>
                <a:gd name="T7" fmla="*/ 23 h 27"/>
                <a:gd name="T8" fmla="*/ 12 w 20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7">
                  <a:moveTo>
                    <a:pt x="12" y="0"/>
                  </a:moveTo>
                  <a:lnTo>
                    <a:pt x="0" y="4"/>
                  </a:lnTo>
                  <a:lnTo>
                    <a:pt x="8" y="27"/>
                  </a:lnTo>
                  <a:lnTo>
                    <a:pt x="20" y="23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91" name="Freeform 290"/>
            <p:cNvSpPr>
              <a:spLocks/>
            </p:cNvSpPr>
            <p:nvPr/>
          </p:nvSpPr>
          <p:spPr bwMode="auto">
            <a:xfrm>
              <a:off x="4952803" y="3358898"/>
              <a:ext cx="421765" cy="59429"/>
            </a:xfrm>
            <a:custGeom>
              <a:avLst/>
              <a:gdLst>
                <a:gd name="T0" fmla="*/ 0 w 295"/>
                <a:gd name="T1" fmla="*/ 9 h 33"/>
                <a:gd name="T2" fmla="*/ 0 w 295"/>
                <a:gd name="T3" fmla="*/ 33 h 33"/>
                <a:gd name="T4" fmla="*/ 295 w 295"/>
                <a:gd name="T5" fmla="*/ 24 h 33"/>
                <a:gd name="T6" fmla="*/ 295 w 295"/>
                <a:gd name="T7" fmla="*/ 0 h 33"/>
                <a:gd name="T8" fmla="*/ 0 w 295"/>
                <a:gd name="T9" fmla="*/ 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5" h="33">
                  <a:moveTo>
                    <a:pt x="0" y="9"/>
                  </a:moveTo>
                  <a:lnTo>
                    <a:pt x="0" y="33"/>
                  </a:lnTo>
                  <a:lnTo>
                    <a:pt x="295" y="24"/>
                  </a:lnTo>
                  <a:lnTo>
                    <a:pt x="295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92" name="Rectangle 291"/>
            <p:cNvSpPr>
              <a:spLocks noChangeArrowheads="1"/>
            </p:cNvSpPr>
            <p:nvPr/>
          </p:nvSpPr>
          <p:spPr bwMode="auto">
            <a:xfrm>
              <a:off x="5374568" y="3358898"/>
              <a:ext cx="27132" cy="4322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93" name="Rectangle 292"/>
            <p:cNvSpPr>
              <a:spLocks noChangeArrowheads="1"/>
            </p:cNvSpPr>
            <p:nvPr/>
          </p:nvSpPr>
          <p:spPr bwMode="auto">
            <a:xfrm>
              <a:off x="4938004" y="3375106"/>
              <a:ext cx="29598" cy="4322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94" name="Rectangle 293"/>
            <p:cNvSpPr>
              <a:spLocks noChangeArrowheads="1"/>
            </p:cNvSpPr>
            <p:nvPr/>
          </p:nvSpPr>
          <p:spPr bwMode="auto">
            <a:xfrm>
              <a:off x="4883742" y="3745190"/>
              <a:ext cx="32065" cy="5402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95" name="Freeform 294"/>
            <p:cNvSpPr>
              <a:spLocks/>
            </p:cNvSpPr>
            <p:nvPr/>
          </p:nvSpPr>
          <p:spPr bwMode="auto">
            <a:xfrm>
              <a:off x="4883742" y="3707371"/>
              <a:ext cx="39463" cy="43221"/>
            </a:xfrm>
            <a:custGeom>
              <a:avLst/>
              <a:gdLst>
                <a:gd name="T0" fmla="*/ 0 w 27"/>
                <a:gd name="T1" fmla="*/ 15 h 25"/>
                <a:gd name="T2" fmla="*/ 22 w 27"/>
                <a:gd name="T3" fmla="*/ 25 h 25"/>
                <a:gd name="T4" fmla="*/ 27 w 27"/>
                <a:gd name="T5" fmla="*/ 10 h 25"/>
                <a:gd name="T6" fmla="*/ 5 w 27"/>
                <a:gd name="T7" fmla="*/ 0 h 25"/>
                <a:gd name="T8" fmla="*/ 0 w 27"/>
                <a:gd name="T9" fmla="*/ 1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5">
                  <a:moveTo>
                    <a:pt x="0" y="15"/>
                  </a:moveTo>
                  <a:lnTo>
                    <a:pt x="22" y="25"/>
                  </a:lnTo>
                  <a:lnTo>
                    <a:pt x="27" y="10"/>
                  </a:lnTo>
                  <a:lnTo>
                    <a:pt x="5" y="0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96" name="Freeform 295"/>
            <p:cNvSpPr>
              <a:spLocks/>
            </p:cNvSpPr>
            <p:nvPr/>
          </p:nvSpPr>
          <p:spPr bwMode="auto">
            <a:xfrm>
              <a:off x="4883742" y="3720877"/>
              <a:ext cx="32065" cy="29716"/>
            </a:xfrm>
            <a:custGeom>
              <a:avLst/>
              <a:gdLst>
                <a:gd name="T0" fmla="*/ 0 w 24"/>
                <a:gd name="T1" fmla="*/ 5 h 10"/>
                <a:gd name="T2" fmla="*/ 0 w 24"/>
                <a:gd name="T3" fmla="*/ 0 h 10"/>
                <a:gd name="T4" fmla="*/ 22 w 24"/>
                <a:gd name="T5" fmla="*/ 10 h 10"/>
                <a:gd name="T6" fmla="*/ 24 w 24"/>
                <a:gd name="T7" fmla="*/ 5 h 10"/>
                <a:gd name="T8" fmla="*/ 0 w 24"/>
                <a:gd name="T9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0">
                  <a:moveTo>
                    <a:pt x="0" y="5"/>
                  </a:moveTo>
                  <a:lnTo>
                    <a:pt x="0" y="0"/>
                  </a:lnTo>
                  <a:lnTo>
                    <a:pt x="22" y="10"/>
                  </a:lnTo>
                  <a:lnTo>
                    <a:pt x="24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97" name="Freeform 296"/>
            <p:cNvSpPr>
              <a:spLocks/>
            </p:cNvSpPr>
            <p:nvPr/>
          </p:nvSpPr>
          <p:spPr bwMode="auto">
            <a:xfrm>
              <a:off x="4893608" y="3674955"/>
              <a:ext cx="44396" cy="51326"/>
            </a:xfrm>
            <a:custGeom>
              <a:avLst/>
              <a:gdLst>
                <a:gd name="T0" fmla="*/ 0 w 32"/>
                <a:gd name="T1" fmla="*/ 19 h 31"/>
                <a:gd name="T2" fmla="*/ 20 w 32"/>
                <a:gd name="T3" fmla="*/ 31 h 31"/>
                <a:gd name="T4" fmla="*/ 32 w 32"/>
                <a:gd name="T5" fmla="*/ 13 h 31"/>
                <a:gd name="T6" fmla="*/ 11 w 32"/>
                <a:gd name="T7" fmla="*/ 0 h 31"/>
                <a:gd name="T8" fmla="*/ 0 w 32"/>
                <a:gd name="T9" fmla="*/ 1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1">
                  <a:moveTo>
                    <a:pt x="0" y="19"/>
                  </a:moveTo>
                  <a:lnTo>
                    <a:pt x="20" y="31"/>
                  </a:lnTo>
                  <a:lnTo>
                    <a:pt x="32" y="13"/>
                  </a:lnTo>
                  <a:lnTo>
                    <a:pt x="11" y="0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98" name="Freeform 297"/>
            <p:cNvSpPr>
              <a:spLocks/>
            </p:cNvSpPr>
            <p:nvPr/>
          </p:nvSpPr>
          <p:spPr bwMode="auto">
            <a:xfrm>
              <a:off x="4893608" y="3696566"/>
              <a:ext cx="29598" cy="29716"/>
            </a:xfrm>
            <a:custGeom>
              <a:avLst/>
              <a:gdLst>
                <a:gd name="T0" fmla="*/ 0 w 22"/>
                <a:gd name="T1" fmla="*/ 1 h 12"/>
                <a:gd name="T2" fmla="*/ 2 w 22"/>
                <a:gd name="T3" fmla="*/ 0 h 12"/>
                <a:gd name="T4" fmla="*/ 22 w 22"/>
                <a:gd name="T5" fmla="*/ 12 h 12"/>
                <a:gd name="T6" fmla="*/ 22 w 22"/>
                <a:gd name="T7" fmla="*/ 11 h 12"/>
                <a:gd name="T8" fmla="*/ 0 w 22"/>
                <a:gd name="T9" fmla="*/ 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12">
                  <a:moveTo>
                    <a:pt x="0" y="1"/>
                  </a:moveTo>
                  <a:lnTo>
                    <a:pt x="2" y="0"/>
                  </a:lnTo>
                  <a:lnTo>
                    <a:pt x="22" y="12"/>
                  </a:lnTo>
                  <a:lnTo>
                    <a:pt x="22" y="1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99" name="Freeform 298"/>
            <p:cNvSpPr>
              <a:spLocks/>
            </p:cNvSpPr>
            <p:nvPr/>
          </p:nvSpPr>
          <p:spPr bwMode="auto">
            <a:xfrm>
              <a:off x="4913340" y="3577707"/>
              <a:ext cx="106059" cy="124262"/>
            </a:xfrm>
            <a:custGeom>
              <a:avLst/>
              <a:gdLst>
                <a:gd name="T0" fmla="*/ 0 w 74"/>
                <a:gd name="T1" fmla="*/ 54 h 71"/>
                <a:gd name="T2" fmla="*/ 17 w 74"/>
                <a:gd name="T3" fmla="*/ 71 h 71"/>
                <a:gd name="T4" fmla="*/ 74 w 74"/>
                <a:gd name="T5" fmla="*/ 17 h 71"/>
                <a:gd name="T6" fmla="*/ 58 w 74"/>
                <a:gd name="T7" fmla="*/ 0 h 71"/>
                <a:gd name="T8" fmla="*/ 0 w 74"/>
                <a:gd name="T9" fmla="*/ 54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" h="71">
                  <a:moveTo>
                    <a:pt x="0" y="54"/>
                  </a:moveTo>
                  <a:lnTo>
                    <a:pt x="17" y="71"/>
                  </a:lnTo>
                  <a:lnTo>
                    <a:pt x="74" y="17"/>
                  </a:lnTo>
                  <a:lnTo>
                    <a:pt x="58" y="0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00" name="Freeform 299"/>
            <p:cNvSpPr>
              <a:spLocks/>
            </p:cNvSpPr>
            <p:nvPr/>
          </p:nvSpPr>
          <p:spPr bwMode="auto">
            <a:xfrm>
              <a:off x="4910874" y="3666850"/>
              <a:ext cx="27132" cy="35118"/>
            </a:xfrm>
            <a:custGeom>
              <a:avLst/>
              <a:gdLst>
                <a:gd name="T0" fmla="*/ 0 w 21"/>
                <a:gd name="T1" fmla="*/ 2 h 17"/>
                <a:gd name="T2" fmla="*/ 3 w 21"/>
                <a:gd name="T3" fmla="*/ 0 h 17"/>
                <a:gd name="T4" fmla="*/ 1 w 21"/>
                <a:gd name="T5" fmla="*/ 0 h 17"/>
                <a:gd name="T6" fmla="*/ 18 w 21"/>
                <a:gd name="T7" fmla="*/ 17 h 17"/>
                <a:gd name="T8" fmla="*/ 21 w 21"/>
                <a:gd name="T9" fmla="*/ 15 h 17"/>
                <a:gd name="T10" fmla="*/ 0 w 21"/>
                <a:gd name="T11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7">
                  <a:moveTo>
                    <a:pt x="0" y="2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18" y="17"/>
                  </a:lnTo>
                  <a:lnTo>
                    <a:pt x="21" y="15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01" name="Freeform 300"/>
            <p:cNvSpPr>
              <a:spLocks/>
            </p:cNvSpPr>
            <p:nvPr/>
          </p:nvSpPr>
          <p:spPr bwMode="auto">
            <a:xfrm>
              <a:off x="4992266" y="3561499"/>
              <a:ext cx="34530" cy="43221"/>
            </a:xfrm>
            <a:custGeom>
              <a:avLst/>
              <a:gdLst>
                <a:gd name="T0" fmla="*/ 0 w 25"/>
                <a:gd name="T1" fmla="*/ 9 h 26"/>
                <a:gd name="T2" fmla="*/ 9 w 25"/>
                <a:gd name="T3" fmla="*/ 0 h 26"/>
                <a:gd name="T4" fmla="*/ 25 w 25"/>
                <a:gd name="T5" fmla="*/ 18 h 26"/>
                <a:gd name="T6" fmla="*/ 16 w 25"/>
                <a:gd name="T7" fmla="*/ 26 h 26"/>
                <a:gd name="T8" fmla="*/ 0 w 25"/>
                <a:gd name="T9" fmla="*/ 9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6">
                  <a:moveTo>
                    <a:pt x="0" y="9"/>
                  </a:moveTo>
                  <a:lnTo>
                    <a:pt x="9" y="0"/>
                  </a:lnTo>
                  <a:lnTo>
                    <a:pt x="25" y="18"/>
                  </a:lnTo>
                  <a:lnTo>
                    <a:pt x="16" y="26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02" name="Rectangle 301"/>
            <p:cNvSpPr>
              <a:spLocks noChangeArrowheads="1"/>
            </p:cNvSpPr>
            <p:nvPr/>
          </p:nvSpPr>
          <p:spPr bwMode="auto">
            <a:xfrm>
              <a:off x="4883742" y="3788412"/>
              <a:ext cx="32065" cy="3241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03" name="Rectangle 302"/>
            <p:cNvSpPr>
              <a:spLocks noChangeArrowheads="1"/>
            </p:cNvSpPr>
            <p:nvPr/>
          </p:nvSpPr>
          <p:spPr bwMode="auto">
            <a:xfrm>
              <a:off x="4276993" y="3796515"/>
              <a:ext cx="1186368" cy="4322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04" name="Rectangle 303"/>
            <p:cNvSpPr>
              <a:spLocks noChangeArrowheads="1"/>
            </p:cNvSpPr>
            <p:nvPr/>
          </p:nvSpPr>
          <p:spPr bwMode="auto">
            <a:xfrm>
              <a:off x="5463361" y="3796515"/>
              <a:ext cx="32065" cy="4322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05" name="Rectangle 304"/>
            <p:cNvSpPr>
              <a:spLocks noChangeArrowheads="1"/>
            </p:cNvSpPr>
            <p:nvPr/>
          </p:nvSpPr>
          <p:spPr bwMode="auto">
            <a:xfrm>
              <a:off x="4262195" y="3796515"/>
              <a:ext cx="27132" cy="43221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06" name="Freeform 305"/>
            <p:cNvSpPr>
              <a:spLocks/>
            </p:cNvSpPr>
            <p:nvPr/>
          </p:nvSpPr>
          <p:spPr bwMode="auto">
            <a:xfrm>
              <a:off x="868347" y="3750593"/>
              <a:ext cx="3344518" cy="129664"/>
            </a:xfrm>
            <a:custGeom>
              <a:avLst/>
              <a:gdLst>
                <a:gd name="T0" fmla="*/ 0 w 2352"/>
                <a:gd name="T1" fmla="*/ 0 h 74"/>
                <a:gd name="T2" fmla="*/ 588 w 2352"/>
                <a:gd name="T3" fmla="*/ 0 h 74"/>
                <a:gd name="T4" fmla="*/ 1175 w 2352"/>
                <a:gd name="T5" fmla="*/ 0 h 74"/>
                <a:gd name="T6" fmla="*/ 1763 w 2352"/>
                <a:gd name="T7" fmla="*/ 0 h 74"/>
                <a:gd name="T8" fmla="*/ 2352 w 2352"/>
                <a:gd name="T9" fmla="*/ 0 h 74"/>
                <a:gd name="T10" fmla="*/ 2352 w 2352"/>
                <a:gd name="T11" fmla="*/ 74 h 74"/>
                <a:gd name="T12" fmla="*/ 1763 w 2352"/>
                <a:gd name="T13" fmla="*/ 74 h 74"/>
                <a:gd name="T14" fmla="*/ 1175 w 2352"/>
                <a:gd name="T15" fmla="*/ 74 h 74"/>
                <a:gd name="T16" fmla="*/ 588 w 2352"/>
                <a:gd name="T17" fmla="*/ 74 h 74"/>
                <a:gd name="T18" fmla="*/ 0 w 2352"/>
                <a:gd name="T19" fmla="*/ 74 h 74"/>
                <a:gd name="T20" fmla="*/ 0 w 2352"/>
                <a:gd name="T21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52" h="74">
                  <a:moveTo>
                    <a:pt x="0" y="0"/>
                  </a:moveTo>
                  <a:lnTo>
                    <a:pt x="588" y="0"/>
                  </a:lnTo>
                  <a:lnTo>
                    <a:pt x="1175" y="0"/>
                  </a:lnTo>
                  <a:lnTo>
                    <a:pt x="1763" y="0"/>
                  </a:lnTo>
                  <a:lnTo>
                    <a:pt x="2352" y="0"/>
                  </a:lnTo>
                  <a:lnTo>
                    <a:pt x="2352" y="74"/>
                  </a:lnTo>
                  <a:lnTo>
                    <a:pt x="1763" y="74"/>
                  </a:lnTo>
                  <a:lnTo>
                    <a:pt x="1175" y="74"/>
                  </a:lnTo>
                  <a:lnTo>
                    <a:pt x="588" y="74"/>
                  </a:lnTo>
                  <a:lnTo>
                    <a:pt x="0" y="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07" name="Rectangle 317"/>
            <p:cNvSpPr>
              <a:spLocks noChangeArrowheads="1"/>
            </p:cNvSpPr>
            <p:nvPr/>
          </p:nvSpPr>
          <p:spPr bwMode="auto">
            <a:xfrm>
              <a:off x="4651895" y="3656045"/>
              <a:ext cx="34530" cy="3511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08" name="Freeform 319"/>
            <p:cNvSpPr>
              <a:spLocks/>
            </p:cNvSpPr>
            <p:nvPr/>
          </p:nvSpPr>
          <p:spPr bwMode="auto">
            <a:xfrm>
              <a:off x="5184650" y="2791617"/>
              <a:ext cx="86327" cy="164782"/>
            </a:xfrm>
            <a:custGeom>
              <a:avLst/>
              <a:gdLst>
                <a:gd name="T0" fmla="*/ 61 w 61"/>
                <a:gd name="T1" fmla="*/ 10 h 91"/>
                <a:gd name="T2" fmla="*/ 39 w 61"/>
                <a:gd name="T3" fmla="*/ 0 h 91"/>
                <a:gd name="T4" fmla="*/ 0 w 61"/>
                <a:gd name="T5" fmla="*/ 81 h 91"/>
                <a:gd name="T6" fmla="*/ 21 w 61"/>
                <a:gd name="T7" fmla="*/ 91 h 91"/>
                <a:gd name="T8" fmla="*/ 61 w 61"/>
                <a:gd name="T9" fmla="*/ 1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91">
                  <a:moveTo>
                    <a:pt x="61" y="10"/>
                  </a:moveTo>
                  <a:lnTo>
                    <a:pt x="39" y="0"/>
                  </a:lnTo>
                  <a:lnTo>
                    <a:pt x="0" y="81"/>
                  </a:lnTo>
                  <a:lnTo>
                    <a:pt x="21" y="91"/>
                  </a:lnTo>
                  <a:lnTo>
                    <a:pt x="61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09" name="Freeform 320"/>
            <p:cNvSpPr>
              <a:spLocks/>
            </p:cNvSpPr>
            <p:nvPr/>
          </p:nvSpPr>
          <p:spPr bwMode="auto">
            <a:xfrm>
              <a:off x="5243845" y="2778111"/>
              <a:ext cx="27132" cy="35118"/>
            </a:xfrm>
            <a:custGeom>
              <a:avLst/>
              <a:gdLst>
                <a:gd name="T0" fmla="*/ 22 w 22"/>
                <a:gd name="T1" fmla="*/ 10 h 10"/>
                <a:gd name="T2" fmla="*/ 0 w 22"/>
                <a:gd name="T3" fmla="*/ 0 h 10"/>
                <a:gd name="T4" fmla="*/ 22 w 22"/>
                <a:gd name="T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10">
                  <a:moveTo>
                    <a:pt x="22" y="10"/>
                  </a:moveTo>
                  <a:lnTo>
                    <a:pt x="0" y="0"/>
                  </a:lnTo>
                  <a:lnTo>
                    <a:pt x="22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10" name="Freeform 321"/>
            <p:cNvSpPr>
              <a:spLocks/>
            </p:cNvSpPr>
            <p:nvPr/>
          </p:nvSpPr>
          <p:spPr bwMode="auto">
            <a:xfrm>
              <a:off x="5145187" y="2937489"/>
              <a:ext cx="69061" cy="105353"/>
            </a:xfrm>
            <a:custGeom>
              <a:avLst/>
              <a:gdLst>
                <a:gd name="T0" fmla="*/ 50 w 50"/>
                <a:gd name="T1" fmla="*/ 12 h 62"/>
                <a:gd name="T2" fmla="*/ 29 w 50"/>
                <a:gd name="T3" fmla="*/ 0 h 62"/>
                <a:gd name="T4" fmla="*/ 0 w 50"/>
                <a:gd name="T5" fmla="*/ 50 h 62"/>
                <a:gd name="T6" fmla="*/ 22 w 50"/>
                <a:gd name="T7" fmla="*/ 62 h 62"/>
                <a:gd name="T8" fmla="*/ 50 w 50"/>
                <a:gd name="T9" fmla="*/ 1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62">
                  <a:moveTo>
                    <a:pt x="50" y="12"/>
                  </a:moveTo>
                  <a:lnTo>
                    <a:pt x="29" y="0"/>
                  </a:lnTo>
                  <a:lnTo>
                    <a:pt x="0" y="50"/>
                  </a:lnTo>
                  <a:lnTo>
                    <a:pt x="22" y="62"/>
                  </a:lnTo>
                  <a:lnTo>
                    <a:pt x="50" y="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11" name="Freeform 322"/>
            <p:cNvSpPr>
              <a:spLocks/>
            </p:cNvSpPr>
            <p:nvPr/>
          </p:nvSpPr>
          <p:spPr bwMode="auto">
            <a:xfrm>
              <a:off x="5184650" y="2923983"/>
              <a:ext cx="29598" cy="35118"/>
            </a:xfrm>
            <a:custGeom>
              <a:avLst/>
              <a:gdLst>
                <a:gd name="T0" fmla="*/ 21 w 21"/>
                <a:gd name="T1" fmla="*/ 10 h 12"/>
                <a:gd name="T2" fmla="*/ 21 w 21"/>
                <a:gd name="T3" fmla="*/ 12 h 12"/>
                <a:gd name="T4" fmla="*/ 0 w 21"/>
                <a:gd name="T5" fmla="*/ 0 h 12"/>
                <a:gd name="T6" fmla="*/ 21 w 21"/>
                <a:gd name="T7" fmla="*/ 1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2">
                  <a:moveTo>
                    <a:pt x="21" y="10"/>
                  </a:moveTo>
                  <a:lnTo>
                    <a:pt x="21" y="12"/>
                  </a:lnTo>
                  <a:lnTo>
                    <a:pt x="0" y="0"/>
                  </a:lnTo>
                  <a:lnTo>
                    <a:pt x="21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12" name="Freeform 323"/>
            <p:cNvSpPr>
              <a:spLocks/>
            </p:cNvSpPr>
            <p:nvPr/>
          </p:nvSpPr>
          <p:spPr bwMode="auto">
            <a:xfrm>
              <a:off x="5090925" y="3018529"/>
              <a:ext cx="83860" cy="108054"/>
            </a:xfrm>
            <a:custGeom>
              <a:avLst/>
              <a:gdLst>
                <a:gd name="T0" fmla="*/ 59 w 59"/>
                <a:gd name="T1" fmla="*/ 15 h 62"/>
                <a:gd name="T2" fmla="*/ 40 w 59"/>
                <a:gd name="T3" fmla="*/ 0 h 62"/>
                <a:gd name="T4" fmla="*/ 0 w 59"/>
                <a:gd name="T5" fmla="*/ 47 h 62"/>
                <a:gd name="T6" fmla="*/ 19 w 59"/>
                <a:gd name="T7" fmla="*/ 62 h 62"/>
                <a:gd name="T8" fmla="*/ 59 w 59"/>
                <a:gd name="T9" fmla="*/ 15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62">
                  <a:moveTo>
                    <a:pt x="59" y="15"/>
                  </a:moveTo>
                  <a:lnTo>
                    <a:pt x="40" y="0"/>
                  </a:lnTo>
                  <a:lnTo>
                    <a:pt x="0" y="47"/>
                  </a:lnTo>
                  <a:lnTo>
                    <a:pt x="19" y="62"/>
                  </a:lnTo>
                  <a:lnTo>
                    <a:pt x="59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13" name="Freeform 324"/>
            <p:cNvSpPr>
              <a:spLocks/>
            </p:cNvSpPr>
            <p:nvPr/>
          </p:nvSpPr>
          <p:spPr bwMode="auto">
            <a:xfrm>
              <a:off x="5145187" y="3013127"/>
              <a:ext cx="29598" cy="29716"/>
            </a:xfrm>
            <a:custGeom>
              <a:avLst/>
              <a:gdLst>
                <a:gd name="T0" fmla="*/ 22 w 22"/>
                <a:gd name="T1" fmla="*/ 14 h 15"/>
                <a:gd name="T2" fmla="*/ 21 w 22"/>
                <a:gd name="T3" fmla="*/ 15 h 15"/>
                <a:gd name="T4" fmla="*/ 2 w 22"/>
                <a:gd name="T5" fmla="*/ 0 h 15"/>
                <a:gd name="T6" fmla="*/ 0 w 22"/>
                <a:gd name="T7" fmla="*/ 2 h 15"/>
                <a:gd name="T8" fmla="*/ 22 w 22"/>
                <a:gd name="T9" fmla="*/ 1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15">
                  <a:moveTo>
                    <a:pt x="22" y="14"/>
                  </a:moveTo>
                  <a:lnTo>
                    <a:pt x="21" y="15"/>
                  </a:lnTo>
                  <a:lnTo>
                    <a:pt x="2" y="0"/>
                  </a:lnTo>
                  <a:lnTo>
                    <a:pt x="0" y="2"/>
                  </a:lnTo>
                  <a:lnTo>
                    <a:pt x="22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14" name="Freeform 325"/>
            <p:cNvSpPr>
              <a:spLocks/>
            </p:cNvSpPr>
            <p:nvPr/>
          </p:nvSpPr>
          <p:spPr bwMode="auto">
            <a:xfrm>
              <a:off x="4624765" y="3102272"/>
              <a:ext cx="493292" cy="537567"/>
            </a:xfrm>
            <a:custGeom>
              <a:avLst/>
              <a:gdLst>
                <a:gd name="T0" fmla="*/ 345 w 345"/>
                <a:gd name="T1" fmla="*/ 18 h 310"/>
                <a:gd name="T2" fmla="*/ 328 w 345"/>
                <a:gd name="T3" fmla="*/ 0 h 310"/>
                <a:gd name="T4" fmla="*/ 0 w 345"/>
                <a:gd name="T5" fmla="*/ 293 h 310"/>
                <a:gd name="T6" fmla="*/ 17 w 345"/>
                <a:gd name="T7" fmla="*/ 310 h 310"/>
                <a:gd name="T8" fmla="*/ 345 w 345"/>
                <a:gd name="T9" fmla="*/ 18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5" h="310">
                  <a:moveTo>
                    <a:pt x="345" y="18"/>
                  </a:moveTo>
                  <a:lnTo>
                    <a:pt x="328" y="0"/>
                  </a:lnTo>
                  <a:lnTo>
                    <a:pt x="0" y="293"/>
                  </a:lnTo>
                  <a:lnTo>
                    <a:pt x="17" y="310"/>
                  </a:lnTo>
                  <a:lnTo>
                    <a:pt x="345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15" name="Freeform 326"/>
            <p:cNvSpPr>
              <a:spLocks/>
            </p:cNvSpPr>
            <p:nvPr/>
          </p:nvSpPr>
          <p:spPr bwMode="auto">
            <a:xfrm>
              <a:off x="5090925" y="3099569"/>
              <a:ext cx="29598" cy="32416"/>
            </a:xfrm>
            <a:custGeom>
              <a:avLst/>
              <a:gdLst>
                <a:gd name="T0" fmla="*/ 19 w 19"/>
                <a:gd name="T1" fmla="*/ 16 h 18"/>
                <a:gd name="T2" fmla="*/ 18 w 19"/>
                <a:gd name="T3" fmla="*/ 18 h 18"/>
                <a:gd name="T4" fmla="*/ 1 w 19"/>
                <a:gd name="T5" fmla="*/ 0 h 18"/>
                <a:gd name="T6" fmla="*/ 0 w 19"/>
                <a:gd name="T7" fmla="*/ 1 h 18"/>
                <a:gd name="T8" fmla="*/ 19 w 19"/>
                <a:gd name="T9" fmla="*/ 16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8">
                  <a:moveTo>
                    <a:pt x="19" y="16"/>
                  </a:moveTo>
                  <a:lnTo>
                    <a:pt x="18" y="18"/>
                  </a:lnTo>
                  <a:lnTo>
                    <a:pt x="1" y="0"/>
                  </a:lnTo>
                  <a:lnTo>
                    <a:pt x="0" y="1"/>
                  </a:lnTo>
                  <a:lnTo>
                    <a:pt x="19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16" name="Freeform 327"/>
            <p:cNvSpPr>
              <a:spLocks/>
            </p:cNvSpPr>
            <p:nvPr/>
          </p:nvSpPr>
          <p:spPr bwMode="auto">
            <a:xfrm>
              <a:off x="4590234" y="3610123"/>
              <a:ext cx="56729" cy="64832"/>
            </a:xfrm>
            <a:custGeom>
              <a:avLst/>
              <a:gdLst>
                <a:gd name="T0" fmla="*/ 39 w 39"/>
                <a:gd name="T1" fmla="*/ 17 h 37"/>
                <a:gd name="T2" fmla="*/ 22 w 39"/>
                <a:gd name="T3" fmla="*/ 0 h 37"/>
                <a:gd name="T4" fmla="*/ 0 w 39"/>
                <a:gd name="T5" fmla="*/ 20 h 37"/>
                <a:gd name="T6" fmla="*/ 17 w 39"/>
                <a:gd name="T7" fmla="*/ 37 h 37"/>
                <a:gd name="T8" fmla="*/ 39 w 39"/>
                <a:gd name="T9" fmla="*/ 1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7">
                  <a:moveTo>
                    <a:pt x="39" y="17"/>
                  </a:moveTo>
                  <a:lnTo>
                    <a:pt x="22" y="0"/>
                  </a:lnTo>
                  <a:lnTo>
                    <a:pt x="0" y="20"/>
                  </a:lnTo>
                  <a:lnTo>
                    <a:pt x="17" y="37"/>
                  </a:lnTo>
                  <a:lnTo>
                    <a:pt x="39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17" name="Freeform 328"/>
            <p:cNvSpPr>
              <a:spLocks/>
            </p:cNvSpPr>
            <p:nvPr/>
          </p:nvSpPr>
          <p:spPr bwMode="auto">
            <a:xfrm>
              <a:off x="4624765" y="3607421"/>
              <a:ext cx="27132" cy="32416"/>
            </a:xfrm>
            <a:custGeom>
              <a:avLst/>
              <a:gdLst>
                <a:gd name="T0" fmla="*/ 0 w 17"/>
                <a:gd name="T1" fmla="*/ 0 h 17"/>
                <a:gd name="T2" fmla="*/ 17 w 17"/>
                <a:gd name="T3" fmla="*/ 17 h 17"/>
                <a:gd name="T4" fmla="*/ 0 w 17"/>
                <a:gd name="T5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" h="17">
                  <a:moveTo>
                    <a:pt x="0" y="0"/>
                  </a:moveTo>
                  <a:lnTo>
                    <a:pt x="17" y="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18" name="Freeform 329"/>
            <p:cNvSpPr>
              <a:spLocks/>
            </p:cNvSpPr>
            <p:nvPr/>
          </p:nvSpPr>
          <p:spPr bwMode="auto">
            <a:xfrm>
              <a:off x="4548304" y="3645240"/>
              <a:ext cx="69061" cy="81040"/>
            </a:xfrm>
            <a:custGeom>
              <a:avLst/>
              <a:gdLst>
                <a:gd name="T0" fmla="*/ 49 w 49"/>
                <a:gd name="T1" fmla="*/ 17 h 47"/>
                <a:gd name="T2" fmla="*/ 32 w 49"/>
                <a:gd name="T3" fmla="*/ 0 h 47"/>
                <a:gd name="T4" fmla="*/ 0 w 49"/>
                <a:gd name="T5" fmla="*/ 30 h 47"/>
                <a:gd name="T6" fmla="*/ 17 w 49"/>
                <a:gd name="T7" fmla="*/ 47 h 47"/>
                <a:gd name="T8" fmla="*/ 49 w 49"/>
                <a:gd name="T9" fmla="*/ 1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47">
                  <a:moveTo>
                    <a:pt x="49" y="17"/>
                  </a:moveTo>
                  <a:lnTo>
                    <a:pt x="32" y="0"/>
                  </a:lnTo>
                  <a:lnTo>
                    <a:pt x="0" y="30"/>
                  </a:lnTo>
                  <a:lnTo>
                    <a:pt x="17" y="47"/>
                  </a:lnTo>
                  <a:lnTo>
                    <a:pt x="49" y="17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19" name="Freeform 330"/>
            <p:cNvSpPr>
              <a:spLocks/>
            </p:cNvSpPr>
            <p:nvPr/>
          </p:nvSpPr>
          <p:spPr bwMode="auto">
            <a:xfrm>
              <a:off x="4590234" y="3645240"/>
              <a:ext cx="34530" cy="29716"/>
            </a:xfrm>
            <a:custGeom>
              <a:avLst/>
              <a:gdLst>
                <a:gd name="T0" fmla="*/ 0 w 17"/>
                <a:gd name="T1" fmla="*/ 0 h 17"/>
                <a:gd name="T2" fmla="*/ 17 w 17"/>
                <a:gd name="T3" fmla="*/ 17 h 17"/>
                <a:gd name="T4" fmla="*/ 0 w 17"/>
                <a:gd name="T5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" h="17">
                  <a:moveTo>
                    <a:pt x="0" y="0"/>
                  </a:moveTo>
                  <a:lnTo>
                    <a:pt x="17" y="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20" name="Freeform 331"/>
            <p:cNvSpPr>
              <a:spLocks/>
            </p:cNvSpPr>
            <p:nvPr/>
          </p:nvSpPr>
          <p:spPr bwMode="auto">
            <a:xfrm>
              <a:off x="4511308" y="3696566"/>
              <a:ext cx="59195" cy="70235"/>
            </a:xfrm>
            <a:custGeom>
              <a:avLst/>
              <a:gdLst>
                <a:gd name="T0" fmla="*/ 45 w 45"/>
                <a:gd name="T1" fmla="*/ 20 h 40"/>
                <a:gd name="T2" fmla="*/ 32 w 45"/>
                <a:gd name="T3" fmla="*/ 0 h 40"/>
                <a:gd name="T4" fmla="*/ 0 w 45"/>
                <a:gd name="T5" fmla="*/ 20 h 40"/>
                <a:gd name="T6" fmla="*/ 13 w 45"/>
                <a:gd name="T7" fmla="*/ 40 h 40"/>
                <a:gd name="T8" fmla="*/ 45 w 45"/>
                <a:gd name="T9" fmla="*/ 2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40">
                  <a:moveTo>
                    <a:pt x="45" y="20"/>
                  </a:moveTo>
                  <a:lnTo>
                    <a:pt x="32" y="0"/>
                  </a:lnTo>
                  <a:lnTo>
                    <a:pt x="0" y="20"/>
                  </a:lnTo>
                  <a:lnTo>
                    <a:pt x="13" y="40"/>
                  </a:lnTo>
                  <a:lnTo>
                    <a:pt x="45" y="2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21" name="Freeform 332"/>
            <p:cNvSpPr>
              <a:spLocks/>
            </p:cNvSpPr>
            <p:nvPr/>
          </p:nvSpPr>
          <p:spPr bwMode="auto">
            <a:xfrm>
              <a:off x="4548304" y="3696566"/>
              <a:ext cx="29598" cy="35118"/>
            </a:xfrm>
            <a:custGeom>
              <a:avLst/>
              <a:gdLst>
                <a:gd name="T0" fmla="*/ 17 w 17"/>
                <a:gd name="T1" fmla="*/ 18 h 20"/>
                <a:gd name="T2" fmla="*/ 16 w 17"/>
                <a:gd name="T3" fmla="*/ 20 h 20"/>
                <a:gd name="T4" fmla="*/ 3 w 17"/>
                <a:gd name="T5" fmla="*/ 0 h 20"/>
                <a:gd name="T6" fmla="*/ 0 w 17"/>
                <a:gd name="T7" fmla="*/ 1 h 20"/>
                <a:gd name="T8" fmla="*/ 17 w 17"/>
                <a:gd name="T9" fmla="*/ 18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20">
                  <a:moveTo>
                    <a:pt x="17" y="18"/>
                  </a:moveTo>
                  <a:lnTo>
                    <a:pt x="16" y="20"/>
                  </a:lnTo>
                  <a:lnTo>
                    <a:pt x="3" y="0"/>
                  </a:lnTo>
                  <a:lnTo>
                    <a:pt x="0" y="1"/>
                  </a:lnTo>
                  <a:lnTo>
                    <a:pt x="17" y="1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22" name="Freeform 333"/>
            <p:cNvSpPr>
              <a:spLocks/>
            </p:cNvSpPr>
            <p:nvPr/>
          </p:nvSpPr>
          <p:spPr bwMode="auto">
            <a:xfrm>
              <a:off x="4432381" y="3731683"/>
              <a:ext cx="88793" cy="72937"/>
            </a:xfrm>
            <a:custGeom>
              <a:avLst/>
              <a:gdLst>
                <a:gd name="T0" fmla="*/ 64 w 64"/>
                <a:gd name="T1" fmla="*/ 21 h 41"/>
                <a:gd name="T2" fmla="*/ 53 w 64"/>
                <a:gd name="T3" fmla="*/ 0 h 41"/>
                <a:gd name="T4" fmla="*/ 0 w 64"/>
                <a:gd name="T5" fmla="*/ 20 h 41"/>
                <a:gd name="T6" fmla="*/ 10 w 64"/>
                <a:gd name="T7" fmla="*/ 41 h 41"/>
                <a:gd name="T8" fmla="*/ 64 w 64"/>
                <a:gd name="T9" fmla="*/ 2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41">
                  <a:moveTo>
                    <a:pt x="64" y="21"/>
                  </a:moveTo>
                  <a:lnTo>
                    <a:pt x="53" y="0"/>
                  </a:lnTo>
                  <a:lnTo>
                    <a:pt x="0" y="20"/>
                  </a:lnTo>
                  <a:lnTo>
                    <a:pt x="10" y="41"/>
                  </a:lnTo>
                  <a:lnTo>
                    <a:pt x="64" y="21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23" name="Freeform 334"/>
            <p:cNvSpPr>
              <a:spLocks/>
            </p:cNvSpPr>
            <p:nvPr/>
          </p:nvSpPr>
          <p:spPr bwMode="auto">
            <a:xfrm>
              <a:off x="4511308" y="3731683"/>
              <a:ext cx="27132" cy="37819"/>
            </a:xfrm>
            <a:custGeom>
              <a:avLst/>
              <a:gdLst>
                <a:gd name="T0" fmla="*/ 13 w 13"/>
                <a:gd name="T1" fmla="*/ 20 h 21"/>
                <a:gd name="T2" fmla="*/ 12 w 13"/>
                <a:gd name="T3" fmla="*/ 21 h 21"/>
                <a:gd name="T4" fmla="*/ 1 w 13"/>
                <a:gd name="T5" fmla="*/ 0 h 21"/>
                <a:gd name="T6" fmla="*/ 0 w 13"/>
                <a:gd name="T7" fmla="*/ 0 h 21"/>
                <a:gd name="T8" fmla="*/ 13 w 13"/>
                <a:gd name="T9" fmla="*/ 2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1">
                  <a:moveTo>
                    <a:pt x="13" y="20"/>
                  </a:moveTo>
                  <a:lnTo>
                    <a:pt x="12" y="21"/>
                  </a:lnTo>
                  <a:lnTo>
                    <a:pt x="1" y="0"/>
                  </a:lnTo>
                  <a:lnTo>
                    <a:pt x="0" y="0"/>
                  </a:lnTo>
                  <a:lnTo>
                    <a:pt x="13" y="2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24" name="Freeform 335"/>
            <p:cNvSpPr>
              <a:spLocks/>
            </p:cNvSpPr>
            <p:nvPr/>
          </p:nvSpPr>
          <p:spPr bwMode="auto">
            <a:xfrm>
              <a:off x="4375652" y="3764099"/>
              <a:ext cx="66595" cy="56729"/>
            </a:xfrm>
            <a:custGeom>
              <a:avLst/>
              <a:gdLst>
                <a:gd name="T0" fmla="*/ 48 w 48"/>
                <a:gd name="T1" fmla="*/ 23 h 33"/>
                <a:gd name="T2" fmla="*/ 42 w 48"/>
                <a:gd name="T3" fmla="*/ 0 h 33"/>
                <a:gd name="T4" fmla="*/ 0 w 48"/>
                <a:gd name="T5" fmla="*/ 10 h 33"/>
                <a:gd name="T6" fmla="*/ 6 w 48"/>
                <a:gd name="T7" fmla="*/ 33 h 33"/>
                <a:gd name="T8" fmla="*/ 48 w 48"/>
                <a:gd name="T9" fmla="*/ 2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33">
                  <a:moveTo>
                    <a:pt x="48" y="23"/>
                  </a:moveTo>
                  <a:lnTo>
                    <a:pt x="42" y="0"/>
                  </a:lnTo>
                  <a:lnTo>
                    <a:pt x="0" y="10"/>
                  </a:lnTo>
                  <a:lnTo>
                    <a:pt x="6" y="33"/>
                  </a:lnTo>
                  <a:lnTo>
                    <a:pt x="48" y="23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25" name="Freeform 336"/>
            <p:cNvSpPr>
              <a:spLocks/>
            </p:cNvSpPr>
            <p:nvPr/>
          </p:nvSpPr>
          <p:spPr bwMode="auto">
            <a:xfrm>
              <a:off x="4432381" y="3764099"/>
              <a:ext cx="29598" cy="40521"/>
            </a:xfrm>
            <a:custGeom>
              <a:avLst/>
              <a:gdLst>
                <a:gd name="T0" fmla="*/ 10 w 14"/>
                <a:gd name="T1" fmla="*/ 23 h 23"/>
                <a:gd name="T2" fmla="*/ 14 w 14"/>
                <a:gd name="T3" fmla="*/ 22 h 23"/>
                <a:gd name="T4" fmla="*/ 7 w 14"/>
                <a:gd name="T5" fmla="*/ 23 h 23"/>
                <a:gd name="T6" fmla="*/ 1 w 14"/>
                <a:gd name="T7" fmla="*/ 0 h 23"/>
                <a:gd name="T8" fmla="*/ 0 w 14"/>
                <a:gd name="T9" fmla="*/ 2 h 23"/>
                <a:gd name="T10" fmla="*/ 10 w 14"/>
                <a:gd name="T11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23">
                  <a:moveTo>
                    <a:pt x="10" y="23"/>
                  </a:moveTo>
                  <a:lnTo>
                    <a:pt x="14" y="22"/>
                  </a:lnTo>
                  <a:lnTo>
                    <a:pt x="7" y="23"/>
                  </a:lnTo>
                  <a:lnTo>
                    <a:pt x="1" y="0"/>
                  </a:lnTo>
                  <a:lnTo>
                    <a:pt x="0" y="2"/>
                  </a:lnTo>
                  <a:lnTo>
                    <a:pt x="10" y="23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26" name="Freeform 337"/>
            <p:cNvSpPr>
              <a:spLocks/>
            </p:cNvSpPr>
            <p:nvPr/>
          </p:nvSpPr>
          <p:spPr bwMode="auto">
            <a:xfrm>
              <a:off x="4284393" y="3783009"/>
              <a:ext cx="96193" cy="54027"/>
            </a:xfrm>
            <a:custGeom>
              <a:avLst/>
              <a:gdLst>
                <a:gd name="T0" fmla="*/ 70 w 70"/>
                <a:gd name="T1" fmla="*/ 23 h 33"/>
                <a:gd name="T2" fmla="*/ 65 w 70"/>
                <a:gd name="T3" fmla="*/ 0 h 33"/>
                <a:gd name="T4" fmla="*/ 0 w 70"/>
                <a:gd name="T5" fmla="*/ 10 h 33"/>
                <a:gd name="T6" fmla="*/ 5 w 70"/>
                <a:gd name="T7" fmla="*/ 33 h 33"/>
                <a:gd name="T8" fmla="*/ 70 w 70"/>
                <a:gd name="T9" fmla="*/ 2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33">
                  <a:moveTo>
                    <a:pt x="70" y="23"/>
                  </a:moveTo>
                  <a:lnTo>
                    <a:pt x="65" y="0"/>
                  </a:lnTo>
                  <a:lnTo>
                    <a:pt x="0" y="10"/>
                  </a:lnTo>
                  <a:lnTo>
                    <a:pt x="5" y="33"/>
                  </a:lnTo>
                  <a:lnTo>
                    <a:pt x="70" y="23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27" name="Freeform 338"/>
            <p:cNvSpPr>
              <a:spLocks/>
            </p:cNvSpPr>
            <p:nvPr/>
          </p:nvSpPr>
          <p:spPr bwMode="auto">
            <a:xfrm>
              <a:off x="4375652" y="3783009"/>
              <a:ext cx="27132" cy="37819"/>
            </a:xfrm>
            <a:custGeom>
              <a:avLst/>
              <a:gdLst>
                <a:gd name="T0" fmla="*/ 6 w 6"/>
                <a:gd name="T1" fmla="*/ 23 h 23"/>
                <a:gd name="T2" fmla="*/ 1 w 6"/>
                <a:gd name="T3" fmla="*/ 0 h 23"/>
                <a:gd name="T4" fmla="*/ 0 w 6"/>
                <a:gd name="T5" fmla="*/ 0 h 23"/>
                <a:gd name="T6" fmla="*/ 6 w 6"/>
                <a:gd name="T7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23">
                  <a:moveTo>
                    <a:pt x="6" y="23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6" y="23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28" name="Rectangle 339"/>
            <p:cNvSpPr>
              <a:spLocks noChangeArrowheads="1"/>
            </p:cNvSpPr>
            <p:nvPr/>
          </p:nvSpPr>
          <p:spPr bwMode="auto">
            <a:xfrm>
              <a:off x="4079677" y="3796515"/>
              <a:ext cx="207183" cy="43221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29" name="Freeform 340"/>
            <p:cNvSpPr>
              <a:spLocks/>
            </p:cNvSpPr>
            <p:nvPr/>
          </p:nvSpPr>
          <p:spPr bwMode="auto">
            <a:xfrm>
              <a:off x="4281926" y="3796515"/>
              <a:ext cx="27132" cy="43221"/>
            </a:xfrm>
            <a:custGeom>
              <a:avLst/>
              <a:gdLst>
                <a:gd name="T0" fmla="*/ 8 w 8"/>
                <a:gd name="T1" fmla="*/ 23 h 24"/>
                <a:gd name="T2" fmla="*/ 0 w 8"/>
                <a:gd name="T3" fmla="*/ 24 h 24"/>
                <a:gd name="T4" fmla="*/ 5 w 8"/>
                <a:gd name="T5" fmla="*/ 24 h 24"/>
                <a:gd name="T6" fmla="*/ 5 w 8"/>
                <a:gd name="T7" fmla="*/ 0 h 24"/>
                <a:gd name="T8" fmla="*/ 3 w 8"/>
                <a:gd name="T9" fmla="*/ 0 h 24"/>
                <a:gd name="T10" fmla="*/ 8 w 8"/>
                <a:gd name="T11" fmla="*/ 2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24">
                  <a:moveTo>
                    <a:pt x="8" y="23"/>
                  </a:moveTo>
                  <a:lnTo>
                    <a:pt x="0" y="24"/>
                  </a:lnTo>
                  <a:lnTo>
                    <a:pt x="5" y="24"/>
                  </a:lnTo>
                  <a:lnTo>
                    <a:pt x="5" y="0"/>
                  </a:lnTo>
                  <a:lnTo>
                    <a:pt x="3" y="0"/>
                  </a:lnTo>
                  <a:lnTo>
                    <a:pt x="8" y="23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30" name="Rectangle 341"/>
            <p:cNvSpPr>
              <a:spLocks noChangeArrowheads="1"/>
            </p:cNvSpPr>
            <p:nvPr/>
          </p:nvSpPr>
          <p:spPr bwMode="auto">
            <a:xfrm>
              <a:off x="4062412" y="3796515"/>
              <a:ext cx="32065" cy="43221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31" name="Freeform 343"/>
            <p:cNvSpPr>
              <a:spLocks/>
            </p:cNvSpPr>
            <p:nvPr/>
          </p:nvSpPr>
          <p:spPr bwMode="auto">
            <a:xfrm>
              <a:off x="4269595" y="3623629"/>
              <a:ext cx="157853" cy="208004"/>
            </a:xfrm>
            <a:custGeom>
              <a:avLst/>
              <a:gdLst>
                <a:gd name="T0" fmla="*/ 0 w 227"/>
                <a:gd name="T1" fmla="*/ 272 h 272"/>
                <a:gd name="T2" fmla="*/ 182 w 227"/>
                <a:gd name="T3" fmla="*/ 182 h 272"/>
                <a:gd name="T4" fmla="*/ 227 w 227"/>
                <a:gd name="T5" fmla="*/ 0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7" h="272">
                  <a:moveTo>
                    <a:pt x="0" y="272"/>
                  </a:moveTo>
                  <a:cubicBezTo>
                    <a:pt x="72" y="249"/>
                    <a:pt x="144" y="227"/>
                    <a:pt x="182" y="182"/>
                  </a:cubicBezTo>
                  <a:cubicBezTo>
                    <a:pt x="220" y="137"/>
                    <a:pt x="223" y="68"/>
                    <a:pt x="227" y="0"/>
                  </a:cubicBezTo>
                </a:path>
              </a:pathLst>
            </a:custGeom>
            <a:solidFill>
              <a:srgbClr val="000000"/>
            </a:solidFill>
            <a:ln w="635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32" name="Line 344"/>
            <p:cNvSpPr>
              <a:spLocks noChangeShapeType="1"/>
            </p:cNvSpPr>
            <p:nvPr/>
          </p:nvSpPr>
          <p:spPr bwMode="auto">
            <a:xfrm flipV="1">
              <a:off x="4427448" y="3167104"/>
              <a:ext cx="0" cy="483540"/>
            </a:xfrm>
            <a:prstGeom prst="line">
              <a:avLst/>
            </a:prstGeom>
            <a:noFill/>
            <a:ln w="635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33" name="Line 345"/>
            <p:cNvSpPr>
              <a:spLocks noChangeShapeType="1"/>
            </p:cNvSpPr>
            <p:nvPr/>
          </p:nvSpPr>
          <p:spPr bwMode="auto">
            <a:xfrm flipH="1" flipV="1">
              <a:off x="4309058" y="3188714"/>
              <a:ext cx="118390" cy="275537"/>
            </a:xfrm>
            <a:prstGeom prst="line">
              <a:avLst/>
            </a:prstGeom>
            <a:noFill/>
            <a:ln w="635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34" name="Line 346"/>
            <p:cNvSpPr>
              <a:spLocks noChangeShapeType="1"/>
            </p:cNvSpPr>
            <p:nvPr/>
          </p:nvSpPr>
          <p:spPr bwMode="auto">
            <a:xfrm flipH="1" flipV="1">
              <a:off x="4269595" y="3331885"/>
              <a:ext cx="157853" cy="132366"/>
            </a:xfrm>
            <a:prstGeom prst="line">
              <a:avLst/>
            </a:prstGeom>
            <a:noFill/>
            <a:ln w="635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35" name="Oval 347"/>
            <p:cNvSpPr>
              <a:spLocks noChangeArrowheads="1"/>
            </p:cNvSpPr>
            <p:nvPr/>
          </p:nvSpPr>
          <p:spPr bwMode="auto">
            <a:xfrm>
              <a:off x="4318922" y="2937489"/>
              <a:ext cx="277200" cy="277201"/>
            </a:xfrm>
            <a:prstGeom prst="ellipse">
              <a:avLst/>
            </a:prstGeom>
            <a:solidFill>
              <a:srgbClr val="000000"/>
            </a:solidFill>
            <a:ln w="63500">
              <a:solidFill>
                <a:srgbClr val="FF66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de-DE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36" name="Oval 348"/>
            <p:cNvSpPr>
              <a:spLocks noChangeArrowheads="1"/>
            </p:cNvSpPr>
            <p:nvPr/>
          </p:nvSpPr>
          <p:spPr bwMode="auto">
            <a:xfrm>
              <a:off x="4151205" y="2983413"/>
              <a:ext cx="277200" cy="275537"/>
            </a:xfrm>
            <a:prstGeom prst="ellipse">
              <a:avLst/>
            </a:prstGeom>
            <a:solidFill>
              <a:srgbClr val="000000"/>
            </a:solidFill>
            <a:ln w="63500">
              <a:solidFill>
                <a:srgbClr val="FF66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de-DE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37" name="Oval 349"/>
            <p:cNvSpPr>
              <a:spLocks noChangeArrowheads="1"/>
            </p:cNvSpPr>
            <p:nvPr/>
          </p:nvSpPr>
          <p:spPr bwMode="auto">
            <a:xfrm>
              <a:off x="4059943" y="3180610"/>
              <a:ext cx="277200" cy="275537"/>
            </a:xfrm>
            <a:prstGeom prst="ellipse">
              <a:avLst/>
            </a:prstGeom>
            <a:solidFill>
              <a:srgbClr val="000000"/>
            </a:solidFill>
            <a:ln w="63500">
              <a:solidFill>
                <a:srgbClr val="FF66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de-DE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38" name="Oval 350"/>
            <p:cNvSpPr>
              <a:spLocks noChangeArrowheads="1"/>
            </p:cNvSpPr>
            <p:nvPr/>
          </p:nvSpPr>
          <p:spPr bwMode="auto">
            <a:xfrm>
              <a:off x="5354837" y="3872152"/>
              <a:ext cx="277200" cy="277201"/>
            </a:xfrm>
            <a:prstGeom prst="ellipse">
              <a:avLst/>
            </a:prstGeom>
            <a:solidFill>
              <a:srgbClr val="000000"/>
            </a:solidFill>
            <a:ln w="63500">
              <a:solidFill>
                <a:srgbClr val="00B0F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de-DE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39" name="Oval 351"/>
            <p:cNvSpPr>
              <a:spLocks noChangeArrowheads="1"/>
            </p:cNvSpPr>
            <p:nvPr/>
          </p:nvSpPr>
          <p:spPr bwMode="auto">
            <a:xfrm>
              <a:off x="5626146" y="3864049"/>
              <a:ext cx="277200" cy="272836"/>
            </a:xfrm>
            <a:prstGeom prst="ellipse">
              <a:avLst/>
            </a:prstGeom>
            <a:solidFill>
              <a:srgbClr val="000000"/>
            </a:solidFill>
            <a:ln w="63500">
              <a:solidFill>
                <a:srgbClr val="00008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</p:grpSp>
      <p:sp>
        <p:nvSpPr>
          <p:cNvPr id="140" name="Text Box 394"/>
          <p:cNvSpPr txBox="1">
            <a:spLocks noChangeArrowheads="1"/>
          </p:cNvSpPr>
          <p:nvPr/>
        </p:nvSpPr>
        <p:spPr bwMode="auto">
          <a:xfrm>
            <a:off x="4151072" y="1666978"/>
            <a:ext cx="4695418" cy="85216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  <a:extLst/>
        </p:spPr>
        <p:txBody>
          <a:bodyPr wrap="square" lIns="20967" tIns="10484" rIns="20967" bIns="10484">
            <a:spAutoFit/>
          </a:bodyPr>
          <a:lstStyle>
            <a:lvl1pPr defTabSz="2095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104775" defTabSz="2095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209550" defTabSz="2095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314325" defTabSz="2095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419100" defTabSz="2095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876300" defTabSz="2095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1333500" defTabSz="2095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790700" defTabSz="2095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2247900" defTabSz="2095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de-DE" sz="1800" b="1" dirty="0" smtClean="0">
                <a:solidFill>
                  <a:schemeClr val="bg1"/>
                </a:solidFill>
              </a:rPr>
              <a:t>M-Branch (M1, M2, M3)</a:t>
            </a:r>
          </a:p>
          <a:p>
            <a:pPr algn="ctr"/>
            <a:r>
              <a:rPr lang="en-US" altLang="de-DE" sz="1800" b="1" dirty="0" smtClean="0">
                <a:solidFill>
                  <a:schemeClr val="bg1"/>
                </a:solidFill>
              </a:rPr>
              <a:t> material analysis in-situ and on-line</a:t>
            </a:r>
          </a:p>
          <a:p>
            <a:pPr algn="ctr"/>
            <a:r>
              <a:rPr lang="en-US" altLang="de-DE" sz="1800" b="1" dirty="0" smtClean="0">
                <a:solidFill>
                  <a:schemeClr val="bg1"/>
                </a:solidFill>
              </a:rPr>
              <a:t>(microscopy, spectroscopy, etc.)</a:t>
            </a:r>
            <a:endParaRPr lang="en-US" altLang="de-DE" sz="1800" b="1" dirty="0">
              <a:solidFill>
                <a:schemeClr val="bg1"/>
              </a:solidFill>
            </a:endParaRPr>
          </a:p>
        </p:txBody>
      </p:sp>
      <p:pic>
        <p:nvPicPr>
          <p:cNvPr id="141" name="Picture 2" descr="2005-9-GSI-beamlines 014"/>
          <p:cNvPicPr preferRelativeResize="0">
            <a:picLocks noChangeAspect="1" noChangeArrowheads="1"/>
          </p:cNvPicPr>
          <p:nvPr/>
        </p:nvPicPr>
        <p:blipFill>
          <a:blip r:embed="rId2">
            <a:lum brigh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4739" y="4696054"/>
            <a:ext cx="2562720" cy="1681675"/>
          </a:xfrm>
          <a:prstGeom prst="rect">
            <a:avLst/>
          </a:prstGeom>
          <a:noFill/>
          <a:ln w="38100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2" name="Picture 4" descr="M-Branch-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00672" y="1349683"/>
            <a:ext cx="2752250" cy="1749885"/>
          </a:xfrm>
          <a:prstGeom prst="rect">
            <a:avLst/>
          </a:prstGeom>
          <a:noFill/>
          <a:ln w="38100">
            <a:solidFill>
              <a:srgbClr val="FE881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" name="Text Box 394"/>
          <p:cNvSpPr txBox="1">
            <a:spLocks noChangeArrowheads="1"/>
          </p:cNvSpPr>
          <p:nvPr/>
        </p:nvSpPr>
        <p:spPr bwMode="auto">
          <a:xfrm>
            <a:off x="411480" y="5110806"/>
            <a:ext cx="2288141" cy="852169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  <a:extLst/>
        </p:spPr>
        <p:txBody>
          <a:bodyPr wrap="square" lIns="20967" tIns="10484" rIns="20967" bIns="10484">
            <a:spAutoFit/>
          </a:bodyPr>
          <a:lstStyle>
            <a:lvl1pPr defTabSz="2095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104775" defTabSz="2095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209550" defTabSz="2095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314325" defTabSz="2095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419100" defTabSz="2095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876300" defTabSz="2095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1333500" defTabSz="2095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790700" defTabSz="2095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2247900" defTabSz="2095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de-DE" sz="1800" b="1" dirty="0" smtClean="0">
                <a:solidFill>
                  <a:schemeClr val="bg1"/>
                </a:solidFill>
              </a:rPr>
              <a:t>X0-Beamline</a:t>
            </a:r>
          </a:p>
          <a:p>
            <a:pPr algn="ctr"/>
            <a:r>
              <a:rPr lang="en-US" altLang="de-DE" sz="1800" b="1" dirty="0" smtClean="0">
                <a:solidFill>
                  <a:schemeClr val="bg1"/>
                </a:solidFill>
              </a:rPr>
              <a:t>automatic sample</a:t>
            </a:r>
          </a:p>
          <a:p>
            <a:pPr algn="ctr"/>
            <a:r>
              <a:rPr lang="en-US" altLang="de-DE" sz="1800" b="1" dirty="0" smtClean="0">
                <a:solidFill>
                  <a:schemeClr val="bg1"/>
                </a:solidFill>
              </a:rPr>
              <a:t>exchange system</a:t>
            </a:r>
            <a:endParaRPr lang="en-US" altLang="de-DE" sz="1800" b="1" dirty="0">
              <a:solidFill>
                <a:schemeClr val="bg1"/>
              </a:solidFill>
            </a:endParaRPr>
          </a:p>
        </p:txBody>
      </p:sp>
      <p:sp>
        <p:nvSpPr>
          <p:cNvPr id="144" name="Text Box 394"/>
          <p:cNvSpPr txBox="1">
            <a:spLocks noChangeArrowheads="1"/>
          </p:cNvSpPr>
          <p:nvPr/>
        </p:nvSpPr>
        <p:spPr bwMode="auto">
          <a:xfrm>
            <a:off x="6469946" y="5110806"/>
            <a:ext cx="2288141" cy="85216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/>
        </p:spPr>
        <p:txBody>
          <a:bodyPr wrap="square" lIns="20967" tIns="10484" rIns="20967" bIns="10484">
            <a:spAutoFit/>
          </a:bodyPr>
          <a:lstStyle>
            <a:lvl1pPr defTabSz="2095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104775" defTabSz="2095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209550" defTabSz="2095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314325" defTabSz="2095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419100" defTabSz="2095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876300" defTabSz="2095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1333500" defTabSz="2095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790700" defTabSz="2095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2247900" defTabSz="2095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de-DE" sz="1800" b="1" dirty="0" smtClean="0">
                <a:solidFill>
                  <a:schemeClr val="bg1"/>
                </a:solidFill>
              </a:rPr>
              <a:t>X0-Beamline</a:t>
            </a:r>
          </a:p>
          <a:p>
            <a:pPr algn="ctr"/>
            <a:r>
              <a:rPr lang="en-US" altLang="de-DE" sz="1800" b="1" dirty="0" smtClean="0">
                <a:solidFill>
                  <a:schemeClr val="bg1"/>
                </a:solidFill>
              </a:rPr>
              <a:t>microprobe</a:t>
            </a:r>
          </a:p>
          <a:p>
            <a:pPr algn="ctr"/>
            <a:r>
              <a:rPr lang="en-US" altLang="de-DE" sz="1800" b="1" dirty="0" smtClean="0">
                <a:solidFill>
                  <a:schemeClr val="bg1"/>
                </a:solidFill>
              </a:rPr>
              <a:t>(Bio &amp; Mat)</a:t>
            </a:r>
            <a:endParaRPr lang="en-US" altLang="de-DE" sz="1800" b="1" dirty="0">
              <a:solidFill>
                <a:schemeClr val="bg1"/>
              </a:solidFill>
            </a:endParaRPr>
          </a:p>
        </p:txBody>
      </p:sp>
      <p:grpSp>
        <p:nvGrpSpPr>
          <p:cNvPr id="145" name="Group 144"/>
          <p:cNvGrpSpPr/>
          <p:nvPr/>
        </p:nvGrpSpPr>
        <p:grpSpPr>
          <a:xfrm>
            <a:off x="7652918" y="3322071"/>
            <a:ext cx="1335242" cy="1550750"/>
            <a:chOff x="7652918" y="3555376"/>
            <a:chExt cx="1335242" cy="1550750"/>
          </a:xfrm>
        </p:grpSpPr>
        <p:pic>
          <p:nvPicPr>
            <p:cNvPr id="146" name="Picture 22" descr="H2AX-crosses-5x5ions"/>
            <p:cNvPicPr>
              <a:picLocks noChangeAspect="1" noChangeArrowheads="1"/>
            </p:cNvPicPr>
            <p:nvPr/>
          </p:nvPicPr>
          <p:blipFill>
            <a:blip r:embed="rId4">
              <a:lum bright="6000" contrast="3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7652918" y="3555376"/>
              <a:ext cx="1335242" cy="1550750"/>
            </a:xfrm>
            <a:prstGeom prst="rect">
              <a:avLst/>
            </a:prstGeom>
            <a:noFill/>
            <a:ln w="38100">
              <a:solidFill>
                <a:schemeClr val="tx2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47" name="Group 23"/>
            <p:cNvGrpSpPr>
              <a:grpSpLocks/>
            </p:cNvGrpSpPr>
            <p:nvPr/>
          </p:nvGrpSpPr>
          <p:grpSpPr bwMode="auto">
            <a:xfrm>
              <a:off x="8251586" y="4160334"/>
              <a:ext cx="505994" cy="505994"/>
              <a:chOff x="-885" y="2160"/>
              <a:chExt cx="499" cy="499"/>
            </a:xfrm>
          </p:grpSpPr>
          <p:grpSp>
            <p:nvGrpSpPr>
              <p:cNvPr id="148" name="Group 24"/>
              <p:cNvGrpSpPr>
                <a:grpSpLocks/>
              </p:cNvGrpSpPr>
              <p:nvPr/>
            </p:nvGrpSpPr>
            <p:grpSpPr bwMode="auto">
              <a:xfrm>
                <a:off x="-885" y="2160"/>
                <a:ext cx="499" cy="499"/>
                <a:chOff x="-794" y="1570"/>
                <a:chExt cx="499" cy="499"/>
              </a:xfrm>
            </p:grpSpPr>
            <p:sp>
              <p:nvSpPr>
                <p:cNvPr id="151" name="Line 25"/>
                <p:cNvSpPr>
                  <a:spLocks noChangeShapeType="1"/>
                </p:cNvSpPr>
                <p:nvPr/>
              </p:nvSpPr>
              <p:spPr bwMode="auto">
                <a:xfrm>
                  <a:off x="-545" y="1570"/>
                  <a:ext cx="0" cy="499"/>
                </a:xfrm>
                <a:prstGeom prst="line">
                  <a:avLst/>
                </a:prstGeom>
                <a:noFill/>
                <a:ln w="9525">
                  <a:solidFill>
                    <a:srgbClr val="FF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52" name="Line 26"/>
                <p:cNvSpPr>
                  <a:spLocks noChangeShapeType="1"/>
                </p:cNvSpPr>
                <p:nvPr/>
              </p:nvSpPr>
              <p:spPr bwMode="auto">
                <a:xfrm rot="5400000">
                  <a:off x="-544" y="1569"/>
                  <a:ext cx="0" cy="499"/>
                </a:xfrm>
                <a:prstGeom prst="line">
                  <a:avLst/>
                </a:prstGeom>
                <a:noFill/>
                <a:ln w="9525">
                  <a:solidFill>
                    <a:srgbClr val="FF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sp>
            <p:nvSpPr>
              <p:cNvPr id="149" name="Oval 27"/>
              <p:cNvSpPr>
                <a:spLocks noChangeArrowheads="1"/>
              </p:cNvSpPr>
              <p:nvPr/>
            </p:nvSpPr>
            <p:spPr bwMode="auto">
              <a:xfrm>
                <a:off x="-749" y="2296"/>
                <a:ext cx="227" cy="227"/>
              </a:xfrm>
              <a:prstGeom prst="ellipse">
                <a:avLst/>
              </a:prstGeom>
              <a:noFill/>
              <a:ln w="9525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50" name="Oval 28"/>
              <p:cNvSpPr>
                <a:spLocks noChangeArrowheads="1"/>
              </p:cNvSpPr>
              <p:nvPr/>
            </p:nvSpPr>
            <p:spPr bwMode="auto">
              <a:xfrm>
                <a:off x="-817" y="2228"/>
                <a:ext cx="363" cy="363"/>
              </a:xfrm>
              <a:prstGeom prst="ellipse">
                <a:avLst/>
              </a:prstGeom>
              <a:noFill/>
              <a:ln w="9525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</p:grpSp>
      <p:grpSp>
        <p:nvGrpSpPr>
          <p:cNvPr id="153" name="Group 152"/>
          <p:cNvGrpSpPr/>
          <p:nvPr/>
        </p:nvGrpSpPr>
        <p:grpSpPr>
          <a:xfrm>
            <a:off x="6171406" y="3322071"/>
            <a:ext cx="1283419" cy="1550749"/>
            <a:chOff x="6171406" y="3322071"/>
            <a:chExt cx="1283419" cy="1550749"/>
          </a:xfrm>
        </p:grpSpPr>
        <p:pic>
          <p:nvPicPr>
            <p:cNvPr id="154" name="Picture 30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16200000">
              <a:off x="6037741" y="3455736"/>
              <a:ext cx="1550749" cy="1283419"/>
            </a:xfrm>
            <a:prstGeom prst="rect">
              <a:avLst/>
            </a:prstGeom>
            <a:noFill/>
            <a:ln w="38100">
              <a:solidFill>
                <a:schemeClr val="tx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155" name="Group 31"/>
            <p:cNvGrpSpPr>
              <a:grpSpLocks/>
            </p:cNvGrpSpPr>
            <p:nvPr/>
          </p:nvGrpSpPr>
          <p:grpSpPr bwMode="auto">
            <a:xfrm rot="16200000">
              <a:off x="6273889" y="3355983"/>
              <a:ext cx="500491" cy="516920"/>
              <a:chOff x="-885" y="2160"/>
              <a:chExt cx="499" cy="499"/>
            </a:xfrm>
          </p:grpSpPr>
          <p:grpSp>
            <p:nvGrpSpPr>
              <p:cNvPr id="156" name="Group 32"/>
              <p:cNvGrpSpPr>
                <a:grpSpLocks/>
              </p:cNvGrpSpPr>
              <p:nvPr/>
            </p:nvGrpSpPr>
            <p:grpSpPr bwMode="auto">
              <a:xfrm>
                <a:off x="-885" y="2160"/>
                <a:ext cx="499" cy="499"/>
                <a:chOff x="-794" y="1570"/>
                <a:chExt cx="499" cy="499"/>
              </a:xfrm>
            </p:grpSpPr>
            <p:sp>
              <p:nvSpPr>
                <p:cNvPr id="159" name="Line 33"/>
                <p:cNvSpPr>
                  <a:spLocks noChangeShapeType="1"/>
                </p:cNvSpPr>
                <p:nvPr/>
              </p:nvSpPr>
              <p:spPr bwMode="auto">
                <a:xfrm>
                  <a:off x="-545" y="1570"/>
                  <a:ext cx="0" cy="499"/>
                </a:xfrm>
                <a:prstGeom prst="line">
                  <a:avLst/>
                </a:prstGeom>
                <a:noFill/>
                <a:ln w="9525">
                  <a:solidFill>
                    <a:srgbClr val="FF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60" name="Line 34"/>
                <p:cNvSpPr>
                  <a:spLocks noChangeShapeType="1"/>
                </p:cNvSpPr>
                <p:nvPr/>
              </p:nvSpPr>
              <p:spPr bwMode="auto">
                <a:xfrm rot="5400000">
                  <a:off x="-544" y="1569"/>
                  <a:ext cx="0" cy="499"/>
                </a:xfrm>
                <a:prstGeom prst="line">
                  <a:avLst/>
                </a:prstGeom>
                <a:noFill/>
                <a:ln w="9525">
                  <a:solidFill>
                    <a:srgbClr val="FF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sp>
            <p:nvSpPr>
              <p:cNvPr id="157" name="Oval 35"/>
              <p:cNvSpPr>
                <a:spLocks noChangeArrowheads="1"/>
              </p:cNvSpPr>
              <p:nvPr/>
            </p:nvSpPr>
            <p:spPr bwMode="auto">
              <a:xfrm>
                <a:off x="-749" y="2296"/>
                <a:ext cx="227" cy="227"/>
              </a:xfrm>
              <a:prstGeom prst="ellipse">
                <a:avLst/>
              </a:prstGeom>
              <a:noFill/>
              <a:ln w="9525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58" name="Oval 36"/>
              <p:cNvSpPr>
                <a:spLocks noChangeArrowheads="1"/>
              </p:cNvSpPr>
              <p:nvPr/>
            </p:nvSpPr>
            <p:spPr bwMode="auto">
              <a:xfrm>
                <a:off x="-817" y="2228"/>
                <a:ext cx="363" cy="363"/>
              </a:xfrm>
              <a:prstGeom prst="ellipse">
                <a:avLst/>
              </a:prstGeom>
              <a:noFill/>
              <a:ln w="9525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769898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en-US" smtClean="0"/>
              <a:t>3</a:t>
            </a:fld>
            <a:endParaRPr lang="en-US" dirty="0"/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353578" y="1280060"/>
            <a:ext cx="8343951" cy="523220"/>
          </a:xfrm>
          <a:prstGeom prst="rect">
            <a:avLst/>
          </a:prstGeom>
          <a:solidFill>
            <a:srgbClr val="FDFBA5"/>
          </a:solidFill>
          <a:ln>
            <a:solidFill>
              <a:schemeClr val="tx2"/>
            </a:solidFill>
          </a:ln>
          <a:effectLst/>
          <a:extLst/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2800" b="1" dirty="0" smtClean="0">
                <a:solidFill>
                  <a:schemeClr val="tx2"/>
                </a:solidFill>
                <a:latin typeface="Arial" charset="0"/>
              </a:rPr>
              <a:t>most important parameter = energy loss of ions</a:t>
            </a:r>
          </a:p>
        </p:txBody>
      </p:sp>
      <p:sp>
        <p:nvSpPr>
          <p:cNvPr id="19" name="Text Box 17"/>
          <p:cNvSpPr txBox="1">
            <a:spLocks noChangeArrowheads="1"/>
          </p:cNvSpPr>
          <p:nvPr/>
        </p:nvSpPr>
        <p:spPr bwMode="auto">
          <a:xfrm>
            <a:off x="1556989" y="1866057"/>
            <a:ext cx="228139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2000" b="1" dirty="0" smtClean="0">
                <a:solidFill>
                  <a:schemeClr val="tx2"/>
                </a:solidFill>
              </a:rPr>
              <a:t>UNILAC energies</a:t>
            </a:r>
          </a:p>
        </p:txBody>
      </p:sp>
      <p:sp>
        <p:nvSpPr>
          <p:cNvPr id="20" name="Titel 1"/>
          <p:cNvSpPr txBox="1">
            <a:spLocks/>
          </p:cNvSpPr>
          <p:nvPr/>
        </p:nvSpPr>
        <p:spPr>
          <a:xfrm>
            <a:off x="277039" y="195940"/>
            <a:ext cx="6963962" cy="683832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kern="1200">
                <a:solidFill>
                  <a:srgbClr val="333333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altLang="de-DE" sz="2800" dirty="0" smtClean="0"/>
              <a:t>Physics behind </a:t>
            </a:r>
            <a:r>
              <a:rPr lang="en-US" altLang="de-DE" sz="2800" dirty="0" err="1" smtClean="0"/>
              <a:t>MATerials</a:t>
            </a:r>
            <a:r>
              <a:rPr lang="en-US" altLang="de-DE" sz="2800" dirty="0" smtClean="0"/>
              <a:t> Research</a:t>
            </a:r>
            <a:endParaRPr lang="en-US" sz="2800" dirty="0"/>
          </a:p>
        </p:txBody>
      </p:sp>
      <p:sp>
        <p:nvSpPr>
          <p:cNvPr id="23" name="Text Box 14"/>
          <p:cNvSpPr txBox="1">
            <a:spLocks noChangeArrowheads="1"/>
          </p:cNvSpPr>
          <p:nvPr/>
        </p:nvSpPr>
        <p:spPr bwMode="auto">
          <a:xfrm>
            <a:off x="5285513" y="4655208"/>
            <a:ext cx="1025276" cy="369332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defTabSz="914400" fontAlgn="base"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Arial" pitchFamily="34" charset="0"/>
              <a:buNone/>
              <a:defRPr/>
            </a:pPr>
            <a:r>
              <a:rPr lang="en-US" b="1" baseline="30000" dirty="0" smtClean="0">
                <a:solidFill>
                  <a:schemeClr val="bg1"/>
                </a:solidFill>
                <a:ea typeface="ＭＳ Ｐゴシック" pitchFamily="34" charset="-128"/>
              </a:rPr>
              <a:t>101</a:t>
            </a:r>
            <a:r>
              <a:rPr lang="en-US" b="1" dirty="0" smtClean="0">
                <a:solidFill>
                  <a:schemeClr val="bg1"/>
                </a:solidFill>
                <a:ea typeface="ＭＳ Ｐゴシック" pitchFamily="34" charset="-128"/>
              </a:rPr>
              <a:t>Ru</a:t>
            </a:r>
          </a:p>
        </p:txBody>
      </p:sp>
      <p:pic>
        <p:nvPicPr>
          <p:cNvPr id="24" name="Picture 15"/>
          <p:cNvPicPr>
            <a:picLocks noChangeAspect="1" noChangeArrowheads="1"/>
          </p:cNvPicPr>
          <p:nvPr/>
        </p:nvPicPr>
        <p:blipFill>
          <a:blip r:embed="rId2" cstate="print">
            <a:lum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7010" y="2812792"/>
            <a:ext cx="1447982" cy="1447983"/>
          </a:xfrm>
          <a:prstGeom prst="rect">
            <a:avLst/>
          </a:prstGeom>
          <a:noFill/>
          <a:ln w="38100" algn="ctr">
            <a:solidFill>
              <a:srgbClr val="00B05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8"/>
          <p:cNvPicPr>
            <a:picLocks noChangeAspect="1" noChangeArrowheads="1"/>
          </p:cNvPicPr>
          <p:nvPr/>
        </p:nvPicPr>
        <p:blipFill>
          <a:blip r:embed="rId3" cstate="print">
            <a:lum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7010" y="4655208"/>
            <a:ext cx="1447982" cy="1447983"/>
          </a:xfrm>
          <a:prstGeom prst="rect">
            <a:avLst/>
          </a:prstGeom>
          <a:noFill/>
          <a:ln w="38100" algn="ctr">
            <a:solidFill>
              <a:srgbClr val="0070C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Rectangle 25"/>
          <p:cNvSpPr/>
          <p:nvPr/>
        </p:nvSpPr>
        <p:spPr>
          <a:xfrm>
            <a:off x="6106395" y="1953091"/>
            <a:ext cx="226921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de-DE" b="1" dirty="0" smtClean="0">
                <a:solidFill>
                  <a:schemeClr val="tx2"/>
                </a:solidFill>
              </a:rPr>
              <a:t>ion track in </a:t>
            </a:r>
          </a:p>
          <a:p>
            <a:pPr algn="ctr"/>
            <a:r>
              <a:rPr lang="en-US" altLang="de-DE" b="1" dirty="0" err="1" smtClean="0">
                <a:solidFill>
                  <a:schemeClr val="tx2"/>
                </a:solidFill>
              </a:rPr>
              <a:t>pyrochlor</a:t>
            </a:r>
            <a:r>
              <a:rPr lang="en-US" altLang="de-DE" b="1" dirty="0" smtClean="0">
                <a:solidFill>
                  <a:schemeClr val="tx2"/>
                </a:solidFill>
              </a:rPr>
              <a:t> Gd</a:t>
            </a:r>
            <a:r>
              <a:rPr lang="en-US" altLang="de-DE" b="1" baseline="-25000" dirty="0" smtClean="0">
                <a:solidFill>
                  <a:schemeClr val="tx2"/>
                </a:solidFill>
              </a:rPr>
              <a:t>2</a:t>
            </a:r>
            <a:r>
              <a:rPr lang="en-US" altLang="de-DE" b="1" dirty="0" smtClean="0">
                <a:solidFill>
                  <a:schemeClr val="tx2"/>
                </a:solidFill>
              </a:rPr>
              <a:t>Ti</a:t>
            </a:r>
            <a:r>
              <a:rPr lang="en-US" altLang="de-DE" b="1" baseline="-25000" dirty="0" smtClean="0">
                <a:solidFill>
                  <a:schemeClr val="tx2"/>
                </a:solidFill>
              </a:rPr>
              <a:t>2</a:t>
            </a:r>
            <a:r>
              <a:rPr lang="en-US" altLang="de-DE" b="1" dirty="0" smtClean="0">
                <a:solidFill>
                  <a:schemeClr val="tx2"/>
                </a:solidFill>
              </a:rPr>
              <a:t>O</a:t>
            </a:r>
            <a:r>
              <a:rPr lang="en-US" altLang="de-DE" b="1" baseline="-25000" dirty="0" smtClean="0">
                <a:solidFill>
                  <a:schemeClr val="tx2"/>
                </a:solidFill>
              </a:rPr>
              <a:t>7</a:t>
            </a:r>
            <a:endParaRPr lang="en-US" altLang="de-DE" b="1" baseline="-25000" dirty="0">
              <a:solidFill>
                <a:schemeClr val="tx2"/>
              </a:solidFill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238601" y="2276257"/>
            <a:ext cx="4827488" cy="4067847"/>
            <a:chOff x="238601" y="2276257"/>
            <a:chExt cx="4827488" cy="4067847"/>
          </a:xfrm>
        </p:grpSpPr>
        <p:grpSp>
          <p:nvGrpSpPr>
            <p:cNvPr id="8" name="Group 3"/>
            <p:cNvGrpSpPr>
              <a:grpSpLocks/>
            </p:cNvGrpSpPr>
            <p:nvPr/>
          </p:nvGrpSpPr>
          <p:grpSpPr bwMode="auto">
            <a:xfrm>
              <a:off x="238601" y="2276257"/>
              <a:ext cx="4827488" cy="4067847"/>
              <a:chOff x="-96" y="554"/>
              <a:chExt cx="3168" cy="2806"/>
            </a:xfrm>
          </p:grpSpPr>
          <p:sp>
            <p:nvSpPr>
              <p:cNvPr id="10" name="Rectangle 4"/>
              <p:cNvSpPr>
                <a:spLocks noChangeArrowheads="1"/>
              </p:cNvSpPr>
              <p:nvPr/>
            </p:nvSpPr>
            <p:spPr bwMode="auto">
              <a:xfrm>
                <a:off x="912" y="1104"/>
                <a:ext cx="1536" cy="1680"/>
              </a:xfrm>
              <a:prstGeom prst="rect">
                <a:avLst/>
              </a:prstGeom>
              <a:solidFill>
                <a:srgbClr val="66FFFF">
                  <a:alpha val="27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grpSp>
            <p:nvGrpSpPr>
              <p:cNvPr id="11" name="Group 5"/>
              <p:cNvGrpSpPr>
                <a:grpSpLocks/>
              </p:cNvGrpSpPr>
              <p:nvPr/>
            </p:nvGrpSpPr>
            <p:grpSpPr bwMode="auto">
              <a:xfrm>
                <a:off x="-96" y="554"/>
                <a:ext cx="3168" cy="2806"/>
                <a:chOff x="-96" y="480"/>
                <a:chExt cx="3168" cy="2806"/>
              </a:xfrm>
            </p:grpSpPr>
            <p:pic>
              <p:nvPicPr>
                <p:cNvPr id="13" name="Picture 6" descr="keV-nm-Ar,Kr,XeAu,U-PC-dE-dx-plot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9795"/>
                <a:stretch>
                  <a:fillRect/>
                </a:stretch>
              </p:blipFill>
              <p:spPr bwMode="auto">
                <a:xfrm>
                  <a:off x="-96" y="480"/>
                  <a:ext cx="3168" cy="2806"/>
                </a:xfrm>
                <a:prstGeom prst="rect">
                  <a:avLst/>
                </a:prstGeom>
                <a:noFill/>
                <a:ln w="38100">
                  <a:solidFill>
                    <a:schemeClr val="tx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4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2732" y="992"/>
                  <a:ext cx="231" cy="25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de-DE" b="1" dirty="0" smtClean="0">
                      <a:solidFill>
                        <a:srgbClr val="000000"/>
                      </a:solidFill>
                      <a:latin typeface="Arial" charset="0"/>
                    </a:rPr>
                    <a:t>U</a:t>
                  </a:r>
                </a:p>
              </p:txBody>
            </p:sp>
            <p:sp>
              <p:nvSpPr>
                <p:cNvPr id="15" name="Text Box 8"/>
                <p:cNvSpPr txBox="1">
                  <a:spLocks noChangeArrowheads="1"/>
                </p:cNvSpPr>
                <p:nvPr/>
              </p:nvSpPr>
              <p:spPr bwMode="auto">
                <a:xfrm>
                  <a:off x="2696" y="1785"/>
                  <a:ext cx="306" cy="25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de-DE" b="1" dirty="0" err="1" smtClean="0">
                      <a:solidFill>
                        <a:srgbClr val="FF00FF"/>
                      </a:solidFill>
                      <a:latin typeface="Arial" charset="0"/>
                    </a:rPr>
                    <a:t>Xe</a:t>
                  </a:r>
                  <a:endParaRPr lang="en-US" altLang="de-DE" b="1" dirty="0" smtClean="0">
                    <a:solidFill>
                      <a:srgbClr val="FF00FF"/>
                    </a:solidFill>
                    <a:latin typeface="Arial" charset="0"/>
                  </a:endParaRPr>
                </a:p>
              </p:txBody>
            </p:sp>
            <p:sp>
              <p:nvSpPr>
                <p:cNvPr id="16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2688" y="1353"/>
                  <a:ext cx="323" cy="25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de-DE" b="1" dirty="0" smtClean="0">
                      <a:solidFill>
                        <a:srgbClr val="008000"/>
                      </a:solidFill>
                      <a:latin typeface="Arial" charset="0"/>
                    </a:rPr>
                    <a:t>Au</a:t>
                  </a:r>
                </a:p>
              </p:txBody>
            </p:sp>
            <p:sp>
              <p:nvSpPr>
                <p:cNvPr id="17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2704" y="2121"/>
                  <a:ext cx="289" cy="25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de-DE" b="1" dirty="0" smtClean="0">
                      <a:solidFill>
                        <a:srgbClr val="0033CC"/>
                      </a:solidFill>
                      <a:latin typeface="Arial" charset="0"/>
                    </a:rPr>
                    <a:t>Kr</a:t>
                  </a:r>
                </a:p>
              </p:txBody>
            </p:sp>
            <p:sp>
              <p:nvSpPr>
                <p:cNvPr id="18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2704" y="2409"/>
                  <a:ext cx="289" cy="25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de-DE" b="1" dirty="0" err="1" smtClean="0">
                      <a:solidFill>
                        <a:srgbClr val="FF3300"/>
                      </a:solidFill>
                      <a:latin typeface="Arial" charset="0"/>
                    </a:rPr>
                    <a:t>Ar</a:t>
                  </a:r>
                  <a:endParaRPr lang="en-US" altLang="de-DE" b="1" dirty="0" smtClean="0">
                    <a:solidFill>
                      <a:srgbClr val="FF3300"/>
                    </a:solidFill>
                    <a:latin typeface="Arial" charset="0"/>
                  </a:endParaRPr>
                </a:p>
              </p:txBody>
            </p:sp>
          </p:grpSp>
          <p:sp>
            <p:nvSpPr>
              <p:cNvPr id="12" name="Text Box 12"/>
              <p:cNvSpPr txBox="1">
                <a:spLocks noChangeArrowheads="1"/>
              </p:cNvSpPr>
              <p:nvPr/>
            </p:nvSpPr>
            <p:spPr bwMode="auto">
              <a:xfrm>
                <a:off x="86" y="3149"/>
                <a:ext cx="629" cy="19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cmpd="dbl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de-DE" sz="1200" dirty="0" smtClean="0">
                    <a:solidFill>
                      <a:srgbClr val="000000"/>
                    </a:solidFill>
                    <a:latin typeface="Arial" charset="0"/>
                  </a:rPr>
                  <a:t>SRIM code</a:t>
                </a:r>
              </a:p>
            </p:txBody>
          </p:sp>
        </p:grpSp>
        <p:sp>
          <p:nvSpPr>
            <p:cNvPr id="2" name="Rectangle 1"/>
            <p:cNvSpPr/>
            <p:nvPr/>
          </p:nvSpPr>
          <p:spPr>
            <a:xfrm>
              <a:off x="1160736" y="2891910"/>
              <a:ext cx="1190578" cy="2880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9" name="Rectangle 16"/>
            <p:cNvSpPr>
              <a:spLocks noChangeArrowheads="1"/>
            </p:cNvSpPr>
            <p:nvPr/>
          </p:nvSpPr>
          <p:spPr bwMode="auto">
            <a:xfrm>
              <a:off x="1641662" y="2888320"/>
              <a:ext cx="2473557" cy="2670257"/>
            </a:xfrm>
            <a:prstGeom prst="rect">
              <a:avLst/>
            </a:prstGeom>
            <a:solidFill>
              <a:srgbClr val="00CC99">
                <a:alpha val="3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dirty="0" smtClean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sp>
        <p:nvSpPr>
          <p:cNvPr id="30" name="5-Point Star 29"/>
          <p:cNvSpPr/>
          <p:nvPr/>
        </p:nvSpPr>
        <p:spPr>
          <a:xfrm>
            <a:off x="3381184" y="3536783"/>
            <a:ext cx="457199" cy="414692"/>
          </a:xfrm>
          <a:prstGeom prst="star5">
            <a:avLst/>
          </a:prstGeom>
          <a:solidFill>
            <a:srgbClr val="00B05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1" name="5-Point Star 30"/>
          <p:cNvSpPr/>
          <p:nvPr/>
        </p:nvSpPr>
        <p:spPr>
          <a:xfrm>
            <a:off x="3381184" y="4447862"/>
            <a:ext cx="457199" cy="414692"/>
          </a:xfrm>
          <a:prstGeom prst="star5">
            <a:avLst/>
          </a:prstGeom>
          <a:solidFill>
            <a:srgbClr val="0070C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2" name="Text Box 14"/>
          <p:cNvSpPr txBox="1">
            <a:spLocks noChangeArrowheads="1"/>
          </p:cNvSpPr>
          <p:nvPr/>
        </p:nvSpPr>
        <p:spPr bwMode="auto">
          <a:xfrm>
            <a:off x="5285513" y="3535673"/>
            <a:ext cx="1025276" cy="369332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defTabSz="914400" fontAlgn="base"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Arial" pitchFamily="34" charset="0"/>
              <a:buNone/>
              <a:defRPr/>
            </a:pPr>
            <a:r>
              <a:rPr lang="en-US" b="1" baseline="30000" dirty="0" smtClean="0">
                <a:solidFill>
                  <a:schemeClr val="bg1"/>
                </a:solidFill>
                <a:ea typeface="ＭＳ Ｐゴシック" pitchFamily="34" charset="-128"/>
              </a:rPr>
              <a:t>197</a:t>
            </a:r>
            <a:r>
              <a:rPr lang="en-US" b="1" dirty="0" smtClean="0">
                <a:solidFill>
                  <a:schemeClr val="bg1"/>
                </a:solidFill>
                <a:ea typeface="ＭＳ Ｐゴシック" pitchFamily="34" charset="-128"/>
              </a:rPr>
              <a:t>Au</a:t>
            </a:r>
          </a:p>
        </p:txBody>
      </p:sp>
    </p:spTree>
    <p:extLst>
      <p:ext uri="{BB962C8B-B14F-4D97-AF65-F5344CB8AC3E}">
        <p14:creationId xmlns:p14="http://schemas.microsoft.com/office/powerpoint/2010/main" val="30856514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4</a:t>
            </a:fld>
            <a:endParaRPr lang="de-DE"/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275200" y="1306186"/>
            <a:ext cx="834395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2800" b="1" dirty="0" smtClean="0">
                <a:solidFill>
                  <a:schemeClr val="tx2"/>
                </a:solidFill>
                <a:latin typeface="Arial" charset="0"/>
              </a:rPr>
              <a:t>most important parameter = energy loss of ions</a:t>
            </a:r>
          </a:p>
        </p:txBody>
      </p:sp>
      <p:sp>
        <p:nvSpPr>
          <p:cNvPr id="5" name="Text Box 13"/>
          <p:cNvSpPr txBox="1">
            <a:spLocks noChangeArrowheads="1"/>
          </p:cNvSpPr>
          <p:nvPr/>
        </p:nvSpPr>
        <p:spPr bwMode="auto">
          <a:xfrm>
            <a:off x="5983987" y="2891910"/>
            <a:ext cx="2416046" cy="707886"/>
          </a:xfrm>
          <a:prstGeom prst="rect">
            <a:avLst/>
          </a:prstGeom>
          <a:solidFill>
            <a:srgbClr val="FDFBA5"/>
          </a:solidFill>
          <a:ln>
            <a:solidFill>
              <a:schemeClr val="tx2"/>
            </a:solidFill>
          </a:ln>
          <a:effectLst/>
          <a:extLst/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2000" b="1" dirty="0" smtClean="0">
                <a:solidFill>
                  <a:srgbClr val="C00000"/>
                </a:solidFill>
              </a:rPr>
              <a:t>SIS energies </a:t>
            </a:r>
            <a:r>
              <a:rPr lang="en-US" altLang="de-DE" sz="2000" b="1" dirty="0" smtClean="0">
                <a:solidFill>
                  <a:srgbClr val="C00000"/>
                </a:solidFill>
                <a:sym typeface="Wingdings" panose="05000000000000000000" pitchFamily="2" charset="2"/>
              </a:rPr>
              <a:t></a:t>
            </a:r>
            <a:endParaRPr lang="en-US" altLang="de-DE" sz="2000" b="1" dirty="0" smtClean="0">
              <a:solidFill>
                <a:srgbClr val="C00000"/>
              </a:solidFill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2000" b="1" dirty="0" smtClean="0">
                <a:solidFill>
                  <a:srgbClr val="C00000"/>
                </a:solidFill>
              </a:rPr>
              <a:t>lower energy loss</a:t>
            </a:r>
          </a:p>
        </p:txBody>
      </p:sp>
      <p:pic>
        <p:nvPicPr>
          <p:cNvPr id="6" name="Picture 14" descr="Ar,Xe,U-PC-dE-dx-E-1000plo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1915" y="3743618"/>
            <a:ext cx="3392864" cy="2591411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19" name="Text Box 17"/>
          <p:cNvSpPr txBox="1">
            <a:spLocks noChangeArrowheads="1"/>
          </p:cNvSpPr>
          <p:nvPr/>
        </p:nvSpPr>
        <p:spPr bwMode="auto">
          <a:xfrm>
            <a:off x="1556989" y="1866057"/>
            <a:ext cx="228139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2000" b="1" dirty="0" smtClean="0">
                <a:solidFill>
                  <a:schemeClr val="tx2"/>
                </a:solidFill>
              </a:rPr>
              <a:t>UNILAC energies</a:t>
            </a:r>
          </a:p>
        </p:txBody>
      </p:sp>
      <p:sp>
        <p:nvSpPr>
          <p:cNvPr id="23" name="Titel 1"/>
          <p:cNvSpPr txBox="1">
            <a:spLocks/>
          </p:cNvSpPr>
          <p:nvPr/>
        </p:nvSpPr>
        <p:spPr>
          <a:xfrm>
            <a:off x="277039" y="195940"/>
            <a:ext cx="6963962" cy="683832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kern="1200">
                <a:solidFill>
                  <a:srgbClr val="333333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altLang="de-DE" sz="2800" dirty="0" smtClean="0"/>
              <a:t>Physics behind </a:t>
            </a:r>
            <a:r>
              <a:rPr lang="en-US" altLang="de-DE" sz="2800" dirty="0" err="1" smtClean="0"/>
              <a:t>MATerials</a:t>
            </a:r>
            <a:r>
              <a:rPr lang="en-US" altLang="de-DE" sz="2800" dirty="0" smtClean="0"/>
              <a:t> Research</a:t>
            </a:r>
            <a:endParaRPr lang="en-US" sz="2800" dirty="0"/>
          </a:p>
        </p:txBody>
      </p:sp>
      <p:grpSp>
        <p:nvGrpSpPr>
          <p:cNvPr id="29" name="Group 28"/>
          <p:cNvGrpSpPr/>
          <p:nvPr/>
        </p:nvGrpSpPr>
        <p:grpSpPr>
          <a:xfrm>
            <a:off x="238601" y="2276257"/>
            <a:ext cx="4827488" cy="4067847"/>
            <a:chOff x="238601" y="2276257"/>
            <a:chExt cx="4827488" cy="4067847"/>
          </a:xfrm>
        </p:grpSpPr>
        <p:grpSp>
          <p:nvGrpSpPr>
            <p:cNvPr id="2" name="Group 1"/>
            <p:cNvGrpSpPr/>
            <p:nvPr/>
          </p:nvGrpSpPr>
          <p:grpSpPr>
            <a:xfrm>
              <a:off x="238601" y="2276257"/>
              <a:ext cx="4827488" cy="4067847"/>
              <a:chOff x="238601" y="2276257"/>
              <a:chExt cx="4827488" cy="4067847"/>
            </a:xfrm>
          </p:grpSpPr>
          <p:pic>
            <p:nvPicPr>
              <p:cNvPr id="21" name="Picture 6" descr="keV-nm-Ar,Kr,XeAu,U-PC-dE-dx-plot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9795"/>
              <a:stretch>
                <a:fillRect/>
              </a:stretch>
            </p:blipFill>
            <p:spPr bwMode="auto">
              <a:xfrm>
                <a:off x="238601" y="2276257"/>
                <a:ext cx="4827488" cy="4067847"/>
              </a:xfrm>
              <a:prstGeom prst="rect">
                <a:avLst/>
              </a:prstGeom>
              <a:noFill/>
              <a:ln w="38100">
                <a:solidFill>
                  <a:schemeClr val="tx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2" name="Rectangle 21"/>
              <p:cNvSpPr/>
              <p:nvPr/>
            </p:nvSpPr>
            <p:spPr>
              <a:xfrm>
                <a:off x="1160736" y="2891910"/>
                <a:ext cx="1190578" cy="28808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de-DE"/>
              </a:p>
            </p:txBody>
          </p:sp>
        </p:grpSp>
        <p:sp>
          <p:nvSpPr>
            <p:cNvPr id="24" name="Text Box 7"/>
            <p:cNvSpPr txBox="1">
              <a:spLocks noChangeArrowheads="1"/>
            </p:cNvSpPr>
            <p:nvPr/>
          </p:nvSpPr>
          <p:spPr bwMode="auto">
            <a:xfrm>
              <a:off x="4547987" y="3018501"/>
              <a:ext cx="352004" cy="3696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de-DE" b="1" dirty="0" smtClean="0">
                  <a:solidFill>
                    <a:srgbClr val="000000"/>
                  </a:solidFill>
                  <a:latin typeface="Arial" charset="0"/>
                </a:rPr>
                <a:t>U</a:t>
              </a:r>
            </a:p>
          </p:txBody>
        </p:sp>
        <p:sp>
          <p:nvSpPr>
            <p:cNvPr id="25" name="Text Box 8"/>
            <p:cNvSpPr txBox="1">
              <a:spLocks noChangeArrowheads="1"/>
            </p:cNvSpPr>
            <p:nvPr/>
          </p:nvSpPr>
          <p:spPr bwMode="auto">
            <a:xfrm>
              <a:off x="4493130" y="4168110"/>
              <a:ext cx="466291" cy="3696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de-DE" b="1" dirty="0" err="1" smtClean="0">
                  <a:solidFill>
                    <a:srgbClr val="FF00FF"/>
                  </a:solidFill>
                  <a:latin typeface="Arial" charset="0"/>
                </a:rPr>
                <a:t>Xe</a:t>
              </a:r>
              <a:endParaRPr lang="en-US" altLang="de-DE" b="1" dirty="0" smtClean="0">
                <a:solidFill>
                  <a:srgbClr val="FF00FF"/>
                </a:solidFill>
                <a:latin typeface="Arial" charset="0"/>
              </a:endParaRPr>
            </a:p>
          </p:txBody>
        </p:sp>
        <p:sp>
          <p:nvSpPr>
            <p:cNvPr id="26" name="Text Box 9"/>
            <p:cNvSpPr txBox="1">
              <a:spLocks noChangeArrowheads="1"/>
            </p:cNvSpPr>
            <p:nvPr/>
          </p:nvSpPr>
          <p:spPr bwMode="auto">
            <a:xfrm>
              <a:off x="4480939" y="3541842"/>
              <a:ext cx="492197" cy="3696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de-DE" b="1" dirty="0" smtClean="0">
                  <a:solidFill>
                    <a:srgbClr val="008000"/>
                  </a:solidFill>
                  <a:latin typeface="Arial" charset="0"/>
                </a:rPr>
                <a:t>Au</a:t>
              </a:r>
            </a:p>
          </p:txBody>
        </p:sp>
        <p:sp>
          <p:nvSpPr>
            <p:cNvPr id="27" name="Text Box 10"/>
            <p:cNvSpPr txBox="1">
              <a:spLocks noChangeArrowheads="1"/>
            </p:cNvSpPr>
            <p:nvPr/>
          </p:nvSpPr>
          <p:spPr bwMode="auto">
            <a:xfrm>
              <a:off x="4505320" y="4655208"/>
              <a:ext cx="440386" cy="3696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de-DE" b="1" dirty="0" smtClean="0">
                  <a:solidFill>
                    <a:srgbClr val="0033CC"/>
                  </a:solidFill>
                  <a:latin typeface="Arial" charset="0"/>
                </a:rPr>
                <a:t>Kr</a:t>
              </a:r>
            </a:p>
          </p:txBody>
        </p:sp>
        <p:sp>
          <p:nvSpPr>
            <p:cNvPr id="28" name="Text Box 11"/>
            <p:cNvSpPr txBox="1">
              <a:spLocks noChangeArrowheads="1"/>
            </p:cNvSpPr>
            <p:nvPr/>
          </p:nvSpPr>
          <p:spPr bwMode="auto">
            <a:xfrm>
              <a:off x="4505320" y="5072721"/>
              <a:ext cx="440386" cy="3696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de-DE" b="1" dirty="0" err="1" smtClean="0">
                  <a:solidFill>
                    <a:srgbClr val="FF3300"/>
                  </a:solidFill>
                  <a:latin typeface="Arial" charset="0"/>
                </a:rPr>
                <a:t>Ar</a:t>
              </a:r>
              <a:endParaRPr lang="en-US" altLang="de-DE" b="1" dirty="0" smtClean="0">
                <a:solidFill>
                  <a:srgbClr val="FF3300"/>
                </a:solidFill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306302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en-US" smtClean="0"/>
              <a:t>5</a:t>
            </a:fld>
            <a:endParaRPr lang="en-US" dirty="0"/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774620" y="1253833"/>
            <a:ext cx="554991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2800" b="1" dirty="0" smtClean="0">
                <a:solidFill>
                  <a:schemeClr val="tx2"/>
                </a:solidFill>
                <a:latin typeface="Arial" charset="0"/>
              </a:rPr>
              <a:t>high energy </a:t>
            </a:r>
            <a:r>
              <a:rPr lang="en-US" altLang="de-DE" sz="2800" b="1" dirty="0" smtClean="0">
                <a:solidFill>
                  <a:schemeClr val="tx2"/>
                </a:solidFill>
                <a:latin typeface="Arial" charset="0"/>
                <a:sym typeface="Wingdings" panose="05000000000000000000" pitchFamily="2" charset="2"/>
              </a:rPr>
              <a:t> large ion range</a:t>
            </a:r>
            <a:endParaRPr lang="en-US" altLang="de-DE" sz="2800" b="1" dirty="0" smtClean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20" name="Titel 1"/>
          <p:cNvSpPr txBox="1">
            <a:spLocks/>
          </p:cNvSpPr>
          <p:nvPr/>
        </p:nvSpPr>
        <p:spPr>
          <a:xfrm>
            <a:off x="277039" y="195940"/>
            <a:ext cx="6963962" cy="683832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kern="1200">
                <a:solidFill>
                  <a:srgbClr val="333333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altLang="de-DE" sz="2800" dirty="0" smtClean="0"/>
              <a:t>Physics behind </a:t>
            </a:r>
            <a:r>
              <a:rPr lang="en-US" altLang="de-DE" sz="2800" dirty="0" err="1" smtClean="0"/>
              <a:t>MATerials</a:t>
            </a:r>
            <a:r>
              <a:rPr lang="en-US" altLang="de-DE" sz="2800" dirty="0" smtClean="0"/>
              <a:t> Research</a:t>
            </a:r>
            <a:endParaRPr lang="en-US" sz="2800" dirty="0"/>
          </a:p>
        </p:txBody>
      </p:sp>
      <p:grpSp>
        <p:nvGrpSpPr>
          <p:cNvPr id="27" name="Group 26"/>
          <p:cNvGrpSpPr/>
          <p:nvPr/>
        </p:nvGrpSpPr>
        <p:grpSpPr>
          <a:xfrm>
            <a:off x="160223" y="2276257"/>
            <a:ext cx="4827488" cy="4067847"/>
            <a:chOff x="238601" y="2276257"/>
            <a:chExt cx="4827488" cy="4067847"/>
          </a:xfrm>
        </p:grpSpPr>
        <p:grpSp>
          <p:nvGrpSpPr>
            <p:cNvPr id="8" name="Group 3"/>
            <p:cNvGrpSpPr>
              <a:grpSpLocks/>
            </p:cNvGrpSpPr>
            <p:nvPr/>
          </p:nvGrpSpPr>
          <p:grpSpPr bwMode="auto">
            <a:xfrm>
              <a:off x="238601" y="2276257"/>
              <a:ext cx="4827488" cy="4067847"/>
              <a:chOff x="-96" y="554"/>
              <a:chExt cx="3168" cy="2806"/>
            </a:xfrm>
          </p:grpSpPr>
          <p:sp>
            <p:nvSpPr>
              <p:cNvPr id="10" name="Rectangle 4"/>
              <p:cNvSpPr>
                <a:spLocks noChangeArrowheads="1"/>
              </p:cNvSpPr>
              <p:nvPr/>
            </p:nvSpPr>
            <p:spPr bwMode="auto">
              <a:xfrm>
                <a:off x="912" y="1104"/>
                <a:ext cx="1536" cy="1680"/>
              </a:xfrm>
              <a:prstGeom prst="rect">
                <a:avLst/>
              </a:prstGeom>
              <a:solidFill>
                <a:srgbClr val="66FFFF">
                  <a:alpha val="27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grpSp>
            <p:nvGrpSpPr>
              <p:cNvPr id="11" name="Group 5"/>
              <p:cNvGrpSpPr>
                <a:grpSpLocks/>
              </p:cNvGrpSpPr>
              <p:nvPr/>
            </p:nvGrpSpPr>
            <p:grpSpPr bwMode="auto">
              <a:xfrm>
                <a:off x="-96" y="554"/>
                <a:ext cx="3168" cy="2806"/>
                <a:chOff x="-96" y="480"/>
                <a:chExt cx="3168" cy="2806"/>
              </a:xfrm>
            </p:grpSpPr>
            <p:pic>
              <p:nvPicPr>
                <p:cNvPr id="13" name="Picture 6" descr="keV-nm-Ar,Kr,XeAu,U-PC-dE-dx-plot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9795"/>
                <a:stretch>
                  <a:fillRect/>
                </a:stretch>
              </p:blipFill>
              <p:spPr bwMode="auto">
                <a:xfrm>
                  <a:off x="-96" y="480"/>
                  <a:ext cx="3168" cy="2806"/>
                </a:xfrm>
                <a:prstGeom prst="rect">
                  <a:avLst/>
                </a:prstGeom>
                <a:noFill/>
                <a:ln w="38100">
                  <a:solidFill>
                    <a:schemeClr val="tx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4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2561" y="992"/>
                  <a:ext cx="231" cy="25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de-DE" b="1" dirty="0" smtClean="0">
                      <a:solidFill>
                        <a:srgbClr val="000000"/>
                      </a:solidFill>
                      <a:latin typeface="Arial" charset="0"/>
                    </a:rPr>
                    <a:t>U</a:t>
                  </a:r>
                </a:p>
              </p:txBody>
            </p:sp>
            <p:sp>
              <p:nvSpPr>
                <p:cNvPr id="15" name="Text Box 8"/>
                <p:cNvSpPr txBox="1">
                  <a:spLocks noChangeArrowheads="1"/>
                </p:cNvSpPr>
                <p:nvPr/>
              </p:nvSpPr>
              <p:spPr bwMode="auto">
                <a:xfrm>
                  <a:off x="2525" y="1785"/>
                  <a:ext cx="306" cy="25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de-DE" b="1" dirty="0" err="1" smtClean="0">
                      <a:solidFill>
                        <a:srgbClr val="FF00FF"/>
                      </a:solidFill>
                      <a:latin typeface="Arial" charset="0"/>
                    </a:rPr>
                    <a:t>Xe</a:t>
                  </a:r>
                  <a:endParaRPr lang="en-US" altLang="de-DE" b="1" dirty="0" smtClean="0">
                    <a:solidFill>
                      <a:srgbClr val="FF00FF"/>
                    </a:solidFill>
                    <a:latin typeface="Arial" charset="0"/>
                  </a:endParaRPr>
                </a:p>
              </p:txBody>
            </p:sp>
            <p:sp>
              <p:nvSpPr>
                <p:cNvPr id="16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2517" y="1353"/>
                  <a:ext cx="323" cy="25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de-DE" b="1" dirty="0" smtClean="0">
                      <a:solidFill>
                        <a:srgbClr val="008000"/>
                      </a:solidFill>
                      <a:latin typeface="Arial" charset="0"/>
                    </a:rPr>
                    <a:t>Au</a:t>
                  </a:r>
                </a:p>
              </p:txBody>
            </p:sp>
            <p:sp>
              <p:nvSpPr>
                <p:cNvPr id="17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2533" y="2121"/>
                  <a:ext cx="289" cy="25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de-DE" b="1" dirty="0" smtClean="0">
                      <a:solidFill>
                        <a:srgbClr val="0033CC"/>
                      </a:solidFill>
                      <a:latin typeface="Arial" charset="0"/>
                    </a:rPr>
                    <a:t>Kr</a:t>
                  </a:r>
                </a:p>
              </p:txBody>
            </p:sp>
            <p:sp>
              <p:nvSpPr>
                <p:cNvPr id="18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2533" y="2409"/>
                  <a:ext cx="289" cy="25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de-DE" b="1" dirty="0" err="1" smtClean="0">
                      <a:solidFill>
                        <a:srgbClr val="FF3300"/>
                      </a:solidFill>
                      <a:latin typeface="Arial" charset="0"/>
                    </a:rPr>
                    <a:t>Ar</a:t>
                  </a:r>
                  <a:endParaRPr lang="en-US" altLang="de-DE" b="1" dirty="0" smtClean="0">
                    <a:solidFill>
                      <a:srgbClr val="FF3300"/>
                    </a:solidFill>
                    <a:latin typeface="Arial" charset="0"/>
                  </a:endParaRPr>
                </a:p>
              </p:txBody>
            </p:sp>
          </p:grpSp>
          <p:sp>
            <p:nvSpPr>
              <p:cNvPr id="12" name="Text Box 12"/>
              <p:cNvSpPr txBox="1">
                <a:spLocks noChangeArrowheads="1"/>
              </p:cNvSpPr>
              <p:nvPr/>
            </p:nvSpPr>
            <p:spPr bwMode="auto">
              <a:xfrm>
                <a:off x="86" y="3149"/>
                <a:ext cx="629" cy="19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cmpd="dbl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de-DE" sz="1200" dirty="0" smtClean="0">
                    <a:solidFill>
                      <a:srgbClr val="000000"/>
                    </a:solidFill>
                    <a:latin typeface="Arial" charset="0"/>
                  </a:rPr>
                  <a:t>SRIM code</a:t>
                </a:r>
              </a:p>
            </p:txBody>
          </p:sp>
        </p:grpSp>
        <p:sp>
          <p:nvSpPr>
            <p:cNvPr id="2" name="Rectangle 1"/>
            <p:cNvSpPr/>
            <p:nvPr/>
          </p:nvSpPr>
          <p:spPr>
            <a:xfrm>
              <a:off x="1160736" y="2891910"/>
              <a:ext cx="1190578" cy="2880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9" name="Rectangle 16"/>
            <p:cNvSpPr>
              <a:spLocks noChangeArrowheads="1"/>
            </p:cNvSpPr>
            <p:nvPr/>
          </p:nvSpPr>
          <p:spPr bwMode="auto">
            <a:xfrm>
              <a:off x="1641662" y="3073590"/>
              <a:ext cx="2329447" cy="2484987"/>
            </a:xfrm>
            <a:prstGeom prst="rect">
              <a:avLst/>
            </a:prstGeom>
            <a:solidFill>
              <a:srgbClr val="00CC99">
                <a:alpha val="3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dirty="0" smtClean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sp>
        <p:nvSpPr>
          <p:cNvPr id="28" name="Rectangle 27"/>
          <p:cNvSpPr/>
          <p:nvPr/>
        </p:nvSpPr>
        <p:spPr>
          <a:xfrm>
            <a:off x="2332754" y="1777053"/>
            <a:ext cx="42963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de-DE" b="1" dirty="0" smtClean="0">
                <a:solidFill>
                  <a:schemeClr val="tx2"/>
                </a:solidFill>
              </a:rPr>
              <a:t>at 10 MeV/u </a:t>
            </a:r>
            <a:r>
              <a:rPr lang="en-US" altLang="de-DE" b="1" dirty="0" smtClean="0">
                <a:solidFill>
                  <a:schemeClr val="tx2"/>
                </a:solidFill>
                <a:sym typeface="Wingdings" panose="05000000000000000000" pitchFamily="2" charset="2"/>
              </a:rPr>
              <a:t> ion </a:t>
            </a:r>
            <a:r>
              <a:rPr lang="en-US" altLang="de-DE" b="1" dirty="0" smtClean="0">
                <a:solidFill>
                  <a:schemeClr val="tx2"/>
                </a:solidFill>
              </a:rPr>
              <a:t>range 50 – 100 µm</a:t>
            </a:r>
            <a:endParaRPr lang="en-US" altLang="de-DE" b="1" baseline="-25000" dirty="0">
              <a:solidFill>
                <a:schemeClr val="tx2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645611" y="2418677"/>
            <a:ext cx="4398479" cy="1938992"/>
          </a:xfrm>
          <a:prstGeom prst="rect">
            <a:avLst/>
          </a:prstGeom>
          <a:solidFill>
            <a:srgbClr val="FDFBA5"/>
          </a:solidFill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marL="182563" indent="-18256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de-DE" sz="2000" b="1" dirty="0" smtClean="0">
                <a:solidFill>
                  <a:schemeClr val="tx2"/>
                </a:solidFill>
              </a:rPr>
              <a:t>important for bulk  samples</a:t>
            </a:r>
          </a:p>
          <a:p>
            <a:pPr marL="182563" indent="-18256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de-DE" sz="2000" b="1" dirty="0" smtClean="0">
                <a:solidFill>
                  <a:schemeClr val="tx2"/>
                </a:solidFill>
              </a:rPr>
              <a:t>little variation of energy loss</a:t>
            </a:r>
            <a:endParaRPr lang="en-US" altLang="de-DE" sz="2000" dirty="0" smtClean="0">
              <a:solidFill>
                <a:schemeClr val="tx2"/>
              </a:solidFill>
            </a:endParaRPr>
          </a:p>
          <a:p>
            <a:pPr marL="182563" indent="-18256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de-DE" sz="2000" b="1" dirty="0" smtClean="0">
                <a:solidFill>
                  <a:schemeClr val="tx2"/>
                </a:solidFill>
              </a:rPr>
              <a:t>unique compared to most other ion beam facilities </a:t>
            </a:r>
            <a:endParaRPr lang="en-US" altLang="de-DE" sz="2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38184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en-US" smtClean="0"/>
              <a:t>6</a:t>
            </a:fld>
            <a:endParaRPr lang="en-US" dirty="0"/>
          </a:p>
        </p:txBody>
      </p:sp>
      <p:sp>
        <p:nvSpPr>
          <p:cNvPr id="5" name="Foliennummernplatzhalter 2"/>
          <p:cNvSpPr txBox="1">
            <a:spLocks/>
          </p:cNvSpPr>
          <p:nvPr/>
        </p:nvSpPr>
        <p:spPr>
          <a:xfrm>
            <a:off x="7964992" y="6600832"/>
            <a:ext cx="744898" cy="17429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457200" rtl="0" eaLnBrk="1" latinLnBrk="0" hangingPunct="1">
              <a:defRPr sz="1000" kern="1200">
                <a:solidFill>
                  <a:srgbClr val="333333"/>
                </a:solidFill>
                <a:latin typeface="+mj-lt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25CBDDA-5CCF-8748-8988-9DC6C8981774}" type="slidenum">
              <a:rPr lang="en-US" smtClean="0"/>
              <a:pPr/>
              <a:t>6</a:t>
            </a:fld>
            <a:endParaRPr lang="en-US" dirty="0"/>
          </a:p>
        </p:txBody>
      </p:sp>
      <p:grpSp>
        <p:nvGrpSpPr>
          <p:cNvPr id="6" name="Gruppieren 17"/>
          <p:cNvGrpSpPr/>
          <p:nvPr/>
        </p:nvGrpSpPr>
        <p:grpSpPr>
          <a:xfrm>
            <a:off x="572989" y="2458623"/>
            <a:ext cx="5999827" cy="1394097"/>
            <a:chOff x="1461714" y="1858338"/>
            <a:chExt cx="7553826" cy="1755177"/>
          </a:xfrm>
        </p:grpSpPr>
        <p:grpSp>
          <p:nvGrpSpPr>
            <p:cNvPr id="7" name="Gruppieren 51"/>
            <p:cNvGrpSpPr/>
            <p:nvPr/>
          </p:nvGrpSpPr>
          <p:grpSpPr>
            <a:xfrm>
              <a:off x="1898073" y="2035069"/>
              <a:ext cx="6737927" cy="1363913"/>
              <a:chOff x="831273" y="2261172"/>
              <a:chExt cx="7804727" cy="1137810"/>
            </a:xfrm>
          </p:grpSpPr>
          <p:cxnSp>
            <p:nvCxnSpPr>
              <p:cNvPr id="11" name="Gerade Verbindung 4"/>
              <p:cNvCxnSpPr/>
              <p:nvPr/>
            </p:nvCxnSpPr>
            <p:spPr>
              <a:xfrm>
                <a:off x="831273" y="3398982"/>
                <a:ext cx="7804727" cy="0"/>
              </a:xfrm>
              <a:prstGeom prst="line">
                <a:avLst/>
              </a:prstGeom>
              <a:ln>
                <a:solidFill>
                  <a:schemeClr val="tx1"/>
                </a:solidFill>
                <a:headEnd type="none" w="med" len="med"/>
                <a:tailEnd type="arrow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Rechteck 5"/>
              <p:cNvSpPr/>
              <p:nvPr/>
            </p:nvSpPr>
            <p:spPr>
              <a:xfrm>
                <a:off x="960580" y="2697018"/>
                <a:ext cx="262502" cy="701964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13" name="Rechteck 6"/>
              <p:cNvSpPr/>
              <p:nvPr/>
            </p:nvSpPr>
            <p:spPr>
              <a:xfrm>
                <a:off x="1676399" y="2697018"/>
                <a:ext cx="262502" cy="701964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14" name="Rechteck 7"/>
              <p:cNvSpPr/>
              <p:nvPr/>
            </p:nvSpPr>
            <p:spPr>
              <a:xfrm>
                <a:off x="2396836" y="2697018"/>
                <a:ext cx="262502" cy="701964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15" name="Rechteck 8"/>
              <p:cNvSpPr/>
              <p:nvPr/>
            </p:nvSpPr>
            <p:spPr>
              <a:xfrm>
                <a:off x="3126509" y="2697018"/>
                <a:ext cx="262502" cy="701964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16" name="Rechteck 9"/>
              <p:cNvSpPr/>
              <p:nvPr/>
            </p:nvSpPr>
            <p:spPr>
              <a:xfrm>
                <a:off x="3846945" y="2697018"/>
                <a:ext cx="262502" cy="701964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17" name="Rechteck 10"/>
              <p:cNvSpPr/>
              <p:nvPr/>
            </p:nvSpPr>
            <p:spPr>
              <a:xfrm>
                <a:off x="4567381" y="2697018"/>
                <a:ext cx="262502" cy="701964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18" name="Rechteck 11"/>
              <p:cNvSpPr/>
              <p:nvPr/>
            </p:nvSpPr>
            <p:spPr>
              <a:xfrm>
                <a:off x="5278580" y="2697018"/>
                <a:ext cx="262502" cy="701964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19" name="Rechteck 12"/>
              <p:cNvSpPr/>
              <p:nvPr/>
            </p:nvSpPr>
            <p:spPr>
              <a:xfrm>
                <a:off x="6008253" y="2697018"/>
                <a:ext cx="262502" cy="701964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20" name="Rechteck 13"/>
              <p:cNvSpPr/>
              <p:nvPr/>
            </p:nvSpPr>
            <p:spPr>
              <a:xfrm>
                <a:off x="6737926" y="2697018"/>
                <a:ext cx="262502" cy="701964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21" name="Rechteck 14"/>
              <p:cNvSpPr/>
              <p:nvPr/>
            </p:nvSpPr>
            <p:spPr>
              <a:xfrm>
                <a:off x="7449126" y="2697018"/>
                <a:ext cx="262502" cy="701964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22" name="Rechteck 29"/>
              <p:cNvSpPr/>
              <p:nvPr/>
            </p:nvSpPr>
            <p:spPr>
              <a:xfrm>
                <a:off x="8164945" y="2697018"/>
                <a:ext cx="262502" cy="701964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/>
              </a:p>
            </p:txBody>
          </p:sp>
          <p:cxnSp>
            <p:nvCxnSpPr>
              <p:cNvPr id="23" name="Gerade Verbindung mit Pfeil 50"/>
              <p:cNvCxnSpPr/>
              <p:nvPr/>
            </p:nvCxnSpPr>
            <p:spPr>
              <a:xfrm flipV="1">
                <a:off x="831273" y="2261172"/>
                <a:ext cx="0" cy="113781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" name="Textfeld 53"/>
            <p:cNvSpPr txBox="1"/>
            <p:nvPr/>
          </p:nvSpPr>
          <p:spPr>
            <a:xfrm>
              <a:off x="3683273" y="1958108"/>
              <a:ext cx="2218397" cy="464991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spAutoFit/>
            </a:bodyPr>
            <a:lstStyle/>
            <a:p>
              <a:pPr algn="l"/>
              <a:r>
                <a:rPr lang="en-US" b="1" dirty="0" smtClean="0">
                  <a:solidFill>
                    <a:srgbClr val="00B050"/>
                  </a:solidFill>
                </a:rPr>
                <a:t>50 Hz / 5 </a:t>
              </a:r>
              <a:r>
                <a:rPr lang="en-US" b="1" dirty="0" err="1" smtClean="0">
                  <a:solidFill>
                    <a:srgbClr val="00B050"/>
                  </a:solidFill>
                </a:rPr>
                <a:t>msec</a:t>
              </a:r>
              <a:endParaRPr lang="en-US" b="1" dirty="0" smtClean="0">
                <a:solidFill>
                  <a:srgbClr val="00B050"/>
                </a:solidFill>
              </a:endParaRPr>
            </a:p>
          </p:txBody>
        </p:sp>
        <p:sp>
          <p:nvSpPr>
            <p:cNvPr id="9" name="Textfeld 3"/>
            <p:cNvSpPr txBox="1"/>
            <p:nvPr/>
          </p:nvSpPr>
          <p:spPr>
            <a:xfrm>
              <a:off x="1461714" y="1858338"/>
              <a:ext cx="357624" cy="503741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spAutoFit/>
            </a:bodyPr>
            <a:lstStyle/>
            <a:p>
              <a:pPr algn="l"/>
              <a:r>
                <a:rPr lang="en-US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</a:p>
          </p:txBody>
        </p:sp>
        <p:sp>
          <p:nvSpPr>
            <p:cNvPr id="10" name="Textfeld 15"/>
            <p:cNvSpPr txBox="1"/>
            <p:nvPr/>
          </p:nvSpPr>
          <p:spPr>
            <a:xfrm>
              <a:off x="8676079" y="3109774"/>
              <a:ext cx="339461" cy="503741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spAutoFit/>
            </a:bodyPr>
            <a:lstStyle/>
            <a:p>
              <a:pPr algn="l"/>
              <a:r>
                <a:rPr lang="en-US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</a:t>
              </a:r>
            </a:p>
          </p:txBody>
        </p:sp>
      </p:grpSp>
      <p:grpSp>
        <p:nvGrpSpPr>
          <p:cNvPr id="25" name="Gruppieren 52"/>
          <p:cNvGrpSpPr/>
          <p:nvPr/>
        </p:nvGrpSpPr>
        <p:grpSpPr>
          <a:xfrm>
            <a:off x="916426" y="5149330"/>
            <a:ext cx="5351777" cy="958570"/>
            <a:chOff x="831273" y="4367300"/>
            <a:chExt cx="7804727" cy="1206846"/>
          </a:xfrm>
        </p:grpSpPr>
        <p:cxnSp>
          <p:nvCxnSpPr>
            <p:cNvPr id="29" name="Gerade Verbindung 18"/>
            <p:cNvCxnSpPr/>
            <p:nvPr/>
          </p:nvCxnSpPr>
          <p:spPr>
            <a:xfrm>
              <a:off x="831273" y="5574146"/>
              <a:ext cx="7804727" cy="0"/>
            </a:xfrm>
            <a:prstGeom prst="line">
              <a:avLst/>
            </a:prstGeom>
            <a:ln>
              <a:solidFill>
                <a:schemeClr val="tx1"/>
              </a:solidFill>
              <a:headEnd type="none" w="med" len="med"/>
              <a:tailEnd type="arrow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Rechteck 19"/>
            <p:cNvSpPr/>
            <p:nvPr/>
          </p:nvSpPr>
          <p:spPr>
            <a:xfrm>
              <a:off x="960581" y="4872182"/>
              <a:ext cx="52500" cy="701964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1" name="Rechteck 46"/>
            <p:cNvSpPr/>
            <p:nvPr/>
          </p:nvSpPr>
          <p:spPr>
            <a:xfrm>
              <a:off x="8164946" y="4872182"/>
              <a:ext cx="52500" cy="701964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cxnSp>
          <p:nvCxnSpPr>
            <p:cNvPr id="32" name="Gerade Verbindung mit Pfeil 48"/>
            <p:cNvCxnSpPr/>
            <p:nvPr/>
          </p:nvCxnSpPr>
          <p:spPr>
            <a:xfrm flipV="1">
              <a:off x="831273" y="4367300"/>
              <a:ext cx="4598" cy="120684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Textfeld 54"/>
          <p:cNvSpPr txBox="1"/>
          <p:nvPr/>
        </p:nvSpPr>
        <p:spPr>
          <a:xfrm>
            <a:off x="2439380" y="5682446"/>
            <a:ext cx="1633781" cy="369332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en-US" b="1" dirty="0" smtClean="0">
                <a:solidFill>
                  <a:srgbClr val="C00000"/>
                </a:solidFill>
              </a:rPr>
              <a:t>5 Hz / 1 </a:t>
            </a:r>
            <a:r>
              <a:rPr lang="en-US" b="1" dirty="0" err="1" smtClean="0">
                <a:solidFill>
                  <a:srgbClr val="C00000"/>
                </a:solidFill>
              </a:rPr>
              <a:t>msec</a:t>
            </a:r>
            <a:endParaRPr lang="en-US" b="1" dirty="0" smtClean="0">
              <a:solidFill>
                <a:srgbClr val="C00000"/>
              </a:solidFill>
            </a:endParaRPr>
          </a:p>
        </p:txBody>
      </p:sp>
      <p:sp>
        <p:nvSpPr>
          <p:cNvPr id="27" name="Textfeld 27"/>
          <p:cNvSpPr txBox="1"/>
          <p:nvPr/>
        </p:nvSpPr>
        <p:spPr>
          <a:xfrm>
            <a:off x="565651" y="5149329"/>
            <a:ext cx="284052" cy="400110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</a:p>
        </p:txBody>
      </p:sp>
      <p:sp>
        <p:nvSpPr>
          <p:cNvPr id="38" name="Text Box 2"/>
          <p:cNvSpPr txBox="1">
            <a:spLocks noChangeArrowheads="1"/>
          </p:cNvSpPr>
          <p:nvPr/>
        </p:nvSpPr>
        <p:spPr bwMode="auto">
          <a:xfrm>
            <a:off x="-102592" y="1303349"/>
            <a:ext cx="908614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2400" b="1" dirty="0">
                <a:solidFill>
                  <a:schemeClr val="tx2"/>
                </a:solidFill>
                <a:latin typeface="Arial" charset="0"/>
              </a:rPr>
              <a:t>R</a:t>
            </a:r>
            <a:r>
              <a:rPr lang="en-US" altLang="de-DE" sz="2400" b="1" dirty="0" smtClean="0">
                <a:solidFill>
                  <a:schemeClr val="tx2"/>
                </a:solidFill>
                <a:latin typeface="Arial" charset="0"/>
              </a:rPr>
              <a:t>adiation effects scale with accumulated </a:t>
            </a:r>
            <a:r>
              <a:rPr lang="en-US" altLang="de-DE" sz="2400" b="1" dirty="0" err="1" smtClean="0">
                <a:solidFill>
                  <a:schemeClr val="tx2"/>
                </a:solidFill>
                <a:latin typeface="Arial" charset="0"/>
              </a:rPr>
              <a:t>fluence</a:t>
            </a:r>
            <a:r>
              <a:rPr lang="en-US" altLang="de-DE" sz="2400" b="1" dirty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en-US" altLang="de-DE" sz="2400" b="1" dirty="0" smtClean="0">
                <a:solidFill>
                  <a:schemeClr val="tx2"/>
                </a:solidFill>
                <a:latin typeface="Arial" charset="0"/>
              </a:rPr>
              <a:t>(ions/cm</a:t>
            </a:r>
            <a:r>
              <a:rPr lang="en-US" altLang="de-DE" sz="2400" b="1" baseline="30000" dirty="0" smtClean="0">
                <a:solidFill>
                  <a:schemeClr val="tx2"/>
                </a:solidFill>
                <a:latin typeface="Arial" charset="0"/>
              </a:rPr>
              <a:t>2</a:t>
            </a:r>
            <a:r>
              <a:rPr lang="en-US" altLang="de-DE" sz="2400" b="1" dirty="0" smtClean="0">
                <a:solidFill>
                  <a:schemeClr val="tx2"/>
                </a:solidFill>
                <a:latin typeface="Arial" charset="0"/>
              </a:rPr>
              <a:t>)</a:t>
            </a:r>
          </a:p>
        </p:txBody>
      </p:sp>
      <p:sp>
        <p:nvSpPr>
          <p:cNvPr id="40" name="Rectangle 39"/>
          <p:cNvSpPr/>
          <p:nvPr/>
        </p:nvSpPr>
        <p:spPr>
          <a:xfrm>
            <a:off x="1952526" y="1910457"/>
            <a:ext cx="4414991" cy="461665"/>
          </a:xfrm>
          <a:prstGeom prst="rect">
            <a:avLst/>
          </a:prstGeom>
          <a:solidFill>
            <a:srgbClr val="FDFBA5"/>
          </a:solidFill>
        </p:spPr>
        <p:txBody>
          <a:bodyPr wrap="none">
            <a:spAutoFit/>
          </a:bodyPr>
          <a:lstStyle/>
          <a:p>
            <a:r>
              <a:rPr lang="en-US" altLang="de-DE" sz="2400" b="1" dirty="0" smtClean="0">
                <a:solidFill>
                  <a:srgbClr val="1F497D"/>
                </a:solidFill>
                <a:latin typeface="Arial" charset="0"/>
                <a:sym typeface="Wingdings" panose="05000000000000000000" pitchFamily="2" charset="2"/>
              </a:rPr>
              <a:t> </a:t>
            </a:r>
            <a:r>
              <a:rPr lang="en-US" altLang="de-DE" sz="2400" b="1" dirty="0" smtClean="0">
                <a:solidFill>
                  <a:srgbClr val="1F497D"/>
                </a:solidFill>
                <a:latin typeface="Arial" charset="0"/>
              </a:rPr>
              <a:t>important: high duty cycle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6692511" y="2932274"/>
            <a:ext cx="769763" cy="923330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en-US" sz="5400" b="1" dirty="0" smtClean="0">
                <a:solidFill>
                  <a:srgbClr val="00B050"/>
                </a:solidFill>
                <a:sym typeface="Wingdings"/>
              </a:rPr>
              <a:t></a:t>
            </a:r>
            <a:endParaRPr lang="en-US" sz="5400" b="1" dirty="0" smtClean="0">
              <a:solidFill>
                <a:srgbClr val="00B050"/>
              </a:solidFill>
            </a:endParaRPr>
          </a:p>
        </p:txBody>
      </p:sp>
      <p:cxnSp>
        <p:nvCxnSpPr>
          <p:cNvPr id="47" name="Gerade Verbindung 18"/>
          <p:cNvCxnSpPr/>
          <p:nvPr/>
        </p:nvCxnSpPr>
        <p:spPr>
          <a:xfrm>
            <a:off x="918698" y="5004684"/>
            <a:ext cx="5351777" cy="0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Rechteck 19"/>
          <p:cNvSpPr/>
          <p:nvPr/>
        </p:nvSpPr>
        <p:spPr>
          <a:xfrm flipH="1">
            <a:off x="1038714" y="4463050"/>
            <a:ext cx="72000" cy="557554"/>
          </a:xfrm>
          <a:prstGeom prst="rect">
            <a:avLst/>
          </a:prstGeom>
          <a:solidFill>
            <a:srgbClr val="041DD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9" name="Rechteck 46"/>
          <p:cNvSpPr/>
          <p:nvPr/>
        </p:nvSpPr>
        <p:spPr>
          <a:xfrm>
            <a:off x="5947469" y="4463050"/>
            <a:ext cx="72000" cy="557554"/>
          </a:xfrm>
          <a:prstGeom prst="rect">
            <a:avLst/>
          </a:prstGeom>
          <a:solidFill>
            <a:srgbClr val="041DD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cxnSp>
        <p:nvCxnSpPr>
          <p:cNvPr id="50" name="Gerade Verbindung mit Pfeil 48"/>
          <p:cNvCxnSpPr/>
          <p:nvPr/>
        </p:nvCxnSpPr>
        <p:spPr>
          <a:xfrm flipV="1">
            <a:off x="918698" y="4018818"/>
            <a:ext cx="881" cy="98586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Textfeld 54"/>
          <p:cNvSpPr txBox="1"/>
          <p:nvPr/>
        </p:nvSpPr>
        <p:spPr>
          <a:xfrm>
            <a:off x="2375259" y="4033408"/>
            <a:ext cx="1762021" cy="369332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en-US" b="1" dirty="0" smtClean="0">
                <a:solidFill>
                  <a:srgbClr val="041DDA"/>
                </a:solidFill>
              </a:rPr>
              <a:t>10 Hz / 2 </a:t>
            </a:r>
            <a:r>
              <a:rPr lang="en-US" b="1" dirty="0" err="1" smtClean="0">
                <a:solidFill>
                  <a:srgbClr val="041DDA"/>
                </a:solidFill>
              </a:rPr>
              <a:t>msec</a:t>
            </a:r>
            <a:endParaRPr lang="en-US" b="1" dirty="0" smtClean="0">
              <a:solidFill>
                <a:srgbClr val="041DDA"/>
              </a:solidFill>
            </a:endParaRPr>
          </a:p>
        </p:txBody>
      </p:sp>
      <p:sp>
        <p:nvSpPr>
          <p:cNvPr id="45" name="Textfeld 27"/>
          <p:cNvSpPr txBox="1"/>
          <p:nvPr/>
        </p:nvSpPr>
        <p:spPr>
          <a:xfrm>
            <a:off x="565651" y="4018817"/>
            <a:ext cx="284052" cy="400110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</a:p>
        </p:txBody>
      </p:sp>
      <p:sp>
        <p:nvSpPr>
          <p:cNvPr id="51" name="Textfeld 15"/>
          <p:cNvSpPr txBox="1"/>
          <p:nvPr/>
        </p:nvSpPr>
        <p:spPr>
          <a:xfrm>
            <a:off x="6319110" y="4765090"/>
            <a:ext cx="269626" cy="400110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</a:p>
        </p:txBody>
      </p:sp>
      <p:sp>
        <p:nvSpPr>
          <p:cNvPr id="52" name="Textfeld 15"/>
          <p:cNvSpPr txBox="1"/>
          <p:nvPr/>
        </p:nvSpPr>
        <p:spPr>
          <a:xfrm>
            <a:off x="6335030" y="5886498"/>
            <a:ext cx="269626" cy="400110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6692511" y="4152507"/>
            <a:ext cx="769763" cy="923330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en-US" sz="5400" b="1" dirty="0" smtClean="0">
                <a:solidFill>
                  <a:srgbClr val="041DDA"/>
                </a:solidFill>
                <a:sym typeface="Wingdings"/>
              </a:rPr>
              <a:t></a:t>
            </a:r>
            <a:endParaRPr lang="en-US" sz="5400" b="1" dirty="0" smtClean="0">
              <a:solidFill>
                <a:srgbClr val="041DDA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6692511" y="5467127"/>
            <a:ext cx="769763" cy="923330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en-US" sz="5400" b="1" dirty="0" smtClean="0">
                <a:solidFill>
                  <a:srgbClr val="C00000"/>
                </a:solidFill>
                <a:sym typeface="Wingdings"/>
              </a:rPr>
              <a:t></a:t>
            </a:r>
            <a:endParaRPr lang="en-US" sz="5400" b="1" dirty="0" smtClean="0">
              <a:solidFill>
                <a:srgbClr val="C00000"/>
              </a:solidFill>
            </a:endParaRPr>
          </a:p>
        </p:txBody>
      </p:sp>
      <p:sp>
        <p:nvSpPr>
          <p:cNvPr id="58" name="Rechteck 46"/>
          <p:cNvSpPr/>
          <p:nvPr/>
        </p:nvSpPr>
        <p:spPr>
          <a:xfrm>
            <a:off x="3493091" y="4463050"/>
            <a:ext cx="72000" cy="557554"/>
          </a:xfrm>
          <a:prstGeom prst="rect">
            <a:avLst/>
          </a:prstGeom>
          <a:solidFill>
            <a:srgbClr val="041DD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0" name="Titel 1"/>
          <p:cNvSpPr txBox="1">
            <a:spLocks/>
          </p:cNvSpPr>
          <p:nvPr/>
        </p:nvSpPr>
        <p:spPr>
          <a:xfrm>
            <a:off x="277039" y="195940"/>
            <a:ext cx="6963962" cy="683832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kern="1200">
                <a:solidFill>
                  <a:srgbClr val="333333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altLang="de-DE" sz="2800" dirty="0" smtClean="0"/>
              <a:t>Beam parameter: duty cycle</a:t>
            </a:r>
            <a:endParaRPr lang="en-US" sz="2800" dirty="0"/>
          </a:p>
        </p:txBody>
      </p:sp>
      <p:sp>
        <p:nvSpPr>
          <p:cNvPr id="61" name="Textfeld 54"/>
          <p:cNvSpPr txBox="1"/>
          <p:nvPr/>
        </p:nvSpPr>
        <p:spPr>
          <a:xfrm>
            <a:off x="7448821" y="4277658"/>
            <a:ext cx="1051398" cy="646331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ctr"/>
            <a:r>
              <a:rPr lang="en-US" dirty="0" smtClean="0">
                <a:solidFill>
                  <a:srgbClr val="041DDA"/>
                </a:solidFill>
              </a:rPr>
              <a:t>loss of </a:t>
            </a:r>
            <a:r>
              <a:rPr lang="en-US" b="1" dirty="0" smtClean="0">
                <a:solidFill>
                  <a:srgbClr val="041DDA"/>
                </a:solidFill>
              </a:rPr>
              <a:t>x12.5</a:t>
            </a:r>
          </a:p>
        </p:txBody>
      </p:sp>
      <p:sp>
        <p:nvSpPr>
          <p:cNvPr id="63" name="Textfeld 54"/>
          <p:cNvSpPr txBox="1"/>
          <p:nvPr/>
        </p:nvSpPr>
        <p:spPr>
          <a:xfrm>
            <a:off x="7444465" y="5553476"/>
            <a:ext cx="1051398" cy="646331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loss of </a:t>
            </a:r>
            <a:r>
              <a:rPr lang="en-US" b="1" dirty="0" smtClean="0">
                <a:solidFill>
                  <a:srgbClr val="C00000"/>
                </a:solidFill>
              </a:rPr>
              <a:t>x50</a:t>
            </a:r>
          </a:p>
        </p:txBody>
      </p:sp>
    </p:spTree>
    <p:extLst>
      <p:ext uri="{BB962C8B-B14F-4D97-AF65-F5344CB8AC3E}">
        <p14:creationId xmlns:p14="http://schemas.microsoft.com/office/powerpoint/2010/main" val="42016991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en-US" smtClean="0"/>
              <a:t>7</a:t>
            </a:fld>
            <a:endParaRPr lang="en-US" dirty="0"/>
          </a:p>
        </p:txBody>
      </p:sp>
      <p:sp>
        <p:nvSpPr>
          <p:cNvPr id="5" name="Foliennummernplatzhalter 2"/>
          <p:cNvSpPr txBox="1">
            <a:spLocks/>
          </p:cNvSpPr>
          <p:nvPr/>
        </p:nvSpPr>
        <p:spPr>
          <a:xfrm>
            <a:off x="7964992" y="6600832"/>
            <a:ext cx="744898" cy="17429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457200" rtl="0" eaLnBrk="1" latinLnBrk="0" hangingPunct="1">
              <a:defRPr sz="1000" kern="1200">
                <a:solidFill>
                  <a:srgbClr val="333333"/>
                </a:solidFill>
                <a:latin typeface="+mj-lt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25CBDDA-5CCF-8748-8988-9DC6C8981774}" type="slidenum">
              <a:rPr lang="en-US" smtClean="0"/>
              <a:pPr/>
              <a:t>7</a:t>
            </a:fld>
            <a:endParaRPr lang="en-US" dirty="0"/>
          </a:p>
        </p:txBody>
      </p:sp>
      <p:grpSp>
        <p:nvGrpSpPr>
          <p:cNvPr id="6" name="Gruppieren 17"/>
          <p:cNvGrpSpPr/>
          <p:nvPr/>
        </p:nvGrpSpPr>
        <p:grpSpPr>
          <a:xfrm>
            <a:off x="1056320" y="2641505"/>
            <a:ext cx="5999827" cy="1394097"/>
            <a:chOff x="1461714" y="1858338"/>
            <a:chExt cx="7553826" cy="1755177"/>
          </a:xfrm>
        </p:grpSpPr>
        <p:grpSp>
          <p:nvGrpSpPr>
            <p:cNvPr id="7" name="Gruppieren 51"/>
            <p:cNvGrpSpPr/>
            <p:nvPr/>
          </p:nvGrpSpPr>
          <p:grpSpPr>
            <a:xfrm>
              <a:off x="1898073" y="2035069"/>
              <a:ext cx="6737927" cy="1363913"/>
              <a:chOff x="831273" y="2261172"/>
              <a:chExt cx="7804727" cy="1137810"/>
            </a:xfrm>
          </p:grpSpPr>
          <p:cxnSp>
            <p:nvCxnSpPr>
              <p:cNvPr id="11" name="Gerade Verbindung 4"/>
              <p:cNvCxnSpPr/>
              <p:nvPr/>
            </p:nvCxnSpPr>
            <p:spPr>
              <a:xfrm>
                <a:off x="831273" y="3398982"/>
                <a:ext cx="7804727" cy="0"/>
              </a:xfrm>
              <a:prstGeom prst="line">
                <a:avLst/>
              </a:prstGeom>
              <a:ln>
                <a:solidFill>
                  <a:schemeClr val="tx1"/>
                </a:solidFill>
                <a:headEnd type="none" w="med" len="med"/>
                <a:tailEnd type="arrow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Rechteck 5"/>
              <p:cNvSpPr/>
              <p:nvPr/>
            </p:nvSpPr>
            <p:spPr>
              <a:xfrm>
                <a:off x="960580" y="2697018"/>
                <a:ext cx="262502" cy="701964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13" name="Rechteck 6"/>
              <p:cNvSpPr/>
              <p:nvPr/>
            </p:nvSpPr>
            <p:spPr>
              <a:xfrm>
                <a:off x="1676399" y="2697018"/>
                <a:ext cx="262502" cy="701964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14" name="Rechteck 7"/>
              <p:cNvSpPr/>
              <p:nvPr/>
            </p:nvSpPr>
            <p:spPr>
              <a:xfrm>
                <a:off x="2396836" y="2697018"/>
                <a:ext cx="262502" cy="701964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15" name="Rechteck 8"/>
              <p:cNvSpPr/>
              <p:nvPr/>
            </p:nvSpPr>
            <p:spPr>
              <a:xfrm>
                <a:off x="3126509" y="2697018"/>
                <a:ext cx="262502" cy="701964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16" name="Rechteck 9"/>
              <p:cNvSpPr/>
              <p:nvPr/>
            </p:nvSpPr>
            <p:spPr>
              <a:xfrm>
                <a:off x="3846945" y="2697018"/>
                <a:ext cx="262502" cy="701964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17" name="Rechteck 10"/>
              <p:cNvSpPr/>
              <p:nvPr/>
            </p:nvSpPr>
            <p:spPr>
              <a:xfrm>
                <a:off x="4567381" y="2697018"/>
                <a:ext cx="262502" cy="701964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18" name="Rechteck 11"/>
              <p:cNvSpPr/>
              <p:nvPr/>
            </p:nvSpPr>
            <p:spPr>
              <a:xfrm>
                <a:off x="5278580" y="2697018"/>
                <a:ext cx="262502" cy="701964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19" name="Rechteck 12"/>
              <p:cNvSpPr/>
              <p:nvPr/>
            </p:nvSpPr>
            <p:spPr>
              <a:xfrm>
                <a:off x="6008253" y="2697018"/>
                <a:ext cx="262502" cy="701964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20" name="Rechteck 13"/>
              <p:cNvSpPr/>
              <p:nvPr/>
            </p:nvSpPr>
            <p:spPr>
              <a:xfrm>
                <a:off x="6737926" y="2697018"/>
                <a:ext cx="262502" cy="701964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21" name="Rechteck 14"/>
              <p:cNvSpPr/>
              <p:nvPr/>
            </p:nvSpPr>
            <p:spPr>
              <a:xfrm>
                <a:off x="7449126" y="2697018"/>
                <a:ext cx="262502" cy="701964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22" name="Rechteck 29"/>
              <p:cNvSpPr/>
              <p:nvPr/>
            </p:nvSpPr>
            <p:spPr>
              <a:xfrm>
                <a:off x="8164945" y="2697018"/>
                <a:ext cx="262502" cy="701964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/>
              </a:p>
            </p:txBody>
          </p:sp>
          <p:cxnSp>
            <p:nvCxnSpPr>
              <p:cNvPr id="23" name="Gerade Verbindung mit Pfeil 50"/>
              <p:cNvCxnSpPr/>
              <p:nvPr/>
            </p:nvCxnSpPr>
            <p:spPr>
              <a:xfrm flipV="1">
                <a:off x="831273" y="2261172"/>
                <a:ext cx="0" cy="113781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" name="Textfeld 53"/>
            <p:cNvSpPr txBox="1"/>
            <p:nvPr/>
          </p:nvSpPr>
          <p:spPr>
            <a:xfrm>
              <a:off x="3683273" y="1958108"/>
              <a:ext cx="2218397" cy="464991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spAutoFit/>
            </a:bodyPr>
            <a:lstStyle/>
            <a:p>
              <a:pPr algn="l"/>
              <a:r>
                <a:rPr lang="en-US" b="1" dirty="0" smtClean="0">
                  <a:solidFill>
                    <a:srgbClr val="00B050"/>
                  </a:solidFill>
                </a:rPr>
                <a:t>50 Hz / 5 </a:t>
              </a:r>
              <a:r>
                <a:rPr lang="en-US" b="1" dirty="0" err="1" smtClean="0">
                  <a:solidFill>
                    <a:srgbClr val="00B050"/>
                  </a:solidFill>
                </a:rPr>
                <a:t>msec</a:t>
              </a:r>
              <a:endParaRPr lang="en-US" b="1" dirty="0" smtClean="0">
                <a:solidFill>
                  <a:srgbClr val="00B050"/>
                </a:solidFill>
              </a:endParaRPr>
            </a:p>
          </p:txBody>
        </p:sp>
        <p:sp>
          <p:nvSpPr>
            <p:cNvPr id="9" name="Textfeld 3"/>
            <p:cNvSpPr txBox="1"/>
            <p:nvPr/>
          </p:nvSpPr>
          <p:spPr>
            <a:xfrm>
              <a:off x="1461714" y="1858338"/>
              <a:ext cx="357624" cy="503741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spAutoFit/>
            </a:bodyPr>
            <a:lstStyle/>
            <a:p>
              <a:pPr algn="l"/>
              <a:r>
                <a:rPr lang="en-US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</a:p>
          </p:txBody>
        </p:sp>
        <p:sp>
          <p:nvSpPr>
            <p:cNvPr id="10" name="Textfeld 15"/>
            <p:cNvSpPr txBox="1"/>
            <p:nvPr/>
          </p:nvSpPr>
          <p:spPr>
            <a:xfrm>
              <a:off x="8676079" y="3109774"/>
              <a:ext cx="339461" cy="503741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spAutoFit/>
            </a:bodyPr>
            <a:lstStyle/>
            <a:p>
              <a:pPr algn="l"/>
              <a:r>
                <a:rPr lang="en-US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</a:t>
              </a:r>
            </a:p>
          </p:txBody>
        </p:sp>
      </p:grpSp>
      <p:cxnSp>
        <p:nvCxnSpPr>
          <p:cNvPr id="29" name="Gerade Verbindung 18"/>
          <p:cNvCxnSpPr/>
          <p:nvPr/>
        </p:nvCxnSpPr>
        <p:spPr>
          <a:xfrm>
            <a:off x="1399757" y="6107900"/>
            <a:ext cx="5351777" cy="0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Rechteck 19"/>
          <p:cNvSpPr/>
          <p:nvPr/>
        </p:nvSpPr>
        <p:spPr>
          <a:xfrm>
            <a:off x="1478706" y="4389120"/>
            <a:ext cx="45719" cy="1718780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1" name="Rechteck 46"/>
          <p:cNvSpPr/>
          <p:nvPr/>
        </p:nvSpPr>
        <p:spPr>
          <a:xfrm>
            <a:off x="6418809" y="4389120"/>
            <a:ext cx="45719" cy="1718780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cxnSp>
        <p:nvCxnSpPr>
          <p:cNvPr id="32" name="Gerade Verbindung mit Pfeil 48"/>
          <p:cNvCxnSpPr/>
          <p:nvPr/>
        </p:nvCxnSpPr>
        <p:spPr>
          <a:xfrm flipV="1">
            <a:off x="1399757" y="4140926"/>
            <a:ext cx="0" cy="196697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feld 54"/>
          <p:cNvSpPr txBox="1"/>
          <p:nvPr/>
        </p:nvSpPr>
        <p:spPr>
          <a:xfrm>
            <a:off x="2922711" y="5682446"/>
            <a:ext cx="1633781" cy="369332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en-US" b="1" dirty="0" smtClean="0">
                <a:solidFill>
                  <a:srgbClr val="C00000"/>
                </a:solidFill>
              </a:rPr>
              <a:t>5 Hz / 1 </a:t>
            </a:r>
            <a:r>
              <a:rPr lang="en-US" b="1" dirty="0" err="1" smtClean="0">
                <a:solidFill>
                  <a:srgbClr val="C00000"/>
                </a:solidFill>
              </a:rPr>
              <a:t>msec</a:t>
            </a:r>
            <a:endParaRPr lang="en-US" b="1" dirty="0" smtClean="0">
              <a:solidFill>
                <a:srgbClr val="C00000"/>
              </a:solidFill>
            </a:endParaRPr>
          </a:p>
        </p:txBody>
      </p:sp>
      <p:sp>
        <p:nvSpPr>
          <p:cNvPr id="27" name="Textfeld 27"/>
          <p:cNvSpPr txBox="1"/>
          <p:nvPr/>
        </p:nvSpPr>
        <p:spPr>
          <a:xfrm>
            <a:off x="1048982" y="5149329"/>
            <a:ext cx="284052" cy="400110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</a:p>
        </p:txBody>
      </p:sp>
      <p:sp>
        <p:nvSpPr>
          <p:cNvPr id="40" name="Rectangle 39"/>
          <p:cNvSpPr/>
          <p:nvPr/>
        </p:nvSpPr>
        <p:spPr>
          <a:xfrm>
            <a:off x="7552" y="1321377"/>
            <a:ext cx="9153468" cy="1200329"/>
          </a:xfrm>
          <a:prstGeom prst="rect">
            <a:avLst/>
          </a:prstGeom>
          <a:solidFill>
            <a:srgbClr val="FDFBA5"/>
          </a:solidFill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de-DE" sz="2400" b="1" dirty="0" smtClean="0">
                <a:solidFill>
                  <a:srgbClr val="1F497D"/>
                </a:solidFill>
                <a:latin typeface="Arial" charset="0"/>
                <a:sym typeface="Wingdings" panose="05000000000000000000" pitchFamily="2" charset="2"/>
              </a:rPr>
              <a:t>too high flux </a:t>
            </a:r>
            <a:r>
              <a:rPr lang="en-US" altLang="de-DE" sz="2000" dirty="0" smtClean="0">
                <a:solidFill>
                  <a:srgbClr val="1F497D"/>
                </a:solidFill>
                <a:latin typeface="Arial" charset="0"/>
                <a:sym typeface="Wingdings" panose="05000000000000000000" pitchFamily="2" charset="2"/>
              </a:rPr>
              <a:t>(ions/cm</a:t>
            </a:r>
            <a:r>
              <a:rPr lang="en-US" altLang="de-DE" sz="2000" baseline="30000" dirty="0" smtClean="0">
                <a:solidFill>
                  <a:srgbClr val="1F497D"/>
                </a:solidFill>
                <a:latin typeface="Arial" charset="0"/>
                <a:sym typeface="Wingdings" panose="05000000000000000000" pitchFamily="2" charset="2"/>
              </a:rPr>
              <a:t>2</a:t>
            </a:r>
            <a:r>
              <a:rPr lang="en-US" altLang="de-DE" sz="2000" dirty="0" smtClean="0">
                <a:solidFill>
                  <a:srgbClr val="1F497D"/>
                </a:solidFill>
                <a:latin typeface="Arial" charset="0"/>
                <a:sym typeface="Wingdings" panose="05000000000000000000" pitchFamily="2" charset="2"/>
              </a:rPr>
              <a:t>s) </a:t>
            </a:r>
            <a:r>
              <a:rPr lang="en-US" altLang="de-DE" sz="2400" b="1" dirty="0" smtClean="0">
                <a:solidFill>
                  <a:srgbClr val="1F497D"/>
                </a:solidFill>
                <a:latin typeface="Arial" charset="0"/>
                <a:sym typeface="Wingdings" panose="05000000000000000000" pitchFamily="2" charset="2"/>
              </a:rPr>
              <a:t>leads to </a:t>
            </a:r>
            <a:r>
              <a:rPr lang="en-US" altLang="de-DE" sz="2400" b="1" dirty="0" smtClean="0">
                <a:solidFill>
                  <a:srgbClr val="1F497D"/>
                </a:solidFill>
                <a:latin typeface="Arial" charset="0"/>
              </a:rPr>
              <a:t>detrimental effects (heat load)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rgbClr val="1F497D"/>
                </a:solidFill>
                <a:latin typeface="Arial" charset="0"/>
              </a:rPr>
              <a:t>limit depends on ion species and radiation hardness of material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7345507" y="3153985"/>
            <a:ext cx="769763" cy="923330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en-US" sz="5400" b="1" dirty="0" smtClean="0">
                <a:solidFill>
                  <a:srgbClr val="00B050"/>
                </a:solidFill>
                <a:sym typeface="Wingdings"/>
              </a:rPr>
              <a:t></a:t>
            </a:r>
            <a:endParaRPr lang="en-US" sz="5400" b="1" dirty="0" smtClean="0">
              <a:solidFill>
                <a:srgbClr val="00B050"/>
              </a:solidFill>
            </a:endParaRPr>
          </a:p>
        </p:txBody>
      </p:sp>
      <p:sp>
        <p:nvSpPr>
          <p:cNvPr id="52" name="Textfeld 15"/>
          <p:cNvSpPr txBox="1"/>
          <p:nvPr/>
        </p:nvSpPr>
        <p:spPr>
          <a:xfrm>
            <a:off x="6818361" y="5886498"/>
            <a:ext cx="269626" cy="400110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7345507" y="4306520"/>
            <a:ext cx="769763" cy="923330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en-US" sz="5400" b="1" dirty="0" smtClean="0">
                <a:solidFill>
                  <a:srgbClr val="C00000"/>
                </a:solidFill>
                <a:sym typeface="Wingdings"/>
              </a:rPr>
              <a:t></a:t>
            </a:r>
            <a:endParaRPr lang="en-US" sz="5400" b="1" dirty="0" smtClean="0">
              <a:solidFill>
                <a:srgbClr val="C00000"/>
              </a:solidFill>
            </a:endParaRPr>
          </a:p>
        </p:txBody>
      </p:sp>
      <p:sp>
        <p:nvSpPr>
          <p:cNvPr id="55" name="Titel 1"/>
          <p:cNvSpPr txBox="1">
            <a:spLocks/>
          </p:cNvSpPr>
          <p:nvPr/>
        </p:nvSpPr>
        <p:spPr>
          <a:xfrm>
            <a:off x="277039" y="195940"/>
            <a:ext cx="6963962" cy="683832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kern="1200">
                <a:solidFill>
                  <a:srgbClr val="333333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altLang="de-DE" sz="2800" dirty="0" smtClean="0"/>
              <a:t>Beam parameter: flux</a:t>
            </a:r>
            <a:endParaRPr lang="en-US" sz="2800" dirty="0"/>
          </a:p>
        </p:txBody>
      </p:sp>
      <p:pic>
        <p:nvPicPr>
          <p:cNvPr id="56" name="Picture 10" descr="Kapton_5E12_Ta_80MGy"/>
          <p:cNvPicPr>
            <a:picLocks noChangeAspect="1" noChangeArrowheads="1"/>
          </p:cNvPicPr>
          <p:nvPr/>
        </p:nvPicPr>
        <p:blipFill rotWithShape="1">
          <a:blip r:embed="rId2">
            <a:lum bright="2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176884" y="5170131"/>
            <a:ext cx="1266148" cy="1191479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41354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en-US" smtClean="0"/>
              <a:t>8</a:t>
            </a:fld>
            <a:endParaRPr lang="en-US" dirty="0"/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216079" y="1951020"/>
            <a:ext cx="8638361" cy="3508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de-DE" sz="2800" b="1" dirty="0">
                <a:solidFill>
                  <a:schemeClr val="tx2"/>
                </a:solidFill>
                <a:latin typeface="Arial" charset="0"/>
              </a:rPr>
              <a:t>I</a:t>
            </a:r>
            <a:r>
              <a:rPr lang="en-US" altLang="de-DE" sz="2800" b="1" dirty="0" smtClean="0">
                <a:solidFill>
                  <a:schemeClr val="tx2"/>
                </a:solidFill>
                <a:latin typeface="Arial" charset="0"/>
              </a:rPr>
              <a:t>mportant parameters</a:t>
            </a:r>
          </a:p>
          <a:p>
            <a:pPr marL="274638" indent="-274638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de-DE" sz="2400" dirty="0" smtClean="0">
                <a:solidFill>
                  <a:schemeClr val="tx2"/>
                </a:solidFill>
                <a:latin typeface="Arial" charset="0"/>
              </a:rPr>
              <a:t>energy loss of ions </a:t>
            </a:r>
            <a:r>
              <a:rPr lang="en-US" altLang="de-DE" sz="2400" dirty="0" smtClean="0">
                <a:solidFill>
                  <a:schemeClr val="tx2"/>
                </a:solidFill>
                <a:latin typeface="Arial" charset="0"/>
                <a:sym typeface="Wingdings" panose="05000000000000000000" pitchFamily="2" charset="2"/>
              </a:rPr>
              <a:t> U ...Au ions preferred</a:t>
            </a:r>
            <a:endParaRPr lang="en-US" altLang="de-DE" sz="2400" dirty="0" smtClean="0">
              <a:solidFill>
                <a:schemeClr val="tx2"/>
              </a:solidFill>
              <a:latin typeface="Arial" charset="0"/>
            </a:endParaRPr>
          </a:p>
          <a:p>
            <a:pPr marL="274638" indent="-274638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de-DE" sz="2400" dirty="0">
                <a:solidFill>
                  <a:schemeClr val="tx2"/>
                </a:solidFill>
                <a:latin typeface="Arial" charset="0"/>
                <a:sym typeface="Wingdings" panose="05000000000000000000" pitchFamily="2" charset="2"/>
              </a:rPr>
              <a:t>ion range for volume irradiations  high energy (11 MeV/u)</a:t>
            </a:r>
            <a:endParaRPr lang="en-US" altLang="de-DE" sz="2400" dirty="0">
              <a:solidFill>
                <a:schemeClr val="tx2"/>
              </a:solidFill>
              <a:latin typeface="Arial" charset="0"/>
            </a:endParaRPr>
          </a:p>
          <a:p>
            <a:pPr marL="274638" indent="-274638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de-DE" sz="2400" dirty="0" smtClean="0">
                <a:solidFill>
                  <a:schemeClr val="tx2"/>
                </a:solidFill>
                <a:latin typeface="Arial" charset="0"/>
              </a:rPr>
              <a:t>accumulation of ions (</a:t>
            </a:r>
            <a:r>
              <a:rPr lang="en-US" altLang="de-DE" sz="2400" dirty="0" err="1" smtClean="0">
                <a:solidFill>
                  <a:schemeClr val="tx2"/>
                </a:solidFill>
                <a:latin typeface="Arial" charset="0"/>
              </a:rPr>
              <a:t>fluence</a:t>
            </a:r>
            <a:r>
              <a:rPr lang="en-US" altLang="de-DE" sz="2400" dirty="0" smtClean="0">
                <a:solidFill>
                  <a:schemeClr val="tx2"/>
                </a:solidFill>
                <a:latin typeface="Arial" charset="0"/>
              </a:rPr>
              <a:t>) </a:t>
            </a:r>
            <a:r>
              <a:rPr lang="en-US" altLang="de-DE" sz="2400" dirty="0" smtClean="0">
                <a:solidFill>
                  <a:schemeClr val="tx2"/>
                </a:solidFill>
                <a:latin typeface="Arial" charset="0"/>
                <a:sym typeface="Wingdings" panose="05000000000000000000" pitchFamily="2" charset="2"/>
              </a:rPr>
              <a:t>long pulse length</a:t>
            </a:r>
          </a:p>
          <a:p>
            <a:pPr marL="274638" indent="-274638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de-DE" sz="2400" dirty="0" smtClean="0">
                <a:solidFill>
                  <a:schemeClr val="tx2"/>
                </a:solidFill>
                <a:latin typeface="Arial" charset="0"/>
                <a:sym typeface="Wingdings" panose="05000000000000000000" pitchFamily="2" charset="2"/>
              </a:rPr>
              <a:t>detrimental flux effects (heat load) </a:t>
            </a:r>
            <a:r>
              <a:rPr lang="en-US" altLang="de-DE" sz="2400" dirty="0">
                <a:solidFill>
                  <a:schemeClr val="tx2"/>
                </a:solidFill>
                <a:latin typeface="Arial" charset="0"/>
                <a:sym typeface="Wingdings" panose="05000000000000000000" pitchFamily="2" charset="2"/>
              </a:rPr>
              <a:t> </a:t>
            </a:r>
            <a:r>
              <a:rPr lang="en-US" altLang="de-DE" sz="2400" dirty="0" smtClean="0">
                <a:solidFill>
                  <a:schemeClr val="tx2"/>
                </a:solidFill>
                <a:latin typeface="Arial" charset="0"/>
                <a:sym typeface="Wingdings" panose="05000000000000000000" pitchFamily="2" charset="2"/>
              </a:rPr>
              <a:t>limited pulse currents</a:t>
            </a:r>
          </a:p>
          <a:p>
            <a:pPr marL="274638" indent="-274638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de-DE" sz="2400" dirty="0" smtClean="0">
                <a:solidFill>
                  <a:schemeClr val="tx2"/>
                </a:solidFill>
                <a:latin typeface="Arial" charset="0"/>
                <a:sym typeface="Wingdings" panose="05000000000000000000" pitchFamily="2" charset="2"/>
              </a:rPr>
              <a:t>optimum  high </a:t>
            </a:r>
            <a:r>
              <a:rPr lang="en-US" altLang="de-DE" sz="2400" dirty="0">
                <a:solidFill>
                  <a:schemeClr val="tx2"/>
                </a:solidFill>
                <a:latin typeface="Arial" charset="0"/>
                <a:sym typeface="Wingdings" panose="05000000000000000000" pitchFamily="2" charset="2"/>
              </a:rPr>
              <a:t>duty </a:t>
            </a:r>
            <a:r>
              <a:rPr lang="en-US" altLang="de-DE" sz="2400" dirty="0" smtClean="0">
                <a:solidFill>
                  <a:schemeClr val="tx2"/>
                </a:solidFill>
                <a:latin typeface="Arial" charset="0"/>
                <a:sym typeface="Wingdings" panose="05000000000000000000" pitchFamily="2" charset="2"/>
              </a:rPr>
              <a:t>cycle</a:t>
            </a:r>
          </a:p>
        </p:txBody>
      </p:sp>
      <p:sp>
        <p:nvSpPr>
          <p:cNvPr id="6" name="Titel 1"/>
          <p:cNvSpPr txBox="1">
            <a:spLocks/>
          </p:cNvSpPr>
          <p:nvPr/>
        </p:nvSpPr>
        <p:spPr>
          <a:xfrm>
            <a:off x="277039" y="195940"/>
            <a:ext cx="6963962" cy="683832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kern="1200">
                <a:solidFill>
                  <a:srgbClr val="333333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altLang="de-DE" sz="2800" dirty="0" smtClean="0"/>
              <a:t>Beam parameter: summary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479613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en-US" smtClean="0"/>
              <a:t>9</a:t>
            </a:fld>
            <a:endParaRPr lang="en-US" dirty="0"/>
          </a:p>
        </p:txBody>
      </p:sp>
      <p:sp>
        <p:nvSpPr>
          <p:cNvPr id="4" name="Textfeld 4"/>
          <p:cNvSpPr txBox="1"/>
          <p:nvPr/>
        </p:nvSpPr>
        <p:spPr>
          <a:xfrm>
            <a:off x="602119" y="1488506"/>
            <a:ext cx="5919121" cy="4349909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r>
              <a:rPr lang="en-US" b="1" dirty="0" smtClean="0"/>
              <a:t>Broad Beam Facility</a:t>
            </a:r>
          </a:p>
          <a:p>
            <a:pPr algn="l"/>
            <a:endParaRPr lang="en-US" b="1" dirty="0" smtClean="0"/>
          </a:p>
          <a:p>
            <a:pPr indent="-285750" algn="l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Ion species: 		Au ..... U</a:t>
            </a:r>
          </a:p>
          <a:p>
            <a:pPr indent="-285750" algn="l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Energy: 			&gt; 5-6 MeV/u, optimal: 11.4 MeV/u</a:t>
            </a:r>
          </a:p>
          <a:p>
            <a:pPr indent="-285750" algn="l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Rate:				5 - 50 Hz </a:t>
            </a:r>
          </a:p>
          <a:p>
            <a:pPr indent="-285750" algn="l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Pulse length:		1 - 5 </a:t>
            </a:r>
            <a:r>
              <a:rPr lang="en-US" dirty="0" err="1" smtClean="0"/>
              <a:t>ms</a:t>
            </a:r>
            <a:endParaRPr lang="en-US" dirty="0" smtClean="0"/>
          </a:p>
          <a:p>
            <a:pPr indent="-285750" algn="l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Intensity: 			10</a:t>
            </a:r>
            <a:r>
              <a:rPr lang="en-US" baseline="30000" dirty="0" smtClean="0"/>
              <a:t>4 </a:t>
            </a:r>
            <a:r>
              <a:rPr lang="en-US" dirty="0" smtClean="0"/>
              <a:t>- 10</a:t>
            </a:r>
            <a:r>
              <a:rPr lang="en-US" baseline="30000" dirty="0" smtClean="0"/>
              <a:t>10</a:t>
            </a:r>
            <a:r>
              <a:rPr lang="en-US" dirty="0" smtClean="0"/>
              <a:t> ions/s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dirty="0" smtClean="0"/>
          </a:p>
          <a:p>
            <a:pPr algn="l"/>
            <a:r>
              <a:rPr lang="en-US" b="1" dirty="0" smtClean="0"/>
              <a:t>General schedule:</a:t>
            </a:r>
          </a:p>
          <a:p>
            <a:pPr algn="l"/>
            <a:endParaRPr lang="en-US" dirty="0" smtClean="0"/>
          </a:p>
          <a:p>
            <a:pPr marL="285750" indent="-285750" algn="l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10-20 days/year</a:t>
            </a:r>
          </a:p>
          <a:p>
            <a:pPr marL="285750" indent="-285750" algn="l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Parasitic mode possible</a:t>
            </a:r>
          </a:p>
          <a:p>
            <a:pPr marL="285750" indent="-285750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3-6 </a:t>
            </a:r>
            <a:r>
              <a:rPr lang="en-US" dirty="0"/>
              <a:t>month of </a:t>
            </a:r>
            <a:r>
              <a:rPr lang="en-US" dirty="0" smtClean="0"/>
              <a:t>operation</a:t>
            </a:r>
          </a:p>
        </p:txBody>
      </p:sp>
      <p:sp>
        <p:nvSpPr>
          <p:cNvPr id="5" name="Titel 1"/>
          <p:cNvSpPr txBox="1">
            <a:spLocks/>
          </p:cNvSpPr>
          <p:nvPr/>
        </p:nvSpPr>
        <p:spPr>
          <a:xfrm>
            <a:off x="602119" y="195943"/>
            <a:ext cx="6387148" cy="74251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kern="1200">
                <a:solidFill>
                  <a:srgbClr val="333333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altLang="de-DE" sz="2800" dirty="0" smtClean="0"/>
              <a:t>Beam requirements: X0-beamline</a:t>
            </a:r>
            <a:endParaRPr lang="en-US" sz="2800" dirty="0"/>
          </a:p>
        </p:txBody>
      </p:sp>
      <p:sp>
        <p:nvSpPr>
          <p:cNvPr id="6" name="Rectangle 5"/>
          <p:cNvSpPr/>
          <p:nvPr/>
        </p:nvSpPr>
        <p:spPr>
          <a:xfrm>
            <a:off x="4200733" y="4154056"/>
            <a:ext cx="4537139" cy="1754326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de-DE" b="1" dirty="0" smtClean="0">
                <a:solidFill>
                  <a:srgbClr val="333399"/>
                </a:solidFill>
                <a:ea typeface="ＭＳ Ｐゴシック" charset="-128"/>
                <a:cs typeface="Arial" charset="0"/>
                <a:sym typeface="Wingdings" pitchFamily="2" charset="2"/>
              </a:rPr>
              <a:t>work horse of user facility</a:t>
            </a:r>
          </a:p>
          <a:p>
            <a:pPr marL="182563" indent="-18256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de-DE" b="1" dirty="0" smtClean="0">
                <a:solidFill>
                  <a:srgbClr val="333399"/>
                </a:solidFill>
                <a:ea typeface="ＭＳ Ｐゴシック" charset="-128"/>
                <a:cs typeface="Arial" charset="0"/>
                <a:sym typeface="Wingdings" pitchFamily="2" charset="2"/>
              </a:rPr>
              <a:t>samples for ion track nanotechnology</a:t>
            </a:r>
          </a:p>
          <a:p>
            <a:pPr marL="182563" indent="-18256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de-DE" b="1" dirty="0" smtClean="0">
                <a:solidFill>
                  <a:srgbClr val="333399"/>
                </a:solidFill>
                <a:ea typeface="ＭＳ Ｐゴシック" charset="-128"/>
                <a:cs typeface="Arial" charset="0"/>
                <a:sym typeface="Wingdings" pitchFamily="2" charset="2"/>
              </a:rPr>
              <a:t>single-ion irradiations</a:t>
            </a:r>
          </a:p>
          <a:p>
            <a:pPr marL="182563" indent="-18256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de-DE" b="1" dirty="0" smtClean="0">
                <a:solidFill>
                  <a:srgbClr val="333399"/>
                </a:solidFill>
                <a:ea typeface="ＭＳ Ｐゴシック" charset="-128"/>
                <a:cs typeface="Arial" charset="0"/>
                <a:sym typeface="Wingdings" pitchFamily="2" charset="2"/>
              </a:rPr>
              <a:t>300 samples per shift</a:t>
            </a:r>
            <a:endParaRPr lang="en-US" dirty="0"/>
          </a:p>
        </p:txBody>
      </p:sp>
      <p:pic>
        <p:nvPicPr>
          <p:cNvPr id="7" name="Picture 2" descr="2005-9-GSI-beamlines 014"/>
          <p:cNvPicPr preferRelativeResize="0">
            <a:picLocks noChangeAspect="1" noChangeArrowheads="1"/>
          </p:cNvPicPr>
          <p:nvPr/>
        </p:nvPicPr>
        <p:blipFill>
          <a:blip r:embed="rId2">
            <a:lum brigh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9267" y="2875912"/>
            <a:ext cx="1748606" cy="1147448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1132983"/>
      </p:ext>
    </p:extLst>
  </p:cSld>
  <p:clrMapOvr>
    <a:masterClrMapping/>
  </p:clrMapOvr>
</p:sld>
</file>

<file path=ppt/theme/theme1.xml><?xml version="1.0" encoding="utf-8"?>
<a:theme xmlns:a="http://schemas.openxmlformats.org/drawingml/2006/main" name="gsi-folienmaster-2014-II">
  <a:themeElements>
    <a:clrScheme name="Benutzerdefiniert 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66666"/>
      </a:hlink>
      <a:folHlink>
        <a:srgbClr val="800080"/>
      </a:folHlink>
    </a:clrScheme>
    <a:fontScheme name="Office Klassisch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DBB63"/>
        </a:solidFill>
        <a:ln>
          <a:noFill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 anchor="t"/>
      <a:lstStyle>
        <a:defPPr algn="l"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gsi-folienmaster-2014-II</Template>
  <TotalTime>0</TotalTime>
  <Words>516</Words>
  <Application>Microsoft Office PowerPoint</Application>
  <PresentationFormat>On-screen Show (4:3)</PresentationFormat>
  <Paragraphs>203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gsi-folienmaster-2014-II</vt:lpstr>
      <vt:lpstr>MATerials Research: Topics and Activities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Open Questions</vt:lpstr>
    </vt:vector>
  </TitlesOfParts>
  <Company>GSI Helmholzzentrum für Schwerionenforschung mbH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Biophysics Department @ GSI / FAIR</dc:title>
  <dc:creator>Kausch, Corinna</dc:creator>
  <cp:lastModifiedBy>Trautmann, Christina Dr.</cp:lastModifiedBy>
  <cp:revision>190</cp:revision>
  <cp:lastPrinted>2016-07-25T08:45:17Z</cp:lastPrinted>
  <dcterms:created xsi:type="dcterms:W3CDTF">2016-05-11T09:48:19Z</dcterms:created>
  <dcterms:modified xsi:type="dcterms:W3CDTF">2016-08-21T11:33:26Z</dcterms:modified>
</cp:coreProperties>
</file>