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8" r:id="rId2"/>
    <p:sldId id="387" r:id="rId3"/>
    <p:sldId id="415" r:id="rId4"/>
    <p:sldId id="426" r:id="rId5"/>
    <p:sldId id="416" r:id="rId6"/>
    <p:sldId id="417" r:id="rId7"/>
    <p:sldId id="418" r:id="rId8"/>
    <p:sldId id="421" r:id="rId9"/>
    <p:sldId id="422" r:id="rId10"/>
    <p:sldId id="427" r:id="rId11"/>
    <p:sldId id="428" r:id="rId12"/>
    <p:sldId id="424" r:id="rId13"/>
    <p:sldId id="429" r:id="rId14"/>
    <p:sldId id="425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91" autoAdjust="0"/>
  </p:normalViewPr>
  <p:slideViewPr>
    <p:cSldViewPr snapToGrid="0" snapToObjects="1">
      <p:cViewPr>
        <p:scale>
          <a:sx n="70" d="100"/>
          <a:sy n="70" d="100"/>
        </p:scale>
        <p:origin x="-1308" y="84"/>
      </p:cViewPr>
      <p:guideLst>
        <p:guide orient="horz" pos="2157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22.08.2016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22.08.2016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13.3.2008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CAARI 2012 Fort Worth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13.3.2008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CAARI 2012 Fort Worth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13.3.2008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CAARI 2012 Fort Worth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13.3.2008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CAARI 2012 Fort Worth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2639" y="3278627"/>
            <a:ext cx="7206637" cy="779866"/>
          </a:xfrm>
        </p:spPr>
        <p:txBody>
          <a:bodyPr/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UNILAC requirements for 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BIOPHYSICS research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952" y="4058493"/>
            <a:ext cx="6400800" cy="584660"/>
          </a:xfrm>
        </p:spPr>
        <p:txBody>
          <a:bodyPr/>
          <a:lstStyle/>
          <a:p>
            <a:r>
              <a:rPr lang="de-DE" dirty="0" smtClean="0"/>
              <a:t>M. Scholz, </a:t>
            </a:r>
            <a:r>
              <a:rPr lang="de-DE" u="sng" dirty="0" smtClean="0"/>
              <a:t>T. Friedrich</a:t>
            </a:r>
            <a:r>
              <a:rPr lang="de-DE" dirty="0" smtClean="0"/>
              <a:t>, K.-O. Voss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UNILAC </a:t>
            </a:r>
            <a:r>
              <a:rPr lang="de-DE" dirty="0" err="1"/>
              <a:t>Facilities</a:t>
            </a:r>
            <a:r>
              <a:rPr lang="de-DE" dirty="0"/>
              <a:t> : </a:t>
            </a:r>
            <a:r>
              <a:rPr lang="de-DE" dirty="0" err="1" smtClean="0"/>
              <a:t>Microbeam</a:t>
            </a:r>
            <a:r>
              <a:rPr lang="de-DE" dirty="0" smtClean="0"/>
              <a:t> (X0)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5" y="1354639"/>
            <a:ext cx="4744196" cy="214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73" y="3772499"/>
            <a:ext cx="6195429" cy="278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3620655" y="2078182"/>
            <a:ext cx="1874981" cy="729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Shape 122"/>
          <p:cNvSpPr/>
          <p:nvPr/>
        </p:nvSpPr>
        <p:spPr>
          <a:xfrm>
            <a:off x="5093117" y="1966599"/>
            <a:ext cx="3616773" cy="84125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de-DE" sz="1600" dirty="0" smtClean="0"/>
              <a:t>Exit </a:t>
            </a:r>
            <a:r>
              <a:rPr lang="de-DE" sz="1600" dirty="0" err="1" smtClean="0"/>
              <a:t>Window</a:t>
            </a:r>
            <a:r>
              <a:rPr sz="1600" dirty="0" smtClean="0"/>
              <a:t>: </a:t>
            </a:r>
            <a:r>
              <a:rPr lang="de-DE" sz="1600" dirty="0" smtClean="0"/>
              <a:t> </a:t>
            </a:r>
            <a:r>
              <a:rPr sz="1600" dirty="0" smtClean="0"/>
              <a:t>200nm </a:t>
            </a:r>
            <a:r>
              <a:rPr sz="1600" dirty="0"/>
              <a:t>Si</a:t>
            </a:r>
            <a:r>
              <a:rPr sz="1600" baseline="-25000" dirty="0"/>
              <a:t>3</a:t>
            </a:r>
            <a:r>
              <a:rPr sz="1600" dirty="0"/>
              <a:t>N</a:t>
            </a:r>
            <a:r>
              <a:rPr sz="1600" baseline="-25000" dirty="0"/>
              <a:t>4</a:t>
            </a:r>
            <a:r>
              <a:rPr sz="1600" dirty="0"/>
              <a:t>, </a:t>
            </a:r>
            <a:r>
              <a:rPr sz="1600" dirty="0" smtClean="0"/>
              <a:t>1mm</a:t>
            </a:r>
            <a:r>
              <a:rPr sz="1600" baseline="30000" dirty="0" smtClean="0"/>
              <a:t>2</a:t>
            </a:r>
            <a:endParaRPr sz="1600" baseline="30000" dirty="0"/>
          </a:p>
          <a:p>
            <a:r>
              <a:rPr lang="de-DE" sz="1600" dirty="0" err="1" smtClean="0"/>
              <a:t>Distance</a:t>
            </a:r>
            <a:r>
              <a:rPr lang="de-DE" sz="1600" dirty="0" smtClean="0"/>
              <a:t> in </a:t>
            </a:r>
            <a:r>
              <a:rPr lang="de-DE" sz="1600" dirty="0" err="1" smtClean="0"/>
              <a:t>air</a:t>
            </a:r>
            <a:r>
              <a:rPr sz="1600" dirty="0" smtClean="0"/>
              <a:t>: </a:t>
            </a:r>
            <a:r>
              <a:rPr sz="1600" dirty="0"/>
              <a:t>&lt;300µm</a:t>
            </a:r>
          </a:p>
          <a:p>
            <a:r>
              <a:rPr sz="1600" dirty="0"/>
              <a:t>4µm </a:t>
            </a:r>
            <a:r>
              <a:rPr sz="1600" dirty="0" err="1" smtClean="0"/>
              <a:t>Polypropylen</a:t>
            </a:r>
            <a:r>
              <a:rPr lang="de-DE" sz="1600" dirty="0" smtClean="0"/>
              <a:t> </a:t>
            </a:r>
            <a:r>
              <a:rPr lang="de-DE" sz="1600" dirty="0" err="1" smtClean="0"/>
              <a:t>foil</a:t>
            </a:r>
            <a:r>
              <a:rPr lang="de-DE" sz="1600" dirty="0" smtClean="0"/>
              <a:t>  in front of </a:t>
            </a:r>
            <a:r>
              <a:rPr lang="de-DE" sz="1600" dirty="0" err="1" smtClean="0"/>
              <a:t>cells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3459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Optimal </a:t>
            </a:r>
            <a:r>
              <a:rPr lang="de-DE" dirty="0" err="1"/>
              <a:t>e</a:t>
            </a:r>
            <a:r>
              <a:rPr lang="de-DE" dirty="0" err="1" smtClean="0"/>
              <a:t>nergy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microbeam</a:t>
            </a:r>
            <a:r>
              <a:rPr lang="de-DE" dirty="0" smtClean="0"/>
              <a:t> </a:t>
            </a:r>
            <a:r>
              <a:rPr lang="de-DE" dirty="0" err="1" smtClean="0"/>
              <a:t>irradiation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8" y="2227414"/>
            <a:ext cx="4503183" cy="298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7700284">
            <a:off x="2530007" y="5125891"/>
            <a:ext cx="1020969" cy="175950"/>
          </a:xfrm>
          <a:prstGeom prst="rect">
            <a:avLst/>
          </a:prstGeom>
        </p:spPr>
      </p:pic>
      <p:sp>
        <p:nvSpPr>
          <p:cNvPr id="6" name="Shape 129"/>
          <p:cNvSpPr/>
          <p:nvPr/>
        </p:nvSpPr>
        <p:spPr>
          <a:xfrm>
            <a:off x="1410856" y="5595871"/>
            <a:ext cx="2301912" cy="348813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rPr lang="de-DE" sz="1600" dirty="0" smtClean="0"/>
              <a:t>Limited </a:t>
            </a:r>
            <a:r>
              <a:rPr lang="de-DE" sz="1600" dirty="0" err="1" smtClean="0"/>
              <a:t>magnetic</a:t>
            </a:r>
            <a:r>
              <a:rPr lang="de-DE" sz="1600" dirty="0" smtClean="0"/>
              <a:t> </a:t>
            </a:r>
            <a:r>
              <a:rPr lang="de-DE" sz="1600" dirty="0" err="1" smtClean="0"/>
              <a:t>rigidity</a:t>
            </a:r>
            <a:endParaRPr sz="1600" dirty="0"/>
          </a:p>
        </p:txBody>
      </p:sp>
      <p:sp>
        <p:nvSpPr>
          <p:cNvPr id="7" name="Shape 129"/>
          <p:cNvSpPr/>
          <p:nvPr/>
        </p:nvSpPr>
        <p:spPr>
          <a:xfrm>
            <a:off x="1055256" y="2083250"/>
            <a:ext cx="2027799" cy="348813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rPr lang="de-DE" sz="1600" dirty="0" smtClean="0"/>
              <a:t>Limited </a:t>
            </a:r>
            <a:r>
              <a:rPr lang="de-DE" sz="1600" dirty="0" err="1" smtClean="0"/>
              <a:t>range</a:t>
            </a:r>
            <a:r>
              <a:rPr lang="de-DE" sz="1600" dirty="0" smtClean="0"/>
              <a:t> in </a:t>
            </a:r>
            <a:r>
              <a:rPr lang="de-DE" sz="1600" dirty="0" err="1" smtClean="0"/>
              <a:t>cells</a:t>
            </a:r>
            <a:endParaRPr sz="1600" dirty="0"/>
          </a:p>
        </p:txBody>
      </p:sp>
      <p:sp>
        <p:nvSpPr>
          <p:cNvPr id="8" name="Shape 134"/>
          <p:cNvSpPr/>
          <p:nvPr/>
        </p:nvSpPr>
        <p:spPr>
          <a:xfrm>
            <a:off x="4799820" y="3434276"/>
            <a:ext cx="434418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sz="1600" dirty="0"/>
              <a:t>m/q = 8 (</a:t>
            </a:r>
            <a:r>
              <a:rPr sz="1600" dirty="0" err="1"/>
              <a:t>z.B</a:t>
            </a:r>
            <a:r>
              <a:rPr sz="1600" dirty="0"/>
              <a:t>. Au 25</a:t>
            </a:r>
            <a:r>
              <a:rPr sz="1600" dirty="0" smtClean="0"/>
              <a:t>+)</a:t>
            </a:r>
            <a:r>
              <a:rPr lang="de-DE" sz="1600" dirty="0"/>
              <a:t> </a:t>
            </a:r>
            <a:r>
              <a:rPr lang="de-DE" sz="1600" dirty="0" smtClean="0">
                <a:sym typeface="Wingdings" panose="05000000000000000000" pitchFamily="2" charset="2"/>
              </a:rPr>
              <a:t></a:t>
            </a:r>
            <a:r>
              <a:rPr sz="1600" dirty="0" smtClean="0"/>
              <a:t> </a:t>
            </a:r>
            <a:r>
              <a:rPr lang="de-DE" sz="1600" dirty="0" smtClean="0"/>
              <a:t>	</a:t>
            </a:r>
            <a:r>
              <a:rPr sz="1600" dirty="0" err="1" smtClean="0"/>
              <a:t>E_max</a:t>
            </a:r>
            <a:r>
              <a:rPr sz="1600" dirty="0" smtClean="0"/>
              <a:t> </a:t>
            </a:r>
            <a:r>
              <a:rPr sz="1600" dirty="0"/>
              <a:t>= </a:t>
            </a:r>
            <a:r>
              <a:rPr sz="1600" dirty="0" smtClean="0"/>
              <a:t>8.5</a:t>
            </a:r>
            <a:r>
              <a:rPr lang="de-DE" sz="1600" dirty="0" smtClean="0"/>
              <a:t> </a:t>
            </a:r>
            <a:r>
              <a:rPr sz="1600" dirty="0" smtClean="0"/>
              <a:t>MeV/u</a:t>
            </a:r>
            <a:endParaRPr lang="de-DE" sz="1600" dirty="0" smtClean="0"/>
          </a:p>
          <a:p>
            <a:r>
              <a:rPr lang="de-DE" sz="1600" dirty="0"/>
              <a:t>m/q = 6 (z.B. C 2</a:t>
            </a:r>
            <a:r>
              <a:rPr lang="de-DE" sz="1600" dirty="0" smtClean="0"/>
              <a:t>+)     </a:t>
            </a:r>
            <a:r>
              <a:rPr lang="de-DE" sz="1600" dirty="0" smtClean="0">
                <a:sym typeface="Wingdings" panose="05000000000000000000" pitchFamily="2" charset="2"/>
              </a:rPr>
              <a:t></a:t>
            </a:r>
            <a:r>
              <a:rPr lang="de-DE" sz="1600" dirty="0" smtClean="0"/>
              <a:t> 	</a:t>
            </a:r>
            <a:r>
              <a:rPr lang="de-DE" sz="1600" dirty="0" err="1" smtClean="0"/>
              <a:t>E_max</a:t>
            </a:r>
            <a:r>
              <a:rPr lang="de-DE" sz="1600" dirty="0" smtClean="0"/>
              <a:t> </a:t>
            </a:r>
            <a:r>
              <a:rPr lang="de-DE" sz="1600" dirty="0"/>
              <a:t>= </a:t>
            </a:r>
            <a:r>
              <a:rPr lang="de-DE" sz="1600" dirty="0" smtClean="0"/>
              <a:t>11.4 </a:t>
            </a:r>
            <a:r>
              <a:rPr lang="de-DE" sz="1600" dirty="0" err="1" smtClean="0"/>
              <a:t>MeV</a:t>
            </a:r>
            <a:r>
              <a:rPr lang="de-DE" sz="1600" dirty="0" smtClean="0"/>
              <a:t>/u</a:t>
            </a:r>
            <a:endParaRPr lang="de-DE" sz="1600" dirty="0"/>
          </a:p>
          <a:p>
            <a:endParaRPr sz="1600" dirty="0"/>
          </a:p>
        </p:txBody>
      </p:sp>
      <p:sp>
        <p:nvSpPr>
          <p:cNvPr id="9" name="Shape 135"/>
          <p:cNvSpPr/>
          <p:nvPr/>
        </p:nvSpPr>
        <p:spPr>
          <a:xfrm>
            <a:off x="5131558" y="2290830"/>
            <a:ext cx="3578332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de-DE" sz="1600" dirty="0" err="1" smtClean="0"/>
              <a:t>Rigidity</a:t>
            </a:r>
            <a:r>
              <a:rPr lang="de-DE" sz="1600" dirty="0" smtClean="0"/>
              <a:t> </a:t>
            </a:r>
            <a:r>
              <a:rPr lang="de-DE" sz="1600" dirty="0" err="1" smtClean="0"/>
              <a:t>limit</a:t>
            </a:r>
            <a:r>
              <a:rPr lang="de-DE" sz="1600" dirty="0" smtClean="0"/>
              <a:t> of </a:t>
            </a:r>
            <a:r>
              <a:rPr lang="de-DE" sz="1600" dirty="0" err="1" smtClean="0"/>
              <a:t>magnetic</a:t>
            </a:r>
            <a:r>
              <a:rPr lang="de-DE" sz="1600" dirty="0" smtClean="0"/>
              <a:t> </a:t>
            </a:r>
            <a:r>
              <a:rPr lang="de-DE" sz="1600" dirty="0" err="1" smtClean="0"/>
              <a:t>lense</a:t>
            </a:r>
            <a:r>
              <a:rPr lang="de-DE" sz="1600" dirty="0" smtClean="0"/>
              <a:t>: ~ 5 A</a:t>
            </a:r>
            <a:endParaRPr sz="1600" dirty="0"/>
          </a:p>
        </p:txBody>
      </p:sp>
      <p:sp>
        <p:nvSpPr>
          <p:cNvPr id="11" name="Shape 137"/>
          <p:cNvSpPr/>
          <p:nvPr/>
        </p:nvSpPr>
        <p:spPr>
          <a:xfrm>
            <a:off x="4356922" y="4413307"/>
            <a:ext cx="4011223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endParaRPr sz="1600" dirty="0"/>
          </a:p>
        </p:txBody>
      </p:sp>
      <p:sp>
        <p:nvSpPr>
          <p:cNvPr id="12" name="Shape 138"/>
          <p:cNvSpPr/>
          <p:nvPr/>
        </p:nvSpPr>
        <p:spPr>
          <a:xfrm>
            <a:off x="5407208" y="4338261"/>
            <a:ext cx="296093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/>
            <a:r>
              <a:rPr lang="de-DE" sz="1600" dirty="0" smtClean="0"/>
              <a:t>Potential </a:t>
            </a:r>
            <a:r>
              <a:rPr lang="de-DE" sz="1600" dirty="0" err="1"/>
              <a:t>i</a:t>
            </a:r>
            <a:r>
              <a:rPr lang="de-DE" sz="1600" dirty="0" err="1" smtClean="0"/>
              <a:t>mprovements</a:t>
            </a:r>
            <a:r>
              <a:rPr sz="1600" dirty="0" smtClean="0"/>
              <a:t>:</a:t>
            </a:r>
            <a:endParaRPr sz="1600" dirty="0"/>
          </a:p>
          <a:p>
            <a:pPr algn="ctr"/>
            <a:r>
              <a:rPr lang="de-DE" sz="1600" dirty="0" err="1" smtClean="0"/>
              <a:t>higher</a:t>
            </a:r>
            <a:r>
              <a:rPr lang="de-DE" sz="1600" dirty="0" smtClean="0"/>
              <a:t> </a:t>
            </a:r>
            <a:r>
              <a:rPr lang="de-DE" sz="1600" dirty="0" err="1" smtClean="0"/>
              <a:t>charge</a:t>
            </a:r>
            <a:r>
              <a:rPr lang="de-DE" sz="1600" dirty="0" smtClean="0"/>
              <a:t> </a:t>
            </a:r>
            <a:r>
              <a:rPr lang="de-DE" sz="1600" dirty="0" err="1" smtClean="0"/>
              <a:t>state</a:t>
            </a:r>
            <a:r>
              <a:rPr lang="de-DE" sz="1600" dirty="0" smtClean="0"/>
              <a:t> / </a:t>
            </a:r>
            <a:r>
              <a:rPr lang="de-DE" sz="1600" dirty="0" err="1" smtClean="0"/>
              <a:t>stripping</a:t>
            </a:r>
            <a:r>
              <a:rPr lang="de-DE" sz="1600" dirty="0" smtClean="0"/>
              <a:t> </a:t>
            </a:r>
          </a:p>
          <a:p>
            <a:pPr algn="ctr"/>
            <a:r>
              <a:rPr lang="de-DE" sz="1600" dirty="0" err="1" smtClean="0"/>
              <a:t>thicker</a:t>
            </a:r>
            <a:r>
              <a:rPr sz="1600" dirty="0" smtClean="0"/>
              <a:t> </a:t>
            </a:r>
            <a:r>
              <a:rPr lang="de-DE" sz="1600" dirty="0" smtClean="0"/>
              <a:t>l</a:t>
            </a:r>
            <a:r>
              <a:rPr lang="de-DE" sz="1600" dirty="0"/>
              <a:t>e</a:t>
            </a:r>
            <a:r>
              <a:rPr sz="1600" dirty="0" err="1" smtClean="0"/>
              <a:t>nse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5651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Impact of pulse </a:t>
            </a:r>
            <a:r>
              <a:rPr lang="de-DE" dirty="0" err="1" smtClean="0"/>
              <a:t>structure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microbeam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08" y="2043971"/>
            <a:ext cx="5794447" cy="357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1460349" y="1452479"/>
            <a:ext cx="6808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Irradiation time </a:t>
            </a:r>
            <a:r>
              <a:rPr lang="de-DE" dirty="0" err="1" smtClean="0"/>
              <a:t>for</a:t>
            </a:r>
            <a:r>
              <a:rPr lang="de-DE" dirty="0" smtClean="0"/>
              <a:t> 0.1 </a:t>
            </a:r>
            <a:r>
              <a:rPr lang="de-DE" dirty="0" err="1" smtClean="0"/>
              <a:t>ms</a:t>
            </a:r>
            <a:r>
              <a:rPr lang="de-DE" dirty="0" smtClean="0"/>
              <a:t> </a:t>
            </a:r>
            <a:r>
              <a:rPr lang="de-DE" dirty="0" err="1" smtClean="0"/>
              <a:t>dead</a:t>
            </a:r>
            <a:r>
              <a:rPr lang="de-DE" dirty="0" smtClean="0"/>
              <a:t> time / </a:t>
            </a:r>
            <a:r>
              <a:rPr lang="de-DE" dirty="0" err="1" smtClean="0"/>
              <a:t>ion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carbon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78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Summary: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5252"/>
              </p:ext>
            </p:extLst>
          </p:nvPr>
        </p:nvGraphicFramePr>
        <p:xfrm>
          <a:off x="349543" y="1397000"/>
          <a:ext cx="8371376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828"/>
                <a:gridCol w="2809154"/>
                <a:gridCol w="308439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Broadbeam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Microbeam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Ion</a:t>
                      </a:r>
                      <a:r>
                        <a:rPr lang="en-US" baseline="0" dirty="0" smtClean="0"/>
                        <a:t>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– U (All)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and heavier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– 8 MeV/u 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(3 – 6.5 MeV/u)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5 MeV/u</a:t>
                      </a:r>
                    </a:p>
                    <a:p>
                      <a:r>
                        <a:rPr lang="en-US" dirty="0" smtClean="0"/>
                        <a:t>(ab 1.4 MeV/u)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particles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macropulse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-10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8</a:t>
                      </a:r>
                      <a:r>
                        <a:rPr lang="en-US" dirty="0" smtClean="0"/>
                        <a:t> – 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Pulse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– 5 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(0.5 – 2 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 – 5 </a:t>
                      </a:r>
                      <a:r>
                        <a:rPr lang="en-US" dirty="0" err="1" smtClean="0"/>
                        <a:t>ms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(0.1 – 2 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Repetition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– 10 Hz</a:t>
                      </a:r>
                    </a:p>
                    <a:p>
                      <a:r>
                        <a:rPr lang="en-US" dirty="0" smtClean="0"/>
                        <a:t>(1 – 5 Hz)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– 50 Hz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4149" y="4531057"/>
            <a:ext cx="7122463" cy="203132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...and: 	- Immediate flexibility in pulse length / repetition rate</a:t>
            </a:r>
            <a:br>
              <a:rPr lang="en-US" dirty="0" smtClean="0"/>
            </a:br>
            <a:r>
              <a:rPr lang="en-US" dirty="0" smtClean="0"/>
              <a:t> 		- Delivery in parasitic mode highly efficient </a:t>
            </a:r>
            <a:br>
              <a:rPr lang="en-US" dirty="0" smtClean="0"/>
            </a:br>
            <a:r>
              <a:rPr lang="en-US" dirty="0" smtClean="0"/>
              <a:t>                 (parallel sources &amp; experiments / parallel to SIS injection)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sym typeface="Wingdings" panose="05000000000000000000" pitchFamily="2" charset="2"/>
              </a:rPr>
              <a:t> Optimized experimental throughput</a:t>
            </a:r>
          </a:p>
          <a:p>
            <a:pPr algn="ctr"/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Flexibility, variability and redundancy in beam parameters </a:t>
            </a:r>
            <a:b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and beam availability should be kept as much as possible!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1231076" y="1665514"/>
            <a:ext cx="6346609" cy="452431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existing</a:t>
            </a:r>
            <a:r>
              <a:rPr lang="de-DE" b="1" dirty="0" smtClean="0"/>
              <a:t> / </a:t>
            </a:r>
            <a:r>
              <a:rPr lang="de-DE" b="1" dirty="0" err="1" smtClean="0"/>
              <a:t>optimized</a:t>
            </a:r>
            <a:r>
              <a:rPr lang="de-DE" b="1" dirty="0" smtClean="0"/>
              <a:t> UNILAC: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Maximum tolerable </a:t>
            </a:r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Energy</a:t>
            </a:r>
            <a:r>
              <a:rPr lang="de-DE" dirty="0" smtClean="0"/>
              <a:t>/Ion </a:t>
            </a:r>
            <a:r>
              <a:rPr lang="de-DE" dirty="0" err="1" smtClean="0"/>
              <a:t>dependence</a:t>
            </a:r>
            <a:r>
              <a:rPr lang="de-DE" dirty="0" smtClean="0"/>
              <a:t> of </a:t>
            </a:r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scenarios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Parallel </a:t>
            </a:r>
            <a:r>
              <a:rPr lang="de-DE" dirty="0" err="1" smtClean="0"/>
              <a:t>operation</a:t>
            </a:r>
            <a:r>
              <a:rPr lang="de-DE" dirty="0" smtClean="0"/>
              <a:t> of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 smtClean="0"/>
          </a:p>
          <a:p>
            <a:pPr lvl="1"/>
            <a:endParaRPr lang="de-DE" dirty="0" smtClean="0"/>
          </a:p>
          <a:p>
            <a:pPr algn="l"/>
            <a:r>
              <a:rPr lang="de-DE" b="1" dirty="0" err="1" smtClean="0"/>
              <a:t>For</a:t>
            </a:r>
            <a:r>
              <a:rPr lang="de-DE" b="1" dirty="0" smtClean="0"/>
              <a:t> additional CW-</a:t>
            </a:r>
            <a:r>
              <a:rPr lang="de-DE" b="1" dirty="0" err="1" smtClean="0"/>
              <a:t>Linac</a:t>
            </a:r>
            <a:r>
              <a:rPr lang="de-DE" b="1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Range of </a:t>
            </a:r>
            <a:r>
              <a:rPr lang="de-DE" dirty="0" err="1"/>
              <a:t>ion</a:t>
            </a:r>
            <a:r>
              <a:rPr lang="de-DE" dirty="0"/>
              <a:t> </a:t>
            </a:r>
            <a:r>
              <a:rPr lang="de-DE" dirty="0" err="1" smtClean="0"/>
              <a:t>species</a:t>
            </a:r>
            <a:r>
              <a:rPr lang="de-DE" dirty="0" smtClean="0"/>
              <a:t> /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availability</a:t>
            </a: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Maximal </a:t>
            </a:r>
            <a:r>
              <a:rPr lang="de-DE" dirty="0" err="1" smtClean="0"/>
              <a:t>energy</a:t>
            </a:r>
            <a:endParaRPr lang="de-DE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Pulse </a:t>
            </a:r>
            <a:r>
              <a:rPr lang="de-DE" dirty="0" err="1"/>
              <a:t>structure</a:t>
            </a:r>
            <a:r>
              <a:rPr lang="de-DE" dirty="0"/>
              <a:t> / </a:t>
            </a:r>
            <a:r>
              <a:rPr lang="de-DE" dirty="0" err="1" smtClean="0"/>
              <a:t>frequency</a:t>
            </a: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Dynamic 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range</a:t>
            </a: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Pulse </a:t>
            </a:r>
            <a:r>
              <a:rPr lang="de-DE" dirty="0" err="1" smtClean="0"/>
              <a:t>structure</a:t>
            </a:r>
            <a:r>
              <a:rPr lang="de-DE" dirty="0" smtClean="0"/>
              <a:t> / </a:t>
            </a:r>
            <a:r>
              <a:rPr lang="de-DE" dirty="0" err="1" smtClean="0"/>
              <a:t>frequency</a:t>
            </a:r>
            <a:endParaRPr lang="de-DE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Parallel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FAIR-</a:t>
            </a:r>
            <a:r>
              <a:rPr lang="de-DE" dirty="0" err="1"/>
              <a:t>i</a:t>
            </a:r>
            <a:r>
              <a:rPr lang="de-DE" dirty="0" err="1" smtClean="0"/>
              <a:t>njector</a:t>
            </a:r>
            <a:endParaRPr lang="de-DE" dirty="0"/>
          </a:p>
          <a:p>
            <a:pPr algn="l"/>
            <a:endParaRPr lang="de-DE" dirty="0" smtClean="0"/>
          </a:p>
          <a:p>
            <a:pPr algn="l"/>
            <a:r>
              <a:rPr lang="de-DE" b="1" dirty="0" smtClean="0"/>
              <a:t>General: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Overall time </a:t>
            </a:r>
            <a:r>
              <a:rPr lang="de-DE" dirty="0" err="1" smtClean="0"/>
              <a:t>schedule</a:t>
            </a:r>
            <a:r>
              <a:rPr lang="de-DE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911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96062" y="2839854"/>
            <a:ext cx="4318639" cy="1723549"/>
          </a:xfrm>
          <a:prstGeom prst="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1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en-US" altLang="de-DE" sz="2000" b="1" dirty="0" smtClean="0">
                <a:solidFill>
                  <a:srgbClr val="000000"/>
                </a:solidFill>
                <a:latin typeface="Arial" charset="0"/>
              </a:rPr>
              <a:t>Experimental questions </a:t>
            </a:r>
            <a:br>
              <a:rPr lang="en-US" altLang="de-DE" sz="20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altLang="de-DE" sz="2000" b="1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 Variation in radiation quality</a:t>
            </a:r>
            <a:endParaRPr lang="en-US" altLang="de-DE" sz="20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1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en-US" altLang="de-DE" sz="2000" b="1" dirty="0" err="1" smtClean="0">
                <a:solidFill>
                  <a:srgbClr val="000000"/>
                </a:solidFill>
                <a:latin typeface="Arial" charset="0"/>
              </a:rPr>
              <a:t>Broadbeam</a:t>
            </a:r>
            <a:r>
              <a:rPr lang="en-US" altLang="de-DE" sz="2000" b="1" dirty="0" smtClean="0">
                <a:solidFill>
                  <a:srgbClr val="000000"/>
                </a:solidFill>
                <a:latin typeface="Arial" charset="0"/>
              </a:rPr>
              <a:t> experiments (X6)</a:t>
            </a:r>
          </a:p>
          <a:p>
            <a:pPr marL="342900" indent="-342900" eaLnBrk="1" hangingPunct="1">
              <a:spcBef>
                <a:spcPct val="1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en-US" altLang="de-DE" sz="2000" b="1" dirty="0" err="1" smtClean="0">
                <a:solidFill>
                  <a:srgbClr val="000000"/>
                </a:solidFill>
                <a:latin typeface="Arial" charset="0"/>
              </a:rPr>
              <a:t>Microbeam</a:t>
            </a:r>
            <a:r>
              <a:rPr lang="en-US" altLang="de-DE" sz="2000" b="1" dirty="0" smtClean="0">
                <a:solidFill>
                  <a:srgbClr val="000000"/>
                </a:solidFill>
                <a:latin typeface="Arial" charset="0"/>
              </a:rPr>
              <a:t> experiments (X0)</a:t>
            </a:r>
          </a:p>
          <a:p>
            <a:pPr marL="342900" indent="-342900" eaLnBrk="1" hangingPunct="1">
              <a:spcBef>
                <a:spcPct val="10000"/>
              </a:spcBef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en-US" altLang="de-DE" sz="2000" b="1" dirty="0" smtClean="0">
                <a:solidFill>
                  <a:srgbClr val="000000"/>
                </a:solidFill>
                <a:latin typeface="Arial" charset="0"/>
              </a:rPr>
              <a:t>Summary: Requirements</a:t>
            </a:r>
            <a:endParaRPr lang="de-DE" altLang="de-DE" sz="2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11392"/>
            <a:ext cx="6242342" cy="787557"/>
          </a:xfrm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Energies</a:t>
            </a:r>
            <a:r>
              <a:rPr lang="de-DE" dirty="0" smtClean="0">
                <a:solidFill>
                  <a:schemeClr val="tx1"/>
                </a:solidFill>
              </a:rPr>
              <a:t> of </a:t>
            </a:r>
            <a:r>
              <a:rPr lang="de-DE" dirty="0" err="1" smtClean="0">
                <a:solidFill>
                  <a:schemeClr val="tx1"/>
                </a:solidFill>
              </a:rPr>
              <a:t>interest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1079500" y="6188075"/>
            <a:ext cx="2663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Jakob et al., Int. J. Radiat. Biol. 2002</a:t>
            </a:r>
          </a:p>
        </p:txBody>
      </p:sp>
      <p:sp>
        <p:nvSpPr>
          <p:cNvPr id="39" name="Freihandform 38"/>
          <p:cNvSpPr/>
          <p:nvPr/>
        </p:nvSpPr>
        <p:spPr bwMode="auto">
          <a:xfrm>
            <a:off x="3475858" y="1310185"/>
            <a:ext cx="2452908" cy="1690156"/>
          </a:xfrm>
          <a:custGeom>
            <a:avLst/>
            <a:gdLst>
              <a:gd name="connsiteX0" fmla="*/ 0 w 4107677"/>
              <a:gd name="connsiteY0" fmla="*/ 493895 h 493895"/>
              <a:gd name="connsiteX1" fmla="*/ 2278743 w 4107677"/>
              <a:gd name="connsiteY1" fmla="*/ 479381 h 493895"/>
              <a:gd name="connsiteX2" fmla="*/ 3556000 w 4107677"/>
              <a:gd name="connsiteY2" fmla="*/ 435838 h 493895"/>
              <a:gd name="connsiteX3" fmla="*/ 3817258 w 4107677"/>
              <a:gd name="connsiteY3" fmla="*/ 319724 h 493895"/>
              <a:gd name="connsiteX4" fmla="*/ 4064000 w 4107677"/>
              <a:gd name="connsiteY4" fmla="*/ 410 h 493895"/>
              <a:gd name="connsiteX5" fmla="*/ 4107543 w 4107677"/>
              <a:gd name="connsiteY5" fmla="*/ 392295 h 493895"/>
              <a:gd name="connsiteX6" fmla="*/ 4107543 w 4107677"/>
              <a:gd name="connsiteY6" fmla="*/ 392295 h 49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7677" h="493895">
                <a:moveTo>
                  <a:pt x="0" y="493895"/>
                </a:moveTo>
                <a:lnTo>
                  <a:pt x="2278743" y="479381"/>
                </a:lnTo>
                <a:cubicBezTo>
                  <a:pt x="2871410" y="469705"/>
                  <a:pt x="3299581" y="462447"/>
                  <a:pt x="3556000" y="435838"/>
                </a:cubicBezTo>
                <a:cubicBezTo>
                  <a:pt x="3812419" y="409229"/>
                  <a:pt x="3732591" y="392295"/>
                  <a:pt x="3817258" y="319724"/>
                </a:cubicBezTo>
                <a:cubicBezTo>
                  <a:pt x="3901925" y="247153"/>
                  <a:pt x="4015619" y="-11685"/>
                  <a:pt x="4064000" y="410"/>
                </a:cubicBezTo>
                <a:cubicBezTo>
                  <a:pt x="4112381" y="12505"/>
                  <a:pt x="4107543" y="392295"/>
                  <a:pt x="4107543" y="392295"/>
                </a:cubicBezTo>
                <a:lnTo>
                  <a:pt x="4107543" y="392295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 bwMode="auto">
          <a:xfrm flipH="1" flipV="1">
            <a:off x="3366962" y="1310185"/>
            <a:ext cx="7254" cy="18498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Gerade Verbindung mit Pfeil 40"/>
          <p:cNvCxnSpPr/>
          <p:nvPr/>
        </p:nvCxnSpPr>
        <p:spPr bwMode="auto">
          <a:xfrm>
            <a:off x="3366962" y="3152741"/>
            <a:ext cx="3297945" cy="7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feld 41"/>
          <p:cNvSpPr txBox="1"/>
          <p:nvPr/>
        </p:nvSpPr>
        <p:spPr>
          <a:xfrm rot="16200000">
            <a:off x="1870751" y="1883183"/>
            <a:ext cx="2209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/>
              <a:t>Stopping</a:t>
            </a:r>
            <a:r>
              <a:rPr lang="de-DE" sz="2000" dirty="0" smtClean="0"/>
              <a:t> Power</a:t>
            </a:r>
          </a:p>
          <a:p>
            <a:pPr algn="ctr"/>
            <a:r>
              <a:rPr lang="de-DE" sz="2000" dirty="0" smtClean="0"/>
              <a:t>(Radiation Action)</a:t>
            </a:r>
            <a:endParaRPr lang="de-DE" sz="2000" dirty="0"/>
          </a:p>
        </p:txBody>
      </p:sp>
      <p:sp>
        <p:nvSpPr>
          <p:cNvPr id="43" name="Textfeld 42"/>
          <p:cNvSpPr txBox="1"/>
          <p:nvPr/>
        </p:nvSpPr>
        <p:spPr>
          <a:xfrm>
            <a:off x="3881728" y="317451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Depth</a:t>
            </a:r>
            <a:r>
              <a:rPr lang="de-DE" sz="2000" dirty="0" smtClean="0"/>
              <a:t> in </a:t>
            </a:r>
            <a:r>
              <a:rPr lang="de-DE" sz="2000" dirty="0" err="1" smtClean="0"/>
              <a:t>water</a:t>
            </a:r>
            <a:endParaRPr lang="de-DE" sz="2000" dirty="0"/>
          </a:p>
        </p:txBody>
      </p:sp>
      <p:sp>
        <p:nvSpPr>
          <p:cNvPr id="7" name="Ellipse 6"/>
          <p:cNvSpPr/>
          <p:nvPr/>
        </p:nvSpPr>
        <p:spPr>
          <a:xfrm rot="20522294">
            <a:off x="4524929" y="2579964"/>
            <a:ext cx="1162240" cy="559558"/>
          </a:xfrm>
          <a:prstGeom prst="ellipse">
            <a:avLst/>
          </a:prstGeom>
          <a:solidFill>
            <a:srgbClr val="00B0F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3300054" y="2615473"/>
            <a:ext cx="1418765" cy="559558"/>
          </a:xfrm>
          <a:prstGeom prst="ellipse">
            <a:avLst/>
          </a:prstGeom>
          <a:solidFill>
            <a:srgbClr val="FDBB63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/>
        </p:nvSpPr>
        <p:spPr>
          <a:xfrm rot="5400000">
            <a:off x="5228060" y="1687726"/>
            <a:ext cx="1418765" cy="559558"/>
          </a:xfrm>
          <a:prstGeom prst="ellipse">
            <a:avLst/>
          </a:prstGeom>
          <a:solidFill>
            <a:srgbClr val="00B05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866030" y="3000341"/>
            <a:ext cx="764274" cy="807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5527343" y="2895252"/>
            <a:ext cx="887105" cy="9124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5989148" y="2235090"/>
            <a:ext cx="1230518" cy="11891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470257" y="3957846"/>
            <a:ext cx="69769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FAIR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6126390" y="3837295"/>
            <a:ext cx="55656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SIS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7015782" y="3471071"/>
            <a:ext cx="103105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UNILAC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36979" y="5008728"/>
            <a:ext cx="7263527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The coexisting availability of beams covering the entire energy range </a:t>
            </a:r>
          </a:p>
          <a:p>
            <a:pPr algn="ctr"/>
            <a:r>
              <a:rPr lang="en-US" dirty="0" smtClean="0"/>
              <a:t>and ion species under otherwise equal conditions is a </a:t>
            </a:r>
            <a:r>
              <a:rPr lang="en-US" dirty="0" err="1" smtClean="0"/>
              <a:t>prerequiste</a:t>
            </a:r>
            <a:r>
              <a:rPr lang="en-US" dirty="0" smtClean="0"/>
              <a:t> for </a:t>
            </a:r>
            <a:br>
              <a:rPr lang="en-US" dirty="0" smtClean="0"/>
            </a:br>
            <a:r>
              <a:rPr lang="en-US" dirty="0" smtClean="0"/>
              <a:t>systematic biophysics experiments – and unique @GSI.</a:t>
            </a:r>
          </a:p>
        </p:txBody>
      </p:sp>
    </p:spTree>
    <p:extLst>
      <p:ext uri="{BB962C8B-B14F-4D97-AF65-F5344CB8AC3E}">
        <p14:creationId xmlns:p14="http://schemas.microsoft.com/office/powerpoint/2010/main" val="42434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/>
      <p:bldP spid="7" grpId="0" animBg="1"/>
      <p:bldP spid="44" grpId="0" animBg="1"/>
      <p:bldP spid="45" grpId="0" animBg="1"/>
      <p:bldP spid="15" grpId="0"/>
      <p:bldP spid="46" grpId="0"/>
      <p:bldP spid="4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11392"/>
            <a:ext cx="6242342" cy="787557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UNILAC </a:t>
            </a:r>
            <a:r>
              <a:rPr lang="de-DE" dirty="0" err="1" smtClean="0">
                <a:solidFill>
                  <a:schemeClr val="tx1"/>
                </a:solidFill>
              </a:rPr>
              <a:t>experiments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pic>
        <p:nvPicPr>
          <p:cNvPr id="21" name="Picture 19" descr="3_hmre11_80grad_1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6" y="2630600"/>
            <a:ext cx="3144838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225396" y="1786050"/>
            <a:ext cx="1082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495271" y="1887650"/>
            <a:ext cx="1082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293659" y="1987663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1698471" y="2089263"/>
            <a:ext cx="1082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7" name="Line 25"/>
          <p:cNvSpPr>
            <a:spLocks noChangeAspect="1" noChangeShapeType="1"/>
          </p:cNvSpPr>
          <p:nvPr/>
        </p:nvSpPr>
        <p:spPr bwMode="auto">
          <a:xfrm flipV="1">
            <a:off x="2816071" y="1686038"/>
            <a:ext cx="166688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984346" y="1686038"/>
            <a:ext cx="134938" cy="150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2984346" y="1384413"/>
            <a:ext cx="0" cy="301625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530196" y="1259000"/>
            <a:ext cx="158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  <a:t>sample holder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rot="16800000">
            <a:off x="3024034" y="1463788"/>
            <a:ext cx="0" cy="744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 rot="16800000">
            <a:off x="2793846" y="1733663"/>
            <a:ext cx="50800" cy="201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 rot="16800000">
            <a:off x="2992284" y="1760650"/>
            <a:ext cx="50800" cy="203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 rot="16800000">
            <a:off x="3258984" y="1795575"/>
            <a:ext cx="50800" cy="203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1079500" y="5846875"/>
            <a:ext cx="2663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Jakob et al., Int. J. Radiat. Biol. 2002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10" y="2630600"/>
            <a:ext cx="3163256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5854046" y="3687914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6517499" y="3161584"/>
            <a:ext cx="38985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Bi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972841" y="1388973"/>
            <a:ext cx="3647153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dirty="0" err="1" smtClean="0"/>
              <a:t>Repair</a:t>
            </a:r>
            <a:r>
              <a:rPr lang="de-DE" dirty="0" smtClean="0"/>
              <a:t> of DNA </a:t>
            </a:r>
            <a:r>
              <a:rPr lang="de-DE" dirty="0" err="1" smtClean="0"/>
              <a:t>damage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endParaRPr lang="de-DE" dirty="0" smtClean="0"/>
          </a:p>
          <a:p>
            <a:pPr algn="ctr"/>
            <a:r>
              <a:rPr lang="de-DE" dirty="0" smtClean="0"/>
              <a:t>on </a:t>
            </a:r>
            <a:r>
              <a:rPr lang="de-DE" b="1" dirty="0" err="1" smtClean="0"/>
              <a:t>damage</a:t>
            </a:r>
            <a:r>
              <a:rPr lang="de-DE" b="1" dirty="0" smtClean="0"/>
              <a:t> </a:t>
            </a:r>
            <a:r>
              <a:rPr lang="de-DE" b="1" dirty="0" err="1" smtClean="0"/>
              <a:t>density</a:t>
            </a:r>
            <a:r>
              <a:rPr lang="de-DE" b="1" dirty="0" smtClean="0"/>
              <a:t> / </a:t>
            </a:r>
            <a:r>
              <a:rPr lang="de-DE" b="1" dirty="0" err="1" smtClean="0"/>
              <a:t>complexity</a:t>
            </a:r>
            <a:endParaRPr lang="de-DE" b="1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13899" y="5984194"/>
            <a:ext cx="844340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Typically: 2-3 d </a:t>
            </a:r>
            <a:r>
              <a:rPr lang="en-US" dirty="0" err="1" smtClean="0"/>
              <a:t>beamtimes</a:t>
            </a:r>
            <a:r>
              <a:rPr lang="en-US" dirty="0" smtClean="0"/>
              <a:t>, moderate intensities, parasitic mode, irradiation in air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UNIversal</a:t>
            </a:r>
            <a:r>
              <a:rPr lang="de-DE" dirty="0" smtClean="0"/>
              <a:t> Linear </a:t>
            </a:r>
            <a:r>
              <a:rPr lang="de-DE" dirty="0" err="1" smtClean="0"/>
              <a:t>ACcelerator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47570" y="1624611"/>
            <a:ext cx="7520007" cy="424731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dirty="0"/>
              <a:t>Goal:  		Variation of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variation</a:t>
            </a:r>
            <a:r>
              <a:rPr lang="de-DE" dirty="0"/>
              <a:t> of </a:t>
            </a:r>
            <a:r>
              <a:rPr lang="de-DE" dirty="0" err="1" smtClean="0"/>
              <a:t>dE</a:t>
            </a:r>
            <a:r>
              <a:rPr lang="de-DE" dirty="0" smtClean="0"/>
              <a:t>/dx</a:t>
            </a:r>
            <a:endParaRPr lang="de-DE" dirty="0"/>
          </a:p>
          <a:p>
            <a:r>
              <a:rPr lang="de-DE" dirty="0"/>
              <a:t>			</a:t>
            </a:r>
          </a:p>
          <a:p>
            <a:r>
              <a:rPr lang="de-DE" dirty="0"/>
              <a:t>Tool:		</a:t>
            </a:r>
            <a:r>
              <a:rPr lang="de-DE" b="1" dirty="0" smtClean="0">
                <a:solidFill>
                  <a:srgbClr val="FF0000"/>
                </a:solidFill>
              </a:rPr>
              <a:t>Choice </a:t>
            </a:r>
            <a:r>
              <a:rPr lang="de-DE" b="1" dirty="0">
                <a:solidFill>
                  <a:srgbClr val="FF0000"/>
                </a:solidFill>
              </a:rPr>
              <a:t>of </a:t>
            </a:r>
            <a:r>
              <a:rPr lang="de-DE" b="1" dirty="0" err="1">
                <a:solidFill>
                  <a:srgbClr val="FF0000"/>
                </a:solidFill>
              </a:rPr>
              <a:t>ion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species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 </a:t>
            </a:r>
            <a:endParaRPr lang="de-DE" dirty="0"/>
          </a:p>
          <a:p>
            <a:pPr algn="l"/>
            <a:endParaRPr lang="de-DE" dirty="0" smtClean="0"/>
          </a:p>
          <a:p>
            <a:pPr algn="l"/>
            <a:endParaRPr lang="de-DE" dirty="0"/>
          </a:p>
          <a:p>
            <a:r>
              <a:rPr lang="de-DE" dirty="0"/>
              <a:t>He – U: 		</a:t>
            </a:r>
            <a:r>
              <a:rPr lang="de-DE" dirty="0" err="1"/>
              <a:t>Mechanisms</a:t>
            </a:r>
            <a:r>
              <a:rPr lang="de-DE" dirty="0"/>
              <a:t> of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action</a:t>
            </a:r>
            <a:endParaRPr lang="de-DE" dirty="0"/>
          </a:p>
          <a:p>
            <a:pPr algn="l"/>
            <a:r>
              <a:rPr lang="de-DE" dirty="0" smtClean="0"/>
              <a:t>He – C:  		Radiation </a:t>
            </a:r>
            <a:r>
              <a:rPr lang="de-DE" dirty="0" err="1" smtClean="0"/>
              <a:t>protection</a:t>
            </a:r>
            <a:r>
              <a:rPr lang="de-DE" dirty="0" smtClean="0"/>
              <a:t>, Radon </a:t>
            </a:r>
            <a:r>
              <a:rPr lang="de-DE" dirty="0" err="1" smtClean="0"/>
              <a:t>project</a:t>
            </a:r>
            <a:endParaRPr lang="de-DE" dirty="0" smtClean="0"/>
          </a:p>
          <a:p>
            <a:pPr algn="l"/>
            <a:r>
              <a:rPr lang="de-DE" dirty="0" smtClean="0"/>
              <a:t>He – Ne:		Radiation </a:t>
            </a:r>
            <a:r>
              <a:rPr lang="de-DE" dirty="0" err="1" smtClean="0"/>
              <a:t>therapy</a:t>
            </a:r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DE" dirty="0"/>
          </a:p>
          <a:p>
            <a:pPr algn="l"/>
            <a:r>
              <a:rPr lang="de-DE" dirty="0" err="1" smtClean="0"/>
              <a:t>Energies</a:t>
            </a:r>
            <a:r>
              <a:rPr lang="de-DE" dirty="0" smtClean="0"/>
              <a:t>: 	</a:t>
            </a:r>
            <a:r>
              <a:rPr lang="de-DE" dirty="0" err="1" smtClean="0"/>
              <a:t>Broadbeam</a:t>
            </a:r>
            <a:r>
              <a:rPr lang="de-DE" dirty="0" smtClean="0"/>
              <a:t> (X6): min. ~6 </a:t>
            </a:r>
            <a:r>
              <a:rPr lang="de-DE" dirty="0" err="1" smtClean="0"/>
              <a:t>MeV</a:t>
            </a:r>
            <a:r>
              <a:rPr lang="de-DE" dirty="0" smtClean="0"/>
              <a:t>/u </a:t>
            </a:r>
            <a:r>
              <a:rPr lang="de-DE" dirty="0" err="1" smtClean="0"/>
              <a:t>for</a:t>
            </a:r>
            <a:r>
              <a:rPr lang="de-DE" dirty="0" smtClean="0"/>
              <a:t> light </a:t>
            </a:r>
            <a:r>
              <a:rPr lang="de-DE" dirty="0" err="1" smtClean="0"/>
              <a:t>ions</a:t>
            </a:r>
            <a:r>
              <a:rPr lang="de-DE" dirty="0" smtClean="0"/>
              <a:t>  	(He – C)</a:t>
            </a:r>
          </a:p>
          <a:p>
            <a:pPr algn="l"/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dirty="0" err="1" smtClean="0"/>
              <a:t>Broadbeam</a:t>
            </a:r>
            <a:r>
              <a:rPr lang="de-DE" dirty="0" smtClean="0"/>
              <a:t> (X6): min. ~8 </a:t>
            </a:r>
            <a:r>
              <a:rPr lang="de-DE" dirty="0" err="1" smtClean="0"/>
              <a:t>MeV</a:t>
            </a:r>
            <a:r>
              <a:rPr lang="de-DE" dirty="0" smtClean="0"/>
              <a:t>/u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heavier</a:t>
            </a:r>
            <a:r>
              <a:rPr lang="de-DE" dirty="0" smtClean="0"/>
              <a:t> </a:t>
            </a:r>
            <a:r>
              <a:rPr lang="de-DE" dirty="0" err="1" smtClean="0"/>
              <a:t>ions</a:t>
            </a:r>
            <a:r>
              <a:rPr lang="de-DE" dirty="0" smtClean="0"/>
              <a:t> 	(Ar – U)</a:t>
            </a:r>
          </a:p>
          <a:p>
            <a:pPr algn="l"/>
            <a:r>
              <a:rPr lang="de-DE" dirty="0"/>
              <a:t>	</a:t>
            </a:r>
            <a:r>
              <a:rPr lang="de-DE" dirty="0" smtClean="0"/>
              <a:t>		</a:t>
            </a:r>
          </a:p>
          <a:p>
            <a:pPr algn="l"/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dirty="0" err="1" smtClean="0"/>
              <a:t>Microbeam</a:t>
            </a:r>
            <a:r>
              <a:rPr lang="de-DE" dirty="0"/>
              <a:t> </a:t>
            </a:r>
            <a:r>
              <a:rPr lang="de-DE" dirty="0" smtClean="0"/>
              <a:t>(X0): optimal  ~ 5 </a:t>
            </a:r>
            <a:r>
              <a:rPr lang="de-DE" dirty="0" err="1" smtClean="0"/>
              <a:t>MeV</a:t>
            </a:r>
            <a:r>
              <a:rPr lang="de-DE" dirty="0" smtClean="0"/>
              <a:t>/u (C – U)</a:t>
            </a:r>
          </a:p>
        </p:txBody>
      </p:sp>
    </p:spTree>
    <p:extLst>
      <p:ext uri="{BB962C8B-B14F-4D97-AF65-F5344CB8AC3E}">
        <p14:creationId xmlns:p14="http://schemas.microsoft.com/office/powerpoint/2010/main" val="20649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UNILAC </a:t>
            </a:r>
            <a:r>
              <a:rPr lang="de-DE" dirty="0" err="1" smtClean="0"/>
              <a:t>Facilities</a:t>
            </a:r>
            <a:r>
              <a:rPr lang="de-DE" dirty="0" smtClean="0"/>
              <a:t>: </a:t>
            </a:r>
            <a:r>
              <a:rPr lang="de-DE" dirty="0" err="1" smtClean="0"/>
              <a:t>Broadbeam</a:t>
            </a:r>
            <a:r>
              <a:rPr lang="de-DE" dirty="0" smtClean="0"/>
              <a:t> (X6)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5255491" y="1241529"/>
            <a:ext cx="3967163" cy="4284126"/>
            <a:chOff x="646546" y="1241529"/>
            <a:chExt cx="3967163" cy="42841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46" y="1564681"/>
              <a:ext cx="3967163" cy="3960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1542475" y="1241529"/>
              <a:ext cx="41549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smtClean="0"/>
                <a:t>IC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216727" y="1819564"/>
              <a:ext cx="1454244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smtClean="0"/>
                <a:t>Exit </a:t>
              </a:r>
              <a:r>
                <a:rPr lang="de-DE" dirty="0" err="1" smtClean="0"/>
                <a:t>Window</a:t>
              </a:r>
              <a:endParaRPr lang="de-DE" dirty="0" smtClean="0"/>
            </a:p>
          </p:txBody>
        </p:sp>
        <p:cxnSp>
          <p:nvCxnSpPr>
            <p:cNvPr id="9" name="Gerade Verbindung 8"/>
            <p:cNvCxnSpPr/>
            <p:nvPr/>
          </p:nvCxnSpPr>
          <p:spPr>
            <a:xfrm flipH="1">
              <a:off x="2041236" y="2188896"/>
              <a:ext cx="387928" cy="794449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https://www.gsi.de/fileadmin/_processed_/csm_StrahlplatzX6_f2357495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" y="1564681"/>
            <a:ext cx="3710705" cy="38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3791578" y="5419438"/>
            <a:ext cx="4758034" cy="747185"/>
            <a:chOff x="3791578" y="5419438"/>
            <a:chExt cx="4758034" cy="747185"/>
          </a:xfrm>
        </p:grpSpPr>
        <p:sp>
          <p:nvSpPr>
            <p:cNvPr id="7" name="Geschweifte Klammer rechts 6"/>
            <p:cNvSpPr/>
            <p:nvPr/>
          </p:nvSpPr>
          <p:spPr>
            <a:xfrm rot="5400000">
              <a:off x="5966012" y="5107034"/>
              <a:ext cx="371764" cy="996572"/>
            </a:xfrm>
            <a:prstGeom prst="righ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791578" y="5828069"/>
              <a:ext cx="4758034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600" dirty="0" smtClean="0">
                  <a:solidFill>
                    <a:srgbClr val="FF0000"/>
                  </a:solidFill>
                </a:rPr>
                <a:t>~Air </a:t>
              </a:r>
              <a:r>
                <a:rPr lang="de-DE" sz="1600" dirty="0" err="1" smtClean="0">
                  <a:solidFill>
                    <a:srgbClr val="FF0000"/>
                  </a:solidFill>
                </a:rPr>
                <a:t>gaps</a:t>
              </a:r>
              <a:r>
                <a:rPr lang="de-DE" sz="1600" dirty="0" smtClean="0">
                  <a:solidFill>
                    <a:srgbClr val="FF0000"/>
                  </a:solidFill>
                </a:rPr>
                <a:t> + </a:t>
              </a:r>
              <a:r>
                <a:rPr lang="de-DE" sz="1600" dirty="0" err="1" smtClean="0">
                  <a:solidFill>
                    <a:srgbClr val="FF0000"/>
                  </a:solidFill>
                </a:rPr>
                <a:t>foils</a:t>
              </a:r>
              <a:r>
                <a:rPr lang="de-DE" sz="1600" dirty="0" smtClean="0">
                  <a:solidFill>
                    <a:srgbClr val="FF0000"/>
                  </a:solidFill>
                </a:rPr>
                <a:t>: 100</a:t>
              </a:r>
              <a:r>
                <a:rPr lang="de-DE" sz="16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de-DE" sz="1600" dirty="0" smtClean="0">
                  <a:solidFill>
                    <a:srgbClr val="FF0000"/>
                  </a:solidFill>
                </a:rPr>
                <a:t>m H</a:t>
              </a:r>
              <a:r>
                <a:rPr lang="de-DE" sz="16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de-DE" sz="1600" dirty="0" smtClean="0">
                  <a:solidFill>
                    <a:srgbClr val="FF0000"/>
                  </a:solidFill>
                </a:rPr>
                <a:t>O-equivalent </a:t>
              </a:r>
              <a:r>
                <a:rPr lang="de-DE" sz="1600" dirty="0" err="1" smtClean="0">
                  <a:solidFill>
                    <a:srgbClr val="FF0000"/>
                  </a:solidFill>
                </a:rPr>
                <a:t>thickness</a:t>
              </a:r>
              <a:endParaRPr lang="de-DE" sz="16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5858357" y="4839976"/>
            <a:ext cx="782587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Air Gaps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6354619" y="1681018"/>
            <a:ext cx="591126" cy="119149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881093" y="1468644"/>
            <a:ext cx="122341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Mylar</a:t>
            </a:r>
            <a:r>
              <a:rPr lang="de-DE" dirty="0"/>
              <a:t> </a:t>
            </a:r>
            <a:r>
              <a:rPr lang="de-DE" dirty="0" err="1" smtClean="0"/>
              <a:t>foils</a:t>
            </a:r>
            <a:endParaRPr lang="de-DE" dirty="0" smtClean="0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5626341" y="3302759"/>
            <a:ext cx="24215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5568198" y="3070752"/>
            <a:ext cx="136477" cy="216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570470" y="3359632"/>
            <a:ext cx="136477" cy="216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</a:t>
            </a:r>
            <a:r>
              <a:rPr lang="de-DE" baseline="-25000" dirty="0" smtClean="0"/>
              <a:t>min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772767"/>
            <a:ext cx="5789613" cy="40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373746" y="4304109"/>
            <a:ext cx="5124595" cy="655781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Material in front of sample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73746" y="4959927"/>
            <a:ext cx="5124595" cy="230909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dirty="0" err="1" smtClean="0">
                <a:solidFill>
                  <a:srgbClr val="0070C0"/>
                </a:solidFill>
              </a:rPr>
              <a:t>Required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remaining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range</a:t>
            </a:r>
            <a:endParaRPr lang="de-DE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12028" y="4304109"/>
            <a:ext cx="1992086" cy="1029891"/>
            <a:chOff x="3712028" y="4304109"/>
            <a:chExt cx="1992086" cy="102989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04114" y="4304109"/>
              <a:ext cx="0" cy="1029891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39342" y="4304109"/>
              <a:ext cx="0" cy="1029891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12028" y="4304109"/>
              <a:ext cx="0" cy="1029891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feld 5"/>
          <p:cNvSpPr txBox="1"/>
          <p:nvPr/>
        </p:nvSpPr>
        <p:spPr>
          <a:xfrm>
            <a:off x="477699" y="5961224"/>
            <a:ext cx="6563919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Potential </a:t>
            </a:r>
            <a:r>
              <a:rPr lang="en-US" dirty="0" err="1" smtClean="0"/>
              <a:t>improvements:Reduce</a:t>
            </a:r>
            <a:r>
              <a:rPr lang="en-US" dirty="0" smtClean="0"/>
              <a:t> material in beam</a:t>
            </a:r>
          </a:p>
        </p:txBody>
      </p:sp>
    </p:spTree>
    <p:extLst>
      <p:ext uri="{BB962C8B-B14F-4D97-AF65-F5344CB8AC3E}">
        <p14:creationId xmlns:p14="http://schemas.microsoft.com/office/powerpoint/2010/main" val="13027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broadbeam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91402" y="1037658"/>
            <a:ext cx="8385629" cy="58169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de-DE" dirty="0"/>
          </a:p>
          <a:p>
            <a:pPr algn="l"/>
            <a:r>
              <a:rPr lang="de-DE" dirty="0" err="1" smtClean="0"/>
              <a:t>Irradiate</a:t>
            </a:r>
            <a:r>
              <a:rPr lang="de-DE" dirty="0" smtClean="0"/>
              <a:t> sample </a:t>
            </a:r>
            <a:r>
              <a:rPr lang="de-DE" dirty="0" err="1" smtClean="0"/>
              <a:t>by</a:t>
            </a:r>
            <a:r>
              <a:rPr lang="de-DE" dirty="0" smtClean="0"/>
              <a:t> sample...</a:t>
            </a:r>
          </a:p>
          <a:p>
            <a:pPr algn="l"/>
            <a:endParaRPr lang="de-DE" dirty="0"/>
          </a:p>
          <a:p>
            <a:r>
              <a:rPr lang="de-DE" dirty="0" err="1" smtClean="0"/>
              <a:t>Fluences</a:t>
            </a:r>
            <a:r>
              <a:rPr lang="de-DE" dirty="0" smtClean="0"/>
              <a:t>:		  	min.  10</a:t>
            </a:r>
            <a:r>
              <a:rPr lang="de-DE" baseline="30000" dirty="0" smtClean="0"/>
              <a:t>3</a:t>
            </a:r>
            <a:r>
              <a:rPr lang="de-DE" dirty="0" smtClean="0"/>
              <a:t>/cm</a:t>
            </a:r>
            <a:r>
              <a:rPr lang="de-DE" baseline="30000" dirty="0" smtClean="0"/>
              <a:t>2 	</a:t>
            </a:r>
            <a:r>
              <a:rPr lang="de-DE" dirty="0" smtClean="0"/>
              <a:t>(~10</a:t>
            </a:r>
            <a:r>
              <a:rPr lang="de-DE" baseline="30000" dirty="0" smtClean="0"/>
              <a:t>4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)</a:t>
            </a:r>
            <a:endParaRPr lang="de-DE" baseline="30000" dirty="0" smtClean="0"/>
          </a:p>
          <a:p>
            <a:pPr algn="l"/>
            <a:r>
              <a:rPr lang="de-DE" dirty="0" smtClean="0"/>
              <a:t>					max. 10</a:t>
            </a:r>
            <a:r>
              <a:rPr lang="de-DE" baseline="30000" dirty="0" smtClean="0"/>
              <a:t>8</a:t>
            </a:r>
            <a:r>
              <a:rPr lang="de-DE" dirty="0" smtClean="0"/>
              <a:t>/cm</a:t>
            </a:r>
            <a:r>
              <a:rPr lang="de-DE" baseline="30000" dirty="0" smtClean="0"/>
              <a:t>2		</a:t>
            </a:r>
            <a:r>
              <a:rPr lang="de-DE" dirty="0" smtClean="0"/>
              <a:t>(~10</a:t>
            </a:r>
            <a:r>
              <a:rPr lang="de-DE" baseline="30000" dirty="0" smtClean="0"/>
              <a:t>9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)</a:t>
            </a:r>
            <a:endParaRPr lang="de-DE" baseline="30000" dirty="0" smtClean="0"/>
          </a:p>
          <a:p>
            <a:pPr algn="l"/>
            <a:endParaRPr lang="de-DE" baseline="30000" dirty="0"/>
          </a:p>
          <a:p>
            <a:pPr algn="l"/>
            <a:r>
              <a:rPr lang="de-DE" dirty="0" smtClean="0"/>
              <a:t>					Variation: 	x 20	 		</a:t>
            </a:r>
            <a:r>
              <a:rPr lang="de-DE" dirty="0" err="1" smtClean="0"/>
              <a:t>within</a:t>
            </a:r>
            <a:r>
              <a:rPr lang="de-DE" dirty="0" smtClean="0"/>
              <a:t> sample </a:t>
            </a:r>
            <a:r>
              <a:rPr lang="de-DE" dirty="0" err="1" smtClean="0"/>
              <a:t>series</a:t>
            </a:r>
            <a:r>
              <a:rPr lang="de-DE" dirty="0" smtClean="0"/>
              <a:t> (sec)</a:t>
            </a:r>
          </a:p>
          <a:p>
            <a:pPr algn="l"/>
            <a:r>
              <a:rPr lang="de-DE" dirty="0" smtClean="0"/>
              <a:t>					Variation: 	x 10</a:t>
            </a:r>
            <a:r>
              <a:rPr lang="de-DE" baseline="30000" dirty="0" smtClean="0"/>
              <a:t>5</a:t>
            </a:r>
            <a:r>
              <a:rPr lang="de-DE" dirty="0" smtClean="0"/>
              <a:t>  		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series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series</a:t>
            </a:r>
            <a:r>
              <a:rPr lang="de-DE" dirty="0" smtClean="0"/>
              <a:t> (~15 min)</a:t>
            </a:r>
          </a:p>
          <a:p>
            <a:pPr algn="l"/>
            <a:endParaRPr lang="de-DE" dirty="0" smtClean="0"/>
          </a:p>
          <a:p>
            <a:pPr algn="l"/>
            <a:r>
              <a:rPr lang="de-DE" dirty="0" err="1" smtClean="0"/>
              <a:t>Macropulses</a:t>
            </a:r>
            <a:r>
              <a:rPr lang="de-DE" dirty="0" smtClean="0"/>
              <a:t>: 		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compensate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fluctuations</a:t>
            </a:r>
            <a:r>
              <a:rPr lang="de-DE" dirty="0" smtClean="0"/>
              <a:t>, </a:t>
            </a:r>
            <a:r>
              <a:rPr lang="de-DE" dirty="0" err="1" smtClean="0"/>
              <a:t>irradiation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				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macropulse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. </a:t>
            </a:r>
            <a:br>
              <a:rPr lang="de-DE" dirty="0" smtClean="0"/>
            </a:br>
            <a:r>
              <a:rPr lang="de-DE" dirty="0" smtClean="0"/>
              <a:t>					Not </a:t>
            </a:r>
            <a:r>
              <a:rPr lang="de-DE" dirty="0" err="1" smtClean="0"/>
              <a:t>too</a:t>
            </a:r>
            <a:r>
              <a:rPr lang="de-DE" dirty="0" smtClean="0"/>
              <a:t> high </a:t>
            </a:r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tolerated</a:t>
            </a:r>
            <a:r>
              <a:rPr lang="de-DE" dirty="0" smtClean="0"/>
              <a:t>.</a:t>
            </a:r>
            <a:endParaRPr lang="de-DE" dirty="0"/>
          </a:p>
          <a:p>
            <a:pPr algn="l"/>
            <a:endParaRPr lang="de-DE" dirty="0"/>
          </a:p>
          <a:p>
            <a:pPr marL="285750" indent="-285750" algn="l">
              <a:buFont typeface="Wingdings"/>
              <a:buChar char="à"/>
            </a:pP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High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variation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time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averaged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particle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flux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needed</a:t>
            </a:r>
            <a:endParaRPr lang="de-DE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Goal: </a:t>
            </a:r>
            <a:r>
              <a:rPr lang="de-DE" dirty="0">
                <a:solidFill>
                  <a:srgbClr val="FF0000"/>
                </a:solidFill>
              </a:rPr>
              <a:t>Cover high </a:t>
            </a:r>
            <a:r>
              <a:rPr lang="de-DE" dirty="0" err="1" smtClean="0">
                <a:solidFill>
                  <a:srgbClr val="FF0000"/>
                </a:solidFill>
              </a:rPr>
              <a:t>flux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range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without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complicated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operator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intervention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 algn="l">
              <a:buFont typeface="Wingdings"/>
              <a:buChar char="à"/>
            </a:pP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Parameter:	Irradiation </a:t>
            </a:r>
            <a:r>
              <a:rPr lang="de-DE" dirty="0"/>
              <a:t>time </a:t>
            </a:r>
            <a:r>
              <a:rPr lang="de-DE" dirty="0" smtClean="0"/>
              <a:t>(&lt; ~ 5 - 60 s)</a:t>
            </a:r>
          </a:p>
          <a:p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dirty="0" err="1" smtClean="0"/>
              <a:t>Particles</a:t>
            </a:r>
            <a:r>
              <a:rPr lang="de-DE" dirty="0" smtClean="0"/>
              <a:t> per </a:t>
            </a:r>
            <a:r>
              <a:rPr lang="de-DE" dirty="0" err="1" smtClean="0"/>
              <a:t>macropuls</a:t>
            </a:r>
            <a:r>
              <a:rPr lang="de-DE" dirty="0" smtClean="0"/>
              <a:t> (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dosimetry</a:t>
            </a:r>
            <a:r>
              <a:rPr lang="de-DE" dirty="0" smtClean="0"/>
              <a:t>)</a:t>
            </a:r>
          </a:p>
          <a:p>
            <a:pPr algn="l"/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dirty="0" err="1" smtClean="0"/>
              <a:t>Macropulse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endParaRPr lang="de-DE" dirty="0" smtClean="0"/>
          </a:p>
          <a:p>
            <a:pPr algn="l"/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 smtClean="0"/>
          </a:p>
          <a:p>
            <a:pPr algn="l"/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 smtClean="0">
                <a:solidFill>
                  <a:srgbClr val="FF0000"/>
                </a:solidFill>
              </a:rPr>
              <a:t>				</a:t>
            </a:r>
          </a:p>
        </p:txBody>
      </p:sp>
      <p:sp>
        <p:nvSpPr>
          <p:cNvPr id="6" name="Geschweifte Klammer rechts 5"/>
          <p:cNvSpPr/>
          <p:nvPr/>
        </p:nvSpPr>
        <p:spPr>
          <a:xfrm>
            <a:off x="3916872" y="5991369"/>
            <a:ext cx="155448" cy="432000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3961275" y="6028526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de-DE" dirty="0" err="1">
                <a:solidFill>
                  <a:srgbClr val="FF0000"/>
                </a:solidFill>
                <a:sym typeface="Wingdings" panose="05000000000000000000" pitchFamily="2" charset="2"/>
              </a:rPr>
              <a:t>Flexibility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 in </a:t>
            </a:r>
            <a:r>
              <a:rPr lang="de-DE" dirty="0" err="1">
                <a:solidFill>
                  <a:srgbClr val="FF0000"/>
                </a:solidFill>
                <a:sym typeface="Wingdings" panose="05000000000000000000" pitchFamily="2" charset="2"/>
              </a:rPr>
              <a:t>these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FF0000"/>
                </a:solidFill>
                <a:sym typeface="Wingdings" panose="05000000000000000000" pitchFamily="2" charset="2"/>
              </a:rPr>
              <a:t>parameters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FF0000"/>
                </a:solidFill>
                <a:sym typeface="Wingdings" panose="05000000000000000000" pitchFamily="2" charset="2"/>
              </a:rPr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Change of time </a:t>
            </a:r>
            <a:r>
              <a:rPr lang="de-DE" dirty="0" err="1" smtClean="0"/>
              <a:t>averaged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grpSp>
        <p:nvGrpSpPr>
          <p:cNvPr id="18" name="Gruppieren 17"/>
          <p:cNvGrpSpPr/>
          <p:nvPr/>
        </p:nvGrpSpPr>
        <p:grpSpPr>
          <a:xfrm>
            <a:off x="1518790" y="1376341"/>
            <a:ext cx="7019639" cy="2164133"/>
            <a:chOff x="1616361" y="1634959"/>
            <a:chExt cx="7019639" cy="2164133"/>
          </a:xfrm>
        </p:grpSpPr>
        <p:grpSp>
          <p:nvGrpSpPr>
            <p:cNvPr id="52" name="Gruppieren 51"/>
            <p:cNvGrpSpPr/>
            <p:nvPr/>
          </p:nvGrpSpPr>
          <p:grpSpPr>
            <a:xfrm>
              <a:off x="1898073" y="1671782"/>
              <a:ext cx="6737927" cy="1727200"/>
              <a:chOff x="831273" y="1958109"/>
              <a:chExt cx="7804727" cy="1440873"/>
            </a:xfrm>
          </p:grpSpPr>
          <p:cxnSp>
            <p:nvCxnSpPr>
              <p:cNvPr id="5" name="Gerade Verbindung 4"/>
              <p:cNvCxnSpPr/>
              <p:nvPr/>
            </p:nvCxnSpPr>
            <p:spPr>
              <a:xfrm>
                <a:off x="831273" y="3398982"/>
                <a:ext cx="7804727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hteck 5"/>
              <p:cNvSpPr/>
              <p:nvPr/>
            </p:nvSpPr>
            <p:spPr>
              <a:xfrm>
                <a:off x="960582" y="2697018"/>
                <a:ext cx="221673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1676400" y="2697018"/>
                <a:ext cx="221673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2396837" y="2697018"/>
                <a:ext cx="221673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9" name="Rechteck 8"/>
              <p:cNvSpPr/>
              <p:nvPr/>
            </p:nvSpPr>
            <p:spPr>
              <a:xfrm>
                <a:off x="3126510" y="2697018"/>
                <a:ext cx="221673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3846946" y="2697018"/>
                <a:ext cx="221673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4567382" y="2697018"/>
                <a:ext cx="221673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5278582" y="2697018"/>
                <a:ext cx="221673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6008255" y="2697018"/>
                <a:ext cx="221673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6737928" y="2697018"/>
                <a:ext cx="221673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7449128" y="2697018"/>
                <a:ext cx="221673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8164946" y="2697018"/>
                <a:ext cx="221673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cxnSp>
            <p:nvCxnSpPr>
              <p:cNvPr id="51" name="Gerade Verbindung mit Pfeil 50"/>
              <p:cNvCxnSpPr/>
              <p:nvPr/>
            </p:nvCxnSpPr>
            <p:spPr>
              <a:xfrm flipV="1">
                <a:off x="831273" y="1958109"/>
                <a:ext cx="0" cy="14408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feld 53"/>
            <p:cNvSpPr txBox="1"/>
            <p:nvPr/>
          </p:nvSpPr>
          <p:spPr>
            <a:xfrm>
              <a:off x="3683273" y="1958109"/>
              <a:ext cx="1595309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smtClean="0"/>
                <a:t>50Hz / 5msec</a:t>
              </a: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1616361" y="1634959"/>
              <a:ext cx="284052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8229333" y="3398982"/>
              <a:ext cx="269626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516931" y="3523673"/>
            <a:ext cx="7018009" cy="1827129"/>
            <a:chOff x="1516931" y="3523673"/>
            <a:chExt cx="7018009" cy="1827129"/>
          </a:xfrm>
        </p:grpSpPr>
        <p:grpSp>
          <p:nvGrpSpPr>
            <p:cNvPr id="53" name="Gruppieren 52"/>
            <p:cNvGrpSpPr/>
            <p:nvPr/>
          </p:nvGrpSpPr>
          <p:grpSpPr>
            <a:xfrm>
              <a:off x="1797013" y="3523673"/>
              <a:ext cx="6737927" cy="1427019"/>
              <a:chOff x="831273" y="4147127"/>
              <a:chExt cx="7804727" cy="1427019"/>
            </a:xfrm>
          </p:grpSpPr>
          <p:cxnSp>
            <p:nvCxnSpPr>
              <p:cNvPr id="19" name="Gerade Verbindung 18"/>
              <p:cNvCxnSpPr/>
              <p:nvPr/>
            </p:nvCxnSpPr>
            <p:spPr>
              <a:xfrm>
                <a:off x="831273" y="5574146"/>
                <a:ext cx="7804727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hteck 19"/>
              <p:cNvSpPr/>
              <p:nvPr/>
            </p:nvSpPr>
            <p:spPr>
              <a:xfrm>
                <a:off x="960582" y="4872182"/>
                <a:ext cx="45719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47" name="Rechteck 46"/>
              <p:cNvSpPr/>
              <p:nvPr/>
            </p:nvSpPr>
            <p:spPr>
              <a:xfrm>
                <a:off x="8164946" y="4872182"/>
                <a:ext cx="45719" cy="70196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cxnSp>
            <p:nvCxnSpPr>
              <p:cNvPr id="49" name="Gerade Verbindung mit Pfeil 48"/>
              <p:cNvCxnSpPr/>
              <p:nvPr/>
            </p:nvCxnSpPr>
            <p:spPr>
              <a:xfrm flipV="1">
                <a:off x="831273" y="4147127"/>
                <a:ext cx="0" cy="14270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feld 54"/>
            <p:cNvSpPr txBox="1"/>
            <p:nvPr/>
          </p:nvSpPr>
          <p:spPr>
            <a:xfrm>
              <a:off x="3668667" y="3523673"/>
              <a:ext cx="146706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smtClean="0"/>
                <a:t>5Hz / </a:t>
              </a:r>
              <a:r>
                <a:rPr lang="de-DE" dirty="0"/>
                <a:t>1</a:t>
              </a:r>
              <a:r>
                <a:rPr lang="de-DE" dirty="0" smtClean="0"/>
                <a:t>msec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516931" y="3537650"/>
              <a:ext cx="284052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8167743" y="4950692"/>
              <a:ext cx="269626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586854" y="5486400"/>
            <a:ext cx="5237331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Required flexibility: 	Duty cycle: 		1-10 Hz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		Pulse lengths: 	0.5-5 </a:t>
            </a:r>
            <a:r>
              <a:rPr lang="en-US" dirty="0" err="1" smtClean="0"/>
              <a:t>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9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Bildschirmpräsentation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gsi-folienmaster</vt:lpstr>
      <vt:lpstr>UNILAC requirements for  BIOPHYSICS research</vt:lpstr>
      <vt:lpstr>PowerPoint-Präsentation</vt:lpstr>
      <vt:lpstr>Energies of interest</vt:lpstr>
      <vt:lpstr>UNILAC experiments</vt:lpstr>
      <vt:lpstr>UNIversal Linear ACcelerator</vt:lpstr>
      <vt:lpstr>UNILAC Facilities: Broadbeam (X6)</vt:lpstr>
      <vt:lpstr>Requirements for Emin</vt:lpstr>
      <vt:lpstr>Typical broadbeam experiments</vt:lpstr>
      <vt:lpstr>Example: Change of time averaged flux</vt:lpstr>
      <vt:lpstr>UNILAC Facilities : Microbeam (X0)</vt:lpstr>
      <vt:lpstr>Optimal energy for microbeam irradiation</vt:lpstr>
      <vt:lpstr>Impact of pulse structure at the microbeam</vt:lpstr>
      <vt:lpstr>Summary: Requirements</vt:lpstr>
      <vt:lpstr>Open questions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Achievements and perspectives of radiobiological modeling at GSI / FAIR</dc:title>
  <dc:creator>Friedrich, Thomas</dc:creator>
  <cp:lastModifiedBy>Friedrich, Thomas</cp:lastModifiedBy>
  <cp:revision>166</cp:revision>
  <dcterms:created xsi:type="dcterms:W3CDTF">2015-12-08T04:34:36Z</dcterms:created>
  <dcterms:modified xsi:type="dcterms:W3CDTF">2016-08-22T09:29:50Z</dcterms:modified>
</cp:coreProperties>
</file>