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8" r:id="rId2"/>
    <p:sldId id="299" r:id="rId3"/>
    <p:sldId id="301" r:id="rId4"/>
    <p:sldId id="300" r:id="rId5"/>
    <p:sldId id="302" r:id="rId6"/>
  </p:sldIdLst>
  <p:sldSz cx="9144000" cy="6858000" type="screen4x3"/>
  <p:notesSz cx="6794500" cy="99314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DDA"/>
    <a:srgbClr val="FE8812"/>
    <a:srgbClr val="FBA129"/>
    <a:srgbClr val="FDFBA5"/>
    <a:srgbClr val="FDFFE1"/>
    <a:srgbClr val="FDFBD7"/>
    <a:srgbClr val="E6FAA6"/>
    <a:srgbClr val="FAD366"/>
    <a:srgbClr val="EB758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 varScale="1">
        <p:scale>
          <a:sx n="98" d="100"/>
          <a:sy n="98" d="100"/>
        </p:scale>
        <p:origin x="-14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8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22.08.16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433108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8" y="9433108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8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22.08.16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7417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33108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8" y="9433108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fair-mesh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9" r="5373" b="5511"/>
          <a:stretch/>
        </p:blipFill>
        <p:spPr>
          <a:xfrm>
            <a:off x="110437" y="1417154"/>
            <a:ext cx="8926586" cy="50562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grpSp>
        <p:nvGrpSpPr>
          <p:cNvPr id="12" name="Gruppierung 11"/>
          <p:cNvGrpSpPr/>
          <p:nvPr userDrawn="1"/>
        </p:nvGrpSpPr>
        <p:grpSpPr>
          <a:xfrm>
            <a:off x="3193470" y="150090"/>
            <a:ext cx="5615712" cy="845209"/>
            <a:chOff x="3193470" y="150090"/>
            <a:chExt cx="5615712" cy="845209"/>
          </a:xfrm>
        </p:grpSpPr>
        <p:sp>
          <p:nvSpPr>
            <p:cNvPr id="9" name="Rechteck 8"/>
            <p:cNvSpPr/>
            <p:nvPr userDrawn="1"/>
          </p:nvSpPr>
          <p:spPr>
            <a:xfrm>
              <a:off x="7031182" y="150090"/>
              <a:ext cx="1778000" cy="5605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/>
            <p:cNvSpPr txBox="1"/>
            <p:nvPr userDrawn="1"/>
          </p:nvSpPr>
          <p:spPr>
            <a:xfrm>
              <a:off x="3193470" y="595189"/>
              <a:ext cx="55308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000" dirty="0" smtClean="0">
                  <a:solidFill>
                    <a:srgbClr val="333333"/>
                  </a:solidFill>
                  <a:latin typeface="Arial"/>
                  <a:cs typeface="Arial"/>
                </a:rPr>
                <a:t>GSI Helmholtzzentrum für Schwerionenforschung GmbH</a:t>
              </a:r>
            </a:p>
            <a:p>
              <a:pPr algn="r"/>
              <a:endParaRPr lang="de-DE" sz="1000" dirty="0">
                <a:solidFill>
                  <a:srgbClr val="333333"/>
                </a:solidFill>
                <a:latin typeface="Arial"/>
                <a:cs typeface="Arial"/>
              </a:endParaRPr>
            </a:p>
          </p:txBody>
        </p:sp>
        <p:pic>
          <p:nvPicPr>
            <p:cNvPr id="10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7965" y="178975"/>
              <a:ext cx="1349516" cy="449839"/>
            </a:xfrm>
            <a:prstGeom prst="rect">
              <a:avLst/>
            </a:prstGeom>
          </p:spPr>
        </p:pic>
      </p:grp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4" y="6552643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31.03.14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399" y="6560611"/>
            <a:ext cx="2895600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Name/Vortragstitel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31.03.14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399" y="6560611"/>
            <a:ext cx="2895600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Name/Vortragstitel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31.03.14</a:t>
            </a:r>
            <a:endParaRPr lang="de-DE" dirty="0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399" y="6560611"/>
            <a:ext cx="2895600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Name/Vortragstitel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965" y="259790"/>
            <a:ext cx="1349516" cy="449839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35267" y="6620368"/>
            <a:ext cx="378083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rgbClr val="333333"/>
                </a:solidFill>
                <a:latin typeface="Arial"/>
                <a:cs typeface="Arial"/>
              </a:rPr>
              <a:t>GSI Helmholtzzentrum für Schwerionenforschung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6242342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31.03.14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399" y="6560611"/>
            <a:ext cx="2895600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 smtClean="0"/>
              <a:t>Name/Vortragstitel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1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66514" y="1223246"/>
            <a:ext cx="8100830" cy="535531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marL="285750" indent="-285750" algn="l">
              <a:buFont typeface="Arial"/>
              <a:buChar char="•"/>
            </a:pPr>
            <a:r>
              <a:rPr lang="de-DE" dirty="0" smtClean="0"/>
              <a:t>UNILAC Upgrade</a:t>
            </a:r>
          </a:p>
          <a:p>
            <a:pPr marL="742950" lvl="1" indent="-285750">
              <a:buFont typeface="Arial"/>
              <a:buChar char="•"/>
            </a:pPr>
            <a:r>
              <a:rPr lang="de-DE" dirty="0" smtClean="0"/>
              <a:t>Wie sind die </a:t>
            </a:r>
            <a:r>
              <a:rPr lang="de-DE" dirty="0"/>
              <a:t>B</a:t>
            </a:r>
            <a:r>
              <a:rPr lang="de-DE" dirty="0" smtClean="0"/>
              <a:t>etriebslimits nach dem Upgrade (10Hz, 0,6ms)? Welche Möglichkeiten gibt es diese Limits zu erweitern (20Hz, 2ms, für A3 Energie)?</a:t>
            </a:r>
          </a:p>
          <a:p>
            <a:pPr marL="742950" lvl="1" indent="-285750">
              <a:buFont typeface="Arial"/>
              <a:buChar char="•"/>
            </a:pPr>
            <a:r>
              <a:rPr lang="de-DE" dirty="0" smtClean="0"/>
              <a:t>Übergangsphase</a:t>
            </a:r>
          </a:p>
          <a:p>
            <a:pPr marL="1200150" lvl="2" indent="-285750">
              <a:buFont typeface="Arial"/>
              <a:buChar char="•"/>
            </a:pPr>
            <a:r>
              <a:rPr lang="de-DE" dirty="0" smtClean="0"/>
              <a:t>Mischbetrieb 50Hz und 1Hz Hochstrom</a:t>
            </a:r>
          </a:p>
          <a:p>
            <a:pPr marL="1657350" lvl="3" indent="-285750">
              <a:buFont typeface="Arial"/>
              <a:buChar char="•"/>
            </a:pPr>
            <a:r>
              <a:rPr lang="de-DE" dirty="0"/>
              <a:t>Wie </a:t>
            </a:r>
            <a:r>
              <a:rPr lang="de-DE" dirty="0" smtClean="0"/>
              <a:t>kritisch </a:t>
            </a:r>
            <a:r>
              <a:rPr lang="de-DE" dirty="0"/>
              <a:t>ist der Parallelbetrieb?</a:t>
            </a:r>
          </a:p>
          <a:p>
            <a:pPr marL="1657350" lvl="3" indent="-285750">
              <a:buFont typeface="Arial"/>
              <a:buChar char="•"/>
            </a:pPr>
            <a:r>
              <a:rPr lang="de-DE" dirty="0" smtClean="0"/>
              <a:t>Gibt es weitere Einschränkungen außer dem MAZ für die </a:t>
            </a:r>
            <a:r>
              <a:rPr lang="de-DE" dirty="0" err="1" smtClean="0"/>
              <a:t>Alvarenz</a:t>
            </a:r>
            <a:r>
              <a:rPr lang="de-DE" dirty="0" smtClean="0"/>
              <a:t> DC Magnete?</a:t>
            </a:r>
          </a:p>
          <a:p>
            <a:pPr marL="285750" indent="-285750" algn="l">
              <a:buFont typeface="Arial"/>
              <a:buChar char="•"/>
            </a:pPr>
            <a:r>
              <a:rPr lang="de-DE" dirty="0" err="1" smtClean="0"/>
              <a:t>Cw-Linac</a:t>
            </a:r>
            <a:endParaRPr lang="de-DE" dirty="0" smtClean="0"/>
          </a:p>
          <a:p>
            <a:pPr marL="742950" lvl="1" indent="-285750">
              <a:buFont typeface="Arial"/>
              <a:buChar char="•"/>
            </a:pPr>
            <a:r>
              <a:rPr lang="de-DE" dirty="0" smtClean="0"/>
              <a:t>Ist eine Pulslängenvariation möglich?</a:t>
            </a:r>
          </a:p>
          <a:p>
            <a:pPr marL="742950" lvl="1" indent="-285750">
              <a:buFont typeface="Arial"/>
              <a:buChar char="•"/>
            </a:pPr>
            <a:r>
              <a:rPr lang="de-DE" dirty="0" smtClean="0"/>
              <a:t>Max. m/</a:t>
            </a:r>
            <a:r>
              <a:rPr lang="de-DE" dirty="0" err="1" smtClean="0"/>
              <a:t>q</a:t>
            </a:r>
            <a:r>
              <a:rPr lang="de-DE" dirty="0" smtClean="0"/>
              <a:t>? Welche Ionen können mit der heutigen EZR Quelle im </a:t>
            </a:r>
            <a:r>
              <a:rPr lang="de-DE" dirty="0" err="1" smtClean="0"/>
              <a:t>cw-Linac</a:t>
            </a:r>
            <a:r>
              <a:rPr lang="de-DE" dirty="0" smtClean="0"/>
              <a:t> beschleunigt werden?</a:t>
            </a:r>
          </a:p>
          <a:p>
            <a:pPr marL="742950" lvl="1" indent="-285750">
              <a:buFont typeface="Arial"/>
              <a:buChar char="•"/>
            </a:pPr>
            <a:r>
              <a:rPr lang="de-DE" dirty="0" smtClean="0"/>
              <a:t>Wie sind die Schritte eines modularer Aufbaus? Mögliche Ausbaustufen?</a:t>
            </a:r>
          </a:p>
          <a:p>
            <a:pPr marL="742950" lvl="1" indent="-285750">
              <a:buFont typeface="Arial"/>
              <a:buChar char="•"/>
            </a:pPr>
            <a:r>
              <a:rPr lang="de-DE" dirty="0" smtClean="0"/>
              <a:t>Ist ein Betrieb mit zweiter Quelle (</a:t>
            </a:r>
            <a:r>
              <a:rPr lang="de-DE" dirty="0" err="1" smtClean="0"/>
              <a:t>Penning</a:t>
            </a:r>
            <a:r>
              <a:rPr lang="de-DE" dirty="0" smtClean="0"/>
              <a:t> im nicht </a:t>
            </a:r>
            <a:r>
              <a:rPr lang="de-DE" dirty="0" err="1" smtClean="0"/>
              <a:t>cw</a:t>
            </a:r>
            <a:r>
              <a:rPr lang="de-DE" dirty="0" smtClean="0"/>
              <a:t>-Betrieb) möglich?</a:t>
            </a:r>
          </a:p>
          <a:p>
            <a:pPr marL="285750" indent="-285750">
              <a:buFont typeface="Arial"/>
              <a:buChar char="•"/>
            </a:pPr>
            <a:r>
              <a:rPr lang="de-DE" dirty="0"/>
              <a:t>Mögliche Strahlführung für einen zweiten LINAC (</a:t>
            </a:r>
            <a:r>
              <a:rPr lang="de-DE" dirty="0" err="1"/>
              <a:t>zB</a:t>
            </a:r>
            <a:r>
              <a:rPr lang="de-DE" dirty="0"/>
              <a:t>. </a:t>
            </a:r>
            <a:r>
              <a:rPr lang="de-DE" dirty="0" err="1" smtClean="0"/>
              <a:t>cw</a:t>
            </a:r>
            <a:r>
              <a:rPr lang="de-DE" dirty="0" err="1"/>
              <a:t>-linac</a:t>
            </a:r>
            <a:r>
              <a:rPr lang="de-DE" dirty="0" smtClean="0"/>
              <a:t>)</a:t>
            </a:r>
          </a:p>
          <a:p>
            <a:pPr marL="742950" lvl="1" indent="-285750">
              <a:buFont typeface="Arial"/>
              <a:buChar char="•"/>
            </a:pPr>
            <a:r>
              <a:rPr lang="de-DE" dirty="0" err="1" smtClean="0"/>
              <a:t>Einkopplung</a:t>
            </a:r>
            <a:r>
              <a:rPr lang="de-DE" dirty="0" smtClean="0"/>
              <a:t> EH, </a:t>
            </a:r>
            <a:r>
              <a:rPr lang="de-DE" dirty="0" err="1" smtClean="0"/>
              <a:t>Chopper</a:t>
            </a:r>
            <a:r>
              <a:rPr lang="de-DE" dirty="0" smtClean="0"/>
              <a:t>, </a:t>
            </a:r>
            <a:r>
              <a:rPr lang="de-DE" dirty="0" err="1" smtClean="0"/>
              <a:t>Paralellbetrieb</a:t>
            </a:r>
            <a:r>
              <a:rPr lang="de-DE" dirty="0" smtClean="0"/>
              <a:t> X, Y, Z, M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66514" y="336907"/>
            <a:ext cx="6621908" cy="36933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de-DE" dirty="0" smtClean="0"/>
              <a:t>Offene Fragen...</a:t>
            </a:r>
          </a:p>
        </p:txBody>
      </p:sp>
    </p:spTree>
    <p:extLst>
      <p:ext uri="{BB962C8B-B14F-4D97-AF65-F5344CB8AC3E}">
        <p14:creationId xmlns:p14="http://schemas.microsoft.com/office/powerpoint/2010/main" val="645207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2</a:t>
            </a:fld>
            <a:endParaRPr lang="de-DE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571974"/>
              </p:ext>
            </p:extLst>
          </p:nvPr>
        </p:nvGraphicFramePr>
        <p:xfrm>
          <a:off x="51834" y="1397000"/>
          <a:ext cx="9092165" cy="3845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224"/>
                <a:gridCol w="1273655"/>
                <a:gridCol w="1775345"/>
                <a:gridCol w="1140368"/>
                <a:gridCol w="33125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Group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Rate /</a:t>
                      </a:r>
                    </a:p>
                    <a:p>
                      <a:pPr algn="ctr"/>
                      <a:r>
                        <a:rPr lang="en-US" noProof="0" dirty="0" smtClean="0"/>
                        <a:t>Hz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Pulse length /</a:t>
                      </a:r>
                      <a:r>
                        <a:rPr lang="en-US" noProof="0" dirty="0" err="1" smtClean="0"/>
                        <a:t>ms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Energy /MeV/u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comments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50-cw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5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4-6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No new elements without </a:t>
                      </a:r>
                      <a:r>
                        <a:rPr lang="en-US" noProof="0" dirty="0" err="1" smtClean="0"/>
                        <a:t>cw-linac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err="1" smtClean="0"/>
                        <a:t>Nuc</a:t>
                      </a:r>
                      <a:r>
                        <a:rPr lang="en-US" noProof="0" dirty="0" smtClean="0"/>
                        <a:t>. Spec.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10-50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0,1-50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3-7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Use</a:t>
                      </a:r>
                      <a:r>
                        <a:rPr lang="en-US" baseline="0" noProof="0" dirty="0" smtClean="0"/>
                        <a:t> of NUSTAR detectors with stable beams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MAT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10-50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1-5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3-11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BIO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1-50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0,1-5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3-11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Large</a:t>
                      </a:r>
                      <a:r>
                        <a:rPr lang="en-US" baseline="0" noProof="0" dirty="0" smtClean="0"/>
                        <a:t> flexibility concerning </a:t>
                      </a:r>
                      <a:r>
                        <a:rPr lang="en-US" baseline="0" noProof="0" dirty="0" err="1" smtClean="0"/>
                        <a:t>rep.rate</a:t>
                      </a:r>
                      <a:r>
                        <a:rPr lang="en-US" baseline="0" noProof="0" dirty="0" smtClean="0"/>
                        <a:t> + pulse length requested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PP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1-5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0,1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1-4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Combination of UNILAC with PHELIX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62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3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05390" y="1736367"/>
            <a:ext cx="8204500" cy="403187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ctr"/>
            <a:r>
              <a:rPr lang="de-DE" sz="3200" b="1" dirty="0" smtClean="0"/>
              <a:t>After upgrade...</a:t>
            </a:r>
          </a:p>
          <a:p>
            <a:pPr algn="ctr"/>
            <a:endParaRPr lang="de-DE" sz="3200" b="1" dirty="0"/>
          </a:p>
          <a:p>
            <a:pPr algn="ctr"/>
            <a:endParaRPr lang="de-DE" sz="3200" b="1" dirty="0" smtClean="0"/>
          </a:p>
          <a:p>
            <a:pPr algn="ctr"/>
            <a:r>
              <a:rPr lang="de-DE" sz="3200" b="1" dirty="0" smtClean="0"/>
              <a:t>3.3-11.4 </a:t>
            </a:r>
            <a:r>
              <a:rPr lang="de-DE" sz="3200" b="1" dirty="0" err="1" smtClean="0"/>
              <a:t>MeV</a:t>
            </a:r>
            <a:r>
              <a:rPr lang="de-DE" sz="3200" b="1" dirty="0" smtClean="0"/>
              <a:t>/</a:t>
            </a:r>
            <a:r>
              <a:rPr lang="de-DE" sz="3200" b="1" dirty="0" err="1" smtClean="0"/>
              <a:t>u</a:t>
            </a:r>
            <a:endParaRPr lang="de-DE" sz="3200" b="1" dirty="0" smtClean="0"/>
          </a:p>
          <a:p>
            <a:pPr algn="ctr"/>
            <a:endParaRPr lang="de-DE" sz="3200" b="1" dirty="0"/>
          </a:p>
          <a:p>
            <a:pPr algn="ctr"/>
            <a:r>
              <a:rPr lang="de-DE" sz="3200" b="1" dirty="0" smtClean="0"/>
              <a:t>10 Hz</a:t>
            </a:r>
          </a:p>
          <a:p>
            <a:pPr algn="ctr"/>
            <a:endParaRPr lang="de-DE" sz="3200" b="1" dirty="0"/>
          </a:p>
          <a:p>
            <a:pPr algn="ctr"/>
            <a:r>
              <a:rPr lang="de-DE" sz="3200" b="1" dirty="0" err="1" smtClean="0"/>
              <a:t>Up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to</a:t>
            </a:r>
            <a:r>
              <a:rPr lang="de-DE" sz="3200" b="1" dirty="0" smtClean="0"/>
              <a:t> 1ms (0.6 – 1.2)</a:t>
            </a:r>
            <a:endParaRPr lang="de-DE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109417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4</a:t>
            </a:fld>
            <a:endParaRPr lang="de-DE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712439"/>
              </p:ext>
            </p:extLst>
          </p:nvPr>
        </p:nvGraphicFramePr>
        <p:xfrm>
          <a:off x="51834" y="1397000"/>
          <a:ext cx="9092165" cy="3845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224"/>
                <a:gridCol w="1273655"/>
                <a:gridCol w="1775345"/>
                <a:gridCol w="1140368"/>
                <a:gridCol w="33125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Group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Rate /</a:t>
                      </a:r>
                    </a:p>
                    <a:p>
                      <a:pPr algn="ctr"/>
                      <a:r>
                        <a:rPr lang="en-US" noProof="0" dirty="0" smtClean="0"/>
                        <a:t>Hz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Pulse length /</a:t>
                      </a:r>
                      <a:r>
                        <a:rPr lang="en-US" noProof="0" dirty="0" err="1" smtClean="0"/>
                        <a:t>ms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Energy /MeV/u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comments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SHE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50-cw</a:t>
                      </a:r>
                      <a:endParaRPr lang="en-US" noProof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5</a:t>
                      </a:r>
                      <a:endParaRPr lang="en-US" noProof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4-6</a:t>
                      </a:r>
                      <a:endParaRPr lang="en-US" noProof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No new elements without </a:t>
                      </a:r>
                      <a:r>
                        <a:rPr lang="en-US" noProof="0" dirty="0" err="1" smtClean="0"/>
                        <a:t>cw-linac</a:t>
                      </a:r>
                      <a:endParaRPr lang="en-US" noProof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err="1" smtClean="0"/>
                        <a:t>Nuc</a:t>
                      </a:r>
                      <a:r>
                        <a:rPr lang="en-US" noProof="0" dirty="0" smtClean="0"/>
                        <a:t>. Spec.</a:t>
                      </a:r>
                      <a:endParaRPr lang="en-US" noProof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10-50</a:t>
                      </a:r>
                      <a:endParaRPr lang="en-US" noProof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0,1-50</a:t>
                      </a:r>
                      <a:endParaRPr lang="en-US" noProof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3-7</a:t>
                      </a:r>
                      <a:endParaRPr lang="en-US" noProof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Use</a:t>
                      </a:r>
                      <a:r>
                        <a:rPr lang="en-US" baseline="0" noProof="0" dirty="0" smtClean="0"/>
                        <a:t> of NUSTAR detectors with stable beams</a:t>
                      </a:r>
                      <a:endParaRPr lang="en-US" noProof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MAT</a:t>
                      </a:r>
                      <a:endParaRPr lang="en-US" noProof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10-50</a:t>
                      </a:r>
                      <a:endParaRPr lang="en-US" noProof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1-5</a:t>
                      </a:r>
                      <a:endParaRPr lang="en-US" noProof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3-11</a:t>
                      </a:r>
                      <a:endParaRPr lang="en-US" noProof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BIO</a:t>
                      </a:r>
                      <a:endParaRPr lang="en-US" noProof="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1-50</a:t>
                      </a:r>
                      <a:endParaRPr lang="en-US" noProof="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0,1-5</a:t>
                      </a:r>
                      <a:endParaRPr lang="en-US" noProof="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3-11</a:t>
                      </a:r>
                      <a:endParaRPr lang="en-US" noProof="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Large</a:t>
                      </a:r>
                      <a:r>
                        <a:rPr lang="en-US" baseline="0" noProof="0" dirty="0" smtClean="0"/>
                        <a:t> flexibility concerning </a:t>
                      </a:r>
                      <a:r>
                        <a:rPr lang="en-US" baseline="0" noProof="0" dirty="0" err="1" smtClean="0"/>
                        <a:t>rep.rate</a:t>
                      </a:r>
                      <a:r>
                        <a:rPr lang="en-US" baseline="0" noProof="0" dirty="0" smtClean="0"/>
                        <a:t> + pulse length requested</a:t>
                      </a:r>
                      <a:endParaRPr lang="en-US" noProof="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PP</a:t>
                      </a:r>
                      <a:endParaRPr lang="en-US" noProof="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1-5</a:t>
                      </a:r>
                      <a:endParaRPr lang="en-US" noProof="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0,1</a:t>
                      </a:r>
                      <a:endParaRPr lang="en-US" noProof="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1-4</a:t>
                      </a:r>
                      <a:endParaRPr lang="en-US" noProof="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Combination of UNILAC with PHELIX</a:t>
                      </a:r>
                      <a:endParaRPr lang="en-US" noProof="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40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5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05390" y="1736367"/>
            <a:ext cx="8204500" cy="181588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ctr"/>
            <a:r>
              <a:rPr lang="de-DE" sz="2800" b="1" dirty="0" smtClean="0"/>
              <a:t>Second LINAC</a:t>
            </a:r>
          </a:p>
          <a:p>
            <a:pPr algn="ctr"/>
            <a:endParaRPr lang="de-DE" sz="2800" b="1" dirty="0"/>
          </a:p>
          <a:p>
            <a:pPr algn="ctr"/>
            <a:endParaRPr lang="de-DE" sz="2800" b="1" dirty="0" smtClean="0"/>
          </a:p>
          <a:p>
            <a:pPr algn="ctr"/>
            <a:r>
              <a:rPr lang="de-DE" sz="2800" b="1" dirty="0" smtClean="0"/>
              <a:t>CW?!</a:t>
            </a:r>
            <a:endParaRPr lang="de-DE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2300201"/>
      </p:ext>
    </p:extLst>
  </p:cSld>
  <p:clrMapOvr>
    <a:masterClrMapping/>
  </p:clrMapOvr>
</p:sld>
</file>

<file path=ppt/theme/theme1.xml><?xml version="1.0" encoding="utf-8"?>
<a:theme xmlns:a="http://schemas.openxmlformats.org/drawingml/2006/main" name="gsi-folienmaster-2014-II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gsi-folienmaster-2014-II</Template>
  <TotalTime>0</TotalTime>
  <Words>356</Words>
  <Application>Microsoft Macintosh PowerPoint</Application>
  <PresentationFormat>Bildschirmpräsentation (4:3)</PresentationFormat>
  <Paragraphs>91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gsi-folienmaster-2014-II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Biophysics Department @ GSI / FAIR</dc:title>
  <dc:creator>Kausch, Corinna</dc:creator>
  <cp:lastModifiedBy>Daniel Severin</cp:lastModifiedBy>
  <cp:revision>144</cp:revision>
  <cp:lastPrinted>2016-07-25T08:45:17Z</cp:lastPrinted>
  <dcterms:created xsi:type="dcterms:W3CDTF">2016-05-11T09:48:19Z</dcterms:created>
  <dcterms:modified xsi:type="dcterms:W3CDTF">2016-08-22T14:13:37Z</dcterms:modified>
</cp:coreProperties>
</file>