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89.jpg" ContentType="image/jpeg"/>
  <Override PartName="/ppt/notesSlides/notesSlide13.xml" ContentType="application/vnd.openxmlformats-officedocument.presentationml.notesSlide+xml"/>
  <Override PartName="/ppt/media/image9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62"/>
  </p:notesMasterIdLst>
  <p:sldIdLst>
    <p:sldId id="256" r:id="rId4"/>
    <p:sldId id="353" r:id="rId5"/>
    <p:sldId id="366" r:id="rId6"/>
    <p:sldId id="334" r:id="rId7"/>
    <p:sldId id="300" r:id="rId8"/>
    <p:sldId id="306" r:id="rId9"/>
    <p:sldId id="351" r:id="rId10"/>
    <p:sldId id="307" r:id="rId11"/>
    <p:sldId id="336" r:id="rId12"/>
    <p:sldId id="337" r:id="rId13"/>
    <p:sldId id="340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5" r:id="rId25"/>
    <p:sldId id="312" r:id="rId26"/>
    <p:sldId id="311" r:id="rId27"/>
    <p:sldId id="348" r:id="rId28"/>
    <p:sldId id="330" r:id="rId29"/>
    <p:sldId id="367" r:id="rId30"/>
    <p:sldId id="319" r:id="rId31"/>
    <p:sldId id="321" r:id="rId32"/>
    <p:sldId id="322" r:id="rId33"/>
    <p:sldId id="323" r:id="rId34"/>
    <p:sldId id="324" r:id="rId35"/>
    <p:sldId id="326" r:id="rId36"/>
    <p:sldId id="317" r:id="rId37"/>
    <p:sldId id="368" r:id="rId38"/>
    <p:sldId id="369" r:id="rId39"/>
    <p:sldId id="370" r:id="rId40"/>
    <p:sldId id="371" r:id="rId41"/>
    <p:sldId id="372" r:id="rId42"/>
    <p:sldId id="373" r:id="rId43"/>
    <p:sldId id="378" r:id="rId44"/>
    <p:sldId id="293" r:id="rId45"/>
    <p:sldId id="379" r:id="rId46"/>
    <p:sldId id="380" r:id="rId47"/>
    <p:sldId id="347" r:id="rId48"/>
    <p:sldId id="381" r:id="rId49"/>
    <p:sldId id="382" r:id="rId50"/>
    <p:sldId id="274" r:id="rId51"/>
    <p:sldId id="350" r:id="rId52"/>
    <p:sldId id="349" r:id="rId53"/>
    <p:sldId id="332" r:id="rId54"/>
    <p:sldId id="318" r:id="rId55"/>
    <p:sldId id="343" r:id="rId56"/>
    <p:sldId id="383" r:id="rId57"/>
    <p:sldId id="384" r:id="rId58"/>
    <p:sldId id="385" r:id="rId59"/>
    <p:sldId id="386" r:id="rId60"/>
    <p:sldId id="387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5076" autoAdjust="0"/>
  </p:normalViewPr>
  <p:slideViewPr>
    <p:cSldViewPr>
      <p:cViewPr varScale="1">
        <p:scale>
          <a:sx n="67" d="100"/>
          <a:sy n="67" d="100"/>
        </p:scale>
        <p:origin x="93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CB820-431A-4A63-A0F9-2E5C4F9D8027}" type="datetimeFigureOut">
              <a:rPr lang="sk-SK" smtClean="0"/>
              <a:t>17.07.2016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9B86D-2D06-4482-ABA9-166A29EFCD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241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9B86D-2D06-4482-ABA9-166A29EFCDD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2919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should include only data results, left slide remove theory and do chi test against hadrons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F0F3F-C5AE-D749-A4D4-B464297AEB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43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Run14 will have full statics</a:t>
            </a:r>
          </a:p>
          <a:p>
            <a:r>
              <a:rPr lang="en-US" dirty="0" smtClean="0"/>
              <a:t>Run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pp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pA</a:t>
            </a:r>
            <a:endParaRPr lang="en-US" baseline="0" dirty="0" smtClean="0"/>
          </a:p>
          <a:p>
            <a:r>
              <a:rPr lang="en-US" baseline="0" dirty="0" smtClean="0"/>
              <a:t>Run16 full aluminum cables, SSD and 2 billion -&gt; significance improvement 2-3 for 1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D0 -&gt; centrality dependence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F0F3F-C5AE-D749-A4D4-B464297AEB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8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9B86D-2D06-4482-ABA9-166A29EFCDD1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137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ECDD6-2745-4317-8DCA-AE7A66EB077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4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1F30A1C2-0A89-419C-84F1-723E81F73CC9}" type="slidenum">
              <a:rPr lang="en-US" altLang="fr-FR"/>
              <a:pPr defTabSz="914400" eaLnBrk="1" hangingPunct="1">
                <a:spcBef>
                  <a:spcPct val="0"/>
                </a:spcBef>
              </a:pPr>
              <a:t>12</a:t>
            </a:fld>
            <a:endParaRPr lang="en-US" altLang="fr-FR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0973" tIns="40486" rIns="80973" bIns="40486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35520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F0F3F-C5AE-D749-A4D4-B464297AEB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1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BR ratio to 3.89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F0F3F-C5AE-D749-A4D4-B464297AEB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28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Draw theory</a:t>
            </a:r>
            <a:r>
              <a:rPr kumimoji="1" lang="en-US" altLang="zh-CN" baseline="0" dirty="0" smtClean="0"/>
              <a:t> lines one by one and have some conclusion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A83F9-5495-406F-8392-6BADD58785F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78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Draw theory</a:t>
            </a:r>
            <a:r>
              <a:rPr kumimoji="1" lang="en-US" altLang="zh-CN" baseline="0" dirty="0" smtClean="0"/>
              <a:t> lines one by one and have some conclusion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A83F9-5495-406F-8392-6BADD58785F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11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Draw theory</a:t>
            </a:r>
            <a:r>
              <a:rPr kumimoji="1" lang="en-US" altLang="zh-CN" baseline="0" dirty="0" smtClean="0"/>
              <a:t> lines one by one and have some conclusion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A83F9-5495-406F-8392-6BADD58785F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54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should include only data results, left slide remove theory and do chi test against hadrons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F0F3F-C5AE-D749-A4D4-B464297AEB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7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should include only data results, left slide remove theory and do chi test against hadrons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F0F3F-C5AE-D749-A4D4-B464297AEB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vut.cz/informace-pro-media/resolveuid/ee39b8af8046880cbf55d38d0fd0157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9850"/>
            <a:ext cx="13112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168D-F142-4A3D-B61F-419ACDF0AC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0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0882-0D53-481E-8F9C-358E3430A3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1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EC047-89C5-4F9A-8051-6E1B537CA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17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98BEB-84CA-4010-9DCD-4CB9C73BF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07184-0C65-4ED6-AD05-E3447B00EA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2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FC565-05D6-47E0-B61B-C9CB6F944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7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D7117-C598-4EB4-8973-F4DF4E8E17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50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A691D-E0E5-4AFC-800C-03FBCC3AB2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4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B509E-1A4F-4E4D-9F72-0A3D048BBE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12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251BC-39F2-475E-B044-DF52C3430E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6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737E4-4E08-4278-9C9C-3B7A45B79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30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539B3-EAFC-45BD-ADF5-F24234A1D6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36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DAFD0-AF86-46EB-8A21-B64A69F8BE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8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D3D8C-2BF8-41B4-83C4-8ACA41D727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49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18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169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238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582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85F9EF3-521B-42E1-AF61-A6790A985487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331649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6543675" y="6186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27A46D9-6450-451A-8271-6BEE3B3ADF0C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397875" y="6057900"/>
            <a:ext cx="7175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B0BB8B4B-8072-4440-9608-1712FC02CF01}" type="slidenum">
              <a:rPr lang="fr-F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96200" y="6276975"/>
            <a:ext cx="1752600" cy="78898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11DCA6A-B1AE-4937-9BDC-BAA0CD47CA8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32267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jaroslav.bielcik@fjfi.cvut.cz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65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3B05E5-F086-4304-9895-6AE2C7BB26A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1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0" y="6600825"/>
            <a:ext cx="9144000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45720" tIns="0" rIns="4572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dirty="0" err="1" smtClean="0">
                <a:latin typeface="+mn-lt"/>
                <a:ea typeface="SimSun" panose="02010600030101010101" pitchFamily="2" charset="-122"/>
              </a:rPr>
              <a:t>Rachid</a:t>
            </a:r>
            <a:r>
              <a:rPr lang="en-US" altLang="en-US" sz="1400" dirty="0" smtClean="0">
                <a:latin typeface="+mn-lt"/>
                <a:ea typeface="SimSun" panose="02010600030101010101" pitchFamily="2" charset="-122"/>
              </a:rPr>
              <a:t> </a:t>
            </a:r>
            <a:r>
              <a:rPr lang="en-US" altLang="en-US" sz="1400" dirty="0" err="1" smtClean="0">
                <a:latin typeface="+mn-lt"/>
                <a:ea typeface="SimSun" panose="02010600030101010101" pitchFamily="2" charset="-122"/>
              </a:rPr>
              <a:t>Nouicer</a:t>
            </a:r>
            <a:r>
              <a:rPr lang="en-US" altLang="en-US" sz="1400" dirty="0" smtClean="0">
                <a:latin typeface="+mn-lt"/>
                <a:ea typeface="SimSun" panose="02010600030101010101" pitchFamily="2" charset="-122"/>
              </a:rPr>
              <a:t> – PHENIX Collaboration  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7239000" y="65500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defRPr/>
            </a:pPr>
            <a:fld id="{1C5878F2-2070-4D4C-8B5C-D732F3953A3E}" type="slidenum">
              <a:rPr lang="fr-FR" altLang="en-US" sz="1400" smtClean="0">
                <a:ea typeface="SimSun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fr-FR" altLang="en-US" sz="1400" dirty="0" smtClean="0"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07950" y="6410325"/>
            <a:ext cx="1163638" cy="43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07950" y="6410325"/>
            <a:ext cx="1511300" cy="5476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1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13488"/>
            <a:ext cx="14668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0" y="549275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482725" y="6524625"/>
            <a:ext cx="768191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69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emf"/><Relationship Id="rId7" Type="http://schemas.openxmlformats.org/officeDocument/2006/relationships/image" Target="../media/image2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3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tiff"/><Relationship Id="rId7" Type="http://schemas.openxmlformats.org/officeDocument/2006/relationships/image" Target="../media/image34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em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7.emf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8.png"/><Relationship Id="rId7" Type="http://schemas.openxmlformats.org/officeDocument/2006/relationships/image" Target="../media/image89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4.png"/><Relationship Id="rId7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95.png"/><Relationship Id="rId9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0.png"/><Relationship Id="rId5" Type="http://schemas.openxmlformats.org/officeDocument/2006/relationships/image" Target="../media/image4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6701" y="1897602"/>
            <a:ext cx="4132262" cy="2592387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ea typeface="MS UI Gothic" pitchFamily="34" charset="-128"/>
              </a:rPr>
              <a:t>Jaroslav Biel</a:t>
            </a:r>
            <a:r>
              <a:rPr lang="cs-CZ" sz="2400" b="1" dirty="0" smtClean="0">
                <a:ea typeface="MS UI Gothic" pitchFamily="34" charset="-128"/>
              </a:rPr>
              <a:t>čí</a:t>
            </a:r>
            <a:r>
              <a:rPr lang="en-US" sz="2400" b="1" dirty="0" smtClean="0">
                <a:ea typeface="MS UI Gothic" pitchFamily="34" charset="-128"/>
              </a:rPr>
              <a:t>k</a:t>
            </a:r>
          </a:p>
          <a:p>
            <a:pPr eaLnBrk="1" hangingPunct="1"/>
            <a:endParaRPr lang="cs-CZ" sz="1600" b="1" dirty="0" smtClean="0">
              <a:solidFill>
                <a:srgbClr val="002060"/>
              </a:solidFill>
              <a:ea typeface="MS UI Gothic" pitchFamily="34" charset="-128"/>
            </a:endParaRPr>
          </a:p>
          <a:p>
            <a:pPr eaLnBrk="1" hangingPunct="1"/>
            <a:r>
              <a:rPr lang="cs-CZ" sz="1800" dirty="0" smtClean="0">
                <a:ea typeface="MS UI Gothic" pitchFamily="34" charset="-128"/>
              </a:rPr>
              <a:t>Czech </a:t>
            </a:r>
            <a:r>
              <a:rPr lang="cs-CZ" sz="1800" dirty="0" err="1" smtClean="0">
                <a:ea typeface="MS UI Gothic" pitchFamily="34" charset="-128"/>
              </a:rPr>
              <a:t>Technical</a:t>
            </a:r>
            <a:r>
              <a:rPr lang="cs-CZ" sz="1800" dirty="0" smtClean="0">
                <a:ea typeface="MS UI Gothic" pitchFamily="34" charset="-128"/>
              </a:rPr>
              <a:t> University</a:t>
            </a:r>
          </a:p>
          <a:p>
            <a:pPr eaLnBrk="1" hangingPunct="1"/>
            <a:r>
              <a:rPr lang="en-US" sz="1800" dirty="0" smtClean="0">
                <a:ea typeface="MS UI Gothic" pitchFamily="34" charset="-128"/>
              </a:rPr>
              <a:t>in </a:t>
            </a:r>
            <a:r>
              <a:rPr lang="cs-CZ" sz="1800" dirty="0" smtClean="0">
                <a:ea typeface="MS UI Gothic" pitchFamily="34" charset="-128"/>
              </a:rPr>
              <a:t>Prague</a:t>
            </a:r>
            <a:endParaRPr lang="en-US" sz="2400" dirty="0" smtClean="0">
              <a:ea typeface="MS UI Gothic" pitchFamily="34" charset="-128"/>
            </a:endParaRPr>
          </a:p>
          <a:p>
            <a:pPr eaLnBrk="1" hangingPunct="1"/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2168D-F142-4A3D-B61F-419ACDF0AC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2" name="Rectangle 16"/>
          <p:cNvSpPr>
            <a:spLocks noChangeArrowheads="1"/>
          </p:cNvSpPr>
          <p:nvPr/>
        </p:nvSpPr>
        <p:spPr bwMode="auto">
          <a:xfrm>
            <a:off x="809701" y="231928"/>
            <a:ext cx="75608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FF"/>
                </a:solidFill>
              </a:rPr>
              <a:t>Open heavy flavor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at RHIC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02" y="1628800"/>
            <a:ext cx="23304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15527" y="5086925"/>
            <a:ext cx="889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EMMI Rapid Reaction Task </a:t>
            </a:r>
            <a:r>
              <a:rPr lang="en-US" dirty="0" smtClean="0"/>
              <a:t>Force</a:t>
            </a:r>
          </a:p>
          <a:p>
            <a:pPr algn="ctr"/>
            <a:r>
              <a:rPr lang="en-US" dirty="0" smtClean="0"/>
              <a:t>Extraction </a:t>
            </a:r>
            <a:r>
              <a:rPr lang="en-US" dirty="0"/>
              <a:t>of </a:t>
            </a:r>
            <a:r>
              <a:rPr lang="en-US" dirty="0" smtClean="0"/>
              <a:t>heavy-flavor transport </a:t>
            </a:r>
            <a:r>
              <a:rPr lang="en-US" dirty="0"/>
              <a:t>coefficients in QCD matter</a:t>
            </a:r>
          </a:p>
        </p:txBody>
      </p:sp>
      <p:sp>
        <p:nvSpPr>
          <p:cNvPr id="9" name="Obdélník 8"/>
          <p:cNvSpPr/>
          <p:nvPr/>
        </p:nvSpPr>
        <p:spPr>
          <a:xfrm>
            <a:off x="2549580" y="5875893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18 - 22 July 2016,  GSI  Darmstadt</a:t>
            </a:r>
            <a:endParaRPr lang="en-US" dirty="0"/>
          </a:p>
        </p:txBody>
      </p:sp>
      <p:pic>
        <p:nvPicPr>
          <p:cNvPr id="1026" name="Picture 2" descr="C:\Users\jaro\Pictures\fjfi_logo_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076" y="23795"/>
            <a:ext cx="1474930" cy="12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2" y="1844824"/>
            <a:ext cx="2652899" cy="22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>
          <a:xfrm>
            <a:off x="4800600" y="3429000"/>
            <a:ext cx="4267200" cy="1447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304800" y="3429000"/>
            <a:ext cx="41910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914400"/>
            <a:ext cx="387728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914767"/>
            <a:ext cx="3962400" cy="24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38"/>
          <p:cNvGrpSpPr>
            <a:grpSpLocks/>
          </p:cNvGrpSpPr>
          <p:nvPr/>
        </p:nvGrpSpPr>
        <p:grpSpPr bwMode="auto">
          <a:xfrm>
            <a:off x="2362200" y="5014913"/>
            <a:ext cx="2225675" cy="1828800"/>
            <a:chOff x="2133600" y="685800"/>
            <a:chExt cx="2225234" cy="1828800"/>
          </a:xfrm>
        </p:grpSpPr>
        <p:grpSp>
          <p:nvGrpSpPr>
            <p:cNvPr id="10277" name="Group 39"/>
            <p:cNvGrpSpPr>
              <a:grpSpLocks/>
            </p:cNvGrpSpPr>
            <p:nvPr/>
          </p:nvGrpSpPr>
          <p:grpSpPr bwMode="auto">
            <a:xfrm>
              <a:off x="2133600" y="685800"/>
              <a:ext cx="2225234" cy="1828800"/>
              <a:chOff x="5715000" y="3733800"/>
              <a:chExt cx="2225234" cy="1828800"/>
            </a:xfrm>
          </p:grpSpPr>
          <p:sp>
            <p:nvSpPr>
              <p:cNvPr id="10280" name="object 8"/>
              <p:cNvSpPr>
                <a:spLocks noChangeAspect="1"/>
              </p:cNvSpPr>
              <p:nvPr/>
            </p:nvSpPr>
            <p:spPr bwMode="auto">
              <a:xfrm>
                <a:off x="5715000" y="3733800"/>
                <a:ext cx="2225234" cy="1828800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6049897" y="4433887"/>
                <a:ext cx="164591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82" name="object 16"/>
              <p:cNvSpPr>
                <a:spLocks/>
              </p:cNvSpPr>
              <p:nvPr/>
            </p:nvSpPr>
            <p:spPr bwMode="auto">
              <a:xfrm>
                <a:off x="6172200" y="4114800"/>
                <a:ext cx="457200" cy="685800"/>
              </a:xfrm>
              <a:custGeom>
                <a:avLst/>
                <a:gdLst>
                  <a:gd name="T0" fmla="*/ 0 w 711834"/>
                  <a:gd name="T1" fmla="*/ 1078991 h 1079500"/>
                  <a:gd name="T2" fmla="*/ 711707 w 711834"/>
                  <a:gd name="T3" fmla="*/ 1078991 h 1079500"/>
                  <a:gd name="T4" fmla="*/ 711707 w 711834"/>
                  <a:gd name="T5" fmla="*/ 0 h 1079500"/>
                  <a:gd name="T6" fmla="*/ 0 w 711834"/>
                  <a:gd name="T7" fmla="*/ 0 h 1079500"/>
                  <a:gd name="T8" fmla="*/ 0 w 711834"/>
                  <a:gd name="T9" fmla="*/ 1078991 h 1079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1834" h="1079500">
                    <a:moveTo>
                      <a:pt x="0" y="1078991"/>
                    </a:moveTo>
                    <a:lnTo>
                      <a:pt x="711707" y="1078991"/>
                    </a:lnTo>
                    <a:lnTo>
                      <a:pt x="711707" y="0"/>
                    </a:lnTo>
                    <a:lnTo>
                      <a:pt x="0" y="0"/>
                    </a:lnTo>
                    <a:lnTo>
                      <a:pt x="0" y="107899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83" name="object 19"/>
              <p:cNvSpPr txBox="1">
                <a:spLocks noChangeArrowheads="1"/>
              </p:cNvSpPr>
              <p:nvPr/>
            </p:nvSpPr>
            <p:spPr bwMode="auto">
              <a:xfrm>
                <a:off x="6248400" y="3868579"/>
                <a:ext cx="354965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27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1600">
                    <a:latin typeface="Helvetica" charset="0"/>
                    <a:cs typeface="Helvetica" charset="0"/>
                  </a:rPr>
                  <a:t>fwd</a:t>
                </a:r>
              </a:p>
            </p:txBody>
          </p:sp>
        </p:grpSp>
        <p:sp>
          <p:nvSpPr>
            <p:cNvPr id="10278" name="object 16"/>
            <p:cNvSpPr>
              <a:spLocks/>
            </p:cNvSpPr>
            <p:nvPr/>
          </p:nvSpPr>
          <p:spPr bwMode="auto">
            <a:xfrm>
              <a:off x="3429000" y="1066800"/>
              <a:ext cx="457200" cy="685800"/>
            </a:xfrm>
            <a:custGeom>
              <a:avLst/>
              <a:gdLst>
                <a:gd name="T0" fmla="*/ 0 w 711834"/>
                <a:gd name="T1" fmla="*/ 1078991 h 1079500"/>
                <a:gd name="T2" fmla="*/ 711707 w 711834"/>
                <a:gd name="T3" fmla="*/ 1078991 h 1079500"/>
                <a:gd name="T4" fmla="*/ 711707 w 711834"/>
                <a:gd name="T5" fmla="*/ 0 h 1079500"/>
                <a:gd name="T6" fmla="*/ 0 w 711834"/>
                <a:gd name="T7" fmla="*/ 0 h 1079500"/>
                <a:gd name="T8" fmla="*/ 0 w 711834"/>
                <a:gd name="T9" fmla="*/ 1078991 h 1079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834" h="1079500">
                  <a:moveTo>
                    <a:pt x="0" y="1078991"/>
                  </a:moveTo>
                  <a:lnTo>
                    <a:pt x="711707" y="1078991"/>
                  </a:lnTo>
                  <a:lnTo>
                    <a:pt x="711707" y="0"/>
                  </a:lnTo>
                  <a:lnTo>
                    <a:pt x="0" y="0"/>
                  </a:lnTo>
                  <a:lnTo>
                    <a:pt x="0" y="1078991"/>
                  </a:lnTo>
                  <a:close/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79" name="object 19"/>
            <p:cNvSpPr txBox="1">
              <a:spLocks noChangeArrowheads="1"/>
            </p:cNvSpPr>
            <p:nvPr/>
          </p:nvSpPr>
          <p:spPr bwMode="auto">
            <a:xfrm>
              <a:off x="3455035" y="838200"/>
              <a:ext cx="43116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600">
                  <a:latin typeface="Helvetica" charset="0"/>
                  <a:cs typeface="Helvetica" charset="0"/>
                </a:rPr>
                <a:t>bwd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+mj-ea"/>
              </a:rPr>
              <a:t>Muons at Forward/Backward </a:t>
            </a:r>
            <a:r>
              <a:rPr lang="en-US" sz="2800" dirty="0" err="1" smtClean="0">
                <a:solidFill>
                  <a:srgbClr val="0000FF"/>
                </a:solidFill>
              </a:rPr>
              <a:t>Rapidity@PHENIX</a:t>
            </a:r>
            <a:endParaRPr lang="en-US" sz="2800" dirty="0">
              <a:solidFill>
                <a:srgbClr val="0000FF"/>
              </a:solidFill>
              <a:latin typeface="+mj-lt"/>
              <a:ea typeface="+mj-ea"/>
            </a:endParaRPr>
          </a:p>
        </p:txBody>
      </p:sp>
      <p:sp>
        <p:nvSpPr>
          <p:cNvPr id="10259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775CF7-069E-4141-8E9B-4654BDFCA67B}" type="slidenum">
              <a:rPr lang="en-US">
                <a:solidFill>
                  <a:srgbClr val="000000"/>
                </a:solidFill>
                <a:cs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000000"/>
              </a:solidFill>
              <a:cs typeface="Helvetica" charset="0"/>
            </a:endParaRPr>
          </a:p>
        </p:txBody>
      </p:sp>
      <p:sp>
        <p:nvSpPr>
          <p:cNvPr id="10247" name="object 27"/>
          <p:cNvSpPr txBox="1">
            <a:spLocks noChangeArrowheads="1"/>
          </p:cNvSpPr>
          <p:nvPr/>
        </p:nvSpPr>
        <p:spPr bwMode="auto">
          <a:xfrm>
            <a:off x="884235" y="628650"/>
            <a:ext cx="33226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Helvetica" charset="0"/>
                <a:cs typeface="Helvetica" charset="0"/>
              </a:rPr>
              <a:t>PHENIX Phys</a:t>
            </a:r>
            <a:r>
              <a:rPr lang="en-US" sz="1200" dirty="0">
                <a:latin typeface="Helvetica" charset="0"/>
                <a:cs typeface="Helvetica" charset="0"/>
              </a:rPr>
              <a:t>. Rev. Lett. 112, 252301 (2014)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6019800" y="3962400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i="1">
                <a:solidFill>
                  <a:srgbClr val="008000"/>
                </a:solidFill>
                <a:latin typeface="Helvetica" charset="0"/>
                <a:cs typeface="Helvetica" charset="0"/>
              </a:rPr>
              <a:t>Consistent</a:t>
            </a:r>
            <a:r>
              <a:rPr lang="en-US">
                <a:latin typeface="Helvetica" charset="0"/>
                <a:cs typeface="Helvetica" charset="0"/>
              </a:rPr>
              <a:t> with </a:t>
            </a:r>
          </a:p>
          <a:p>
            <a:pPr algn="ctr"/>
            <a:r>
              <a:rPr lang="en-US">
                <a:latin typeface="Helvetica" charset="0"/>
                <a:cs typeface="Helvetica" charset="0"/>
              </a:rPr>
              <a:t>scaled p+p results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2286000" y="3962400"/>
            <a:ext cx="223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>
                <a:solidFill>
                  <a:srgbClr val="0000FF"/>
                </a:solidFill>
                <a:latin typeface="+mn-lt"/>
                <a:cs typeface="Helvetica" charset="0"/>
              </a:rPr>
              <a:t>Enhancement</a:t>
            </a:r>
          </a:p>
          <a:p>
            <a:pPr algn="ctr"/>
            <a:r>
              <a:rPr lang="en-US" dirty="0">
                <a:latin typeface="+mn-lt"/>
                <a:cs typeface="Helvetica" charset="0"/>
              </a:rPr>
              <a:t>at backward rapidity</a:t>
            </a:r>
          </a:p>
        </p:txBody>
      </p:sp>
      <p:grpSp>
        <p:nvGrpSpPr>
          <p:cNvPr id="10250" name="Group 23"/>
          <p:cNvGrpSpPr>
            <a:grpSpLocks noChangeAspect="1"/>
          </p:cNvGrpSpPr>
          <p:nvPr/>
        </p:nvGrpSpPr>
        <p:grpSpPr bwMode="auto">
          <a:xfrm>
            <a:off x="4648200" y="5181600"/>
            <a:ext cx="2032000" cy="1676400"/>
            <a:chOff x="4991100" y="152400"/>
            <a:chExt cx="4152900" cy="3427475"/>
          </a:xfrm>
        </p:grpSpPr>
        <p:sp>
          <p:nvSpPr>
            <p:cNvPr id="10263" name="object 4"/>
            <p:cNvSpPr>
              <a:spLocks noChangeArrowheads="1"/>
            </p:cNvSpPr>
            <p:nvPr/>
          </p:nvSpPr>
          <p:spPr bwMode="auto">
            <a:xfrm>
              <a:off x="5148072" y="152400"/>
              <a:ext cx="3995928" cy="2912364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64" name="object 9"/>
            <p:cNvSpPr>
              <a:spLocks noChangeArrowheads="1"/>
            </p:cNvSpPr>
            <p:nvPr/>
          </p:nvSpPr>
          <p:spPr bwMode="auto">
            <a:xfrm>
              <a:off x="7063740" y="371856"/>
              <a:ext cx="1906523" cy="1319784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65" name="object 10"/>
            <p:cNvSpPr>
              <a:spLocks/>
            </p:cNvSpPr>
            <p:nvPr/>
          </p:nvSpPr>
          <p:spPr bwMode="auto">
            <a:xfrm>
              <a:off x="7105905" y="506730"/>
              <a:ext cx="1706880" cy="1119505"/>
            </a:xfrm>
            <a:custGeom>
              <a:avLst/>
              <a:gdLst>
                <a:gd name="T0" fmla="*/ 1600656 w 1706879"/>
                <a:gd name="T1" fmla="*/ 46298 h 1119504"/>
                <a:gd name="T2" fmla="*/ 0 w 1706879"/>
                <a:gd name="T3" fmla="*/ 1087247 h 1119504"/>
                <a:gd name="T4" fmla="*/ 20828 w 1706879"/>
                <a:gd name="T5" fmla="*/ 1119124 h 1119504"/>
                <a:gd name="T6" fmla="*/ 1621473 w 1706879"/>
                <a:gd name="T7" fmla="*/ 78308 h 1119504"/>
                <a:gd name="T8" fmla="*/ 1600656 w 1706879"/>
                <a:gd name="T9" fmla="*/ 46298 h 1119504"/>
                <a:gd name="T10" fmla="*/ 1685803 w 1706879"/>
                <a:gd name="T11" fmla="*/ 35941 h 1119504"/>
                <a:gd name="T12" fmla="*/ 1616583 w 1706879"/>
                <a:gd name="T13" fmla="*/ 35941 h 1119504"/>
                <a:gd name="T14" fmla="*/ 1637410 w 1706879"/>
                <a:gd name="T15" fmla="*/ 67945 h 1119504"/>
                <a:gd name="T16" fmla="*/ 1621473 w 1706879"/>
                <a:gd name="T17" fmla="*/ 78308 h 1119504"/>
                <a:gd name="T18" fmla="*/ 1642237 w 1706879"/>
                <a:gd name="T19" fmla="*/ 110236 h 1119504"/>
                <a:gd name="T20" fmla="*/ 1685803 w 1706879"/>
                <a:gd name="T21" fmla="*/ 35941 h 1119504"/>
                <a:gd name="T22" fmla="*/ 1616583 w 1706879"/>
                <a:gd name="T23" fmla="*/ 35941 h 1119504"/>
                <a:gd name="T24" fmla="*/ 1600656 w 1706879"/>
                <a:gd name="T25" fmla="*/ 46298 h 1119504"/>
                <a:gd name="T26" fmla="*/ 1621473 w 1706879"/>
                <a:gd name="T27" fmla="*/ 78308 h 1119504"/>
                <a:gd name="T28" fmla="*/ 1637410 w 1706879"/>
                <a:gd name="T29" fmla="*/ 67945 h 1119504"/>
                <a:gd name="T30" fmla="*/ 1616583 w 1706879"/>
                <a:gd name="T31" fmla="*/ 35941 h 1119504"/>
                <a:gd name="T32" fmla="*/ 1706880 w 1706879"/>
                <a:gd name="T33" fmla="*/ 0 h 1119504"/>
                <a:gd name="T34" fmla="*/ 1579880 w 1706879"/>
                <a:gd name="T35" fmla="*/ 14351 h 1119504"/>
                <a:gd name="T36" fmla="*/ 1600656 w 1706879"/>
                <a:gd name="T37" fmla="*/ 46298 h 1119504"/>
                <a:gd name="T38" fmla="*/ 1616583 w 1706879"/>
                <a:gd name="T39" fmla="*/ 35941 h 1119504"/>
                <a:gd name="T40" fmla="*/ 1685803 w 1706879"/>
                <a:gd name="T41" fmla="*/ 35941 h 1119504"/>
                <a:gd name="T42" fmla="*/ 1706880 w 1706879"/>
                <a:gd name="T43" fmla="*/ 0 h 1119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06879" h="1119504">
                  <a:moveTo>
                    <a:pt x="1600656" y="46298"/>
                  </a:moveTo>
                  <a:lnTo>
                    <a:pt x="0" y="1087247"/>
                  </a:lnTo>
                  <a:lnTo>
                    <a:pt x="20828" y="1119124"/>
                  </a:lnTo>
                  <a:lnTo>
                    <a:pt x="1621473" y="78308"/>
                  </a:lnTo>
                  <a:lnTo>
                    <a:pt x="1600656" y="46298"/>
                  </a:lnTo>
                  <a:close/>
                </a:path>
                <a:path w="1706879" h="1119504">
                  <a:moveTo>
                    <a:pt x="1685803" y="35941"/>
                  </a:moveTo>
                  <a:lnTo>
                    <a:pt x="1616583" y="35941"/>
                  </a:lnTo>
                  <a:lnTo>
                    <a:pt x="1637410" y="67945"/>
                  </a:lnTo>
                  <a:lnTo>
                    <a:pt x="1621473" y="78308"/>
                  </a:lnTo>
                  <a:lnTo>
                    <a:pt x="1642237" y="110236"/>
                  </a:lnTo>
                  <a:lnTo>
                    <a:pt x="1685803" y="35941"/>
                  </a:lnTo>
                  <a:close/>
                </a:path>
                <a:path w="1706879" h="1119504">
                  <a:moveTo>
                    <a:pt x="1616583" y="35941"/>
                  </a:moveTo>
                  <a:lnTo>
                    <a:pt x="1600656" y="46298"/>
                  </a:lnTo>
                  <a:lnTo>
                    <a:pt x="1621473" y="78308"/>
                  </a:lnTo>
                  <a:lnTo>
                    <a:pt x="1637410" y="67945"/>
                  </a:lnTo>
                  <a:lnTo>
                    <a:pt x="1616583" y="35941"/>
                  </a:lnTo>
                  <a:close/>
                </a:path>
                <a:path w="1706879" h="1119504">
                  <a:moveTo>
                    <a:pt x="1706880" y="0"/>
                  </a:moveTo>
                  <a:lnTo>
                    <a:pt x="1579880" y="14351"/>
                  </a:lnTo>
                  <a:lnTo>
                    <a:pt x="1600656" y="46298"/>
                  </a:lnTo>
                  <a:lnTo>
                    <a:pt x="1616583" y="35941"/>
                  </a:lnTo>
                  <a:lnTo>
                    <a:pt x="1685803" y="35941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bject 11"/>
            <p:cNvSpPr txBox="1"/>
            <p:nvPr/>
          </p:nvSpPr>
          <p:spPr>
            <a:xfrm>
              <a:off x="8871466" y="295211"/>
              <a:ext cx="158979" cy="40246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spc="20" dirty="0">
                  <a:solidFill>
                    <a:srgbClr val="FF0000"/>
                  </a:solidFill>
                  <a:latin typeface="Helvetica"/>
                  <a:ea typeface="+mn-ea"/>
                  <a:cs typeface="Helvetica"/>
                </a:rPr>
                <a:t>μ</a:t>
              </a:r>
              <a:endParaRPr sz="1400" dirty="0"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10267" name="object 12"/>
            <p:cNvSpPr>
              <a:spLocks noChangeArrowheads="1"/>
            </p:cNvSpPr>
            <p:nvPr/>
          </p:nvSpPr>
          <p:spPr bwMode="auto">
            <a:xfrm>
              <a:off x="4991100" y="1005841"/>
              <a:ext cx="2202180" cy="68122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68" name="object 13"/>
            <p:cNvSpPr>
              <a:spLocks/>
            </p:cNvSpPr>
            <p:nvPr/>
          </p:nvSpPr>
          <p:spPr bwMode="auto">
            <a:xfrm>
              <a:off x="5148835" y="1110869"/>
              <a:ext cx="2002789" cy="511175"/>
            </a:xfrm>
            <a:custGeom>
              <a:avLst/>
              <a:gdLst>
                <a:gd name="T0" fmla="*/ 115654 w 2002789"/>
                <a:gd name="T1" fmla="*/ 37064 h 511175"/>
                <a:gd name="T2" fmla="*/ 107061 w 2002789"/>
                <a:gd name="T3" fmla="*/ 74149 h 511175"/>
                <a:gd name="T4" fmla="*/ 1993773 w 2002789"/>
                <a:gd name="T5" fmla="*/ 511047 h 511175"/>
                <a:gd name="T6" fmla="*/ 2002408 w 2002789"/>
                <a:gd name="T7" fmla="*/ 473963 h 511175"/>
                <a:gd name="T8" fmla="*/ 115654 w 2002789"/>
                <a:gd name="T9" fmla="*/ 37064 h 511175"/>
                <a:gd name="T10" fmla="*/ 124244 w 2002789"/>
                <a:gd name="T11" fmla="*/ 0 h 511175"/>
                <a:gd name="T12" fmla="*/ 0 w 2002789"/>
                <a:gd name="T13" fmla="*/ 29844 h 511175"/>
                <a:gd name="T14" fmla="*/ 98463 w 2002789"/>
                <a:gd name="T15" fmla="*/ 111251 h 511175"/>
                <a:gd name="T16" fmla="*/ 107061 w 2002789"/>
                <a:gd name="T17" fmla="*/ 74149 h 511175"/>
                <a:gd name="T18" fmla="*/ 88493 w 2002789"/>
                <a:gd name="T19" fmla="*/ 69849 h 511175"/>
                <a:gd name="T20" fmla="*/ 97091 w 2002789"/>
                <a:gd name="T21" fmla="*/ 32765 h 511175"/>
                <a:gd name="T22" fmla="*/ 116651 w 2002789"/>
                <a:gd name="T23" fmla="*/ 32765 h 511175"/>
                <a:gd name="T24" fmla="*/ 124244 w 2002789"/>
                <a:gd name="T25" fmla="*/ 0 h 511175"/>
                <a:gd name="T26" fmla="*/ 97091 w 2002789"/>
                <a:gd name="T27" fmla="*/ 32765 h 511175"/>
                <a:gd name="T28" fmla="*/ 88493 w 2002789"/>
                <a:gd name="T29" fmla="*/ 69849 h 511175"/>
                <a:gd name="T30" fmla="*/ 107061 w 2002789"/>
                <a:gd name="T31" fmla="*/ 74149 h 511175"/>
                <a:gd name="T32" fmla="*/ 115654 w 2002789"/>
                <a:gd name="T33" fmla="*/ 37064 h 511175"/>
                <a:gd name="T34" fmla="*/ 97091 w 2002789"/>
                <a:gd name="T35" fmla="*/ 32765 h 511175"/>
                <a:gd name="T36" fmla="*/ 116651 w 2002789"/>
                <a:gd name="T37" fmla="*/ 32765 h 511175"/>
                <a:gd name="T38" fmla="*/ 97091 w 2002789"/>
                <a:gd name="T39" fmla="*/ 32765 h 511175"/>
                <a:gd name="T40" fmla="*/ 115654 w 2002789"/>
                <a:gd name="T41" fmla="*/ 37064 h 511175"/>
                <a:gd name="T42" fmla="*/ 116651 w 2002789"/>
                <a:gd name="T43" fmla="*/ 32765 h 51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2789" h="511175">
                  <a:moveTo>
                    <a:pt x="115654" y="37064"/>
                  </a:moveTo>
                  <a:lnTo>
                    <a:pt x="107061" y="74149"/>
                  </a:lnTo>
                  <a:lnTo>
                    <a:pt x="1993773" y="511047"/>
                  </a:lnTo>
                  <a:lnTo>
                    <a:pt x="2002408" y="473963"/>
                  </a:lnTo>
                  <a:lnTo>
                    <a:pt x="115654" y="37064"/>
                  </a:lnTo>
                  <a:close/>
                </a:path>
                <a:path w="2002789" h="511175">
                  <a:moveTo>
                    <a:pt x="124244" y="0"/>
                  </a:moveTo>
                  <a:lnTo>
                    <a:pt x="0" y="29844"/>
                  </a:lnTo>
                  <a:lnTo>
                    <a:pt x="98463" y="111251"/>
                  </a:lnTo>
                  <a:lnTo>
                    <a:pt x="107061" y="74149"/>
                  </a:lnTo>
                  <a:lnTo>
                    <a:pt x="88493" y="69849"/>
                  </a:lnTo>
                  <a:lnTo>
                    <a:pt x="97091" y="32765"/>
                  </a:lnTo>
                  <a:lnTo>
                    <a:pt x="116651" y="32765"/>
                  </a:lnTo>
                  <a:lnTo>
                    <a:pt x="124244" y="0"/>
                  </a:lnTo>
                  <a:close/>
                </a:path>
                <a:path w="2002789" h="511175">
                  <a:moveTo>
                    <a:pt x="97091" y="32765"/>
                  </a:moveTo>
                  <a:lnTo>
                    <a:pt x="88493" y="69849"/>
                  </a:lnTo>
                  <a:lnTo>
                    <a:pt x="107061" y="74149"/>
                  </a:lnTo>
                  <a:lnTo>
                    <a:pt x="115654" y="37064"/>
                  </a:lnTo>
                  <a:lnTo>
                    <a:pt x="97091" y="32765"/>
                  </a:lnTo>
                  <a:close/>
                </a:path>
                <a:path w="2002789" h="511175">
                  <a:moveTo>
                    <a:pt x="116651" y="32765"/>
                  </a:moveTo>
                  <a:lnTo>
                    <a:pt x="97091" y="32765"/>
                  </a:lnTo>
                  <a:lnTo>
                    <a:pt x="115654" y="37064"/>
                  </a:lnTo>
                  <a:lnTo>
                    <a:pt x="116651" y="32765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bject 14"/>
            <p:cNvSpPr txBox="1"/>
            <p:nvPr/>
          </p:nvSpPr>
          <p:spPr>
            <a:xfrm>
              <a:off x="5133856" y="606800"/>
              <a:ext cx="158979" cy="40246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spc="20" dirty="0">
                  <a:solidFill>
                    <a:srgbClr val="0000FF"/>
                  </a:solidFill>
                  <a:latin typeface="Helvetica"/>
                  <a:ea typeface="+mn-ea"/>
                  <a:cs typeface="Helvetica"/>
                </a:rPr>
                <a:t>μ</a:t>
              </a:r>
              <a:endParaRPr sz="1400" dirty="0">
                <a:solidFill>
                  <a:srgbClr val="0000FF"/>
                </a:solidFill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10270" name="object 24"/>
            <p:cNvSpPr>
              <a:spLocks noChangeArrowheads="1"/>
            </p:cNvSpPr>
            <p:nvPr/>
          </p:nvSpPr>
          <p:spPr bwMode="auto">
            <a:xfrm>
              <a:off x="7328917" y="2959609"/>
              <a:ext cx="565404" cy="435864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71" name="object 25"/>
            <p:cNvSpPr>
              <a:spLocks/>
            </p:cNvSpPr>
            <p:nvPr/>
          </p:nvSpPr>
          <p:spPr bwMode="auto">
            <a:xfrm>
              <a:off x="7546849" y="3067812"/>
              <a:ext cx="304800" cy="173990"/>
            </a:xfrm>
            <a:custGeom>
              <a:avLst/>
              <a:gdLst>
                <a:gd name="T0" fmla="*/ 173736 w 304800"/>
                <a:gd name="T1" fmla="*/ 0 h 173989"/>
                <a:gd name="T2" fmla="*/ 0 w 304800"/>
                <a:gd name="T3" fmla="*/ 86867 h 173989"/>
                <a:gd name="T4" fmla="*/ 173736 w 304800"/>
                <a:gd name="T5" fmla="*/ 173735 h 173989"/>
                <a:gd name="T6" fmla="*/ 173736 w 304800"/>
                <a:gd name="T7" fmla="*/ 115823 h 173989"/>
                <a:gd name="T8" fmla="*/ 144780 w 304800"/>
                <a:gd name="T9" fmla="*/ 115823 h 173989"/>
                <a:gd name="T10" fmla="*/ 144780 w 304800"/>
                <a:gd name="T11" fmla="*/ 57911 h 173989"/>
                <a:gd name="T12" fmla="*/ 173736 w 304800"/>
                <a:gd name="T13" fmla="*/ 57911 h 173989"/>
                <a:gd name="T14" fmla="*/ 173736 w 304800"/>
                <a:gd name="T15" fmla="*/ 0 h 173989"/>
                <a:gd name="T16" fmla="*/ 173736 w 304800"/>
                <a:gd name="T17" fmla="*/ 57911 h 173989"/>
                <a:gd name="T18" fmla="*/ 144780 w 304800"/>
                <a:gd name="T19" fmla="*/ 57911 h 173989"/>
                <a:gd name="T20" fmla="*/ 144780 w 304800"/>
                <a:gd name="T21" fmla="*/ 115823 h 173989"/>
                <a:gd name="T22" fmla="*/ 173736 w 304800"/>
                <a:gd name="T23" fmla="*/ 115823 h 173989"/>
                <a:gd name="T24" fmla="*/ 173736 w 304800"/>
                <a:gd name="T25" fmla="*/ 57911 h 173989"/>
                <a:gd name="T26" fmla="*/ 304800 w 304800"/>
                <a:gd name="T27" fmla="*/ 57911 h 173989"/>
                <a:gd name="T28" fmla="*/ 173736 w 304800"/>
                <a:gd name="T29" fmla="*/ 57911 h 173989"/>
                <a:gd name="T30" fmla="*/ 173736 w 304800"/>
                <a:gd name="T31" fmla="*/ 115823 h 173989"/>
                <a:gd name="T32" fmla="*/ 304800 w 304800"/>
                <a:gd name="T33" fmla="*/ 115823 h 173989"/>
                <a:gd name="T34" fmla="*/ 304800 w 304800"/>
                <a:gd name="T35" fmla="*/ 57911 h 173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4800" h="173989">
                  <a:moveTo>
                    <a:pt x="173736" y="0"/>
                  </a:moveTo>
                  <a:lnTo>
                    <a:pt x="0" y="86867"/>
                  </a:lnTo>
                  <a:lnTo>
                    <a:pt x="173736" y="173735"/>
                  </a:lnTo>
                  <a:lnTo>
                    <a:pt x="173736" y="115823"/>
                  </a:lnTo>
                  <a:lnTo>
                    <a:pt x="144780" y="115823"/>
                  </a:lnTo>
                  <a:lnTo>
                    <a:pt x="144780" y="57911"/>
                  </a:lnTo>
                  <a:lnTo>
                    <a:pt x="173736" y="57911"/>
                  </a:lnTo>
                  <a:lnTo>
                    <a:pt x="173736" y="0"/>
                  </a:lnTo>
                  <a:close/>
                </a:path>
                <a:path w="304800" h="173989">
                  <a:moveTo>
                    <a:pt x="173736" y="57911"/>
                  </a:moveTo>
                  <a:lnTo>
                    <a:pt x="144780" y="57911"/>
                  </a:lnTo>
                  <a:lnTo>
                    <a:pt x="144780" y="115823"/>
                  </a:lnTo>
                  <a:lnTo>
                    <a:pt x="173736" y="115823"/>
                  </a:lnTo>
                  <a:lnTo>
                    <a:pt x="173736" y="57911"/>
                  </a:lnTo>
                  <a:close/>
                </a:path>
                <a:path w="304800" h="173989">
                  <a:moveTo>
                    <a:pt x="304800" y="57911"/>
                  </a:moveTo>
                  <a:lnTo>
                    <a:pt x="173736" y="57911"/>
                  </a:lnTo>
                  <a:lnTo>
                    <a:pt x="173736" y="115823"/>
                  </a:lnTo>
                  <a:lnTo>
                    <a:pt x="304800" y="115823"/>
                  </a:lnTo>
                  <a:lnTo>
                    <a:pt x="304800" y="57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72" name="object 27"/>
            <p:cNvSpPr>
              <a:spLocks noChangeArrowheads="1"/>
            </p:cNvSpPr>
            <p:nvPr/>
          </p:nvSpPr>
          <p:spPr bwMode="auto">
            <a:xfrm>
              <a:off x="6516624" y="2959609"/>
              <a:ext cx="565404" cy="435864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73" name="object 28"/>
            <p:cNvSpPr>
              <a:spLocks/>
            </p:cNvSpPr>
            <p:nvPr/>
          </p:nvSpPr>
          <p:spPr bwMode="auto">
            <a:xfrm>
              <a:off x="6559296" y="3067812"/>
              <a:ext cx="304800" cy="173990"/>
            </a:xfrm>
            <a:custGeom>
              <a:avLst/>
              <a:gdLst>
                <a:gd name="T0" fmla="*/ 131063 w 304800"/>
                <a:gd name="T1" fmla="*/ 0 h 173989"/>
                <a:gd name="T2" fmla="*/ 131063 w 304800"/>
                <a:gd name="T3" fmla="*/ 173735 h 173989"/>
                <a:gd name="T4" fmla="*/ 246887 w 304800"/>
                <a:gd name="T5" fmla="*/ 115823 h 173989"/>
                <a:gd name="T6" fmla="*/ 160019 w 304800"/>
                <a:gd name="T7" fmla="*/ 115823 h 173989"/>
                <a:gd name="T8" fmla="*/ 160019 w 304800"/>
                <a:gd name="T9" fmla="*/ 57911 h 173989"/>
                <a:gd name="T10" fmla="*/ 246887 w 304800"/>
                <a:gd name="T11" fmla="*/ 57911 h 173989"/>
                <a:gd name="T12" fmla="*/ 131063 w 304800"/>
                <a:gd name="T13" fmla="*/ 0 h 173989"/>
                <a:gd name="T14" fmla="*/ 131063 w 304800"/>
                <a:gd name="T15" fmla="*/ 57911 h 173989"/>
                <a:gd name="T16" fmla="*/ 0 w 304800"/>
                <a:gd name="T17" fmla="*/ 57911 h 173989"/>
                <a:gd name="T18" fmla="*/ 0 w 304800"/>
                <a:gd name="T19" fmla="*/ 115823 h 173989"/>
                <a:gd name="T20" fmla="*/ 131063 w 304800"/>
                <a:gd name="T21" fmla="*/ 115823 h 173989"/>
                <a:gd name="T22" fmla="*/ 131063 w 304800"/>
                <a:gd name="T23" fmla="*/ 57911 h 173989"/>
                <a:gd name="T24" fmla="*/ 246887 w 304800"/>
                <a:gd name="T25" fmla="*/ 57911 h 173989"/>
                <a:gd name="T26" fmla="*/ 160019 w 304800"/>
                <a:gd name="T27" fmla="*/ 57911 h 173989"/>
                <a:gd name="T28" fmla="*/ 160019 w 304800"/>
                <a:gd name="T29" fmla="*/ 115823 h 173989"/>
                <a:gd name="T30" fmla="*/ 246887 w 304800"/>
                <a:gd name="T31" fmla="*/ 115823 h 173989"/>
                <a:gd name="T32" fmla="*/ 304800 w 304800"/>
                <a:gd name="T33" fmla="*/ 86867 h 173989"/>
                <a:gd name="T34" fmla="*/ 246887 w 304800"/>
                <a:gd name="T35" fmla="*/ 57911 h 173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4800" h="173989">
                  <a:moveTo>
                    <a:pt x="131063" y="0"/>
                  </a:moveTo>
                  <a:lnTo>
                    <a:pt x="131063" y="173735"/>
                  </a:lnTo>
                  <a:lnTo>
                    <a:pt x="246887" y="115823"/>
                  </a:lnTo>
                  <a:lnTo>
                    <a:pt x="160019" y="115823"/>
                  </a:lnTo>
                  <a:lnTo>
                    <a:pt x="160019" y="57911"/>
                  </a:lnTo>
                  <a:lnTo>
                    <a:pt x="246887" y="57911"/>
                  </a:lnTo>
                  <a:lnTo>
                    <a:pt x="131063" y="0"/>
                  </a:lnTo>
                  <a:close/>
                </a:path>
                <a:path w="304800" h="173989">
                  <a:moveTo>
                    <a:pt x="131063" y="57911"/>
                  </a:moveTo>
                  <a:lnTo>
                    <a:pt x="0" y="57911"/>
                  </a:lnTo>
                  <a:lnTo>
                    <a:pt x="0" y="115823"/>
                  </a:lnTo>
                  <a:lnTo>
                    <a:pt x="131063" y="115823"/>
                  </a:lnTo>
                  <a:lnTo>
                    <a:pt x="131063" y="57911"/>
                  </a:lnTo>
                  <a:close/>
                </a:path>
                <a:path w="304800" h="173989">
                  <a:moveTo>
                    <a:pt x="246887" y="57911"/>
                  </a:moveTo>
                  <a:lnTo>
                    <a:pt x="160019" y="57911"/>
                  </a:lnTo>
                  <a:lnTo>
                    <a:pt x="160019" y="115823"/>
                  </a:lnTo>
                  <a:lnTo>
                    <a:pt x="246887" y="115823"/>
                  </a:lnTo>
                  <a:lnTo>
                    <a:pt x="304800" y="86867"/>
                  </a:lnTo>
                  <a:lnTo>
                    <a:pt x="246887" y="57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74" name="object 29"/>
            <p:cNvSpPr txBox="1">
              <a:spLocks noChangeArrowheads="1"/>
            </p:cNvSpPr>
            <p:nvPr/>
          </p:nvSpPr>
          <p:spPr bwMode="auto">
            <a:xfrm>
              <a:off x="7882508" y="3038715"/>
              <a:ext cx="678877" cy="34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Helvetica" charset="0"/>
                  <a:cs typeface="Helvetica" charset="0"/>
                </a:rPr>
                <a:t>Au</a:t>
              </a:r>
            </a:p>
          </p:txBody>
        </p:sp>
        <p:sp>
          <p:nvSpPr>
            <p:cNvPr id="37" name="object 30"/>
            <p:cNvSpPr txBox="1"/>
            <p:nvPr/>
          </p:nvSpPr>
          <p:spPr>
            <a:xfrm>
              <a:off x="6350527" y="3063807"/>
              <a:ext cx="171955" cy="34729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spc="140" dirty="0">
                  <a:latin typeface="Helvetica"/>
                  <a:ea typeface="+mn-ea"/>
                  <a:cs typeface="Helvetica"/>
                </a:rPr>
                <a:t>d</a:t>
              </a:r>
              <a:endParaRPr sz="1200" dirty="0"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10276" name="object 26"/>
            <p:cNvSpPr>
              <a:spLocks noChangeArrowheads="1"/>
            </p:cNvSpPr>
            <p:nvPr/>
          </p:nvSpPr>
          <p:spPr bwMode="auto">
            <a:xfrm>
              <a:off x="6937249" y="2625851"/>
              <a:ext cx="544068" cy="954024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7" name="object 31"/>
          <p:cNvSpPr txBox="1"/>
          <p:nvPr/>
        </p:nvSpPr>
        <p:spPr>
          <a:xfrm>
            <a:off x="2743200" y="6400800"/>
            <a:ext cx="1463675" cy="24606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-35" dirty="0" err="1">
                <a:latin typeface="Helvetica"/>
                <a:ea typeface="+mn-ea"/>
                <a:cs typeface="Helvetica"/>
              </a:rPr>
              <a:t>R</a:t>
            </a:r>
            <a:r>
              <a:rPr lang="en-US" sz="1600" spc="-35" baseline="-25000" dirty="0" err="1">
                <a:latin typeface="Helvetica"/>
                <a:ea typeface="+mn-ea"/>
                <a:cs typeface="Helvetica"/>
              </a:rPr>
              <a:t>g</a:t>
            </a:r>
            <a:r>
              <a:rPr lang="en-US" sz="1600" spc="-35" dirty="0">
                <a:latin typeface="Helvetica"/>
                <a:ea typeface="+mn-ea"/>
                <a:cs typeface="Helvetica"/>
              </a:rPr>
              <a:t> from EPS09</a:t>
            </a:r>
            <a:endParaRPr sz="1600" dirty="0">
              <a:latin typeface="Helvetica"/>
              <a:ea typeface="+mn-ea"/>
              <a:cs typeface="Helvetica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7695709" y="1524000"/>
            <a:ext cx="914400" cy="304800"/>
          </a:xfrm>
          <a:prstGeom prst="fram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ame 48"/>
          <p:cNvSpPr/>
          <p:nvPr/>
        </p:nvSpPr>
        <p:spPr>
          <a:xfrm>
            <a:off x="3276600" y="1600200"/>
            <a:ext cx="838200" cy="304800"/>
          </a:xfrm>
          <a:prstGeom prst="fram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5" name="TextBox 49"/>
          <p:cNvSpPr txBox="1">
            <a:spLocks noChangeArrowheads="1"/>
          </p:cNvSpPr>
          <p:nvPr/>
        </p:nvSpPr>
        <p:spPr bwMode="auto">
          <a:xfrm>
            <a:off x="152400" y="54102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0000"/>
                </a:solidFill>
              </a:rPr>
              <a:t>Shadowing Region</a:t>
            </a:r>
          </a:p>
        </p:txBody>
      </p:sp>
      <p:sp>
        <p:nvSpPr>
          <p:cNvPr id="10256" name="TextBox 50"/>
          <p:cNvSpPr txBox="1">
            <a:spLocks noChangeArrowheads="1"/>
          </p:cNvSpPr>
          <p:nvPr/>
        </p:nvSpPr>
        <p:spPr bwMode="auto">
          <a:xfrm>
            <a:off x="152400" y="60960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FF"/>
                </a:solidFill>
              </a:rPr>
              <a:t>Anti-Shadowing Region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57400" y="5562600"/>
            <a:ext cx="990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209800" y="5791200"/>
            <a:ext cx="1676400" cy="457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60" name="TextBox 14"/>
          <p:cNvSpPr txBox="1">
            <a:spLocks noChangeArrowheads="1"/>
          </p:cNvSpPr>
          <p:nvPr/>
        </p:nvSpPr>
        <p:spPr bwMode="auto">
          <a:xfrm>
            <a:off x="304800" y="3962400"/>
            <a:ext cx="2019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>
                <a:solidFill>
                  <a:srgbClr val="FF0000"/>
                </a:solidFill>
                <a:latin typeface="+mn-lt"/>
                <a:cs typeface="Helvetica" charset="0"/>
              </a:rPr>
              <a:t>Suppression</a:t>
            </a:r>
          </a:p>
          <a:p>
            <a:pPr algn="ctr"/>
            <a:r>
              <a:rPr lang="en-US" dirty="0">
                <a:latin typeface="+mn-lt"/>
                <a:cs typeface="Helvetica" charset="0"/>
              </a:rPr>
              <a:t>at forward rapidity</a:t>
            </a:r>
          </a:p>
        </p:txBody>
      </p:sp>
      <p:sp>
        <p:nvSpPr>
          <p:cNvPr id="10261" name="TextBox 2"/>
          <p:cNvSpPr txBox="1">
            <a:spLocks noChangeArrowheads="1"/>
          </p:cNvSpPr>
          <p:nvPr/>
        </p:nvSpPr>
        <p:spPr bwMode="auto">
          <a:xfrm>
            <a:off x="1905000" y="3505200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  <a:cs typeface="Helvetica" charset="0"/>
              </a:rPr>
              <a:t>Central:</a:t>
            </a:r>
          </a:p>
        </p:txBody>
      </p:sp>
      <p:sp>
        <p:nvSpPr>
          <p:cNvPr id="10262" name="TextBox 5"/>
          <p:cNvSpPr txBox="1">
            <a:spLocks noChangeArrowheads="1"/>
          </p:cNvSpPr>
          <p:nvPr/>
        </p:nvSpPr>
        <p:spPr bwMode="auto">
          <a:xfrm>
            <a:off x="6324600" y="3505200"/>
            <a:ext cx="142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  <a:cs typeface="Helvetica" charset="0"/>
              </a:rPr>
              <a:t>Peripheral:</a:t>
            </a:r>
          </a:p>
        </p:txBody>
      </p:sp>
    </p:spTree>
    <p:extLst>
      <p:ext uri="{BB962C8B-B14F-4D97-AF65-F5344CB8AC3E}">
        <p14:creationId xmlns:p14="http://schemas.microsoft.com/office/powerpoint/2010/main" val="38140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rgbClr val="0000FF"/>
                </a:solidFill>
                <a:latin typeface="+mj-lt"/>
                <a:ea typeface="+mj-ea"/>
              </a:rPr>
              <a:t>R</a:t>
            </a:r>
            <a:r>
              <a:rPr lang="en-US" sz="2800" baseline="-25000" dirty="0" err="1" smtClean="0">
                <a:solidFill>
                  <a:srgbClr val="0000FF"/>
                </a:solidFill>
                <a:latin typeface="+mj-lt"/>
                <a:ea typeface="+mj-ea"/>
              </a:rPr>
              <a:t>dAu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  <a:ea typeface="+mj-ea"/>
              </a:rPr>
              <a:t>@PHENIX</a:t>
            </a:r>
            <a:endParaRPr lang="en-US" sz="2800" dirty="0">
              <a:solidFill>
                <a:srgbClr val="0000FF"/>
              </a:solidFill>
              <a:latin typeface="+mj-lt"/>
              <a:ea typeface="+mj-ea"/>
            </a:endParaRPr>
          </a:p>
        </p:txBody>
      </p:sp>
      <p:sp>
        <p:nvSpPr>
          <p:cNvPr id="13325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629463-6936-1A4D-BC20-0D0F928CFE9D}" type="slidenum">
              <a:rPr lang="en-US">
                <a:solidFill>
                  <a:srgbClr val="000000"/>
                </a:solidFill>
                <a:cs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  <a:cs typeface="Helvetica" charset="0"/>
            </a:endParaRPr>
          </a:p>
        </p:txBody>
      </p:sp>
      <p:sp>
        <p:nvSpPr>
          <p:cNvPr id="6" name="object 29"/>
          <p:cNvSpPr/>
          <p:nvPr/>
        </p:nvSpPr>
        <p:spPr>
          <a:xfrm>
            <a:off x="304800" y="1113656"/>
            <a:ext cx="4038600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</p:txBody>
      </p:sp>
      <p:sp>
        <p:nvSpPr>
          <p:cNvPr id="7" name="object 4"/>
          <p:cNvSpPr>
            <a:spLocks noChangeAspect="1"/>
          </p:cNvSpPr>
          <p:nvPr/>
        </p:nvSpPr>
        <p:spPr>
          <a:xfrm>
            <a:off x="4648200" y="1041648"/>
            <a:ext cx="3949700" cy="281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</p:txBody>
      </p:sp>
      <p:sp>
        <p:nvSpPr>
          <p:cNvPr id="13317" name="object 27"/>
          <p:cNvSpPr txBox="1">
            <a:spLocks noChangeArrowheads="1"/>
          </p:cNvSpPr>
          <p:nvPr/>
        </p:nvSpPr>
        <p:spPr bwMode="auto">
          <a:xfrm>
            <a:off x="6858000" y="6665913"/>
            <a:ext cx="2286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Helvetica" charset="0"/>
                <a:cs typeface="Helvetica" charset="0"/>
              </a:rPr>
              <a:t>Phys. Rev. C. 88, 024906 (2013)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596900" y="4293096"/>
            <a:ext cx="8001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>
                <a:latin typeface="+mn-lt"/>
              </a:rPr>
              <a:t>Initial-state effects fail to reproduce the data at both rapidity simultaneously 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n-lt"/>
              </a:rPr>
              <a:t>Modification of </a:t>
            </a:r>
            <a:r>
              <a:rPr lang="en-US" dirty="0" err="1">
                <a:latin typeface="+mn-lt"/>
              </a:rPr>
              <a:t>nPDF</a:t>
            </a:r>
            <a:endParaRPr lang="en-US" dirty="0">
              <a:latin typeface="+mn-lt"/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latin typeface="+mn-lt"/>
              </a:rPr>
              <a:t>Initial </a:t>
            </a:r>
            <a:r>
              <a:rPr lang="en-US" dirty="0" err="1">
                <a:latin typeface="+mn-lt"/>
              </a:rPr>
              <a:t>k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 broadening </a:t>
            </a:r>
          </a:p>
          <a:p>
            <a:pPr>
              <a:buFont typeface="Arial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+mn-lt"/>
              </a:rPr>
              <a:t>Cronin enhancement?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+mn-lt"/>
              </a:rPr>
              <a:t>Initial </a:t>
            </a:r>
            <a:r>
              <a:rPr lang="en-US" dirty="0" err="1">
                <a:latin typeface="+mn-lt"/>
              </a:rPr>
              <a:t>k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 component due to multiple scattering of incoming </a:t>
            </a:r>
            <a:r>
              <a:rPr lang="en-US" dirty="0" err="1">
                <a:latin typeface="+mn-lt"/>
              </a:rPr>
              <a:t>partons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2"/>
          <p:cNvSpPr>
            <a:spLocks noGrp="1" noChangeArrowheads="1"/>
          </p:cNvSpPr>
          <p:nvPr>
            <p:ph type="title"/>
          </p:nvPr>
        </p:nvSpPr>
        <p:spPr>
          <a:xfrm>
            <a:off x="2" y="-31752"/>
            <a:ext cx="5191124" cy="920752"/>
          </a:xfrm>
        </p:spPr>
        <p:txBody>
          <a:bodyPr>
            <a:noAutofit/>
          </a:bodyPr>
          <a:lstStyle/>
          <a:p>
            <a:pPr algn="ctr"/>
            <a:r>
              <a:rPr lang="en-US" altLang="fr-FR" sz="2400" dirty="0">
                <a:solidFill>
                  <a:srgbClr val="0000FF"/>
                </a:solidFill>
              </a:rPr>
              <a:t>STAR Heavy Flavor Tracker (HFT)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129" name="Text Box 23"/>
          <p:cNvSpPr txBox="1">
            <a:spLocks noChangeArrowheads="1"/>
          </p:cNvSpPr>
          <p:nvPr/>
        </p:nvSpPr>
        <p:spPr bwMode="auto">
          <a:xfrm>
            <a:off x="4495800" y="4876800"/>
            <a:ext cx="5978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l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l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5000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i="0">
                <a:latin typeface="PT Sans"/>
                <a:cs typeface="PT Sans"/>
              </a:rPr>
              <a:t>R (cm)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410200" y="187761"/>
            <a:ext cx="3352800" cy="321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l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l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5000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en-US" altLang="fr-FR" sz="1600" i="0" dirty="0">
                <a:latin typeface="PT Sans"/>
                <a:cs typeface="PT Sans"/>
              </a:rPr>
              <a:t>TPC – Time Projection Chamber (main tracking detector in STAR)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endParaRPr lang="en-US" altLang="fr-FR" sz="1600" dirty="0">
              <a:latin typeface="PT Sans"/>
              <a:cs typeface="PT Sans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en-US" altLang="fr-FR" sz="1600" dirty="0">
                <a:latin typeface="PT Sans"/>
                <a:cs typeface="PT Sans"/>
              </a:rPr>
              <a:t>HFT – Heavy Flavor Tracker</a:t>
            </a:r>
          </a:p>
          <a:p>
            <a:pPr marL="91440" indent="-91440" eaLnBrk="1" hangingPunct="1"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altLang="fr-FR" sz="1600" i="0" dirty="0" smtClean="0">
                <a:solidFill>
                  <a:srgbClr val="009900"/>
                </a:solidFill>
                <a:latin typeface="PT Sans"/>
                <a:cs typeface="PT Sans"/>
              </a:rPr>
              <a:t> SSD – </a:t>
            </a:r>
            <a:r>
              <a:rPr lang="en-US" altLang="fr-FR" sz="1600" i="0" dirty="0">
                <a:solidFill>
                  <a:srgbClr val="009900"/>
                </a:solidFill>
                <a:latin typeface="PT Sans"/>
                <a:cs typeface="PT Sans"/>
              </a:rPr>
              <a:t>Silicon Strip Detector</a:t>
            </a:r>
          </a:p>
          <a:p>
            <a:pPr marL="91440" indent="-91440"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altLang="fr-FR" sz="1600" i="0" dirty="0">
                <a:latin typeface="PT Sans"/>
                <a:cs typeface="PT Sans"/>
              </a:rPr>
              <a:t> </a:t>
            </a:r>
            <a:r>
              <a:rPr lang="en-US" altLang="fr-FR" sz="1600" i="0" dirty="0">
                <a:solidFill>
                  <a:srgbClr val="FF9900"/>
                </a:solidFill>
                <a:latin typeface="PT Sans"/>
                <a:cs typeface="PT Sans"/>
              </a:rPr>
              <a:t>IST </a:t>
            </a:r>
            <a:r>
              <a:rPr lang="en-US" altLang="fr-FR" sz="1600" dirty="0">
                <a:solidFill>
                  <a:srgbClr val="FF9900"/>
                </a:solidFill>
                <a:latin typeface="PT Sans"/>
                <a:cs typeface="PT Sans"/>
              </a:rPr>
              <a:t> </a:t>
            </a:r>
            <a:r>
              <a:rPr lang="en-US" altLang="fr-FR" sz="1600" dirty="0" smtClean="0">
                <a:solidFill>
                  <a:srgbClr val="FF9900"/>
                </a:solidFill>
                <a:latin typeface="PT Sans"/>
                <a:cs typeface="PT Sans"/>
              </a:rPr>
              <a:t> </a:t>
            </a:r>
            <a:r>
              <a:rPr lang="en-US" altLang="fr-FR" sz="1600" i="0" dirty="0" smtClean="0">
                <a:solidFill>
                  <a:srgbClr val="FF9900"/>
                </a:solidFill>
                <a:latin typeface="PT Sans"/>
                <a:cs typeface="PT Sans"/>
              </a:rPr>
              <a:t>– </a:t>
            </a:r>
            <a:r>
              <a:rPr lang="en-US" altLang="fr-FR" sz="1600" i="0" dirty="0">
                <a:solidFill>
                  <a:srgbClr val="FF9900"/>
                </a:solidFill>
                <a:latin typeface="PT Sans"/>
                <a:cs typeface="PT Sans"/>
              </a:rPr>
              <a:t>Intermediate Silicon Tracker</a:t>
            </a:r>
          </a:p>
          <a:p>
            <a:pPr marL="91440" indent="-91440"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altLang="fr-FR" sz="1600" i="0" dirty="0">
                <a:latin typeface="PT Sans"/>
                <a:cs typeface="PT Sans"/>
              </a:rPr>
              <a:t> </a:t>
            </a:r>
            <a:r>
              <a:rPr lang="en-US" altLang="fr-FR" sz="1600" i="0" dirty="0">
                <a:solidFill>
                  <a:srgbClr val="FF0000"/>
                </a:solidFill>
                <a:latin typeface="PT Sans"/>
                <a:cs typeface="PT Sans"/>
              </a:rPr>
              <a:t>PXL </a:t>
            </a:r>
            <a:r>
              <a:rPr lang="en-US" altLang="fr-FR" sz="1600" i="0" dirty="0" smtClean="0">
                <a:solidFill>
                  <a:srgbClr val="FF0000"/>
                </a:solidFill>
                <a:latin typeface="PT Sans"/>
                <a:cs typeface="PT Sans"/>
              </a:rPr>
              <a:t> – </a:t>
            </a:r>
            <a:r>
              <a:rPr lang="en-US" altLang="fr-FR" sz="1600" i="0" dirty="0">
                <a:solidFill>
                  <a:srgbClr val="FF0000"/>
                </a:solidFill>
                <a:latin typeface="PT Sans"/>
                <a:cs typeface="PT Sans"/>
              </a:rPr>
              <a:t>Pixel </a:t>
            </a:r>
            <a:r>
              <a:rPr lang="en-US" altLang="fr-FR" sz="1600" i="0" dirty="0" smtClean="0">
                <a:solidFill>
                  <a:srgbClr val="FF0000"/>
                </a:solidFill>
                <a:latin typeface="PT Sans"/>
                <a:cs typeface="PT Sans"/>
              </a:rPr>
              <a:t>Detector </a:t>
            </a:r>
            <a:r>
              <a:rPr lang="en-US" altLang="fr-FR" sz="1600" i="0" dirty="0" smtClean="0">
                <a:solidFill>
                  <a:srgbClr val="292934"/>
                </a:solidFill>
                <a:latin typeface="PT Sans"/>
                <a:cs typeface="PT Sans"/>
              </a:rPr>
              <a:t>(</a:t>
            </a:r>
            <a:r>
              <a:rPr lang="en-US" sz="1600" dirty="0" smtClean="0"/>
              <a:t>356M </a:t>
            </a:r>
            <a:r>
              <a:rPr lang="en-US" sz="1600" dirty="0"/>
              <a:t>pixels on ~0.16 m</a:t>
            </a:r>
            <a:r>
              <a:rPr lang="en-US" sz="1600" baseline="30000" dirty="0"/>
              <a:t>2</a:t>
            </a:r>
            <a:r>
              <a:rPr lang="en-US" sz="1600" dirty="0"/>
              <a:t> of </a:t>
            </a:r>
            <a:r>
              <a:rPr lang="en-US" sz="1600" dirty="0" smtClean="0"/>
              <a:t>silicon)</a:t>
            </a:r>
            <a:endParaRPr lang="en-US" sz="1600" dirty="0"/>
          </a:p>
          <a:p>
            <a:pPr marL="91440" indent="-91440"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endParaRPr lang="en-US" altLang="fr-FR" sz="1600" i="0" dirty="0">
              <a:solidFill>
                <a:srgbClr val="FF0000"/>
              </a:solidFill>
              <a:latin typeface="PT Sans"/>
              <a:cs typeface="PT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6183" y="3419693"/>
            <a:ext cx="260409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T Sans"/>
                <a:cs typeface="PT Sans"/>
                <a:sym typeface="Symbol"/>
              </a:rPr>
              <a:t>Acceptance coverage:</a:t>
            </a:r>
          </a:p>
          <a:p>
            <a:pPr algn="ctr"/>
            <a:r>
              <a:rPr lang="en-US" dirty="0" smtClean="0">
                <a:latin typeface="PT Sans"/>
                <a:cs typeface="PT Sans"/>
                <a:sym typeface="Symbol"/>
              </a:rPr>
              <a:t>-1&lt;  &lt; 1</a:t>
            </a:r>
          </a:p>
          <a:p>
            <a:pPr algn="ctr"/>
            <a:r>
              <a:rPr lang="en-US" dirty="0" smtClean="0">
                <a:latin typeface="PT Sans"/>
                <a:cs typeface="PT Sans"/>
                <a:sym typeface="Symbol"/>
              </a:rPr>
              <a:t>   0 &lt;  &lt; </a:t>
            </a:r>
            <a:r>
              <a:rPr lang="en-US" dirty="0">
                <a:latin typeface="PT Sans"/>
                <a:cs typeface="PT Sans"/>
                <a:sym typeface="Symbol"/>
              </a:rPr>
              <a:t>2 </a:t>
            </a:r>
            <a:endParaRPr lang="en-US" dirty="0">
              <a:latin typeface="PT Sans"/>
              <a:cs typeface="PT Sans"/>
            </a:endParaRPr>
          </a:p>
        </p:txBody>
      </p: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5191125" y="4800601"/>
            <a:ext cx="3952875" cy="1989138"/>
            <a:chOff x="2880" y="2976"/>
            <a:chExt cx="2490" cy="1253"/>
          </a:xfrm>
        </p:grpSpPr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024"/>
              <a:ext cx="249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4340" y="2976"/>
              <a:ext cx="0" cy="288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PT Sans"/>
                <a:cs typeface="PT Sans"/>
              </a:endParaRP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>
              <a:off x="4340" y="3436"/>
              <a:ext cx="0" cy="24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PT Sans"/>
                <a:cs typeface="PT Sans"/>
              </a:endParaRPr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>
              <a:off x="4340" y="3719"/>
              <a:ext cx="0" cy="19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PT Sans"/>
                <a:cs typeface="PT Sans"/>
              </a:endParaRPr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4340" y="3974"/>
              <a:ext cx="0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PT Sans"/>
                <a:cs typeface="PT Sans"/>
              </a:endParaRPr>
            </a:p>
          </p:txBody>
        </p:sp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4416" y="2976"/>
              <a:ext cx="580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>
                  <a:latin typeface="PT Sans"/>
                  <a:cs typeface="PT Sans"/>
                  <a:sym typeface="Symbol" pitchFamily="18" charset="2"/>
                </a:rPr>
                <a:t> = ~1 mm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4416" y="3456"/>
              <a:ext cx="66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>
                  <a:latin typeface="PT Sans"/>
                  <a:cs typeface="PT Sans"/>
                  <a:sym typeface="Symbol" pitchFamily="18" charset="2"/>
                </a:rPr>
                <a:t> = ~300 m</a:t>
              </a:r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4416" y="3744"/>
              <a:ext cx="66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 dirty="0">
                  <a:latin typeface="PT Sans"/>
                  <a:cs typeface="PT Sans"/>
                  <a:sym typeface="Symbol" pitchFamily="18" charset="2"/>
                </a:rPr>
                <a:t> = ~250 m</a:t>
              </a:r>
            </a:p>
          </p:txBody>
        </p:sp>
        <p:sp>
          <p:nvSpPr>
            <p:cNvPr id="31" name="Text Box 21"/>
            <p:cNvSpPr txBox="1">
              <a:spLocks noChangeArrowheads="1"/>
            </p:cNvSpPr>
            <p:nvPr/>
          </p:nvSpPr>
          <p:spPr bwMode="auto">
            <a:xfrm>
              <a:off x="4474" y="4056"/>
              <a:ext cx="60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 dirty="0">
                  <a:latin typeface="PT Sans"/>
                  <a:cs typeface="PT Sans"/>
                  <a:sym typeface="Symbol" pitchFamily="18" charset="2"/>
                </a:rPr>
                <a:t> = &lt;30 m</a:t>
              </a:r>
            </a:p>
          </p:txBody>
        </p:sp>
      </p:grp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606800" y="4951413"/>
            <a:ext cx="1600200" cy="18303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indent="342900" eaLnBrk="0" hangingPunct="0">
              <a:spcBef>
                <a:spcPct val="20000"/>
              </a:spcBef>
              <a:buChar char="l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572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00150" indent="-228600" eaLnBrk="0" hangingPunct="0">
              <a:spcBef>
                <a:spcPct val="20000"/>
              </a:spcBef>
              <a:buChar char="l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5000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endParaRPr lang="en-US" altLang="fr-FR" sz="1200" b="1" dirty="0">
              <a:latin typeface="PT Sans"/>
              <a:cs typeface="PT Sans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009900"/>
                </a:solidFill>
                <a:latin typeface="PT Sans"/>
                <a:cs typeface="PT Sans"/>
              </a:rPr>
              <a:t>SSD 	r = 22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endParaRPr lang="en-US" altLang="fr-FR" sz="1200" b="1" i="0" dirty="0">
              <a:latin typeface="PT Sans"/>
              <a:cs typeface="PT Sans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FF9900"/>
                </a:solidFill>
                <a:latin typeface="PT Sans"/>
                <a:cs typeface="PT Sans"/>
              </a:rPr>
              <a:t>IST 	r = 14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FF0000"/>
                </a:solidFill>
                <a:latin typeface="PT Sans"/>
                <a:cs typeface="PT Sans"/>
              </a:rPr>
              <a:t>PXL 	r</a:t>
            </a:r>
            <a:r>
              <a:rPr lang="en-US" altLang="fr-FR" sz="1200" b="1" i="0" baseline="-25000" dirty="0">
                <a:solidFill>
                  <a:srgbClr val="FF0000"/>
                </a:solidFill>
                <a:latin typeface="PT Sans"/>
                <a:cs typeface="PT Sans"/>
              </a:rPr>
              <a:t>2</a:t>
            </a:r>
            <a:r>
              <a:rPr lang="en-US" altLang="fr-FR" sz="1200" b="1" i="0" dirty="0">
                <a:solidFill>
                  <a:srgbClr val="FF0000"/>
                </a:solidFill>
                <a:latin typeface="PT Sans"/>
                <a:cs typeface="PT Sans"/>
              </a:rPr>
              <a:t> = </a:t>
            </a:r>
            <a:r>
              <a:rPr lang="en-US" altLang="fr-FR" sz="1200" b="1" i="0" dirty="0" smtClean="0">
                <a:solidFill>
                  <a:srgbClr val="FF0000"/>
                </a:solidFill>
                <a:latin typeface="PT Sans"/>
                <a:cs typeface="PT Sans"/>
              </a:rPr>
              <a:t>8</a:t>
            </a:r>
            <a:endParaRPr lang="en-US" altLang="fr-FR" sz="1200" b="1" i="0" dirty="0">
              <a:solidFill>
                <a:srgbClr val="FF0000"/>
              </a:solidFill>
              <a:latin typeface="PT Sans"/>
              <a:cs typeface="PT Sans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fr-FR" sz="1200" b="1" i="0" dirty="0">
              <a:solidFill>
                <a:srgbClr val="FF0000"/>
              </a:solidFill>
              <a:latin typeface="PT Sans"/>
              <a:cs typeface="PT Sans"/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FF0000"/>
                </a:solidFill>
                <a:latin typeface="PT Sans"/>
                <a:cs typeface="PT Sans"/>
              </a:rPr>
              <a:t>		r</a:t>
            </a:r>
            <a:r>
              <a:rPr lang="en-US" altLang="fr-FR" sz="1200" b="1" i="0" baseline="-25000" dirty="0">
                <a:solidFill>
                  <a:srgbClr val="FF0000"/>
                </a:solidFill>
                <a:latin typeface="PT Sans"/>
                <a:cs typeface="PT Sans"/>
              </a:rPr>
              <a:t>1</a:t>
            </a:r>
            <a:r>
              <a:rPr lang="en-US" altLang="fr-FR" sz="1200" b="1" i="0" dirty="0">
                <a:solidFill>
                  <a:srgbClr val="FF0000"/>
                </a:solidFill>
                <a:latin typeface="PT Sans"/>
                <a:cs typeface="PT Sans"/>
              </a:rPr>
              <a:t> = 2.8</a:t>
            </a:r>
          </a:p>
        </p:txBody>
      </p:sp>
      <p:pic>
        <p:nvPicPr>
          <p:cNvPr id="34" name="Picture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29" y="1040182"/>
            <a:ext cx="4640121" cy="284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8562" y="4847217"/>
            <a:ext cx="3491212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STAR+HFT collected MB events</a:t>
            </a:r>
          </a:p>
          <a:p>
            <a:r>
              <a:rPr lang="cs-CZ" dirty="0" smtClean="0"/>
              <a:t>Run14   Au+Au        1.2B</a:t>
            </a:r>
          </a:p>
          <a:p>
            <a:r>
              <a:rPr lang="cs-CZ" dirty="0" smtClean="0"/>
              <a:t>Run15   p+p               1B</a:t>
            </a:r>
          </a:p>
          <a:p>
            <a:r>
              <a:rPr lang="cs-CZ" dirty="0"/>
              <a:t> </a:t>
            </a:r>
            <a:r>
              <a:rPr lang="cs-CZ" dirty="0" smtClean="0"/>
              <a:t>             p+Au         0.6B</a:t>
            </a:r>
          </a:p>
          <a:p>
            <a:r>
              <a:rPr lang="cs-CZ" dirty="0" smtClean="0"/>
              <a:t>Run 16  Au+Au          2B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0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HFT Performance vs. design goals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5536" y="5085183"/>
            <a:ext cx="8064896" cy="10693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9" tIns="45714" rIns="91429" bIns="45714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PT Sans"/>
                <a:cs typeface="PT Sans"/>
              </a:rPr>
              <a:t> </a:t>
            </a:r>
            <a:r>
              <a:rPr lang="en-US" dirty="0" err="1">
                <a:latin typeface="PT Sans"/>
                <a:cs typeface="PT Sans"/>
              </a:rPr>
              <a:t>Kaon</a:t>
            </a:r>
            <a:r>
              <a:rPr lang="en-US" dirty="0">
                <a:latin typeface="PT Sans"/>
                <a:cs typeface="PT Sans"/>
              </a:rPr>
              <a:t> track pointing resolution exceeds the requirement  </a:t>
            </a:r>
            <a:r>
              <a:rPr lang="en-US" dirty="0" smtClean="0">
                <a:latin typeface="PT Sans"/>
                <a:cs typeface="PT Sans"/>
              </a:rPr>
              <a:t>&lt; 55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>
                <a:latin typeface="PT Sans"/>
                <a:cs typeface="PT Sans"/>
              </a:rPr>
              <a:t>m at </a:t>
            </a:r>
            <a:r>
              <a:rPr lang="en-US" dirty="0" err="1" smtClean="0">
                <a:latin typeface="PT Sans"/>
                <a:cs typeface="PT Sans"/>
              </a:rPr>
              <a:t>p</a:t>
            </a:r>
            <a:r>
              <a:rPr lang="en-US" baseline="-25000" dirty="0" err="1" smtClean="0">
                <a:latin typeface="PT Sans"/>
                <a:cs typeface="PT Sans"/>
              </a:rPr>
              <a:t>T</a:t>
            </a:r>
            <a:r>
              <a:rPr lang="en-US" dirty="0" smtClean="0">
                <a:latin typeface="PT Sans"/>
                <a:cs typeface="PT Sans"/>
              </a:rPr>
              <a:t>=750 </a:t>
            </a:r>
            <a:r>
              <a:rPr lang="en-US" dirty="0">
                <a:latin typeface="PT Sans"/>
                <a:cs typeface="PT Sans"/>
              </a:rPr>
              <a:t>MeV/</a:t>
            </a:r>
            <a:r>
              <a:rPr lang="en-US" dirty="0" smtClean="0">
                <a:latin typeface="PT Sans"/>
                <a:cs typeface="PT Sans"/>
              </a:rPr>
              <a:t>c</a:t>
            </a:r>
          </a:p>
          <a:p>
            <a:pPr eaLnBrk="1" hangingPunct="1">
              <a:buFont typeface="Arial" charset="0"/>
              <a:buChar char="•"/>
            </a:pPr>
            <a:endParaRPr lang="en-US" dirty="0" smtClean="0">
              <a:latin typeface="PT Sans"/>
              <a:cs typeface="PT Sans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PT Sans"/>
                <a:cs typeface="PT Sans"/>
              </a:rPr>
              <a:t> Pointing </a:t>
            </a:r>
            <a:r>
              <a:rPr lang="en-US" dirty="0">
                <a:latin typeface="PT Sans"/>
                <a:cs typeface="PT Sans"/>
              </a:rPr>
              <a:t>resolution in the region with Al-cables ~ 45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PT Sans"/>
                <a:cs typeface="PT Sans"/>
              </a:rPr>
              <a:t>m</a:t>
            </a:r>
            <a:endParaRPr lang="en-US" dirty="0">
              <a:latin typeface="PT Sans"/>
              <a:cs typeface="PT Sans"/>
            </a:endParaRPr>
          </a:p>
          <a:p>
            <a:pPr eaLnBrk="1" hangingPunct="1"/>
            <a:endParaRPr lang="en-US" dirty="0">
              <a:latin typeface="PT Sans"/>
              <a:cs typeface="PT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64704"/>
            <a:ext cx="5397500" cy="3852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5856" y="3645024"/>
            <a:ext cx="163326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jaroslav.bielcik@fjfi.cvut.cz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0938" y="-168567"/>
            <a:ext cx="8229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0000FF"/>
                </a:solidFill>
              </a:rPr>
              <a:t>D mesons with HFT</a:t>
            </a:r>
            <a:endParaRPr lang="en-US" sz="4000" dirty="0">
              <a:solidFill>
                <a:srgbClr val="0000FF"/>
              </a:solidFill>
              <a:ea typeface="+mj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jaroslav.bielcik@fjfi.cvut.cz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156256"/>
            <a:ext cx="3657600" cy="1920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451" y="3102684"/>
            <a:ext cx="3340100" cy="19736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064" y="3249228"/>
            <a:ext cx="2794000" cy="19395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501" y="5216080"/>
            <a:ext cx="881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PT Sans Caption" charset="-52"/>
                <a:ea typeface="PT Sans Caption" charset="-52"/>
                <a:cs typeface="PT Sans Caption" charset="-52"/>
              </a:rPr>
              <a:t>Excellent long-lived hadron and electron identification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PT Sans Caption" charset="-52"/>
                <a:ea typeface="PT Sans Caption" charset="-52"/>
                <a:cs typeface="PT Sans Caption" charset="-52"/>
              </a:rPr>
              <a:t>Secondary vertex reconstruction with HFT → </a:t>
            </a:r>
            <a:r>
              <a:rPr lang="en-US" dirty="0" smtClean="0">
                <a:latin typeface="PT Sans Caption" charset="-52"/>
                <a:ea typeface="PT Sans Caption" charset="-52"/>
                <a:cs typeface="PT Sans Caption" charset="-52"/>
              </a:rPr>
              <a:t>full kinematic </a:t>
            </a:r>
            <a:r>
              <a:rPr lang="en-US" dirty="0">
                <a:latin typeface="PT Sans Caption" charset="-52"/>
                <a:ea typeface="PT Sans Caption" charset="-52"/>
                <a:cs typeface="PT Sans Caption" charset="-52"/>
              </a:rPr>
              <a:t>reconstruction of charmed hadron</a:t>
            </a:r>
          </a:p>
          <a:p>
            <a:endParaRPr lang="en-US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09" y="652681"/>
            <a:ext cx="7859384" cy="22002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57662" y="3365134"/>
            <a:ext cx="1011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STAR </a:t>
            </a:r>
            <a:r>
              <a:rPr lang="en-US" sz="800" i="1" dirty="0" smtClean="0"/>
              <a:t>Preliminary</a:t>
            </a:r>
          </a:p>
          <a:p>
            <a:r>
              <a:rPr lang="en-US" sz="800" dirty="0" smtClean="0"/>
              <a:t>RHIC Run 14</a:t>
            </a: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49" y="4468163"/>
            <a:ext cx="1295400" cy="21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4680" y="4456459"/>
            <a:ext cx="14732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1593" y="4525207"/>
            <a:ext cx="1701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89339"/>
            <a:ext cx="6375399" cy="92075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Topological reconstruction with HFT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jaroslav.bielcik@fjfi.cvut.cz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901" y="789217"/>
            <a:ext cx="5154603" cy="2927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272" y="1772816"/>
            <a:ext cx="3608810" cy="1384995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PT Sans"/>
                <a:cs typeface="PT Sans"/>
              </a:rPr>
              <a:t>Greatly reduced combinatorial background (4 orders of magnitude)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PT Sans"/>
              <a:cs typeface="PT San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PT Sans"/>
                <a:cs typeface="PT Sans"/>
              </a:rPr>
              <a:t>Highly improved S/B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486811"/>
              </p:ext>
            </p:extLst>
          </p:nvPr>
        </p:nvGraphicFramePr>
        <p:xfrm>
          <a:off x="185856" y="3645022"/>
          <a:ext cx="4086795" cy="266429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362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614">
                <a:tc>
                  <a:txBody>
                    <a:bodyPr/>
                    <a:lstStyle/>
                    <a:p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w/o HFT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w HFT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84">
                <a:tc>
                  <a:txBody>
                    <a:bodyPr/>
                    <a:lstStyle/>
                    <a:p>
                      <a:endParaRPr lang="en-US" sz="160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2010 + 2011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2014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65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Sans"/>
                          <a:cs typeface="PT Sans"/>
                        </a:rPr>
                        <a:t># events(MB) analyzed</a:t>
                      </a:r>
                      <a:endParaRPr lang="en-US" sz="14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1.1 B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780 M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65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significance</a:t>
                      </a:r>
                      <a:r>
                        <a:rPr lang="en-US" sz="1600" baseline="0" dirty="0" smtClean="0">
                          <a:latin typeface="PT Sans"/>
                          <a:cs typeface="PT Sans"/>
                        </a:rPr>
                        <a:t> per billion events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13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PT Sans"/>
                          <a:cs typeface="PT Sans"/>
                        </a:rPr>
                        <a:t>51</a:t>
                      </a:r>
                      <a:endParaRPr lang="en-US" sz="1600" dirty="0">
                        <a:latin typeface="PT Sans"/>
                        <a:cs typeface="PT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928" y="3621974"/>
            <a:ext cx="3607312" cy="31193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248" y="4123810"/>
            <a:ext cx="1609928" cy="2449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114" y="4586837"/>
            <a:ext cx="2389134" cy="2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extBox 7"/>
          <p:cNvSpPr txBox="1"/>
          <p:nvPr/>
        </p:nvSpPr>
        <p:spPr>
          <a:xfrm>
            <a:off x="225235" y="1439966"/>
            <a:ext cx="3380930" cy="4365298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dirty="0">
                <a:latin typeface="PT Sans"/>
                <a:cs typeface="PT Sans"/>
              </a:rPr>
              <a:t>High p</a:t>
            </a:r>
            <a:r>
              <a:rPr lang="en-US" altLang="zh-CN" baseline="-25000" dirty="0">
                <a:latin typeface="PT Sans"/>
                <a:cs typeface="PT Sans"/>
              </a:rPr>
              <a:t>T</a:t>
            </a:r>
            <a:r>
              <a:rPr lang="en-US" altLang="zh-CN" dirty="0">
                <a:latin typeface="PT Sans"/>
                <a:cs typeface="PT Sans"/>
              </a:rPr>
              <a:t>: significant suppression in central </a:t>
            </a:r>
            <a:r>
              <a:rPr lang="en-US" altLang="zh-CN" dirty="0" err="1">
                <a:latin typeface="PT Sans"/>
                <a:cs typeface="PT Sans"/>
              </a:rPr>
              <a:t>Au+Au</a:t>
            </a:r>
            <a:r>
              <a:rPr lang="en-US" altLang="zh-CN" dirty="0">
                <a:latin typeface="PT Sans"/>
                <a:cs typeface="PT Sans"/>
              </a:rPr>
              <a:t> collisions. </a:t>
            </a:r>
            <a:endParaRPr lang="en-US" altLang="zh-CN" dirty="0" smtClean="0">
              <a:latin typeface="PT Sans"/>
              <a:cs typeface="PT Sans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New </a:t>
            </a:r>
            <a:r>
              <a:rPr lang="en-US" altLang="zh-CN" sz="1600" dirty="0">
                <a:solidFill>
                  <a:srgbClr val="0000FF"/>
                </a:solidFill>
                <a:latin typeface="PT Sans"/>
                <a:cs typeface="PT Sans"/>
              </a:rPr>
              <a:t>results have improved </a:t>
            </a: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precision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Strong charm-</a:t>
            </a:r>
            <a:r>
              <a:rPr lang="en-US" altLang="zh-CN" sz="1600" dirty="0">
                <a:solidFill>
                  <a:srgbClr val="0000FF"/>
                </a:solidFill>
                <a:latin typeface="PT Sans"/>
                <a:cs typeface="PT Sans"/>
              </a:rPr>
              <a:t>medium </a:t>
            </a: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interaction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dirty="0" smtClean="0">
              <a:latin typeface="PT Sans"/>
              <a:cs typeface="PT Sans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dirty="0" smtClean="0">
                <a:latin typeface="PT Sans"/>
                <a:cs typeface="PT Sans"/>
              </a:rPr>
              <a:t>R</a:t>
            </a:r>
            <a:r>
              <a:rPr lang="en-US" altLang="zh-CN" baseline="-25000" dirty="0" smtClean="0">
                <a:latin typeface="PT Sans"/>
                <a:cs typeface="PT Sans"/>
              </a:rPr>
              <a:t>AA</a:t>
            </a:r>
            <a:r>
              <a:rPr lang="en-US" altLang="zh-CN" dirty="0" smtClean="0">
                <a:latin typeface="PT Sans"/>
                <a:cs typeface="PT Sans"/>
              </a:rPr>
              <a:t>(D) &gt; 1 p</a:t>
            </a:r>
            <a:r>
              <a:rPr lang="en-US" altLang="zh-CN" baseline="-25000" dirty="0" smtClean="0">
                <a:latin typeface="PT Sans"/>
                <a:cs typeface="PT Sans"/>
              </a:rPr>
              <a:t>T</a:t>
            </a:r>
            <a:r>
              <a:rPr lang="en-US" altLang="zh-CN" dirty="0" smtClean="0">
                <a:latin typeface="PT Sans"/>
                <a:cs typeface="PT Sans"/>
              </a:rPr>
              <a:t> ~ 1.5 GeV/c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Indication of charm coalescence with bulk</a:t>
            </a:r>
          </a:p>
        </p:txBody>
      </p:sp>
      <p:sp>
        <p:nvSpPr>
          <p:cNvPr id="12" name="矩形 16"/>
          <p:cNvSpPr/>
          <p:nvPr/>
        </p:nvSpPr>
        <p:spPr>
          <a:xfrm>
            <a:off x="5172713" y="5949613"/>
            <a:ext cx="3493767" cy="523220"/>
          </a:xfrm>
          <a:prstGeom prst="rect">
            <a:avLst/>
          </a:prstGeom>
          <a:ln>
            <a:solidFill>
              <a:srgbClr val="292934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PT Sans"/>
                <a:cs typeface="PT Sans"/>
              </a:rPr>
              <a:t>STAR</a:t>
            </a:r>
            <a:r>
              <a:rPr lang="en-US" altLang="zh-CN" sz="1400" dirty="0">
                <a:latin typeface="PT Sans"/>
                <a:cs typeface="PT Sans"/>
              </a:rPr>
              <a:t>: </a:t>
            </a:r>
            <a:r>
              <a:rPr lang="hu-HU" altLang="zh-CN" sz="1400" dirty="0">
                <a:latin typeface="PT Sans"/>
                <a:cs typeface="PT Sans"/>
              </a:rPr>
              <a:t>PRL 113 (2014) </a:t>
            </a:r>
            <a:r>
              <a:rPr lang="hu-HU" altLang="zh-CN" sz="1400" dirty="0" smtClean="0">
                <a:latin typeface="PT Sans"/>
                <a:cs typeface="PT Sans"/>
              </a:rPr>
              <a:t>142301</a:t>
            </a:r>
          </a:p>
          <a:p>
            <a:r>
              <a:rPr lang="hu-HU" altLang="zh-CN" sz="1400" dirty="0" smtClean="0">
                <a:latin typeface="PT Sans"/>
                <a:cs typeface="PT Sans"/>
              </a:rPr>
              <a:t>            PLB </a:t>
            </a:r>
            <a:r>
              <a:rPr lang="hu-HU" altLang="zh-CN" sz="1400" dirty="0">
                <a:latin typeface="PT Sans"/>
                <a:cs typeface="PT Sans"/>
              </a:rPr>
              <a:t>655 (2007) </a:t>
            </a:r>
            <a:r>
              <a:rPr lang="hu-HU" altLang="zh-CN" sz="1400" dirty="0" smtClean="0">
                <a:latin typeface="PT Sans"/>
                <a:cs typeface="PT Sans"/>
              </a:rPr>
              <a:t>104</a:t>
            </a:r>
            <a:endParaRPr lang="zh-CN" altLang="en-US" sz="1400" dirty="0">
              <a:latin typeface="PT Sans"/>
              <a:cs typeface="PT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3" y="4846258"/>
            <a:ext cx="2931839" cy="6087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285" y="631493"/>
            <a:ext cx="5400675" cy="3952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7956" y="4154563"/>
            <a:ext cx="322104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PT Sans"/>
                <a:cs typeface="PT Sans"/>
              </a:rPr>
              <a:t>Transverse Momentum p</a:t>
            </a:r>
            <a:r>
              <a:rPr lang="en-US" sz="1700" baseline="-25000" dirty="0" smtClean="0">
                <a:latin typeface="PT Sans"/>
                <a:cs typeface="PT Sans"/>
              </a:rPr>
              <a:t>T</a:t>
            </a:r>
            <a:r>
              <a:rPr lang="en-US" sz="1700" dirty="0" smtClean="0">
                <a:latin typeface="PT Sans"/>
                <a:cs typeface="PT Sans"/>
              </a:rPr>
              <a:t> (</a:t>
            </a:r>
            <a:r>
              <a:rPr lang="en-US" sz="1700" dirty="0" err="1" smtClean="0">
                <a:latin typeface="PT Sans"/>
                <a:cs typeface="PT Sans"/>
              </a:rPr>
              <a:t>GeV.c</a:t>
            </a:r>
            <a:r>
              <a:rPr lang="en-US" sz="1700" dirty="0" smtClean="0">
                <a:latin typeface="PT Sans"/>
                <a:cs typeface="PT Sans"/>
              </a:rPr>
              <a:t>)</a:t>
            </a:r>
            <a:endParaRPr lang="en-US" sz="1700" baseline="-25000" dirty="0">
              <a:latin typeface="PT Sans"/>
              <a:cs typeface="PT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2761" y="3608919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cs-CZ" sz="4000" dirty="0" smtClean="0">
                <a:solidFill>
                  <a:srgbClr val="0000FF"/>
                </a:solidFill>
              </a:rPr>
              <a:t>Nuclear modification factor</a:t>
            </a:r>
            <a:endParaRPr lang="cs-CZ" sz="40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42012" y="1124744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(780M)</a:t>
            </a:r>
          </a:p>
        </p:txBody>
      </p:sp>
      <p:sp>
        <p:nvSpPr>
          <p:cNvPr id="4" name="Rectangle 3"/>
          <p:cNvSpPr/>
          <p:nvPr/>
        </p:nvSpPr>
        <p:spPr>
          <a:xfrm>
            <a:off x="7894467" y="1379079"/>
            <a:ext cx="60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200" dirty="0" smtClean="0">
                <a:solidFill>
                  <a:srgbClr val="000000"/>
                </a:solidFill>
              </a:rPr>
              <a:t>(</a:t>
            </a:r>
            <a:r>
              <a:rPr lang="en-US" sz="1200" dirty="0" smtClean="0">
                <a:solidFill>
                  <a:srgbClr val="000000"/>
                </a:solidFill>
              </a:rPr>
              <a:t>1.1</a:t>
            </a:r>
            <a:r>
              <a:rPr lang="en-US" sz="1200" dirty="0">
                <a:solidFill>
                  <a:srgbClr val="000000"/>
                </a:solidFill>
              </a:rPr>
              <a:t>B</a:t>
            </a:r>
            <a:r>
              <a:rPr lang="cs-CZ" sz="1200" dirty="0" smtClean="0">
                <a:solidFill>
                  <a:srgbClr val="000000"/>
                </a:solidFill>
              </a:rPr>
              <a:t>)</a:t>
            </a:r>
            <a:endParaRPr lang="cs-CZ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98"/>
    </mc:Choice>
    <mc:Fallback xmlns="">
      <p:transition xmlns:p14="http://schemas.microsoft.com/office/powerpoint/2010/main" spd="slow" advTm="4819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05" y="631493"/>
            <a:ext cx="5400675" cy="3952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62761" y="3608919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225235" y="692855"/>
            <a:ext cx="3380930" cy="4365298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dirty="0">
                <a:latin typeface="PT Sans"/>
                <a:cs typeface="PT Sans"/>
              </a:rPr>
              <a:t>High p</a:t>
            </a:r>
            <a:r>
              <a:rPr lang="en-US" altLang="zh-CN" baseline="-25000" dirty="0">
                <a:latin typeface="PT Sans"/>
                <a:cs typeface="PT Sans"/>
              </a:rPr>
              <a:t>T</a:t>
            </a:r>
            <a:r>
              <a:rPr lang="en-US" altLang="zh-CN" dirty="0">
                <a:latin typeface="PT Sans"/>
                <a:cs typeface="PT Sans"/>
              </a:rPr>
              <a:t>: significant suppression in central </a:t>
            </a:r>
            <a:r>
              <a:rPr lang="en-US" altLang="zh-CN" dirty="0" err="1">
                <a:latin typeface="PT Sans"/>
                <a:cs typeface="PT Sans"/>
              </a:rPr>
              <a:t>Au+Au</a:t>
            </a:r>
            <a:r>
              <a:rPr lang="en-US" altLang="zh-CN" dirty="0">
                <a:latin typeface="PT Sans"/>
                <a:cs typeface="PT Sans"/>
              </a:rPr>
              <a:t> collisions. </a:t>
            </a:r>
            <a:endParaRPr lang="en-US" altLang="zh-CN" dirty="0" smtClean="0">
              <a:latin typeface="PT Sans"/>
              <a:cs typeface="PT Sans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New </a:t>
            </a:r>
            <a:r>
              <a:rPr lang="en-US" altLang="zh-CN" sz="1600" dirty="0">
                <a:solidFill>
                  <a:srgbClr val="0000FF"/>
                </a:solidFill>
                <a:latin typeface="PT Sans"/>
                <a:cs typeface="PT Sans"/>
              </a:rPr>
              <a:t>results have improved </a:t>
            </a: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precision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Strong charm-</a:t>
            </a:r>
            <a:r>
              <a:rPr lang="en-US" altLang="zh-CN" sz="1600" dirty="0">
                <a:solidFill>
                  <a:srgbClr val="0000FF"/>
                </a:solidFill>
                <a:latin typeface="PT Sans"/>
                <a:cs typeface="PT Sans"/>
              </a:rPr>
              <a:t>medium </a:t>
            </a: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interaction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dirty="0" smtClean="0">
              <a:latin typeface="PT Sans"/>
              <a:cs typeface="PT Sans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dirty="0" smtClean="0">
                <a:latin typeface="PT Sans"/>
                <a:cs typeface="PT Sans"/>
              </a:rPr>
              <a:t>R</a:t>
            </a:r>
            <a:r>
              <a:rPr lang="en-US" altLang="zh-CN" baseline="-25000" dirty="0" smtClean="0">
                <a:latin typeface="PT Sans"/>
                <a:cs typeface="PT Sans"/>
              </a:rPr>
              <a:t>AA</a:t>
            </a:r>
            <a:r>
              <a:rPr lang="en-US" altLang="zh-CN" dirty="0" smtClean="0">
                <a:latin typeface="PT Sans"/>
                <a:cs typeface="PT Sans"/>
              </a:rPr>
              <a:t>(D) &gt; 1 p</a:t>
            </a:r>
            <a:r>
              <a:rPr lang="en-US" altLang="zh-CN" baseline="-25000" dirty="0" smtClean="0">
                <a:latin typeface="PT Sans"/>
                <a:cs typeface="PT Sans"/>
              </a:rPr>
              <a:t>T</a:t>
            </a:r>
            <a:r>
              <a:rPr lang="en-US" altLang="zh-CN" dirty="0" smtClean="0">
                <a:latin typeface="PT Sans"/>
                <a:cs typeface="PT Sans"/>
              </a:rPr>
              <a:t> ~ 1.5 GeV/c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0000FF"/>
                </a:solidFill>
                <a:latin typeface="PT Sans"/>
                <a:cs typeface="PT Sans"/>
              </a:rPr>
              <a:t>Indication of charm coalescence with bulk</a:t>
            </a:r>
            <a:endParaRPr lang="en-US" altLang="zh-CN" sz="1600" baseline="-25000" dirty="0" smtClean="0">
              <a:solidFill>
                <a:srgbClr val="0000FF"/>
              </a:solidFill>
              <a:latin typeface="PT Sans"/>
              <a:cs typeface="PT Sans"/>
            </a:endParaRPr>
          </a:p>
        </p:txBody>
      </p:sp>
      <p:sp>
        <p:nvSpPr>
          <p:cNvPr id="12" name="矩形 16"/>
          <p:cNvSpPr/>
          <p:nvPr/>
        </p:nvSpPr>
        <p:spPr>
          <a:xfrm>
            <a:off x="5172713" y="5949613"/>
            <a:ext cx="3493767" cy="523220"/>
          </a:xfrm>
          <a:prstGeom prst="rect">
            <a:avLst/>
          </a:prstGeom>
          <a:ln>
            <a:solidFill>
              <a:srgbClr val="292934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PT Sans"/>
                <a:cs typeface="PT Sans"/>
              </a:rPr>
              <a:t>STAR</a:t>
            </a:r>
            <a:r>
              <a:rPr lang="en-US" altLang="zh-CN" sz="1400" dirty="0">
                <a:latin typeface="PT Sans"/>
                <a:cs typeface="PT Sans"/>
              </a:rPr>
              <a:t>: </a:t>
            </a:r>
            <a:r>
              <a:rPr lang="hu-HU" altLang="zh-CN" sz="1400" dirty="0">
                <a:latin typeface="PT Sans"/>
                <a:cs typeface="PT Sans"/>
              </a:rPr>
              <a:t>PRL 113 (2014) </a:t>
            </a:r>
            <a:r>
              <a:rPr lang="hu-HU" altLang="zh-CN" sz="1400" dirty="0" smtClean="0">
                <a:latin typeface="PT Sans"/>
                <a:cs typeface="PT Sans"/>
              </a:rPr>
              <a:t>142301</a:t>
            </a:r>
          </a:p>
          <a:p>
            <a:r>
              <a:rPr lang="hu-HU" altLang="zh-CN" sz="1400" dirty="0" smtClean="0">
                <a:latin typeface="PT Sans"/>
                <a:cs typeface="PT Sans"/>
              </a:rPr>
              <a:t>            PLB </a:t>
            </a:r>
            <a:r>
              <a:rPr lang="hu-HU" altLang="zh-CN" sz="1400" dirty="0">
                <a:latin typeface="PT Sans"/>
                <a:cs typeface="PT Sans"/>
              </a:rPr>
              <a:t>655 (2007) </a:t>
            </a:r>
            <a:r>
              <a:rPr lang="hu-HU" altLang="zh-CN" sz="1400" dirty="0" smtClean="0">
                <a:latin typeface="PT Sans"/>
                <a:cs typeface="PT Sans"/>
              </a:rPr>
              <a:t>104</a:t>
            </a:r>
            <a:endParaRPr lang="zh-CN" altLang="en-US" sz="1400" dirty="0">
              <a:latin typeface="PT Sans"/>
              <a:cs typeface="PT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153" y="4846258"/>
            <a:ext cx="2931839" cy="608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235" y="5273598"/>
            <a:ext cx="441512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dirty="0">
                <a:latin typeface="PT Sans"/>
                <a:cs typeface="PT Sans"/>
              </a:rPr>
              <a:t>Similar suppression for light </a:t>
            </a:r>
            <a:r>
              <a:rPr lang="en-US" altLang="zh-CN" dirty="0" err="1">
                <a:latin typeface="PT Sans"/>
                <a:cs typeface="PT Sans"/>
              </a:rPr>
              <a:t>partons</a:t>
            </a:r>
            <a:r>
              <a:rPr lang="en-US" altLang="zh-CN" dirty="0">
                <a:latin typeface="PT Sans"/>
                <a:cs typeface="PT Sans"/>
              </a:rPr>
              <a:t> and charm quarks at high p</a:t>
            </a:r>
            <a:r>
              <a:rPr lang="en-US" altLang="zh-CN" baseline="-25000" dirty="0">
                <a:latin typeface="PT Sans"/>
                <a:cs typeface="PT Sans"/>
              </a:rPr>
              <a:t>T </a:t>
            </a:r>
            <a:r>
              <a:rPr lang="en-US" altLang="zh-CN" dirty="0">
                <a:latin typeface="PT Sans"/>
                <a:cs typeface="PT Sans"/>
              </a:rPr>
              <a:t>(&gt;4 GeV/c</a:t>
            </a:r>
            <a:r>
              <a:rPr lang="en-US" altLang="zh-CN" dirty="0" smtClean="0">
                <a:latin typeface="PT Sans"/>
                <a:cs typeface="PT Sans"/>
              </a:rPr>
              <a:t>)</a:t>
            </a:r>
            <a:endParaRPr lang="en-US" altLang="zh-CN" dirty="0">
              <a:latin typeface="PT Sans"/>
              <a:cs typeface="PT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0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kern="0" dirty="0">
                <a:solidFill>
                  <a:srgbClr val="0000FF"/>
                </a:solidFill>
                <a:ea typeface="+mj-ea"/>
                <a:cs typeface="+mj-cs"/>
              </a:rPr>
              <a:t>Nuclear modification factor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6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98"/>
    </mc:Choice>
    <mc:Fallback xmlns="">
      <p:transition xmlns:p14="http://schemas.microsoft.com/office/powerpoint/2010/main" spd="slow" advTm="4819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5" name="TextBox 7"/>
          <p:cNvSpPr txBox="1"/>
          <p:nvPr/>
        </p:nvSpPr>
        <p:spPr>
          <a:xfrm>
            <a:off x="166211" y="4910662"/>
            <a:ext cx="9029699" cy="27699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altLang="zh-CN" baseline="-25000" dirty="0">
              <a:latin typeface="PT Sans"/>
              <a:cs typeface="PT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42" y="647550"/>
            <a:ext cx="5400675" cy="3886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2440" y="3602735"/>
            <a:ext cx="16332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5953579"/>
            <a:ext cx="2768600" cy="523220"/>
          </a:xfrm>
          <a:prstGeom prst="rect">
            <a:avLst/>
          </a:prstGeom>
          <a:noFill/>
          <a:ln>
            <a:solidFill>
              <a:srgbClr val="292934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>
                <a:latin typeface="PT Sans"/>
                <a:cs typeface="PT Sans"/>
              </a:rPr>
              <a:t>Theory: arXiv:1506.03981 (2015) &amp; private </a:t>
            </a:r>
            <a:r>
              <a:rPr lang="en-US" sz="1400" smtClean="0">
                <a:latin typeface="PT Sans"/>
                <a:cs typeface="PT Sans"/>
              </a:rPr>
              <a:t>comm.</a:t>
            </a:r>
            <a:endParaRPr lang="en-US" sz="1400" dirty="0" smtClean="0">
              <a:latin typeface="PT Sans"/>
              <a:cs typeface="PT Sans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12562" y="1196136"/>
            <a:ext cx="3287720" cy="300082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i="1" dirty="0">
                <a:latin typeface="PT Sans"/>
                <a:cs typeface="PT Sans"/>
              </a:rPr>
              <a:t>D</a:t>
            </a:r>
            <a:r>
              <a:rPr lang="en-US" baseline="30000" dirty="0">
                <a:latin typeface="PT Sans"/>
                <a:cs typeface="PT Sans"/>
              </a:rPr>
              <a:t>0</a:t>
            </a:r>
            <a:r>
              <a:rPr lang="en-US" dirty="0">
                <a:latin typeface="PT Sans"/>
                <a:cs typeface="PT Sans"/>
              </a:rPr>
              <a:t> azimuthal anisotropy significantly </a:t>
            </a:r>
            <a:r>
              <a:rPr lang="en-US" dirty="0" smtClean="0">
                <a:latin typeface="PT Sans"/>
                <a:cs typeface="PT Sans"/>
              </a:rPr>
              <a:t>above zero </a:t>
            </a:r>
            <a:r>
              <a:rPr lang="en-US" dirty="0">
                <a:latin typeface="PT Sans"/>
                <a:cs typeface="PT Sans"/>
              </a:rPr>
              <a:t>for p</a:t>
            </a:r>
            <a:r>
              <a:rPr lang="en-US" baseline="-25000" dirty="0">
                <a:latin typeface="PT Sans"/>
                <a:cs typeface="PT Sans"/>
              </a:rPr>
              <a:t>T</a:t>
            </a:r>
            <a:r>
              <a:rPr lang="en-US" dirty="0">
                <a:latin typeface="PT Sans"/>
                <a:cs typeface="PT Sans"/>
              </a:rPr>
              <a:t> &gt; 2 GeV/c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dirty="0" smtClean="0">
              <a:latin typeface="PT Sans"/>
              <a:cs typeface="PT Sans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PT Sans"/>
                <a:cs typeface="PT Sans"/>
              </a:rPr>
              <a:t>Data </a:t>
            </a:r>
            <a:r>
              <a:rPr lang="en-US" dirty="0">
                <a:latin typeface="PT Sans"/>
                <a:cs typeface="PT Sans"/>
              </a:rPr>
              <a:t>favor </a:t>
            </a:r>
            <a:r>
              <a:rPr lang="en-US" dirty="0" smtClean="0">
                <a:latin typeface="PT Sans"/>
                <a:cs typeface="PT Sans"/>
              </a:rPr>
              <a:t>the model </a:t>
            </a:r>
            <a:r>
              <a:rPr lang="en-US" dirty="0">
                <a:latin typeface="PT Sans"/>
                <a:cs typeface="PT Sans"/>
              </a:rPr>
              <a:t>including </a:t>
            </a:r>
            <a:r>
              <a:rPr lang="en-US" dirty="0" smtClean="0">
                <a:latin typeface="PT Sans"/>
                <a:cs typeface="PT Sans"/>
              </a:rPr>
              <a:t>charm quark </a:t>
            </a:r>
            <a:r>
              <a:rPr lang="en-US" dirty="0">
                <a:latin typeface="PT Sans"/>
                <a:cs typeface="PT Sans"/>
              </a:rPr>
              <a:t>diffusion in the </a:t>
            </a:r>
            <a:r>
              <a:rPr lang="en-US" dirty="0" smtClean="0">
                <a:latin typeface="PT Sans"/>
                <a:cs typeface="PT Sans"/>
              </a:rPr>
              <a:t>medium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72" y="4712063"/>
            <a:ext cx="3030785" cy="674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84" y="4393240"/>
            <a:ext cx="4152900" cy="1955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24" y="0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smtClean="0">
                <a:solidFill>
                  <a:srgbClr val="0000FF"/>
                </a:solidFill>
                <a:cs typeface="PT Sans"/>
              </a:rPr>
              <a:t>D</a:t>
            </a:r>
            <a:r>
              <a:rPr lang="en-US" sz="4000" baseline="30000" dirty="0" smtClean="0">
                <a:solidFill>
                  <a:srgbClr val="0000FF"/>
                </a:solidFill>
                <a:cs typeface="PT Sans"/>
              </a:rPr>
              <a:t>0</a:t>
            </a:r>
            <a:r>
              <a:rPr lang="cs-CZ" sz="4000" baseline="30000" dirty="0" smtClean="0">
                <a:solidFill>
                  <a:srgbClr val="0000FF"/>
                </a:solidFill>
                <a:cs typeface="PT Sans"/>
              </a:rPr>
              <a:t> </a:t>
            </a:r>
            <a:r>
              <a:rPr lang="cs-CZ" sz="4000" dirty="0" smtClean="0">
                <a:solidFill>
                  <a:srgbClr val="0000FF"/>
                </a:solidFill>
                <a:cs typeface="PT Sans"/>
              </a:rPr>
              <a:t> azimuthal anisotropy</a:t>
            </a:r>
            <a:r>
              <a:rPr lang="cs-CZ" sz="4000" baseline="30000" dirty="0" smtClean="0">
                <a:solidFill>
                  <a:srgbClr val="0000FF"/>
                </a:solidFill>
                <a:cs typeface="PT Sans"/>
              </a:rPr>
              <a:t>     </a:t>
            </a:r>
            <a:endParaRPr lang="cs-CZ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98"/>
    </mc:Choice>
    <mc:Fallback xmlns="">
      <p:transition spd="slow" advTm="4819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9300" y="5012998"/>
            <a:ext cx="7658100" cy="147732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atin typeface="PT Sans"/>
                <a:cs typeface="PT Sans"/>
              </a:rPr>
              <a:t>Systematically below results obtained for light hadrons.  </a:t>
            </a:r>
            <a:r>
              <a:rPr lang="en-US" dirty="0">
                <a:latin typeface="PT Sans"/>
                <a:cs typeface="PT Sans"/>
              </a:rPr>
              <a:t>N</a:t>
            </a:r>
            <a:r>
              <a:rPr lang="en-US" dirty="0" smtClean="0">
                <a:latin typeface="PT Sans"/>
                <a:cs typeface="PT Sans"/>
              </a:rPr>
              <a:t>eed better statistics for a firm conclusion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PT Sans"/>
                <a:cs typeface="PT Sans"/>
              </a:rPr>
              <a:t>Suggests charm quarks may not be fully thermalized with the medium</a:t>
            </a:r>
          </a:p>
          <a:p>
            <a:pPr marL="285750" indent="-285750">
              <a:buFont typeface="Arial"/>
              <a:buChar char="•"/>
            </a:pPr>
            <a:endParaRPr lang="en-US" baseline="-25000" dirty="0">
              <a:latin typeface="PT Sans"/>
              <a:cs typeface="PT Sans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631455" y="514810"/>
            <a:ext cx="2261135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r>
              <a:rPr lang="en-US" sz="1200" dirty="0">
                <a:latin typeface="PT Serif"/>
                <a:cs typeface="PT Serif"/>
              </a:rPr>
              <a:t>STAR:PRC 77 (2008) 54901</a:t>
            </a:r>
          </a:p>
          <a:p>
            <a:pPr algn="r" eaLnBrk="1" hangingPunct="1"/>
            <a:r>
              <a:rPr lang="en-US" sz="1200" dirty="0">
                <a:latin typeface="PT Serif"/>
                <a:cs typeface="PT Serif"/>
              </a:rPr>
              <a:t>	PRL 116 (</a:t>
            </a:r>
            <a:r>
              <a:rPr lang="en-US" sz="1200" dirty="0" smtClean="0">
                <a:latin typeface="PT Serif"/>
                <a:cs typeface="PT Serif"/>
              </a:rPr>
              <a:t>2016) 62301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8" y="1188720"/>
            <a:ext cx="4362898" cy="3139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02560" y="3524539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24401" y="1188720"/>
            <a:ext cx="4185680" cy="3275978"/>
            <a:chOff x="4724401" y="1188720"/>
            <a:chExt cx="4185680" cy="327597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1" y="1188720"/>
              <a:ext cx="4185680" cy="327597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7466" y="1591688"/>
              <a:ext cx="134009" cy="11316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231336" y="3499503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76291" y="328375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 smtClean="0">
                <a:solidFill>
                  <a:srgbClr val="0000FF"/>
                </a:solidFill>
                <a:cs typeface="PT Sans"/>
              </a:rPr>
              <a:t>Mass effect</a:t>
            </a:r>
            <a:r>
              <a:rPr lang="cs-CZ" sz="4000" baseline="30000" dirty="0" smtClean="0">
                <a:solidFill>
                  <a:srgbClr val="0000FF"/>
                </a:solidFill>
                <a:cs typeface="PT Sans"/>
              </a:rPr>
              <a:t>     </a:t>
            </a:r>
            <a:endParaRPr lang="cs-CZ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Heavy-Ion Collider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jaroslav.bielcik@fjfi.cvut.cz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51" y="1298478"/>
            <a:ext cx="4471646" cy="27551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97" y="1103631"/>
            <a:ext cx="4316052" cy="323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8247" y="4725751"/>
            <a:ext cx="8376645" cy="152349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atin typeface="PT Sans"/>
                <a:cs typeface="PT Sans"/>
              </a:rPr>
              <a:t>Extremely versatile: has collected data colliding a large array of different heavy ions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atin typeface="PT Sans"/>
                <a:cs typeface="PT Sans"/>
              </a:rPr>
              <a:t>Only polarized proton collider in the world</a:t>
            </a:r>
          </a:p>
          <a:p>
            <a:pPr marL="285750" indent="-285750">
              <a:buFont typeface="Arial"/>
              <a:buChar char="•"/>
            </a:pPr>
            <a:endParaRPr lang="en-US" baseline="-25000" dirty="0"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2530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801118"/>
            <a:ext cx="3816477" cy="2793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3594483"/>
            <a:ext cx="3816477" cy="27462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5637" y="5621050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5637" y="2850579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9992" y="970850"/>
            <a:ext cx="4248472" cy="397031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PT Sans"/>
                <a:cs typeface="PT Sans"/>
              </a:rPr>
              <a:t>Models can successfully describe both R</a:t>
            </a:r>
            <a:r>
              <a:rPr lang="en-US" baseline="-25000" dirty="0" smtClean="0">
                <a:latin typeface="PT Sans"/>
                <a:cs typeface="PT Sans"/>
              </a:rPr>
              <a:t>AA</a:t>
            </a:r>
            <a:r>
              <a:rPr lang="en-US" dirty="0" smtClean="0">
                <a:latin typeface="PT Sans"/>
                <a:cs typeface="PT Sans"/>
              </a:rPr>
              <a:t> and v</a:t>
            </a:r>
            <a:r>
              <a:rPr lang="en-US" baseline="-25000" dirty="0" smtClean="0">
                <a:latin typeface="PT Sans"/>
                <a:cs typeface="PT Sans"/>
              </a:rPr>
              <a:t>2</a:t>
            </a:r>
          </a:p>
          <a:p>
            <a:endParaRPr lang="en-US" dirty="0" smtClean="0">
              <a:latin typeface="PT Sans"/>
              <a:cs typeface="PT Sans"/>
            </a:endParaRPr>
          </a:p>
          <a:p>
            <a:r>
              <a:rPr lang="en-US" dirty="0" smtClean="0">
                <a:latin typeface="PT Sans"/>
                <a:cs typeface="PT Sans"/>
              </a:rPr>
              <a:t>TAMU: non-</a:t>
            </a:r>
            <a:r>
              <a:rPr lang="en-US" dirty="0" err="1" smtClean="0">
                <a:latin typeface="PT Sans"/>
                <a:cs typeface="PT Sans"/>
              </a:rPr>
              <a:t>perturbative</a:t>
            </a:r>
            <a:r>
              <a:rPr lang="en-US" dirty="0" smtClean="0">
                <a:latin typeface="PT Sans"/>
                <a:cs typeface="PT Sans"/>
              </a:rPr>
              <a:t> T-Matrix approach:</a:t>
            </a:r>
          </a:p>
          <a:p>
            <a:r>
              <a:rPr lang="en-US" dirty="0">
                <a:latin typeface="PT Sans"/>
                <a:cs typeface="PT Sans"/>
              </a:rPr>
              <a:t>	</a:t>
            </a:r>
            <a:r>
              <a:rPr lang="en-US" dirty="0" smtClean="0">
                <a:latin typeface="PT Sans"/>
                <a:cs typeface="PT Sans"/>
              </a:rPr>
              <a:t>(2</a:t>
            </a:r>
            <a:r>
              <a:rPr lang="el-GR" dirty="0" smtClean="0">
                <a:latin typeface="PT Sans"/>
                <a:cs typeface="PT Sans"/>
              </a:rPr>
              <a:t>π</a:t>
            </a:r>
            <a:r>
              <a:rPr lang="en-US" dirty="0" smtClean="0">
                <a:latin typeface="PT Sans"/>
                <a:cs typeface="PT Sans"/>
              </a:rPr>
              <a:t>T)D</a:t>
            </a:r>
            <a:r>
              <a:rPr lang="el-GR" dirty="0" smtClean="0">
                <a:latin typeface="PT Sans"/>
                <a:cs typeface="PT Sans"/>
              </a:rPr>
              <a:t> = </a:t>
            </a:r>
            <a:r>
              <a:rPr lang="en-US" dirty="0" smtClean="0">
                <a:latin typeface="PT Sans"/>
                <a:cs typeface="PT Sans"/>
              </a:rPr>
              <a:t>2 - ~1</a:t>
            </a:r>
            <a:r>
              <a:rPr lang="cs-CZ" dirty="0" smtClean="0">
                <a:latin typeface="PT Sans"/>
                <a:cs typeface="PT Sans"/>
              </a:rPr>
              <a:t>1</a:t>
            </a:r>
            <a:endParaRPr lang="en-US" dirty="0" smtClean="0">
              <a:latin typeface="PT Sans"/>
              <a:cs typeface="PT Sans"/>
            </a:endParaRPr>
          </a:p>
          <a:p>
            <a:endParaRPr lang="en-US" dirty="0">
              <a:latin typeface="PT Sans"/>
              <a:cs typeface="PT Sans"/>
            </a:endParaRPr>
          </a:p>
          <a:p>
            <a:r>
              <a:rPr lang="en-US" dirty="0" smtClean="0">
                <a:latin typeface="PT Sans"/>
                <a:cs typeface="PT Sans"/>
              </a:rPr>
              <a:t>SUBATECH: </a:t>
            </a:r>
            <a:r>
              <a:rPr lang="en-US" dirty="0" err="1" smtClean="0">
                <a:latin typeface="PT Sans"/>
                <a:cs typeface="PT Sans"/>
              </a:rPr>
              <a:t>pQCD</a:t>
            </a:r>
            <a:r>
              <a:rPr lang="en-US" dirty="0" smtClean="0">
                <a:latin typeface="PT Sans"/>
                <a:cs typeface="PT Sans"/>
              </a:rPr>
              <a:t> + Hard Thermal Loops for </a:t>
            </a:r>
            <a:r>
              <a:rPr lang="en-US" dirty="0" err="1" smtClean="0">
                <a:latin typeface="PT Sans"/>
                <a:cs typeface="PT Sans"/>
              </a:rPr>
              <a:t>resummation</a:t>
            </a:r>
            <a:r>
              <a:rPr lang="en-US" dirty="0" smtClean="0">
                <a:latin typeface="PT Sans"/>
                <a:cs typeface="PT Sans"/>
              </a:rPr>
              <a:t>:</a:t>
            </a:r>
            <a:endParaRPr lang="en-US" dirty="0">
              <a:latin typeface="PT Sans"/>
              <a:cs typeface="PT Sans"/>
            </a:endParaRPr>
          </a:p>
          <a:p>
            <a:r>
              <a:rPr lang="en-US" dirty="0">
                <a:latin typeface="PT Sans"/>
                <a:cs typeface="PT Sans"/>
              </a:rPr>
              <a:t>	(2</a:t>
            </a:r>
            <a:r>
              <a:rPr lang="el-GR" dirty="0">
                <a:latin typeface="PT Sans"/>
                <a:cs typeface="PT Sans"/>
              </a:rPr>
              <a:t>π</a:t>
            </a:r>
            <a:r>
              <a:rPr lang="en-US" dirty="0">
                <a:latin typeface="PT Sans"/>
                <a:cs typeface="PT Sans"/>
              </a:rPr>
              <a:t>T)D</a:t>
            </a:r>
            <a:r>
              <a:rPr lang="el-GR" dirty="0">
                <a:latin typeface="PT Sans"/>
                <a:cs typeface="PT Sans"/>
              </a:rPr>
              <a:t> = </a:t>
            </a:r>
            <a:r>
              <a:rPr lang="en-US" dirty="0" smtClean="0">
                <a:latin typeface="PT Sans"/>
                <a:cs typeface="PT Sans"/>
              </a:rPr>
              <a:t>2 - 4</a:t>
            </a:r>
          </a:p>
          <a:p>
            <a:endParaRPr lang="en-US" dirty="0">
              <a:latin typeface="PT Sans"/>
              <a:cs typeface="PT Sans"/>
            </a:endParaRPr>
          </a:p>
          <a:p>
            <a:r>
              <a:rPr lang="en-US" dirty="0" smtClean="0">
                <a:latin typeface="PT Sans"/>
                <a:cs typeface="PT Sans"/>
              </a:rPr>
              <a:t>DUKE: </a:t>
            </a:r>
            <a:r>
              <a:rPr lang="en-US" dirty="0" err="1" smtClean="0">
                <a:latin typeface="PT Sans"/>
                <a:cs typeface="PT Sans"/>
              </a:rPr>
              <a:t>Langevin</a:t>
            </a:r>
            <a:r>
              <a:rPr lang="en-US" dirty="0" smtClean="0">
                <a:latin typeface="PT Sans"/>
                <a:cs typeface="PT Sans"/>
              </a:rPr>
              <a:t> simulation with transport properties tuned to LHC data:</a:t>
            </a:r>
          </a:p>
          <a:p>
            <a:r>
              <a:rPr lang="en-US" dirty="0">
                <a:latin typeface="PT Sans"/>
                <a:cs typeface="PT Sans"/>
              </a:rPr>
              <a:t>	(2</a:t>
            </a:r>
            <a:r>
              <a:rPr lang="el-GR" dirty="0">
                <a:latin typeface="PT Sans"/>
                <a:cs typeface="PT Sans"/>
              </a:rPr>
              <a:t>π</a:t>
            </a:r>
            <a:r>
              <a:rPr lang="en-US" dirty="0">
                <a:latin typeface="PT Sans"/>
                <a:cs typeface="PT Sans"/>
              </a:rPr>
              <a:t>T)D</a:t>
            </a:r>
            <a:r>
              <a:rPr lang="el-GR" dirty="0">
                <a:latin typeface="PT Sans"/>
                <a:cs typeface="PT Sans"/>
              </a:rPr>
              <a:t> = </a:t>
            </a:r>
            <a:r>
              <a:rPr lang="en-US" dirty="0" smtClean="0">
                <a:latin typeface="PT Sans"/>
                <a:cs typeface="PT Sans"/>
              </a:rPr>
              <a:t>7</a:t>
            </a:r>
            <a:endParaRPr lang="en-US" dirty="0">
              <a:latin typeface="PT Sans"/>
              <a:cs typeface="PT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1" y="5309346"/>
            <a:ext cx="4127500" cy="954107"/>
          </a:xfrm>
          <a:prstGeom prst="rect">
            <a:avLst/>
          </a:prstGeom>
          <a:noFill/>
          <a:ln>
            <a:solidFill>
              <a:srgbClr val="292934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>
                <a:latin typeface="PT Sans"/>
                <a:cs typeface="PT Sans"/>
              </a:rPr>
              <a:t>Theory: 	PRC 92(2015) 024907</a:t>
            </a:r>
          </a:p>
          <a:p>
            <a:pPr marL="0" lvl="1"/>
            <a:r>
              <a:rPr lang="en-US" sz="1400" dirty="0">
                <a:latin typeface="PT Sans"/>
                <a:cs typeface="PT Sans"/>
              </a:rPr>
              <a:t>	</a:t>
            </a:r>
            <a:r>
              <a:rPr lang="en-US" sz="1400" dirty="0" smtClean="0">
                <a:solidFill>
                  <a:srgbClr val="292934"/>
                </a:solidFill>
                <a:latin typeface="PT Sans"/>
                <a:cs typeface="PT Sans"/>
              </a:rPr>
              <a:t>arXiv:1506.03981 </a:t>
            </a:r>
            <a:r>
              <a:rPr lang="en-US" sz="1400" dirty="0">
                <a:solidFill>
                  <a:srgbClr val="292934"/>
                </a:solidFill>
                <a:latin typeface="PT Sans"/>
                <a:cs typeface="PT Sans"/>
              </a:rPr>
              <a:t>(2015) </a:t>
            </a:r>
            <a:endParaRPr lang="en-US" sz="1400" dirty="0" smtClean="0">
              <a:solidFill>
                <a:srgbClr val="292934"/>
              </a:solidFill>
              <a:latin typeface="PT Sans"/>
              <a:cs typeface="PT Sans"/>
            </a:endParaRPr>
          </a:p>
          <a:p>
            <a:pPr marL="0" lvl="1"/>
            <a:r>
              <a:rPr lang="en-US" sz="1400" dirty="0">
                <a:solidFill>
                  <a:srgbClr val="292934"/>
                </a:solidFill>
                <a:latin typeface="PT Sans"/>
                <a:cs typeface="PT Sans"/>
              </a:rPr>
              <a:t>	</a:t>
            </a:r>
            <a:r>
              <a:rPr lang="en-US" sz="1400" dirty="0" smtClean="0">
                <a:latin typeface="PT Sans"/>
                <a:cs typeface="PT Sans"/>
              </a:rPr>
              <a:t>&amp; private comm.</a:t>
            </a:r>
          </a:p>
          <a:p>
            <a:pPr marL="0" lvl="1"/>
            <a:r>
              <a:rPr lang="en-US" sz="1400" dirty="0" smtClean="0">
                <a:latin typeface="PT Sans"/>
                <a:cs typeface="PT Sans"/>
              </a:rPr>
              <a:t>STAR 2010/11: PRL 113 (2014) 142301</a:t>
            </a:r>
          </a:p>
        </p:txBody>
      </p:sp>
      <p:sp>
        <p:nvSpPr>
          <p:cNvPr id="6" name="Rectangle 5"/>
          <p:cNvSpPr/>
          <p:nvPr/>
        </p:nvSpPr>
        <p:spPr>
          <a:xfrm>
            <a:off x="995637" y="0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0" dirty="0">
                <a:solidFill>
                  <a:srgbClr val="0000FF"/>
                </a:solidFill>
                <a:ea typeface="+mj-ea"/>
                <a:cs typeface="+mj-cs"/>
              </a:rPr>
              <a:t>Charm mesons vs models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23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Extracting the diffusion coefficient (2</a:t>
            </a:r>
            <a:r>
              <a:rPr lang="el-GR" sz="2800" dirty="0" smtClean="0">
                <a:solidFill>
                  <a:srgbClr val="0000FF"/>
                </a:solidFill>
              </a:rPr>
              <a:t>π</a:t>
            </a:r>
            <a:r>
              <a:rPr lang="en-US" sz="2800" dirty="0" smtClean="0">
                <a:solidFill>
                  <a:srgbClr val="0000FF"/>
                </a:solidFill>
              </a:rPr>
              <a:t>T)D 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801118"/>
            <a:ext cx="3816477" cy="2793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3594483"/>
            <a:ext cx="3816477" cy="27462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5637" y="5621050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5637" y="2850579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889000"/>
            <a:ext cx="4127500" cy="241912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PT Sans"/>
                <a:cs typeface="PT Sans"/>
              </a:rPr>
              <a:t>Values for the </a:t>
            </a:r>
            <a:r>
              <a:rPr lang="en-US" dirty="0" smtClean="0">
                <a:latin typeface="PT Sans"/>
                <a:cs typeface="PT Sans"/>
              </a:rPr>
              <a:t>diffusion </a:t>
            </a:r>
            <a:r>
              <a:rPr lang="en-US" dirty="0">
                <a:latin typeface="PT Sans"/>
                <a:cs typeface="PT Sans"/>
              </a:rPr>
              <a:t>coefficient extracted from models as a function of T/T</a:t>
            </a:r>
            <a:r>
              <a:rPr lang="en-US" baseline="-25000" dirty="0">
                <a:latin typeface="PT Sans"/>
                <a:cs typeface="PT Sans"/>
              </a:rPr>
              <a:t>c </a:t>
            </a:r>
            <a:r>
              <a:rPr lang="en-US" dirty="0">
                <a:latin typeface="PT Sans"/>
                <a:cs typeface="PT Sans"/>
              </a:rPr>
              <a:t>and inferred range </a:t>
            </a:r>
            <a:r>
              <a:rPr lang="en-US" dirty="0">
                <a:solidFill>
                  <a:srgbClr val="FF0000"/>
                </a:solidFill>
                <a:latin typeface="PT Sans"/>
                <a:cs typeface="PT Sans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PT Sans"/>
                <a:cs typeface="PT Sans"/>
              </a:rPr>
              <a:t>2 to ~ </a:t>
            </a:r>
            <a:r>
              <a:rPr lang="en-US" sz="1600" dirty="0" smtClean="0">
                <a:solidFill>
                  <a:srgbClr val="FF0000"/>
                </a:solidFill>
                <a:latin typeface="PT Sans"/>
                <a:cs typeface="PT Sans"/>
              </a:rPr>
              <a:t>1</a:t>
            </a:r>
            <a:r>
              <a:rPr lang="cs-CZ" sz="1600" dirty="0" smtClean="0">
                <a:solidFill>
                  <a:srgbClr val="FF0000"/>
                </a:solidFill>
                <a:latin typeface="PT Sans"/>
                <a:cs typeface="PT Sans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PT Sans"/>
                <a:cs typeface="PT Sans"/>
              </a:rPr>
              <a:t>) </a:t>
            </a:r>
            <a:r>
              <a:rPr lang="en-US" dirty="0">
                <a:latin typeface="PT Sans"/>
                <a:cs typeface="PT Sans"/>
              </a:rPr>
              <a:t>from STAR data.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PT Sans"/>
                <a:cs typeface="PT Sans"/>
              </a:rPr>
              <a:t>Lattice calculations, although with large uncertainties, are consistent with values inferred from </a:t>
            </a:r>
            <a:r>
              <a:rPr lang="en-US" dirty="0" smtClean="0">
                <a:latin typeface="PT Sans"/>
                <a:cs typeface="PT Sans"/>
              </a:rPr>
              <a:t>data</a:t>
            </a:r>
            <a:endParaRPr lang="en-US" dirty="0">
              <a:latin typeface="PT Sans"/>
              <a:cs typeface="PT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477" y="3442134"/>
            <a:ext cx="4413126" cy="31755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04248" y="6221039"/>
            <a:ext cx="163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STAR </a:t>
            </a:r>
            <a:r>
              <a:rPr lang="en-US" sz="1400" i="1" dirty="0" smtClean="0">
                <a:solidFill>
                  <a:srgbClr val="FF0000"/>
                </a:solidFill>
              </a:rPr>
              <a:t>Preliminary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1752"/>
            <a:ext cx="8532439" cy="920752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Run 14 data reprocessing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1300" y="983848"/>
            <a:ext cx="4381500" cy="4974992"/>
          </a:xfrm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r>
              <a:rPr lang="en-US" sz="1800" dirty="0" smtClean="0"/>
              <a:t>Improved HFT tracking efficiency after PXL decoding issue has been discovered and resolved -&gt; Factor 2-</a:t>
            </a:r>
            <a:r>
              <a:rPr lang="en-US" sz="1800" dirty="0"/>
              <a:t>4</a:t>
            </a:r>
            <a:r>
              <a:rPr lang="en-US" sz="1800" dirty="0" smtClean="0"/>
              <a:t> improvement in D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significance</a:t>
            </a:r>
          </a:p>
          <a:p>
            <a:endParaRPr lang="en-US" sz="1800" dirty="0"/>
          </a:p>
          <a:p>
            <a:r>
              <a:rPr lang="en-US" sz="1800" dirty="0"/>
              <a:t>Preliminary results are consistent with the results obtained with the available re-processed </a:t>
            </a:r>
            <a:r>
              <a:rPr lang="en-US" sz="1800" dirty="0" smtClean="0"/>
              <a:t>sample</a:t>
            </a:r>
          </a:p>
          <a:p>
            <a:pPr marL="274320" lvl="1" indent="0">
              <a:buNone/>
            </a:pPr>
            <a:endParaRPr lang="en-US" sz="1800" dirty="0" smtClean="0"/>
          </a:p>
          <a:p>
            <a:r>
              <a:rPr lang="en-US" sz="1800" dirty="0" smtClean="0"/>
              <a:t>Run 16: </a:t>
            </a:r>
          </a:p>
          <a:p>
            <a:pPr lvl="1"/>
            <a:r>
              <a:rPr lang="en-US" sz="1800" dirty="0" smtClean="0"/>
              <a:t>Full aluminum cables for inner layer of PXL: Factor 2 -3 further improvement for </a:t>
            </a:r>
            <a:r>
              <a:rPr lang="en-US" sz="1800" i="1" dirty="0" smtClean="0"/>
              <a:t>D</a:t>
            </a:r>
            <a:r>
              <a:rPr lang="en-US" sz="1800" baseline="30000" dirty="0" smtClean="0"/>
              <a:t>0 </a:t>
            </a:r>
            <a:r>
              <a:rPr lang="en-US" sz="1800" dirty="0" smtClean="0"/>
              <a:t>significance @</a:t>
            </a:r>
            <a:r>
              <a:rPr lang="en-US" sz="1800" baseline="30000" dirty="0" smtClean="0"/>
              <a:t> </a:t>
            </a:r>
            <a:r>
              <a:rPr lang="en-US" sz="1800" dirty="0"/>
              <a:t>1 </a:t>
            </a:r>
            <a:r>
              <a:rPr lang="en-US" sz="1800" dirty="0" err="1" smtClean="0"/>
              <a:t>GeV</a:t>
            </a:r>
            <a:r>
              <a:rPr lang="en-US" sz="1800" dirty="0" smtClean="0"/>
              <a:t>/c </a:t>
            </a:r>
            <a:r>
              <a:rPr lang="en-US" sz="1800" baseline="30000" dirty="0" smtClean="0"/>
              <a:t> </a:t>
            </a:r>
            <a:endParaRPr lang="en-US" sz="1800" dirty="0"/>
          </a:p>
          <a:p>
            <a:pPr lvl="1"/>
            <a:r>
              <a:rPr lang="en-US" sz="1800" dirty="0" smtClean="0"/>
              <a:t>Precision heavy flavor measurements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27" y="983848"/>
            <a:ext cx="3682746" cy="3086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2" y="17269"/>
            <a:ext cx="8229601" cy="560387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0000FF"/>
                </a:solidFill>
                <a:cs typeface="宋体" pitchFamily="-108" charset="-122"/>
              </a:rPr>
              <a:t>D</a:t>
            </a:r>
            <a:r>
              <a:rPr lang="en-US" altLang="zh-CN" sz="2800" baseline="30000" dirty="0">
                <a:solidFill>
                  <a:srgbClr val="0000FF"/>
                </a:solidFill>
                <a:cs typeface="宋体" pitchFamily="-108" charset="-122"/>
              </a:rPr>
              <a:t>0</a:t>
            </a:r>
            <a:r>
              <a:rPr lang="en-US" altLang="zh-CN" sz="2800" dirty="0">
                <a:solidFill>
                  <a:srgbClr val="0000FF"/>
                </a:solidFill>
                <a:cs typeface="宋体" pitchFamily="-108" charset="-122"/>
              </a:rPr>
              <a:t> spectra in </a:t>
            </a:r>
            <a:r>
              <a:rPr lang="en-US" altLang="zh-CN" sz="2800" dirty="0" smtClean="0">
                <a:solidFill>
                  <a:srgbClr val="0000FF"/>
                </a:solidFill>
                <a:cs typeface="宋体" pitchFamily="-108" charset="-122"/>
              </a:rPr>
              <a:t>U+U 193 </a:t>
            </a:r>
            <a:r>
              <a:rPr lang="en-US" altLang="zh-CN" sz="2800" dirty="0" err="1">
                <a:solidFill>
                  <a:srgbClr val="0000FF"/>
                </a:solidFill>
                <a:cs typeface="宋体" pitchFamily="-108" charset="-122"/>
              </a:rPr>
              <a:t>GeV</a:t>
            </a:r>
            <a:endParaRPr lang="en-US" altLang="zh-CN" sz="2800" dirty="0">
              <a:solidFill>
                <a:srgbClr val="0000FF"/>
              </a:solidFill>
              <a:cs typeface="宋体" pitchFamily="-108" charset="-122"/>
            </a:endParaRP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2367" y="4981062"/>
            <a:ext cx="8702121" cy="104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205" tIns="40103" rIns="80205" bIns="40103">
            <a:prstTxWarp prst="textNoShape">
              <a:avLst/>
            </a:prstTxWarp>
            <a:spAutoFit/>
          </a:bodyPr>
          <a:lstStyle/>
          <a:p>
            <a:pPr marL="401056" indent="-401056">
              <a:spcAft>
                <a:spcPts val="526"/>
              </a:spcAft>
              <a:buFont typeface="Arial" pitchFamily="34" charset="0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01056" indent="-401056">
              <a:spcAft>
                <a:spcPts val="526"/>
              </a:spcAft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U+U collisions can reach 20% more energy density.</a:t>
            </a:r>
            <a:endParaRPr lang="en-US" dirty="0">
              <a:latin typeface="Arial"/>
              <a:cs typeface="Arial"/>
            </a:endParaRPr>
          </a:p>
          <a:p>
            <a:pPr marL="401056" indent="-401056">
              <a:spcAft>
                <a:spcPts val="526"/>
              </a:spcAft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Similar suppression pattern in U+U collisions.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02" y="4870921"/>
            <a:ext cx="1324898" cy="1917171"/>
          </a:xfrm>
          <a:prstGeom prst="rect">
            <a:avLst/>
          </a:prstGeom>
        </p:spPr>
      </p:pic>
      <p:pic>
        <p:nvPicPr>
          <p:cNvPr id="3074" name="Picture 2" descr="C:\Users\jaro\Documents\Doc_march4_2011\Documents\Konferencie\2014\Padova_Sapoer_Gravis\Raa_D0_UU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89" y="436777"/>
            <a:ext cx="3667271" cy="43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1"/>
            <a:ext cx="4051152" cy="424847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15430" y="4686255"/>
            <a:ext cx="2654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Phys. Rev. Lett. 113, 142301 (2014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85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D</a:t>
            </a:r>
            <a:r>
              <a:rPr lang="en-US" sz="3600" baseline="30000" dirty="0" smtClean="0">
                <a:solidFill>
                  <a:srgbClr val="0000FF"/>
                </a:solidFill>
              </a:rPr>
              <a:t>0</a:t>
            </a:r>
            <a:r>
              <a:rPr lang="en-US" sz="3600" dirty="0" smtClean="0">
                <a:solidFill>
                  <a:srgbClr val="0000FF"/>
                </a:solidFill>
              </a:rPr>
              <a:t> spectra in </a:t>
            </a:r>
            <a:r>
              <a:rPr lang="en-US" sz="3600" dirty="0" err="1" smtClean="0">
                <a:solidFill>
                  <a:srgbClr val="0000FF"/>
                </a:solidFill>
              </a:rPr>
              <a:t>Au+Au</a:t>
            </a:r>
            <a:r>
              <a:rPr lang="en-US" sz="3600" dirty="0" smtClean="0">
                <a:solidFill>
                  <a:srgbClr val="0000FF"/>
                </a:solidFill>
              </a:rPr>
              <a:t> vs. U+U collisions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476250"/>
          </a:xfrm>
        </p:spPr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755576" y="1432108"/>
            <a:ext cx="5334000" cy="3697212"/>
            <a:chOff x="3810001" y="1219200"/>
            <a:chExt cx="5334000" cy="3697212"/>
          </a:xfrm>
        </p:grpSpPr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1" y="1219200"/>
              <a:ext cx="5334000" cy="3697212"/>
            </a:xfrm>
            <a:prstGeom prst="rect">
              <a:avLst/>
            </a:prstGeom>
          </p:spPr>
        </p:pic>
        <p:sp>
          <p:nvSpPr>
            <p:cNvPr id="8" name="TextBox 6"/>
            <p:cNvSpPr txBox="1"/>
            <p:nvPr/>
          </p:nvSpPr>
          <p:spPr>
            <a:xfrm>
              <a:off x="6477000" y="4593712"/>
              <a:ext cx="1990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Number of participants</a:t>
              </a:r>
              <a:endParaRPr lang="en-US" sz="1400" baseline="-25000" dirty="0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899592" y="5589240"/>
            <a:ext cx="5448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Similar suppression of charm mesons and </a:t>
            </a:r>
            <a:r>
              <a:rPr lang="en-US" dirty="0" err="1" smtClean="0"/>
              <a:t>pions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suppression </a:t>
            </a:r>
            <a:r>
              <a:rPr lang="en-US" dirty="0" smtClean="0"/>
              <a:t>with N</a:t>
            </a:r>
            <a:r>
              <a:rPr lang="en-US" baseline="-25000" dirty="0" smtClean="0"/>
              <a:t>part.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NPE UU193GeV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385050"/>
            <a:ext cx="4850401" cy="349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429333"/>
            <a:ext cx="4320481" cy="3403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517232"/>
            <a:ext cx="7554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Improved reference from Run12 data</a:t>
            </a:r>
          </a:p>
          <a:p>
            <a:r>
              <a:rPr lang="en-US" dirty="0" smtClean="0"/>
              <a:t>-   For 0-5%  </a:t>
            </a:r>
            <a:r>
              <a:rPr lang="en-US" dirty="0" err="1" smtClean="0"/>
              <a:t>Au+Au</a:t>
            </a:r>
            <a:r>
              <a:rPr lang="en-US" dirty="0" smtClean="0"/>
              <a:t> 200 GeV and U+U 193 GeV no difference observed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9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34280"/>
            <a:ext cx="8856984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Non-photonic electrons in 200 </a:t>
            </a:r>
            <a:r>
              <a:rPr lang="en-US" sz="3600" dirty="0" err="1" smtClean="0">
                <a:solidFill>
                  <a:srgbClr val="0000FF"/>
                </a:solidFill>
              </a:rPr>
              <a:t>GeV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Au+Au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8" name="Picture 2" descr="C:\Users\jaro\Documents\Doc_march4_2011\Documents\Konferencie\2014\Padova_Sapoer_Gravis\RdAandRAA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83" y="786390"/>
            <a:ext cx="4549328" cy="30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2411760" y="601724"/>
            <a:ext cx="2894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PHENIX: PRL 109 242301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89853" y="40898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1.0 </a:t>
            </a:r>
            <a:r>
              <a:rPr lang="en-US" dirty="0"/>
              <a:t>&lt; p</a:t>
            </a:r>
            <a:r>
              <a:rPr lang="en-US" baseline="-25000" dirty="0"/>
              <a:t>T</a:t>
            </a:r>
            <a:r>
              <a:rPr lang="en-US" dirty="0"/>
              <a:t> &lt; 5 GeV/c : </a:t>
            </a:r>
            <a:r>
              <a:rPr lang="en-US" dirty="0" smtClean="0"/>
              <a:t>R</a:t>
            </a:r>
            <a:r>
              <a:rPr lang="en-US" baseline="-25000" dirty="0" smtClean="0"/>
              <a:t>AA </a:t>
            </a:r>
            <a:r>
              <a:rPr lang="en-US" dirty="0" smtClean="0"/>
              <a:t>(</a:t>
            </a:r>
            <a:r>
              <a:rPr lang="en-US" dirty="0"/>
              <a:t>e</a:t>
            </a:r>
            <a:r>
              <a:rPr lang="en-US" b="1" baseline="-25000" dirty="0"/>
              <a:t>HF</a:t>
            </a:r>
            <a:r>
              <a:rPr lang="en-US" dirty="0"/>
              <a:t>) </a:t>
            </a:r>
            <a:r>
              <a:rPr lang="en-US" dirty="0" smtClean="0"/>
              <a:t> &gt; 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/>
              <a:t>)</a:t>
            </a:r>
          </a:p>
          <a:p>
            <a:r>
              <a:rPr lang="en-US" dirty="0" smtClean="0"/>
              <a:t>         p</a:t>
            </a:r>
            <a:r>
              <a:rPr lang="en-US" baseline="-25000" dirty="0" smtClean="0"/>
              <a:t>T  </a:t>
            </a:r>
            <a:r>
              <a:rPr lang="en-US" dirty="0"/>
              <a:t>&gt;</a:t>
            </a:r>
            <a:r>
              <a:rPr lang="en-US" dirty="0" smtClean="0"/>
              <a:t> </a:t>
            </a:r>
            <a:r>
              <a:rPr lang="en-US" dirty="0"/>
              <a:t>5 GeV/c </a:t>
            </a:r>
            <a:r>
              <a:rPr lang="en-US" dirty="0" smtClean="0"/>
              <a:t>:  </a:t>
            </a:r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(e</a:t>
            </a:r>
            <a:r>
              <a:rPr lang="en-US" baseline="-25000" dirty="0"/>
              <a:t>HF</a:t>
            </a:r>
            <a:r>
              <a:rPr lang="en-US" dirty="0" smtClean="0"/>
              <a:t>) ~ 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At </a:t>
            </a:r>
            <a:r>
              <a:rPr lang="en-US" b="1" dirty="0" err="1" smtClean="0"/>
              <a:t>high-p</a:t>
            </a:r>
            <a:r>
              <a:rPr lang="en-US" b="1" baseline="-25000" dirty="0" err="1" smtClean="0"/>
              <a:t>T</a:t>
            </a:r>
            <a:r>
              <a:rPr lang="en-US" b="1" dirty="0" err="1" smtClean="0"/>
              <a:t>:suppression</a:t>
            </a:r>
            <a:r>
              <a:rPr lang="en-US" b="1" dirty="0" smtClean="0"/>
              <a:t> similar to </a:t>
            </a:r>
            <a:r>
              <a:rPr lang="en-US" b="1" dirty="0" err="1" smtClean="0"/>
              <a:t>pions</a:t>
            </a:r>
            <a:endParaRPr lang="en-US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89853" y="3729806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Au+Au</a:t>
            </a:r>
            <a:r>
              <a:rPr lang="en-US" b="1" dirty="0" smtClean="0">
                <a:solidFill>
                  <a:srgbClr val="0000FF"/>
                </a:solidFill>
              </a:rPr>
              <a:t> 200 GeV (</a:t>
            </a:r>
            <a:r>
              <a:rPr lang="en-US" b="1" dirty="0" err="1" smtClean="0">
                <a:solidFill>
                  <a:srgbClr val="0000FF"/>
                </a:solidFill>
              </a:rPr>
              <a:t>min.bias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719679" y="3789040"/>
            <a:ext cx="1742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d</a:t>
            </a:r>
            <a:r>
              <a:rPr lang="en-US" b="1" dirty="0" err="1" smtClean="0">
                <a:solidFill>
                  <a:srgbClr val="0000FF"/>
                </a:solidFill>
              </a:rPr>
              <a:t>+Au</a:t>
            </a:r>
            <a:r>
              <a:rPr lang="en-US" b="1" dirty="0" smtClean="0">
                <a:solidFill>
                  <a:srgbClr val="0000FF"/>
                </a:solidFill>
              </a:rPr>
              <a:t> 200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/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4" name="Obdélník 13"/>
          <p:cNvSpPr/>
          <p:nvPr/>
        </p:nvSpPr>
        <p:spPr>
          <a:xfrm>
            <a:off x="4719679" y="40770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1.0 </a:t>
            </a:r>
            <a:r>
              <a:rPr lang="en-US" dirty="0"/>
              <a:t>&lt; p</a:t>
            </a:r>
            <a:r>
              <a:rPr lang="en-US" baseline="-25000" dirty="0"/>
              <a:t>T</a:t>
            </a:r>
            <a:r>
              <a:rPr lang="en-US" dirty="0"/>
              <a:t> &lt; 5 GeV/c : </a:t>
            </a:r>
            <a:r>
              <a:rPr lang="en-US" dirty="0" smtClean="0"/>
              <a:t>R</a:t>
            </a:r>
            <a:r>
              <a:rPr lang="en-US" baseline="-25000" dirty="0" smtClean="0"/>
              <a:t>AA </a:t>
            </a:r>
            <a:r>
              <a:rPr lang="en-US" dirty="0" smtClean="0"/>
              <a:t>(</a:t>
            </a:r>
            <a:r>
              <a:rPr lang="en-US" dirty="0"/>
              <a:t>e</a:t>
            </a:r>
            <a:r>
              <a:rPr lang="en-US" b="1" baseline="-25000" dirty="0"/>
              <a:t>HF</a:t>
            </a:r>
            <a:r>
              <a:rPr lang="en-US" dirty="0"/>
              <a:t>) </a:t>
            </a:r>
            <a:r>
              <a:rPr lang="en-US" dirty="0" smtClean="0"/>
              <a:t> &gt; 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/>
              <a:t>)</a:t>
            </a:r>
          </a:p>
          <a:p>
            <a:r>
              <a:rPr lang="en-US" dirty="0" smtClean="0"/>
              <a:t>         p</a:t>
            </a:r>
            <a:r>
              <a:rPr lang="en-US" baseline="-25000" dirty="0" smtClean="0"/>
              <a:t>T  </a:t>
            </a:r>
            <a:r>
              <a:rPr lang="en-US" dirty="0"/>
              <a:t>&gt;</a:t>
            </a:r>
            <a:r>
              <a:rPr lang="en-US" dirty="0" smtClean="0"/>
              <a:t> </a:t>
            </a:r>
            <a:r>
              <a:rPr lang="en-US" dirty="0"/>
              <a:t>5 GeV/c </a:t>
            </a:r>
            <a:r>
              <a:rPr lang="en-US" dirty="0" smtClean="0"/>
              <a:t>: R</a:t>
            </a:r>
            <a:r>
              <a:rPr lang="en-US" baseline="-25000" dirty="0" smtClean="0"/>
              <a:t>AA</a:t>
            </a:r>
            <a:r>
              <a:rPr lang="en-US" dirty="0" smtClean="0"/>
              <a:t>(e</a:t>
            </a:r>
            <a:r>
              <a:rPr lang="en-US" baseline="-25000" dirty="0" smtClean="0"/>
              <a:t>HF</a:t>
            </a:r>
            <a:r>
              <a:rPr lang="en-US" dirty="0" smtClean="0"/>
              <a:t>) ~ 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At high-p</a:t>
            </a:r>
            <a:r>
              <a:rPr lang="en-US" b="1" baseline="-25000" dirty="0" smtClean="0"/>
              <a:t>T</a:t>
            </a:r>
            <a:r>
              <a:rPr lang="en-US" b="1" dirty="0" smtClean="0"/>
              <a:t>: suppression similar to </a:t>
            </a:r>
            <a:r>
              <a:rPr lang="en-US" b="1" dirty="0" err="1" smtClean="0"/>
              <a:t>pions</a:t>
            </a:r>
            <a:endParaRPr lang="en-US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30448" y="5419651"/>
            <a:ext cx="725392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Heavy flavor are suppressed due to  final state effects  in hot and dense  nuclear medium in </a:t>
            </a:r>
            <a:r>
              <a:rPr lang="en-US" dirty="0" err="1" smtClean="0"/>
              <a:t>Au+Au</a:t>
            </a:r>
            <a:r>
              <a:rPr lang="en-US" dirty="0" smtClean="0"/>
              <a:t>  200 GeV.</a:t>
            </a:r>
          </a:p>
          <a:p>
            <a:r>
              <a:rPr lang="en-US" dirty="0" smtClean="0"/>
              <a:t>No difference vs, </a:t>
            </a:r>
            <a:r>
              <a:rPr lang="en-US" dirty="0" err="1" smtClean="0"/>
              <a:t>pions</a:t>
            </a:r>
            <a:r>
              <a:rPr lang="en-US" dirty="0" smtClean="0"/>
              <a:t> observed.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Heavy Flavor Electrons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</a:rPr>
              <a:t>AA</a:t>
            </a:r>
            <a:r>
              <a:rPr lang="en-US" dirty="0" smtClean="0">
                <a:solidFill>
                  <a:srgbClr val="0000FF"/>
                </a:solidFill>
              </a:rPr>
              <a:t> and v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endParaRPr lang="cs-CZ" baseline="-25000" dirty="0">
              <a:solidFill>
                <a:srgbClr val="0000FF"/>
              </a:solidFill>
            </a:endParaRPr>
          </a:p>
        </p:txBody>
      </p:sp>
      <p:pic>
        <p:nvPicPr>
          <p:cNvPr id="3" name="Picture 2" descr="Fig7_PRAH08_Rachid_Noui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268760"/>
            <a:ext cx="5499100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4127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High-p</a:t>
            </a:r>
            <a:r>
              <a:rPr lang="en-US" b="1" baseline="-25000" dirty="0"/>
              <a:t>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Significant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Similar suppression of light</a:t>
            </a:r>
          </a:p>
          <a:p>
            <a:r>
              <a:rPr lang="en-US" dirty="0"/>
              <a:t>   hadrons and EHF (</a:t>
            </a:r>
            <a:r>
              <a:rPr lang="en-US" dirty="0" err="1"/>
              <a:t>c+b</a:t>
            </a:r>
            <a:r>
              <a:rPr lang="en-US" dirty="0"/>
              <a:t>): </a:t>
            </a:r>
            <a:br>
              <a:rPr lang="en-US" dirty="0"/>
            </a:br>
            <a:r>
              <a:rPr lang="en-US" dirty="0"/>
              <a:t>   what about </a:t>
            </a:r>
            <a:r>
              <a:rPr lang="en-US" dirty="0" smtClean="0"/>
              <a:t>c-e </a:t>
            </a:r>
            <a:r>
              <a:rPr lang="en-US" dirty="0"/>
              <a:t>and </a:t>
            </a:r>
            <a:r>
              <a:rPr lang="en-US" dirty="0" smtClean="0"/>
              <a:t>b-e</a:t>
            </a:r>
            <a:r>
              <a:rPr lang="en-US" dirty="0"/>
              <a:t>?</a:t>
            </a:r>
            <a:br>
              <a:rPr lang="en-US" dirty="0"/>
            </a:br>
            <a:endParaRPr lang="cs-CZ" dirty="0"/>
          </a:p>
        </p:txBody>
      </p:sp>
      <p:sp>
        <p:nvSpPr>
          <p:cNvPr id="5" name="Rectangle 4"/>
          <p:cNvSpPr/>
          <p:nvPr/>
        </p:nvSpPr>
        <p:spPr>
          <a:xfrm>
            <a:off x="179512" y="37170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Low-p</a:t>
            </a:r>
            <a:r>
              <a:rPr lang="en-US" b="1" baseline="-25000" dirty="0" smtClean="0"/>
              <a:t>T</a:t>
            </a:r>
            <a:endParaRPr lang="en-US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Little </a:t>
            </a:r>
            <a:r>
              <a:rPr lang="en-US" dirty="0"/>
              <a:t>suppression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EHF </a:t>
            </a:r>
            <a:r>
              <a:rPr lang="en-US" dirty="0"/>
              <a:t>less suppressed </a:t>
            </a:r>
            <a:br>
              <a:rPr lang="en-US" dirty="0"/>
            </a:br>
            <a:r>
              <a:rPr lang="en-US" dirty="0" smtClean="0"/>
              <a:t>than </a:t>
            </a:r>
            <a:r>
              <a:rPr lang="en-US" dirty="0"/>
              <a:t>light </a:t>
            </a:r>
            <a:r>
              <a:rPr lang="en-US" dirty="0" smtClean="0"/>
              <a:t>hadrons.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Significant </a:t>
            </a:r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, but less than</a:t>
            </a:r>
            <a:br>
              <a:rPr lang="en-US" dirty="0"/>
            </a:br>
            <a:r>
              <a:rPr lang="en-US" dirty="0" smtClean="0"/>
              <a:t>light </a:t>
            </a:r>
            <a:r>
              <a:rPr lang="en-US" dirty="0"/>
              <a:t>hadrons.</a:t>
            </a:r>
          </a:p>
        </p:txBody>
      </p:sp>
    </p:spTree>
    <p:extLst>
      <p:ext uri="{BB962C8B-B14F-4D97-AF65-F5344CB8AC3E}">
        <p14:creationId xmlns:p14="http://schemas.microsoft.com/office/powerpoint/2010/main" val="5938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856984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Non-photonic electrons in Cu+Cu 200GeV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83696"/>
            <a:ext cx="5040560" cy="341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1560" y="1043444"/>
            <a:ext cx="4258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PHENIX: </a:t>
            </a:r>
            <a:r>
              <a:rPr lang="en-US" dirty="0" err="1" smtClean="0"/>
              <a:t>Phys.Rev</a:t>
            </a:r>
            <a:r>
              <a:rPr lang="en-US" dirty="0"/>
              <a:t>. C90 (2014) 034903</a:t>
            </a:r>
          </a:p>
        </p:txBody>
      </p:sp>
      <p:sp>
        <p:nvSpPr>
          <p:cNvPr id="5" name="Obdélník 4"/>
          <p:cNvSpPr/>
          <p:nvPr/>
        </p:nvSpPr>
        <p:spPr>
          <a:xfrm>
            <a:off x="5148064" y="12687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enhancement  in </a:t>
            </a:r>
            <a:r>
              <a:rPr lang="en-US" dirty="0">
                <a:solidFill>
                  <a:srgbClr val="898CF3"/>
                </a:solidFill>
              </a:rPr>
              <a:t>d + </a:t>
            </a:r>
            <a:r>
              <a:rPr lang="en-US" dirty="0" smtClean="0">
                <a:solidFill>
                  <a:srgbClr val="898CF3"/>
                </a:solidFill>
              </a:rPr>
              <a:t>Au</a:t>
            </a:r>
          </a:p>
          <a:p>
            <a:r>
              <a:rPr lang="en-US" dirty="0">
                <a:solidFill>
                  <a:srgbClr val="898CF3"/>
                </a:solidFill>
              </a:rPr>
              <a:t> </a:t>
            </a:r>
            <a:r>
              <a:rPr lang="en-US" dirty="0" smtClean="0">
                <a:solidFill>
                  <a:srgbClr val="898CF3"/>
                </a:solidFill>
              </a:rPr>
              <a:t>   </a:t>
            </a:r>
            <a:r>
              <a:rPr lang="en-US" dirty="0" smtClean="0"/>
              <a:t>Cold nuclear matter effects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suppression in </a:t>
            </a:r>
            <a:r>
              <a:rPr lang="en-US" dirty="0">
                <a:solidFill>
                  <a:srgbClr val="F17F7F"/>
                </a:solidFill>
              </a:rPr>
              <a:t>Au + </a:t>
            </a:r>
            <a:r>
              <a:rPr lang="en-US" dirty="0" smtClean="0">
                <a:solidFill>
                  <a:srgbClr val="F17F7F"/>
                </a:solidFill>
              </a:rPr>
              <a:t>Au</a:t>
            </a:r>
          </a:p>
          <a:p>
            <a:r>
              <a:rPr lang="en-US" dirty="0" smtClean="0"/>
              <a:t>    Hot Medium effects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CF873"/>
                </a:solidFill>
              </a:rPr>
              <a:t>Cu + Cu </a:t>
            </a:r>
            <a:r>
              <a:rPr lang="en-US" dirty="0"/>
              <a:t>system </a:t>
            </a:r>
            <a:r>
              <a:rPr lang="en-US" dirty="0" smtClean="0"/>
              <a:t> intermediate </a:t>
            </a:r>
          </a:p>
          <a:p>
            <a:r>
              <a:rPr lang="en-US" dirty="0"/>
              <a:t> </a:t>
            </a:r>
            <a:r>
              <a:rPr lang="en-US" dirty="0" smtClean="0"/>
              <a:t>    R</a:t>
            </a:r>
            <a:r>
              <a:rPr lang="en-US" baseline="-25000" dirty="0" smtClean="0"/>
              <a:t>AA</a:t>
            </a:r>
            <a:r>
              <a:rPr lang="en-US" dirty="0" smtClean="0"/>
              <a:t> </a:t>
            </a:r>
            <a:r>
              <a:rPr lang="en-US" dirty="0"/>
              <a:t>between that in d + Au and </a:t>
            </a:r>
          </a:p>
          <a:p>
            <a:r>
              <a:rPr lang="en-US" dirty="0" smtClean="0"/>
              <a:t>     Au </a:t>
            </a:r>
            <a:r>
              <a:rPr lang="en-US" dirty="0"/>
              <a:t>+ </a:t>
            </a:r>
            <a:r>
              <a:rPr lang="en-US" dirty="0" smtClean="0"/>
              <a:t>Au</a:t>
            </a:r>
          </a:p>
          <a:p>
            <a:r>
              <a:rPr lang="en-US" dirty="0"/>
              <a:t> </a:t>
            </a:r>
            <a:r>
              <a:rPr lang="en-US" dirty="0" smtClean="0"/>
              <a:t>    Interplay between CNM and</a:t>
            </a:r>
          </a:p>
          <a:p>
            <a:r>
              <a:rPr lang="en-US" dirty="0"/>
              <a:t> </a:t>
            </a:r>
            <a:r>
              <a:rPr lang="en-US" dirty="0" smtClean="0"/>
              <a:t>    Hot Medium effects. 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791575" cy="9144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Nuclear modification for similar &lt;N</a:t>
            </a:r>
            <a:r>
              <a:rPr lang="en-US" sz="3600" baseline="-25000" dirty="0" smtClean="0">
                <a:solidFill>
                  <a:srgbClr val="0000FF"/>
                </a:solidFill>
              </a:rPr>
              <a:t>part</a:t>
            </a:r>
            <a:r>
              <a:rPr lang="en-US" sz="3600" dirty="0" smtClean="0">
                <a:solidFill>
                  <a:srgbClr val="0000FF"/>
                </a:solidFill>
              </a:rPr>
              <a:t>&gt;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320480" cy="294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4494"/>
            <a:ext cx="4399482" cy="303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7544" y="5013176"/>
            <a:ext cx="83599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Similar enhancement  and suppression are seen for the different system at similar &lt;N</a:t>
            </a:r>
            <a:r>
              <a:rPr lang="en-US" sz="2400" baseline="-25000" dirty="0" smtClean="0"/>
              <a:t>part</a:t>
            </a:r>
            <a:r>
              <a:rPr lang="en-US" sz="2400" dirty="0" smtClean="0"/>
              <a:t>&gt;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4607" y="4071593"/>
            <a:ext cx="193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&lt;N</a:t>
            </a:r>
            <a:r>
              <a:rPr lang="en-US" sz="1400" baseline="-25000" dirty="0" smtClean="0"/>
              <a:t>part</a:t>
            </a:r>
            <a:r>
              <a:rPr lang="en-US" sz="1400" dirty="0" smtClean="0"/>
              <a:t>&gt; = 15 in </a:t>
            </a:r>
            <a:r>
              <a:rPr lang="en-US" sz="1400" dirty="0" err="1" smtClean="0"/>
              <a:t>d+Au</a:t>
            </a:r>
            <a:endParaRPr lang="en-US" sz="1400" dirty="0" smtClean="0"/>
          </a:p>
          <a:p>
            <a:r>
              <a:rPr lang="en-US" sz="1400" dirty="0"/>
              <a:t>&lt;N</a:t>
            </a:r>
            <a:r>
              <a:rPr lang="en-US" sz="1400" baseline="-25000" dirty="0"/>
              <a:t>part</a:t>
            </a:r>
            <a:r>
              <a:rPr lang="en-US" sz="1400" dirty="0"/>
              <a:t>&gt; = </a:t>
            </a:r>
            <a:r>
              <a:rPr lang="en-US" sz="1400" dirty="0" smtClean="0"/>
              <a:t>20 in Cu+Cu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39752" y="4129916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&lt;N</a:t>
            </a:r>
            <a:r>
              <a:rPr lang="en-US" sz="1400" baseline="-25000" dirty="0" smtClean="0"/>
              <a:t>part</a:t>
            </a:r>
            <a:r>
              <a:rPr lang="en-US" sz="1400" dirty="0" smtClean="0"/>
              <a:t>&gt; = 7 in </a:t>
            </a:r>
            <a:r>
              <a:rPr lang="en-US" sz="1400" dirty="0" err="1" smtClean="0"/>
              <a:t>d+Au</a:t>
            </a:r>
            <a:endParaRPr lang="en-US" sz="1400" dirty="0" smtClean="0"/>
          </a:p>
          <a:p>
            <a:r>
              <a:rPr lang="en-US" sz="1400" dirty="0"/>
              <a:t>&lt;N</a:t>
            </a:r>
            <a:r>
              <a:rPr lang="en-US" sz="1400" baseline="-25000" dirty="0"/>
              <a:t>part</a:t>
            </a:r>
            <a:r>
              <a:rPr lang="en-US" sz="1400" dirty="0"/>
              <a:t>&gt; = 6</a:t>
            </a:r>
            <a:r>
              <a:rPr lang="en-US" sz="1400" dirty="0" smtClean="0"/>
              <a:t> in Cu+Cu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919817" y="4071593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&lt;N</a:t>
            </a:r>
            <a:r>
              <a:rPr lang="en-US" sz="1400" baseline="-25000" dirty="0" smtClean="0"/>
              <a:t>part</a:t>
            </a:r>
            <a:r>
              <a:rPr lang="en-US" sz="1400" dirty="0" smtClean="0"/>
              <a:t>&gt; = 100 in Cu+Cu</a:t>
            </a:r>
          </a:p>
          <a:p>
            <a:r>
              <a:rPr lang="en-US" sz="1400" dirty="0"/>
              <a:t>&lt;N</a:t>
            </a:r>
            <a:r>
              <a:rPr lang="en-US" sz="1400" baseline="-25000" dirty="0"/>
              <a:t>part</a:t>
            </a:r>
            <a:r>
              <a:rPr lang="en-US" sz="1400" dirty="0"/>
              <a:t>&gt; = </a:t>
            </a:r>
            <a:r>
              <a:rPr lang="en-US" sz="1400" dirty="0" smtClean="0"/>
              <a:t>140 in </a:t>
            </a:r>
            <a:r>
              <a:rPr lang="en-US" sz="1400" dirty="0" err="1" smtClean="0"/>
              <a:t>Au+Au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954348" y="4077072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&lt;N</a:t>
            </a:r>
            <a:r>
              <a:rPr lang="en-US" sz="1400" baseline="-25000" dirty="0" smtClean="0"/>
              <a:t>part</a:t>
            </a:r>
            <a:r>
              <a:rPr lang="en-US" sz="1400" dirty="0" smtClean="0"/>
              <a:t>&gt; = 86 in Cu+Cu</a:t>
            </a:r>
          </a:p>
          <a:p>
            <a:r>
              <a:rPr lang="en-US" sz="1400" dirty="0"/>
              <a:t>&lt;N</a:t>
            </a:r>
            <a:r>
              <a:rPr lang="en-US" sz="1400" baseline="-25000" dirty="0"/>
              <a:t>part</a:t>
            </a:r>
            <a:r>
              <a:rPr lang="en-US" sz="1400" dirty="0"/>
              <a:t>&gt; = </a:t>
            </a:r>
            <a:r>
              <a:rPr lang="en-US" sz="1400" dirty="0" smtClean="0"/>
              <a:t>60 in </a:t>
            </a:r>
            <a:r>
              <a:rPr lang="en-US" sz="1400" dirty="0" err="1" smtClean="0"/>
              <a:t>Au+A</a:t>
            </a:r>
            <a:r>
              <a:rPr lang="en-US" dirty="0" err="1" smtClean="0"/>
              <a:t>u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593767" y="715162"/>
            <a:ext cx="4258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PHENIX: </a:t>
            </a:r>
            <a:r>
              <a:rPr lang="en-US" dirty="0" err="1"/>
              <a:t>Phys.Rev</a:t>
            </a:r>
            <a:r>
              <a:rPr lang="en-US" dirty="0"/>
              <a:t>. C90 (2014) 034903</a:t>
            </a:r>
          </a:p>
        </p:txBody>
      </p:sp>
    </p:spTree>
    <p:extLst>
      <p:ext uri="{BB962C8B-B14F-4D97-AF65-F5344CB8AC3E}">
        <p14:creationId xmlns:p14="http://schemas.microsoft.com/office/powerpoint/2010/main" val="7555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557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Outline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58687"/>
            <a:ext cx="8229600" cy="4525963"/>
          </a:xfrm>
        </p:spPr>
        <p:txBody>
          <a:bodyPr/>
          <a:lstStyle/>
          <a:p>
            <a:r>
              <a:rPr lang="cs-CZ" dirty="0" smtClean="0"/>
              <a:t>D mesons in p+p collisions</a:t>
            </a:r>
          </a:p>
          <a:p>
            <a:endParaRPr lang="cs-CZ" dirty="0" smtClean="0"/>
          </a:p>
          <a:p>
            <a:r>
              <a:rPr lang="cs-CZ" dirty="0" smtClean="0"/>
              <a:t>d+Au NPE measurements</a:t>
            </a:r>
          </a:p>
          <a:p>
            <a:endParaRPr lang="cs-CZ" dirty="0" smtClean="0"/>
          </a:p>
          <a:p>
            <a:r>
              <a:rPr lang="cs-CZ" dirty="0" smtClean="0"/>
              <a:t>D mesons with STAR HFT</a:t>
            </a:r>
          </a:p>
          <a:p>
            <a:endParaRPr lang="cs-CZ" dirty="0" smtClean="0"/>
          </a:p>
          <a:p>
            <a:r>
              <a:rPr lang="cs-CZ" dirty="0" smtClean="0"/>
              <a:t>NPE in heavy ion at RHIC</a:t>
            </a:r>
          </a:p>
          <a:p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496944" cy="120970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N</a:t>
            </a:r>
            <a:r>
              <a:rPr lang="en-US" baseline="-25000" dirty="0" smtClean="0">
                <a:solidFill>
                  <a:srgbClr val="0000FF"/>
                </a:solidFill>
              </a:rPr>
              <a:t>part  </a:t>
            </a:r>
            <a:r>
              <a:rPr lang="en-US" dirty="0" smtClean="0">
                <a:solidFill>
                  <a:srgbClr val="0000FF"/>
                </a:solidFill>
              </a:rPr>
              <a:t>dependence of R</a:t>
            </a:r>
            <a:r>
              <a:rPr lang="en-US" baseline="-25000" dirty="0" smtClean="0">
                <a:solidFill>
                  <a:srgbClr val="0000FF"/>
                </a:solidFill>
              </a:rPr>
              <a:t>AA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81150"/>
            <a:ext cx="4620824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33870" y="1206325"/>
            <a:ext cx="4258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PHENIX: </a:t>
            </a:r>
            <a:r>
              <a:rPr lang="en-US" dirty="0" err="1"/>
              <a:t>Phys.Rev</a:t>
            </a:r>
            <a:r>
              <a:rPr lang="en-US" dirty="0"/>
              <a:t>. C90 (2014) 034903</a:t>
            </a:r>
          </a:p>
        </p:txBody>
      </p:sp>
      <p:sp>
        <p:nvSpPr>
          <p:cNvPr id="10" name="Šipka doprava 9"/>
          <p:cNvSpPr/>
          <p:nvPr/>
        </p:nvSpPr>
        <p:spPr>
          <a:xfrm rot="18688273">
            <a:off x="2021462" y="4100094"/>
            <a:ext cx="1830677" cy="360040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/>
          <p:cNvSpPr txBox="1"/>
          <p:nvPr/>
        </p:nvSpPr>
        <p:spPr>
          <a:xfrm>
            <a:off x="1043608" y="510540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of enhancement</a:t>
            </a:r>
          </a:p>
          <a:p>
            <a:r>
              <a:rPr lang="en-US" dirty="0" smtClean="0"/>
              <a:t>           CNM effects</a:t>
            </a:r>
            <a:endParaRPr lang="en-US" dirty="0"/>
          </a:p>
        </p:txBody>
      </p:sp>
      <p:sp>
        <p:nvSpPr>
          <p:cNvPr id="15" name="Šipka doprava 14"/>
          <p:cNvSpPr/>
          <p:nvPr/>
        </p:nvSpPr>
        <p:spPr>
          <a:xfrm rot="13907497">
            <a:off x="5660418" y="4146583"/>
            <a:ext cx="1830677" cy="360040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5796136" y="5243899"/>
            <a:ext cx="339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Onset of suppression</a:t>
            </a:r>
          </a:p>
          <a:p>
            <a:r>
              <a:rPr lang="en-US" dirty="0" smtClean="0"/>
              <a:t>Hot matter effects take over     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87963" y="6052646"/>
            <a:ext cx="652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Enhancement and suppression effects depend on system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3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1064"/>
            <a:ext cx="8676456" cy="9144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Cu+Cu 200 GeV </a:t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>e</a:t>
            </a:r>
            <a:r>
              <a:rPr lang="en-US" sz="3600" baseline="30000" dirty="0" smtClean="0">
                <a:solidFill>
                  <a:srgbClr val="0000FF"/>
                </a:solidFill>
              </a:rPr>
              <a:t>+/-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midrapidity</a:t>
            </a:r>
            <a:r>
              <a:rPr lang="en-US" sz="3600" dirty="0" smtClean="0">
                <a:solidFill>
                  <a:srgbClr val="0000FF"/>
                </a:solidFill>
              </a:rPr>
              <a:t> vs. </a:t>
            </a:r>
            <a:r>
              <a:rPr lang="en-US" sz="3600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sz="3600" baseline="30000" dirty="0" smtClean="0">
                <a:solidFill>
                  <a:srgbClr val="0000FF"/>
                </a:solidFill>
              </a:rPr>
              <a:t>-</a:t>
            </a:r>
            <a:r>
              <a:rPr lang="en-US" sz="3600" dirty="0" smtClean="0">
                <a:solidFill>
                  <a:srgbClr val="0000FF"/>
                </a:solidFill>
              </a:rPr>
              <a:t> for forward </a:t>
            </a:r>
            <a:r>
              <a:rPr lang="en-US" sz="3600" dirty="0">
                <a:solidFill>
                  <a:srgbClr val="0000FF"/>
                </a:solidFill>
              </a:rPr>
              <a:t>r</a:t>
            </a:r>
            <a:r>
              <a:rPr lang="en-US" sz="3600" dirty="0" smtClean="0">
                <a:solidFill>
                  <a:srgbClr val="0000FF"/>
                </a:solidFill>
              </a:rPr>
              <a:t>apidity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5703639"/>
            <a:ext cx="7066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No theoretical calculation to explain both data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52594"/>
            <a:ext cx="4899456" cy="33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3852" y="1484784"/>
            <a:ext cx="40201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More suppression in </a:t>
            </a:r>
            <a:r>
              <a:rPr lang="en-US" sz="2000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sz="2000" baseline="30000" dirty="0">
                <a:solidFill>
                  <a:srgbClr val="0000FF"/>
                </a:solidFill>
              </a:rPr>
              <a:t>- </a:t>
            </a:r>
            <a:r>
              <a:rPr lang="en-US" sz="2000" baseline="30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yield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Additional CNM effects like shadowing and initial state energy loss</a:t>
            </a:r>
          </a:p>
          <a:p>
            <a:endParaRPr lang="en-US" sz="2000" dirty="0"/>
          </a:p>
          <a:p>
            <a:r>
              <a:rPr lang="en-US" sz="2000" dirty="0" smtClean="0"/>
              <a:t>Theoretical calculation </a:t>
            </a:r>
            <a:endParaRPr lang="en-US" sz="2000" dirty="0"/>
          </a:p>
          <a:p>
            <a:r>
              <a:rPr lang="en-US" sz="1400" dirty="0" err="1" smtClean="0"/>
              <a:t>R.Sharma</a:t>
            </a:r>
            <a:r>
              <a:rPr lang="en-US" sz="1400" dirty="0" smtClean="0"/>
              <a:t> et al. </a:t>
            </a:r>
            <a:r>
              <a:rPr lang="en-US" sz="1400" dirty="0" err="1" smtClean="0"/>
              <a:t>Phys.Rev</a:t>
            </a:r>
            <a:r>
              <a:rPr lang="en-US" sz="1400" dirty="0" smtClean="0"/>
              <a:t>. </a:t>
            </a:r>
            <a:r>
              <a:rPr lang="en-US" sz="1400" dirty="0"/>
              <a:t>C </a:t>
            </a:r>
            <a:r>
              <a:rPr lang="en-US" sz="1400" dirty="0" smtClean="0"/>
              <a:t>80 (</a:t>
            </a:r>
            <a:r>
              <a:rPr lang="en-US" sz="1400" dirty="0"/>
              <a:t>2009)</a:t>
            </a:r>
          </a:p>
          <a:p>
            <a:r>
              <a:rPr lang="en-US" sz="1400" dirty="0" smtClean="0"/>
              <a:t> 054902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partonic</a:t>
            </a:r>
            <a:r>
              <a:rPr lang="en-US" sz="2000" dirty="0" smtClean="0"/>
              <a:t> energy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suppression due to fragmentation and dissociation of heavy-flavor hadrons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shadowing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Cronin effect</a:t>
            </a:r>
            <a:endParaRPr lang="en-US" sz="2000" dirty="0"/>
          </a:p>
        </p:txBody>
      </p:sp>
      <p:sp>
        <p:nvSpPr>
          <p:cNvPr id="8" name="Obdélník 7"/>
          <p:cNvSpPr/>
          <p:nvPr/>
        </p:nvSpPr>
        <p:spPr>
          <a:xfrm>
            <a:off x="755576" y="1506270"/>
            <a:ext cx="4138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PHENIX: </a:t>
            </a:r>
            <a:r>
              <a:rPr lang="en-US" sz="1600" dirty="0" err="1"/>
              <a:t>Phys.Rev</a:t>
            </a:r>
            <a:r>
              <a:rPr lang="en-US" sz="1600" dirty="0"/>
              <a:t>. C90 (2014) 034903</a:t>
            </a:r>
          </a:p>
        </p:txBody>
      </p:sp>
    </p:spTree>
    <p:extLst>
      <p:ext uri="{BB962C8B-B14F-4D97-AF65-F5344CB8AC3E}">
        <p14:creationId xmlns:p14="http://schemas.microsoft.com/office/powerpoint/2010/main" val="16516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640960" cy="1143000"/>
          </a:xfrm>
        </p:spPr>
        <p:txBody>
          <a:bodyPr/>
          <a:lstStyle/>
          <a:p>
            <a:r>
              <a:rPr lang="fr-FR" sz="3600" dirty="0">
                <a:solidFill>
                  <a:srgbClr val="0000FF"/>
                </a:solidFill>
              </a:rPr>
              <a:t>Non-photonic electrons </a:t>
            </a:r>
            <a:r>
              <a:rPr lang="fr-FR" sz="3600" dirty="0" smtClean="0">
                <a:solidFill>
                  <a:srgbClr val="0000FF"/>
                </a:solidFill>
              </a:rPr>
              <a:t>Au+Au 62.4 </a:t>
            </a:r>
            <a:r>
              <a:rPr lang="fr-FR" sz="3600" dirty="0">
                <a:solidFill>
                  <a:srgbClr val="0000FF"/>
                </a:solidFill>
              </a:rPr>
              <a:t>GeV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4432597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1" y="4285545"/>
            <a:ext cx="4288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Vitev</a:t>
            </a:r>
            <a:r>
              <a:rPr lang="en-US" sz="2000" dirty="0" smtClean="0"/>
              <a:t> model can describes 200 GeV  suppression but it </a:t>
            </a:r>
            <a:r>
              <a:rPr lang="en-US" sz="2000" dirty="0" err="1" smtClean="0"/>
              <a:t>underpredicts</a:t>
            </a:r>
            <a:r>
              <a:rPr lang="en-US" sz="2000" dirty="0"/>
              <a:t> </a:t>
            </a:r>
            <a:r>
              <a:rPr lang="en-US" sz="2000" dirty="0" smtClean="0"/>
              <a:t>62.4 GeV data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9" name="Group 13"/>
          <p:cNvGrpSpPr/>
          <p:nvPr/>
        </p:nvGrpSpPr>
        <p:grpSpPr>
          <a:xfrm>
            <a:off x="4355976" y="1340787"/>
            <a:ext cx="4190999" cy="2832100"/>
            <a:chOff x="1" y="990600"/>
            <a:chExt cx="4190999" cy="2832100"/>
          </a:xfrm>
        </p:grpSpPr>
        <p:grpSp>
          <p:nvGrpSpPr>
            <p:cNvPr id="10" name="Group 10"/>
            <p:cNvGrpSpPr/>
            <p:nvPr/>
          </p:nvGrpSpPr>
          <p:grpSpPr>
            <a:xfrm>
              <a:off x="1" y="990600"/>
              <a:ext cx="4190999" cy="2832100"/>
              <a:chOff x="1" y="990600"/>
              <a:chExt cx="4190999" cy="2832100"/>
            </a:xfrm>
          </p:grpSpPr>
          <p:grpSp>
            <p:nvGrpSpPr>
              <p:cNvPr id="12" name="Group 2"/>
              <p:cNvGrpSpPr/>
              <p:nvPr/>
            </p:nvGrpSpPr>
            <p:grpSpPr>
              <a:xfrm>
                <a:off x="1" y="990600"/>
                <a:ext cx="4190999" cy="2832100"/>
                <a:chOff x="1" y="990600"/>
                <a:chExt cx="4190999" cy="2832100"/>
              </a:xfrm>
            </p:grpSpPr>
            <p:pic>
              <p:nvPicPr>
                <p:cNvPr id="14" name="Pictur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4867" y="990600"/>
                  <a:ext cx="3776133" cy="2832100"/>
                </a:xfrm>
                <a:prstGeom prst="rect">
                  <a:avLst/>
                </a:prstGeom>
              </p:spPr>
            </p:pic>
            <p:sp>
              <p:nvSpPr>
                <p:cNvPr id="15" name="TextBox 1"/>
                <p:cNvSpPr txBox="1"/>
                <p:nvPr/>
              </p:nvSpPr>
              <p:spPr>
                <a:xfrm rot="16200000">
                  <a:off x="-93615" y="1160415"/>
                  <a:ext cx="5565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R</a:t>
                  </a:r>
                  <a:r>
                    <a:rPr lang="en-US" baseline="-25000" dirty="0" smtClean="0"/>
                    <a:t>AA</a:t>
                  </a:r>
                  <a:endParaRPr lang="en-US" baseline="-25000" dirty="0"/>
                </a:p>
              </p:txBody>
            </p:sp>
          </p:grpSp>
          <p:sp>
            <p:nvSpPr>
              <p:cNvPr id="13" name="TextBox 8"/>
              <p:cNvSpPr txBox="1"/>
              <p:nvPr/>
            </p:nvSpPr>
            <p:spPr>
              <a:xfrm>
                <a:off x="914400" y="2895600"/>
                <a:ext cx="167785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STAR preliminary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Rectangle 3"/>
            <p:cNvSpPr/>
            <p:nvPr/>
          </p:nvSpPr>
          <p:spPr>
            <a:xfrm>
              <a:off x="1023972" y="1651084"/>
              <a:ext cx="150000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PRD 87 </a:t>
              </a:r>
              <a:r>
                <a:rPr lang="en-US" sz="900" dirty="0"/>
                <a:t>(2013) 9, 094022</a:t>
              </a:r>
            </a:p>
          </p:txBody>
        </p:sp>
      </p:grpSp>
      <p:sp>
        <p:nvSpPr>
          <p:cNvPr id="3" name="Obdélník 2"/>
          <p:cNvSpPr/>
          <p:nvPr/>
        </p:nvSpPr>
        <p:spPr>
          <a:xfrm>
            <a:off x="4725308" y="417288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No </a:t>
            </a:r>
            <a:r>
              <a:rPr lang="en-US" dirty="0"/>
              <a:t>suppression of </a:t>
            </a:r>
            <a:r>
              <a:rPr lang="en-US" dirty="0" smtClean="0"/>
              <a:t>NPE observed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62.4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/>
              <a:t>Au+Au</a:t>
            </a:r>
            <a:r>
              <a:rPr lang="en-US" dirty="0"/>
              <a:t> collisions.</a:t>
            </a:r>
          </a:p>
          <a:p>
            <a:r>
              <a:rPr lang="en-US" dirty="0"/>
              <a:t>Cold nuclear matter effects  are not known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Note: </a:t>
            </a:r>
            <a:r>
              <a:rPr lang="en-US" dirty="0" err="1"/>
              <a:t>pQCD</a:t>
            </a:r>
            <a:r>
              <a:rPr lang="en-US" dirty="0"/>
              <a:t>-scaled </a:t>
            </a:r>
            <a:r>
              <a:rPr lang="en-US" dirty="0" err="1"/>
              <a:t>p+p</a:t>
            </a:r>
            <a:r>
              <a:rPr lang="en-US" dirty="0"/>
              <a:t> reference</a:t>
            </a:r>
          </a:p>
        </p:txBody>
      </p:sp>
    </p:spTree>
    <p:extLst>
      <p:ext uri="{BB962C8B-B14F-4D97-AF65-F5344CB8AC3E}">
        <p14:creationId xmlns:p14="http://schemas.microsoft.com/office/powerpoint/2010/main" val="27100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52" y="3717032"/>
            <a:ext cx="4474880" cy="30243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</a:rPr>
              <a:t>AA</a:t>
            </a:r>
            <a:r>
              <a:rPr lang="en-US" dirty="0" smtClean="0">
                <a:solidFill>
                  <a:srgbClr val="0000FF"/>
                </a:solidFill>
              </a:rPr>
              <a:t> heavy flavor vs. </a:t>
            </a:r>
            <a:r>
              <a:rPr lang="en-US" dirty="0" err="1" smtClean="0">
                <a:solidFill>
                  <a:srgbClr val="0000FF"/>
                </a:solidFill>
              </a:rPr>
              <a:t>pions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jaro\Documents\Doc_march4_2011\Documents\Konferencie\2014\Padova_Sapoer_Gravis\RdAandRAA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83050"/>
            <a:ext cx="4048557" cy="27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836712"/>
            <a:ext cx="2894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PHENIX: PRL 109 242301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429309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Au+Au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62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36512" y="4725144"/>
            <a:ext cx="444063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 &lt; p</a:t>
            </a:r>
            <a:r>
              <a:rPr lang="en-US" baseline="-25000" dirty="0"/>
              <a:t>T</a:t>
            </a:r>
            <a:r>
              <a:rPr lang="en-US" dirty="0"/>
              <a:t> &lt; </a:t>
            </a:r>
            <a:r>
              <a:rPr lang="en-US" dirty="0" smtClean="0"/>
              <a:t>4-5 </a:t>
            </a:r>
            <a:r>
              <a:rPr lang="en-US" dirty="0"/>
              <a:t>GeV/c : R</a:t>
            </a:r>
            <a:r>
              <a:rPr lang="en-US" baseline="-25000" dirty="0"/>
              <a:t>AA </a:t>
            </a:r>
            <a:r>
              <a:rPr lang="en-US" dirty="0"/>
              <a:t>(</a:t>
            </a:r>
            <a:r>
              <a:rPr lang="en-US" dirty="0" err="1"/>
              <a:t>e</a:t>
            </a:r>
            <a:r>
              <a:rPr lang="en-US" b="1" baseline="-25000" dirty="0" err="1"/>
              <a:t>HF</a:t>
            </a:r>
            <a:r>
              <a:rPr lang="en-US" dirty="0"/>
              <a:t>)  &gt;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baseline="30000" dirty="0"/>
              <a:t>0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There is enhancement at </a:t>
            </a:r>
            <a:r>
              <a:rPr lang="en-US" dirty="0" err="1" smtClean="0"/>
              <a:t>Au+Au</a:t>
            </a:r>
            <a:r>
              <a:rPr lang="en-US" dirty="0" smtClean="0"/>
              <a:t> 62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is the source of this difference?</a:t>
            </a:r>
          </a:p>
          <a:p>
            <a:r>
              <a:rPr lang="en-US" dirty="0"/>
              <a:t>Due to less energy loss? larger </a:t>
            </a:r>
            <a:endParaRPr lang="en-US" dirty="0" smtClean="0"/>
          </a:p>
          <a:p>
            <a:r>
              <a:rPr lang="en-US" dirty="0" smtClean="0"/>
              <a:t>Cronin </a:t>
            </a:r>
            <a:r>
              <a:rPr lang="en-US" dirty="0"/>
              <a:t>effects?</a:t>
            </a:r>
            <a:endParaRPr lang="en-US" dirty="0" smtClean="0"/>
          </a:p>
          <a:p>
            <a:r>
              <a:rPr lang="en-US" dirty="0" smtClean="0"/>
              <a:t>Initial state effects might be different.</a:t>
            </a:r>
          </a:p>
          <a:p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51920" y="6237312"/>
            <a:ext cx="5522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38228" y="3625279"/>
            <a:ext cx="22781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400" dirty="0"/>
              <a:t>PHENIX: PRC 91 044907 </a:t>
            </a:r>
          </a:p>
        </p:txBody>
      </p:sp>
    </p:spTree>
    <p:extLst>
      <p:ext uri="{BB962C8B-B14F-4D97-AF65-F5344CB8AC3E}">
        <p14:creationId xmlns:p14="http://schemas.microsoft.com/office/powerpoint/2010/main" val="42845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4355976" y="4149080"/>
            <a:ext cx="4495800" cy="1570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NPE </a:t>
            </a:r>
            <a:r>
              <a:rPr lang="en-US" sz="1800" dirty="0">
                <a:solidFill>
                  <a:schemeClr val="tx1"/>
                </a:solidFill>
              </a:rPr>
              <a:t>in </a:t>
            </a:r>
            <a:r>
              <a:rPr lang="en-US" sz="1800" dirty="0" smtClean="0">
                <a:solidFill>
                  <a:schemeClr val="tx1"/>
                </a:solidFill>
              </a:rPr>
              <a:t>39 and 62.4 </a:t>
            </a:r>
            <a:r>
              <a:rPr lang="en-US" sz="1800" dirty="0">
                <a:solidFill>
                  <a:schemeClr val="tx1"/>
                </a:solidFill>
              </a:rPr>
              <a:t>GeV </a:t>
            </a:r>
            <a:r>
              <a:rPr lang="en-US" sz="1800" dirty="0" err="1">
                <a:solidFill>
                  <a:schemeClr val="tx1"/>
                </a:solidFill>
              </a:rPr>
              <a:t>Au+</a:t>
            </a:r>
            <a:r>
              <a:rPr lang="en-US" sz="1800" dirty="0" err="1" smtClean="0">
                <a:solidFill>
                  <a:schemeClr val="tx1"/>
                </a:solidFill>
              </a:rPr>
              <a:t>Au</a:t>
            </a:r>
            <a:r>
              <a:rPr lang="en-US" sz="1800" dirty="0" smtClean="0">
                <a:solidFill>
                  <a:schemeClr val="tx1"/>
                </a:solidFill>
              </a:rPr>
              <a:t> collisions </a:t>
            </a:r>
            <a:r>
              <a:rPr lang="en-US" sz="1800" b="1" dirty="0" smtClean="0">
                <a:solidFill>
                  <a:schemeClr val="tx1"/>
                </a:solidFill>
              </a:rPr>
              <a:t>consistent with no flow.</a:t>
            </a:r>
            <a:r>
              <a:rPr lang="en-US" sz="2000" b="1" dirty="0"/>
              <a:t/>
            </a:r>
            <a:br>
              <a:rPr lang="en-US" sz="2000" b="1" dirty="0"/>
            </a:b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Statistically </a:t>
            </a:r>
            <a:r>
              <a:rPr lang="en-US" sz="1800" dirty="0">
                <a:solidFill>
                  <a:schemeClr val="tx1"/>
                </a:solidFill>
              </a:rPr>
              <a:t>different from 200 GeV for p</a:t>
            </a:r>
            <a:r>
              <a:rPr lang="en-US" sz="1800" baseline="-25000" dirty="0">
                <a:solidFill>
                  <a:schemeClr val="tx1"/>
                </a:solidFill>
              </a:rPr>
              <a:t>T</a:t>
            </a:r>
            <a:r>
              <a:rPr lang="en-US" sz="1800" dirty="0">
                <a:solidFill>
                  <a:schemeClr val="tx1"/>
                </a:solidFill>
              </a:rPr>
              <a:t> &lt; 1 GeV/c.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6868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Non-photonic electrons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Au+Au</a:t>
            </a:r>
            <a:r>
              <a:rPr lang="en-US" sz="3200" dirty="0" smtClean="0">
                <a:solidFill>
                  <a:srgbClr val="0000FF"/>
                </a:solidFill>
              </a:rPr>
              <a:t> 39, 62.4 </a:t>
            </a:r>
            <a:r>
              <a:rPr lang="en-US" sz="3200" dirty="0" err="1" smtClean="0">
                <a:solidFill>
                  <a:srgbClr val="0000FF"/>
                </a:solidFill>
              </a:rPr>
              <a:t>GeV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0"/>
            <a:ext cx="4191000" cy="29857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63940" y="4004164"/>
            <a:ext cx="137641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arXiv:1405.6348</a:t>
            </a:r>
          </a:p>
          <a:p>
            <a:pPr algn="ctr"/>
            <a:r>
              <a:rPr lang="en-US" sz="1100" dirty="0" smtClean="0"/>
              <a:t>(Submitted to PLB)</a:t>
            </a:r>
            <a:endParaRPr lang="en-US" sz="11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7" y="620688"/>
            <a:ext cx="3996523" cy="308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48472" y="1048668"/>
            <a:ext cx="4895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Charm </a:t>
            </a:r>
            <a:r>
              <a:rPr lang="en-US" dirty="0" smtClean="0"/>
              <a:t> </a:t>
            </a:r>
            <a:r>
              <a:rPr lang="en-US" dirty="0"/>
              <a:t>has a positive v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in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62 </a:t>
            </a:r>
            <a:r>
              <a:rPr lang="en-US" dirty="0" smtClean="0"/>
              <a:t>GeV </a:t>
            </a:r>
            <a:r>
              <a:rPr lang="en-US" dirty="0"/>
              <a:t>Au + </a:t>
            </a:r>
            <a:r>
              <a:rPr lang="en-US" dirty="0" smtClean="0"/>
              <a:t>Au p</a:t>
            </a:r>
            <a:r>
              <a:rPr lang="en-US" baseline="-25000" dirty="0" smtClean="0"/>
              <a:t>T</a:t>
            </a:r>
            <a:r>
              <a:rPr lang="en-US" dirty="0" smtClean="0"/>
              <a:t>&gt; 1GeV.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Collective motion of charm itself?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Collective motion of charmed hadrons through recombination with flowing light </a:t>
            </a:r>
            <a:r>
              <a:rPr lang="en-US" dirty="0" err="1"/>
              <a:t>partons</a:t>
            </a:r>
            <a:r>
              <a:rPr lang="en-US" dirty="0"/>
              <a:t>?</a:t>
            </a:r>
          </a:p>
        </p:txBody>
      </p:sp>
      <p:sp>
        <p:nvSpPr>
          <p:cNvPr id="2" name="Obdélník 1"/>
          <p:cNvSpPr/>
          <p:nvPr/>
        </p:nvSpPr>
        <p:spPr>
          <a:xfrm>
            <a:off x="4283968" y="620688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Anisotropy (v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22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2150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020763"/>
            <a:ext cx="406876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42"/>
          <p:cNvSpPr txBox="1">
            <a:spLocks noChangeArrowheads="1"/>
          </p:cNvSpPr>
          <p:nvPr/>
        </p:nvSpPr>
        <p:spPr bwMode="auto">
          <a:xfrm>
            <a:off x="1176338" y="3255963"/>
            <a:ext cx="3071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5064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VTX detector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311275" y="1147763"/>
            <a:ext cx="1443038" cy="172878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506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</p:txBody>
      </p:sp>
      <p:pic>
        <p:nvPicPr>
          <p:cNvPr id="21512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819525"/>
            <a:ext cx="40513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53988" y="3862388"/>
            <a:ext cx="1266825" cy="199548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506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908300" y="3851275"/>
            <a:ext cx="1266825" cy="197643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506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21515" name="TextBox 47"/>
          <p:cNvSpPr txBox="1">
            <a:spLocks noChangeArrowheads="1"/>
          </p:cNvSpPr>
          <p:nvPr/>
        </p:nvSpPr>
        <p:spPr bwMode="auto">
          <a:xfrm>
            <a:off x="1212850" y="6064250"/>
            <a:ext cx="3071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5064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FVTX detector</a:t>
            </a:r>
          </a:p>
        </p:txBody>
      </p:sp>
      <p:sp>
        <p:nvSpPr>
          <p:cNvPr id="21516" name="Title 3"/>
          <p:cNvSpPr txBox="1">
            <a:spLocks/>
          </p:cNvSpPr>
          <p:nvPr/>
        </p:nvSpPr>
        <p:spPr bwMode="auto">
          <a:xfrm>
            <a:off x="4067175" y="601663"/>
            <a:ext cx="5089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 anchor="ctr"/>
          <a:lstStyle>
            <a:lvl1pPr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506413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5064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c/b separation by secondary vertex </a:t>
            </a:r>
          </a:p>
        </p:txBody>
      </p:sp>
      <p:pic>
        <p:nvPicPr>
          <p:cNvPr id="2151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1058863"/>
            <a:ext cx="256222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740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451225"/>
            <a:ext cx="23923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7410"/>
          <p:cNvSpPr/>
          <p:nvPr/>
        </p:nvSpPr>
        <p:spPr>
          <a:xfrm>
            <a:off x="6732588" y="1550988"/>
            <a:ext cx="25209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sym typeface="Symbol" panose="05050102010706020507" pitchFamily="18" charset="2"/>
              </a:rPr>
              <a:t>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VTX (2011):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sym typeface="Symbol" panose="05050102010706020507" pitchFamily="18" charset="2"/>
              </a:rPr>
              <a:t>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Midrapidity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: |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Arial Unicode MS" panose="020B0604020202020204" pitchFamily="34" charset="-128"/>
              </a:rPr>
              <a:t>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| &lt;1.2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sym typeface="Symbol" panose="05050102010706020507" pitchFamily="18" charset="2"/>
              </a:rPr>
              <a:t>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AuAu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200 GeV: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       ~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60 μ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DCA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          resolution </a:t>
            </a:r>
          </a:p>
        </p:txBody>
      </p:sp>
      <p:sp>
        <p:nvSpPr>
          <p:cNvPr id="17413" name="Rectangle 17412"/>
          <p:cNvSpPr/>
          <p:nvPr/>
        </p:nvSpPr>
        <p:spPr>
          <a:xfrm>
            <a:off x="4202113" y="4229100"/>
            <a:ext cx="3194050" cy="1168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-Light"/>
                <a:ea typeface="Arial Unicode MS" panose="020B0604020202020204" pitchFamily="34" charset="-128"/>
                <a:sym typeface="Symbol" panose="05050102010706020507" pitchFamily="18" charset="2"/>
              </a:rPr>
              <a:t>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FVTX (2012):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- Forward rapidity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sym typeface="Wingdings" panose="05000000000000000000" pitchFamily="2" charset="2"/>
              </a:rPr>
              <a:t>- 1.2 &lt; |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Arial Unicode MS" panose="020B0604020202020204" pitchFamily="34" charset="-128"/>
                <a:sym typeface="Wingdings" panose="05000000000000000000" pitchFamily="2" charset="2"/>
              </a:rPr>
              <a:t>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sym typeface="Wingdings" panose="05000000000000000000" pitchFamily="2" charset="2"/>
              </a:rPr>
              <a:t>| &lt; 2.2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- Improved muon momentum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  resolution &amp; precise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</a:rPr>
              <a:t>   tracking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7138896" y="2751138"/>
            <a:ext cx="1401005" cy="9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Life time (</a:t>
            </a:r>
            <a:r>
              <a:rPr kumimoji="1" lang="en-US" altLang="ja-JP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c</a:t>
            </a:r>
            <a:r>
              <a:rPr kumimoji="1" lang="en-US" altLang="ja-JP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</a:rPr>
              <a:t>t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 D</a:t>
            </a:r>
            <a:r>
              <a:rPr kumimoji="1" lang="en-US" altLang="ja-JP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0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 : 123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</a:rPr>
              <a:t>m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m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 B</a:t>
            </a:r>
            <a:r>
              <a:rPr kumimoji="1" lang="en-US" altLang="ja-JP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0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 : 464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</a:rPr>
              <a:t>m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2730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0" y="554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PHENIX VTX: b/c separation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958850"/>
            <a:ext cx="9144000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j-cs"/>
              </a:rPr>
              <a:t>DCA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j-cs"/>
              </a:rPr>
              <a:t>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j-cs"/>
              </a:rPr>
              <a:t> Distributions: Backgrounds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</a:endParaRPr>
          </a:p>
        </p:txBody>
      </p:sp>
      <p:grpSp>
        <p:nvGrpSpPr>
          <p:cNvPr id="22535" name="Group 7"/>
          <p:cNvGrpSpPr>
            <a:grpSpLocks/>
          </p:cNvGrpSpPr>
          <p:nvPr/>
        </p:nvGrpSpPr>
        <p:grpSpPr bwMode="auto">
          <a:xfrm>
            <a:off x="2359025" y="1312863"/>
            <a:ext cx="4837113" cy="4691062"/>
            <a:chOff x="2359152" y="1417320"/>
            <a:chExt cx="4837176" cy="4691331"/>
          </a:xfrm>
        </p:grpSpPr>
        <p:pic>
          <p:nvPicPr>
            <p:cNvPr id="22558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152" y="1417320"/>
              <a:ext cx="4837176" cy="469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254790" y="2344473"/>
              <a:ext cx="1368443" cy="1176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2359025" y="1316038"/>
            <a:ext cx="4837113" cy="4691062"/>
            <a:chOff x="205496" y="1996500"/>
            <a:chExt cx="4836702" cy="4690872"/>
          </a:xfrm>
        </p:grpSpPr>
        <p:pic>
          <p:nvPicPr>
            <p:cNvPr id="22556" name="Content Placeholder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6" y="1996500"/>
              <a:ext cx="4836702" cy="46908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45" name="Rectangle 44"/>
            <p:cNvSpPr/>
            <p:nvPr/>
          </p:nvSpPr>
          <p:spPr>
            <a:xfrm>
              <a:off x="3132597" y="3134691"/>
              <a:ext cx="1223859" cy="94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2359025" y="1316038"/>
            <a:ext cx="4837113" cy="4692650"/>
            <a:chOff x="205496" y="1996500"/>
            <a:chExt cx="4837176" cy="4691332"/>
          </a:xfrm>
        </p:grpSpPr>
        <p:pic>
          <p:nvPicPr>
            <p:cNvPr id="22554" name="Content Placeholder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6" y="1996500"/>
              <a:ext cx="4837176" cy="46913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51" name="Rectangle 50"/>
            <p:cNvSpPr/>
            <p:nvPr/>
          </p:nvSpPr>
          <p:spPr>
            <a:xfrm>
              <a:off x="3105897" y="3285188"/>
              <a:ext cx="1096976" cy="7919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2359025" y="1316038"/>
            <a:ext cx="4837113" cy="4692650"/>
            <a:chOff x="205496" y="1996500"/>
            <a:chExt cx="4837176" cy="4691332"/>
          </a:xfrm>
        </p:grpSpPr>
        <p:pic>
          <p:nvPicPr>
            <p:cNvPr id="22552" name="Content Placeholder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6" y="1996500"/>
              <a:ext cx="4837176" cy="46913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59" name="Rectangle 58"/>
            <p:cNvSpPr/>
            <p:nvPr/>
          </p:nvSpPr>
          <p:spPr>
            <a:xfrm>
              <a:off x="3131297" y="3462938"/>
              <a:ext cx="1098564" cy="64910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2359025" y="1316038"/>
            <a:ext cx="4837113" cy="4692650"/>
            <a:chOff x="205496" y="1996500"/>
            <a:chExt cx="4837176" cy="4691332"/>
          </a:xfrm>
        </p:grpSpPr>
        <p:pic>
          <p:nvPicPr>
            <p:cNvPr id="22550" name="Content Placeholder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6" y="1996500"/>
              <a:ext cx="4837176" cy="46913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62" name="Rectangle 61"/>
            <p:cNvSpPr/>
            <p:nvPr/>
          </p:nvSpPr>
          <p:spPr>
            <a:xfrm>
              <a:off x="3131297" y="3716867"/>
              <a:ext cx="1170002" cy="36026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2359025" y="1316038"/>
            <a:ext cx="4837113" cy="4692650"/>
            <a:chOff x="205496" y="1996500"/>
            <a:chExt cx="4837176" cy="4691333"/>
          </a:xfrm>
        </p:grpSpPr>
        <p:pic>
          <p:nvPicPr>
            <p:cNvPr id="22548" name="Content Placeholder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6" y="1996500"/>
              <a:ext cx="4837176" cy="46913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69" name="Rectangle 68"/>
            <p:cNvSpPr/>
            <p:nvPr/>
          </p:nvSpPr>
          <p:spPr>
            <a:xfrm>
              <a:off x="3145584" y="3945403"/>
              <a:ext cx="1096977" cy="12061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802438" y="1789113"/>
            <a:ext cx="2303462" cy="105568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ysDot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Conversions: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Monte Carlo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 With Measured Pi0 yield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~75% rejected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250" y="1784350"/>
            <a:ext cx="2270125" cy="81756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High-Multiplicity Bkg.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Data driven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Tracks with large DCA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8425" y="2997200"/>
            <a:ext cx="2270125" cy="817563"/>
          </a:xfrm>
          <a:prstGeom prst="roundRect">
            <a:avLst/>
          </a:prstGeom>
          <a:noFill/>
          <a:ln w="12700" cap="flat" cmpd="sng" algn="ctr">
            <a:solidFill>
              <a:srgbClr val="F19D19">
                <a:lumMod val="50000"/>
              </a:srgbClr>
            </a:solidFill>
            <a:prstDash val="sysDot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 err="1">
                <a:ln>
                  <a:noFill/>
                </a:ln>
                <a:solidFill>
                  <a:srgbClr val="F19D19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Mis</a:t>
            </a: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F19D19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-identified hadrons: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Data driven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RICH Swap Method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138" y="4195763"/>
            <a:ext cx="2270125" cy="81756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C145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Dalitz</a:t>
            </a: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Monte Carlo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With measured yield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802438" y="3116263"/>
            <a:ext cx="2303462" cy="81756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Ke3: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Monte Carlo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With measured yield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802438" y="4249738"/>
            <a:ext cx="2317750" cy="81756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ysDot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J/</a:t>
            </a:r>
            <a:r>
              <a:rPr kumimoji="0" lang="az-Cyrl-AZ" sz="1400" b="0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ѱ</a:t>
            </a: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-&gt;</a:t>
            </a:r>
            <a:r>
              <a:rPr kumimoji="0" lang="en-US" sz="1400" b="0" i="0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e</a:t>
            </a:r>
            <a:r>
              <a:rPr kumimoji="0" lang="en-US" sz="1400" b="0" i="0" u="sng" strike="noStrike" kern="0" cap="none" spc="0" normalizeH="0" baseline="3000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+</a:t>
            </a:r>
            <a:r>
              <a:rPr kumimoji="0" lang="en-US" sz="1400" b="0" i="0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e</a:t>
            </a:r>
            <a:r>
              <a:rPr kumimoji="0" lang="en-US" sz="1400" b="0" i="0" u="sng" strike="noStrike" kern="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-</a:t>
            </a: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Monte Carlo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With measured yield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20988" y="5838825"/>
            <a:ext cx="2193925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PHENIC: PRC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BoldItalic"/>
                <a:ea typeface="Arial Unicode MS" panose="020B0604020202020204" pitchFamily="34" charset="-128"/>
              </a:rPr>
              <a:t>93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, 034904 (2016)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1059233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19241" r="32854" b="23386"/>
          <a:stretch>
            <a:fillRect/>
          </a:stretch>
        </p:blipFill>
        <p:spPr bwMode="auto">
          <a:xfrm>
            <a:off x="2359025" y="1504950"/>
            <a:ext cx="4733925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68375"/>
            <a:ext cx="9144000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j-cs"/>
              </a:rPr>
              <a:t>DCA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j-cs"/>
              </a:rPr>
              <a:t>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j-cs"/>
              </a:rPr>
              <a:t> Distributions: b/c separation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7675" y="1311275"/>
            <a:ext cx="4105275" cy="2603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60" name="TextBox 34"/>
          <p:cNvSpPr txBox="1">
            <a:spLocks noChangeArrowheads="1"/>
          </p:cNvSpPr>
          <p:nvPr/>
        </p:nvSpPr>
        <p:spPr bwMode="auto">
          <a:xfrm>
            <a:off x="369888" y="2627313"/>
            <a:ext cx="127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b → e</a:t>
            </a:r>
          </a:p>
        </p:txBody>
      </p:sp>
      <p:sp>
        <p:nvSpPr>
          <p:cNvPr id="23561" name="TextBox 36"/>
          <p:cNvSpPr txBox="1">
            <a:spLocks noChangeArrowheads="1"/>
          </p:cNvSpPr>
          <p:nvPr/>
        </p:nvSpPr>
        <p:spPr bwMode="auto">
          <a:xfrm>
            <a:off x="379413" y="3208338"/>
            <a:ext cx="1270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c → e</a:t>
            </a:r>
          </a:p>
        </p:txBody>
      </p:sp>
      <p:sp>
        <p:nvSpPr>
          <p:cNvPr id="23562" name="TextBox 38"/>
          <p:cNvSpPr txBox="1">
            <a:spLocks noChangeArrowheads="1"/>
          </p:cNvSpPr>
          <p:nvPr/>
        </p:nvSpPr>
        <p:spPr bwMode="auto">
          <a:xfrm>
            <a:off x="379413" y="3786188"/>
            <a:ext cx="127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Total</a:t>
            </a:r>
          </a:p>
        </p:txBody>
      </p:sp>
      <p:sp>
        <p:nvSpPr>
          <p:cNvPr id="23563" name="TextBox 39"/>
          <p:cNvSpPr txBox="1">
            <a:spLocks noChangeArrowheads="1"/>
          </p:cNvSpPr>
          <p:nvPr/>
        </p:nvSpPr>
        <p:spPr bwMode="auto">
          <a:xfrm>
            <a:off x="379413" y="4365625"/>
            <a:ext cx="785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Data</a:t>
            </a:r>
          </a:p>
        </p:txBody>
      </p:sp>
      <p:sp>
        <p:nvSpPr>
          <p:cNvPr id="23564" name="TextBox 40"/>
          <p:cNvSpPr txBox="1">
            <a:spLocks noChangeArrowheads="1"/>
          </p:cNvSpPr>
          <p:nvPr/>
        </p:nvSpPr>
        <p:spPr bwMode="auto">
          <a:xfrm>
            <a:off x="379413" y="4943475"/>
            <a:ext cx="215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Backgrounds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92950" y="2878138"/>
            <a:ext cx="1711325" cy="105568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b-&gt;e: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Monte Carlo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Normalization from unfolding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18350" y="1628775"/>
            <a:ext cx="1684338" cy="105568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C145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c-&gt;e: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Monte Carlo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Normalization from unfolding</a:t>
            </a:r>
          </a:p>
        </p:txBody>
      </p:sp>
      <p:sp>
        <p:nvSpPr>
          <p:cNvPr id="23567" name="TextBox 46"/>
          <p:cNvSpPr txBox="1">
            <a:spLocks noChangeArrowheads="1"/>
          </p:cNvSpPr>
          <p:nvPr/>
        </p:nvSpPr>
        <p:spPr bwMode="auto">
          <a:xfrm>
            <a:off x="6948488" y="4203700"/>
            <a:ext cx="2041525" cy="1169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The charm and bottom yield predicted by the unfolding is consistent with electron measured DCA</a:t>
            </a:r>
            <a:r>
              <a:rPr kumimoji="0" lang="en-US" alt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distributions.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3568" name="TextBox 1"/>
          <p:cNvSpPr txBox="1">
            <a:spLocks noChangeArrowheads="1"/>
          </p:cNvSpPr>
          <p:nvPr/>
        </p:nvSpPr>
        <p:spPr bwMode="auto">
          <a:xfrm>
            <a:off x="0" y="554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PHENIX VTX: b/c separation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63875" y="1419225"/>
            <a:ext cx="21868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PHENIX: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PRC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BoldItalic"/>
                <a:ea typeface="Arial Unicode MS" panose="020B0604020202020204" pitchFamily="34" charset="-128"/>
              </a:rPr>
              <a:t>93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, 034904 (2016)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2796650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grpSp>
        <p:nvGrpSpPr>
          <p:cNvPr id="24581" name="Group 4"/>
          <p:cNvGrpSpPr>
            <a:grpSpLocks/>
          </p:cNvGrpSpPr>
          <p:nvPr/>
        </p:nvGrpSpPr>
        <p:grpSpPr bwMode="auto">
          <a:xfrm>
            <a:off x="17463" y="1557338"/>
            <a:ext cx="4122737" cy="4679950"/>
            <a:chOff x="838200" y="1904404"/>
            <a:chExt cx="3479800" cy="3880258"/>
          </a:xfrm>
        </p:grpSpPr>
        <p:pic>
          <p:nvPicPr>
            <p:cNvPr id="24587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3" t="21281" r="17084" b="35529"/>
            <a:stretch>
              <a:fillRect/>
            </a:stretch>
          </p:blipFill>
          <p:spPr bwMode="auto">
            <a:xfrm>
              <a:off x="838200" y="1904404"/>
              <a:ext cx="3479800" cy="3447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29" t="77916" r="17084" b="16667"/>
            <a:stretch>
              <a:fillRect/>
            </a:stretch>
          </p:blipFill>
          <p:spPr bwMode="auto">
            <a:xfrm>
              <a:off x="1460155" y="5352176"/>
              <a:ext cx="2791941" cy="432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3" t="63763" r="17084" b="16667"/>
          <a:stretch>
            <a:fillRect/>
          </a:stretch>
        </p:blipFill>
        <p:spPr bwMode="auto">
          <a:xfrm>
            <a:off x="4067175" y="3933825"/>
            <a:ext cx="4475163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Content Placeholder 2"/>
          <p:cNvSpPr txBox="1">
            <a:spLocks/>
          </p:cNvSpPr>
          <p:nvPr/>
        </p:nvSpPr>
        <p:spPr bwMode="auto">
          <a:xfrm>
            <a:off x="4410075" y="2135188"/>
            <a:ext cx="4146550" cy="1081087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The unfolding results are consistent with the previous published inclusive heavy flavor electron invariant yields.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4584" name="Rectangle 1"/>
          <p:cNvSpPr>
            <a:spLocks noChangeArrowheads="1"/>
          </p:cNvSpPr>
          <p:nvPr/>
        </p:nvSpPr>
        <p:spPr bwMode="auto">
          <a:xfrm>
            <a:off x="17463" y="955675"/>
            <a:ext cx="9126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Invariant yield compared to previous published results</a:t>
            </a:r>
          </a:p>
        </p:txBody>
      </p:sp>
      <p:sp>
        <p:nvSpPr>
          <p:cNvPr id="24585" name="TextBox 1"/>
          <p:cNvSpPr txBox="1">
            <a:spLocks noChangeArrowheads="1"/>
          </p:cNvSpPr>
          <p:nvPr/>
        </p:nvSpPr>
        <p:spPr bwMode="auto">
          <a:xfrm>
            <a:off x="0" y="554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PHENIX VTX: b/c separation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338" y="1423988"/>
            <a:ext cx="21868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PHENIX: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PRC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BoldItalic"/>
                <a:ea typeface="Arial Unicode MS" panose="020B0604020202020204" pitchFamily="34" charset="-128"/>
              </a:rPr>
              <a:t>93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, 034904 (2016)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2617009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grpSp>
        <p:nvGrpSpPr>
          <p:cNvPr id="25605" name="Group 12"/>
          <p:cNvGrpSpPr>
            <a:grpSpLocks/>
          </p:cNvGrpSpPr>
          <p:nvPr/>
        </p:nvGrpSpPr>
        <p:grpSpPr bwMode="auto">
          <a:xfrm>
            <a:off x="4664075" y="2133600"/>
            <a:ext cx="4465638" cy="4310063"/>
            <a:chOff x="5941219" y="542521"/>
            <a:chExt cx="5162550" cy="5593326"/>
          </a:xfrm>
        </p:grpSpPr>
        <p:pic>
          <p:nvPicPr>
            <p:cNvPr id="25611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9" t="84070" r="50104" b="9422"/>
            <a:stretch>
              <a:fillRect/>
            </a:stretch>
          </p:blipFill>
          <p:spPr bwMode="auto">
            <a:xfrm>
              <a:off x="7022307" y="5491316"/>
              <a:ext cx="4081462" cy="64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t="17885" r="50104" b="32158"/>
            <a:stretch>
              <a:fillRect/>
            </a:stretch>
          </p:blipFill>
          <p:spPr bwMode="auto">
            <a:xfrm>
              <a:off x="5941219" y="542521"/>
              <a:ext cx="5162550" cy="4948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67520" r="50104" b="9424"/>
          <a:stretch>
            <a:fillRect/>
          </a:stretch>
        </p:blipFill>
        <p:spPr bwMode="auto">
          <a:xfrm>
            <a:off x="17463" y="3357563"/>
            <a:ext cx="45370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17"/>
          <p:cNvSpPr>
            <a:spLocks noChangeArrowheads="1"/>
          </p:cNvSpPr>
          <p:nvPr/>
        </p:nvSpPr>
        <p:spPr bwMode="auto">
          <a:xfrm>
            <a:off x="17463" y="978942"/>
            <a:ext cx="91265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Invariant yield: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0" y="554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PHENIX VTX: b/c separation</a:t>
            </a:r>
          </a:p>
        </p:txBody>
      </p:sp>
      <p:sp>
        <p:nvSpPr>
          <p:cNvPr id="25609" name="Rectangle 17"/>
          <p:cNvSpPr>
            <a:spLocks noChangeArrowheads="1"/>
          </p:cNvSpPr>
          <p:nvPr/>
        </p:nvSpPr>
        <p:spPr bwMode="auto">
          <a:xfrm>
            <a:off x="179388" y="1700808"/>
            <a:ext cx="4679950" cy="1477962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PHENIX unfolded D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0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p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spectra agrees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within uncertainties with measurements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from STAR.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4038" y="1951038"/>
            <a:ext cx="21868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PHENIX: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PRC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BoldItalic"/>
                <a:ea typeface="Arial Unicode MS" panose="020B0604020202020204" pitchFamily="34" charset="-128"/>
              </a:rPr>
              <a:t>93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, 034904 (2016)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4243141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539B3-EAFC-45BD-ADF5-F24234A1D6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33512" y="146073"/>
            <a:ext cx="7122864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800" dirty="0">
                <a:solidFill>
                  <a:srgbClr val="0000CC"/>
                </a:solidFill>
                <a:latin typeface="Trebuchet MS" pitchFamily="34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+mj-lt"/>
                <a:ea typeface="MS UI Gothic" pitchFamily="34" charset="-128"/>
              </a:rPr>
              <a:t>Heavy quarks </a:t>
            </a:r>
            <a:r>
              <a:rPr lang="en-US" sz="3600" dirty="0" smtClean="0">
                <a:solidFill>
                  <a:srgbClr val="0000FF"/>
                </a:solidFill>
                <a:latin typeface="+mj-lt"/>
                <a:ea typeface="MS UI Gothic" pitchFamily="34" charset="-128"/>
              </a:rPr>
              <a:t>– open questions</a:t>
            </a:r>
            <a:endParaRPr lang="en-GB" sz="3600" dirty="0">
              <a:solidFill>
                <a:srgbClr val="0000FF"/>
              </a:solidFill>
              <a:latin typeface="+mj-lt"/>
              <a:ea typeface="MS UI Gothic" pitchFamily="34" charset="-128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12" y="548680"/>
            <a:ext cx="10441159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00FF"/>
                </a:solidFill>
              </a:rPr>
              <a:t>Colour</a:t>
            </a:r>
            <a:r>
              <a:rPr lang="en-US" b="1" dirty="0">
                <a:solidFill>
                  <a:srgbClr val="0000FF"/>
                </a:solidFill>
              </a:rPr>
              <a:t> charge </a:t>
            </a:r>
            <a:r>
              <a:rPr lang="en-US" dirty="0">
                <a:solidFill>
                  <a:srgbClr val="0000FF"/>
                </a:solidFill>
              </a:rPr>
              <a:t>and quark mass </a:t>
            </a:r>
            <a:r>
              <a:rPr lang="en-US" b="1" dirty="0">
                <a:solidFill>
                  <a:srgbClr val="0000FF"/>
                </a:solidFill>
              </a:rPr>
              <a:t>dependence of energy </a:t>
            </a:r>
            <a:r>
              <a:rPr lang="en-US" b="1" dirty="0" smtClean="0">
                <a:solidFill>
                  <a:srgbClr val="0000FF"/>
                </a:solidFill>
              </a:rPr>
              <a:t>loss</a:t>
            </a:r>
            <a:endParaRPr lang="en-US" sz="1600" b="1" dirty="0">
              <a:latin typeface="Wingdings 3"/>
            </a:endParaRPr>
          </a:p>
          <a:p>
            <a:r>
              <a:rPr lang="en-US" sz="1600" dirty="0" smtClean="0">
                <a:latin typeface="Wingdings 3"/>
              </a:rPr>
              <a:t>   </a:t>
            </a:r>
            <a:r>
              <a:rPr lang="en-US" sz="1600" dirty="0" smtClean="0">
                <a:latin typeface="+mj-lt"/>
              </a:rPr>
              <a:t>Expectation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E</a:t>
            </a:r>
            <a:r>
              <a:rPr lang="en-US" sz="900" b="1" dirty="0" err="1" smtClean="0">
                <a:latin typeface="+mj-lt"/>
              </a:rPr>
              <a:t>c</a:t>
            </a:r>
            <a:r>
              <a:rPr lang="en-US" sz="900" b="1" dirty="0" smtClean="0">
                <a:latin typeface="+mj-lt"/>
              </a:rPr>
              <a:t> </a:t>
            </a:r>
            <a:r>
              <a:rPr lang="en-US" sz="1400" b="1" dirty="0">
                <a:latin typeface="+mj-lt"/>
              </a:rPr>
              <a:t>&lt; </a:t>
            </a:r>
            <a:r>
              <a:rPr lang="en-US" sz="1400" b="1" dirty="0" err="1" smtClean="0">
                <a:latin typeface="+mj-lt"/>
              </a:rPr>
              <a:t>E</a:t>
            </a:r>
            <a:r>
              <a:rPr lang="en-US" sz="900" b="1" dirty="0" err="1" smtClean="0">
                <a:latin typeface="+mj-lt"/>
              </a:rPr>
              <a:t>u,d,s</a:t>
            </a:r>
            <a:r>
              <a:rPr lang="en-US" sz="1400" b="1" dirty="0">
                <a:latin typeface="+mj-lt"/>
              </a:rPr>
              <a:t>&lt; </a:t>
            </a:r>
            <a:r>
              <a:rPr lang="en-US" sz="1400" b="1" dirty="0" err="1" smtClean="0">
                <a:latin typeface="+mj-lt"/>
              </a:rPr>
              <a:t>E</a:t>
            </a:r>
            <a:r>
              <a:rPr lang="en-US" sz="900" b="1" dirty="0" err="1" smtClean="0">
                <a:latin typeface="+mj-lt"/>
              </a:rPr>
              <a:t>g</a:t>
            </a:r>
            <a:r>
              <a:rPr lang="en-US" sz="900" b="1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vs. observation </a:t>
            </a:r>
            <a:r>
              <a:rPr lang="en-US" sz="1400" b="1" dirty="0">
                <a:latin typeface="+mj-lt"/>
              </a:rPr>
              <a:t>R</a:t>
            </a:r>
            <a:r>
              <a:rPr lang="en-US" sz="900" b="1" dirty="0">
                <a:latin typeface="+mj-lt"/>
              </a:rPr>
              <a:t>AA</a:t>
            </a:r>
            <a:r>
              <a:rPr lang="en-US" sz="1400" b="1" dirty="0">
                <a:latin typeface="+mj-lt"/>
              </a:rPr>
              <a:t>(D) ≈ R</a:t>
            </a:r>
            <a:r>
              <a:rPr lang="en-US" sz="900" b="1" dirty="0">
                <a:latin typeface="+mj-lt"/>
              </a:rPr>
              <a:t>AA</a:t>
            </a:r>
            <a:r>
              <a:rPr lang="en-US" sz="1400" b="1" dirty="0">
                <a:latin typeface="+mj-lt"/>
              </a:rPr>
              <a:t>(</a:t>
            </a:r>
            <a:r>
              <a:rPr lang="en-US" sz="1400" dirty="0">
                <a:latin typeface="Symbol" panose="05050102010706020507" pitchFamily="18" charset="2"/>
              </a:rPr>
              <a:t>p</a:t>
            </a:r>
            <a:r>
              <a:rPr lang="en-US" sz="1400" b="1" dirty="0">
                <a:latin typeface="+mj-lt"/>
              </a:rPr>
              <a:t>) </a:t>
            </a:r>
            <a:endParaRPr lang="en-US" sz="1400" b="1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         Low </a:t>
            </a:r>
            <a:r>
              <a:rPr lang="en-US" sz="1600" dirty="0">
                <a:latin typeface="+mj-lt"/>
              </a:rPr>
              <a:t>p</a:t>
            </a:r>
            <a:r>
              <a:rPr lang="en-US" sz="1600" baseline="-25000" dirty="0">
                <a:latin typeface="+mj-lt"/>
              </a:rPr>
              <a:t>T</a:t>
            </a:r>
            <a:r>
              <a:rPr lang="en-US" sz="1600" dirty="0">
                <a:latin typeface="+mj-lt"/>
              </a:rPr>
              <a:t> (&lt;10 GeV/c): mass effect on energy loss + radial flow? </a:t>
            </a:r>
          </a:p>
          <a:p>
            <a:r>
              <a:rPr lang="en-US" sz="1600" dirty="0" smtClean="0">
                <a:latin typeface="+mj-lt"/>
              </a:rPr>
              <a:t>           At which </a:t>
            </a:r>
            <a:r>
              <a:rPr lang="en-US" sz="1600" dirty="0">
                <a:latin typeface="+mj-lt"/>
              </a:rPr>
              <a:t>p</a:t>
            </a:r>
            <a:r>
              <a:rPr lang="en-US" sz="1600" baseline="-25000" dirty="0">
                <a:latin typeface="+mj-lt"/>
              </a:rPr>
              <a:t>T</a:t>
            </a:r>
            <a:r>
              <a:rPr lang="en-US" sz="1600" dirty="0">
                <a:latin typeface="+mj-lt"/>
              </a:rPr>
              <a:t> does R</a:t>
            </a:r>
            <a:r>
              <a:rPr lang="en-US" sz="1600" baseline="-25000" dirty="0">
                <a:latin typeface="+mj-lt"/>
              </a:rPr>
              <a:t>AA</a:t>
            </a:r>
            <a:r>
              <a:rPr lang="en-US" sz="1600" dirty="0">
                <a:latin typeface="+mj-lt"/>
              </a:rPr>
              <a:t>(b) become compatible with R</a:t>
            </a:r>
            <a:r>
              <a:rPr lang="en-US" sz="1600" baseline="-25000" dirty="0">
                <a:latin typeface="+mj-lt"/>
              </a:rPr>
              <a:t>AA</a:t>
            </a:r>
            <a:r>
              <a:rPr lang="en-US" sz="1600" dirty="0">
                <a:latin typeface="+mj-lt"/>
              </a:rPr>
              <a:t>(light)? </a:t>
            </a:r>
            <a:endParaRPr lang="cs-CZ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Energy loss </a:t>
            </a:r>
            <a:r>
              <a:rPr lang="en-US" dirty="0">
                <a:solidFill>
                  <a:srgbClr val="0000FF"/>
                </a:solidFill>
              </a:rPr>
              <a:t>mechanism: </a:t>
            </a:r>
            <a:r>
              <a:rPr lang="en-US" b="1" dirty="0">
                <a:solidFill>
                  <a:srgbClr val="0000FF"/>
                </a:solidFill>
              </a:rPr>
              <a:t>collisional</a:t>
            </a:r>
            <a:r>
              <a:rPr lang="en-US" dirty="0">
                <a:solidFill>
                  <a:srgbClr val="0000FF"/>
                </a:solidFill>
              </a:rPr>
              <a:t> vs. </a:t>
            </a:r>
            <a:r>
              <a:rPr lang="en-US" b="1" dirty="0" smtClean="0">
                <a:solidFill>
                  <a:srgbClr val="0000FF"/>
                </a:solidFill>
              </a:rPr>
              <a:t>radiative</a:t>
            </a:r>
            <a:endParaRPr lang="en-US" sz="2000" b="1" dirty="0"/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1600" dirty="0" smtClean="0"/>
              <a:t>Path </a:t>
            </a:r>
            <a:r>
              <a:rPr lang="en-US" sz="1600" dirty="0"/>
              <a:t>length dependence of energy loss (via v</a:t>
            </a:r>
            <a:r>
              <a:rPr lang="en-US" sz="1600" baseline="-25000" dirty="0"/>
              <a:t>2 </a:t>
            </a:r>
            <a:r>
              <a:rPr lang="en-US" sz="1600" dirty="0"/>
              <a:t>at high p</a:t>
            </a:r>
            <a:r>
              <a:rPr lang="en-US" sz="1600" baseline="-25000" dirty="0"/>
              <a:t>T</a:t>
            </a:r>
            <a:r>
              <a:rPr lang="en-US" sz="1600" dirty="0"/>
              <a:t>)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  Correlation measurements </a:t>
            </a:r>
            <a:endParaRPr lang="en-US" sz="2000" dirty="0"/>
          </a:p>
          <a:p>
            <a:endParaRPr lang="en-US" sz="1400" dirty="0" smtClean="0">
              <a:solidFill>
                <a:srgbClr val="4B4B4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Cold </a:t>
            </a:r>
            <a:r>
              <a:rPr lang="en-US" b="1" dirty="0">
                <a:solidFill>
                  <a:srgbClr val="0000FF"/>
                </a:solidFill>
              </a:rPr>
              <a:t>nuclear matter effects </a:t>
            </a:r>
            <a:r>
              <a:rPr lang="en-US" dirty="0">
                <a:solidFill>
                  <a:srgbClr val="0000FF"/>
                </a:solidFill>
              </a:rPr>
              <a:t>in the initial and final state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</a:t>
            </a:r>
            <a:r>
              <a:rPr lang="en-US" sz="1600" dirty="0" err="1" smtClean="0"/>
              <a:t>d+Au</a:t>
            </a:r>
            <a:r>
              <a:rPr lang="en-US" sz="1600" dirty="0" smtClean="0"/>
              <a:t>, system and energy scan</a:t>
            </a:r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</a:t>
            </a:r>
          </a:p>
          <a:p>
            <a:endParaRPr lang="en-US" sz="1400" dirty="0">
              <a:solidFill>
                <a:srgbClr val="4B4B4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Collectivity and </a:t>
            </a:r>
            <a:r>
              <a:rPr lang="en-US" b="1" dirty="0" err="1" smtClean="0">
                <a:solidFill>
                  <a:srgbClr val="0000FF"/>
                </a:solidFill>
              </a:rPr>
              <a:t>thermalization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         </a:t>
            </a:r>
            <a:r>
              <a:rPr lang="en-US" sz="1600" dirty="0" smtClean="0"/>
              <a:t>charm </a:t>
            </a:r>
            <a:r>
              <a:rPr lang="en-US" sz="1600" dirty="0"/>
              <a:t>v</a:t>
            </a:r>
            <a:r>
              <a:rPr lang="en-US" sz="1600" baseline="-25000" dirty="0"/>
              <a:t>2</a:t>
            </a:r>
            <a:r>
              <a:rPr lang="en-US" sz="1600" dirty="0"/>
              <a:t> and R</a:t>
            </a:r>
            <a:r>
              <a:rPr lang="en-US" sz="1600" baseline="-25000" dirty="0"/>
              <a:t>AA</a:t>
            </a:r>
            <a:r>
              <a:rPr lang="en-US" sz="1600" dirty="0"/>
              <a:t> measurements at low </a:t>
            </a:r>
            <a:r>
              <a:rPr lang="en-US" sz="1600" dirty="0" smtClean="0"/>
              <a:t>p</a:t>
            </a:r>
            <a:r>
              <a:rPr lang="en-US" sz="1600" baseline="-25000" dirty="0" smtClean="0"/>
              <a:t>T</a:t>
            </a:r>
            <a:endParaRPr lang="en-US" baseline="-25000" dirty="0"/>
          </a:p>
          <a:p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00FF"/>
                </a:solidFill>
              </a:rPr>
              <a:t>Hadronization</a:t>
            </a:r>
            <a:r>
              <a:rPr lang="en-US" b="1" dirty="0">
                <a:solidFill>
                  <a:srgbClr val="0000FF"/>
                </a:solidFill>
              </a:rPr>
              <a:t> mechanism: coalescence vs. </a:t>
            </a:r>
            <a:r>
              <a:rPr lang="en-US" b="1" dirty="0" smtClean="0">
                <a:solidFill>
                  <a:srgbClr val="0000FF"/>
                </a:solidFill>
              </a:rPr>
              <a:t>fragmentation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         </a:t>
            </a:r>
            <a:r>
              <a:rPr lang="en-US" sz="1600" dirty="0" smtClean="0"/>
              <a:t>D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panose="05050102010706020507" pitchFamily="18" charset="2"/>
              </a:rPr>
              <a:t>L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measurements;  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and R</a:t>
            </a:r>
            <a:r>
              <a:rPr lang="en-US" sz="1600" baseline="-25000" dirty="0"/>
              <a:t>AA</a:t>
            </a:r>
            <a:r>
              <a:rPr lang="en-US" sz="1600" dirty="0"/>
              <a:t> measurements at low pT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60747" y="6017181"/>
            <a:ext cx="628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SaporeGravis</a:t>
            </a:r>
            <a:r>
              <a:rPr lang="en-US" dirty="0">
                <a:solidFill>
                  <a:srgbClr val="FF0000"/>
                </a:solidFill>
              </a:rPr>
              <a:t> network </a:t>
            </a:r>
            <a:r>
              <a:rPr lang="en-US" dirty="0" smtClean="0">
                <a:solidFill>
                  <a:srgbClr val="FF0000"/>
                </a:solidFill>
              </a:rPr>
              <a:t>review </a:t>
            </a:r>
            <a:r>
              <a:rPr lang="fr-FR" dirty="0" err="1">
                <a:solidFill>
                  <a:srgbClr val="FF0000"/>
                </a:solidFill>
              </a:rPr>
              <a:t>Eur</a:t>
            </a:r>
            <a:r>
              <a:rPr lang="fr-FR" dirty="0">
                <a:solidFill>
                  <a:srgbClr val="FF0000"/>
                </a:solidFill>
              </a:rPr>
              <a:t>. Phys. J. C (2016) </a:t>
            </a:r>
            <a:r>
              <a:rPr lang="fr-FR" dirty="0" smtClean="0">
                <a:solidFill>
                  <a:srgbClr val="FF0000"/>
                </a:solidFill>
              </a:rPr>
              <a:t>76:10</a:t>
            </a:r>
            <a:r>
              <a:rPr lang="cs-CZ" dirty="0" smtClean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2662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249" r="8231" b="12712"/>
          <a:stretch>
            <a:fillRect/>
          </a:stretch>
        </p:blipFill>
        <p:spPr bwMode="auto">
          <a:xfrm>
            <a:off x="30163" y="1219200"/>
            <a:ext cx="44767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550" y="5516563"/>
            <a:ext cx="4129088" cy="738187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We see that around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&lt; 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 GeV the electrons from bottom experience much less suppression than electrons from charm.</a:t>
            </a:r>
          </a:p>
        </p:txBody>
      </p:sp>
      <p:grpSp>
        <p:nvGrpSpPr>
          <p:cNvPr id="26631" name="Group 9"/>
          <p:cNvGrpSpPr>
            <a:grpSpLocks/>
          </p:cNvGrpSpPr>
          <p:nvPr/>
        </p:nvGrpSpPr>
        <p:grpSpPr bwMode="auto">
          <a:xfrm>
            <a:off x="4654550" y="1268413"/>
            <a:ext cx="4387850" cy="3552825"/>
            <a:chOff x="4788024" y="1158638"/>
            <a:chExt cx="4387243" cy="3552825"/>
          </a:xfrm>
        </p:grpSpPr>
        <p:pic>
          <p:nvPicPr>
            <p:cNvPr id="2663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542" y="1158638"/>
              <a:ext cx="4276725" cy="355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788024" y="3068400"/>
              <a:ext cx="215870" cy="16668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632" name="Rectangle 13"/>
          <p:cNvSpPr>
            <a:spLocks noChangeArrowheads="1"/>
          </p:cNvSpPr>
          <p:nvPr/>
        </p:nvSpPr>
        <p:spPr bwMode="auto">
          <a:xfrm>
            <a:off x="17463" y="955675"/>
            <a:ext cx="9126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Bottom and Charm R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AA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87900" y="5068888"/>
            <a:ext cx="4248150" cy="1384300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Stay Tuned: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Symbol" panose="05050102010706020507" pitchFamily="18" charset="2"/>
              </a:rPr>
              <a:t>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2014 data set x10 better statistics than 2011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        - Decrease uncertainties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        - Increase p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reach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        - Centrality separation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Symbol" panose="05050102010706020507" pitchFamily="18" charset="2"/>
              </a:rPr>
              <a:t>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Good 2015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p+p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p+Au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data sets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</p:txBody>
      </p:sp>
      <p:pic>
        <p:nvPicPr>
          <p:cNvPr id="2663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24413"/>
            <a:ext cx="19605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Box 1"/>
          <p:cNvSpPr txBox="1">
            <a:spLocks noChangeArrowheads="1"/>
          </p:cNvSpPr>
          <p:nvPr/>
        </p:nvSpPr>
        <p:spPr bwMode="auto">
          <a:xfrm>
            <a:off x="0" y="554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PHENIX VTX: b/c separation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313" y="1147763"/>
            <a:ext cx="21868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PHENIX: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PRC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BoldItalic"/>
                <a:ea typeface="Arial Unicode MS" panose="020B0604020202020204" pitchFamily="34" charset="-128"/>
              </a:rPr>
              <a:t>93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, 034904 (2016)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70700" y="1174750"/>
            <a:ext cx="21868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PHENIX: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PRC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BoldItalic"/>
                <a:ea typeface="Arial Unicode MS" panose="020B0604020202020204" pitchFamily="34" charset="-128"/>
              </a:rPr>
              <a:t>93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Palatino-Italic"/>
                <a:ea typeface="Arial Unicode MS" panose="020B0604020202020204" pitchFamily="34" charset="-128"/>
              </a:rPr>
              <a:t>, 034904 (2016)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2204493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317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82547"/>
            <a:ext cx="9144000" cy="461665"/>
          </a:xfrm>
          <a:prstGeom prst="rect">
            <a:avLst/>
          </a:prstGeom>
          <a:blipFill rotWithShape="0">
            <a:blip r:embed="rId3"/>
            <a:stretch>
              <a:fillRect t="-9333" b="-32000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" y="1140803"/>
            <a:ext cx="9144001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Nuclear Modification factor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Cu+Au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at 200 GeV: R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(B-&gt;J/</a:t>
            </a:r>
            <a:r>
              <a:rPr kumimoji="0" lang="az-Cyrl-A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ѱ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7504" y="2516703"/>
                <a:ext cx="280679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</m:t>
                    </m:r>
                    <m:r>
                      <a:rPr kumimoji="0" lang="en-US" altLang="en-US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The B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anose="020B0604020202020204" pitchFamily="34" charset="-128"/>
                    <a:cs typeface="Arial" panose="020B0604020202020204" pitchFamily="34" charset="0"/>
                    <a:sym typeface="Wingdings" panose="05000000000000000000" pitchFamily="2" charset="2"/>
                  </a:rPr>
                  <a:t>→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J/</a:t>
                </a:r>
                <a:r>
                  <a:rPr kumimoji="0" lang="el-G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ψ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 fraction measured in the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Cu+Au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 collisions at PHENIX is much larger than the LHC results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516703"/>
                <a:ext cx="2806799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957" t="-3553" r="-2609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7505" y="3812847"/>
                <a:ext cx="302433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</m:t>
                    </m:r>
                    <m:r>
                      <a:rPr kumimoji="0" lang="en-US" altLang="en-US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Assuming the fraction </a:t>
                </a:r>
                <a:b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</a:b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is 0.1 in 200 GeV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p+p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 collisions,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the R</a:t>
                </a:r>
                <a:r>
                  <a:rPr kumimoji="0" lang="en-US" sz="1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CuAu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 defined as is less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</a:rPr>
                  <a:t>suppressed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5" y="3812847"/>
                <a:ext cx="3024336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815" t="-2538" r="-201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41" y="5086925"/>
                <a:ext cx="300258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</m:t>
                    </m:r>
                    <m:r>
                      <a:rPr kumimoji="0" lang="en-US" altLang="en-US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PHENIX and LHC R</a:t>
                </a:r>
                <a:r>
                  <a:rPr kumimoji="0" lang="en-US" sz="1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AA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 follow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t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he same trend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 Unicode MS" panose="020B0604020202020204" pitchFamily="34" charset="-128"/>
                  </a:rPr>
                  <a:t>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1" y="5086925"/>
                <a:ext cx="3002582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62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67218"/>
            <a:ext cx="2712318" cy="7300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1808" y="2281823"/>
            <a:ext cx="6229697" cy="4073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2478653"/>
            <a:ext cx="3022824" cy="3470627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1471838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sk-SK" dirty="0">
              <a:solidFill>
                <a:srgbClr val="0000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FC565-05D6-47E0-B61B-C9CB6F944C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29375" y="980728"/>
            <a:ext cx="939237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Recent charm </a:t>
            </a:r>
            <a:r>
              <a:rPr lang="en-US" dirty="0"/>
              <a:t>production measurement in </a:t>
            </a:r>
            <a:r>
              <a:rPr lang="en-US" dirty="0" err="1"/>
              <a:t>p+p</a:t>
            </a:r>
            <a:r>
              <a:rPr lang="en-US" dirty="0"/>
              <a:t> at 200 and 500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extented</a:t>
            </a:r>
            <a:endParaRPr lang="en-US" dirty="0" smtClean="0"/>
          </a:p>
          <a:p>
            <a:r>
              <a:rPr lang="en-US" dirty="0" smtClean="0"/>
              <a:t>     p</a:t>
            </a:r>
            <a:r>
              <a:rPr lang="en-US" baseline="-25000" dirty="0" smtClean="0"/>
              <a:t>T</a:t>
            </a:r>
            <a:r>
              <a:rPr lang="en-US" dirty="0" smtClean="0"/>
              <a:t> range. The </a:t>
            </a:r>
            <a:r>
              <a:rPr lang="en-US" dirty="0" err="1" smtClean="0"/>
              <a:t>pQCD</a:t>
            </a:r>
            <a:r>
              <a:rPr lang="en-US" dirty="0" smtClean="0"/>
              <a:t> calculations are consistent with data.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Large </a:t>
            </a:r>
            <a:r>
              <a:rPr lang="en-US" dirty="0">
                <a:solidFill>
                  <a:srgbClr val="0000FF"/>
                </a:solidFill>
              </a:rPr>
              <a:t>suppression</a:t>
            </a:r>
            <a:r>
              <a:rPr lang="en-US" dirty="0"/>
              <a:t> of heavy quark production at high-p</a:t>
            </a:r>
            <a:r>
              <a:rPr lang="en-US" baseline="-25000" dirty="0"/>
              <a:t>T</a:t>
            </a:r>
            <a:r>
              <a:rPr lang="en-US" dirty="0"/>
              <a:t> </a:t>
            </a:r>
            <a:r>
              <a:rPr lang="en-US" dirty="0" smtClean="0"/>
              <a:t>in  </a:t>
            </a:r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smtClean="0"/>
              <a:t>and </a:t>
            </a:r>
          </a:p>
          <a:p>
            <a:r>
              <a:rPr lang="en-US" dirty="0"/>
              <a:t> </a:t>
            </a:r>
            <a:r>
              <a:rPr lang="en-US" dirty="0" smtClean="0"/>
              <a:t>    non-photonic electrons measurements in </a:t>
            </a:r>
            <a:r>
              <a:rPr lang="en-US" dirty="0"/>
              <a:t>200 </a:t>
            </a:r>
            <a:r>
              <a:rPr lang="en-US" dirty="0" err="1"/>
              <a:t>GeV</a:t>
            </a:r>
            <a:r>
              <a:rPr lang="en-US" dirty="0"/>
              <a:t> central 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 and U+U collisions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Similar </a:t>
            </a:r>
            <a:r>
              <a:rPr lang="en-US" dirty="0">
                <a:solidFill>
                  <a:srgbClr val="0000FF"/>
                </a:solidFill>
              </a:rPr>
              <a:t>to light </a:t>
            </a:r>
            <a:r>
              <a:rPr lang="en-US" dirty="0" smtClean="0">
                <a:solidFill>
                  <a:srgbClr val="0000FF"/>
                </a:solidFill>
              </a:rPr>
              <a:t>quarks. </a:t>
            </a:r>
            <a:r>
              <a:rPr lang="en-US" dirty="0" smtClean="0"/>
              <a:t>Dead cone effect?</a:t>
            </a:r>
            <a:r>
              <a:rPr lang="el-GR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Comparison to models </a:t>
            </a:r>
            <a:r>
              <a:rPr lang="el-G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(2π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T)D = 2 - ~11</a:t>
            </a:r>
            <a:endParaRPr lang="en-US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d+Au</a:t>
            </a:r>
            <a:r>
              <a:rPr lang="en-US" dirty="0" smtClean="0">
                <a:solidFill>
                  <a:srgbClr val="0000FF"/>
                </a:solidFill>
              </a:rPr>
              <a:t>, Cu+Cu, </a:t>
            </a:r>
            <a:r>
              <a:rPr lang="en-US" dirty="0" err="1" smtClean="0">
                <a:solidFill>
                  <a:srgbClr val="0000FF"/>
                </a:solidFill>
              </a:rPr>
              <a:t>Au+Au</a:t>
            </a:r>
            <a:r>
              <a:rPr lang="en-US" dirty="0" smtClean="0">
                <a:solidFill>
                  <a:srgbClr val="0000FF"/>
                </a:solidFill>
              </a:rPr>
              <a:t> 200 GeV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/>
              <a:t>Similar </a:t>
            </a:r>
            <a:r>
              <a:rPr lang="en-US" dirty="0"/>
              <a:t>enhancement  and suppression </a:t>
            </a:r>
            <a:r>
              <a:rPr lang="en-US" dirty="0" smtClean="0"/>
              <a:t> </a:t>
            </a:r>
            <a:r>
              <a:rPr lang="en-US" dirty="0"/>
              <a:t>for the different system at similar &lt;</a:t>
            </a:r>
            <a:r>
              <a:rPr lang="en-US" dirty="0" err="1"/>
              <a:t>Npart</a:t>
            </a:r>
            <a:r>
              <a:rPr lang="en-US" dirty="0" smtClean="0"/>
              <a:t>&gt;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Au+Au</a:t>
            </a:r>
            <a:r>
              <a:rPr lang="en-US" dirty="0" smtClean="0">
                <a:solidFill>
                  <a:srgbClr val="0000FF"/>
                </a:solidFill>
              </a:rPr>
              <a:t> 62 GeV </a:t>
            </a:r>
            <a:r>
              <a:rPr lang="en-US" dirty="0" smtClean="0"/>
              <a:t>, need for better reference</a:t>
            </a:r>
          </a:p>
          <a:p>
            <a:r>
              <a:rPr lang="en-US" dirty="0"/>
              <a:t> </a:t>
            </a:r>
            <a:r>
              <a:rPr lang="en-US" dirty="0" smtClean="0"/>
              <a:t>   Importance of CNM effects at low energies.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Finite v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non-photonic electrons </a:t>
            </a:r>
            <a:r>
              <a:rPr lang="en-US" dirty="0"/>
              <a:t>at </a:t>
            </a:r>
            <a:r>
              <a:rPr lang="en-US" dirty="0" smtClean="0"/>
              <a:t>200 GeV </a:t>
            </a:r>
          </a:p>
          <a:p>
            <a:r>
              <a:rPr lang="en-US" dirty="0" smtClean="0"/>
              <a:t>     Consistent </a:t>
            </a:r>
            <a:r>
              <a:rPr lang="en-US" dirty="0"/>
              <a:t>with zero </a:t>
            </a:r>
            <a:r>
              <a:rPr lang="en-US" dirty="0" smtClean="0"/>
              <a:t>at </a:t>
            </a:r>
            <a:r>
              <a:rPr lang="en-US" dirty="0"/>
              <a:t>lower </a:t>
            </a:r>
            <a:r>
              <a:rPr lang="en-US" dirty="0" smtClean="0"/>
              <a:t>energies</a:t>
            </a:r>
            <a:r>
              <a:rPr lang="en-US" dirty="0"/>
              <a:t> 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&lt;1GeV/c, nonzero </a:t>
            </a:r>
            <a:r>
              <a:rPr lang="en-US" dirty="0"/>
              <a:t>for 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&gt;1GeV/c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     </a:t>
            </a:r>
            <a:r>
              <a:rPr lang="en-US" dirty="0"/>
              <a:t>C</a:t>
            </a:r>
            <a:r>
              <a:rPr lang="en-US" dirty="0" smtClean="0"/>
              <a:t>harm flow?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Significant improvement of heavy flavor</a:t>
            </a:r>
            <a:r>
              <a:rPr lang="cs-CZ" dirty="0" smtClean="0"/>
              <a:t> </a:t>
            </a:r>
            <a:r>
              <a:rPr lang="en-US" dirty="0" smtClean="0"/>
              <a:t>measurements</a:t>
            </a:r>
            <a:r>
              <a:rPr lang="cs-CZ" dirty="0" smtClean="0"/>
              <a:t> with STAR HFT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and PHENIX VTX.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35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90" y="-17656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HFT+ simulation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59682" y="4714631"/>
            <a:ext cx="3326518" cy="390769"/>
          </a:xfrm>
        </p:spPr>
        <p:txBody>
          <a:bodyPr>
            <a:normAutofit fontScale="92500"/>
          </a:bodyPr>
          <a:lstStyle/>
          <a:p>
            <a:r>
              <a:rPr lang="en-US" sz="1600" dirty="0" smtClean="0"/>
              <a:t>HFT</a:t>
            </a:r>
            <a:r>
              <a:rPr lang="en-US" sz="1600" dirty="0"/>
              <a:t> </a:t>
            </a:r>
            <a:r>
              <a:rPr lang="en-US" sz="1600" dirty="0" smtClean="0"/>
              <a:t>(~200 </a:t>
            </a:r>
            <a:r>
              <a:rPr lang="el-GR" sz="1600" dirty="0"/>
              <a:t>μ</a:t>
            </a:r>
            <a:r>
              <a:rPr lang="en-US" sz="1600" dirty="0" smtClean="0"/>
              <a:t>s)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/>
              <a:t>HFT+ (≤40 </a:t>
            </a:r>
            <a:r>
              <a:rPr lang="el-GR" sz="1600" dirty="0"/>
              <a:t>μ</a:t>
            </a:r>
            <a:r>
              <a:rPr lang="en-US" sz="1600" dirty="0" smtClean="0"/>
              <a:t>s)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0"/>
            <a:ext cx="3962400" cy="28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84692" y="914400"/>
            <a:ext cx="328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HFT+ flagship measurements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5882" y="914400"/>
            <a:ext cx="2995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Efficiency: fast vs. slow HFT</a:t>
            </a: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685800" y="5334000"/>
            <a:ext cx="7910324" cy="78153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The </a:t>
            </a:r>
            <a:r>
              <a:rPr lang="en-US" sz="1800" dirty="0"/>
              <a:t>planned HFT+ program </a:t>
            </a:r>
            <a:r>
              <a:rPr lang="en-US" sz="1800" dirty="0" smtClean="0"/>
              <a:t>(2021-2022) is </a:t>
            </a:r>
            <a:r>
              <a:rPr lang="en-US" sz="1800" dirty="0"/>
              <a:t>complementary to </a:t>
            </a:r>
            <a:r>
              <a:rPr lang="en-US" sz="1800" dirty="0" err="1"/>
              <a:t>sPHENIX</a:t>
            </a:r>
            <a:r>
              <a:rPr lang="en-US" sz="1800" dirty="0"/>
              <a:t> at RHIC and ALICE HF program at </a:t>
            </a:r>
            <a:r>
              <a:rPr lang="en-US" sz="1800" dirty="0" smtClean="0"/>
              <a:t>LHC</a:t>
            </a:r>
            <a:endParaRPr lang="en-US" sz="1800" dirty="0"/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4419600" y="4648200"/>
            <a:ext cx="4571999" cy="7815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4800600" y="4711922"/>
            <a:ext cx="4258785" cy="43203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R</a:t>
            </a:r>
            <a:r>
              <a:rPr lang="en-US" sz="1600" baseline="-25000" dirty="0" smtClean="0"/>
              <a:t>AA</a:t>
            </a:r>
            <a:r>
              <a:rPr lang="en-US" sz="1600" dirty="0" smtClean="0"/>
              <a:t> for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i="1" dirty="0" smtClean="0"/>
              <a:t>/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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600" dirty="0" smtClean="0">
                <a:cs typeface="Arial" panose="020B0604020202020204" pitchFamily="34" charset="0"/>
                <a:sym typeface="Symbol"/>
              </a:rPr>
              <a:t>and </a:t>
            </a:r>
            <a:r>
              <a:rPr lang="en-US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US" sz="1600" i="1" baseline="30000" dirty="0" smtClean="0">
                <a:cs typeface="Arial" panose="020B0604020202020204" pitchFamily="34" charset="0"/>
                <a:sym typeface="Wingdings" panose="05000000000000000000" pitchFamily="2" charset="2"/>
              </a:rPr>
              <a:t>0</a:t>
            </a:r>
            <a:r>
              <a:rPr lang="en-US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from </a:t>
            </a:r>
            <a:r>
              <a:rPr lang="en-US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, and </a:t>
            </a:r>
            <a:r>
              <a:rPr lang="en-US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b-jets</a:t>
            </a:r>
            <a:endParaRPr lang="en-US" sz="16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353" y="1352609"/>
            <a:ext cx="3984771" cy="32417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43348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Future HFT+ Upgrade plan (2021-2022)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6705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HFT+ </a:t>
            </a:r>
            <a:r>
              <a:rPr lang="en-US" sz="2000" dirty="0"/>
              <a:t>upgrade </a:t>
            </a:r>
            <a:r>
              <a:rPr lang="en-US" sz="2000" dirty="0" smtClean="0"/>
              <a:t>motivation:</a:t>
            </a:r>
          </a:p>
          <a:p>
            <a:r>
              <a:rPr lang="en-US" sz="2000" dirty="0"/>
              <a:t>Measure </a:t>
            </a:r>
            <a:r>
              <a:rPr lang="en-US" sz="2000" b="1" dirty="0"/>
              <a:t>bottom quark hadrons</a:t>
            </a:r>
            <a:r>
              <a:rPr lang="en-US" sz="2000" dirty="0"/>
              <a:t> at the RHIC energy</a:t>
            </a:r>
          </a:p>
          <a:p>
            <a:r>
              <a:rPr lang="en-US" sz="2000" dirty="0"/>
              <a:t>Take data in </a:t>
            </a:r>
            <a:r>
              <a:rPr lang="en-US" sz="2000" b="1" dirty="0"/>
              <a:t>higher luminosity</a:t>
            </a:r>
            <a:r>
              <a:rPr lang="en-US" sz="2000" dirty="0"/>
              <a:t> with high </a:t>
            </a:r>
            <a:r>
              <a:rPr lang="en-US" sz="2000" dirty="0" smtClean="0"/>
              <a:t>efficiency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HFT</a:t>
            </a:r>
            <a:r>
              <a:rPr lang="en-US" sz="2000" dirty="0"/>
              <a:t>+ </a:t>
            </a:r>
            <a:r>
              <a:rPr lang="en-US" sz="2000" dirty="0" smtClean="0"/>
              <a:t>detector requirements:</a:t>
            </a:r>
            <a:endParaRPr lang="en-US" sz="2000" dirty="0"/>
          </a:p>
          <a:p>
            <a:r>
              <a:rPr lang="en-US" sz="1800" b="1" dirty="0" smtClean="0"/>
              <a:t>Faster</a:t>
            </a:r>
            <a:r>
              <a:rPr lang="en-US" sz="1800" dirty="0" smtClean="0"/>
              <a:t> </a:t>
            </a:r>
            <a:r>
              <a:rPr lang="en-US" sz="1800" dirty="0"/>
              <a:t>	</a:t>
            </a:r>
            <a:r>
              <a:rPr lang="en-US" sz="1800" dirty="0" smtClean="0"/>
              <a:t>	frame </a:t>
            </a:r>
            <a:r>
              <a:rPr lang="en-US" sz="1800" dirty="0"/>
              <a:t>readout of 4</a:t>
            </a:r>
            <a:r>
              <a:rPr lang="en-US" sz="1800" dirty="0" smtClean="0"/>
              <a:t>0 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dirty="0" err="1" smtClean="0"/>
              <a:t>s</a:t>
            </a:r>
            <a:r>
              <a:rPr lang="en-US" sz="1800" dirty="0" smtClean="0"/>
              <a:t> </a:t>
            </a:r>
            <a:r>
              <a:rPr lang="en-US" sz="1800" dirty="0"/>
              <a:t>or </a:t>
            </a:r>
            <a:r>
              <a:rPr lang="en-US" sz="1800" dirty="0" smtClean="0"/>
              <a:t>less</a:t>
            </a:r>
            <a:endParaRPr lang="en-US" sz="1800" dirty="0"/>
          </a:p>
          <a:p>
            <a:r>
              <a:rPr lang="en-US" sz="1800" b="1" dirty="0" smtClean="0"/>
              <a:t>Similar or better</a:t>
            </a:r>
            <a:r>
              <a:rPr lang="en-US" sz="1800" dirty="0" smtClean="0"/>
              <a:t>: </a:t>
            </a:r>
            <a:r>
              <a:rPr lang="en-US" sz="1600" dirty="0" smtClean="0"/>
              <a:t>pointing resolution						 S/N ratio</a:t>
            </a:r>
            <a:endParaRPr lang="en-US" sz="1800" dirty="0"/>
          </a:p>
          <a:p>
            <a:pPr marL="0" indent="0">
              <a:buNone/>
            </a:pPr>
            <a:r>
              <a:rPr lang="en-US" sz="1600" dirty="0" smtClean="0"/>
              <a:t>		 Total power consumption	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		 Radiation length</a:t>
            </a:r>
          </a:p>
          <a:p>
            <a:pPr marL="0" indent="0">
              <a:buNone/>
            </a:pPr>
            <a:endParaRPr lang="en-US" sz="1600" b="1" dirty="0" smtClean="0"/>
          </a:p>
          <a:p>
            <a:r>
              <a:rPr lang="en-US" sz="1800" b="1" dirty="0" smtClean="0"/>
              <a:t>Compatible</a:t>
            </a:r>
            <a:r>
              <a:rPr lang="en-US" sz="1800" dirty="0" smtClean="0"/>
              <a:t> </a:t>
            </a:r>
            <a:r>
              <a:rPr lang="en-US" sz="1800" dirty="0"/>
              <a:t>with the existing </a:t>
            </a:r>
            <a:r>
              <a:rPr lang="en-US" sz="1800" dirty="0" smtClean="0"/>
              <a:t>insertion mechanism,           support structure, air </a:t>
            </a:r>
            <a:r>
              <a:rPr lang="en-US" sz="1800" dirty="0"/>
              <a:t>cooling </a:t>
            </a:r>
            <a:r>
              <a:rPr lang="en-US" sz="1800" dirty="0" smtClean="0"/>
              <a:t>system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 smtClean="0"/>
              <a:t>HFT+ read-out electronics requirements:</a:t>
            </a:r>
          </a:p>
          <a:p>
            <a:r>
              <a:rPr lang="en-US" sz="1800" b="1" dirty="0" smtClean="0"/>
              <a:t>Compatible</a:t>
            </a:r>
            <a:r>
              <a:rPr lang="en-US" sz="1800" dirty="0" smtClean="0"/>
              <a:t> </a:t>
            </a:r>
            <a:r>
              <a:rPr lang="en-US" sz="1800" dirty="0"/>
              <a:t>with STAR DAQ </a:t>
            </a:r>
            <a:r>
              <a:rPr lang="en-US" sz="1800" dirty="0" smtClean="0"/>
              <a:t>system and trigger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772700" y="3174712"/>
            <a:ext cx="2117980" cy="58477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ALICE ITS Upgrade </a:t>
            </a:r>
          </a:p>
          <a:p>
            <a:pPr algn="ctr"/>
            <a:r>
              <a:rPr lang="en-US" sz="1600" dirty="0" smtClean="0"/>
              <a:t>MAPS sensor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72701" y="4317712"/>
            <a:ext cx="2117979" cy="8309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sz="1600" dirty="0"/>
              <a:t>STAR </a:t>
            </a:r>
            <a:r>
              <a:rPr lang="en-US" sz="1600" dirty="0" smtClean="0"/>
              <a:t>HFT</a:t>
            </a:r>
          </a:p>
          <a:p>
            <a:r>
              <a:rPr lang="en-US" sz="1600" b="0" dirty="0" smtClean="0"/>
              <a:t>mechanics and</a:t>
            </a:r>
          </a:p>
          <a:p>
            <a:r>
              <a:rPr lang="en-US" sz="1600" b="0" dirty="0" smtClean="0"/>
              <a:t>services 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6772701" y="5523925"/>
            <a:ext cx="2117980" cy="58477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sz="1600" dirty="0"/>
              <a:t>STAR + </a:t>
            </a:r>
            <a:r>
              <a:rPr lang="en-US" sz="1600" dirty="0" smtClean="0"/>
              <a:t>ALICE</a:t>
            </a:r>
          </a:p>
          <a:p>
            <a:r>
              <a:rPr lang="en-US" sz="1600" b="0" dirty="0" smtClean="0"/>
              <a:t>new </a:t>
            </a:r>
            <a:r>
              <a:rPr lang="en-US" sz="1600" b="0" dirty="0"/>
              <a:t>development </a:t>
            </a: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5876925" y="4724400"/>
            <a:ext cx="75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5876925" y="5809488"/>
            <a:ext cx="80678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ight Brace 12"/>
          <p:cNvSpPr/>
          <p:nvPr/>
        </p:nvSpPr>
        <p:spPr>
          <a:xfrm>
            <a:off x="5800724" y="2743200"/>
            <a:ext cx="142875" cy="1447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5943599" y="3467100"/>
            <a:ext cx="6096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6772701" y="419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FC565-05D6-47E0-B61B-C9CB6F944C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24"/>
          <p:cNvGrpSpPr>
            <a:grpSpLocks/>
          </p:cNvGrpSpPr>
          <p:nvPr/>
        </p:nvGrpSpPr>
        <p:grpSpPr bwMode="auto">
          <a:xfrm>
            <a:off x="2362200" y="5029200"/>
            <a:ext cx="2209800" cy="1828800"/>
            <a:chOff x="2133600" y="762000"/>
            <a:chExt cx="2225234" cy="1828800"/>
          </a:xfrm>
        </p:grpSpPr>
        <p:grpSp>
          <p:nvGrpSpPr>
            <p:cNvPr id="12317" name="Group 25"/>
            <p:cNvGrpSpPr>
              <a:grpSpLocks/>
            </p:cNvGrpSpPr>
            <p:nvPr/>
          </p:nvGrpSpPr>
          <p:grpSpPr bwMode="auto">
            <a:xfrm>
              <a:off x="2133600" y="762000"/>
              <a:ext cx="2225234" cy="1828800"/>
              <a:chOff x="5715000" y="3810000"/>
              <a:chExt cx="2225234" cy="1828800"/>
            </a:xfrm>
          </p:grpSpPr>
          <p:sp>
            <p:nvSpPr>
              <p:cNvPr id="12320" name="object 8"/>
              <p:cNvSpPr>
                <a:spLocks noChangeAspect="1"/>
              </p:cNvSpPr>
              <p:nvPr/>
            </p:nvSpPr>
            <p:spPr bwMode="auto">
              <a:xfrm>
                <a:off x="5715000" y="3810000"/>
                <a:ext cx="2225234" cy="1828800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6063492" y="4495800"/>
                <a:ext cx="1646545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22" name="object 16"/>
              <p:cNvSpPr>
                <a:spLocks/>
              </p:cNvSpPr>
              <p:nvPr/>
            </p:nvSpPr>
            <p:spPr bwMode="auto">
              <a:xfrm>
                <a:off x="6172200" y="4114800"/>
                <a:ext cx="457200" cy="685800"/>
              </a:xfrm>
              <a:custGeom>
                <a:avLst/>
                <a:gdLst>
                  <a:gd name="T0" fmla="*/ 0 w 711834"/>
                  <a:gd name="T1" fmla="*/ 1078991 h 1079500"/>
                  <a:gd name="T2" fmla="*/ 711707 w 711834"/>
                  <a:gd name="T3" fmla="*/ 1078991 h 1079500"/>
                  <a:gd name="T4" fmla="*/ 711707 w 711834"/>
                  <a:gd name="T5" fmla="*/ 0 h 1079500"/>
                  <a:gd name="T6" fmla="*/ 0 w 711834"/>
                  <a:gd name="T7" fmla="*/ 0 h 1079500"/>
                  <a:gd name="T8" fmla="*/ 0 w 711834"/>
                  <a:gd name="T9" fmla="*/ 1078991 h 1079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1834" h="1079500">
                    <a:moveTo>
                      <a:pt x="0" y="1078991"/>
                    </a:moveTo>
                    <a:lnTo>
                      <a:pt x="711707" y="1078991"/>
                    </a:lnTo>
                    <a:lnTo>
                      <a:pt x="711707" y="0"/>
                    </a:lnTo>
                    <a:lnTo>
                      <a:pt x="0" y="0"/>
                    </a:lnTo>
                    <a:lnTo>
                      <a:pt x="0" y="107899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23" name="object 19"/>
              <p:cNvSpPr txBox="1">
                <a:spLocks noChangeArrowheads="1"/>
              </p:cNvSpPr>
              <p:nvPr/>
            </p:nvSpPr>
            <p:spPr bwMode="auto">
              <a:xfrm>
                <a:off x="6248400" y="3868579"/>
                <a:ext cx="354965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27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Helvetica" charset="0"/>
                  </a:rPr>
                  <a:t>fwd</a:t>
                </a:r>
              </a:p>
            </p:txBody>
          </p:sp>
        </p:grpSp>
        <p:sp>
          <p:nvSpPr>
            <p:cNvPr id="12318" name="object 19"/>
            <p:cNvSpPr txBox="1">
              <a:spLocks noChangeArrowheads="1"/>
            </p:cNvSpPr>
            <p:nvPr/>
          </p:nvSpPr>
          <p:spPr bwMode="auto">
            <a:xfrm>
              <a:off x="3074035" y="820579"/>
              <a:ext cx="43116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Helvetica" charset="0"/>
                </a:rPr>
                <a:t>mid</a:t>
              </a:r>
            </a:p>
          </p:txBody>
        </p:sp>
        <p:sp>
          <p:nvSpPr>
            <p:cNvPr id="12319" name="object 16"/>
            <p:cNvSpPr>
              <a:spLocks/>
            </p:cNvSpPr>
            <p:nvPr/>
          </p:nvSpPr>
          <p:spPr bwMode="auto">
            <a:xfrm>
              <a:off x="3048000" y="1066800"/>
              <a:ext cx="457200" cy="685800"/>
            </a:xfrm>
            <a:custGeom>
              <a:avLst/>
              <a:gdLst>
                <a:gd name="T0" fmla="*/ 0 w 711834"/>
                <a:gd name="T1" fmla="*/ 1078991 h 1079500"/>
                <a:gd name="T2" fmla="*/ 711707 w 711834"/>
                <a:gd name="T3" fmla="*/ 1078991 h 1079500"/>
                <a:gd name="T4" fmla="*/ 711707 w 711834"/>
                <a:gd name="T5" fmla="*/ 0 h 1079500"/>
                <a:gd name="T6" fmla="*/ 0 w 711834"/>
                <a:gd name="T7" fmla="*/ 0 h 1079500"/>
                <a:gd name="T8" fmla="*/ 0 w 711834"/>
                <a:gd name="T9" fmla="*/ 1078991 h 1079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834" h="1079500">
                  <a:moveTo>
                    <a:pt x="0" y="1078991"/>
                  </a:moveTo>
                  <a:lnTo>
                    <a:pt x="711707" y="1078991"/>
                  </a:lnTo>
                  <a:lnTo>
                    <a:pt x="711707" y="0"/>
                  </a:lnTo>
                  <a:lnTo>
                    <a:pt x="0" y="0"/>
                  </a:lnTo>
                  <a:lnTo>
                    <a:pt x="0" y="107899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+mj-lt"/>
                <a:ea typeface="+mj-ea"/>
              </a:rPr>
              <a:t>Electron-Muon Correlation@dAu200GeV</a:t>
            </a:r>
            <a:endParaRPr lang="en-US" sz="3200" dirty="0">
              <a:solidFill>
                <a:srgbClr val="0000FF"/>
              </a:solidFill>
              <a:latin typeface="+mj-lt"/>
              <a:ea typeface="+mj-ea"/>
            </a:endParaRPr>
          </a:p>
        </p:txBody>
      </p:sp>
      <p:sp>
        <p:nvSpPr>
          <p:cNvPr id="12302" name="Slide Number Placeholder 3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AC10BA-D44F-BE49-865F-878864444D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Helvetica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Helvetica" charset="0"/>
            </a:endParaRPr>
          </a:p>
        </p:txBody>
      </p:sp>
      <p:sp>
        <p:nvSpPr>
          <p:cNvPr id="12292" name="object 27"/>
          <p:cNvSpPr txBox="1">
            <a:spLocks noChangeArrowheads="1"/>
          </p:cNvSpPr>
          <p:nvPr/>
        </p:nvSpPr>
        <p:spPr bwMode="auto">
          <a:xfrm>
            <a:off x="6558932" y="6576380"/>
            <a:ext cx="2514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Phys. Rev. C. 89, 034915 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22325"/>
            <a:ext cx="3962400" cy="2682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838200"/>
            <a:ext cx="4014788" cy="2719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95" name="Content Placeholder 2"/>
          <p:cNvSpPr txBox="1">
            <a:spLocks/>
          </p:cNvSpPr>
          <p:nvPr/>
        </p:nvSpPr>
        <p:spPr bwMode="auto">
          <a:xfrm>
            <a:off x="457200" y="3733800"/>
            <a:ext cx="7996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pQCD-based models agree with the data in p+p collisions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Clear suppression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 of e-mu correlation in d+Au collisions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CNM effects from heavy nuclei</a:t>
            </a:r>
          </a:p>
        </p:txBody>
      </p:sp>
      <p:grpSp>
        <p:nvGrpSpPr>
          <p:cNvPr id="12296" name="Group 9"/>
          <p:cNvGrpSpPr>
            <a:grpSpLocks noChangeAspect="1"/>
          </p:cNvGrpSpPr>
          <p:nvPr/>
        </p:nvGrpSpPr>
        <p:grpSpPr bwMode="auto">
          <a:xfrm>
            <a:off x="4724400" y="5181600"/>
            <a:ext cx="1912938" cy="1641475"/>
            <a:chOff x="4038600" y="381000"/>
            <a:chExt cx="3995928" cy="3427475"/>
          </a:xfrm>
        </p:grpSpPr>
        <p:sp>
          <p:nvSpPr>
            <p:cNvPr id="12303" name="object 4"/>
            <p:cNvSpPr>
              <a:spLocks noChangeArrowheads="1"/>
            </p:cNvSpPr>
            <p:nvPr/>
          </p:nvSpPr>
          <p:spPr bwMode="auto">
            <a:xfrm>
              <a:off x="4038600" y="381000"/>
              <a:ext cx="3995928" cy="2912364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4" name="object 5"/>
            <p:cNvSpPr>
              <a:spLocks noChangeArrowheads="1"/>
            </p:cNvSpPr>
            <p:nvPr/>
          </p:nvSpPr>
          <p:spPr bwMode="auto">
            <a:xfrm>
              <a:off x="5391913" y="505968"/>
              <a:ext cx="675132" cy="1399031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5" name="object 6"/>
            <p:cNvSpPr>
              <a:spLocks/>
            </p:cNvSpPr>
            <p:nvPr/>
          </p:nvSpPr>
          <p:spPr bwMode="auto">
            <a:xfrm>
              <a:off x="5537201" y="640842"/>
              <a:ext cx="487680" cy="1198245"/>
            </a:xfrm>
            <a:custGeom>
              <a:avLst/>
              <a:gdLst>
                <a:gd name="T0" fmla="*/ 71226 w 487680"/>
                <a:gd name="T1" fmla="*/ 99856 h 1198245"/>
                <a:gd name="T2" fmla="*/ 35632 w 487680"/>
                <a:gd name="T3" fmla="*/ 113484 h 1198245"/>
                <a:gd name="T4" fmla="*/ 451866 w 487680"/>
                <a:gd name="T5" fmla="*/ 1197991 h 1198245"/>
                <a:gd name="T6" fmla="*/ 487425 w 487680"/>
                <a:gd name="T7" fmla="*/ 1184275 h 1198245"/>
                <a:gd name="T8" fmla="*/ 71226 w 487680"/>
                <a:gd name="T9" fmla="*/ 99856 h 1198245"/>
                <a:gd name="T10" fmla="*/ 12445 w 487680"/>
                <a:gd name="T11" fmla="*/ 0 h 1198245"/>
                <a:gd name="T12" fmla="*/ 0 w 487680"/>
                <a:gd name="T13" fmla="*/ 127127 h 1198245"/>
                <a:gd name="T14" fmla="*/ 35632 w 487680"/>
                <a:gd name="T15" fmla="*/ 113484 h 1198245"/>
                <a:gd name="T16" fmla="*/ 28829 w 487680"/>
                <a:gd name="T17" fmla="*/ 95758 h 1198245"/>
                <a:gd name="T18" fmla="*/ 64388 w 487680"/>
                <a:gd name="T19" fmla="*/ 82042 h 1198245"/>
                <a:gd name="T20" fmla="*/ 102220 w 487680"/>
                <a:gd name="T21" fmla="*/ 82042 h 1198245"/>
                <a:gd name="T22" fmla="*/ 12445 w 487680"/>
                <a:gd name="T23" fmla="*/ 0 h 1198245"/>
                <a:gd name="T24" fmla="*/ 64388 w 487680"/>
                <a:gd name="T25" fmla="*/ 82042 h 1198245"/>
                <a:gd name="T26" fmla="*/ 28829 w 487680"/>
                <a:gd name="T27" fmla="*/ 95758 h 1198245"/>
                <a:gd name="T28" fmla="*/ 35632 w 487680"/>
                <a:gd name="T29" fmla="*/ 113484 h 1198245"/>
                <a:gd name="T30" fmla="*/ 71226 w 487680"/>
                <a:gd name="T31" fmla="*/ 99856 h 1198245"/>
                <a:gd name="T32" fmla="*/ 64388 w 487680"/>
                <a:gd name="T33" fmla="*/ 82042 h 1198245"/>
                <a:gd name="T34" fmla="*/ 102220 w 487680"/>
                <a:gd name="T35" fmla="*/ 82042 h 1198245"/>
                <a:gd name="T36" fmla="*/ 64388 w 487680"/>
                <a:gd name="T37" fmla="*/ 82042 h 1198245"/>
                <a:gd name="T38" fmla="*/ 71226 w 487680"/>
                <a:gd name="T39" fmla="*/ 99856 h 1198245"/>
                <a:gd name="T40" fmla="*/ 106806 w 487680"/>
                <a:gd name="T41" fmla="*/ 86233 h 1198245"/>
                <a:gd name="T42" fmla="*/ 102220 w 487680"/>
                <a:gd name="T43" fmla="*/ 82042 h 1198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7680" h="1198245">
                  <a:moveTo>
                    <a:pt x="71226" y="99856"/>
                  </a:moveTo>
                  <a:lnTo>
                    <a:pt x="35632" y="113484"/>
                  </a:lnTo>
                  <a:lnTo>
                    <a:pt x="451866" y="1197991"/>
                  </a:lnTo>
                  <a:lnTo>
                    <a:pt x="487425" y="1184275"/>
                  </a:lnTo>
                  <a:lnTo>
                    <a:pt x="71226" y="99856"/>
                  </a:lnTo>
                  <a:close/>
                </a:path>
                <a:path w="487680" h="1198245">
                  <a:moveTo>
                    <a:pt x="12445" y="0"/>
                  </a:moveTo>
                  <a:lnTo>
                    <a:pt x="0" y="127127"/>
                  </a:lnTo>
                  <a:lnTo>
                    <a:pt x="35632" y="113484"/>
                  </a:lnTo>
                  <a:lnTo>
                    <a:pt x="28829" y="95758"/>
                  </a:lnTo>
                  <a:lnTo>
                    <a:pt x="64388" y="82042"/>
                  </a:lnTo>
                  <a:lnTo>
                    <a:pt x="102220" y="82042"/>
                  </a:lnTo>
                  <a:lnTo>
                    <a:pt x="12445" y="0"/>
                  </a:lnTo>
                  <a:close/>
                </a:path>
                <a:path w="487680" h="1198245">
                  <a:moveTo>
                    <a:pt x="64388" y="82042"/>
                  </a:moveTo>
                  <a:lnTo>
                    <a:pt x="28829" y="95758"/>
                  </a:lnTo>
                  <a:lnTo>
                    <a:pt x="35632" y="113484"/>
                  </a:lnTo>
                  <a:lnTo>
                    <a:pt x="71226" y="99856"/>
                  </a:lnTo>
                  <a:lnTo>
                    <a:pt x="64388" y="82042"/>
                  </a:lnTo>
                  <a:close/>
                </a:path>
                <a:path w="487680" h="1198245">
                  <a:moveTo>
                    <a:pt x="102220" y="82042"/>
                  </a:moveTo>
                  <a:lnTo>
                    <a:pt x="64388" y="82042"/>
                  </a:lnTo>
                  <a:lnTo>
                    <a:pt x="71226" y="99856"/>
                  </a:lnTo>
                  <a:lnTo>
                    <a:pt x="106806" y="86233"/>
                  </a:lnTo>
                  <a:lnTo>
                    <a:pt x="102220" y="820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7"/>
            <p:cNvSpPr txBox="1"/>
            <p:nvPr/>
          </p:nvSpPr>
          <p:spPr>
            <a:xfrm flipH="1">
              <a:off x="5275515" y="381000"/>
              <a:ext cx="86219" cy="40440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1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aum_Regular"/>
                  <a:ea typeface="+mn-ea"/>
                  <a:cs typeface="Daum_Regular"/>
                </a:rPr>
                <a:t>e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um_Regular"/>
                <a:ea typeface="+mn-ea"/>
                <a:cs typeface="Daum_Regular"/>
              </a:endParaRPr>
            </a:p>
          </p:txBody>
        </p:sp>
        <p:sp>
          <p:nvSpPr>
            <p:cNvPr id="12307" name="object 9"/>
            <p:cNvSpPr>
              <a:spLocks noChangeArrowheads="1"/>
            </p:cNvSpPr>
            <p:nvPr/>
          </p:nvSpPr>
          <p:spPr bwMode="auto">
            <a:xfrm>
              <a:off x="5954268" y="600456"/>
              <a:ext cx="1906523" cy="1319784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8" name="object 10"/>
            <p:cNvSpPr>
              <a:spLocks/>
            </p:cNvSpPr>
            <p:nvPr/>
          </p:nvSpPr>
          <p:spPr bwMode="auto">
            <a:xfrm>
              <a:off x="5996433" y="735330"/>
              <a:ext cx="1706880" cy="1119505"/>
            </a:xfrm>
            <a:custGeom>
              <a:avLst/>
              <a:gdLst>
                <a:gd name="T0" fmla="*/ 1600656 w 1706879"/>
                <a:gd name="T1" fmla="*/ 46298 h 1119504"/>
                <a:gd name="T2" fmla="*/ 0 w 1706879"/>
                <a:gd name="T3" fmla="*/ 1087247 h 1119504"/>
                <a:gd name="T4" fmla="*/ 20828 w 1706879"/>
                <a:gd name="T5" fmla="*/ 1119124 h 1119504"/>
                <a:gd name="T6" fmla="*/ 1621473 w 1706879"/>
                <a:gd name="T7" fmla="*/ 78308 h 1119504"/>
                <a:gd name="T8" fmla="*/ 1600656 w 1706879"/>
                <a:gd name="T9" fmla="*/ 46298 h 1119504"/>
                <a:gd name="T10" fmla="*/ 1685803 w 1706879"/>
                <a:gd name="T11" fmla="*/ 35941 h 1119504"/>
                <a:gd name="T12" fmla="*/ 1616583 w 1706879"/>
                <a:gd name="T13" fmla="*/ 35941 h 1119504"/>
                <a:gd name="T14" fmla="*/ 1637410 w 1706879"/>
                <a:gd name="T15" fmla="*/ 67945 h 1119504"/>
                <a:gd name="T16" fmla="*/ 1621473 w 1706879"/>
                <a:gd name="T17" fmla="*/ 78308 h 1119504"/>
                <a:gd name="T18" fmla="*/ 1642237 w 1706879"/>
                <a:gd name="T19" fmla="*/ 110236 h 1119504"/>
                <a:gd name="T20" fmla="*/ 1685803 w 1706879"/>
                <a:gd name="T21" fmla="*/ 35941 h 1119504"/>
                <a:gd name="T22" fmla="*/ 1616583 w 1706879"/>
                <a:gd name="T23" fmla="*/ 35941 h 1119504"/>
                <a:gd name="T24" fmla="*/ 1600656 w 1706879"/>
                <a:gd name="T25" fmla="*/ 46298 h 1119504"/>
                <a:gd name="T26" fmla="*/ 1621473 w 1706879"/>
                <a:gd name="T27" fmla="*/ 78308 h 1119504"/>
                <a:gd name="T28" fmla="*/ 1637410 w 1706879"/>
                <a:gd name="T29" fmla="*/ 67945 h 1119504"/>
                <a:gd name="T30" fmla="*/ 1616583 w 1706879"/>
                <a:gd name="T31" fmla="*/ 35941 h 1119504"/>
                <a:gd name="T32" fmla="*/ 1706880 w 1706879"/>
                <a:gd name="T33" fmla="*/ 0 h 1119504"/>
                <a:gd name="T34" fmla="*/ 1579880 w 1706879"/>
                <a:gd name="T35" fmla="*/ 14351 h 1119504"/>
                <a:gd name="T36" fmla="*/ 1600656 w 1706879"/>
                <a:gd name="T37" fmla="*/ 46298 h 1119504"/>
                <a:gd name="T38" fmla="*/ 1616583 w 1706879"/>
                <a:gd name="T39" fmla="*/ 35941 h 1119504"/>
                <a:gd name="T40" fmla="*/ 1685803 w 1706879"/>
                <a:gd name="T41" fmla="*/ 35941 h 1119504"/>
                <a:gd name="T42" fmla="*/ 1706880 w 1706879"/>
                <a:gd name="T43" fmla="*/ 0 h 1119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06879" h="1119504">
                  <a:moveTo>
                    <a:pt x="1600656" y="46298"/>
                  </a:moveTo>
                  <a:lnTo>
                    <a:pt x="0" y="1087247"/>
                  </a:lnTo>
                  <a:lnTo>
                    <a:pt x="20828" y="1119124"/>
                  </a:lnTo>
                  <a:lnTo>
                    <a:pt x="1621473" y="78308"/>
                  </a:lnTo>
                  <a:lnTo>
                    <a:pt x="1600656" y="46298"/>
                  </a:lnTo>
                  <a:close/>
                </a:path>
                <a:path w="1706879" h="1119504">
                  <a:moveTo>
                    <a:pt x="1685803" y="35941"/>
                  </a:moveTo>
                  <a:lnTo>
                    <a:pt x="1616583" y="35941"/>
                  </a:lnTo>
                  <a:lnTo>
                    <a:pt x="1637410" y="67945"/>
                  </a:lnTo>
                  <a:lnTo>
                    <a:pt x="1621473" y="78308"/>
                  </a:lnTo>
                  <a:lnTo>
                    <a:pt x="1642237" y="110236"/>
                  </a:lnTo>
                  <a:lnTo>
                    <a:pt x="1685803" y="35941"/>
                  </a:lnTo>
                  <a:close/>
                </a:path>
                <a:path w="1706879" h="1119504">
                  <a:moveTo>
                    <a:pt x="1616583" y="35941"/>
                  </a:moveTo>
                  <a:lnTo>
                    <a:pt x="1600656" y="46298"/>
                  </a:lnTo>
                  <a:lnTo>
                    <a:pt x="1621473" y="78308"/>
                  </a:lnTo>
                  <a:lnTo>
                    <a:pt x="1637410" y="67945"/>
                  </a:lnTo>
                  <a:lnTo>
                    <a:pt x="1616583" y="35941"/>
                  </a:lnTo>
                  <a:close/>
                </a:path>
                <a:path w="1706879" h="1119504">
                  <a:moveTo>
                    <a:pt x="1706880" y="0"/>
                  </a:moveTo>
                  <a:lnTo>
                    <a:pt x="1579880" y="14351"/>
                  </a:lnTo>
                  <a:lnTo>
                    <a:pt x="1600656" y="46298"/>
                  </a:lnTo>
                  <a:lnTo>
                    <a:pt x="1616583" y="35941"/>
                  </a:lnTo>
                  <a:lnTo>
                    <a:pt x="1685803" y="35941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1"/>
            <p:cNvSpPr txBox="1"/>
            <p:nvPr/>
          </p:nvSpPr>
          <p:spPr>
            <a:xfrm>
              <a:off x="7762606" y="523536"/>
              <a:ext cx="159174" cy="2154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2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aum_Regular"/>
                  <a:ea typeface="+mn-ea"/>
                  <a:cs typeface="Daum_Regular"/>
                </a:rPr>
                <a:t>μ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um_Regular"/>
                <a:ea typeface="+mn-ea"/>
                <a:cs typeface="Daum_Regular"/>
              </a:endParaRPr>
            </a:p>
          </p:txBody>
        </p:sp>
        <p:sp>
          <p:nvSpPr>
            <p:cNvPr id="12310" name="object 24"/>
            <p:cNvSpPr>
              <a:spLocks noChangeArrowheads="1"/>
            </p:cNvSpPr>
            <p:nvPr/>
          </p:nvSpPr>
          <p:spPr bwMode="auto">
            <a:xfrm>
              <a:off x="6219445" y="3188209"/>
              <a:ext cx="565404" cy="435864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1" name="object 25"/>
            <p:cNvSpPr>
              <a:spLocks/>
            </p:cNvSpPr>
            <p:nvPr/>
          </p:nvSpPr>
          <p:spPr bwMode="auto">
            <a:xfrm>
              <a:off x="6437377" y="3296412"/>
              <a:ext cx="304800" cy="173990"/>
            </a:xfrm>
            <a:custGeom>
              <a:avLst/>
              <a:gdLst>
                <a:gd name="T0" fmla="*/ 173736 w 304800"/>
                <a:gd name="T1" fmla="*/ 0 h 173989"/>
                <a:gd name="T2" fmla="*/ 0 w 304800"/>
                <a:gd name="T3" fmla="*/ 86867 h 173989"/>
                <a:gd name="T4" fmla="*/ 173736 w 304800"/>
                <a:gd name="T5" fmla="*/ 173735 h 173989"/>
                <a:gd name="T6" fmla="*/ 173736 w 304800"/>
                <a:gd name="T7" fmla="*/ 115823 h 173989"/>
                <a:gd name="T8" fmla="*/ 144780 w 304800"/>
                <a:gd name="T9" fmla="*/ 115823 h 173989"/>
                <a:gd name="T10" fmla="*/ 144780 w 304800"/>
                <a:gd name="T11" fmla="*/ 57911 h 173989"/>
                <a:gd name="T12" fmla="*/ 173736 w 304800"/>
                <a:gd name="T13" fmla="*/ 57911 h 173989"/>
                <a:gd name="T14" fmla="*/ 173736 w 304800"/>
                <a:gd name="T15" fmla="*/ 0 h 173989"/>
                <a:gd name="T16" fmla="*/ 173736 w 304800"/>
                <a:gd name="T17" fmla="*/ 57911 h 173989"/>
                <a:gd name="T18" fmla="*/ 144780 w 304800"/>
                <a:gd name="T19" fmla="*/ 57911 h 173989"/>
                <a:gd name="T20" fmla="*/ 144780 w 304800"/>
                <a:gd name="T21" fmla="*/ 115823 h 173989"/>
                <a:gd name="T22" fmla="*/ 173736 w 304800"/>
                <a:gd name="T23" fmla="*/ 115823 h 173989"/>
                <a:gd name="T24" fmla="*/ 173736 w 304800"/>
                <a:gd name="T25" fmla="*/ 57911 h 173989"/>
                <a:gd name="T26" fmla="*/ 304800 w 304800"/>
                <a:gd name="T27" fmla="*/ 57911 h 173989"/>
                <a:gd name="T28" fmla="*/ 173736 w 304800"/>
                <a:gd name="T29" fmla="*/ 57911 h 173989"/>
                <a:gd name="T30" fmla="*/ 173736 w 304800"/>
                <a:gd name="T31" fmla="*/ 115823 h 173989"/>
                <a:gd name="T32" fmla="*/ 304800 w 304800"/>
                <a:gd name="T33" fmla="*/ 115823 h 173989"/>
                <a:gd name="T34" fmla="*/ 304800 w 304800"/>
                <a:gd name="T35" fmla="*/ 57911 h 173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4800" h="173989">
                  <a:moveTo>
                    <a:pt x="173736" y="0"/>
                  </a:moveTo>
                  <a:lnTo>
                    <a:pt x="0" y="86867"/>
                  </a:lnTo>
                  <a:lnTo>
                    <a:pt x="173736" y="173735"/>
                  </a:lnTo>
                  <a:lnTo>
                    <a:pt x="173736" y="115823"/>
                  </a:lnTo>
                  <a:lnTo>
                    <a:pt x="144780" y="115823"/>
                  </a:lnTo>
                  <a:lnTo>
                    <a:pt x="144780" y="57911"/>
                  </a:lnTo>
                  <a:lnTo>
                    <a:pt x="173736" y="57911"/>
                  </a:lnTo>
                  <a:lnTo>
                    <a:pt x="173736" y="0"/>
                  </a:lnTo>
                  <a:close/>
                </a:path>
                <a:path w="304800" h="173989">
                  <a:moveTo>
                    <a:pt x="173736" y="57911"/>
                  </a:moveTo>
                  <a:lnTo>
                    <a:pt x="144780" y="57911"/>
                  </a:lnTo>
                  <a:lnTo>
                    <a:pt x="144780" y="115823"/>
                  </a:lnTo>
                  <a:lnTo>
                    <a:pt x="173736" y="115823"/>
                  </a:lnTo>
                  <a:lnTo>
                    <a:pt x="173736" y="57911"/>
                  </a:lnTo>
                  <a:close/>
                </a:path>
                <a:path w="304800" h="173989">
                  <a:moveTo>
                    <a:pt x="304800" y="57911"/>
                  </a:moveTo>
                  <a:lnTo>
                    <a:pt x="173736" y="57911"/>
                  </a:lnTo>
                  <a:lnTo>
                    <a:pt x="173736" y="115823"/>
                  </a:lnTo>
                  <a:lnTo>
                    <a:pt x="304800" y="115823"/>
                  </a:lnTo>
                  <a:lnTo>
                    <a:pt x="304800" y="57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2" name="object 26"/>
            <p:cNvSpPr>
              <a:spLocks noChangeArrowheads="1"/>
            </p:cNvSpPr>
            <p:nvPr/>
          </p:nvSpPr>
          <p:spPr bwMode="auto">
            <a:xfrm>
              <a:off x="5827777" y="2854451"/>
              <a:ext cx="544068" cy="954024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3" name="object 27"/>
            <p:cNvSpPr>
              <a:spLocks noChangeArrowheads="1"/>
            </p:cNvSpPr>
            <p:nvPr/>
          </p:nvSpPr>
          <p:spPr bwMode="auto">
            <a:xfrm>
              <a:off x="5407152" y="3188209"/>
              <a:ext cx="565404" cy="435864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4" name="object 28"/>
            <p:cNvSpPr>
              <a:spLocks/>
            </p:cNvSpPr>
            <p:nvPr/>
          </p:nvSpPr>
          <p:spPr bwMode="auto">
            <a:xfrm>
              <a:off x="5449824" y="3296412"/>
              <a:ext cx="304800" cy="173990"/>
            </a:xfrm>
            <a:custGeom>
              <a:avLst/>
              <a:gdLst>
                <a:gd name="T0" fmla="*/ 131063 w 304800"/>
                <a:gd name="T1" fmla="*/ 0 h 173989"/>
                <a:gd name="T2" fmla="*/ 131063 w 304800"/>
                <a:gd name="T3" fmla="*/ 173735 h 173989"/>
                <a:gd name="T4" fmla="*/ 246887 w 304800"/>
                <a:gd name="T5" fmla="*/ 115823 h 173989"/>
                <a:gd name="T6" fmla="*/ 160019 w 304800"/>
                <a:gd name="T7" fmla="*/ 115823 h 173989"/>
                <a:gd name="T8" fmla="*/ 160019 w 304800"/>
                <a:gd name="T9" fmla="*/ 57911 h 173989"/>
                <a:gd name="T10" fmla="*/ 246887 w 304800"/>
                <a:gd name="T11" fmla="*/ 57911 h 173989"/>
                <a:gd name="T12" fmla="*/ 131063 w 304800"/>
                <a:gd name="T13" fmla="*/ 0 h 173989"/>
                <a:gd name="T14" fmla="*/ 131063 w 304800"/>
                <a:gd name="T15" fmla="*/ 57911 h 173989"/>
                <a:gd name="T16" fmla="*/ 0 w 304800"/>
                <a:gd name="T17" fmla="*/ 57911 h 173989"/>
                <a:gd name="T18" fmla="*/ 0 w 304800"/>
                <a:gd name="T19" fmla="*/ 115823 h 173989"/>
                <a:gd name="T20" fmla="*/ 131063 w 304800"/>
                <a:gd name="T21" fmla="*/ 115823 h 173989"/>
                <a:gd name="T22" fmla="*/ 131063 w 304800"/>
                <a:gd name="T23" fmla="*/ 57911 h 173989"/>
                <a:gd name="T24" fmla="*/ 246887 w 304800"/>
                <a:gd name="T25" fmla="*/ 57911 h 173989"/>
                <a:gd name="T26" fmla="*/ 160019 w 304800"/>
                <a:gd name="T27" fmla="*/ 57911 h 173989"/>
                <a:gd name="T28" fmla="*/ 160019 w 304800"/>
                <a:gd name="T29" fmla="*/ 115823 h 173989"/>
                <a:gd name="T30" fmla="*/ 246887 w 304800"/>
                <a:gd name="T31" fmla="*/ 115823 h 173989"/>
                <a:gd name="T32" fmla="*/ 304800 w 304800"/>
                <a:gd name="T33" fmla="*/ 86867 h 173989"/>
                <a:gd name="T34" fmla="*/ 246887 w 304800"/>
                <a:gd name="T35" fmla="*/ 57911 h 173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4800" h="173989">
                  <a:moveTo>
                    <a:pt x="131063" y="0"/>
                  </a:moveTo>
                  <a:lnTo>
                    <a:pt x="131063" y="173735"/>
                  </a:lnTo>
                  <a:lnTo>
                    <a:pt x="246887" y="115823"/>
                  </a:lnTo>
                  <a:lnTo>
                    <a:pt x="160019" y="115823"/>
                  </a:lnTo>
                  <a:lnTo>
                    <a:pt x="160019" y="57911"/>
                  </a:lnTo>
                  <a:lnTo>
                    <a:pt x="246887" y="57911"/>
                  </a:lnTo>
                  <a:lnTo>
                    <a:pt x="131063" y="0"/>
                  </a:lnTo>
                  <a:close/>
                </a:path>
                <a:path w="304800" h="173989">
                  <a:moveTo>
                    <a:pt x="131063" y="57911"/>
                  </a:moveTo>
                  <a:lnTo>
                    <a:pt x="0" y="57911"/>
                  </a:lnTo>
                  <a:lnTo>
                    <a:pt x="0" y="115823"/>
                  </a:lnTo>
                  <a:lnTo>
                    <a:pt x="131063" y="115823"/>
                  </a:lnTo>
                  <a:lnTo>
                    <a:pt x="131063" y="57911"/>
                  </a:lnTo>
                  <a:close/>
                </a:path>
                <a:path w="304800" h="173989">
                  <a:moveTo>
                    <a:pt x="246887" y="57911"/>
                  </a:moveTo>
                  <a:lnTo>
                    <a:pt x="160019" y="57911"/>
                  </a:lnTo>
                  <a:lnTo>
                    <a:pt x="160019" y="115823"/>
                  </a:lnTo>
                  <a:lnTo>
                    <a:pt x="246887" y="115823"/>
                  </a:lnTo>
                  <a:lnTo>
                    <a:pt x="304800" y="86867"/>
                  </a:lnTo>
                  <a:lnTo>
                    <a:pt x="246887" y="57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5" name="object 29"/>
            <p:cNvSpPr txBox="1">
              <a:spLocks noChangeArrowheads="1"/>
            </p:cNvSpPr>
            <p:nvPr/>
          </p:nvSpPr>
          <p:spPr bwMode="auto">
            <a:xfrm>
              <a:off x="6773038" y="3267315"/>
              <a:ext cx="693037" cy="34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Helvetica" charset="0"/>
                </a:rPr>
                <a:t>Au</a:t>
              </a:r>
            </a:p>
          </p:txBody>
        </p:sp>
        <p:sp>
          <p:nvSpPr>
            <p:cNvPr id="24" name="object 30"/>
            <p:cNvSpPr txBox="1"/>
            <p:nvPr/>
          </p:nvSpPr>
          <p:spPr>
            <a:xfrm>
              <a:off x="5239036" y="3291370"/>
              <a:ext cx="172438" cy="34805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1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d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33" name="object 31"/>
          <p:cNvSpPr txBox="1"/>
          <p:nvPr/>
        </p:nvSpPr>
        <p:spPr>
          <a:xfrm>
            <a:off x="2743200" y="6400800"/>
            <a:ext cx="1463675" cy="24606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</a:t>
            </a:r>
            <a:r>
              <a:rPr kumimoji="0" lang="en-US" sz="1600" b="0" i="0" u="none" strike="noStrike" kern="1200" cap="none" spc="-35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</a:t>
            </a:r>
            <a:r>
              <a:rPr kumimoji="0" lang="en-US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from EPS09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191000" y="1905000"/>
            <a:ext cx="762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00" name="TextBox 4"/>
          <p:cNvSpPr txBox="1">
            <a:spLocks noChangeArrowheads="1"/>
          </p:cNvSpPr>
          <p:nvPr/>
        </p:nvSpPr>
        <p:spPr bwMode="auto">
          <a:xfrm>
            <a:off x="3276600" y="990600"/>
            <a:ext cx="668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p+p</a:t>
            </a:r>
          </a:p>
        </p:txBody>
      </p:sp>
      <p:sp>
        <p:nvSpPr>
          <p:cNvPr id="12301" name="TextBox 34"/>
          <p:cNvSpPr txBox="1">
            <a:spLocks noChangeArrowheads="1"/>
          </p:cNvSpPr>
          <p:nvPr/>
        </p:nvSpPr>
        <p:spPr bwMode="auto">
          <a:xfrm>
            <a:off x="8001000" y="1143000"/>
            <a:ext cx="854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d+Au</a:t>
            </a:r>
          </a:p>
        </p:txBody>
      </p:sp>
    </p:spTree>
    <p:extLst>
      <p:ext uri="{BB962C8B-B14F-4D97-AF65-F5344CB8AC3E}">
        <p14:creationId xmlns:p14="http://schemas.microsoft.com/office/powerpoint/2010/main" val="13043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08" b="-1290"/>
          <a:stretch/>
        </p:blipFill>
        <p:spPr>
          <a:xfrm>
            <a:off x="4648200" y="914400"/>
            <a:ext cx="4337050" cy="350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-234280"/>
            <a:ext cx="8229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FF"/>
                </a:solidFill>
                <a:ea typeface="+mj-ea"/>
              </a:rPr>
              <a:t>Models </a:t>
            </a:r>
            <a:r>
              <a:rPr lang="en-US" sz="4000" dirty="0" err="1" smtClean="0">
                <a:solidFill>
                  <a:srgbClr val="0000FF"/>
                </a:solidFill>
                <a:ea typeface="+mj-ea"/>
              </a:rPr>
              <a:t>backward@dAu</a:t>
            </a:r>
            <a:r>
              <a:rPr lang="en-US" sz="4000" dirty="0" smtClean="0">
                <a:solidFill>
                  <a:srgbClr val="0000FF"/>
                </a:solidFill>
                <a:ea typeface="+mj-ea"/>
              </a:rPr>
              <a:t> </a:t>
            </a:r>
            <a:endParaRPr lang="en-US" sz="4000" dirty="0">
              <a:solidFill>
                <a:srgbClr val="0000FF"/>
              </a:solidFill>
              <a:ea typeface="+mj-ea"/>
            </a:endParaRPr>
          </a:p>
        </p:txBody>
      </p:sp>
      <p:sp>
        <p:nvSpPr>
          <p:cNvPr id="14341" name="Content Placeholder 2"/>
          <p:cNvSpPr txBox="1">
            <a:spLocks/>
          </p:cNvSpPr>
          <p:nvPr/>
        </p:nvSpPr>
        <p:spPr bwMode="auto">
          <a:xfrm>
            <a:off x="4679950" y="5105400"/>
            <a:ext cx="4495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pQCD calculation considering incoherent multiple scattering reproduce the enhancement at backward rapidity</a:t>
            </a:r>
          </a:p>
        </p:txBody>
      </p:sp>
      <p:sp>
        <p:nvSpPr>
          <p:cNvPr id="14343" name="object 27"/>
          <p:cNvSpPr txBox="1">
            <a:spLocks noChangeArrowheads="1"/>
          </p:cNvSpPr>
          <p:nvPr/>
        </p:nvSpPr>
        <p:spPr bwMode="auto">
          <a:xfrm>
            <a:off x="381000" y="4921250"/>
            <a:ext cx="18430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Phys. Lett. B731 (2014) 51</a:t>
            </a:r>
          </a:p>
        </p:txBody>
      </p:sp>
      <p:sp>
        <p:nvSpPr>
          <p:cNvPr id="14344" name="Content Placeholder 2"/>
          <p:cNvSpPr txBox="1">
            <a:spLocks/>
          </p:cNvSpPr>
          <p:nvPr/>
        </p:nvSpPr>
        <p:spPr bwMode="auto">
          <a:xfrm>
            <a:off x="171450" y="5141259"/>
            <a:ext cx="41005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Radial flow also qualitatively reproduce the enhancement</a:t>
            </a:r>
          </a:p>
        </p:txBody>
      </p:sp>
      <p:sp>
        <p:nvSpPr>
          <p:cNvPr id="14" name="object 2"/>
          <p:cNvSpPr/>
          <p:nvPr/>
        </p:nvSpPr>
        <p:spPr>
          <a:xfrm>
            <a:off x="76200" y="762000"/>
            <a:ext cx="4129088" cy="3922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48" name="TextBox 15"/>
          <p:cNvSpPr txBox="1">
            <a:spLocks noChangeArrowheads="1"/>
          </p:cNvSpPr>
          <p:nvPr/>
        </p:nvSpPr>
        <p:spPr bwMode="auto">
          <a:xfrm>
            <a:off x="4800600" y="4737100"/>
            <a:ext cx="201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Phys. Lett. B740 (2015) 25</a:t>
            </a:r>
          </a:p>
        </p:txBody>
      </p:sp>
      <p:sp>
        <p:nvSpPr>
          <p:cNvPr id="14349" name="TextBox 3"/>
          <p:cNvSpPr txBox="1">
            <a:spLocks noChangeArrowheads="1"/>
          </p:cNvSpPr>
          <p:nvPr/>
        </p:nvSpPr>
        <p:spPr bwMode="auto">
          <a:xfrm>
            <a:off x="7391400" y="2057400"/>
            <a:ext cx="129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I. Vitev et al</a:t>
            </a: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>
            <a:off x="2590800" y="1219200"/>
            <a:ext cx="104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A. Sickles</a:t>
            </a:r>
          </a:p>
        </p:txBody>
      </p:sp>
    </p:spTree>
    <p:extLst>
      <p:ext uri="{BB962C8B-B14F-4D97-AF65-F5344CB8AC3E}">
        <p14:creationId xmlns:p14="http://schemas.microsoft.com/office/powerpoint/2010/main" val="17927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2" y="24960"/>
            <a:ext cx="8229601" cy="58296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2600" b="1" dirty="0" smtClean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Heavy flavor with HFT 2014-2016</a:t>
            </a:r>
            <a:endParaRPr lang="en-US" altLang="zh-CN" sz="2600" b="1" dirty="0">
              <a:solidFill>
                <a:srgbClr val="0000FF"/>
              </a:solidFill>
              <a:latin typeface="Arial" pitchFamily="-108" charset="0"/>
              <a:cs typeface="宋体" pitchFamily="-108" charset="-122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20" descr="fig8_thin-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84" y="588081"/>
            <a:ext cx="4096076" cy="33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5269382" y="1556671"/>
            <a:ext cx="646748" cy="1798820"/>
          </a:xfrm>
          <a:prstGeom prst="rect">
            <a:avLst/>
          </a:prstGeom>
          <a:solidFill>
            <a:srgbClr val="FF6600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7" tIns="40092" rIns="80187" bIns="40092" anchor="ctr"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620688"/>
            <a:ext cx="4046766" cy="31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95117"/>
            <a:ext cx="3999821" cy="287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creen Shot 2012-11-10 at 4.03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27414"/>
            <a:ext cx="3530288" cy="25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-243408"/>
            <a:ext cx="8229600" cy="1143000"/>
          </a:xfrm>
        </p:spPr>
        <p:txBody>
          <a:bodyPr/>
          <a:lstStyle/>
          <a:p>
            <a:r>
              <a:rPr lang="en-US" sz="3200" dirty="0" smtClean="0"/>
              <a:t>Ralf Rapp @ </a:t>
            </a:r>
            <a:r>
              <a:rPr lang="en-US" sz="3200" dirty="0" err="1" smtClean="0"/>
              <a:t>SaporeGravis</a:t>
            </a:r>
            <a:r>
              <a:rPr lang="en-US" sz="3200" dirty="0" smtClean="0"/>
              <a:t> workshop 2014</a:t>
            </a:r>
            <a:endParaRPr lang="en-US" sz="32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37258"/>
            <a:ext cx="4694237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265612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6209"/>
            <a:ext cx="3904820" cy="309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5496" y="5203825"/>
            <a:ext cx="4878387" cy="938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500" dirty="0">
                <a:solidFill>
                  <a:srgbClr val="0000CC"/>
                </a:solidFill>
                <a:latin typeface="+mn-lt"/>
              </a:rPr>
              <a:t> importance of flow + Cronin effect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>
                <a:solidFill>
                  <a:srgbClr val="0000CC"/>
                </a:solidFill>
                <a:latin typeface="+mn-lt"/>
              </a:rPr>
              <a:t>  at lower energies</a:t>
            </a:r>
          </a:p>
        </p:txBody>
      </p:sp>
    </p:spTree>
    <p:extLst>
      <p:ext uri="{BB962C8B-B14F-4D97-AF65-F5344CB8AC3E}">
        <p14:creationId xmlns:p14="http://schemas.microsoft.com/office/powerpoint/2010/main" val="1028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2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2" y="642556"/>
            <a:ext cx="7112848" cy="480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251520" y="17269"/>
            <a:ext cx="8892480" cy="560387"/>
          </a:xfrm>
        </p:spPr>
        <p:txBody>
          <a:bodyPr/>
          <a:lstStyle/>
          <a:p>
            <a:pPr eaLnBrk="1" hangingPunct="1"/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D</a:t>
            </a:r>
            <a:r>
              <a:rPr lang="en-US" altLang="zh-CN" sz="2800" b="1" baseline="30000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0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 and D* p</a:t>
            </a:r>
            <a:r>
              <a:rPr lang="en-US" altLang="zh-CN" sz="2800" b="1" baseline="-25000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T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 spectra in 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p+p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 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200 GeV collisions</a:t>
            </a:r>
            <a:endParaRPr lang="en-US" altLang="zh-CN" sz="2800" b="1" dirty="0">
              <a:solidFill>
                <a:srgbClr val="0000FF"/>
              </a:solidFill>
              <a:latin typeface="Arial" pitchFamily="-108" charset="0"/>
              <a:cs typeface="宋体" pitchFamily="-108" charset="-122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5576" y="3985874"/>
            <a:ext cx="4104456" cy="124332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Obdélník 1"/>
          <p:cNvSpPr/>
          <p:nvPr/>
        </p:nvSpPr>
        <p:spPr>
          <a:xfrm>
            <a:off x="611560" y="5372392"/>
            <a:ext cx="8388424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New measurement from Run 12 extents the range towards low-</a:t>
            </a:r>
            <a:r>
              <a:rPr lang="en-US" dirty="0" err="1" smtClean="0">
                <a:solidFill>
                  <a:schemeClr val="accent4"/>
                </a:solidFill>
              </a:rPr>
              <a:t>p</a:t>
            </a:r>
            <a:r>
              <a:rPr lang="en-US" baseline="-25000" dirty="0" err="1" smtClean="0">
                <a:solidFill>
                  <a:schemeClr val="accent4"/>
                </a:solidFill>
              </a:rPr>
              <a:t>T.</a:t>
            </a:r>
            <a:endParaRPr lang="en-US" baseline="-25000" dirty="0" smtClean="0">
              <a:solidFill>
                <a:schemeClr val="accent4"/>
              </a:solidFill>
            </a:endParaRPr>
          </a:p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FONLL </a:t>
            </a:r>
            <a:r>
              <a:rPr lang="en-US" dirty="0">
                <a:solidFill>
                  <a:schemeClr val="accent4"/>
                </a:solidFill>
              </a:rPr>
              <a:t>upper band </a:t>
            </a:r>
            <a:r>
              <a:rPr lang="en-US" dirty="0" smtClean="0">
                <a:solidFill>
                  <a:schemeClr val="accent4"/>
                </a:solidFill>
              </a:rPr>
              <a:t> is  consistent with </a:t>
            </a:r>
            <a:r>
              <a:rPr lang="en-US" dirty="0">
                <a:solidFill>
                  <a:schemeClr val="accent4"/>
                </a:solidFill>
              </a:rPr>
              <a:t>charm  </a:t>
            </a:r>
            <a:r>
              <a:rPr lang="en-US" dirty="0" smtClean="0">
                <a:solidFill>
                  <a:schemeClr val="accent4"/>
                </a:solidFill>
              </a:rPr>
              <a:t>spectra.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6063693"/>
            <a:ext cx="7080276" cy="461651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r>
              <a:rPr lang="en-US" sz="1200" dirty="0" smtClean="0"/>
              <a:t>FONLL: 200 </a:t>
            </a:r>
            <a:r>
              <a:rPr lang="en-US" sz="1200" dirty="0" err="1" smtClean="0"/>
              <a:t>GeV</a:t>
            </a:r>
            <a:r>
              <a:rPr lang="en-US" sz="1200" dirty="0" smtClean="0"/>
              <a:t> M</a:t>
            </a:r>
            <a:r>
              <a:rPr lang="en-US" sz="1200" dirty="0"/>
              <a:t>. </a:t>
            </a:r>
            <a:r>
              <a:rPr lang="en-US" sz="1200" dirty="0" err="1"/>
              <a:t>Cacciari</a:t>
            </a:r>
            <a:r>
              <a:rPr lang="en-US" sz="1200" dirty="0"/>
              <a:t>, PRL 95 (2005) </a:t>
            </a:r>
            <a:r>
              <a:rPr lang="en-US" sz="1200" dirty="0" smtClean="0"/>
              <a:t>122001 </a:t>
            </a:r>
          </a:p>
          <a:p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7" name="Obdélník 6"/>
          <p:cNvSpPr/>
          <p:nvPr/>
        </p:nvSpPr>
        <p:spPr>
          <a:xfrm>
            <a:off x="1043608" y="6237312"/>
            <a:ext cx="2818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Run 09: </a:t>
            </a:r>
            <a:r>
              <a:rPr lang="sk-SK" sz="1200" dirty="0" err="1" smtClean="0"/>
              <a:t>Phys</a:t>
            </a:r>
            <a:r>
              <a:rPr lang="sk-SK" sz="1200" dirty="0"/>
              <a:t>. Rev. D 86 (2012) 72013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355976" y="2204864"/>
            <a:ext cx="200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34280"/>
            <a:ext cx="8856984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Non-photonic electrons azimuthal anisotropy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23528" y="3293380"/>
            <a:ext cx="8496944" cy="30879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Anisotropy (v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Substantial elliptic flow of NPE is seen in 200 GeV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Au+Au</a:t>
            </a:r>
            <a:r>
              <a:rPr lang="en-US" sz="1800" dirty="0" smtClean="0">
                <a:solidFill>
                  <a:schemeClr val="tx1"/>
                </a:solidFill>
              </a:rPr>
              <a:t> collisions.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Models  with </a:t>
            </a:r>
            <a:r>
              <a:rPr lang="en-US" sz="1800" dirty="0">
                <a:solidFill>
                  <a:schemeClr val="tx1"/>
                </a:solidFill>
              </a:rPr>
              <a:t>strong </a:t>
            </a:r>
            <a:r>
              <a:rPr lang="en-US" sz="1800" dirty="0" smtClean="0">
                <a:solidFill>
                  <a:schemeClr val="tx1"/>
                </a:solidFill>
              </a:rPr>
              <a:t>charm medium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coupling </a:t>
            </a:r>
            <a:r>
              <a:rPr lang="en-US" sz="1800" dirty="0">
                <a:solidFill>
                  <a:schemeClr val="tx1"/>
                </a:solidFill>
              </a:rPr>
              <a:t>are consistent with the data </a:t>
            </a:r>
            <a:r>
              <a:rPr lang="en-US" sz="1800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  within </a:t>
            </a: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dirty="0" smtClean="0">
                <a:solidFill>
                  <a:schemeClr val="tx1"/>
                </a:solidFill>
              </a:rPr>
              <a:t>current uncertainties.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it’s challenging for models to describe suppression and flow at the same time.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9" y="764704"/>
            <a:ext cx="4215103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711" y="548680"/>
            <a:ext cx="25861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STAR arXiv:1405.6348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4629472" y="764704"/>
            <a:ext cx="4191000" cy="2828925"/>
            <a:chOff x="4629472" y="990600"/>
            <a:chExt cx="4191000" cy="28289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9472" y="990600"/>
              <a:ext cx="4191000" cy="28289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41881" y="1177020"/>
              <a:ext cx="1014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STAR </a:t>
              </a:r>
              <a:br>
                <a:rPr lang="en-US" sz="1200" b="1" dirty="0" smtClean="0">
                  <a:solidFill>
                    <a:srgbClr val="FF0000"/>
                  </a:solidFill>
                </a:rPr>
              </a:br>
              <a:r>
                <a:rPr lang="en-US" sz="1200" b="1" dirty="0" smtClean="0">
                  <a:solidFill>
                    <a:srgbClr val="FF0000"/>
                  </a:solidFill>
                </a:rPr>
                <a:t>preliminary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48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2" y="24960"/>
            <a:ext cx="8229601" cy="58296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2600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Heavy Flavor Tracker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2" descr="C:\Users\ECAnderssen_local\Desktop\Figures Integration\STAR HALL 3D_Zoom_1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6" y="899416"/>
            <a:ext cx="7480343" cy="484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4599840" y="977970"/>
            <a:ext cx="3402008" cy="222978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80187" tIns="40092" rIns="80187" bIns="40092" anchor="ctr"/>
          <a:lstStyle/>
          <a:p>
            <a:pPr algn="ctr">
              <a:defRPr/>
            </a:pPr>
            <a:endParaRPr lang="en-US" sz="1600" kern="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Oval 5"/>
          <p:cNvSpPr/>
          <p:nvPr/>
        </p:nvSpPr>
        <p:spPr>
          <a:xfrm>
            <a:off x="3473993" y="2732827"/>
            <a:ext cx="1411053" cy="892203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80187" tIns="40092" rIns="80187" bIns="40092" anchor="ctr"/>
          <a:lstStyle/>
          <a:p>
            <a:pPr algn="ctr">
              <a:defRPr/>
            </a:pPr>
            <a:endParaRPr lang="en-US" sz="1600" kern="0" dirty="0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3" name="Straight Arrow Connector 7"/>
          <p:cNvCxnSpPr>
            <a:cxnSpLocks noChangeShapeType="1"/>
          </p:cNvCxnSpPr>
          <p:nvPr/>
        </p:nvCxnSpPr>
        <p:spPr bwMode="auto">
          <a:xfrm rot="5400000">
            <a:off x="3543111" y="1724668"/>
            <a:ext cx="1274164" cy="1154374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4309215" y="3130641"/>
            <a:ext cx="2630614" cy="508801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23"/>
          <p:cNvSpPr/>
          <p:nvPr/>
        </p:nvSpPr>
        <p:spPr>
          <a:xfrm>
            <a:off x="3953397" y="4275080"/>
            <a:ext cx="962883" cy="445381"/>
          </a:xfrm>
          <a:prstGeom prst="rect">
            <a:avLst/>
          </a:prstGeom>
          <a:solidFill>
            <a:srgbClr val="FFFFFF">
              <a:alpha val="50196"/>
            </a:srgbClr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80187" tIns="40092" rIns="80187" bIns="40092" anchor="ctr"/>
          <a:lstStyle/>
          <a:p>
            <a:pPr algn="ctr">
              <a:defRPr/>
            </a:pPr>
            <a:r>
              <a:rPr lang="en-US" sz="1600" kern="0" dirty="0">
                <a:solidFill>
                  <a:sysClr val="window" lastClr="FFFFFF"/>
                </a:solidFill>
              </a:rPr>
              <a:t>TPC Volume</a:t>
            </a:r>
          </a:p>
        </p:txBody>
      </p:sp>
      <p:sp>
        <p:nvSpPr>
          <p:cNvPr id="16" name="Rectangle 34"/>
          <p:cNvSpPr/>
          <p:nvPr/>
        </p:nvSpPr>
        <p:spPr>
          <a:xfrm rot="1695205">
            <a:off x="1513034" y="4927499"/>
            <a:ext cx="1932024" cy="335328"/>
          </a:xfrm>
          <a:prstGeom prst="rect">
            <a:avLst/>
          </a:prstGeom>
          <a:noFill/>
        </p:spPr>
        <p:txBody>
          <a:bodyPr lIns="80187" tIns="40092" rIns="80187" bIns="40092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600" b="1" kern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宋体" pitchFamily="2" charset="-122"/>
              </a:rPr>
              <a:t>Solenoid</a:t>
            </a:r>
          </a:p>
        </p:txBody>
      </p:sp>
      <p:sp>
        <p:nvSpPr>
          <p:cNvPr id="17" name="TextBox 91"/>
          <p:cNvSpPr txBox="1"/>
          <p:nvPr/>
        </p:nvSpPr>
        <p:spPr>
          <a:xfrm>
            <a:off x="2545130" y="3826815"/>
            <a:ext cx="1723265" cy="327188"/>
          </a:xfrm>
          <a:prstGeom prst="rect">
            <a:avLst/>
          </a:prstGeom>
          <a:noFill/>
        </p:spPr>
        <p:txBody>
          <a:bodyPr wrap="none" lIns="80187" tIns="40092" rIns="80187" bIns="40092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FFFFFF"/>
                </a:solidFill>
                <a:latin typeface="Arial" pitchFamily="34" charset="0"/>
                <a:ea typeface="宋体" pitchFamily="2" charset="-122"/>
              </a:rPr>
              <a:t>Outer Field Cage</a:t>
            </a:r>
          </a:p>
        </p:txBody>
      </p:sp>
      <p:cxnSp>
        <p:nvCxnSpPr>
          <p:cNvPr id="18" name="Straight Arrow Connector 37"/>
          <p:cNvCxnSpPr>
            <a:cxnSpLocks noChangeShapeType="1"/>
          </p:cNvCxnSpPr>
          <p:nvPr/>
        </p:nvCxnSpPr>
        <p:spPr bwMode="auto">
          <a:xfrm rot="16200000" flipH="1">
            <a:off x="3141687" y="4364995"/>
            <a:ext cx="619786" cy="88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93"/>
          <p:cNvSpPr txBox="1"/>
          <p:nvPr/>
        </p:nvSpPr>
        <p:spPr>
          <a:xfrm>
            <a:off x="2203049" y="1816117"/>
            <a:ext cx="1676778" cy="327188"/>
          </a:xfrm>
          <a:prstGeom prst="rect">
            <a:avLst/>
          </a:prstGeom>
          <a:noFill/>
        </p:spPr>
        <p:txBody>
          <a:bodyPr wrap="none" lIns="80187" tIns="40092" rIns="80187" bIns="40092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Inner Field Cage</a:t>
            </a:r>
          </a:p>
        </p:txBody>
      </p:sp>
      <p:cxnSp>
        <p:nvCxnSpPr>
          <p:cNvPr id="20" name="Straight Arrow Connector 40"/>
          <p:cNvCxnSpPr>
            <a:cxnSpLocks noChangeShapeType="1"/>
            <a:stCxn id="19" idx="2"/>
          </p:cNvCxnSpPr>
          <p:nvPr/>
        </p:nvCxnSpPr>
        <p:spPr bwMode="auto">
          <a:xfrm flipH="1">
            <a:off x="3035330" y="2143305"/>
            <a:ext cx="6108" cy="467002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79"/>
          <p:cNvSpPr txBox="1"/>
          <p:nvPr/>
        </p:nvSpPr>
        <p:spPr>
          <a:xfrm>
            <a:off x="7313302" y="1413979"/>
            <a:ext cx="581927" cy="819631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 lIns="80187" tIns="40092" rIns="80187" bIns="40092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</a:rPr>
              <a:t>SSD</a:t>
            </a:r>
          </a:p>
          <a:p>
            <a:pPr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</a:rPr>
              <a:t>IST</a:t>
            </a:r>
          </a:p>
          <a:p>
            <a:pPr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</a:rPr>
              <a:t>PXL</a:t>
            </a:r>
          </a:p>
        </p:txBody>
      </p:sp>
      <p:cxnSp>
        <p:nvCxnSpPr>
          <p:cNvPr id="22" name="Straight Arrow Connector 44"/>
          <p:cNvCxnSpPr>
            <a:cxnSpLocks noChangeShapeType="1"/>
          </p:cNvCxnSpPr>
          <p:nvPr/>
        </p:nvCxnSpPr>
        <p:spPr bwMode="auto">
          <a:xfrm rot="10800000" flipV="1">
            <a:off x="6672286" y="1540823"/>
            <a:ext cx="641018" cy="128281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46"/>
          <p:cNvCxnSpPr>
            <a:cxnSpLocks noChangeShapeType="1"/>
            <a:stCxn id="21" idx="1"/>
          </p:cNvCxnSpPr>
          <p:nvPr/>
        </p:nvCxnSpPr>
        <p:spPr bwMode="auto">
          <a:xfrm flipH="1">
            <a:off x="6543270" y="1823795"/>
            <a:ext cx="770032" cy="12925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49"/>
          <p:cNvCxnSpPr>
            <a:cxnSpLocks noChangeShapeType="1"/>
          </p:cNvCxnSpPr>
          <p:nvPr/>
        </p:nvCxnSpPr>
        <p:spPr bwMode="auto">
          <a:xfrm rot="10800000" flipV="1">
            <a:off x="6351772" y="2051058"/>
            <a:ext cx="961526" cy="12684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54"/>
          <p:cNvSpPr/>
          <p:nvPr/>
        </p:nvSpPr>
        <p:spPr>
          <a:xfrm rot="1282124">
            <a:off x="1384787" y="5164923"/>
            <a:ext cx="706962" cy="327188"/>
          </a:xfrm>
          <a:prstGeom prst="rect">
            <a:avLst/>
          </a:prstGeom>
          <a:noFill/>
        </p:spPr>
        <p:txBody>
          <a:bodyPr wrap="none" lIns="80187" tIns="40092" rIns="80187" bIns="40092">
            <a:spAutoFit/>
          </a:bodyPr>
          <a:lstStyle/>
          <a:p>
            <a:pPr algn="ctr">
              <a:defRPr/>
            </a:pPr>
            <a:r>
              <a:rPr lang="en-US" sz="1600" b="1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宋体" pitchFamily="2" charset="-122"/>
              </a:rPr>
              <a:t>EAST</a:t>
            </a:r>
          </a:p>
        </p:txBody>
      </p:sp>
      <p:sp>
        <p:nvSpPr>
          <p:cNvPr id="26" name="Rectangle 55"/>
          <p:cNvSpPr/>
          <p:nvPr/>
        </p:nvSpPr>
        <p:spPr>
          <a:xfrm>
            <a:off x="7259611" y="5426111"/>
            <a:ext cx="753449" cy="327188"/>
          </a:xfrm>
          <a:prstGeom prst="rect">
            <a:avLst/>
          </a:prstGeom>
          <a:noFill/>
        </p:spPr>
        <p:txBody>
          <a:bodyPr wrap="none" lIns="80187" tIns="40092" rIns="80187" bIns="40092">
            <a:spAutoFit/>
          </a:bodyPr>
          <a:lstStyle/>
          <a:p>
            <a:pPr algn="ctr">
              <a:defRPr/>
            </a:pPr>
            <a:r>
              <a:rPr lang="en-US" sz="1600" b="1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宋体" pitchFamily="2" charset="-122"/>
              </a:rPr>
              <a:t>WEST</a:t>
            </a:r>
          </a:p>
        </p:txBody>
      </p:sp>
      <p:sp>
        <p:nvSpPr>
          <p:cNvPr id="27" name="TextBox 85"/>
          <p:cNvSpPr txBox="1"/>
          <p:nvPr/>
        </p:nvSpPr>
        <p:spPr>
          <a:xfrm rot="1380863">
            <a:off x="4517585" y="3750162"/>
            <a:ext cx="805361" cy="339411"/>
          </a:xfrm>
          <a:prstGeom prst="ellipse">
            <a:avLst/>
          </a:prstGeom>
          <a:solidFill>
            <a:srgbClr val="FFFFFF">
              <a:alpha val="43137"/>
            </a:srgbClr>
          </a:solidFill>
        </p:spPr>
        <p:txBody>
          <a:bodyPr lIns="80187" tIns="40092" rIns="80187" bIns="40092"/>
          <a:lstStyle/>
          <a:p>
            <a:pPr algn="ctr">
              <a:defRPr/>
            </a:pPr>
            <a:r>
              <a:rPr lang="en-US" sz="1400" kern="0" dirty="0">
                <a:solidFill>
                  <a:srgbClr val="FFFFFF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FGT</a:t>
            </a:r>
          </a:p>
        </p:txBody>
      </p:sp>
      <p:sp>
        <p:nvSpPr>
          <p:cNvPr id="28" name="TextBox 86"/>
          <p:cNvSpPr txBox="1"/>
          <p:nvPr/>
        </p:nvSpPr>
        <p:spPr>
          <a:xfrm>
            <a:off x="5998676" y="1151652"/>
            <a:ext cx="897695" cy="318541"/>
          </a:xfrm>
          <a:prstGeom prst="ellipse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lIns="80187" tIns="40092" rIns="80187" bIns="40092" anchor="ctr" anchorCtr="1"/>
          <a:lstStyle/>
          <a:p>
            <a:pPr algn="ctr"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</a:rPr>
              <a:t>HFT</a:t>
            </a:r>
          </a:p>
        </p:txBody>
      </p:sp>
      <p:graphicFrame>
        <p:nvGraphicFramePr>
          <p:cNvPr id="29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759193"/>
              </p:ext>
            </p:extLst>
          </p:nvPr>
        </p:nvGraphicFramePr>
        <p:xfrm>
          <a:off x="5158017" y="4275084"/>
          <a:ext cx="3881413" cy="2027972"/>
        </p:xfrm>
        <a:graphic>
          <a:graphicData uri="http://schemas.openxmlformats.org/drawingml/2006/table">
            <a:tbl>
              <a:tblPr/>
              <a:tblGrid>
                <a:gridCol w="763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5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802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  <a:sym typeface="Symbol" charset="0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  <a:sym typeface="Symbol" charset="0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23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20  </a:t>
                      </a: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/ 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740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  <a:endParaRPr kumimoji="0" lang="en-US" altLang="zh-CN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982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&lt;1.5%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541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 </a:t>
                      </a: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/ 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0.4%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42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 </a:t>
                      </a: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/ 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0.4% </a:t>
                      </a: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4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FC565-05D6-47E0-B61B-C9CB6F944C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54006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95536" y="534363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Finite v2 at low and intermediate 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</a:t>
            </a:r>
            <a:r>
              <a:rPr lang="en-US" dirty="0"/>
              <a:t>of v2 at high pT likely due to jet-like correlation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87624" y="496248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arXiv:1405.6348</a:t>
            </a:r>
          </a:p>
        </p:txBody>
      </p:sp>
      <p:sp>
        <p:nvSpPr>
          <p:cNvPr id="7" name="Obdélník 6"/>
          <p:cNvSpPr/>
          <p:nvPr/>
        </p:nvSpPr>
        <p:spPr>
          <a:xfrm>
            <a:off x="899592" y="160101"/>
            <a:ext cx="5371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NPE flow in </a:t>
            </a:r>
            <a:r>
              <a:rPr lang="en-US" sz="3200" dirty="0" err="1" smtClean="0">
                <a:solidFill>
                  <a:srgbClr val="0000FF"/>
                </a:solidFill>
              </a:rPr>
              <a:t>Au+Au</a:t>
            </a:r>
            <a:r>
              <a:rPr lang="en-US" sz="3200" dirty="0" smtClean="0">
                <a:solidFill>
                  <a:srgbClr val="0000FF"/>
                </a:solidFill>
              </a:rPr>
              <a:t> 200 </a:t>
            </a:r>
            <a:r>
              <a:rPr lang="en-US" sz="3200" dirty="0" err="1" smtClean="0">
                <a:solidFill>
                  <a:srgbClr val="0000FF"/>
                </a:solidFill>
              </a:rPr>
              <a:t>GeV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50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eft Bracket 21"/>
          <p:cNvSpPr/>
          <p:nvPr/>
        </p:nvSpPr>
        <p:spPr>
          <a:xfrm rot="16200000">
            <a:off x="6057900" y="876300"/>
            <a:ext cx="228600" cy="5638800"/>
          </a:xfrm>
          <a:prstGeom prst="leftBracke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943600" y="838200"/>
            <a:ext cx="3200400" cy="2590800"/>
            <a:chOff x="5981822" y="2222561"/>
            <a:chExt cx="3299367" cy="2757476"/>
          </a:xfrm>
          <a:solidFill>
            <a:srgbClr val="FFFFFF"/>
          </a:solidFill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1822" y="2222561"/>
              <a:ext cx="3299367" cy="2757476"/>
            </a:xfrm>
            <a:prstGeom prst="rect">
              <a:avLst/>
            </a:prstGeom>
            <a:grpFill/>
          </p:spPr>
        </p:pic>
        <p:pic>
          <p:nvPicPr>
            <p:cNvPr id="17" name="Picture 16" descr="PHENIX big log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73721" y="4281655"/>
              <a:ext cx="891883" cy="2908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2971800" y="762000"/>
            <a:ext cx="3276600" cy="2819400"/>
            <a:chOff x="2854711" y="2228042"/>
            <a:chExt cx="3400467" cy="2632673"/>
          </a:xfrm>
          <a:solidFill>
            <a:srgbClr val="FFFFFF"/>
          </a:solidFill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54711" y="2228042"/>
              <a:ext cx="3400467" cy="2632673"/>
            </a:xfrm>
            <a:prstGeom prst="rect">
              <a:avLst/>
            </a:prstGeom>
            <a:grpFill/>
          </p:spPr>
        </p:pic>
        <p:pic>
          <p:nvPicPr>
            <p:cNvPr id="13" name="Picture 12" descr="PHENIX big log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09567" y="2952836"/>
              <a:ext cx="891883" cy="2908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811"/>
            <a:ext cx="8229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latin typeface="+mj-lt"/>
                <a:ea typeface="+mj-ea"/>
              </a:rPr>
              <a:t>Heavy Flavor Comparison with </a:t>
            </a:r>
            <a:r>
              <a:rPr lang="en-US" sz="2800" i="1" dirty="0" smtClean="0">
                <a:latin typeface="+mj-lt"/>
                <a:ea typeface="+mj-ea"/>
              </a:rPr>
              <a:t>J/</a:t>
            </a:r>
            <a:r>
              <a:rPr lang="en-US" sz="2800" i="1" dirty="0" err="1" smtClean="0">
                <a:latin typeface="+mj-lt"/>
                <a:ea typeface="+mj-ea"/>
              </a:rPr>
              <a:t>ψ</a:t>
            </a:r>
            <a:endParaRPr lang="en-US" sz="2800" i="1" dirty="0">
              <a:latin typeface="+mj-lt"/>
              <a:ea typeface="+mj-ea"/>
            </a:endParaRPr>
          </a:p>
        </p:txBody>
      </p:sp>
      <p:sp>
        <p:nvSpPr>
          <p:cNvPr id="1639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B8B5A2-3B38-5649-AD45-930F7AEC74AB}" type="slidenum">
              <a:rPr lang="en-US">
                <a:solidFill>
                  <a:srgbClr val="000000"/>
                </a:solidFill>
                <a:cs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srgbClr val="000000"/>
              </a:solidFill>
              <a:cs typeface="Helvetica" charset="0"/>
            </a:endParaRPr>
          </a:p>
        </p:txBody>
      </p:sp>
      <p:sp>
        <p:nvSpPr>
          <p:cNvPr id="16389" name="object 27"/>
          <p:cNvSpPr txBox="1">
            <a:spLocks noChangeArrowheads="1"/>
          </p:cNvSpPr>
          <p:nvPr/>
        </p:nvSpPr>
        <p:spPr bwMode="auto">
          <a:xfrm>
            <a:off x="6467475" y="6657975"/>
            <a:ext cx="2667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200" i="1">
                <a:latin typeface="Helvetica" charset="0"/>
                <a:cs typeface="Helvetica" charset="0"/>
              </a:rPr>
              <a:t>J/ψ</a:t>
            </a:r>
            <a:r>
              <a:rPr lang="en-US" sz="1200">
                <a:latin typeface="Helvetica" charset="0"/>
                <a:cs typeface="Helvetica" charset="0"/>
              </a:rPr>
              <a:t>: Phys. Rev. C. 87, 034904 (2013)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838200"/>
            <a:ext cx="3124199" cy="2590800"/>
            <a:chOff x="-66836" y="2204773"/>
            <a:chExt cx="3198947" cy="2708422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66836" y="2204773"/>
              <a:ext cx="3198947" cy="2708422"/>
            </a:xfrm>
            <a:prstGeom prst="rect">
              <a:avLst/>
            </a:prstGeom>
            <a:grpFill/>
          </p:spPr>
        </p:pic>
        <p:pic>
          <p:nvPicPr>
            <p:cNvPr id="9" name="Picture 8" descr="PHENIX big log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1056" y="2391363"/>
              <a:ext cx="891883" cy="2908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ounded Rectangle 2"/>
          <p:cNvSpPr/>
          <p:nvPr/>
        </p:nvSpPr>
        <p:spPr>
          <a:xfrm>
            <a:off x="457200" y="4038600"/>
            <a:ext cx="8305800" cy="2286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2" name="Content Placeholder 2"/>
          <p:cNvSpPr txBox="1">
            <a:spLocks/>
          </p:cNvSpPr>
          <p:nvPr/>
        </p:nvSpPr>
        <p:spPr bwMode="auto">
          <a:xfrm>
            <a:off x="533400" y="4038600"/>
            <a:ext cx="83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  <a:latin typeface="Helvetica" charset="0"/>
                <a:cs typeface="Helvetica" charset="0"/>
              </a:rPr>
              <a:t>Similar suppression at forward rapidity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>
                <a:latin typeface="Helvetica" charset="0"/>
                <a:cs typeface="Helvetica" charset="0"/>
              </a:rPr>
              <a:t>Low co-mover density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>
                <a:solidFill>
                  <a:srgbClr val="000000"/>
                </a:solidFill>
                <a:latin typeface="Helvetica" charset="0"/>
                <a:cs typeface="Helvetica" charset="0"/>
              </a:rPr>
              <a:t>Same suppression mechanism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  <a:latin typeface="Helvetica" charset="0"/>
                <a:cs typeface="Helvetica" charset="0"/>
              </a:rPr>
              <a:t>Different behavior at mid and backward rapidity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>
                <a:latin typeface="Helvetica" charset="0"/>
                <a:cs typeface="Helvetica" charset="0"/>
              </a:rPr>
              <a:t>Different suppression mechanism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Helvetica" charset="0"/>
                <a:cs typeface="Helvetica" charset="0"/>
              </a:rPr>
              <a:t>Larger nuclear break-up effects at higher-density region  </a:t>
            </a:r>
          </a:p>
        </p:txBody>
      </p:sp>
      <p:sp>
        <p:nvSpPr>
          <p:cNvPr id="16394" name="TextBox 7"/>
          <p:cNvSpPr txBox="1">
            <a:spLocks noChangeArrowheads="1"/>
          </p:cNvSpPr>
          <p:nvPr/>
        </p:nvSpPr>
        <p:spPr bwMode="auto">
          <a:xfrm>
            <a:off x="1143000" y="609600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d-Going</a:t>
            </a:r>
          </a:p>
        </p:txBody>
      </p: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4038600" y="6096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Mid-Rapidity</a:t>
            </a:r>
          </a:p>
        </p:txBody>
      </p:sp>
      <p:sp>
        <p:nvSpPr>
          <p:cNvPr id="16396" name="TextBox 11"/>
          <p:cNvSpPr txBox="1">
            <a:spLocks noChangeArrowheads="1"/>
          </p:cNvSpPr>
          <p:nvPr/>
        </p:nvSpPr>
        <p:spPr bwMode="auto">
          <a:xfrm>
            <a:off x="7162800" y="6096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Au-Going</a:t>
            </a:r>
          </a:p>
        </p:txBody>
      </p:sp>
      <p:pic>
        <p:nvPicPr>
          <p:cNvPr id="16397" name="Picture 19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2860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eft Bracket 13"/>
          <p:cNvSpPr/>
          <p:nvPr/>
        </p:nvSpPr>
        <p:spPr>
          <a:xfrm rot="16200000">
            <a:off x="1524000" y="2362200"/>
            <a:ext cx="228600" cy="2667000"/>
          </a:xfrm>
          <a:prstGeom prst="leftBracke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9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7" y="0"/>
            <a:ext cx="8229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+mj-lt"/>
                <a:ea typeface="+mj-ea"/>
              </a:rPr>
              <a:t>R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ea typeface="+mj-ea"/>
              </a:rPr>
              <a:t>dAu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ea typeface="+mj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+mj-lt"/>
                <a:ea typeface="+mj-ea"/>
              </a:rPr>
              <a:t>v.s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ea typeface="+mj-ea"/>
              </a:rPr>
              <a:t>. N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ea typeface="+mj-ea"/>
              </a:rPr>
              <a:t>coll</a:t>
            </a:r>
            <a:endParaRPr lang="en-US" sz="3200" dirty="0">
              <a:solidFill>
                <a:srgbClr val="0000FF"/>
              </a:solidFill>
              <a:latin typeface="+mj-lt"/>
              <a:ea typeface="+mj-ea"/>
            </a:endParaRPr>
          </a:p>
        </p:txBody>
      </p:sp>
      <p:sp>
        <p:nvSpPr>
          <p:cNvPr id="112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DC264-EC6E-E542-A831-E4E49D89E50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Helvetica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Helvetica" charset="0"/>
            </a:endParaRPr>
          </a:p>
        </p:txBody>
      </p:sp>
      <p:pic>
        <p:nvPicPr>
          <p:cNvPr id="19" name="Picture 18" descr="Screen Shot 2015-06-16 at 2.40.3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04" y="1206054"/>
            <a:ext cx="5257800" cy="3519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74" name="TextBox 19"/>
          <p:cNvSpPr txBox="1">
            <a:spLocks noChangeArrowheads="1"/>
          </p:cNvSpPr>
          <p:nvPr/>
        </p:nvSpPr>
        <p:spPr bwMode="auto">
          <a:xfrm>
            <a:off x="1835696" y="4884638"/>
            <a:ext cx="248978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Peripheral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≈ 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11276" name="TextBox 22"/>
          <p:cNvSpPr txBox="1">
            <a:spLocks noChangeArrowheads="1"/>
          </p:cNvSpPr>
          <p:nvPr/>
        </p:nvSpPr>
        <p:spPr bwMode="auto">
          <a:xfrm>
            <a:off x="1835696" y="5373216"/>
            <a:ext cx="369684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Central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Mid/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Backward-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&gt;1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11278" name="TextBox 24"/>
          <p:cNvSpPr txBox="1">
            <a:spLocks noChangeArrowheads="1"/>
          </p:cNvSpPr>
          <p:nvPr/>
        </p:nvSpPr>
        <p:spPr bwMode="auto">
          <a:xfrm>
            <a:off x="2915816" y="5733256"/>
            <a:ext cx="3301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Forward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-y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R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dA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&lt; 1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07704" y="6102588"/>
            <a:ext cx="544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Difference Back/Forward beyond EPS09s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nPDF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27654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5" t="12399" r="3651" b="4361"/>
          <a:stretch>
            <a:fillRect/>
          </a:stretch>
        </p:blipFill>
        <p:spPr bwMode="auto">
          <a:xfrm>
            <a:off x="2347913" y="1001713"/>
            <a:ext cx="4448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8"/>
          <a:stretch>
            <a:fillRect/>
          </a:stretch>
        </p:blipFill>
        <p:spPr bwMode="auto">
          <a:xfrm>
            <a:off x="0" y="3644900"/>
            <a:ext cx="2871788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1"/>
          <a:stretch>
            <a:fillRect/>
          </a:stretch>
        </p:blipFill>
        <p:spPr bwMode="auto">
          <a:xfrm>
            <a:off x="6249988" y="3602038"/>
            <a:ext cx="2871787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rved Right Arrow 24"/>
          <p:cNvSpPr/>
          <p:nvPr/>
        </p:nvSpPr>
        <p:spPr>
          <a:xfrm rot="3301615">
            <a:off x="1177925" y="2170113"/>
            <a:ext cx="747713" cy="16271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urved Right Arrow 36"/>
          <p:cNvSpPr/>
          <p:nvPr/>
        </p:nvSpPr>
        <p:spPr>
          <a:xfrm rot="18298385" flipH="1">
            <a:off x="7168356" y="2131219"/>
            <a:ext cx="746125" cy="16271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59" name="Content Placeholder 2"/>
          <p:cNvSpPr txBox="1">
            <a:spLocks/>
          </p:cNvSpPr>
          <p:nvPr/>
        </p:nvSpPr>
        <p:spPr bwMode="auto">
          <a:xfrm>
            <a:off x="-22401" y="592392"/>
            <a:ext cx="9144176" cy="409321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the PHENIX FVTX: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B-meson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Wingdings" panose="05000000000000000000" pitchFamily="2" charset="2"/>
              </a:rPr>
              <a:t>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J/</a:t>
            </a:r>
            <a:r>
              <a:rPr kumimoji="0" lang="az-Cyrl-AZ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ѱ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in </a:t>
            </a:r>
            <a:r>
              <a:rPr kumimoji="0" lang="en-US" alt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Cu+Au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200 GeV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159125" y="4518025"/>
            <a:ext cx="3221038" cy="1223963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Using muon pairs in the J/</a:t>
            </a:r>
            <a:r>
              <a:rPr kumimoji="0" lang="az-Cyrl-A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ѱ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mass region an analysis was performed to determine the fraction from B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Wingdings" panose="05000000000000000000" pitchFamily="2" charset="2"/>
              </a:rPr>
              <a:t>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J/</a:t>
            </a:r>
            <a:r>
              <a:rPr kumimoji="0" lang="az-Cyrl-A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ѱ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decays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427558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29702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1744663"/>
            <a:ext cx="36734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32050" y="1506538"/>
            <a:ext cx="427831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DCA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+mn-cs"/>
              </a:rPr>
              <a:t> Distributions for clarity are shown BG subtracted</a:t>
            </a:r>
          </a:p>
        </p:txBody>
      </p:sp>
      <p:pic>
        <p:nvPicPr>
          <p:cNvPr id="2970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766888"/>
            <a:ext cx="3349625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6525" y="5456238"/>
            <a:ext cx="4572000" cy="83978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+mn-cs"/>
                <a:sym typeface="Symbol" panose="05050102010706020507" pitchFamily="18" charset="2"/>
              </a:rPr>
              <a:t>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Prompt J/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 and B-&gt; J/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 DCA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 template shapes, determined using MC simulations, were used in the fit.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87900" y="5469532"/>
            <a:ext cx="4176713" cy="83978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+mn-cs"/>
                <a:sym typeface="Symbol" panose="05050102010706020507" pitchFamily="18" charset="2"/>
              </a:rPr>
              <a:t>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The sum of the DCA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 contributions agrees well with the data as shown in the bottom panel.</a:t>
            </a:r>
          </a:p>
        </p:txBody>
      </p:sp>
      <p:sp>
        <p:nvSpPr>
          <p:cNvPr id="29707" name="TextBox 27"/>
          <p:cNvSpPr txBox="1">
            <a:spLocks noChangeArrowheads="1"/>
          </p:cNvSpPr>
          <p:nvPr/>
        </p:nvSpPr>
        <p:spPr bwMode="auto">
          <a:xfrm>
            <a:off x="6813550" y="1462088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Cu-going</a:t>
            </a:r>
          </a:p>
        </p:txBody>
      </p:sp>
      <p:sp>
        <p:nvSpPr>
          <p:cNvPr id="29708" name="TextBox 31"/>
          <p:cNvSpPr txBox="1">
            <a:spLocks noChangeArrowheads="1"/>
          </p:cNvSpPr>
          <p:nvPr/>
        </p:nvSpPr>
        <p:spPr bwMode="auto">
          <a:xfrm>
            <a:off x="1271588" y="1481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Au-going</a:t>
            </a:r>
          </a:p>
        </p:txBody>
      </p:sp>
      <p:sp>
        <p:nvSpPr>
          <p:cNvPr id="15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08426"/>
            <a:ext cx="9144000" cy="400050"/>
          </a:xfrm>
          <a:prstGeom prst="rect">
            <a:avLst/>
          </a:prstGeom>
          <a:blipFill rotWithShape="0">
            <a:blip r:embed="rId5"/>
            <a:stretch>
              <a:fillRect t="-6061" b="-27273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+mn-cs"/>
              </a:rPr>
              <a:t> 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-22401" y="592392"/>
            <a:ext cx="9144176" cy="409321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the PHENIX FVTX: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B-meson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Wingdings" panose="05000000000000000000" pitchFamily="2" charset="2"/>
              </a:rPr>
              <a:t>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J/</a:t>
            </a:r>
            <a:r>
              <a:rPr kumimoji="0" lang="az-Cyrl-AZ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ѱ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in </a:t>
            </a:r>
            <a:r>
              <a:rPr kumimoji="0" lang="en-US" alt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Cu+Au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200 GeV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182342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113" y="965200"/>
            <a:ext cx="9144001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B-&gt;J/</a:t>
            </a:r>
            <a:r>
              <a:rPr kumimoji="0" lang="az-Cyrl-A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ѱ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fraction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072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"/>
          <a:stretch>
            <a:fillRect/>
          </a:stretch>
        </p:blipFill>
        <p:spPr bwMode="auto">
          <a:xfrm>
            <a:off x="3332131" y="1700212"/>
            <a:ext cx="5788058" cy="43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1"/>
          <p:cNvSpPr txBox="1">
            <a:spLocks noChangeArrowheads="1"/>
          </p:cNvSpPr>
          <p:nvPr/>
        </p:nvSpPr>
        <p:spPr bwMode="auto">
          <a:xfrm>
            <a:off x="5083175" y="1500188"/>
            <a:ext cx="3497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PHENIX: Au+Cu at 200 GeV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028" y="1987750"/>
                <a:ext cx="3218082" cy="105484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alt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Arial"/>
                            <a:ea typeface="Arial Unicode MS" panose="020B0604020202020204" pitchFamily="34" charset="-128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</m:t>
                        </m:r>
                        <m:r>
                          <a:rPr kumimoji="0" lang="en-US" altLang="en-US" sz="2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B</m:t>
                        </m:r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J</m:t>
                        </m:r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nor/>
                          </m:rPr>
                          <a:rPr kumimoji="0" lang="az-Cyrl-AZ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Arial"/>
                            <a:ea typeface="Arial Unicode MS" panose="020B0604020202020204" pitchFamily="34" charset="-128"/>
                            <a:cs typeface="+mn-cs"/>
                          </a:rPr>
                          <m:t>ѱ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 was 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determined</a:t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for both the gold 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and</a:t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 copper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going directions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Arial Unicode MS" panose="020B0604020202020204" pitchFamily="34" charset="-128"/>
                    <a:cs typeface="+mn-cs"/>
                  </a:rPr>
                  <a:t>.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8" y="1987750"/>
                <a:ext cx="3218082" cy="1054841"/>
              </a:xfrm>
              <a:prstGeom prst="rect">
                <a:avLst/>
              </a:prstGeom>
              <a:blipFill rotWithShape="0">
                <a:blip r:embed="rId5"/>
                <a:stretch>
                  <a:fillRect t="-2286" b="-9143"/>
                </a:stretch>
              </a:blipFill>
              <a:ln w="952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028" y="3573016"/>
                <a:ext cx="3214962" cy="190340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</m:t>
                      </m:r>
                      <m:r>
                        <m:rPr>
                          <m:nor/>
                        </m:rPr>
                        <a:rPr kumimoji="0" lang="en-US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The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meson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fraction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is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larger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in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Cu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+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Au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collisions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because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integrated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pT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and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centrality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mesons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are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less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suppressed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than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prompt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J</m:t>
                      </m:r>
                      <m:r>
                        <m:rPr>
                          <m:nor/>
                        </m:rP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/</m:t>
                      </m:r>
                      <m:r>
                        <m:rPr>
                          <m:nor/>
                        </m:rPr>
                        <a:rPr kumimoji="0" lang="az-Cyrl-A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+mn-cs"/>
                        </a:rPr>
                        <m:t>ѱ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8" y="3573016"/>
                <a:ext cx="3214962" cy="1903406"/>
              </a:xfrm>
              <a:prstGeom prst="rect">
                <a:avLst/>
              </a:prstGeom>
              <a:blipFill rotWithShape="0">
                <a:blip r:embed="rId6"/>
                <a:stretch>
                  <a:fillRect l="-567" b="-2229"/>
                </a:stretch>
              </a:blipFill>
              <a:ln w="952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4427984" y="3573016"/>
            <a:ext cx="432048" cy="111951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-22401" y="592392"/>
            <a:ext cx="9144176" cy="409321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the PHENIX FVTX: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B-meson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Wingdings" panose="05000000000000000000" pitchFamily="2" charset="2"/>
              </a:rPr>
              <a:t>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J/</a:t>
            </a:r>
            <a:r>
              <a:rPr kumimoji="0" lang="az-Cyrl-AZ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ѱ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in </a:t>
            </a:r>
            <a:r>
              <a:rPr kumimoji="0" lang="en-US" alt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Cu+Au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200 GeV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1446566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63" y="1890698"/>
            <a:ext cx="7068181" cy="4466794"/>
          </a:xfrm>
          <a:prstGeom prst="rect">
            <a:avLst/>
          </a:prstGeom>
        </p:spPr>
      </p:pic>
      <p:sp>
        <p:nvSpPr>
          <p:cNvPr id="31746" name="Rectangle 3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317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9840" r="5698" b="8385"/>
          <a:stretch>
            <a:fillRect/>
          </a:stretch>
        </p:blipFill>
        <p:spPr bwMode="auto">
          <a:xfrm>
            <a:off x="8242300" y="-33338"/>
            <a:ext cx="901700" cy="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813"/>
            <a:ext cx="9144000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What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NEW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 on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Open Heavy Flavor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-112" charset="0"/>
                <a:cs typeface="Arial Unicode MS" pitchFamily="-112" charset="0"/>
              </a:rPr>
              <a:t>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1113" y="965200"/>
            <a:ext cx="9144001" cy="4921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B-&gt;J/</a:t>
            </a:r>
            <a:r>
              <a:rPr kumimoji="0" lang="az-Cyrl-A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ѱ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fraction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1752" name="TextBox 14"/>
          <p:cNvSpPr txBox="1">
            <a:spLocks noChangeArrowheads="1"/>
          </p:cNvSpPr>
          <p:nvPr/>
        </p:nvSpPr>
        <p:spPr bwMode="auto">
          <a:xfrm>
            <a:off x="2907034" y="1506538"/>
            <a:ext cx="5913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PHENIX: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p+p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at  510 GeV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compared to word data </a:t>
            </a:r>
          </a:p>
        </p:txBody>
      </p:sp>
      <p:sp>
        <p:nvSpPr>
          <p:cNvPr id="3" name="Curved Left Arrow 2"/>
          <p:cNvSpPr/>
          <p:nvPr/>
        </p:nvSpPr>
        <p:spPr>
          <a:xfrm>
            <a:off x="5868144" y="1853750"/>
            <a:ext cx="287338" cy="376238"/>
          </a:xfrm>
          <a:prstGeom prst="curvedLeft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4" name="TextBox 3"/>
          <p:cNvSpPr txBox="1">
            <a:spLocks noChangeArrowheads="1"/>
          </p:cNvSpPr>
          <p:nvPr/>
        </p:nvSpPr>
        <p:spPr bwMode="auto">
          <a:xfrm>
            <a:off x="107950" y="3789363"/>
            <a:ext cx="1928813" cy="1754187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The B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Wingdings" panose="05000000000000000000" pitchFamily="2" charset="2"/>
              </a:rPr>
              <a:t>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J/</a:t>
            </a:r>
            <a:r>
              <a:rPr kumimoji="0" lang="el-G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ψ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fraction does not have the energy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dependence for J/</a:t>
            </a:r>
            <a:r>
              <a:rPr kumimoji="0" lang="el-G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ψ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p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&lt; 5 GeV/c region.</a:t>
            </a:r>
          </a:p>
        </p:txBody>
      </p:sp>
      <p:sp>
        <p:nvSpPr>
          <p:cNvPr id="31755" name="TextBox 3"/>
          <p:cNvSpPr txBox="1">
            <a:spLocks noChangeArrowheads="1"/>
          </p:cNvSpPr>
          <p:nvPr/>
        </p:nvSpPr>
        <p:spPr bwMode="auto">
          <a:xfrm>
            <a:off x="107950" y="1890698"/>
            <a:ext cx="1839913" cy="1754326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fraction of B-mesons in J/psi yields is of around 10%, in accordance with world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data.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-22401" y="592392"/>
            <a:ext cx="9144176" cy="409321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First Results from the PHENIX FVTX: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B-meson 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sym typeface="Wingdings" panose="05000000000000000000" pitchFamily="2" charset="2"/>
              </a:rPr>
              <a:t>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J/</a:t>
            </a:r>
            <a:r>
              <a:rPr kumimoji="0" lang="az-Cyrl-AZ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ѱ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in </a:t>
            </a:r>
            <a:r>
              <a:rPr kumimoji="0" lang="en-US" alt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p+p</a:t>
            </a:r>
            <a:r>
              <a: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</a:rPr>
              <a:t> 510 GeV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5318" y="6480183"/>
            <a:ext cx="5815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TAKEN FROM RACHID NOUICER SQM 2016 TALK</a:t>
            </a:r>
          </a:p>
        </p:txBody>
      </p:sp>
    </p:spTree>
    <p:extLst>
      <p:ext uri="{BB962C8B-B14F-4D97-AF65-F5344CB8AC3E}">
        <p14:creationId xmlns:p14="http://schemas.microsoft.com/office/powerpoint/2010/main" val="2727577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2" y="17269"/>
            <a:ext cx="8229601" cy="560387"/>
          </a:xfrm>
        </p:spPr>
        <p:txBody>
          <a:bodyPr/>
          <a:lstStyle/>
          <a:p>
            <a:pPr eaLnBrk="1" hangingPunct="1"/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D</a:t>
            </a:r>
            <a:r>
              <a:rPr lang="en-US" altLang="zh-CN" sz="2800" b="1" baseline="30000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0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 and D* p</a:t>
            </a:r>
            <a:r>
              <a:rPr lang="en-US" altLang="zh-CN" sz="2800" b="1" baseline="-25000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T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 spectra in 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p+p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 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itchFamily="-108" charset="0"/>
                <a:cs typeface="宋体" pitchFamily="-108" charset="-122"/>
              </a:rPr>
              <a:t>500 GeV collisions</a:t>
            </a:r>
            <a:endParaRPr lang="en-US" altLang="zh-CN" sz="2800" b="1" dirty="0">
              <a:solidFill>
                <a:srgbClr val="0000FF"/>
              </a:solidFill>
              <a:latin typeface="Arial" pitchFamily="-108" charset="0"/>
              <a:cs typeface="宋体" pitchFamily="-108" charset="-122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5576" y="3985874"/>
            <a:ext cx="4104456" cy="124332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Obdélník 1"/>
          <p:cNvSpPr/>
          <p:nvPr/>
        </p:nvSpPr>
        <p:spPr>
          <a:xfrm>
            <a:off x="611560" y="5372392"/>
            <a:ext cx="8388424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D* measurement in </a:t>
            </a:r>
            <a:r>
              <a:rPr lang="en-US" dirty="0" err="1" smtClean="0">
                <a:solidFill>
                  <a:schemeClr val="accent4"/>
                </a:solidFill>
              </a:rPr>
              <a:t>p+p</a:t>
            </a:r>
            <a:r>
              <a:rPr lang="en-US" dirty="0" smtClean="0">
                <a:solidFill>
                  <a:schemeClr val="accent4"/>
                </a:solidFill>
              </a:rPr>
              <a:t> 500 GeV up to  p</a:t>
            </a:r>
            <a:r>
              <a:rPr lang="en-US" baseline="-25000" dirty="0" smtClean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accent4"/>
                </a:solidFill>
              </a:rPr>
              <a:t> ~ 18 GeV/c. </a:t>
            </a:r>
          </a:p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FONLL  is  consistent with data.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6245722"/>
            <a:ext cx="7080276" cy="461651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r>
              <a:rPr lang="en-US" sz="1200" dirty="0" smtClean="0"/>
              <a:t>FONLL: 500 </a:t>
            </a:r>
            <a:r>
              <a:rPr lang="en-US" sz="1200" dirty="0" err="1" smtClean="0"/>
              <a:t>GeV</a:t>
            </a:r>
            <a:r>
              <a:rPr lang="en-US" sz="1200" dirty="0" smtClean="0"/>
              <a:t> </a:t>
            </a:r>
            <a:r>
              <a:rPr lang="pt-BR" sz="1200" smtClean="0"/>
              <a:t>R.Vogt  </a:t>
            </a:r>
            <a:r>
              <a:rPr lang="pt-BR" sz="1200" dirty="0" smtClean="0"/>
              <a:t>priv. </a:t>
            </a:r>
            <a:r>
              <a:rPr lang="pt-BR" sz="1200" dirty="0"/>
              <a:t>c</a:t>
            </a:r>
            <a:r>
              <a:rPr lang="pt-BR" sz="1200" dirty="0" smtClean="0"/>
              <a:t>omm., </a:t>
            </a:r>
            <a:r>
              <a:rPr lang="pt-BR" sz="1200" dirty="0"/>
              <a:t>|y| &lt; 1 </a:t>
            </a:r>
          </a:p>
          <a:p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9" y="743495"/>
            <a:ext cx="7129463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6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404664"/>
            <a:ext cx="5110020" cy="511002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5755303"/>
            <a:ext cx="3342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1000" b="1" i="1" dirty="0">
                <a:latin typeface="Times New Roman"/>
                <a:cs typeface="Times New Roman"/>
              </a:rPr>
              <a:t>STAR: </a:t>
            </a:r>
            <a:r>
              <a:rPr lang="en-US" altLang="zh-CN" sz="1000" b="1" i="1" dirty="0">
                <a:latin typeface="Times New Roman"/>
                <a:cs typeface="Times New Roman"/>
              </a:rPr>
              <a:t>PRD 86 (2012) 072013, </a:t>
            </a:r>
            <a:r>
              <a:rPr lang="en-US" altLang="zh-CN" sz="1000" b="1" i="1" dirty="0" smtClean="0">
                <a:latin typeface="Times New Roman"/>
                <a:cs typeface="Times New Roman"/>
              </a:rPr>
              <a:t> </a:t>
            </a:r>
            <a:r>
              <a:rPr lang="hu-HU" altLang="zh-CN" sz="1000" b="1" i="1" dirty="0" smtClean="0">
                <a:latin typeface="Times New Roman"/>
                <a:cs typeface="Times New Roman"/>
              </a:rPr>
              <a:t>NPA </a:t>
            </a:r>
            <a:r>
              <a:rPr lang="hu-HU" altLang="zh-CN" sz="1000" b="1" i="1" dirty="0">
                <a:latin typeface="Times New Roman"/>
                <a:cs typeface="Times New Roman"/>
              </a:rPr>
              <a:t>931 (2014)</a:t>
            </a:r>
            <a:r>
              <a:rPr lang="en-US" altLang="zh-CN" sz="1000" b="1" i="1" dirty="0">
                <a:latin typeface="Times New Roman"/>
                <a:cs typeface="Times New Roman"/>
              </a:rPr>
              <a:t> 520</a:t>
            </a:r>
          </a:p>
          <a:p>
            <a:r>
              <a:rPr lang="en-US" altLang="zh-CN" sz="1000" b="1" i="1" dirty="0">
                <a:latin typeface="Times New Roman"/>
                <a:cs typeface="Times New Roman"/>
              </a:rPr>
              <a:t>CDF: </a:t>
            </a:r>
            <a:r>
              <a:rPr lang="hu-HU" altLang="zh-CN" sz="1000" b="1" i="1" dirty="0">
                <a:latin typeface="Times New Roman"/>
                <a:cs typeface="Times New Roman"/>
              </a:rPr>
              <a:t>PRL 91 (2003) </a:t>
            </a:r>
            <a:r>
              <a:rPr lang="hu-HU" altLang="zh-CN" sz="1000" b="1" i="1" dirty="0" smtClean="0">
                <a:latin typeface="Times New Roman"/>
                <a:cs typeface="Times New Roman"/>
              </a:rPr>
              <a:t>241804</a:t>
            </a:r>
            <a:r>
              <a:rPr lang="en-US" altLang="zh-CN" sz="1000" b="1" i="1" dirty="0" smtClean="0">
                <a:latin typeface="Times New Roman"/>
                <a:cs typeface="Times New Roman"/>
              </a:rPr>
              <a:t>; ALICE</a:t>
            </a:r>
            <a:r>
              <a:rPr lang="en-US" altLang="zh-CN" sz="1000" b="1" i="1" dirty="0">
                <a:latin typeface="Times New Roman"/>
                <a:cs typeface="Times New Roman"/>
              </a:rPr>
              <a:t>: JHEP01 (2012) 128</a:t>
            </a:r>
            <a:endParaRPr lang="fr-FR" altLang="zh-CN" sz="1000" b="1" i="1" dirty="0">
              <a:latin typeface="Times New Roman"/>
              <a:cs typeface="Times New Roman"/>
            </a:endParaRPr>
          </a:p>
          <a:p>
            <a:r>
              <a:rPr lang="it-IT" altLang="zh-CN" sz="1000" b="1" i="1" dirty="0">
                <a:latin typeface="Times New Roman"/>
                <a:cs typeface="Times New Roman"/>
              </a:rPr>
              <a:t>FONLL: PRL 95 (2005) 122001</a:t>
            </a:r>
          </a:p>
        </p:txBody>
      </p:sp>
    </p:spTree>
    <p:extLst>
      <p:ext uri="{BB962C8B-B14F-4D97-AF65-F5344CB8AC3E}">
        <p14:creationId xmlns:p14="http://schemas.microsoft.com/office/powerpoint/2010/main" val="24161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-171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Total inclusive charm cross-section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j</a:t>
            </a:r>
            <a:r>
              <a:rPr lang="en-US" dirty="0" smtClean="0">
                <a:solidFill>
                  <a:srgbClr val="000000"/>
                </a:solidFill>
              </a:rPr>
              <a:t>aroslav.bielcik@fjfi.cvut.cz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0882-0D53-481E-8F9C-358E3430A3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6752"/>
            <a:ext cx="4752528" cy="441188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436096" y="1444134"/>
            <a:ext cx="3801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 200GeV and 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 data points are in world </a:t>
            </a:r>
            <a:r>
              <a:rPr lang="en-US" dirty="0"/>
              <a:t>data trend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NLO </a:t>
            </a:r>
            <a:r>
              <a:rPr lang="en-US" dirty="0" err="1" smtClean="0"/>
              <a:t>pQCD</a:t>
            </a:r>
            <a:r>
              <a:rPr lang="en-US" dirty="0" smtClean="0"/>
              <a:t> calculations </a:t>
            </a:r>
          </a:p>
          <a:p>
            <a:r>
              <a:rPr lang="en-US" dirty="0"/>
              <a:t> </a:t>
            </a:r>
            <a:r>
              <a:rPr lang="en-US" dirty="0" smtClean="0"/>
              <a:t>reproduce the data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4800600" y="3429000"/>
            <a:ext cx="4267200" cy="1447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219" name="Group 79"/>
          <p:cNvGrpSpPr>
            <a:grpSpLocks/>
          </p:cNvGrpSpPr>
          <p:nvPr/>
        </p:nvGrpSpPr>
        <p:grpSpPr bwMode="auto">
          <a:xfrm>
            <a:off x="2579852" y="4458598"/>
            <a:ext cx="2458873" cy="2132702"/>
            <a:chOff x="5715000" y="3810000"/>
            <a:chExt cx="2225234" cy="1828800"/>
          </a:xfrm>
        </p:grpSpPr>
        <p:sp>
          <p:nvSpPr>
            <p:cNvPr id="9248" name="object 8"/>
            <p:cNvSpPr>
              <a:spLocks noChangeAspect="1"/>
            </p:cNvSpPr>
            <p:nvPr/>
          </p:nvSpPr>
          <p:spPr bwMode="auto">
            <a:xfrm>
              <a:off x="5715000" y="3810000"/>
              <a:ext cx="2225234" cy="18288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6049897" y="4495800"/>
              <a:ext cx="164591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250" name="object 16"/>
            <p:cNvSpPr>
              <a:spLocks/>
            </p:cNvSpPr>
            <p:nvPr/>
          </p:nvSpPr>
          <p:spPr bwMode="auto">
            <a:xfrm>
              <a:off x="6629401" y="4114800"/>
              <a:ext cx="381000" cy="685800"/>
            </a:xfrm>
            <a:custGeom>
              <a:avLst/>
              <a:gdLst>
                <a:gd name="T0" fmla="*/ 0 w 711834"/>
                <a:gd name="T1" fmla="*/ 1078991 h 1079500"/>
                <a:gd name="T2" fmla="*/ 711707 w 711834"/>
                <a:gd name="T3" fmla="*/ 1078991 h 1079500"/>
                <a:gd name="T4" fmla="*/ 711707 w 711834"/>
                <a:gd name="T5" fmla="*/ 0 h 1079500"/>
                <a:gd name="T6" fmla="*/ 0 w 711834"/>
                <a:gd name="T7" fmla="*/ 0 h 1079500"/>
                <a:gd name="T8" fmla="*/ 0 w 711834"/>
                <a:gd name="T9" fmla="*/ 1078991 h 1079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834" h="1079500">
                  <a:moveTo>
                    <a:pt x="0" y="1078991"/>
                  </a:moveTo>
                  <a:lnTo>
                    <a:pt x="711707" y="1078991"/>
                  </a:lnTo>
                  <a:lnTo>
                    <a:pt x="711707" y="0"/>
                  </a:lnTo>
                  <a:lnTo>
                    <a:pt x="0" y="0"/>
                  </a:lnTo>
                  <a:lnTo>
                    <a:pt x="0" y="107899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51" name="object 19"/>
            <p:cNvSpPr txBox="1">
              <a:spLocks noChangeArrowheads="1"/>
            </p:cNvSpPr>
            <p:nvPr/>
          </p:nvSpPr>
          <p:spPr bwMode="auto">
            <a:xfrm>
              <a:off x="6629400" y="3868579"/>
              <a:ext cx="35496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600">
                  <a:latin typeface="Helvetica" charset="0"/>
                  <a:cs typeface="Helvetica" charset="0"/>
                </a:rPr>
                <a:t>mid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  <a:latin typeface="+mj-lt"/>
                <a:ea typeface="+mj-ea"/>
              </a:rPr>
              <a:t>Cold nuclear </a:t>
            </a:r>
            <a:r>
              <a:rPr lang="en-US" sz="3600" dirty="0" err="1" smtClean="0">
                <a:solidFill>
                  <a:srgbClr val="0000FF"/>
                </a:solidFill>
                <a:latin typeface="+mj-lt"/>
                <a:ea typeface="+mj-ea"/>
              </a:rPr>
              <a:t>matter@dAu</a:t>
            </a:r>
            <a:r>
              <a:rPr lang="en-US" sz="3600" dirty="0" smtClean="0">
                <a:solidFill>
                  <a:srgbClr val="0000FF"/>
                </a:solidFill>
                <a:latin typeface="+mj-lt"/>
                <a:ea typeface="+mj-ea"/>
              </a:rPr>
              <a:t> 200GeV</a:t>
            </a:r>
            <a:endParaRPr lang="en-US" sz="3600" dirty="0">
              <a:solidFill>
                <a:srgbClr val="0000FF"/>
              </a:solidFill>
              <a:latin typeface="+mj-lt"/>
              <a:ea typeface="+mj-ea"/>
            </a:endParaRPr>
          </a:p>
        </p:txBody>
      </p:sp>
      <p:sp>
        <p:nvSpPr>
          <p:cNvPr id="922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27EECE-B5BD-8E4E-AB71-D32637AB696B}" type="slidenum">
              <a:rPr lang="en-US">
                <a:solidFill>
                  <a:srgbClr val="000000"/>
                </a:solidFill>
                <a:cs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srgbClr val="000000"/>
              </a:solidFill>
              <a:cs typeface="Helvetica" charset="0"/>
            </a:endParaRPr>
          </a:p>
        </p:txBody>
      </p:sp>
      <p:sp>
        <p:nvSpPr>
          <p:cNvPr id="9223" name="object 27"/>
          <p:cNvSpPr txBox="1">
            <a:spLocks noChangeArrowheads="1"/>
          </p:cNvSpPr>
          <p:nvPr/>
        </p:nvSpPr>
        <p:spPr bwMode="auto">
          <a:xfrm>
            <a:off x="5062170" y="6154499"/>
            <a:ext cx="311074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Helvetica" charset="0"/>
                <a:cs typeface="Helvetica" charset="0"/>
              </a:rPr>
              <a:t>PHENIX Phys</a:t>
            </a:r>
            <a:r>
              <a:rPr lang="en-US" sz="1200" dirty="0">
                <a:latin typeface="Helvetica" charset="0"/>
                <a:cs typeface="Helvetica" charset="0"/>
              </a:rPr>
              <a:t>. Rev. Lett. 109, 242301 (2012)</a:t>
            </a:r>
          </a:p>
        </p:txBody>
      </p:sp>
      <p:sp>
        <p:nvSpPr>
          <p:cNvPr id="27" name="object 31"/>
          <p:cNvSpPr txBox="1"/>
          <p:nvPr/>
        </p:nvSpPr>
        <p:spPr>
          <a:xfrm>
            <a:off x="2743200" y="6400800"/>
            <a:ext cx="1463675" cy="24606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-35" dirty="0" err="1">
                <a:latin typeface="Helvetica"/>
                <a:ea typeface="+mn-ea"/>
                <a:cs typeface="Helvetica"/>
              </a:rPr>
              <a:t>R</a:t>
            </a:r>
            <a:r>
              <a:rPr lang="en-US" sz="1600" spc="-35" baseline="-25000" dirty="0" err="1">
                <a:latin typeface="Helvetica"/>
                <a:ea typeface="+mn-ea"/>
                <a:cs typeface="Helvetica"/>
              </a:rPr>
              <a:t>g</a:t>
            </a:r>
            <a:r>
              <a:rPr lang="en-US" sz="1600" spc="-35" dirty="0">
                <a:latin typeface="Helvetica"/>
                <a:ea typeface="+mn-ea"/>
                <a:cs typeface="Helvetica"/>
              </a:rPr>
              <a:t> from EPS09</a:t>
            </a:r>
            <a:endParaRPr sz="1600" dirty="0">
              <a:latin typeface="Helvetica"/>
              <a:ea typeface="+mn-ea"/>
              <a:cs typeface="Helvetica"/>
            </a:endParaRPr>
          </a:p>
        </p:txBody>
      </p:sp>
      <p:sp>
        <p:nvSpPr>
          <p:cNvPr id="9227" name="TextBox 3"/>
          <p:cNvSpPr txBox="1">
            <a:spLocks noChangeArrowheads="1"/>
          </p:cNvSpPr>
          <p:nvPr/>
        </p:nvSpPr>
        <p:spPr bwMode="auto">
          <a:xfrm>
            <a:off x="323528" y="4893076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/>
              <a:t>Shadowing/Anti-Shadowing Transition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62200" y="5562600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30" name="Picture 4" descr="fig2_per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371668" cy="283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7" descr="fig2_ce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2" y="1131028"/>
            <a:ext cx="4326632" cy="282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TextBox 32"/>
          <p:cNvSpPr txBox="1">
            <a:spLocks noChangeArrowheads="1"/>
          </p:cNvSpPr>
          <p:nvPr/>
        </p:nvSpPr>
        <p:spPr bwMode="auto">
          <a:xfrm>
            <a:off x="101352" y="4120044"/>
            <a:ext cx="448652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+mn-lt"/>
                <a:cs typeface="Helvetica" charset="0"/>
              </a:rPr>
              <a:t>Central - Enhancement at </a:t>
            </a:r>
            <a:r>
              <a:rPr lang="en-US" dirty="0">
                <a:latin typeface="+mn-lt"/>
                <a:cs typeface="Helvetica" charset="0"/>
              </a:rPr>
              <a:t>intermediate p</a:t>
            </a:r>
            <a:r>
              <a:rPr lang="en-US" baseline="-25000" dirty="0">
                <a:latin typeface="+mn-lt"/>
                <a:cs typeface="Helvetica" charset="0"/>
              </a:rPr>
              <a:t>T</a:t>
            </a:r>
          </a:p>
          <a:p>
            <a:endParaRPr lang="en-US" sz="2000" dirty="0">
              <a:latin typeface="Helvetica" charset="0"/>
              <a:cs typeface="Helvetica" charset="0"/>
            </a:endParaRPr>
          </a:p>
        </p:txBody>
      </p:sp>
      <p:sp>
        <p:nvSpPr>
          <p:cNvPr id="9235" name="TextBox 33"/>
          <p:cNvSpPr txBox="1">
            <a:spLocks noChangeArrowheads="1"/>
          </p:cNvSpPr>
          <p:nvPr/>
        </p:nvSpPr>
        <p:spPr bwMode="auto">
          <a:xfrm>
            <a:off x="5038725" y="4131077"/>
            <a:ext cx="31341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+mn-lt"/>
                <a:cs typeface="Helvetica" charset="0"/>
              </a:rPr>
              <a:t>Peripheral -  Consistent </a:t>
            </a:r>
            <a:r>
              <a:rPr lang="en-US" dirty="0">
                <a:latin typeface="+mn-lt"/>
                <a:cs typeface="Helvetica" charset="0"/>
              </a:rPr>
              <a:t>with </a:t>
            </a:r>
          </a:p>
          <a:p>
            <a:r>
              <a:rPr lang="en-US" dirty="0">
                <a:latin typeface="+mn-lt"/>
                <a:cs typeface="Helvetica" charset="0"/>
              </a:rPr>
              <a:t>scaled </a:t>
            </a:r>
            <a:r>
              <a:rPr lang="en-US" dirty="0" err="1">
                <a:latin typeface="+mn-lt"/>
                <a:cs typeface="Helvetica" charset="0"/>
              </a:rPr>
              <a:t>p+p</a:t>
            </a:r>
            <a:r>
              <a:rPr lang="en-US" dirty="0">
                <a:latin typeface="+mn-lt"/>
                <a:cs typeface="Helvetica" charset="0"/>
              </a:rPr>
              <a:t> results</a:t>
            </a:r>
          </a:p>
          <a:p>
            <a:r>
              <a:rPr lang="en-US" sz="2000" dirty="0" smtClean="0">
                <a:latin typeface="Helvetica" charset="0"/>
                <a:cs typeface="Helvetica" charset="0"/>
              </a:rPr>
              <a:t> 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6021" y="683404"/>
            <a:ext cx="542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Non-photonic electrons at </a:t>
            </a:r>
            <a:r>
              <a:rPr lang="en-US" dirty="0" err="1" smtClean="0"/>
              <a:t>midrapidity</a:t>
            </a:r>
            <a:r>
              <a:rPr lang="en-US" dirty="0" smtClean="0"/>
              <a:t> (PHENIX)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blipFill rotWithShape="0">
          <a:blip xmlns:r="http://schemas.openxmlformats.org/officeDocument/2006/relationships" r:embed="rId1"/>
          <a:stretch>
            <a:fillRect l="-590" b="-697"/>
          </a:stretch>
        </a:blip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>
          <a:defRPr>
            <a:noFill/>
          </a:defRPr>
        </a:defPPr>
      </a:lstStyle>
    </a:txDef>
  </a:objectDefaults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3706</TotalTime>
  <Words>3333</Words>
  <Application>Microsoft Office PowerPoint</Application>
  <PresentationFormat>On-screen Show (4:3)</PresentationFormat>
  <Paragraphs>668</Paragraphs>
  <Slides>58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83" baseType="lpstr">
      <vt:lpstr>ＭＳ Ｐゴシック</vt:lpstr>
      <vt:lpstr>ＭＳ Ｐゴシック</vt:lpstr>
      <vt:lpstr>MS UI Gothic</vt:lpstr>
      <vt:lpstr>SimSun</vt:lpstr>
      <vt:lpstr>SimSun</vt:lpstr>
      <vt:lpstr>Arial</vt:lpstr>
      <vt:lpstr>Arial Unicode MS</vt:lpstr>
      <vt:lpstr>Calibri</vt:lpstr>
      <vt:lpstr>Cambria Math</vt:lpstr>
      <vt:lpstr>Daum_Regular</vt:lpstr>
      <vt:lpstr>Helvetica</vt:lpstr>
      <vt:lpstr>Helvetica-Light</vt:lpstr>
      <vt:lpstr>Palatino-BoldItalic</vt:lpstr>
      <vt:lpstr>Palatino-Italic</vt:lpstr>
      <vt:lpstr>PT Sans</vt:lpstr>
      <vt:lpstr>PT Sans Caption</vt:lpstr>
      <vt:lpstr>PT Serif</vt:lpstr>
      <vt:lpstr>Symbol</vt:lpstr>
      <vt:lpstr>Times New Roman</vt:lpstr>
      <vt:lpstr>Trebuchet MS</vt:lpstr>
      <vt:lpstr>Wingdings</vt:lpstr>
      <vt:lpstr>Wingdings 3</vt:lpstr>
      <vt:lpstr>Motiv sady Office</vt:lpstr>
      <vt:lpstr>Default Design</vt:lpstr>
      <vt:lpstr>Layers</vt:lpstr>
      <vt:lpstr>PowerPoint Presentation</vt:lpstr>
      <vt:lpstr>Relativistic Heavy-Ion Collider</vt:lpstr>
      <vt:lpstr>Outline</vt:lpstr>
      <vt:lpstr>PowerPoint Presentation</vt:lpstr>
      <vt:lpstr>D0 and D* pT spectra in p+p 200 GeV collisions</vt:lpstr>
      <vt:lpstr>D0 and D* pT spectra in p+p 500 GeV collisions</vt:lpstr>
      <vt:lpstr>PowerPoint Presentation</vt:lpstr>
      <vt:lpstr>Total inclusive charm cross-section </vt:lpstr>
      <vt:lpstr>Cold nuclear matter@dAu 200GeV</vt:lpstr>
      <vt:lpstr>Muons at Forward/Backward Rapidity@PHENIX</vt:lpstr>
      <vt:lpstr>RdAu@PHENIX</vt:lpstr>
      <vt:lpstr>STAR Heavy Flavor Tracker (HFT)</vt:lpstr>
      <vt:lpstr>HFT Performance vs. design goals</vt:lpstr>
      <vt:lpstr>D mesons with HFT</vt:lpstr>
      <vt:lpstr>Topological reconstruction with HFT</vt:lpstr>
      <vt:lpstr>Nuclear modification factor</vt:lpstr>
      <vt:lpstr>PowerPoint Presentation</vt:lpstr>
      <vt:lpstr>PowerPoint Presentation</vt:lpstr>
      <vt:lpstr>Mass effect     </vt:lpstr>
      <vt:lpstr>PowerPoint Presentation</vt:lpstr>
      <vt:lpstr>Extracting the diffusion coefficient (2πT)D </vt:lpstr>
      <vt:lpstr>Run 14 data reprocessing </vt:lpstr>
      <vt:lpstr>D0 spectra in U+U 193 GeV</vt:lpstr>
      <vt:lpstr>D0 spectra in Au+Au vs. U+U collisions</vt:lpstr>
      <vt:lpstr>NPE UU193GeV</vt:lpstr>
      <vt:lpstr>Non-photonic electrons in 200 GeV Au+Au </vt:lpstr>
      <vt:lpstr>Heavy Flavor Electrons  RAA and v2</vt:lpstr>
      <vt:lpstr>Non-photonic electrons in Cu+Cu 200GeV</vt:lpstr>
      <vt:lpstr>Nuclear modification for similar &lt;Npart&gt; </vt:lpstr>
      <vt:lpstr>Npart  dependence of RAA</vt:lpstr>
      <vt:lpstr>Cu+Cu 200 GeV  e+/- midrapidity vs. m- for forward rapidity</vt:lpstr>
      <vt:lpstr>Non-photonic electrons Au+Au 62.4 GeV</vt:lpstr>
      <vt:lpstr>RAA heavy flavor vs. pions</vt:lpstr>
      <vt:lpstr>Non-photonic electrons Au+Au 39, 62.4 GeV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HFT+ simulation</vt:lpstr>
      <vt:lpstr>Future HFT+ Upgrade plan (2021-2022)</vt:lpstr>
      <vt:lpstr>PowerPoint Presentation</vt:lpstr>
      <vt:lpstr>Electron-Muon Correlation@dAu200GeV</vt:lpstr>
      <vt:lpstr>Models backward@dAu </vt:lpstr>
      <vt:lpstr>Heavy flavor with HFT 2014-2016</vt:lpstr>
      <vt:lpstr>Ralf Rapp @ SaporeGravis workshop 2014</vt:lpstr>
      <vt:lpstr>Non-photonic electrons azimuthal anisotropy</vt:lpstr>
      <vt:lpstr>Heavy Flavor Tracker</vt:lpstr>
      <vt:lpstr>PowerPoint Presentation</vt:lpstr>
      <vt:lpstr>Heavy Flavor Comparison with J/ψ</vt:lpstr>
      <vt:lpstr>RdAu v.s. Ncoll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jaro</dc:creator>
  <cp:lastModifiedBy>Jaroslav Bielcik</cp:lastModifiedBy>
  <cp:revision>399</cp:revision>
  <dcterms:modified xsi:type="dcterms:W3CDTF">2016-07-17T17:01:45Z</dcterms:modified>
</cp:coreProperties>
</file>