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tiff" ContentType="image/tiff"/>
  <Default Extension="emf" ContentType="image/x-emf"/>
  <Default Extension="jpeg" ContentType="image/jpeg"/>
  <Default Extension="rels" ContentType="application/vnd.openxmlformats-package.relationships+xml"/>
  <Default Extension="tif" ContentType="image/t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ppt/comments/comment3.xml" ContentType="application/vnd.openxmlformats-officedocument.presentationml.comment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comment4.xml" ContentType="application/vnd.openxmlformats-officedocument.presentationml.comments+xml"/>
  <Override PartName="/ppt/comments/comment5.xml" ContentType="application/vnd.openxmlformats-officedocument.presentationml.comments+xml"/>
  <Override PartName="/ppt/comments/comment6.xml" ContentType="application/vnd.openxmlformats-officedocument.presentationml.comments+xml"/>
  <Override PartName="/ppt/comments/comment7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4097" r:id="rId1"/>
  </p:sldMasterIdLst>
  <p:notesMasterIdLst>
    <p:notesMasterId r:id="rId76"/>
  </p:notesMasterIdLst>
  <p:handoutMasterIdLst>
    <p:handoutMasterId r:id="rId77"/>
  </p:handoutMasterIdLst>
  <p:sldIdLst>
    <p:sldId id="392" r:id="rId2"/>
    <p:sldId id="492" r:id="rId3"/>
    <p:sldId id="493" r:id="rId4"/>
    <p:sldId id="483" r:id="rId5"/>
    <p:sldId id="484" r:id="rId6"/>
    <p:sldId id="485" r:id="rId7"/>
    <p:sldId id="488" r:id="rId8"/>
    <p:sldId id="536" r:id="rId9"/>
    <p:sldId id="538" r:id="rId10"/>
    <p:sldId id="539" r:id="rId11"/>
    <p:sldId id="540" r:id="rId12"/>
    <p:sldId id="486" r:id="rId13"/>
    <p:sldId id="490" r:id="rId14"/>
    <p:sldId id="543" r:id="rId15"/>
    <p:sldId id="491" r:id="rId16"/>
    <p:sldId id="550" r:id="rId17"/>
    <p:sldId id="530" r:id="rId18"/>
    <p:sldId id="519" r:id="rId19"/>
    <p:sldId id="556" r:id="rId20"/>
    <p:sldId id="557" r:id="rId21"/>
    <p:sldId id="558" r:id="rId22"/>
    <p:sldId id="559" r:id="rId23"/>
    <p:sldId id="553" r:id="rId24"/>
    <p:sldId id="542" r:id="rId25"/>
    <p:sldId id="531" r:id="rId26"/>
    <p:sldId id="555" r:id="rId27"/>
    <p:sldId id="554" r:id="rId28"/>
    <p:sldId id="520" r:id="rId29"/>
    <p:sldId id="494" r:id="rId30"/>
    <p:sldId id="497" r:id="rId31"/>
    <p:sldId id="498" r:id="rId32"/>
    <p:sldId id="518" r:id="rId33"/>
    <p:sldId id="566" r:id="rId34"/>
    <p:sldId id="565" r:id="rId35"/>
    <p:sldId id="564" r:id="rId36"/>
    <p:sldId id="552" r:id="rId37"/>
    <p:sldId id="516" r:id="rId38"/>
    <p:sldId id="560" r:id="rId39"/>
    <p:sldId id="532" r:id="rId40"/>
    <p:sldId id="561" r:id="rId41"/>
    <p:sldId id="496" r:id="rId42"/>
    <p:sldId id="500" r:id="rId43"/>
    <p:sldId id="501" r:id="rId44"/>
    <p:sldId id="503" r:id="rId45"/>
    <p:sldId id="577" r:id="rId46"/>
    <p:sldId id="522" r:id="rId47"/>
    <p:sldId id="523" r:id="rId48"/>
    <p:sldId id="524" r:id="rId49"/>
    <p:sldId id="563" r:id="rId50"/>
    <p:sldId id="529" r:id="rId51"/>
    <p:sldId id="562" r:id="rId52"/>
    <p:sldId id="568" r:id="rId53"/>
    <p:sldId id="569" r:id="rId54"/>
    <p:sldId id="574" r:id="rId55"/>
    <p:sldId id="570" r:id="rId56"/>
    <p:sldId id="571" r:id="rId57"/>
    <p:sldId id="573" r:id="rId58"/>
    <p:sldId id="572" r:id="rId59"/>
    <p:sldId id="575" r:id="rId60"/>
    <p:sldId id="576" r:id="rId61"/>
    <p:sldId id="508" r:id="rId62"/>
    <p:sldId id="476" r:id="rId63"/>
    <p:sldId id="537" r:id="rId64"/>
    <p:sldId id="525" r:id="rId65"/>
    <p:sldId id="567" r:id="rId66"/>
    <p:sldId id="482" r:id="rId67"/>
    <p:sldId id="504" r:id="rId68"/>
    <p:sldId id="505" r:id="rId69"/>
    <p:sldId id="551" r:id="rId70"/>
    <p:sldId id="544" r:id="rId71"/>
    <p:sldId id="545" r:id="rId72"/>
    <p:sldId id="546" r:id="rId73"/>
    <p:sldId id="547" r:id="rId74"/>
    <p:sldId id="548" r:id="rId7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lexander Kalweit" initials="AK" lastIdx="11" clrIdx="0">
    <p:extLst/>
  </p:cmAuthor>
  <p:cmAuthor id="2" name="Alexander Kalweit" initials="AK [2]" lastIdx="1" clrIdx="1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D05"/>
    <a:srgbClr val="FFCC12"/>
    <a:srgbClr val="FBFBAB"/>
    <a:srgbClr val="E4634D"/>
    <a:srgbClr val="FF2600"/>
    <a:srgbClr val="80D650"/>
    <a:srgbClr val="B886E5"/>
    <a:srgbClr val="FF00FF"/>
    <a:srgbClr val="FF8000"/>
    <a:srgbClr val="66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928" autoAdjust="0"/>
    <p:restoredTop sz="95288" autoAdjust="0"/>
  </p:normalViewPr>
  <p:slideViewPr>
    <p:cSldViewPr snapToGrid="0" snapToObjects="1">
      <p:cViewPr>
        <p:scale>
          <a:sx n="97" d="100"/>
          <a:sy n="97" d="100"/>
        </p:scale>
        <p:origin x="784" y="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18" d="100"/>
          <a:sy n="118" d="100"/>
        </p:scale>
        <p:origin x="3368" y="2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80" Type="http://schemas.openxmlformats.org/officeDocument/2006/relationships/viewProps" Target="viewProps.xml"/><Relationship Id="rId81" Type="http://schemas.openxmlformats.org/officeDocument/2006/relationships/theme" Target="theme/theme1.xml"/><Relationship Id="rId82" Type="http://schemas.openxmlformats.org/officeDocument/2006/relationships/tableStyles" Target="tableStyles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notesMaster" Target="notesMasters/notesMaster1.xml"/><Relationship Id="rId77" Type="http://schemas.openxmlformats.org/officeDocument/2006/relationships/handoutMaster" Target="handoutMasters/handoutMaster1.xml"/><Relationship Id="rId78" Type="http://schemas.openxmlformats.org/officeDocument/2006/relationships/commentAuthors" Target="commentAuthors.xml"/><Relationship Id="rId79" Type="http://schemas.openxmlformats.org/officeDocument/2006/relationships/presProps" Target="presProp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4-05-15T00:31:56.238" idx="1">
    <p:pos x="1856" y="6176"/>
    <p:text>I think this example is canonical, because T is fixed and N is given in the calculation of the density.</p:text>
  </p:cm>
  <p:cm authorId="1" dt="2014-05-15T00:39:34.892" idx="2">
    <p:pos x="8488" y="1400"/>
    <p:text>Redo formulas</p:tex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4-05-15T15:24:48.192" idx="3">
    <p:pos x="8472" y="4624"/>
    <p:text>Redo formulas and re-check them!
-&gt; Jochen Wambach spotted a mistake last time…
-&gt; See Claudia’s lecture</p:tex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4-05-15T01:33:28.907" idx="6">
    <p:pos x="6496" y="6240"/>
    <p:text>Plus Rafelski —&gt; nicely going back to different schools
Plus Beccatini UrQMD —&gt; Padova talk</p:tex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6-07-01T18:55:24.990" idx="2">
    <p:pos x="3605" y="1466"/>
    <p:text>non-perturbative regime!!</p:text>
  </p:cm>
</p:cmLst>
</file>

<file path=ppt/comments/comment5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4-07-07T09:34:51.997" idx="10">
    <p:pos x="4080" y="-976"/>
    <p:text>It is not enough to have good performance in some runs, but over long timescales in order to accumulate enough statistics.
-&gt; There is no possibility to trigger.</p:text>
  </p:cm>
</p:cmLst>
</file>

<file path=ppt/comments/comment6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4-07-06T15:52:26.998" idx="11">
    <p:pos x="3584" y="6640"/>
    <p:text>HERE I STOP: SHOW UNKNOWN BRANCHING RATIOS AND LIFETIME MEASUREMENTS!!</p:text>
  </p:cm>
</p:cmLst>
</file>

<file path=ppt/comments/comment7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4-07-04T23:41:33.948" idx="9">
    <p:pos x="2261" y="6490"/>
    <p:text>The proton is the lightest ‘nucleus’</p:tex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EF2B2C-3590-8F45-B6C4-5C070D64140B}" type="datetimeFigureOut">
              <a:rPr lang="en-US" smtClean="0"/>
              <a:t>5/30/17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6D4B39-2202-234A-8493-9C55A11581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00441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1A5F86-6696-4349-A921-8BE4504D3FFA}" type="datetimeFigureOut">
              <a:rPr lang="en-US" smtClean="0"/>
              <a:t>5/30/17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88FE93-2C5F-1B4E-8A2B-329D8A5A31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30729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88FE93-2C5F-1B4E-8A2B-329D8A5A31A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0847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3487834-171D-4A65-86C3-7922F535483A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166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mailto:alexander.Philipp.Kalweit@cern.ch?subject=" TargetMode="Externa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680696"/>
            <a:ext cx="9144000" cy="1470025"/>
          </a:xfrm>
        </p:spPr>
        <p:txBody>
          <a:bodyPr/>
          <a:lstStyle>
            <a:lvl1pPr algn="ctr">
              <a:defRPr sz="4400">
                <a:solidFill>
                  <a:schemeClr val="accent1"/>
                </a:solidFill>
                <a:latin typeface="Helvetica"/>
                <a:cs typeface="Helvetica"/>
              </a:defRPr>
            </a:lvl1pPr>
          </a:lstStyle>
          <a:p>
            <a:r>
              <a:rPr lang="it-IT" dirty="0" smtClean="0"/>
              <a:t>Click to </a:t>
            </a:r>
            <a:r>
              <a:rPr lang="it-IT" dirty="0" err="1" smtClean="0"/>
              <a:t>edit</a:t>
            </a:r>
            <a:r>
              <a:rPr lang="it-IT" dirty="0" smtClean="0"/>
              <a:t> Master </a:t>
            </a:r>
            <a:r>
              <a:rPr lang="it-IT" dirty="0" err="1" smtClean="0"/>
              <a:t>title</a:t>
            </a:r>
            <a:r>
              <a:rPr lang="it-IT" dirty="0" smtClean="0"/>
              <a:t>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3482903"/>
            <a:ext cx="9144000" cy="111298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latin typeface="Helvetica"/>
                <a:cs typeface="Helvetic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Click to </a:t>
            </a:r>
            <a:r>
              <a:rPr lang="it-IT" dirty="0" err="1" smtClean="0"/>
              <a:t>edit</a:t>
            </a:r>
            <a:r>
              <a:rPr lang="it-IT" dirty="0" smtClean="0"/>
              <a:t> Master </a:t>
            </a:r>
            <a:r>
              <a:rPr lang="it-IT" dirty="0" err="1" smtClean="0"/>
              <a:t>subtitle</a:t>
            </a:r>
            <a:r>
              <a:rPr lang="it-IT" dirty="0" smtClean="0"/>
              <a:t> style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8409008" y="6356351"/>
            <a:ext cx="5390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 smtClean="0">
                <a:latin typeface="Helvetica"/>
              </a:rPr>
              <a:t>|</a:t>
            </a:r>
            <a:r>
              <a:rPr lang="en-US" dirty="0" smtClean="0">
                <a:latin typeface="Helvetica"/>
              </a:rPr>
              <a:t>  </a:t>
            </a:r>
            <a:fld id="{AB54C6E8-2764-8C49-A24E-66AAFC05757F}" type="slidenum">
              <a:rPr lang="en-US" sz="1400" smtClean="0">
                <a:latin typeface="Helvetica"/>
              </a:rPr>
              <a:pPr/>
              <a:t>‹#›</a:t>
            </a:fld>
            <a:endParaRPr lang="en-US" sz="1400" dirty="0">
              <a:latin typeface="Helvetica"/>
            </a:endParaRPr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ffectLst/>
        </p:spPr>
        <p:txBody>
          <a:bodyPr>
            <a:noAutofit/>
          </a:bodyPr>
          <a:lstStyle>
            <a:lvl1pPr>
              <a:defRPr sz="3600" b="1">
                <a:solidFill>
                  <a:schemeClr val="accent1"/>
                </a:solidFill>
              </a:defRPr>
            </a:lvl1pPr>
          </a:lstStyle>
          <a:p>
            <a:r>
              <a:rPr lang="it-IT" dirty="0" smtClean="0"/>
              <a:t>Click to </a:t>
            </a:r>
            <a:r>
              <a:rPr lang="it-IT" dirty="0" err="1" smtClean="0"/>
              <a:t>edit</a:t>
            </a:r>
            <a:r>
              <a:rPr lang="it-IT" dirty="0" smtClean="0"/>
              <a:t> Master </a:t>
            </a:r>
            <a:r>
              <a:rPr lang="it-IT" dirty="0" err="1" smtClean="0"/>
              <a:t>title</a:t>
            </a:r>
            <a:r>
              <a:rPr lang="it-IT" dirty="0" smtClean="0"/>
              <a:t>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07057"/>
            <a:ext cx="8229600" cy="5219107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3994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493818"/>
            <a:ext cx="9144000" cy="1075653"/>
          </a:xfrm>
          <a:solidFill>
            <a:schemeClr val="bg1"/>
          </a:solidFill>
        </p:spPr>
        <p:txBody>
          <a:bodyPr>
            <a:normAutofit/>
          </a:bodyPr>
          <a:lstStyle>
            <a:lvl1pPr algn="ctr">
              <a:defRPr sz="3200" b="1" i="0" cap="small">
                <a:solidFill>
                  <a:schemeClr val="accent1"/>
                </a:solidFill>
                <a:latin typeface="Helvetica"/>
                <a:cs typeface="Helvetica"/>
              </a:defRPr>
            </a:lvl1pPr>
          </a:lstStyle>
          <a:p>
            <a:r>
              <a:rPr lang="it-IT" dirty="0" smtClean="0"/>
              <a:t>Click to </a:t>
            </a:r>
            <a:r>
              <a:rPr lang="it-IT" dirty="0" err="1" smtClean="0"/>
              <a:t>edit</a:t>
            </a:r>
            <a:r>
              <a:rPr lang="it-IT" dirty="0" smtClean="0"/>
              <a:t> Master </a:t>
            </a:r>
            <a:r>
              <a:rPr lang="it-IT" dirty="0" err="1" smtClean="0"/>
              <a:t>title</a:t>
            </a:r>
            <a:r>
              <a:rPr lang="it-IT" dirty="0" smtClean="0"/>
              <a:t> style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903092" y="75898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9859138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ALICE - Templat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/>
          <p:nvPr/>
        </p:nvSpPr>
        <p:spPr>
          <a:xfrm>
            <a:off x="3423942" y="6511542"/>
            <a:ext cx="5089923" cy="205553"/>
          </a:xfrm>
          <a:prstGeom prst="rect">
            <a:avLst/>
          </a:prstGeom>
          <a:ln w="12700"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6789" tIns="26789" rIns="26789" bIns="26789" anchor="ctr">
            <a:spAutoFit/>
          </a:bodyPr>
          <a:lstStyle/>
          <a:p>
            <a:pPr algn="r">
              <a:defRPr sz="1400">
                <a:solidFill>
                  <a:srgbClr val="283A44"/>
                </a:solidFill>
                <a:uFill>
                  <a:solidFill>
                    <a:srgbClr val="283A44"/>
                  </a:solidFill>
                </a:uFill>
              </a:defRPr>
            </a:pPr>
            <a:r>
              <a:rPr sz="984"/>
              <a:t>SQM Berkeley | 2016-JUL-01 | </a:t>
            </a:r>
            <a:r>
              <a:rPr sz="984" u="sng">
                <a:hlinkClick r:id="rId2"/>
              </a:rPr>
              <a:t>Alexander.Philipp.Kalweit@cern.ch</a:t>
            </a:r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326688" y="-7184"/>
            <a:ext cx="8370580" cy="1160062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 sz="3797"/>
            </a:lvl1pPr>
          </a:lstStyle>
          <a:p>
            <a:r>
              <a:t>Title Text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idx="1"/>
          </p:nvPr>
        </p:nvSpPr>
        <p:spPr>
          <a:xfrm>
            <a:off x="326688" y="996725"/>
            <a:ext cx="8370580" cy="5426931"/>
          </a:xfrm>
          <a:prstGeom prst="rect">
            <a:avLst/>
          </a:prstGeom>
          <a:ln>
            <a:round/>
          </a:ln>
        </p:spPr>
        <p:txBody>
          <a:bodyPr lIns="12700" tIns="12700" rIns="12700" bIns="12700"/>
          <a:lstStyle>
            <a:lvl1pPr marL="164381" indent="-164381">
              <a:defRPr sz="1898">
                <a:solidFill>
                  <a:srgbClr val="283A44"/>
                </a:solidFill>
                <a:uFill>
                  <a:solidFill>
                    <a:srgbClr val="283A44"/>
                  </a:solidFill>
                </a:uFill>
              </a:defRPr>
            </a:lvl1pPr>
            <a:lvl2pPr marL="464209" indent="-142752">
              <a:buChar char="•"/>
              <a:defRPr sz="1898">
                <a:solidFill>
                  <a:srgbClr val="283A44"/>
                </a:solidFill>
                <a:uFill>
                  <a:solidFill>
                    <a:srgbClr val="283A44"/>
                  </a:solidFill>
                </a:uFill>
              </a:defRPr>
            </a:lvl2pPr>
            <a:lvl3pPr marL="742188" indent="-99274">
              <a:defRPr sz="1898">
                <a:solidFill>
                  <a:srgbClr val="283A44"/>
                </a:solidFill>
                <a:uFill>
                  <a:solidFill>
                    <a:srgbClr val="283A44"/>
                  </a:solidFill>
                </a:uFill>
              </a:defRPr>
            </a:lvl3pPr>
            <a:lvl4pPr marL="1050476" indent="-86104">
              <a:defRPr sz="1898">
                <a:solidFill>
                  <a:srgbClr val="283A44"/>
                </a:solidFill>
                <a:uFill>
                  <a:solidFill>
                    <a:srgbClr val="283A44"/>
                  </a:solidFill>
                </a:uFill>
              </a:defRPr>
            </a:lvl4pPr>
            <a:lvl5pPr marL="1371934" indent="-86104">
              <a:defRPr sz="1898">
                <a:solidFill>
                  <a:srgbClr val="283A44"/>
                </a:solidFill>
                <a:uFill>
                  <a:solidFill>
                    <a:srgbClr val="283A44"/>
                  </a:solidFill>
                </a:u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xfrm>
            <a:off x="8708479" y="6525479"/>
            <a:ext cx="201564" cy="192364"/>
          </a:xfrm>
          <a:prstGeom prst="rect">
            <a:avLst/>
          </a:prstGeom>
          <a:ln>
            <a:round/>
          </a:ln>
        </p:spPr>
        <p:txBody>
          <a:bodyPr lIns="38100" tIns="38100" rIns="38100" bIns="38100" anchor="ctr"/>
          <a:lstStyle>
            <a:lvl1pPr>
              <a:defRPr sz="984">
                <a:solidFill>
                  <a:srgbClr val="A2A2A2"/>
                </a:solidFill>
                <a:uFill>
                  <a:solidFill>
                    <a:srgbClr val="A2A2A2"/>
                  </a:solidFill>
                </a:u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0736774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45061"/>
            <a:ext cx="8229600" cy="6583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it-IT" dirty="0" smtClean="0"/>
              <a:t>Click to </a:t>
            </a:r>
            <a:r>
              <a:rPr lang="it-IT" dirty="0" err="1" smtClean="0"/>
              <a:t>edit</a:t>
            </a:r>
            <a:r>
              <a:rPr lang="it-IT" dirty="0" smtClean="0"/>
              <a:t> Master </a:t>
            </a:r>
            <a:r>
              <a:rPr lang="it-IT" dirty="0" err="1" smtClean="0"/>
              <a:t>title</a:t>
            </a:r>
            <a:r>
              <a:rPr lang="it-IT" dirty="0" smtClean="0"/>
              <a:t>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920017"/>
            <a:ext cx="8229600" cy="52061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 smtClean="0"/>
              <a:t>Click to </a:t>
            </a:r>
            <a:r>
              <a:rPr lang="it-IT" dirty="0" err="1" smtClean="0"/>
              <a:t>edit</a:t>
            </a:r>
            <a:r>
              <a:rPr lang="it-IT" dirty="0" smtClean="0"/>
              <a:t> Master text </a:t>
            </a:r>
            <a:r>
              <a:rPr lang="it-IT" dirty="0" err="1" smtClean="0"/>
              <a:t>styles</a:t>
            </a:r>
            <a:endParaRPr lang="it-IT" dirty="0" smtClean="0"/>
          </a:p>
          <a:p>
            <a:pPr lvl="1"/>
            <a:r>
              <a:rPr lang="it-IT" dirty="0" smtClean="0"/>
              <a:t>Second </a:t>
            </a:r>
            <a:r>
              <a:rPr lang="it-IT" dirty="0" err="1" smtClean="0"/>
              <a:t>level</a:t>
            </a:r>
            <a:endParaRPr lang="it-IT" dirty="0" smtClean="0"/>
          </a:p>
          <a:p>
            <a:pPr lvl="2"/>
            <a:r>
              <a:rPr lang="it-IT" dirty="0" smtClean="0"/>
              <a:t>Third </a:t>
            </a:r>
            <a:r>
              <a:rPr lang="it-IT" dirty="0" err="1" smtClean="0"/>
              <a:t>level</a:t>
            </a:r>
            <a:endParaRPr lang="it-IT" dirty="0" smtClean="0"/>
          </a:p>
          <a:p>
            <a:pPr lvl="3"/>
            <a:r>
              <a:rPr lang="it-IT" dirty="0" err="1" smtClean="0"/>
              <a:t>Fourth</a:t>
            </a:r>
            <a:r>
              <a:rPr lang="it-IT" dirty="0" smtClean="0"/>
              <a:t> </a:t>
            </a:r>
            <a:r>
              <a:rPr lang="it-IT" dirty="0" err="1" smtClean="0"/>
              <a:t>level</a:t>
            </a:r>
            <a:endParaRPr lang="it-IT" dirty="0" smtClean="0"/>
          </a:p>
          <a:p>
            <a:pPr lvl="4"/>
            <a:r>
              <a:rPr lang="it-IT" dirty="0" err="1" smtClean="0"/>
              <a:t>Fifth</a:t>
            </a:r>
            <a:r>
              <a:rPr lang="it-IT" dirty="0" smtClean="0"/>
              <a:t> </a:t>
            </a:r>
            <a:r>
              <a:rPr lang="it-IT" dirty="0" err="1" smtClean="0"/>
              <a:t>level</a:t>
            </a:r>
            <a:endParaRPr lang="en-US" dirty="0"/>
          </a:p>
        </p:txBody>
      </p:sp>
      <p:sp>
        <p:nvSpPr>
          <p:cNvPr id="7" name="Date Placeholder 3"/>
          <p:cNvSpPr txBox="1">
            <a:spLocks/>
          </p:cNvSpPr>
          <p:nvPr userDrawn="1"/>
        </p:nvSpPr>
        <p:spPr>
          <a:xfrm>
            <a:off x="7616760" y="6357288"/>
            <a:ext cx="9505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Helvetica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 smtClean="0"/>
              <a:t>31/MAY/17</a:t>
            </a:r>
            <a:endParaRPr lang="en-US" dirty="0"/>
          </a:p>
        </p:txBody>
      </p:sp>
      <p:sp>
        <p:nvSpPr>
          <p:cNvPr id="8" name="Footer Placeholder 4"/>
          <p:cNvSpPr txBox="1">
            <a:spLocks/>
          </p:cNvSpPr>
          <p:nvPr userDrawn="1"/>
        </p:nvSpPr>
        <p:spPr>
          <a:xfrm>
            <a:off x="4284616" y="6357288"/>
            <a:ext cx="34642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Helvetica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FAIRNESS 2017 | </a:t>
            </a:r>
            <a:r>
              <a:rPr lang="en-US" dirty="0" err="1" smtClean="0"/>
              <a:t>Sitges</a:t>
            </a:r>
            <a:r>
              <a:rPr lang="en-US" dirty="0" smtClean="0"/>
              <a:t> |</a:t>
            </a:r>
            <a:endParaRPr lang="en-US" dirty="0"/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8409008" y="6356351"/>
            <a:ext cx="5390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 smtClean="0">
                <a:latin typeface="Helvetica"/>
              </a:rPr>
              <a:t>|</a:t>
            </a:r>
            <a:r>
              <a:rPr lang="en-US" dirty="0" smtClean="0">
                <a:latin typeface="Helvetica"/>
              </a:rPr>
              <a:t>  </a:t>
            </a:r>
            <a:fld id="{AB54C6E8-2764-8C49-A24E-66AAFC05757F}" type="slidenum">
              <a:rPr lang="en-US" sz="1400" smtClean="0">
                <a:latin typeface="Helvetica"/>
              </a:rPr>
              <a:pPr/>
              <a:t>‹#›</a:t>
            </a:fld>
            <a:endParaRPr lang="en-US" sz="1400" dirty="0">
              <a:latin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605772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2" r:id="rId1"/>
    <p:sldLayoutId id="2147484099" r:id="rId2"/>
    <p:sldLayoutId id="2147484096" r:id="rId3"/>
    <p:sldLayoutId id="2147484123" r:id="rId4"/>
  </p:sldLayoutIdLst>
  <p:timing>
    <p:tnLst>
      <p:par>
        <p:cTn id="1" dur="indefinite" restart="never" nodeType="tmRoot"/>
      </p:par>
    </p:tnLst>
  </p:timing>
  <p:hf hdr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Avenir Light"/>
          <a:ea typeface="+mj-ea"/>
          <a:cs typeface="Avenir Light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Helvetica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Helvetica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Helvetica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/>
          </a:solidFill>
          <a:latin typeface="Helvetica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600" kern="1200">
          <a:solidFill>
            <a:schemeClr val="tx1"/>
          </a:solidFill>
          <a:latin typeface="Helvetica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tif"/><Relationship Id="rId7" Type="http://schemas.openxmlformats.org/officeDocument/2006/relationships/comments" Target="../comments/comment2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"/><Relationship Id="rId4" Type="http://schemas.openxmlformats.org/officeDocument/2006/relationships/image" Target="../media/image20.tif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23.png"/><Relationship Id="rId8" Type="http://schemas.openxmlformats.org/officeDocument/2006/relationships/image" Target="../media/image24.png"/><Relationship Id="rId9" Type="http://schemas.openxmlformats.org/officeDocument/2006/relationships/comments" Target="../comments/comment3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4" Type="http://schemas.openxmlformats.org/officeDocument/2006/relationships/image" Target="../media/image26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comments" Target="../comments/comment4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hyperlink" Target="http://arxiv.org/abs/0911.4931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Relationship Id="rId3" Type="http://schemas.openxmlformats.org/officeDocument/2006/relationships/image" Target="../media/image42.ti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tiff"/><Relationship Id="rId3" Type="http://schemas.openxmlformats.org/officeDocument/2006/relationships/image" Target="../media/image5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Relationship Id="rId3" Type="http://schemas.openxmlformats.org/officeDocument/2006/relationships/image" Target="../media/image6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hyperlink" Target="https://commons.wikimedia.org/wiki/File:Standard_Model_of_Elementary_Particles.svg" TargetMode="Externa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4" Type="http://schemas.openxmlformats.org/officeDocument/2006/relationships/image" Target="../media/image67.png"/><Relationship Id="rId5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emf"/><Relationship Id="rId3" Type="http://schemas.openxmlformats.org/officeDocument/2006/relationships/image" Target="../media/image70.em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png"/><Relationship Id="rId3" Type="http://schemas.openxmlformats.org/officeDocument/2006/relationships/image" Target="../media/image72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emf"/><Relationship Id="rId3" Type="http://schemas.openxmlformats.org/officeDocument/2006/relationships/image" Target="../media/image74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png"/><Relationship Id="rId3" Type="http://schemas.openxmlformats.org/officeDocument/2006/relationships/image" Target="../media/image76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ti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tif"/><Relationship Id="rId4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tif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png"/><Relationship Id="rId3" Type="http://schemas.openxmlformats.org/officeDocument/2006/relationships/image" Target="../media/image8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tif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tif"/><Relationship Id="rId4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4" Type="http://schemas.openxmlformats.org/officeDocument/2006/relationships/comments" Target="../comments/comment5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8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0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1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4" Type="http://schemas.openxmlformats.org/officeDocument/2006/relationships/image" Target="../media/image95.tif"/><Relationship Id="rId5" Type="http://schemas.openxmlformats.org/officeDocument/2006/relationships/image" Target="../media/image96.png"/><Relationship Id="rId6" Type="http://schemas.openxmlformats.org/officeDocument/2006/relationships/comments" Target="../comments/comment6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3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7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8.png"/><Relationship Id="rId3" Type="http://schemas.openxmlformats.org/officeDocument/2006/relationships/image" Target="../media/image99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tiff"/><Relationship Id="rId3" Type="http://schemas.openxmlformats.org/officeDocument/2006/relationships/image" Target="../media/image7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0.png"/><Relationship Id="rId3" Type="http://schemas.openxmlformats.org/officeDocument/2006/relationships/image" Target="../media/image101.tif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4" Type="http://schemas.openxmlformats.org/officeDocument/2006/relationships/comments" Target="../comments/comment7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2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4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5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6.png"/><Relationship Id="rId3" Type="http://schemas.openxmlformats.org/officeDocument/2006/relationships/image" Target="../media/image107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4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9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4" Type="http://schemas.openxmlformats.org/officeDocument/2006/relationships/image" Target="../media/image110.png"/><Relationship Id="rId5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2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4" Type="http://schemas.openxmlformats.org/officeDocument/2006/relationships/image" Target="../media/image113.png"/><Relationship Id="rId5" Type="http://schemas.openxmlformats.org/officeDocument/2006/relationships/image" Target="../media/image110.png"/><Relationship Id="rId6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4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4" Type="http://schemas.openxmlformats.org/officeDocument/2006/relationships/image" Target="../media/image115.png"/><Relationship Id="rId5" Type="http://schemas.openxmlformats.org/officeDocument/2006/relationships/image" Target="../media/image113.png"/><Relationship Id="rId6" Type="http://schemas.openxmlformats.org/officeDocument/2006/relationships/image" Target="../media/image110.png"/><Relationship Id="rId7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6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4" Type="http://schemas.openxmlformats.org/officeDocument/2006/relationships/image" Target="../media/image115.png"/><Relationship Id="rId5" Type="http://schemas.openxmlformats.org/officeDocument/2006/relationships/image" Target="../media/image113.png"/><Relationship Id="rId6" Type="http://schemas.openxmlformats.org/officeDocument/2006/relationships/image" Target="../media/image110.png"/><Relationship Id="rId7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tif"/><Relationship Id="rId3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comments" Target="../comments/comment1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04380"/>
            <a:ext cx="9144000" cy="1470025"/>
          </a:xfrm>
        </p:spPr>
        <p:txBody>
          <a:bodyPr/>
          <a:lstStyle/>
          <a:p>
            <a:r>
              <a:rPr lang="en-US" sz="3200" b="1" dirty="0" smtClean="0"/>
              <a:t>(Ultra-)relativistic heavy-ion physics</a:t>
            </a:r>
            <a:br>
              <a:rPr lang="en-US" sz="3200" b="1" dirty="0" smtClean="0"/>
            </a:br>
            <a:r>
              <a:rPr lang="en-US" sz="2400" b="1" dirty="0" smtClean="0">
                <a:solidFill>
                  <a:srgbClr val="FFC000"/>
                </a:solidFill>
              </a:rPr>
              <a:t>from SIS18 to LHC energies</a:t>
            </a:r>
            <a:endParaRPr lang="en-US" sz="1200" b="1" dirty="0">
              <a:solidFill>
                <a:srgbClr val="FFC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292646"/>
            <a:ext cx="9144000" cy="1206664"/>
          </a:xfrm>
        </p:spPr>
        <p:txBody>
          <a:bodyPr>
            <a:normAutofit/>
          </a:bodyPr>
          <a:lstStyle/>
          <a:p>
            <a:r>
              <a:rPr lang="de-DE" sz="1800" b="1" dirty="0" smtClean="0"/>
              <a:t>Alexander Kalweit, </a:t>
            </a:r>
            <a:r>
              <a:rPr lang="de-DE" sz="1800" i="1" dirty="0" smtClean="0"/>
              <a:t>CERN</a:t>
            </a:r>
          </a:p>
          <a:p>
            <a:endParaRPr lang="de-DE" sz="1600" dirty="0" smtClean="0"/>
          </a:p>
          <a:p>
            <a:endParaRPr lang="de-DE" sz="1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3774" y="1853060"/>
            <a:ext cx="9681691" cy="3196612"/>
          </a:xfrm>
          <a:prstGeom prst="rect">
            <a:avLst/>
          </a:prstGeom>
        </p:spPr>
      </p:pic>
      <p:pic>
        <p:nvPicPr>
          <p:cNvPr id="6" name="cern-logo-lar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669067" y="425348"/>
            <a:ext cx="1084319" cy="1059102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cern-logo-lar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821467" y="577748"/>
            <a:ext cx="1084319" cy="1059102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cern-logo-lar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973867" y="730148"/>
            <a:ext cx="1084319" cy="105910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082944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>
            <a:spLocks noGrp="1"/>
          </p:cNvSpPr>
          <p:nvPr>
            <p:ph idx="1"/>
          </p:nvPr>
        </p:nvSpPr>
        <p:spPr>
          <a:xfrm>
            <a:off x="457200" y="750363"/>
            <a:ext cx="8298429" cy="5431148"/>
          </a:xfrm>
          <a:prstGeom prst="rect">
            <a:avLst/>
          </a:prstGeom>
        </p:spPr>
        <p:txBody>
          <a:bodyPr>
            <a:noAutofit/>
          </a:bodyPr>
          <a:lstStyle/>
          <a:p>
            <a:pPr marL="152205" indent="-152205">
              <a:defRPr sz="2500"/>
            </a:pPr>
            <a:r>
              <a:rPr dirty="0"/>
              <a:t>Starting point: grand-canonical partition function for an </a:t>
            </a:r>
            <a:r>
              <a:rPr i="1" dirty="0">
                <a:solidFill>
                  <a:schemeClr val="accent1"/>
                </a:solidFill>
              </a:rPr>
              <a:t>relativistic ideal quantum gas of hadrons</a:t>
            </a:r>
            <a:r>
              <a:rPr dirty="0"/>
              <a:t> of particle type i (i = pion, proton,… → full PDG!):</a:t>
            </a:r>
          </a:p>
          <a:p>
            <a:pPr marL="152205" indent="-152205">
              <a:defRPr sz="2500"/>
            </a:pPr>
            <a:endParaRPr dirty="0"/>
          </a:p>
          <a:p>
            <a:pPr marL="152205" indent="-152205">
              <a:defRPr sz="2500"/>
            </a:pPr>
            <a:endParaRPr dirty="0"/>
          </a:p>
          <a:p>
            <a:pPr marL="152205" indent="-152205">
              <a:defRPr sz="2500"/>
            </a:pPr>
            <a:endParaRPr dirty="0"/>
          </a:p>
          <a:p>
            <a:pPr marL="152205" indent="-152205">
              <a:defRPr sz="2500"/>
            </a:pPr>
            <a:endParaRPr dirty="0"/>
          </a:p>
          <a:p>
            <a:pPr marL="152205" indent="-152205">
              <a:defRPr sz="2500"/>
            </a:pPr>
            <a:r>
              <a:rPr dirty="0"/>
              <a:t>Once the partition function is known, we can calculate all other thermodynamic quantities:</a:t>
            </a:r>
          </a:p>
        </p:txBody>
      </p:sp>
      <p:sp>
        <p:nvSpPr>
          <p:cNvPr id="163" name="Shape 163"/>
          <p:cNvSpPr>
            <a:spLocks noGrp="1"/>
          </p:cNvSpPr>
          <p:nvPr>
            <p:ph type="title"/>
          </p:nvPr>
        </p:nvSpPr>
        <p:spPr>
          <a:xfrm>
            <a:off x="457200" y="145061"/>
            <a:ext cx="8686800" cy="658335"/>
          </a:xfrm>
          <a:prstGeom prst="rect">
            <a:avLst/>
          </a:prstGeom>
        </p:spPr>
        <p:txBody>
          <a:bodyPr/>
          <a:lstStyle/>
          <a:p>
            <a:r>
              <a:rPr dirty="0"/>
              <a:t>Thermal model for heavy-ion </a:t>
            </a:r>
            <a:r>
              <a:rPr dirty="0" smtClean="0"/>
              <a:t>collisions</a:t>
            </a:r>
            <a:endParaRPr dirty="0"/>
          </a:p>
        </p:txBody>
      </p:sp>
      <p:grpSp>
        <p:nvGrpSpPr>
          <p:cNvPr id="159" name="Group 159"/>
          <p:cNvGrpSpPr/>
          <p:nvPr/>
        </p:nvGrpSpPr>
        <p:grpSpPr>
          <a:xfrm>
            <a:off x="1537319" y="2500001"/>
            <a:ext cx="5251799" cy="668750"/>
            <a:chOff x="0" y="0"/>
            <a:chExt cx="7469224" cy="951109"/>
          </a:xfrm>
        </p:grpSpPr>
        <p:pic>
          <p:nvPicPr>
            <p:cNvPr id="157" name="pasted-image.pdf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30224" y="0"/>
              <a:ext cx="7239001" cy="95111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58" name="Shape 158"/>
            <p:cNvSpPr/>
            <p:nvPr/>
          </p:nvSpPr>
          <p:spPr>
            <a:xfrm>
              <a:off x="0" y="489509"/>
              <a:ext cx="337468" cy="385813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580409">
                <a:defRPr sz="56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FillTx/>
                </a:defRPr>
              </a:pPr>
              <a:endParaRPr sz="3937"/>
            </a:p>
          </p:txBody>
        </p:sp>
      </p:grpSp>
      <p:sp>
        <p:nvSpPr>
          <p:cNvPr id="168" name="Shape 168"/>
          <p:cNvSpPr/>
          <p:nvPr/>
        </p:nvSpPr>
        <p:spPr>
          <a:xfrm>
            <a:off x="48289" y="4795550"/>
            <a:ext cx="3362503" cy="937501"/>
          </a:xfrm>
          <a:prstGeom prst="rect">
            <a:avLst/>
          </a:prstGeom>
          <a:solidFill>
            <a:srgbClr val="FFFF00"/>
          </a:solidFill>
          <a:ln w="50800">
            <a:solidFill>
              <a:schemeClr val="accent1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 algn="ctr">
              <a:defRPr sz="2000"/>
            </a:pPr>
            <a:r>
              <a:rPr sz="1406" dirty="0"/>
              <a:t>Only two free parameters are needed: </a:t>
            </a:r>
            <a:r>
              <a:rPr sz="1406" b="1" dirty="0"/>
              <a:t>(</a:t>
            </a:r>
            <a:r>
              <a:rPr sz="1406" b="1" i="1" dirty="0"/>
              <a:t>T</a:t>
            </a:r>
            <a:r>
              <a:rPr sz="1406" b="1" dirty="0"/>
              <a:t>,</a:t>
            </a:r>
            <a:r>
              <a:rPr sz="1406" b="1" i="1" dirty="0"/>
              <a:t>µ</a:t>
            </a:r>
            <a:r>
              <a:rPr sz="1406" b="1" baseline="-5999" dirty="0"/>
              <a:t>B</a:t>
            </a:r>
            <a:r>
              <a:rPr sz="1406" b="1" dirty="0" smtClean="0"/>
              <a:t>)</a:t>
            </a:r>
            <a:r>
              <a:rPr sz="1406" dirty="0" smtClean="0"/>
              <a:t>.</a:t>
            </a:r>
            <a:r>
              <a:rPr lang="fr-CH" sz="1406" b="1" baseline="-5999" dirty="0"/>
              <a:t> </a:t>
            </a:r>
            <a:r>
              <a:rPr sz="1406" dirty="0" smtClean="0"/>
              <a:t>Volume </a:t>
            </a:r>
            <a:r>
              <a:rPr sz="1406" dirty="0"/>
              <a:t>cancels </a:t>
            </a:r>
            <a:r>
              <a:rPr sz="1406" dirty="0" smtClean="0"/>
              <a:t>if</a:t>
            </a:r>
            <a:r>
              <a:rPr lang="fr-CH" sz="1406" dirty="0" smtClean="0"/>
              <a:t> </a:t>
            </a:r>
            <a:r>
              <a:rPr sz="1406" dirty="0" smtClean="0"/>
              <a:t>particle </a:t>
            </a:r>
            <a:r>
              <a:rPr sz="1406" dirty="0"/>
              <a:t>ratios </a:t>
            </a:r>
            <a:r>
              <a:rPr lang="fr-CH" sz="1406" dirty="0" smtClean="0"/>
              <a:t/>
            </a:r>
            <a:br>
              <a:rPr lang="fr-CH" sz="1406" dirty="0" smtClean="0"/>
            </a:br>
            <a:r>
              <a:rPr sz="1406" i="1" dirty="0" smtClean="0"/>
              <a:t>n</a:t>
            </a:r>
            <a:r>
              <a:rPr sz="1336" baseline="-5999" dirty="0" smtClean="0"/>
              <a:t>i </a:t>
            </a:r>
            <a:r>
              <a:rPr sz="1406" dirty="0"/>
              <a:t>/</a:t>
            </a:r>
            <a:r>
              <a:rPr sz="1406" i="1" dirty="0"/>
              <a:t>n</a:t>
            </a:r>
            <a:r>
              <a:rPr sz="1406" baseline="-5999" dirty="0"/>
              <a:t>j</a:t>
            </a:r>
            <a:r>
              <a:rPr sz="1406" dirty="0"/>
              <a:t> are calculated. If yields are fitted, it acts as the third free parameter.</a:t>
            </a:r>
          </a:p>
        </p:txBody>
      </p:sp>
      <p:grpSp>
        <p:nvGrpSpPr>
          <p:cNvPr id="171" name="Group 171"/>
          <p:cNvGrpSpPr/>
          <p:nvPr/>
        </p:nvGrpSpPr>
        <p:grpSpPr>
          <a:xfrm>
            <a:off x="1879629" y="2983475"/>
            <a:ext cx="1296046" cy="708676"/>
            <a:chOff x="0" y="-1"/>
            <a:chExt cx="1843265" cy="1007893"/>
          </a:xfrm>
        </p:grpSpPr>
        <p:sp>
          <p:nvSpPr>
            <p:cNvPr id="169" name="Shape 169"/>
            <p:cNvSpPr/>
            <p:nvPr/>
          </p:nvSpPr>
          <p:spPr>
            <a:xfrm>
              <a:off x="0" y="258742"/>
              <a:ext cx="1843265" cy="7491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/>
            <a:p>
              <a:pPr algn="ctr">
                <a:defRPr sz="2100" i="1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rPr sz="1477"/>
                <a:t>spin</a:t>
              </a:r>
              <a:br>
                <a:rPr sz="1477"/>
              </a:br>
              <a:r>
                <a:rPr sz="1477"/>
                <a:t>degeneracy</a:t>
              </a:r>
            </a:p>
          </p:txBody>
        </p:sp>
        <p:sp>
          <p:nvSpPr>
            <p:cNvPr id="170" name="Shape 170"/>
            <p:cNvSpPr/>
            <p:nvPr/>
          </p:nvSpPr>
          <p:spPr>
            <a:xfrm flipV="1">
              <a:off x="1352649" y="-1"/>
              <a:ext cx="353963" cy="515394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defTabSz="580409">
                <a:defRPr sz="56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FillTx/>
                </a:defRPr>
              </a:pPr>
              <a:endParaRPr sz="3937"/>
            </a:p>
          </p:txBody>
        </p:sp>
      </p:grpSp>
      <p:grpSp>
        <p:nvGrpSpPr>
          <p:cNvPr id="174" name="Group 174"/>
          <p:cNvGrpSpPr/>
          <p:nvPr/>
        </p:nvGrpSpPr>
        <p:grpSpPr>
          <a:xfrm>
            <a:off x="4768454" y="2117017"/>
            <a:ext cx="885416" cy="483972"/>
            <a:chOff x="0" y="0"/>
            <a:chExt cx="1259258" cy="688314"/>
          </a:xfrm>
        </p:grpSpPr>
        <p:pic>
          <p:nvPicPr>
            <p:cNvPr id="172" name="pasted-image.pd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711200" cy="508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73" name="Shape 173"/>
            <p:cNvSpPr/>
            <p:nvPr/>
          </p:nvSpPr>
          <p:spPr>
            <a:xfrm>
              <a:off x="825499" y="254556"/>
              <a:ext cx="433760" cy="433759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defTabSz="580409">
                <a:defRPr sz="56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FillTx/>
                </a:defRPr>
              </a:pPr>
              <a:endParaRPr sz="3937"/>
            </a:p>
          </p:txBody>
        </p:sp>
      </p:grpSp>
      <p:grpSp>
        <p:nvGrpSpPr>
          <p:cNvPr id="178" name="Group 178"/>
          <p:cNvGrpSpPr/>
          <p:nvPr/>
        </p:nvGrpSpPr>
        <p:grpSpPr>
          <a:xfrm>
            <a:off x="5055292" y="2817010"/>
            <a:ext cx="2748168" cy="1215919"/>
            <a:chOff x="0" y="0"/>
            <a:chExt cx="3908503" cy="1729306"/>
          </a:xfrm>
        </p:grpSpPr>
        <p:pic>
          <p:nvPicPr>
            <p:cNvPr id="175" name="pasted-image.pdf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44501" y="536942"/>
              <a:ext cx="3619501" cy="51002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76" name="Shape 176"/>
            <p:cNvSpPr/>
            <p:nvPr/>
          </p:nvSpPr>
          <p:spPr>
            <a:xfrm>
              <a:off x="0" y="980155"/>
              <a:ext cx="3908503" cy="7491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 algn="ctr">
                <a:defRPr sz="2100" i="1"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r>
                <a:rPr sz="1477" dirty="0"/>
                <a:t>chemical potential representing each conserved quantity</a:t>
              </a:r>
            </a:p>
          </p:txBody>
        </p:sp>
        <p:sp>
          <p:nvSpPr>
            <p:cNvPr id="177" name="Shape 177"/>
            <p:cNvSpPr/>
            <p:nvPr/>
          </p:nvSpPr>
          <p:spPr>
            <a:xfrm flipV="1">
              <a:off x="2006562" y="0"/>
              <a:ext cx="1" cy="635000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defTabSz="580409">
                <a:defRPr sz="56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FillTx/>
                </a:defRPr>
              </a:pPr>
              <a:endParaRPr sz="3937"/>
            </a:p>
          </p:txBody>
        </p:sp>
      </p:grpSp>
      <p:grpSp>
        <p:nvGrpSpPr>
          <p:cNvPr id="183" name="Group 183"/>
          <p:cNvGrpSpPr/>
          <p:nvPr/>
        </p:nvGrpSpPr>
        <p:grpSpPr>
          <a:xfrm>
            <a:off x="6004594" y="1857020"/>
            <a:ext cx="2421738" cy="792666"/>
            <a:chOff x="0" y="-14829"/>
            <a:chExt cx="3444247" cy="1127345"/>
          </a:xfrm>
        </p:grpSpPr>
        <p:grpSp>
          <p:nvGrpSpPr>
            <p:cNvPr id="181" name="Group 181"/>
            <p:cNvGrpSpPr/>
            <p:nvPr/>
          </p:nvGrpSpPr>
          <p:grpSpPr>
            <a:xfrm>
              <a:off x="0" y="227945"/>
              <a:ext cx="1843265" cy="884571"/>
              <a:chOff x="0" y="0"/>
              <a:chExt cx="1843264" cy="884570"/>
            </a:xfrm>
          </p:grpSpPr>
          <p:pic>
            <p:nvPicPr>
              <p:cNvPr id="179" name="pasted-image.pdf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0" y="0"/>
                <a:ext cx="1843265" cy="63500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80" name="Shape 180"/>
              <p:cNvSpPr/>
              <p:nvPr/>
            </p:nvSpPr>
            <p:spPr>
              <a:xfrm flipH="1">
                <a:off x="171561" y="450812"/>
                <a:ext cx="433759" cy="433759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ctr" defTabSz="580409">
                  <a:defRPr sz="56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uFillTx/>
                  </a:defRPr>
                </a:pPr>
                <a:endParaRPr sz="3937"/>
              </a:p>
            </p:txBody>
          </p:sp>
        </p:grpSp>
        <p:sp>
          <p:nvSpPr>
            <p:cNvPr id="182" name="Shape 182"/>
            <p:cNvSpPr/>
            <p:nvPr/>
          </p:nvSpPr>
          <p:spPr>
            <a:xfrm>
              <a:off x="1600982" y="-14829"/>
              <a:ext cx="1843265" cy="10724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/>
            <a:p>
              <a:pPr algn="ctr">
                <a:defRPr sz="2100" i="1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rPr sz="1477"/>
                <a:t>dispersion relation</a:t>
              </a:r>
              <a:br>
                <a:rPr sz="1477"/>
              </a:br>
              <a:r>
                <a:rPr sz="1477"/>
                <a:t>(relativistic)</a:t>
              </a:r>
            </a:p>
          </p:txBody>
        </p:sp>
      </p:grpSp>
      <p:sp>
        <p:nvSpPr>
          <p:cNvPr id="185" name="Shape 185"/>
          <p:cNvSpPr/>
          <p:nvPr/>
        </p:nvSpPr>
        <p:spPr>
          <a:xfrm>
            <a:off x="388371" y="2051003"/>
            <a:ext cx="2901882" cy="5267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>
            <a:lvl1pPr algn="ctr">
              <a:defRPr sz="2100" i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sz="1477"/>
              <a:t>(-) for bosons, (+) for fermions (quantum gas)</a:t>
            </a:r>
          </a:p>
        </p:txBody>
      </p:sp>
      <p:sp>
        <p:nvSpPr>
          <p:cNvPr id="187" name="Shape 187"/>
          <p:cNvSpPr/>
          <p:nvPr/>
        </p:nvSpPr>
        <p:spPr>
          <a:xfrm>
            <a:off x="68829" y="5849457"/>
            <a:ext cx="5567017" cy="937501"/>
          </a:xfrm>
          <a:prstGeom prst="rect">
            <a:avLst/>
          </a:prstGeom>
          <a:solidFill>
            <a:srgbClr val="FFFFFF"/>
          </a:solidFill>
          <a:ln w="50800">
            <a:solidFill>
              <a:schemeClr val="accent1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 algn="ctr">
              <a:defRPr sz="2000"/>
            </a:lvl1pPr>
          </a:lstStyle>
          <a:p>
            <a:r>
              <a:rPr sz="1406" dirty="0"/>
              <a:t>Partition function shown here is only valid in the resonance gas limit (HRG), i.e. relevant interactions are mediated via resonances, and thus the non-interacting hadron resonance gas can be used as a good approximation for an interacting hadron gas.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3790655" y="4740491"/>
            <a:ext cx="5159159" cy="1041576"/>
            <a:chOff x="2226469" y="4207544"/>
            <a:chExt cx="5159159" cy="1041576"/>
          </a:xfrm>
        </p:grpSpPr>
        <p:pic>
          <p:nvPicPr>
            <p:cNvPr id="156" name="pasted-image.tif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2234977" y="4207544"/>
              <a:ext cx="5150651" cy="1041576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88" name="Shape 188"/>
            <p:cNvSpPr/>
            <p:nvPr/>
          </p:nvSpPr>
          <p:spPr>
            <a:xfrm>
              <a:off x="2226469" y="4315570"/>
              <a:ext cx="1845191" cy="892969"/>
            </a:xfrm>
            <a:prstGeom prst="rect">
              <a:avLst/>
            </a:prstGeom>
            <a:ln w="25400">
              <a:solidFill>
                <a:schemeClr val="accent5"/>
              </a:solidFill>
              <a:miter lim="400000"/>
            </a:ln>
          </p:spPr>
          <p:txBody>
            <a:bodyPr lIns="35719" tIns="35719" rIns="35719" bIns="35719" anchor="ctr"/>
            <a:lstStyle/>
            <a:p>
              <a:pPr algn="ctr" defTabSz="580409">
                <a:defRPr sz="56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FillTx/>
                </a:defRPr>
              </a:pPr>
              <a:endParaRPr sz="3937"/>
            </a:p>
          </p:txBody>
        </p:sp>
      </p:grpSp>
    </p:spTree>
    <p:extLst>
      <p:ext uri="{BB962C8B-B14F-4D97-AF65-F5344CB8AC3E}">
        <p14:creationId xmlns:p14="http://schemas.microsoft.com/office/powerpoint/2010/main" val="975293862"/>
      </p:ext>
    </p:extLst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8" grpId="0" animBg="1" advAuto="0"/>
      <p:bldP spid="171" grpId="0" animBg="1" advAuto="0"/>
      <p:bldP spid="174" grpId="0" animBg="1" advAuto="0"/>
      <p:bldP spid="178" grpId="0" animBg="1" advAuto="0"/>
      <p:bldP spid="183" grpId="0" animBg="1" advAuto="0"/>
      <p:bldP spid="185" grpId="0" animBg="1" advAuto="0"/>
      <p:bldP spid="187" grpId="0" animBg="1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6700" y="2755900"/>
            <a:ext cx="4249724" cy="3988776"/>
          </a:xfrm>
          <a:prstGeom prst="rect">
            <a:avLst/>
          </a:prstGeom>
          <a:ln w="12700">
            <a:miter lim="400000"/>
          </a:ln>
        </p:spPr>
      </p:pic>
      <p:sp>
        <p:nvSpPr>
          <p:cNvPr id="313" name="Shape 31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The baryochemical potential </a:t>
            </a:r>
            <a:r>
              <a:rPr i="1" dirty="0"/>
              <a:t>µ</a:t>
            </a:r>
            <a:r>
              <a:rPr sz="2672" baseline="-5999" dirty="0"/>
              <a:t>B</a:t>
            </a:r>
          </a:p>
        </p:txBody>
      </p:sp>
      <p:sp>
        <p:nvSpPr>
          <p:cNvPr id="314" name="Shape 314"/>
          <p:cNvSpPr>
            <a:spLocks noGrp="1"/>
          </p:cNvSpPr>
          <p:nvPr>
            <p:ph idx="1"/>
          </p:nvPr>
        </p:nvSpPr>
        <p:spPr>
          <a:xfrm>
            <a:off x="457200" y="907058"/>
            <a:ext cx="5818760" cy="2125746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r>
              <a:rPr dirty="0"/>
              <a:t>In contrast to the </a:t>
            </a:r>
            <a:r>
              <a:rPr lang="fr-CH" dirty="0" smtClean="0"/>
              <a:t>(</a:t>
            </a:r>
            <a:r>
              <a:rPr dirty="0" smtClean="0"/>
              <a:t>chemical freeze-out</a:t>
            </a:r>
            <a:r>
              <a:rPr lang="fr-CH" dirty="0" smtClean="0"/>
              <a:t>)</a:t>
            </a:r>
            <a:r>
              <a:rPr dirty="0" smtClean="0"/>
              <a:t> </a:t>
            </a:r>
            <a:r>
              <a:rPr dirty="0"/>
              <a:t>temperature </a:t>
            </a:r>
            <a:r>
              <a:rPr i="1" dirty="0"/>
              <a:t>T</a:t>
            </a:r>
            <a:r>
              <a:rPr dirty="0"/>
              <a:t>, the baryochemical potential is a less intuitive quantity…</a:t>
            </a:r>
          </a:p>
          <a:p>
            <a:r>
              <a:rPr dirty="0"/>
              <a:t>It quantifies the net-baryon content of the system (baryon number transport to midrapidity):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6206719" y="910480"/>
            <a:ext cx="2809246" cy="1728824"/>
            <a:chOff x="6206719" y="910480"/>
            <a:chExt cx="2809246" cy="1728824"/>
          </a:xfrm>
        </p:grpSpPr>
        <p:pic>
          <p:nvPicPr>
            <p:cNvPr id="319" name="pasted-image.ti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6275960" y="1716077"/>
              <a:ext cx="2740005" cy="196454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320" name="pasted-image.tif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6386026" y="2139241"/>
              <a:ext cx="2312790" cy="500063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321" name="Shape 321"/>
            <p:cNvSpPr/>
            <p:nvPr/>
          </p:nvSpPr>
          <p:spPr>
            <a:xfrm>
              <a:off x="6206719" y="910480"/>
              <a:ext cx="2470228" cy="62613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5719" tIns="35719" rIns="35719" bIns="35719" anchor="ctr">
              <a:spAutoFit/>
            </a:bodyPr>
            <a:lstStyle/>
            <a:p>
              <a:pPr algn="ctr"/>
              <a:r>
                <a:rPr dirty="0">
                  <a:solidFill>
                    <a:srgbClr val="0070C0"/>
                  </a:solidFill>
                  <a:latin typeface="Helvetica" charset="0"/>
                  <a:ea typeface="Helvetica" charset="0"/>
                  <a:cs typeface="Helvetica" charset="0"/>
                </a:rPr>
                <a:t>fundamental </a:t>
              </a:r>
              <a:r>
                <a:rPr lang="fr-CH" dirty="0" smtClean="0">
                  <a:solidFill>
                    <a:srgbClr val="0070C0"/>
                  </a:solidFill>
                  <a:latin typeface="Helvetica" charset="0"/>
                  <a:ea typeface="Helvetica" charset="0"/>
                  <a:cs typeface="Helvetica" charset="0"/>
                </a:rPr>
                <a:t/>
              </a:r>
              <a:br>
                <a:rPr lang="fr-CH" dirty="0" smtClean="0">
                  <a:solidFill>
                    <a:srgbClr val="0070C0"/>
                  </a:solidFill>
                  <a:latin typeface="Helvetica" charset="0"/>
                  <a:ea typeface="Helvetica" charset="0"/>
                  <a:cs typeface="Helvetica" charset="0"/>
                </a:rPr>
              </a:br>
              <a:r>
                <a:rPr dirty="0" smtClean="0">
                  <a:solidFill>
                    <a:srgbClr val="0070C0"/>
                  </a:solidFill>
                  <a:latin typeface="Helvetica" charset="0"/>
                  <a:ea typeface="Helvetica" charset="0"/>
                  <a:cs typeface="Helvetica" charset="0"/>
                </a:rPr>
                <a:t>thermodynamic </a:t>
              </a:r>
              <a:r>
                <a:rPr dirty="0">
                  <a:solidFill>
                    <a:srgbClr val="0070C0"/>
                  </a:solidFill>
                  <a:latin typeface="Helvetica" charset="0"/>
                  <a:ea typeface="Helvetica" charset="0"/>
                  <a:cs typeface="Helvetica" charset="0"/>
                </a:rPr>
                <a:t>relation</a:t>
              </a:r>
            </a:p>
          </p:txBody>
        </p:sp>
      </p:grpSp>
      <p:sp>
        <p:nvSpPr>
          <p:cNvPr id="322" name="Shape 322"/>
          <p:cNvSpPr/>
          <p:nvPr/>
        </p:nvSpPr>
        <p:spPr>
          <a:xfrm>
            <a:off x="581267" y="6475467"/>
            <a:ext cx="777457" cy="277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1900"/>
            </a:lvl1pPr>
          </a:lstStyle>
          <a:p>
            <a:r>
              <a:rPr sz="1336"/>
              <a:t>(I. Kraus)</a:t>
            </a:r>
          </a:p>
        </p:txBody>
      </p:sp>
      <p:sp>
        <p:nvSpPr>
          <p:cNvPr id="326" name="Shape 326"/>
          <p:cNvSpPr/>
          <p:nvPr/>
        </p:nvSpPr>
        <p:spPr>
          <a:xfrm>
            <a:off x="4531746" y="4198180"/>
            <a:ext cx="4317016" cy="3491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r>
              <a:rPr dirty="0">
                <a:solidFill>
                  <a:srgbClr val="0070C0"/>
                </a:solidFill>
              </a:rPr>
              <a:t>However, (anti-)nuclei are more sensitive:</a:t>
            </a:r>
          </a:p>
        </p:txBody>
      </p:sp>
      <p:pic>
        <p:nvPicPr>
          <p:cNvPr id="327" name="pasted-imag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892941" y="4704512"/>
            <a:ext cx="1797313" cy="744682"/>
          </a:xfrm>
          <a:prstGeom prst="rect">
            <a:avLst/>
          </a:prstGeom>
          <a:ln w="12700">
            <a:miter lim="400000"/>
          </a:ln>
        </p:spPr>
      </p:pic>
      <p:pic>
        <p:nvPicPr>
          <p:cNvPr id="328" name="pasted-image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690254" y="4653417"/>
            <a:ext cx="1741468" cy="837361"/>
          </a:xfrm>
          <a:prstGeom prst="rect">
            <a:avLst/>
          </a:prstGeom>
          <a:ln w="12700">
            <a:miter lim="400000"/>
          </a:ln>
        </p:spPr>
      </p:pic>
      <p:pic>
        <p:nvPicPr>
          <p:cNvPr id="329" name="pasted-image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5875438" y="5494944"/>
            <a:ext cx="1770524" cy="766435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726" y="3270295"/>
            <a:ext cx="3083056" cy="322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108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phase diagram of QCD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63364"/>
            <a:ext cx="8229600" cy="5219107"/>
          </a:xfrm>
        </p:spPr>
        <p:txBody>
          <a:bodyPr>
            <a:normAutofit/>
          </a:bodyPr>
          <a:lstStyle/>
          <a:p>
            <a:r>
              <a:rPr lang="en-US" sz="1800" dirty="0" smtClean="0"/>
              <a:t>The thermodynamics of QCD can be summarized in the following (schematic) phase diagram.</a:t>
            </a:r>
          </a:p>
          <a:p>
            <a:r>
              <a:rPr lang="en-US" sz="1800" dirty="0" smtClean="0"/>
              <a:t>Control parameters: temperature </a:t>
            </a:r>
            <a:r>
              <a:rPr lang="en-US" sz="1800" i="1" dirty="0" smtClean="0"/>
              <a:t>T </a:t>
            </a:r>
            <a:r>
              <a:rPr lang="en-US" sz="1800" dirty="0"/>
              <a:t>a</a:t>
            </a:r>
            <a:r>
              <a:rPr lang="en-US" sz="1800" dirty="0" smtClean="0"/>
              <a:t>nd </a:t>
            </a:r>
            <a:r>
              <a:rPr lang="en-US" sz="1800" dirty="0" err="1" smtClean="0"/>
              <a:t>baryo</a:t>
            </a:r>
            <a:r>
              <a:rPr lang="en-US" sz="1800" dirty="0" smtClean="0"/>
              <a:t>-chemical potential µ</a:t>
            </a:r>
            <a:r>
              <a:rPr lang="en-US" sz="1800" baseline="-25000" dirty="0" smtClean="0"/>
              <a:t>B</a:t>
            </a:r>
            <a:r>
              <a:rPr lang="en-US" sz="1800" dirty="0" smtClean="0"/>
              <a:t>.</a:t>
            </a:r>
          </a:p>
          <a:p>
            <a:r>
              <a:rPr lang="en-US" sz="1800" dirty="0" smtClean="0"/>
              <a:t>At LHC-energies (√</a:t>
            </a:r>
            <a:r>
              <a:rPr lang="en-US" sz="1800" i="1" dirty="0" smtClean="0"/>
              <a:t>s </a:t>
            </a:r>
            <a:r>
              <a:rPr lang="en-US" sz="1800" dirty="0" smtClean="0"/>
              <a:t>= 5.02 </a:t>
            </a:r>
            <a:r>
              <a:rPr lang="en-US" sz="1800" dirty="0" err="1" smtClean="0"/>
              <a:t>TeV</a:t>
            </a:r>
            <a:r>
              <a:rPr lang="en-US" sz="1800" dirty="0" smtClean="0"/>
              <a:t>): µ</a:t>
            </a:r>
            <a:r>
              <a:rPr lang="en-US" sz="1800" baseline="-25000" dirty="0" smtClean="0"/>
              <a:t>B </a:t>
            </a:r>
            <a:r>
              <a:rPr lang="en-US" sz="1800" dirty="0" smtClean="0"/>
              <a:t>≈ 0 MeV &lt;&lt; </a:t>
            </a:r>
            <a:r>
              <a:rPr lang="en-US" sz="1800" i="1" dirty="0" err="1" smtClean="0"/>
              <a:t>T</a:t>
            </a:r>
            <a:r>
              <a:rPr lang="en-US" sz="1800" baseline="-25000" dirty="0" err="1" smtClean="0"/>
              <a:t>ch</a:t>
            </a:r>
            <a:endParaRPr lang="en-US" sz="1800" dirty="0" smtClean="0"/>
          </a:p>
          <a:p>
            <a:r>
              <a:rPr lang="en-US" sz="1800" dirty="0" smtClean="0"/>
              <a:t>At SIS18: </a:t>
            </a:r>
            <a:r>
              <a:rPr lang="en-US" sz="1800" dirty="0"/>
              <a:t>(√</a:t>
            </a:r>
            <a:r>
              <a:rPr lang="en-US" sz="1800" i="1" dirty="0"/>
              <a:t>s </a:t>
            </a:r>
            <a:r>
              <a:rPr lang="en-US" sz="1800" dirty="0"/>
              <a:t>= </a:t>
            </a:r>
            <a:r>
              <a:rPr lang="en-US" sz="1800" dirty="0" smtClean="0"/>
              <a:t>2.4 GeV</a:t>
            </a:r>
            <a:r>
              <a:rPr lang="en-US" sz="1800" dirty="0"/>
              <a:t>): µ</a:t>
            </a:r>
            <a:r>
              <a:rPr lang="en-US" sz="1800" baseline="-25000" dirty="0"/>
              <a:t>B </a:t>
            </a:r>
            <a:r>
              <a:rPr lang="en-US" sz="1800" dirty="0"/>
              <a:t>≈ </a:t>
            </a:r>
            <a:r>
              <a:rPr lang="en-US" sz="1800" dirty="0" smtClean="0"/>
              <a:t>883 MeV &gt;&gt; </a:t>
            </a:r>
            <a:r>
              <a:rPr lang="en-US" sz="1800" i="1" dirty="0" err="1" smtClean="0"/>
              <a:t>T</a:t>
            </a:r>
            <a:r>
              <a:rPr lang="en-US" sz="1800" baseline="-25000" dirty="0" err="1" smtClean="0"/>
              <a:t>ch</a:t>
            </a:r>
            <a:endParaRPr lang="en-US" sz="18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261" y="2663779"/>
            <a:ext cx="4055169" cy="33186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79" y="2383886"/>
            <a:ext cx="4251403" cy="4059297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1329557" y="3209610"/>
            <a:ext cx="2623608" cy="646331"/>
            <a:chOff x="5546361" y="2595879"/>
            <a:chExt cx="2623608" cy="646331"/>
          </a:xfrm>
        </p:grpSpPr>
        <p:cxnSp>
          <p:nvCxnSpPr>
            <p:cNvPr id="10" name="Straight Arrow Connector 9"/>
            <p:cNvCxnSpPr/>
            <p:nvPr/>
          </p:nvCxnSpPr>
          <p:spPr>
            <a:xfrm flipH="1" flipV="1">
              <a:off x="5546361" y="2798586"/>
              <a:ext cx="1409075" cy="80325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6917961" y="2595879"/>
              <a:ext cx="125200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critical</a:t>
              </a:r>
              <a:br>
                <a:rPr lang="en-US" dirty="0" smtClean="0"/>
              </a:br>
              <a:r>
                <a:rPr lang="en-US" dirty="0" smtClean="0"/>
                <a:t>point</a:t>
              </a:r>
              <a:endParaRPr lang="en-US" dirty="0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833748" y="2937524"/>
            <a:ext cx="652072" cy="870785"/>
            <a:chOff x="5171937" y="2337110"/>
            <a:chExt cx="652072" cy="870785"/>
          </a:xfrm>
        </p:grpSpPr>
        <p:cxnSp>
          <p:nvCxnSpPr>
            <p:cNvPr id="17" name="Straight Arrow Connector 16"/>
            <p:cNvCxnSpPr/>
            <p:nvPr/>
          </p:nvCxnSpPr>
          <p:spPr>
            <a:xfrm>
              <a:off x="5231567" y="2503357"/>
              <a:ext cx="0" cy="704538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5171937" y="2337110"/>
              <a:ext cx="652072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LHC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803768" y="2648789"/>
            <a:ext cx="2874200" cy="930746"/>
            <a:chOff x="-1980823" y="3808309"/>
            <a:chExt cx="2874200" cy="930746"/>
          </a:xfrm>
        </p:grpSpPr>
        <p:cxnSp>
          <p:nvCxnSpPr>
            <p:cNvPr id="13" name="Straight Arrow Connector 12"/>
            <p:cNvCxnSpPr/>
            <p:nvPr/>
          </p:nvCxnSpPr>
          <p:spPr>
            <a:xfrm>
              <a:off x="-1980823" y="4034517"/>
              <a:ext cx="0" cy="704538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-1980823" y="3808309"/>
              <a:ext cx="2874200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B050"/>
                  </a:solidFill>
                </a:rPr>
                <a:t>Early universe</a:t>
              </a:r>
              <a:endParaRPr lang="en-US" dirty="0">
                <a:solidFill>
                  <a:srgbClr val="00B050"/>
                </a:solidFill>
              </a:endParaRPr>
            </a:p>
          </p:txBody>
        </p:sp>
      </p:grpSp>
      <p:sp>
        <p:nvSpPr>
          <p:cNvPr id="16" name="Rectangle 15"/>
          <p:cNvSpPr/>
          <p:nvPr/>
        </p:nvSpPr>
        <p:spPr>
          <a:xfrm>
            <a:off x="649724" y="6448430"/>
            <a:ext cx="358277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b="1" dirty="0" smtClean="0">
                <a:latin typeface="Helvetica"/>
                <a:ea typeface="Helvetica"/>
                <a:cs typeface="Helvetica"/>
              </a:rPr>
              <a:t>[Ann. Rev. </a:t>
            </a:r>
            <a:r>
              <a:rPr lang="en-US" sz="1400" b="1" dirty="0" err="1" smtClean="0">
                <a:latin typeface="Helvetica"/>
                <a:ea typeface="Helvetica"/>
                <a:cs typeface="Helvetica"/>
              </a:rPr>
              <a:t>Nucl</a:t>
            </a:r>
            <a:r>
              <a:rPr lang="en-US" sz="1400" b="1" dirty="0" smtClean="0">
                <a:latin typeface="Helvetica"/>
                <a:ea typeface="Helvetica"/>
                <a:cs typeface="Helvetica"/>
              </a:rPr>
              <a:t>. Part. Sci. 62 (2012) 265]</a:t>
            </a:r>
            <a:endParaRPr lang="en-US" sz="1400" b="1" dirty="0">
              <a:latin typeface="Helvetica"/>
              <a:ea typeface="Helvetica"/>
              <a:cs typeface="Helvetica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721245" y="6042431"/>
            <a:ext cx="4572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050" dirty="0" smtClean="0"/>
              <a:t>[http</a:t>
            </a:r>
            <a:r>
              <a:rPr lang="en-US" sz="1050" dirty="0"/>
              <a:t>://</a:t>
            </a:r>
            <a:r>
              <a:rPr lang="en-US" sz="1050" dirty="0" err="1" smtClean="0"/>
              <a:t>serc.carleton.edu</a:t>
            </a:r>
            <a:r>
              <a:rPr lang="en-US" sz="1050" dirty="0" smtClean="0"/>
              <a:t>/</a:t>
            </a:r>
            <a:r>
              <a:rPr lang="en-US" sz="1050" dirty="0" err="1" smtClean="0"/>
              <a:t>research_education</a:t>
            </a:r>
            <a:r>
              <a:rPr lang="en-US" sz="1050" dirty="0" smtClean="0"/>
              <a:t>/equilibria/</a:t>
            </a:r>
            <a:r>
              <a:rPr lang="en-US" sz="1050" dirty="0" err="1" smtClean="0"/>
              <a:t>phaserule.html</a:t>
            </a:r>
            <a:r>
              <a:rPr lang="en-US" sz="1050" dirty="0" smtClean="0"/>
              <a:t>]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564590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Critical fluctuations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63364"/>
            <a:ext cx="8229600" cy="5219107"/>
          </a:xfrm>
        </p:spPr>
        <p:txBody>
          <a:bodyPr>
            <a:normAutofit/>
          </a:bodyPr>
          <a:lstStyle/>
          <a:p>
            <a:r>
              <a:rPr lang="en-US" sz="1800" dirty="0" smtClean="0"/>
              <a:t>Phase transitions are often connected to critical phenomena.</a:t>
            </a:r>
          </a:p>
          <a:p>
            <a:r>
              <a:rPr lang="en-US" sz="1800" dirty="0" smtClean="0"/>
              <a:t>Example: Opalescence of </a:t>
            </a:r>
            <a:r>
              <a:rPr lang="en-US" sz="1800" dirty="0" err="1" smtClean="0"/>
              <a:t>Ethene</a:t>
            </a:r>
            <a:r>
              <a:rPr lang="en-US" sz="1800" dirty="0" smtClean="0"/>
              <a:t> at the critical point.</a:t>
            </a:r>
            <a:endParaRPr lang="en-US" sz="1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370" y="1675271"/>
            <a:ext cx="7232550" cy="438215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34989" y="6132373"/>
            <a:ext cx="451117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b="1" dirty="0" smtClean="0">
                <a:latin typeface="Helvetica"/>
                <a:ea typeface="Helvetica"/>
                <a:cs typeface="Helvetica"/>
              </a:rPr>
              <a:t>[S. </a:t>
            </a:r>
            <a:r>
              <a:rPr lang="en-US" sz="1400" b="1" dirty="0" err="1" smtClean="0">
                <a:latin typeface="Helvetica"/>
                <a:ea typeface="Helvetica"/>
                <a:cs typeface="Helvetica"/>
              </a:rPr>
              <a:t>Horstmann</a:t>
            </a:r>
            <a:r>
              <a:rPr lang="en-US" sz="1400" b="1" dirty="0" smtClean="0">
                <a:latin typeface="Helvetica"/>
                <a:ea typeface="Helvetica"/>
                <a:cs typeface="Helvetica"/>
              </a:rPr>
              <a:t>, Ph.D. Thesis University Oldenburg]</a:t>
            </a:r>
            <a:endParaRPr lang="en-US" sz="1400" b="1" dirty="0">
              <a:latin typeface="Helvetica"/>
              <a:ea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382449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Heavy-Ion Physics and </a:t>
            </a:r>
            <a:br>
              <a:rPr lang="en-US" dirty="0" smtClean="0"/>
            </a:br>
            <a:r>
              <a:rPr lang="en-US" dirty="0" smtClean="0"/>
              <a:t>Bulk Particle Production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6214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Quark matter in the laboratory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63364"/>
            <a:ext cx="8229600" cy="52191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 smtClean="0"/>
              <a:t>Collisions of ultra-relativistic heavy-ions at large accelerators allow the creation of several ten thousand hadrons (≈ 22000 in central collisions) </a:t>
            </a:r>
            <a:r>
              <a:rPr lang="en-US" sz="1800" b="1" dirty="0" smtClean="0">
                <a:solidFill>
                  <a:schemeClr val="accent1"/>
                </a:solidFill>
              </a:rPr>
              <a:t>in local thermodynamic equilibrium </a:t>
            </a:r>
            <a:r>
              <a:rPr lang="en-US" sz="1800" dirty="0" smtClean="0"/>
              <a:t>in the laboratory.</a:t>
            </a:r>
            <a:endParaRPr lang="en-US" sz="1800" i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388" y="1782371"/>
            <a:ext cx="5418944" cy="442689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1332" y="2492906"/>
            <a:ext cx="3544450" cy="209618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314714" y="4676745"/>
            <a:ext cx="18646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[</a:t>
            </a:r>
            <a:r>
              <a:rPr lang="en-US" smtClean="0"/>
              <a:t>arXiv:1207.702]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823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Geometry of heavy </a:t>
            </a:r>
            <a:r>
              <a:rPr lang="en-US" dirty="0"/>
              <a:t>i</a:t>
            </a:r>
            <a:r>
              <a:rPr lang="en-US" dirty="0" smtClean="0"/>
              <a:t>on </a:t>
            </a:r>
            <a:r>
              <a:rPr lang="en-US" dirty="0"/>
              <a:t>c</a:t>
            </a:r>
            <a:r>
              <a:rPr lang="en-US" dirty="0" smtClean="0"/>
              <a:t>ollisions</a:t>
            </a:r>
          </a:p>
        </p:txBody>
      </p:sp>
      <p:sp>
        <p:nvSpPr>
          <p:cNvPr id="153" name="TextBox 152"/>
          <p:cNvSpPr txBox="1"/>
          <p:nvPr/>
        </p:nvSpPr>
        <p:spPr>
          <a:xfrm>
            <a:off x="266700" y="770049"/>
            <a:ext cx="8763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70C0"/>
                </a:solidFill>
                <a:latin typeface="Helvetica" charset="0"/>
                <a:ea typeface="Helvetica" charset="0"/>
                <a:cs typeface="Helvetica" charset="0"/>
              </a:rPr>
              <a:t>We c</a:t>
            </a:r>
            <a:r>
              <a:rPr lang="en-US" sz="2000" b="1" i="0" dirty="0" smtClean="0">
                <a:solidFill>
                  <a:srgbClr val="0070C0"/>
                </a:solidFill>
                <a:latin typeface="Helvetica" charset="0"/>
                <a:ea typeface="Helvetica" charset="0"/>
                <a:cs typeface="Helvetica" charset="0"/>
              </a:rPr>
              <a:t>an control (a posteriori)  the geometry of heavy ion collisions</a:t>
            </a:r>
            <a:endParaRPr lang="en-US" sz="2000" b="1" i="0" dirty="0">
              <a:solidFill>
                <a:srgbClr val="0070C0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3428" name="Rectangle 126"/>
          <p:cNvSpPr>
            <a:spLocks noChangeArrowheads="1"/>
          </p:cNvSpPr>
          <p:nvPr/>
        </p:nvSpPr>
        <p:spPr bwMode="auto">
          <a:xfrm>
            <a:off x="6276106" y="1428384"/>
            <a:ext cx="2819400" cy="2964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b="1" i="0" dirty="0" smtClean="0">
                <a:solidFill>
                  <a:srgbClr val="0070C0"/>
                </a:solidFill>
                <a:latin typeface="Helvetica" charset="0"/>
                <a:ea typeface="Helvetica" charset="0"/>
                <a:cs typeface="Helvetica" charset="0"/>
              </a:rPr>
              <a:t>Centrality Variables:</a:t>
            </a:r>
            <a:br>
              <a:rPr lang="en-US" sz="2000" b="1" i="0" dirty="0" smtClean="0">
                <a:solidFill>
                  <a:srgbClr val="0070C0"/>
                </a:solidFill>
                <a:latin typeface="Helvetica" charset="0"/>
                <a:ea typeface="Helvetica" charset="0"/>
                <a:cs typeface="Helvetica" charset="0"/>
              </a:rPr>
            </a:br>
            <a:endParaRPr lang="en-US" sz="2000" b="1" i="0" dirty="0" smtClean="0">
              <a:solidFill>
                <a:srgbClr val="0070C0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>
              <a:buFont typeface="Arial" charset="0"/>
              <a:buChar char="•"/>
            </a:pPr>
            <a:r>
              <a:rPr lang="en-US" sz="2000" b="1" i="0" dirty="0">
                <a:solidFill>
                  <a:srgbClr val="006600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2000" i="0" dirty="0" smtClean="0">
                <a:solidFill>
                  <a:srgbClr val="006600"/>
                </a:solidFill>
                <a:latin typeface="Helvetica" charset="0"/>
                <a:ea typeface="Helvetica" charset="0"/>
                <a:cs typeface="Helvetica" charset="0"/>
              </a:rPr>
              <a:t>Number </a:t>
            </a:r>
            <a:r>
              <a:rPr lang="en-US" sz="2000" i="0" dirty="0">
                <a:solidFill>
                  <a:srgbClr val="006600"/>
                </a:solidFill>
                <a:latin typeface="Helvetica" charset="0"/>
                <a:ea typeface="Helvetica" charset="0"/>
                <a:cs typeface="Helvetica" charset="0"/>
              </a:rPr>
              <a:t>of nucleon-nucleon </a:t>
            </a:r>
            <a:r>
              <a:rPr lang="en-US" sz="2000" i="0" dirty="0" smtClean="0">
                <a:solidFill>
                  <a:srgbClr val="006600"/>
                </a:solidFill>
                <a:latin typeface="Helvetica" charset="0"/>
                <a:ea typeface="Helvetica" charset="0"/>
                <a:cs typeface="Helvetica" charset="0"/>
              </a:rPr>
              <a:t>collisions </a:t>
            </a:r>
            <a:r>
              <a:rPr lang="en-US" sz="2000" dirty="0" err="1" smtClean="0">
                <a:solidFill>
                  <a:srgbClr val="006600"/>
                </a:solidFill>
                <a:latin typeface="Helvetica" charset="0"/>
                <a:ea typeface="Helvetica" charset="0"/>
                <a:cs typeface="Helvetica" charset="0"/>
              </a:rPr>
              <a:t>N</a:t>
            </a:r>
            <a:r>
              <a:rPr lang="en-US" sz="2000" baseline="-25000" dirty="0" err="1" smtClean="0">
                <a:solidFill>
                  <a:srgbClr val="006600"/>
                </a:solidFill>
                <a:latin typeface="Helvetica" charset="0"/>
                <a:ea typeface="Helvetica" charset="0"/>
                <a:cs typeface="Helvetica" charset="0"/>
              </a:rPr>
              <a:t>coll</a:t>
            </a:r>
            <a:r>
              <a:rPr lang="en-US" sz="2000" baseline="-25000" dirty="0" smtClean="0">
                <a:solidFill>
                  <a:srgbClr val="006600"/>
                </a:solidFill>
                <a:latin typeface="Helvetica" charset="0"/>
                <a:ea typeface="Helvetica" charset="0"/>
                <a:cs typeface="Helvetica" charset="0"/>
              </a:rPr>
              <a:t/>
            </a:r>
            <a:br>
              <a:rPr lang="en-US" sz="2000" baseline="-25000" dirty="0" smtClean="0">
                <a:solidFill>
                  <a:srgbClr val="006600"/>
                </a:solidFill>
                <a:latin typeface="Helvetica" charset="0"/>
                <a:ea typeface="Helvetica" charset="0"/>
                <a:cs typeface="Helvetica" charset="0"/>
              </a:rPr>
            </a:br>
            <a:endParaRPr lang="en-US" sz="2000" baseline="-25000" dirty="0" smtClean="0">
              <a:solidFill>
                <a:srgbClr val="006600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>
              <a:buFont typeface="Arial" charset="0"/>
              <a:buChar char="•"/>
            </a:pPr>
            <a:r>
              <a:rPr lang="en-US" sz="2000" i="0" dirty="0" smtClean="0">
                <a:solidFill>
                  <a:srgbClr val="006600"/>
                </a:solidFill>
                <a:latin typeface="Helvetica" charset="0"/>
                <a:ea typeface="Helvetica" charset="0"/>
                <a:cs typeface="Helvetica" charset="0"/>
              </a:rPr>
              <a:t> Number of nucleon  participants </a:t>
            </a:r>
            <a:r>
              <a:rPr lang="en-US" sz="2000" dirty="0" err="1" smtClean="0">
                <a:solidFill>
                  <a:srgbClr val="006600"/>
                </a:solidFill>
                <a:latin typeface="Helvetica" charset="0"/>
                <a:ea typeface="Helvetica" charset="0"/>
                <a:cs typeface="Helvetica" charset="0"/>
              </a:rPr>
              <a:t>N</a:t>
            </a:r>
            <a:r>
              <a:rPr lang="en-US" sz="2000" baseline="-25000" dirty="0" err="1" smtClean="0">
                <a:solidFill>
                  <a:srgbClr val="006600"/>
                </a:solidFill>
                <a:latin typeface="Helvetica" charset="0"/>
                <a:ea typeface="Helvetica" charset="0"/>
                <a:cs typeface="Helvetica" charset="0"/>
              </a:rPr>
              <a:t>part</a:t>
            </a:r>
            <a:r>
              <a:rPr lang="en-US" sz="2000" baseline="-25000" dirty="0" smtClean="0">
                <a:solidFill>
                  <a:srgbClr val="006600"/>
                </a:solidFill>
                <a:latin typeface="Helvetica" charset="0"/>
                <a:ea typeface="Helvetica" charset="0"/>
                <a:cs typeface="Helvetica" charset="0"/>
              </a:rPr>
              <a:t/>
            </a:r>
            <a:br>
              <a:rPr lang="en-US" sz="2000" baseline="-25000" dirty="0" smtClean="0">
                <a:solidFill>
                  <a:srgbClr val="006600"/>
                </a:solidFill>
                <a:latin typeface="Helvetica" charset="0"/>
                <a:ea typeface="Helvetica" charset="0"/>
                <a:cs typeface="Helvetica" charset="0"/>
              </a:rPr>
            </a:br>
            <a:endParaRPr lang="en-US" sz="2000" baseline="-25000" dirty="0" smtClean="0">
              <a:solidFill>
                <a:srgbClr val="006600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>
              <a:buFont typeface="Arial" charset="0"/>
              <a:buChar char="•"/>
            </a:pPr>
            <a:r>
              <a:rPr lang="en-US" sz="2000" i="0" dirty="0" smtClean="0">
                <a:solidFill>
                  <a:srgbClr val="006600"/>
                </a:solidFill>
                <a:latin typeface="Helvetica" charset="0"/>
                <a:ea typeface="Helvetica" charset="0"/>
                <a:cs typeface="Helvetica" charset="0"/>
              </a:rPr>
              <a:t> Percentile of                   hadronic cross section</a:t>
            </a:r>
            <a:endParaRPr lang="en-US" sz="2000" i="0" dirty="0">
              <a:solidFill>
                <a:srgbClr val="006600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48200" y="2895600"/>
            <a:ext cx="8915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i="0" dirty="0" smtClean="0">
                <a:latin typeface="Helvetica" charset="0"/>
                <a:ea typeface="Helvetica" charset="0"/>
                <a:cs typeface="Helvetica" charset="0"/>
              </a:rPr>
              <a:t>Central</a:t>
            </a:r>
            <a:endParaRPr lang="en-GB" sz="1600" b="1" i="0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204" name="TextBox 203"/>
          <p:cNvSpPr txBox="1"/>
          <p:nvPr/>
        </p:nvSpPr>
        <p:spPr>
          <a:xfrm>
            <a:off x="848874" y="2895600"/>
            <a:ext cx="11881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i="0" dirty="0">
                <a:latin typeface="Helvetica" charset="0"/>
                <a:ea typeface="Helvetica" charset="0"/>
                <a:cs typeface="Helvetica" charset="0"/>
              </a:rPr>
              <a:t>P</a:t>
            </a:r>
            <a:r>
              <a:rPr lang="en-GB" sz="1600" b="1" i="0" dirty="0" smtClean="0">
                <a:latin typeface="Helvetica" charset="0"/>
                <a:ea typeface="Helvetica" charset="0"/>
                <a:cs typeface="Helvetica" charset="0"/>
              </a:rPr>
              <a:t>eripheral</a:t>
            </a:r>
            <a:endParaRPr lang="en-GB" sz="1600" b="1" i="0" dirty="0">
              <a:latin typeface="Helvetica" charset="0"/>
              <a:ea typeface="Helvetica" charset="0"/>
              <a:cs typeface="Helvetica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649800" y="1428384"/>
            <a:ext cx="4881316" cy="989452"/>
            <a:chOff x="954600" y="1663148"/>
            <a:chExt cx="4881316" cy="989452"/>
          </a:xfrm>
        </p:grpSpPr>
        <p:grpSp>
          <p:nvGrpSpPr>
            <p:cNvPr id="5" name="Group 4"/>
            <p:cNvGrpSpPr>
              <a:grpSpLocks noChangeAspect="1"/>
            </p:cNvGrpSpPr>
            <p:nvPr/>
          </p:nvGrpSpPr>
          <p:grpSpPr>
            <a:xfrm>
              <a:off x="954600" y="1663148"/>
              <a:ext cx="1560000" cy="900000"/>
              <a:chOff x="762000" y="1762780"/>
              <a:chExt cx="1981200" cy="1143000"/>
            </a:xfrm>
          </p:grpSpPr>
          <p:sp>
            <p:nvSpPr>
              <p:cNvPr id="202" name="Oval 201"/>
              <p:cNvSpPr/>
              <p:nvPr/>
            </p:nvSpPr>
            <p:spPr bwMode="auto">
              <a:xfrm>
                <a:off x="762000" y="1762780"/>
                <a:ext cx="1203599" cy="1143000"/>
              </a:xfrm>
              <a:prstGeom prst="ellipse">
                <a:avLst/>
              </a:prstGeom>
              <a:solidFill>
                <a:srgbClr val="00B0F0">
                  <a:alpha val="50000"/>
                </a:srgb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Helvetica" charset="0"/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203" name="Oval 202"/>
              <p:cNvSpPr/>
              <p:nvPr/>
            </p:nvSpPr>
            <p:spPr bwMode="auto">
              <a:xfrm>
                <a:off x="1539601" y="1762780"/>
                <a:ext cx="1203599" cy="1143000"/>
              </a:xfrm>
              <a:prstGeom prst="ellipse">
                <a:avLst/>
              </a:prstGeom>
              <a:solidFill>
                <a:srgbClr val="00B0F0">
                  <a:alpha val="50000"/>
                </a:srgb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Helvetica" charset="0"/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156" name="Oval 155"/>
              <p:cNvSpPr/>
              <p:nvPr/>
            </p:nvSpPr>
            <p:spPr bwMode="auto">
              <a:xfrm>
                <a:off x="1600200" y="2448580"/>
                <a:ext cx="152400" cy="142220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Helvetica" charset="0"/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157" name="Oval 156"/>
              <p:cNvSpPr/>
              <p:nvPr/>
            </p:nvSpPr>
            <p:spPr bwMode="auto">
              <a:xfrm>
                <a:off x="1676400" y="1991380"/>
                <a:ext cx="152400" cy="142220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Helvetica" charset="0"/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158" name="Oval 157"/>
              <p:cNvSpPr/>
              <p:nvPr/>
            </p:nvSpPr>
            <p:spPr bwMode="auto">
              <a:xfrm>
                <a:off x="1600200" y="2219980"/>
                <a:ext cx="152400" cy="142220"/>
              </a:xfrm>
              <a:prstGeom prst="ellipse">
                <a:avLst/>
              </a:prstGeom>
              <a:solidFill>
                <a:srgbClr val="6699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Helvetica" charset="0"/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161" name="Oval 160"/>
              <p:cNvSpPr/>
              <p:nvPr/>
            </p:nvSpPr>
            <p:spPr bwMode="auto">
              <a:xfrm>
                <a:off x="1752600" y="2286000"/>
                <a:ext cx="152400" cy="142220"/>
              </a:xfrm>
              <a:prstGeom prst="ellipse">
                <a:avLst/>
              </a:prstGeom>
              <a:solidFill>
                <a:schemeClr val="accent6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Helvetica" charset="0"/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163" name="Oval 162"/>
              <p:cNvSpPr/>
              <p:nvPr/>
            </p:nvSpPr>
            <p:spPr bwMode="auto">
              <a:xfrm>
                <a:off x="1752600" y="2514600"/>
                <a:ext cx="152400" cy="142220"/>
              </a:xfrm>
              <a:prstGeom prst="ellipse">
                <a:avLst/>
              </a:prstGeom>
              <a:solidFill>
                <a:schemeClr val="accent6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Helvetica" charset="0"/>
                  <a:ea typeface="Helvetica" charset="0"/>
                  <a:cs typeface="Helvetica" charset="0"/>
                </a:endParaRPr>
              </a:p>
            </p:txBody>
          </p:sp>
        </p:grpSp>
        <p:grpSp>
          <p:nvGrpSpPr>
            <p:cNvPr id="6" name="Group 5"/>
            <p:cNvGrpSpPr>
              <a:grpSpLocks noChangeAspect="1"/>
            </p:cNvGrpSpPr>
            <p:nvPr/>
          </p:nvGrpSpPr>
          <p:grpSpPr>
            <a:xfrm>
              <a:off x="4648200" y="1752600"/>
              <a:ext cx="1187716" cy="900000"/>
              <a:chOff x="6111601" y="1752600"/>
              <a:chExt cx="1508399" cy="1143000"/>
            </a:xfrm>
          </p:grpSpPr>
          <p:sp>
            <p:nvSpPr>
              <p:cNvPr id="2" name="Oval 1"/>
              <p:cNvSpPr/>
              <p:nvPr/>
            </p:nvSpPr>
            <p:spPr bwMode="auto">
              <a:xfrm>
                <a:off x="6111601" y="1752600"/>
                <a:ext cx="1203599" cy="1143000"/>
              </a:xfrm>
              <a:prstGeom prst="ellipse">
                <a:avLst/>
              </a:prstGeom>
              <a:solidFill>
                <a:srgbClr val="00B0F0">
                  <a:alpha val="50000"/>
                </a:srgb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Helvetica" charset="0"/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201" name="Oval 200"/>
              <p:cNvSpPr/>
              <p:nvPr/>
            </p:nvSpPr>
            <p:spPr bwMode="auto">
              <a:xfrm>
                <a:off x="6416401" y="1752600"/>
                <a:ext cx="1203599" cy="1143000"/>
              </a:xfrm>
              <a:prstGeom prst="ellipse">
                <a:avLst/>
              </a:prstGeom>
              <a:solidFill>
                <a:srgbClr val="00B0F0">
                  <a:alpha val="50000"/>
                </a:srgb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Helvetica" charset="0"/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4" name="Oval 3"/>
              <p:cNvSpPr/>
              <p:nvPr/>
            </p:nvSpPr>
            <p:spPr bwMode="auto">
              <a:xfrm>
                <a:off x="6781800" y="2448580"/>
                <a:ext cx="152400" cy="142220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Helvetica" charset="0"/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154" name="Oval 153"/>
              <p:cNvSpPr/>
              <p:nvPr/>
            </p:nvSpPr>
            <p:spPr bwMode="auto">
              <a:xfrm>
                <a:off x="6858000" y="2219980"/>
                <a:ext cx="152400" cy="142220"/>
              </a:xfrm>
              <a:prstGeom prst="ellipse">
                <a:avLst/>
              </a:prstGeom>
              <a:solidFill>
                <a:srgbClr val="6699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Helvetica" charset="0"/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155" name="Oval 154"/>
              <p:cNvSpPr/>
              <p:nvPr/>
            </p:nvSpPr>
            <p:spPr bwMode="auto">
              <a:xfrm>
                <a:off x="6629400" y="2286000"/>
                <a:ext cx="152400" cy="142220"/>
              </a:xfrm>
              <a:prstGeom prst="ellipse">
                <a:avLst/>
              </a:prstGeom>
              <a:solidFill>
                <a:schemeClr val="accent6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Helvetica" charset="0"/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166" name="Oval 165"/>
              <p:cNvSpPr/>
              <p:nvPr/>
            </p:nvSpPr>
            <p:spPr bwMode="auto">
              <a:xfrm>
                <a:off x="6858000" y="1828800"/>
                <a:ext cx="152400" cy="142220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Helvetica" charset="0"/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167" name="Oval 166"/>
              <p:cNvSpPr/>
              <p:nvPr/>
            </p:nvSpPr>
            <p:spPr bwMode="auto">
              <a:xfrm>
                <a:off x="7086600" y="2219980"/>
                <a:ext cx="152400" cy="142220"/>
              </a:xfrm>
              <a:prstGeom prst="ellipse">
                <a:avLst/>
              </a:prstGeom>
              <a:solidFill>
                <a:srgbClr val="6699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Helvetica" charset="0"/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168" name="Oval 167"/>
              <p:cNvSpPr/>
              <p:nvPr/>
            </p:nvSpPr>
            <p:spPr bwMode="auto">
              <a:xfrm>
                <a:off x="6858000" y="2600980"/>
                <a:ext cx="152400" cy="142220"/>
              </a:xfrm>
              <a:prstGeom prst="ellipse">
                <a:avLst/>
              </a:prstGeom>
              <a:solidFill>
                <a:schemeClr val="accent6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Helvetica" charset="0"/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169" name="Oval 168"/>
              <p:cNvSpPr/>
              <p:nvPr/>
            </p:nvSpPr>
            <p:spPr bwMode="auto">
              <a:xfrm>
                <a:off x="6629400" y="2600980"/>
                <a:ext cx="152400" cy="142220"/>
              </a:xfrm>
              <a:prstGeom prst="ellipse">
                <a:avLst/>
              </a:prstGeom>
              <a:solidFill>
                <a:srgbClr val="6699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Helvetica" charset="0"/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170" name="Oval 169"/>
              <p:cNvSpPr/>
              <p:nvPr/>
            </p:nvSpPr>
            <p:spPr bwMode="auto">
              <a:xfrm>
                <a:off x="7010400" y="1981200"/>
                <a:ext cx="152400" cy="142220"/>
              </a:xfrm>
              <a:prstGeom prst="ellipse">
                <a:avLst/>
              </a:prstGeom>
              <a:solidFill>
                <a:srgbClr val="6699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Helvetica" charset="0"/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171" name="Oval 170"/>
              <p:cNvSpPr/>
              <p:nvPr/>
            </p:nvSpPr>
            <p:spPr bwMode="auto">
              <a:xfrm>
                <a:off x="7010400" y="2438400"/>
                <a:ext cx="152400" cy="142220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Helvetica" charset="0"/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172" name="Oval 171"/>
              <p:cNvSpPr/>
              <p:nvPr/>
            </p:nvSpPr>
            <p:spPr bwMode="auto">
              <a:xfrm>
                <a:off x="6629400" y="1915180"/>
                <a:ext cx="152400" cy="142220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Helvetica" charset="0"/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173" name="Oval 172"/>
              <p:cNvSpPr/>
              <p:nvPr/>
            </p:nvSpPr>
            <p:spPr bwMode="auto">
              <a:xfrm>
                <a:off x="6858000" y="2057400"/>
                <a:ext cx="152400" cy="142220"/>
              </a:xfrm>
              <a:prstGeom prst="ellipse">
                <a:avLst/>
              </a:prstGeom>
              <a:solidFill>
                <a:schemeClr val="accent6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Helvetica" charset="0"/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174" name="Oval 173"/>
              <p:cNvSpPr/>
              <p:nvPr/>
            </p:nvSpPr>
            <p:spPr bwMode="auto">
              <a:xfrm>
                <a:off x="6553200" y="2133600"/>
                <a:ext cx="152400" cy="142220"/>
              </a:xfrm>
              <a:prstGeom prst="ellipse">
                <a:avLst/>
              </a:prstGeom>
              <a:solidFill>
                <a:schemeClr val="accent6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Helvetica" charset="0"/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175" name="Oval 174"/>
              <p:cNvSpPr/>
              <p:nvPr/>
            </p:nvSpPr>
            <p:spPr bwMode="auto">
              <a:xfrm>
                <a:off x="6477000" y="2286000"/>
                <a:ext cx="152400" cy="142220"/>
              </a:xfrm>
              <a:prstGeom prst="ellipse">
                <a:avLst/>
              </a:prstGeom>
              <a:solidFill>
                <a:schemeClr val="accent6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Helvetica" charset="0"/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176" name="Oval 175"/>
              <p:cNvSpPr/>
              <p:nvPr/>
            </p:nvSpPr>
            <p:spPr bwMode="auto">
              <a:xfrm>
                <a:off x="6553200" y="2448580"/>
                <a:ext cx="152400" cy="142220"/>
              </a:xfrm>
              <a:prstGeom prst="ellipse">
                <a:avLst/>
              </a:prstGeom>
              <a:solidFill>
                <a:srgbClr val="6699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Helvetica" charset="0"/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177" name="Oval 176"/>
              <p:cNvSpPr/>
              <p:nvPr/>
            </p:nvSpPr>
            <p:spPr bwMode="auto">
              <a:xfrm>
                <a:off x="6705600" y="2133600"/>
                <a:ext cx="152400" cy="142220"/>
              </a:xfrm>
              <a:prstGeom prst="ellipse">
                <a:avLst/>
              </a:prstGeom>
              <a:solidFill>
                <a:srgbClr val="6699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Helvetica" charset="0"/>
                  <a:ea typeface="Helvetica" charset="0"/>
                  <a:cs typeface="Helvetica" charset="0"/>
                </a:endParaRPr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2919703" y="1853625"/>
              <a:ext cx="1261884" cy="52322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400" i="0" dirty="0" smtClean="0">
                  <a:latin typeface="Helvetica" charset="0"/>
                  <a:ea typeface="Helvetica" charset="0"/>
                  <a:cs typeface="Helvetica" charset="0"/>
                </a:rPr>
                <a:t>Participants</a:t>
              </a:r>
            </a:p>
            <a:p>
              <a:pPr algn="ctr"/>
              <a:r>
                <a:rPr lang="en-GB" sz="1400" i="0" dirty="0" smtClean="0">
                  <a:latin typeface="Helvetica" charset="0"/>
                  <a:ea typeface="Helvetica" charset="0"/>
                  <a:cs typeface="Helvetica" charset="0"/>
                </a:rPr>
                <a:t>NN Collisions</a:t>
              </a:r>
              <a:endParaRPr lang="en-GB" sz="1400" i="0" dirty="0">
                <a:latin typeface="Helvetica" charset="0"/>
                <a:ea typeface="Helvetica" charset="0"/>
                <a:cs typeface="Helvetica" charset="0"/>
              </a:endParaRPr>
            </a:p>
          </p:txBody>
        </p:sp>
        <p:cxnSp>
          <p:nvCxnSpPr>
            <p:cNvPr id="11" name="Straight Arrow Connector 10"/>
            <p:cNvCxnSpPr>
              <a:stCxn id="7" idx="1"/>
            </p:cNvCxnSpPr>
            <p:nvPr/>
          </p:nvCxnSpPr>
          <p:spPr bwMode="auto">
            <a:xfrm flipH="1">
              <a:off x="1902317" y="2115235"/>
              <a:ext cx="1017386" cy="3077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3" name="Straight Arrow Connector 12"/>
            <p:cNvCxnSpPr>
              <a:stCxn id="7" idx="3"/>
              <a:endCxn id="174" idx="3"/>
            </p:cNvCxnSpPr>
            <p:nvPr/>
          </p:nvCxnSpPr>
          <p:spPr bwMode="auto">
            <a:xfrm>
              <a:off x="4181587" y="2115235"/>
              <a:ext cx="831903" cy="32949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65" y="2545852"/>
            <a:ext cx="5943600" cy="376636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056565" y="5942886"/>
            <a:ext cx="2332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0" dirty="0" smtClean="0">
                <a:latin typeface="Helvetica" charset="0"/>
                <a:ea typeface="Helvetica" charset="0"/>
                <a:cs typeface="Helvetica" charset="0"/>
              </a:rPr>
              <a:t>~ # charged particles</a:t>
            </a:r>
            <a:endParaRPr lang="en-GB" i="0" dirty="0"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417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2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" name="Group 194"/>
          <p:cNvGrpSpPr/>
          <p:nvPr/>
        </p:nvGrpSpPr>
        <p:grpSpPr>
          <a:xfrm>
            <a:off x="5524340" y="675835"/>
            <a:ext cx="3769433" cy="5782856"/>
            <a:chOff x="0" y="0"/>
            <a:chExt cx="5360970" cy="8224505"/>
          </a:xfrm>
        </p:grpSpPr>
        <p:grpSp>
          <p:nvGrpSpPr>
            <p:cNvPr id="192" name="Group 192"/>
            <p:cNvGrpSpPr/>
            <p:nvPr/>
          </p:nvGrpSpPr>
          <p:grpSpPr>
            <a:xfrm>
              <a:off x="0" y="-1"/>
              <a:ext cx="5360971" cy="8224507"/>
              <a:chOff x="0" y="0"/>
              <a:chExt cx="5360970" cy="8224506"/>
            </a:xfrm>
          </p:grpSpPr>
          <p:grpSp>
            <p:nvGrpSpPr>
              <p:cNvPr id="190" name="Group 190"/>
              <p:cNvGrpSpPr/>
              <p:nvPr/>
            </p:nvGrpSpPr>
            <p:grpSpPr>
              <a:xfrm>
                <a:off x="0" y="-1"/>
                <a:ext cx="5360971" cy="7799940"/>
                <a:chOff x="0" y="0"/>
                <a:chExt cx="5360970" cy="7799938"/>
              </a:xfrm>
            </p:grpSpPr>
            <p:grpSp>
              <p:nvGrpSpPr>
                <p:cNvPr id="188" name="Group 188"/>
                <p:cNvGrpSpPr/>
                <p:nvPr/>
              </p:nvGrpSpPr>
              <p:grpSpPr>
                <a:xfrm>
                  <a:off x="0" y="0"/>
                  <a:ext cx="5299564" cy="4263332"/>
                  <a:chOff x="0" y="0"/>
                  <a:chExt cx="5299563" cy="4263331"/>
                </a:xfrm>
              </p:grpSpPr>
              <p:grpSp>
                <p:nvGrpSpPr>
                  <p:cNvPr id="186" name="Group 186"/>
                  <p:cNvGrpSpPr/>
                  <p:nvPr/>
                </p:nvGrpSpPr>
                <p:grpSpPr>
                  <a:xfrm>
                    <a:off x="0" y="121303"/>
                    <a:ext cx="5299564" cy="4142029"/>
                    <a:chOff x="0" y="0"/>
                    <a:chExt cx="5299563" cy="4142028"/>
                  </a:xfrm>
                </p:grpSpPr>
                <p:pic>
                  <p:nvPicPr>
                    <p:cNvPr id="184" name="EventDisplayPP.png"/>
                    <p:cNvPicPr>
                      <a:picLocks noChangeAspect="1"/>
                    </p:cNvPicPr>
                    <p:nvPr/>
                  </p:nvPicPr>
                  <p:blipFill>
                    <a:blip r:embed="rId2">
                      <a:extLst/>
                    </a:blip>
                    <a:stretch>
                      <a:fillRect/>
                    </a:stretch>
                  </p:blipFill>
                  <p:spPr>
                    <a:xfrm>
                      <a:off x="0" y="0"/>
                      <a:ext cx="5299564" cy="4138657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sp>
                  <p:nvSpPr>
                    <p:cNvPr id="185" name="Shape 185"/>
                    <p:cNvSpPr/>
                    <p:nvPr/>
                  </p:nvSpPr>
                  <p:spPr>
                    <a:xfrm>
                      <a:off x="3804221" y="3001093"/>
                      <a:ext cx="1279178" cy="114093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25400" cap="flat">
                      <a:solidFill>
                        <a:srgbClr val="FFFFFF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35719" tIns="35719" rIns="35719" bIns="35719" numCol="1" anchor="ctr">
                      <a:noAutofit/>
                    </a:bodyPr>
                    <a:lstStyle/>
                    <a:p>
                      <a:pPr algn="ctr" defTabSz="580409">
                        <a:defRPr sz="5600">
                          <a:solidFill>
                            <a:srgbClr val="FFFFFF"/>
                          </a:solidFill>
                          <a:effectLst>
                            <a:outerShdw blurRad="38100" dist="12700" dir="5400000" rotWithShape="0">
                              <a:srgbClr val="000000">
                                <a:alpha val="50000"/>
                              </a:srgbClr>
                            </a:outerShdw>
                          </a:effectLst>
                          <a:uFillTx/>
                        </a:defRPr>
                      </a:pPr>
                      <a:endParaRPr sz="3937"/>
                    </a:p>
                  </p:txBody>
                </p:sp>
              </p:grpSp>
              <p:sp>
                <p:nvSpPr>
                  <p:cNvPr id="187" name="Shape 187"/>
                  <p:cNvSpPr/>
                  <p:nvPr/>
                </p:nvSpPr>
                <p:spPr>
                  <a:xfrm>
                    <a:off x="47494" y="0"/>
                    <a:ext cx="1486889" cy="1147223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35719" tIns="35719" rIns="35719" bIns="35719" numCol="1" anchor="ctr">
                    <a:noAutofit/>
                  </a:bodyPr>
                  <a:lstStyle>
                    <a:lvl1pPr algn="ctr">
                      <a:defRPr sz="3600"/>
                    </a:lvl1pPr>
                  </a:lstStyle>
                  <a:p>
                    <a:r>
                      <a:rPr sz="2531"/>
                      <a:t>pp</a:t>
                    </a:r>
                  </a:p>
                </p:txBody>
              </p:sp>
            </p:grpSp>
            <p:pic>
              <p:nvPicPr>
                <p:cNvPr id="189" name="display.png"/>
                <p:cNvPicPr>
                  <a:picLocks noChangeAspect="1"/>
                </p:cNvPicPr>
                <p:nvPr/>
              </p:nvPicPr>
              <p:blipFill>
                <a:blip r:embed="rId3">
                  <a:extLst/>
                </a:blip>
                <a:stretch>
                  <a:fillRect/>
                </a:stretch>
              </p:blipFill>
              <p:spPr>
                <a:xfrm>
                  <a:off x="61406" y="3884782"/>
                  <a:ext cx="5299565" cy="3915157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sp>
            <p:nvSpPr>
              <p:cNvPr id="191" name="Shape 191"/>
              <p:cNvSpPr/>
              <p:nvPr/>
            </p:nvSpPr>
            <p:spPr>
              <a:xfrm>
                <a:off x="3713111" y="6975776"/>
                <a:ext cx="1248730" cy="1248730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algn="ctr" defTabSz="580409">
                  <a:defRPr sz="56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uFillTx/>
                  </a:defRPr>
                </a:pPr>
                <a:endParaRPr sz="3937"/>
              </a:p>
            </p:txBody>
          </p:sp>
        </p:grpSp>
        <p:sp>
          <p:nvSpPr>
            <p:cNvPr id="193" name="Shape 193"/>
            <p:cNvSpPr/>
            <p:nvPr/>
          </p:nvSpPr>
          <p:spPr>
            <a:xfrm>
              <a:off x="265447" y="4094631"/>
              <a:ext cx="1394039" cy="60965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>
              <a:lvl1pPr>
                <a:defRPr sz="3600"/>
              </a:lvl1pPr>
            </a:lstStyle>
            <a:p>
              <a:r>
                <a:rPr sz="2531"/>
                <a:t>Pb-Pb</a:t>
              </a:r>
            </a:p>
          </p:txBody>
        </p:sp>
      </p:grpSp>
      <p:sp>
        <p:nvSpPr>
          <p:cNvPr id="182" name="Shape 18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A fireball in thermal equilibrium</a:t>
            </a:r>
          </a:p>
        </p:txBody>
      </p:sp>
      <p:sp>
        <p:nvSpPr>
          <p:cNvPr id="195" name="Shape 195"/>
          <p:cNvSpPr/>
          <p:nvPr/>
        </p:nvSpPr>
        <p:spPr>
          <a:xfrm>
            <a:off x="6387352" y="1382514"/>
            <a:ext cx="1835051" cy="1370183"/>
          </a:xfrm>
          <a:prstGeom prst="rect">
            <a:avLst/>
          </a:prstGeom>
          <a:solidFill>
            <a:srgbClr val="FFFFFF"/>
          </a:solidFill>
          <a:ln w="50800">
            <a:solidFill>
              <a:schemeClr val="accent1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 algn="ctr">
              <a:defRPr sz="2000"/>
            </a:pPr>
            <a:r>
              <a:rPr sz="1406"/>
              <a:t>Success of </a:t>
            </a:r>
            <a:r>
              <a:rPr sz="1406" b="1"/>
              <a:t>hydro models</a:t>
            </a:r>
            <a:r>
              <a:rPr sz="1406"/>
              <a:t> describing </a:t>
            </a:r>
            <a:r>
              <a:rPr sz="1406" b="1"/>
              <a:t>flow effects</a:t>
            </a:r>
            <a:r>
              <a:rPr sz="1406"/>
              <a:t> in Pb-Pb supports idea of matter in local thermal equilibrium. </a:t>
            </a:r>
          </a:p>
        </p:txBody>
      </p:sp>
      <p:sp>
        <p:nvSpPr>
          <p:cNvPr id="196" name="Shape 196"/>
          <p:cNvSpPr/>
          <p:nvPr/>
        </p:nvSpPr>
        <p:spPr>
          <a:xfrm>
            <a:off x="6387352" y="3123081"/>
            <a:ext cx="1835051" cy="1370183"/>
          </a:xfrm>
          <a:prstGeom prst="rect">
            <a:avLst/>
          </a:prstGeom>
          <a:solidFill>
            <a:srgbClr val="FFFFFF"/>
          </a:solidFill>
          <a:ln w="50800">
            <a:solidFill>
              <a:schemeClr val="accent1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 algn="ctr">
              <a:defRPr sz="2000"/>
            </a:pPr>
            <a:r>
              <a:rPr sz="1406"/>
              <a:t>Success of </a:t>
            </a:r>
            <a:r>
              <a:rPr sz="1406" b="1"/>
              <a:t>thermal models</a:t>
            </a:r>
            <a:r>
              <a:rPr sz="1406"/>
              <a:t> describing </a:t>
            </a:r>
            <a:r>
              <a:rPr sz="1406" b="1"/>
              <a:t>hadron yields</a:t>
            </a:r>
            <a:r>
              <a:rPr sz="1406"/>
              <a:t> in </a:t>
            </a:r>
            <a:br>
              <a:rPr sz="1406"/>
            </a:br>
            <a:r>
              <a:rPr sz="1406"/>
              <a:t>Pb-Pb supports idea of matter in local thermal equilibrium.</a:t>
            </a:r>
          </a:p>
        </p:txBody>
      </p:sp>
      <p:sp>
        <p:nvSpPr>
          <p:cNvPr id="197" name="Shape 197"/>
          <p:cNvSpPr/>
          <p:nvPr/>
        </p:nvSpPr>
        <p:spPr>
          <a:xfrm>
            <a:off x="6387352" y="4863647"/>
            <a:ext cx="1835051" cy="1370183"/>
          </a:xfrm>
          <a:prstGeom prst="rect">
            <a:avLst/>
          </a:prstGeom>
          <a:solidFill>
            <a:srgbClr val="FFFF00"/>
          </a:solidFill>
          <a:ln w="50800">
            <a:solidFill>
              <a:schemeClr val="accent1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 algn="ctr">
              <a:defRPr sz="2000"/>
            </a:pPr>
            <a:r>
              <a:rPr sz="1406" dirty="0"/>
              <a:t>Equilibrium in smaller systems? </a:t>
            </a:r>
            <a:br>
              <a:rPr sz="1406" dirty="0"/>
            </a:br>
            <a:r>
              <a:rPr sz="1406" dirty="0"/>
              <a:t>p-Pb or high multiplicity pp.</a:t>
            </a:r>
          </a:p>
          <a:p>
            <a:pPr algn="ctr">
              <a:defRPr sz="2000"/>
            </a:pPr>
            <a:r>
              <a:rPr sz="1406" dirty="0"/>
              <a:t>➔ interesting research topic!</a:t>
            </a:r>
          </a:p>
        </p:txBody>
      </p:sp>
      <p:sp>
        <p:nvSpPr>
          <p:cNvPr id="198" name="Shape 198"/>
          <p:cNvSpPr/>
          <p:nvPr/>
        </p:nvSpPr>
        <p:spPr>
          <a:xfrm>
            <a:off x="658062" y="1050770"/>
            <a:ext cx="4834657" cy="5103353"/>
          </a:xfrm>
          <a:prstGeom prst="rect">
            <a:avLst/>
          </a:prstGeom>
          <a:ln w="12700"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8930" tIns="8930" rIns="8930" bIns="8930"/>
          <a:lstStyle/>
          <a:p>
            <a:pPr marL="152205" indent="-152205">
              <a:spcBef>
                <a:spcPts val="703"/>
              </a:spcBef>
              <a:buSzPct val="100000"/>
              <a:buChar char="•"/>
              <a:defRPr sz="2500">
                <a:solidFill>
                  <a:srgbClr val="283A44"/>
                </a:solidFill>
                <a:uFill>
                  <a:solidFill>
                    <a:srgbClr val="283A44"/>
                  </a:solidFill>
                </a:uFill>
              </a:defRPr>
            </a:pPr>
            <a:r>
              <a:rPr sz="1758" dirty="0"/>
              <a:t>It is important to distinguish between</a:t>
            </a:r>
          </a:p>
          <a:p>
            <a:pPr marL="427199" lvl="1" indent="-105742">
              <a:spcBef>
                <a:spcPts val="633"/>
              </a:spcBef>
              <a:buSzPct val="100000"/>
              <a:buChar char="•"/>
              <a:defRPr sz="2000">
                <a:solidFill>
                  <a:srgbClr val="283A44"/>
                </a:solidFill>
                <a:uFill>
                  <a:solidFill>
                    <a:srgbClr val="283A44"/>
                  </a:solidFill>
                </a:uFill>
              </a:defRPr>
            </a:pPr>
            <a:r>
              <a:rPr sz="1406" dirty="0"/>
              <a:t> a </a:t>
            </a:r>
            <a:r>
              <a:rPr sz="1406" i="1" dirty="0"/>
              <a:t>system of individual particles </a:t>
            </a:r>
            <a:r>
              <a:rPr sz="1406" dirty="0"/>
              <a:t>and</a:t>
            </a:r>
          </a:p>
          <a:p>
            <a:pPr marL="427199" lvl="1" indent="-105742">
              <a:spcBef>
                <a:spcPts val="633"/>
              </a:spcBef>
              <a:buSzPct val="100000"/>
              <a:buChar char="•"/>
              <a:defRPr sz="2000">
                <a:solidFill>
                  <a:srgbClr val="283A44"/>
                </a:solidFill>
                <a:uFill>
                  <a:solidFill>
                    <a:srgbClr val="283A44"/>
                  </a:solidFill>
                </a:uFill>
              </a:defRPr>
            </a:pPr>
            <a:r>
              <a:rPr sz="1406" dirty="0"/>
              <a:t> a </a:t>
            </a:r>
            <a:r>
              <a:rPr sz="1406" i="1" dirty="0"/>
              <a:t>medium</a:t>
            </a:r>
            <a:r>
              <a:rPr sz="1406" dirty="0"/>
              <a:t> in which individual degrees of freedom do not matter anymore and we can apply thermodynamic concepts.</a:t>
            </a:r>
          </a:p>
          <a:p>
            <a:pPr marL="427199" lvl="1" indent="-105742">
              <a:spcBef>
                <a:spcPts val="633"/>
              </a:spcBef>
              <a:buSzPct val="100000"/>
              <a:buChar char="•"/>
              <a:defRPr sz="2000">
                <a:solidFill>
                  <a:srgbClr val="283A44"/>
                </a:solidFill>
                <a:uFill>
                  <a:solidFill>
                    <a:srgbClr val="283A44"/>
                  </a:solidFill>
                </a:uFill>
              </a:defRPr>
            </a:pPr>
            <a:endParaRPr sz="1406" dirty="0"/>
          </a:p>
          <a:p>
            <a:pPr marL="152205" indent="-152205">
              <a:spcBef>
                <a:spcPts val="703"/>
              </a:spcBef>
              <a:buSzPct val="100000"/>
              <a:buChar char="•"/>
              <a:defRPr sz="2500">
                <a:solidFill>
                  <a:srgbClr val="283A44"/>
                </a:solidFill>
                <a:uFill>
                  <a:solidFill>
                    <a:srgbClr val="283A44"/>
                  </a:solidFill>
                </a:uFill>
              </a:defRPr>
            </a:pPr>
            <a:r>
              <a:rPr sz="1758" dirty="0"/>
              <a:t>Thermodynamic concepts are typically used for systems with 10</a:t>
            </a:r>
            <a:r>
              <a:rPr sz="1758" baseline="31999" dirty="0"/>
              <a:t>5</a:t>
            </a:r>
            <a:r>
              <a:rPr sz="1758" dirty="0"/>
              <a:t>-10</a:t>
            </a:r>
            <a:r>
              <a:rPr sz="1758" baseline="31999" dirty="0"/>
              <a:t>23</a:t>
            </a:r>
            <a:r>
              <a:rPr sz="1758" dirty="0"/>
              <a:t> particles in </a:t>
            </a:r>
            <a:r>
              <a:rPr sz="1758" i="1" dirty="0"/>
              <a:t>local thermal equilibrium</a:t>
            </a:r>
            <a:r>
              <a:rPr sz="1758" dirty="0"/>
              <a:t>.</a:t>
            </a:r>
          </a:p>
          <a:p>
            <a:pPr marL="441619" lvl="1" indent="-120162">
              <a:spcBef>
                <a:spcPts val="703"/>
              </a:spcBef>
              <a:buSzPct val="100000"/>
              <a:buChar char="•"/>
              <a:defRPr sz="2000">
                <a:solidFill>
                  <a:srgbClr val="283A44"/>
                </a:solidFill>
                <a:uFill>
                  <a:solidFill>
                    <a:srgbClr val="283A44"/>
                  </a:solidFill>
                </a:uFill>
              </a:defRPr>
            </a:pPr>
            <a:r>
              <a:rPr sz="1406" dirty="0"/>
              <a:t>central Pb-Pb collision 2.76 TeV (LHC): d</a:t>
            </a:r>
            <a:r>
              <a:rPr sz="1406" i="1" dirty="0"/>
              <a:t>N</a:t>
            </a:r>
            <a:r>
              <a:rPr sz="1406" baseline="-5999" dirty="0"/>
              <a:t>ch</a:t>
            </a:r>
            <a:r>
              <a:rPr sz="1406" dirty="0"/>
              <a:t>/d</a:t>
            </a:r>
            <a:r>
              <a:rPr sz="1406" i="1" dirty="0"/>
              <a:t>η</a:t>
            </a:r>
            <a:r>
              <a:rPr sz="1406" dirty="0"/>
              <a:t> ≈ 1600</a:t>
            </a:r>
          </a:p>
          <a:p>
            <a:pPr marL="441619" lvl="1" indent="-120162">
              <a:spcBef>
                <a:spcPts val="703"/>
              </a:spcBef>
              <a:buSzPct val="100000"/>
              <a:buChar char="•"/>
              <a:defRPr sz="2000">
                <a:solidFill>
                  <a:srgbClr val="283A44"/>
                </a:solidFill>
                <a:uFill>
                  <a:solidFill>
                    <a:srgbClr val="283A44"/>
                  </a:solidFill>
                </a:uFill>
              </a:defRPr>
            </a:pPr>
            <a:r>
              <a:rPr sz="1406" dirty="0"/>
              <a:t>high mult. p-Pb collision (LHC): d</a:t>
            </a:r>
            <a:r>
              <a:rPr sz="1406" i="1" dirty="0"/>
              <a:t>N</a:t>
            </a:r>
            <a:r>
              <a:rPr sz="1406" baseline="-5999" dirty="0"/>
              <a:t>ch</a:t>
            </a:r>
            <a:r>
              <a:rPr sz="1406" dirty="0"/>
              <a:t>/d</a:t>
            </a:r>
            <a:r>
              <a:rPr sz="1406" i="1" dirty="0"/>
              <a:t>η</a:t>
            </a:r>
            <a:r>
              <a:rPr sz="1406" dirty="0"/>
              <a:t> ≈ 60</a:t>
            </a:r>
          </a:p>
          <a:p>
            <a:pPr marL="441619" lvl="1" indent="-120162">
              <a:spcBef>
                <a:spcPts val="703"/>
              </a:spcBef>
              <a:buSzPct val="100000"/>
              <a:buChar char="•"/>
              <a:defRPr sz="2000">
                <a:solidFill>
                  <a:srgbClr val="283A44"/>
                </a:solidFill>
                <a:uFill>
                  <a:solidFill>
                    <a:srgbClr val="283A44"/>
                  </a:solidFill>
                </a:uFill>
              </a:defRPr>
            </a:pPr>
            <a:r>
              <a:rPr sz="1406" dirty="0"/>
              <a:t>pp collision 7 TeV (LHC): d</a:t>
            </a:r>
            <a:r>
              <a:rPr sz="1406" i="1" dirty="0"/>
              <a:t>N</a:t>
            </a:r>
            <a:r>
              <a:rPr sz="1406" baseline="-5999" dirty="0"/>
              <a:t>ch</a:t>
            </a:r>
            <a:r>
              <a:rPr sz="1406" dirty="0"/>
              <a:t>/d</a:t>
            </a:r>
            <a:r>
              <a:rPr sz="1406" i="1" dirty="0"/>
              <a:t>η</a:t>
            </a:r>
            <a:r>
              <a:rPr sz="1406" dirty="0"/>
              <a:t> ≈ 6</a:t>
            </a:r>
          </a:p>
          <a:p>
            <a:pPr marL="441619" lvl="1" indent="-120162">
              <a:spcBef>
                <a:spcPts val="703"/>
              </a:spcBef>
              <a:buSzPct val="100000"/>
              <a:buChar char="•"/>
              <a:defRPr sz="2000">
                <a:solidFill>
                  <a:srgbClr val="283A44"/>
                </a:solidFill>
                <a:uFill>
                  <a:solidFill>
                    <a:srgbClr val="283A44"/>
                  </a:solidFill>
                </a:uFill>
              </a:defRPr>
            </a:pPr>
            <a:endParaRPr sz="1406" dirty="0"/>
          </a:p>
          <a:p>
            <a:pPr marL="122387" indent="-122387">
              <a:spcBef>
                <a:spcPts val="703"/>
              </a:spcBef>
              <a:buSzPct val="100000"/>
              <a:buChar char="•"/>
              <a:defRPr sz="2500">
                <a:solidFill>
                  <a:srgbClr val="283A44"/>
                </a:solidFill>
                <a:uFill>
                  <a:solidFill>
                    <a:srgbClr val="283A44"/>
                  </a:solidFill>
                </a:uFill>
              </a:defRPr>
            </a:pPr>
            <a:r>
              <a:rPr sz="1758" dirty="0"/>
              <a:t>Lifetime of the system must be long enough so that equilibrium can be established by several (simulations indicate 5-6) interactions between its constituents.</a:t>
            </a:r>
          </a:p>
        </p:txBody>
      </p:sp>
    </p:spTree>
    <p:extLst>
      <p:ext uri="{BB962C8B-B14F-4D97-AF65-F5344CB8AC3E}">
        <p14:creationId xmlns:p14="http://schemas.microsoft.com/office/powerpoint/2010/main" val="1539433278"/>
      </p:ext>
    </p:extLst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5" grpId="0" animBg="1" advAuto="0"/>
      <p:bldP spid="196" grpId="0" animBg="1" advAuto="0"/>
      <p:bldP spid="197" grpId="0" animBg="1" advAuto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317500" y="4183878"/>
            <a:ext cx="4634493" cy="2319235"/>
            <a:chOff x="63500" y="4526778"/>
            <a:chExt cx="4634493" cy="2319235"/>
          </a:xfrm>
        </p:grpSpPr>
        <p:pic>
          <p:nvPicPr>
            <p:cNvPr id="85" name="Picture 84"/>
            <p:cNvPicPr>
              <a:picLocks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63500" y="4526778"/>
              <a:ext cx="4634493" cy="2319235"/>
            </a:xfrm>
            <a:prstGeom prst="rect">
              <a:avLst/>
            </a:prstGeom>
            <a:effectLst/>
          </p:spPr>
        </p:pic>
        <p:sp>
          <p:nvSpPr>
            <p:cNvPr id="86" name="Shape 86"/>
            <p:cNvSpPr/>
            <p:nvPr/>
          </p:nvSpPr>
          <p:spPr>
            <a:xfrm>
              <a:off x="172946" y="4598113"/>
              <a:ext cx="4495013" cy="21167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/>
            <a:p>
              <a:pPr>
                <a:spcBef>
                  <a:spcPts val="703"/>
                </a:spcBef>
                <a:defRPr>
                  <a:solidFill>
                    <a:srgbClr val="283A44"/>
                  </a:solidFill>
                  <a:uFill>
                    <a:solidFill>
                      <a:srgbClr val="283A44"/>
                    </a:solidFill>
                  </a:uFill>
                </a:defRPr>
              </a:pPr>
              <a:r>
                <a:rPr dirty="0"/>
                <a:t>A fireball in </a:t>
              </a:r>
              <a:r>
                <a:rPr i="1" dirty="0"/>
                <a:t>local thermodynamic</a:t>
              </a:r>
              <a:br>
                <a:rPr i="1" dirty="0"/>
              </a:br>
              <a:r>
                <a:rPr i="1" dirty="0"/>
                <a:t>equilibrium</a:t>
              </a:r>
              <a:r>
                <a:rPr dirty="0"/>
                <a:t>:</a:t>
              </a:r>
            </a:p>
            <a:p>
              <a:pPr marL="464209" lvl="1" indent="-142752">
                <a:spcBef>
                  <a:spcPts val="633"/>
                </a:spcBef>
                <a:buSzPct val="100000"/>
                <a:buChar char="•"/>
                <a:defRPr>
                  <a:solidFill>
                    <a:srgbClr val="283A44"/>
                  </a:solidFill>
                  <a:uFill>
                    <a:solidFill>
                      <a:srgbClr val="283A44"/>
                    </a:solidFill>
                  </a:uFill>
                </a:defRPr>
              </a:pPr>
              <a:r>
                <a:rPr dirty="0">
                  <a:solidFill>
                    <a:srgbClr val="FF9300"/>
                  </a:solidFill>
                </a:rPr>
                <a:t>particle chemistry</a:t>
              </a:r>
              <a:r>
                <a:rPr dirty="0"/>
                <a:t> in agreement with</a:t>
              </a:r>
              <a:br>
                <a:rPr dirty="0"/>
              </a:br>
              <a:r>
                <a:rPr dirty="0"/>
                <a:t>thermal model predictions</a:t>
              </a:r>
            </a:p>
            <a:p>
              <a:pPr marL="464209" lvl="1" indent="-142752">
                <a:spcBef>
                  <a:spcPts val="633"/>
                </a:spcBef>
                <a:buSzPct val="100000"/>
                <a:buChar char="•"/>
                <a:defRPr>
                  <a:solidFill>
                    <a:srgbClr val="283A44"/>
                  </a:solidFill>
                  <a:uFill>
                    <a:solidFill>
                      <a:srgbClr val="283A44"/>
                    </a:solidFill>
                  </a:uFill>
                </a:defRPr>
              </a:pPr>
              <a:r>
                <a:rPr i="1" dirty="0"/>
                <a:t>p</a:t>
              </a:r>
              <a:r>
                <a:rPr baseline="-5999" dirty="0"/>
                <a:t>T</a:t>
              </a:r>
              <a:r>
                <a:rPr dirty="0"/>
                <a:t>-spectra and </a:t>
              </a:r>
              <a:r>
                <a:rPr i="1" dirty="0"/>
                <a:t>v</a:t>
              </a:r>
              <a:r>
                <a:rPr baseline="-5999" dirty="0"/>
                <a:t>2</a:t>
              </a:r>
              <a:r>
                <a:rPr dirty="0"/>
                <a:t> measurements show</a:t>
              </a:r>
              <a:br>
                <a:rPr dirty="0"/>
              </a:br>
              <a:r>
                <a:rPr dirty="0"/>
                <a:t>patterns of radial and elliptic </a:t>
              </a:r>
              <a:br>
                <a:rPr dirty="0"/>
              </a:br>
              <a:r>
                <a:rPr dirty="0">
                  <a:solidFill>
                    <a:srgbClr val="FF9300"/>
                  </a:solidFill>
                </a:rPr>
                <a:t>hydrodynamic flow</a:t>
              </a:r>
              <a:r>
                <a:rPr dirty="0"/>
                <a:t>.</a:t>
              </a:r>
            </a:p>
          </p:txBody>
        </p:sp>
      </p:grpSp>
      <p:sp>
        <p:nvSpPr>
          <p:cNvPr id="88" name="Shape 88"/>
          <p:cNvSpPr/>
          <p:nvPr/>
        </p:nvSpPr>
        <p:spPr>
          <a:xfrm>
            <a:off x="390568" y="2882038"/>
            <a:ext cx="4059767" cy="153247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numCol="1" anchor="ctr">
            <a:spAutoFit/>
          </a:bodyPr>
          <a:lstStyle/>
          <a:p>
            <a:pPr marL="164381" indent="-164381">
              <a:spcBef>
                <a:spcPts val="703"/>
              </a:spcBef>
              <a:buSzPct val="100000"/>
              <a:buChar char="•"/>
              <a:defRPr sz="2700">
                <a:solidFill>
                  <a:srgbClr val="283A44"/>
                </a:solidFill>
                <a:uFill>
                  <a:solidFill>
                    <a:srgbClr val="283A44"/>
                  </a:solidFill>
                </a:uFill>
              </a:defRPr>
            </a:pPr>
            <a:r>
              <a:rPr sz="1898" dirty="0"/>
              <a:t>“Standard model of </a:t>
            </a:r>
            <a:r>
              <a:rPr lang="fr-CH" sz="1898" dirty="0" smtClean="0"/>
              <a:t>ultra-</a:t>
            </a:r>
            <a:r>
              <a:rPr lang="fr-CH" sz="1898" dirty="0" err="1" smtClean="0"/>
              <a:t>relativistic</a:t>
            </a:r>
            <a:r>
              <a:rPr lang="fr-CH" sz="1898" dirty="0" smtClean="0"/>
              <a:t> </a:t>
            </a:r>
            <a:br>
              <a:rPr lang="fr-CH" sz="1898" dirty="0" smtClean="0"/>
            </a:br>
            <a:r>
              <a:rPr sz="1898" dirty="0" smtClean="0"/>
              <a:t>heavy-ion </a:t>
            </a:r>
            <a:r>
              <a:rPr sz="1898" dirty="0"/>
              <a:t>physics”/</a:t>
            </a:r>
            <a:br>
              <a:rPr sz="1898" dirty="0"/>
            </a:br>
            <a:r>
              <a:rPr sz="1898" dirty="0"/>
              <a:t>“Classical model of </a:t>
            </a:r>
            <a:r>
              <a:rPr lang="fr-CH" sz="1898" dirty="0"/>
              <a:t>ultra-</a:t>
            </a:r>
            <a:r>
              <a:rPr lang="fr-CH" sz="1898" dirty="0" err="1"/>
              <a:t>relativistic</a:t>
            </a:r>
            <a:r>
              <a:rPr lang="fr-CH" sz="1898" dirty="0"/>
              <a:t> </a:t>
            </a:r>
            <a:r>
              <a:rPr lang="fr-CH" sz="1898" dirty="0" smtClean="0"/>
              <a:t/>
            </a:r>
            <a:br>
              <a:rPr lang="fr-CH" sz="1898" dirty="0" smtClean="0"/>
            </a:br>
            <a:r>
              <a:rPr sz="1898" dirty="0" smtClean="0"/>
              <a:t>heavy-ion </a:t>
            </a:r>
            <a:r>
              <a:rPr sz="1898" dirty="0"/>
              <a:t>physics”:</a:t>
            </a:r>
            <a:br>
              <a:rPr sz="1898" dirty="0"/>
            </a:br>
            <a:endParaRPr sz="1898" dirty="0"/>
          </a:p>
        </p:txBody>
      </p:sp>
      <p:pic>
        <p:nvPicPr>
          <p:cNvPr id="74" name="2016-Jun-15-finalSpectra_sixCent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203547" y="954616"/>
            <a:ext cx="4209611" cy="5308415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80" name="Shape 8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4900"/>
            </a:lvl1pPr>
          </a:lstStyle>
          <a:p>
            <a:r>
              <a:rPr sz="3600"/>
              <a:t>Bulk particle production and collectivity</a:t>
            </a:r>
          </a:p>
        </p:txBody>
      </p:sp>
      <p:sp>
        <p:nvSpPr>
          <p:cNvPr id="79" name="Shape 79"/>
          <p:cNvSpPr>
            <a:spLocks noGrp="1"/>
          </p:cNvSpPr>
          <p:nvPr>
            <p:ph idx="1"/>
          </p:nvPr>
        </p:nvSpPr>
        <p:spPr>
          <a:xfrm>
            <a:off x="457200" y="803397"/>
            <a:ext cx="8229600" cy="5322768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sz="2000" dirty="0"/>
              <a:t>Low </a:t>
            </a:r>
            <a:r>
              <a:rPr sz="2000" i="1" dirty="0"/>
              <a:t>p</a:t>
            </a:r>
            <a:r>
              <a:rPr sz="2000" baseline="-5999" dirty="0"/>
              <a:t>T</a:t>
            </a:r>
            <a:r>
              <a:rPr sz="2000" dirty="0"/>
              <a:t> hadrons composed of (u,d,s) valence quarks define the collective behaviour of the fireball.</a:t>
            </a:r>
          </a:p>
        </p:txBody>
      </p:sp>
      <p:sp>
        <p:nvSpPr>
          <p:cNvPr id="83" name="Shape 83"/>
          <p:cNvSpPr/>
          <p:nvPr/>
        </p:nvSpPr>
        <p:spPr>
          <a:xfrm>
            <a:off x="457200" y="1805684"/>
            <a:ext cx="1781531" cy="721159"/>
          </a:xfrm>
          <a:prstGeom prst="rect">
            <a:avLst/>
          </a:prstGeom>
          <a:solidFill>
            <a:srgbClr val="FFFF00"/>
          </a:solidFill>
          <a:ln w="50800">
            <a:solidFill>
              <a:schemeClr val="accent1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 algn="ctr">
              <a:defRPr sz="2000"/>
            </a:pPr>
            <a:r>
              <a:rPr sz="1406" dirty="0"/>
              <a:t>≈ 98% of all particles are produced with </a:t>
            </a:r>
            <a:r>
              <a:rPr sz="1406" i="1" dirty="0"/>
              <a:t>p</a:t>
            </a:r>
            <a:r>
              <a:rPr sz="1406" baseline="-5999" dirty="0"/>
              <a:t>T</a:t>
            </a:r>
            <a:r>
              <a:rPr sz="1406" dirty="0"/>
              <a:t> &lt; 2 </a:t>
            </a:r>
            <a:r>
              <a:rPr sz="1406" dirty="0" smtClean="0"/>
              <a:t>GeV/</a:t>
            </a:r>
            <a:r>
              <a:rPr sz="1406" i="1" dirty="0" smtClean="0"/>
              <a:t>c</a:t>
            </a:r>
            <a:r>
              <a:rPr lang="fr-CH" sz="1406" dirty="0" smtClean="0"/>
              <a:t> (at LHC).</a:t>
            </a:r>
            <a:endParaRPr sz="1406" dirty="0"/>
          </a:p>
        </p:txBody>
      </p:sp>
      <p:sp>
        <p:nvSpPr>
          <p:cNvPr id="84" name="Shape 84"/>
          <p:cNvSpPr/>
          <p:nvPr/>
        </p:nvSpPr>
        <p:spPr>
          <a:xfrm>
            <a:off x="2400300" y="1803197"/>
            <a:ext cx="2654300" cy="721159"/>
          </a:xfrm>
          <a:prstGeom prst="rect">
            <a:avLst/>
          </a:prstGeom>
          <a:solidFill>
            <a:srgbClr val="FFFF00"/>
          </a:solidFill>
          <a:ln w="50800">
            <a:solidFill>
              <a:schemeClr val="accent1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 algn="ctr">
              <a:defRPr sz="2000"/>
            </a:pPr>
            <a:r>
              <a:rPr sz="1406" dirty="0"/>
              <a:t>≈ 80% of all particles are pions,</a:t>
            </a:r>
            <a:br>
              <a:rPr sz="1406" dirty="0"/>
            </a:br>
            <a:r>
              <a:rPr sz="1406" dirty="0"/>
              <a:t> ≈ 13% are kaons, and </a:t>
            </a:r>
            <a:br>
              <a:rPr sz="1406" dirty="0"/>
            </a:br>
            <a:r>
              <a:rPr sz="1406" dirty="0"/>
              <a:t>≈ 4% are </a:t>
            </a:r>
            <a:r>
              <a:rPr sz="1406" dirty="0" smtClean="0"/>
              <a:t>protons</a:t>
            </a:r>
            <a:r>
              <a:rPr lang="fr-CH" sz="1406" dirty="0"/>
              <a:t> (at LHC).</a:t>
            </a:r>
            <a:r>
              <a:rPr sz="1406" dirty="0" smtClean="0"/>
              <a:t>.</a:t>
            </a:r>
            <a:endParaRPr sz="1406" dirty="0"/>
          </a:p>
        </p:txBody>
      </p:sp>
    </p:spTree>
    <p:extLst>
      <p:ext uri="{BB962C8B-B14F-4D97-AF65-F5344CB8AC3E}">
        <p14:creationId xmlns:p14="http://schemas.microsoft.com/office/powerpoint/2010/main" val="761818409"/>
      </p:ext>
    </p:extLst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 animBg="1" advAuto="0"/>
      <p:bldP spid="84" grpId="0" animBg="1" advAuto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Chemical </a:t>
            </a:r>
            <a:r>
              <a:rPr lang="en-US" dirty="0" smtClean="0"/>
              <a:t>equilibrium (LHC)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19954"/>
            <a:ext cx="9144000" cy="4418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413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84478"/>
            <a:ext cx="4851779" cy="5084309"/>
          </a:xfrm>
        </p:spPr>
        <p:txBody>
          <a:bodyPr anchor="ctr">
            <a:normAutofit fontScale="92500" lnSpcReduction="2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Thermodynamics </a:t>
            </a:r>
            <a:br>
              <a:rPr lang="en-US" dirty="0" smtClean="0"/>
            </a:br>
            <a:r>
              <a:rPr lang="en-US" dirty="0" smtClean="0"/>
              <a:t>of QCD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(Ultra-)relativistic </a:t>
            </a:r>
            <a:br>
              <a:rPr lang="en-US" dirty="0" smtClean="0"/>
            </a:br>
            <a:r>
              <a:rPr lang="en-US" dirty="0" smtClean="0"/>
              <a:t>heavy-ion physics: </a:t>
            </a:r>
            <a:br>
              <a:rPr lang="en-US" dirty="0" smtClean="0"/>
            </a:br>
            <a:r>
              <a:rPr lang="en-US" dirty="0" err="1" smtClean="0"/>
              <a:t>E</a:t>
            </a:r>
            <a:r>
              <a:rPr lang="en-US" baseline="-25000" dirty="0" err="1" smtClean="0"/>
              <a:t>Beam</a:t>
            </a:r>
            <a:r>
              <a:rPr lang="en-US" dirty="0" smtClean="0"/>
              <a:t> &gt;&gt; </a:t>
            </a:r>
            <a:r>
              <a:rPr lang="en-US" dirty="0" err="1" smtClean="0"/>
              <a:t>m</a:t>
            </a:r>
            <a:r>
              <a:rPr lang="en-US" baseline="-25000" dirty="0" err="1" smtClean="0"/>
              <a:t>Ion</a:t>
            </a:r>
            <a:endParaRPr lang="en-US" dirty="0" smtClean="0"/>
          </a:p>
          <a:p>
            <a:pPr marL="457200" indent="-457200">
              <a:buFont typeface="+mj-lt"/>
              <a:buAutoNum type="arabicPeriod"/>
            </a:pPr>
            <a:endParaRPr lang="en-US" dirty="0" smtClean="0"/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Experiments and </a:t>
            </a:r>
            <a:br>
              <a:rPr lang="en-US" dirty="0" smtClean="0"/>
            </a:br>
            <a:r>
              <a:rPr lang="en-US" dirty="0" smtClean="0"/>
              <a:t>accelerators</a:t>
            </a:r>
          </a:p>
          <a:p>
            <a:pPr marL="457200" indent="-457200">
              <a:buFont typeface="+mj-lt"/>
              <a:buAutoNum type="arabicPeriod"/>
            </a:pPr>
            <a:endParaRPr lang="en-US" dirty="0" smtClean="0"/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Some further selected </a:t>
            </a:r>
            <a:br>
              <a:rPr lang="en-US" dirty="0" smtClean="0"/>
            </a:br>
            <a:r>
              <a:rPr lang="en-US" dirty="0" smtClean="0"/>
              <a:t>results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(anti-)(hyper-)nuclei across</a:t>
            </a:r>
            <a:br>
              <a:rPr lang="en-US" dirty="0" smtClean="0"/>
            </a:br>
            <a:r>
              <a:rPr lang="en-US" dirty="0" smtClean="0"/>
              <a:t>different collision energies</a:t>
            </a:r>
          </a:p>
        </p:txBody>
      </p:sp>
      <p:pic>
        <p:nvPicPr>
          <p:cNvPr id="5" name="Picture 11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45" r="2258" b="-3859"/>
          <a:stretch/>
        </p:blipFill>
        <p:spPr bwMode="auto">
          <a:xfrm>
            <a:off x="3781188" y="474227"/>
            <a:ext cx="5185391" cy="3452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810835" y="4170786"/>
            <a:ext cx="3780430" cy="175432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Ultra-relativistic heavy-ion physics is a huge field with many experiments and observables </a:t>
            </a:r>
            <a:r>
              <a:rPr lang="en-US" dirty="0" smtClean="0">
                <a:sym typeface="Wingdings"/>
              </a:rPr>
              <a:t> impossible to cover all topics! Today: </a:t>
            </a:r>
            <a:r>
              <a:rPr lang="en-US" dirty="0" smtClean="0">
                <a:sym typeface="Wingdings"/>
              </a:rPr>
              <a:t>a </a:t>
            </a:r>
            <a:r>
              <a:rPr lang="en-US" dirty="0" smtClean="0">
                <a:sym typeface="Wingdings"/>
              </a:rPr>
              <a:t>very </a:t>
            </a:r>
            <a:r>
              <a:rPr lang="en-US" dirty="0" smtClean="0">
                <a:sym typeface="Wingdings"/>
              </a:rPr>
              <a:t>biased selection towards LHC (ALICE).</a:t>
            </a:r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5677469" y="1905622"/>
            <a:ext cx="873456" cy="132889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19768" y="1536220"/>
            <a:ext cx="873456" cy="132889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5274859" y="997498"/>
            <a:ext cx="1398895" cy="7630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571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Chemical equilibrium (SIS18)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3396"/>
            <a:ext cx="5909804" cy="5219700"/>
          </a:xfrm>
        </p:spPr>
      </p:pic>
      <p:sp>
        <p:nvSpPr>
          <p:cNvPr id="5" name="TextBox 4"/>
          <p:cNvSpPr txBox="1"/>
          <p:nvPr/>
        </p:nvSpPr>
        <p:spPr>
          <a:xfrm>
            <a:off x="457200" y="6023096"/>
            <a:ext cx="3771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[HADES overview talk</a:t>
            </a:r>
            <a:r>
              <a:rPr lang="en-US" smtClean="0"/>
              <a:t>, QM2017</a:t>
            </a:r>
            <a:r>
              <a:rPr lang="en-US" dirty="0" smtClean="0"/>
              <a:t>]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9804" y="2374900"/>
            <a:ext cx="3135172" cy="177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905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Chemical equilibrium vs collision energy (1)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hape 389"/>
          <p:cNvSpPr txBox="1">
            <a:spLocks/>
          </p:cNvSpPr>
          <p:nvPr/>
        </p:nvSpPr>
        <p:spPr>
          <a:xfrm>
            <a:off x="120176" y="981656"/>
            <a:ext cx="5396290" cy="537568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Helvetica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Helvetica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Helvetica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Helvetica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/>
                </a:solidFill>
                <a:latin typeface="Helvetica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6477" indent="-216477">
              <a:defRPr sz="2500"/>
            </a:pPr>
            <a:r>
              <a:rPr lang="en-US" sz="2500" dirty="0" smtClean="0"/>
              <a:t>Hadron yields from AGS up to RHIC and LHC can be described in a </a:t>
            </a:r>
            <a:r>
              <a:rPr lang="en-US" sz="2500" dirty="0" err="1" smtClean="0"/>
              <a:t>hadro</a:t>
            </a:r>
            <a:r>
              <a:rPr lang="en-US" sz="2500" dirty="0" smtClean="0"/>
              <a:t>-chemical model applying thermal fits.</a:t>
            </a:r>
          </a:p>
          <a:p>
            <a:pPr marL="216477" indent="-216477">
              <a:defRPr sz="2500"/>
            </a:pPr>
            <a:endParaRPr lang="en-US" sz="2500" dirty="0" smtClean="0"/>
          </a:p>
          <a:p>
            <a:pPr marL="216477" indent="-216477">
              <a:defRPr sz="2500"/>
            </a:pPr>
            <a:r>
              <a:rPr lang="en-US" sz="2500" dirty="0" smtClean="0"/>
              <a:t>Effective parameterization of (</a:t>
            </a:r>
            <a:r>
              <a:rPr lang="en-US" sz="2500" i="1" dirty="0" smtClean="0"/>
              <a:t>T</a:t>
            </a:r>
            <a:r>
              <a:rPr lang="en-US" sz="2500" dirty="0" smtClean="0"/>
              <a:t>, </a:t>
            </a:r>
            <a:r>
              <a:rPr lang="en-US" sz="2500" i="1" dirty="0" smtClean="0"/>
              <a:t>µ</a:t>
            </a:r>
            <a:r>
              <a:rPr lang="en-US" sz="2500" baseline="-5999" dirty="0" smtClean="0"/>
              <a:t>B</a:t>
            </a:r>
            <a:r>
              <a:rPr lang="en-US" sz="2500" dirty="0" smtClean="0"/>
              <a:t>) as a function of collision energy:</a:t>
            </a:r>
          </a:p>
          <a:p>
            <a:pPr marL="216477" indent="-216477">
              <a:defRPr sz="2500"/>
            </a:pPr>
            <a:endParaRPr lang="en-US" sz="2500" dirty="0" smtClean="0"/>
          </a:p>
          <a:p>
            <a:pPr marL="216477" indent="-216477">
              <a:defRPr sz="2500"/>
            </a:pPr>
            <a:endParaRPr lang="en-US" sz="2500" dirty="0" smtClean="0"/>
          </a:p>
          <a:p>
            <a:pPr marL="216477" indent="-216477">
              <a:defRPr sz="2500"/>
            </a:pPr>
            <a:endParaRPr lang="en-US" sz="2500" dirty="0" smtClean="0"/>
          </a:p>
          <a:p>
            <a:pPr marL="216477" indent="-216477">
              <a:defRPr sz="2500"/>
            </a:pPr>
            <a:endParaRPr lang="en-US" sz="2500" dirty="0" smtClean="0"/>
          </a:p>
          <a:p>
            <a:pPr marL="216477" indent="-216477">
              <a:defRPr sz="2500"/>
            </a:pPr>
            <a:endParaRPr lang="en-US" sz="2500" dirty="0" smtClean="0"/>
          </a:p>
          <a:p>
            <a:pPr marL="216477" indent="-216477">
              <a:defRPr sz="2500"/>
            </a:pPr>
            <a:endParaRPr lang="en-US" sz="2500" dirty="0" smtClean="0"/>
          </a:p>
          <a:p>
            <a:pPr marL="216477" indent="-216477">
              <a:defRPr sz="2500"/>
            </a:pPr>
            <a:r>
              <a:rPr lang="en-US" sz="2500" dirty="0" smtClean="0"/>
              <a:t>Particle ratios can be calculated (or predicted) at any collision energy….</a:t>
            </a:r>
            <a:endParaRPr lang="en-US" sz="2500" dirty="0"/>
          </a:p>
        </p:txBody>
      </p:sp>
      <p:pic>
        <p:nvPicPr>
          <p:cNvPr id="5" name="dropped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0231" y="3164200"/>
            <a:ext cx="5231927" cy="1450330"/>
          </a:xfrm>
          <a:prstGeom prst="rect">
            <a:avLst/>
          </a:prstGeom>
          <a:ln w="12700"/>
        </p:spPr>
      </p:pic>
      <p:pic>
        <p:nvPicPr>
          <p:cNvPr id="6" name="pasted-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656521" y="981656"/>
            <a:ext cx="3030279" cy="4230800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Shape 394"/>
          <p:cNvSpPr/>
          <p:nvPr/>
        </p:nvSpPr>
        <p:spPr>
          <a:xfrm>
            <a:off x="6133600" y="5147861"/>
            <a:ext cx="2400800" cy="1087477"/>
          </a:xfrm>
          <a:prstGeom prst="rect">
            <a:avLst/>
          </a:prstGeom>
          <a:solidFill>
            <a:srgbClr val="FFFFFF"/>
          </a:solidFill>
          <a:ln w="50800">
            <a:solidFill>
              <a:schemeClr val="accent1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ctr">
              <a:defRPr sz="2000"/>
            </a:pPr>
            <a:r>
              <a:rPr sz="1600" dirty="0"/>
              <a:t>One observes a </a:t>
            </a:r>
            <a:r>
              <a:rPr sz="1600" i="1" dirty="0"/>
              <a:t>limiting temperature of hadron production </a:t>
            </a:r>
            <a:r>
              <a:rPr sz="1600" dirty="0"/>
              <a:t>around T≈160MeV.</a:t>
            </a:r>
          </a:p>
        </p:txBody>
      </p:sp>
      <p:sp>
        <p:nvSpPr>
          <p:cNvPr id="8" name="Shape 395"/>
          <p:cNvSpPr/>
          <p:nvPr/>
        </p:nvSpPr>
        <p:spPr>
          <a:xfrm>
            <a:off x="5552086" y="748039"/>
            <a:ext cx="3563827" cy="3180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defRPr sz="1700">
                <a:solidFill>
                  <a:srgbClr val="000000"/>
                </a:solidFill>
              </a:defRPr>
            </a:pPr>
            <a:r>
              <a:rPr lang="fr-CH" sz="1400" dirty="0" smtClean="0"/>
              <a:t>[</a:t>
            </a:r>
            <a:r>
              <a:rPr sz="1400" dirty="0" smtClean="0"/>
              <a:t>A</a:t>
            </a:r>
            <a:r>
              <a:rPr sz="1400" dirty="0"/>
              <a:t>. Andronic et al., </a:t>
            </a:r>
            <a:r>
              <a:rPr lang="fr-CH" sz="1400" dirty="0" smtClean="0">
                <a:hlinkClick r:id="rId4"/>
              </a:rPr>
              <a:t>NPA 834 (2010) 237]</a:t>
            </a:r>
            <a:endParaRPr sz="1400" dirty="0">
              <a:hlinkClick r:id="rId4"/>
            </a:endParaRPr>
          </a:p>
        </p:txBody>
      </p:sp>
    </p:spTree>
    <p:extLst>
      <p:ext uri="{BB962C8B-B14F-4D97-AF65-F5344CB8AC3E}">
        <p14:creationId xmlns:p14="http://schemas.microsoft.com/office/powerpoint/2010/main" val="1869203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Chemical equilibrium vs collision energy </a:t>
            </a:r>
            <a:r>
              <a:rPr lang="en-US" sz="3200" dirty="0" smtClean="0"/>
              <a:t>(2)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dropped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36874" y="980747"/>
            <a:ext cx="5670252" cy="5071726"/>
          </a:xfrm>
          <a:prstGeom prst="rect">
            <a:avLst/>
          </a:prstGeom>
          <a:ln w="12700"/>
        </p:spPr>
      </p:pic>
    </p:spTree>
    <p:extLst>
      <p:ext uri="{BB962C8B-B14F-4D97-AF65-F5344CB8AC3E}">
        <p14:creationId xmlns:p14="http://schemas.microsoft.com/office/powerpoint/2010/main" val="599752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Shape 42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Chemical freeze-out line</a:t>
            </a:r>
          </a:p>
        </p:txBody>
      </p:sp>
      <p:sp>
        <p:nvSpPr>
          <p:cNvPr id="430" name="Shape 430"/>
          <p:cNvSpPr>
            <a:spLocks noGrp="1"/>
          </p:cNvSpPr>
          <p:nvPr>
            <p:ph idx="1"/>
          </p:nvPr>
        </p:nvSpPr>
        <p:spPr>
          <a:xfrm>
            <a:off x="457200" y="1257300"/>
            <a:ext cx="4039348" cy="4868864"/>
          </a:xfrm>
          <a:prstGeom prst="rect">
            <a:avLst/>
          </a:prstGeom>
        </p:spPr>
        <p:txBody>
          <a:bodyPr/>
          <a:lstStyle/>
          <a:p>
            <a:r>
              <a:t>By colliding nuclei with different center of mass energies, different regions of the phase diagram are explored.</a:t>
            </a:r>
          </a:p>
          <a:p>
            <a:endParaRPr dirty="0"/>
          </a:p>
          <a:p>
            <a:r>
              <a:rPr dirty="0"/>
              <a:t>Thermal model fits to the experimental data define the chemical freeze-out line in the QCD phase diagram.</a:t>
            </a:r>
          </a:p>
        </p:txBody>
      </p:sp>
      <p:grpSp>
        <p:nvGrpSpPr>
          <p:cNvPr id="435" name="Group 435"/>
          <p:cNvGrpSpPr/>
          <p:nvPr/>
        </p:nvGrpSpPr>
        <p:grpSpPr>
          <a:xfrm>
            <a:off x="5031638" y="1444522"/>
            <a:ext cx="4036461" cy="4443814"/>
            <a:chOff x="0" y="0"/>
            <a:chExt cx="5740742" cy="6320090"/>
          </a:xfrm>
        </p:grpSpPr>
        <p:sp>
          <p:nvSpPr>
            <p:cNvPr id="433" name="Shape 433"/>
            <p:cNvSpPr/>
            <p:nvPr/>
          </p:nvSpPr>
          <p:spPr>
            <a:xfrm>
              <a:off x="1699661" y="5971276"/>
              <a:ext cx="4021613" cy="34881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>
              <a:lvl1pPr marL="457200" indent="-457200" defTabSz="457200">
                <a:spcBef>
                  <a:spcPts val="1200"/>
                </a:spcBef>
                <a:buClrTx/>
                <a:tabLst>
                  <a:tab pos="139700" algn="l"/>
                  <a:tab pos="457200" algn="l"/>
                </a:tabLst>
                <a:defRPr sz="1600">
                  <a:solidFill>
                    <a:srgbClr val="000000"/>
                  </a:solidFill>
                  <a:uFillTx/>
                  <a:latin typeface="Times"/>
                  <a:ea typeface="Times"/>
                  <a:cs typeface="Times"/>
                  <a:sym typeface="Times"/>
                </a:defRPr>
              </a:lvl1pPr>
            </a:lstStyle>
            <a:p>
              <a:r>
                <a:rPr sz="1125"/>
                <a:t>Y.B. Ivanov et al.,  Phys. Rev. C 73 (2006) 30. </a:t>
              </a:r>
              <a:endParaRPr sz="844"/>
            </a:p>
          </p:txBody>
        </p:sp>
        <p:pic>
          <p:nvPicPr>
            <p:cNvPr id="434" name="pasted-image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5740742" cy="577329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438" name="Group 438"/>
          <p:cNvGrpSpPr/>
          <p:nvPr/>
        </p:nvGrpSpPr>
        <p:grpSpPr>
          <a:xfrm>
            <a:off x="4572449" y="1477303"/>
            <a:ext cx="4571551" cy="4427338"/>
            <a:chOff x="0" y="0"/>
            <a:chExt cx="6501761" cy="6296658"/>
          </a:xfrm>
        </p:grpSpPr>
        <p:pic>
          <p:nvPicPr>
            <p:cNvPr id="436" name="pasted-image.ti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6501761" cy="629665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37" name="Shape 437"/>
            <p:cNvSpPr/>
            <p:nvPr/>
          </p:nvSpPr>
          <p:spPr>
            <a:xfrm>
              <a:off x="795218" y="5876589"/>
              <a:ext cx="3374144" cy="27175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>
              <a:lvl1pPr>
                <a:defRPr sz="1100"/>
              </a:lvl1pPr>
            </a:lstStyle>
            <a:p>
              <a:r>
                <a:rPr sz="773"/>
                <a:t>P. Braun-Munzinger and J. Stachel, arXiv:1101.3167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08211819"/>
      </p:ext>
    </p:extLst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8" grpId="0" animBg="1" advAuto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Chemical freeze-out and the QGP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47" name="Shape 447"/>
          <p:cNvSpPr/>
          <p:nvPr/>
        </p:nvSpPr>
        <p:spPr>
          <a:xfrm>
            <a:off x="4701253" y="1419678"/>
            <a:ext cx="4200718" cy="504818"/>
          </a:xfrm>
          <a:prstGeom prst="rect">
            <a:avLst/>
          </a:prstGeom>
          <a:solidFill>
            <a:srgbClr val="FFFFFF"/>
          </a:solidFill>
          <a:ln w="50800">
            <a:solidFill>
              <a:schemeClr val="accent1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 algn="ctr">
              <a:defRPr sz="2000"/>
            </a:pPr>
            <a:r>
              <a:rPr sz="1406"/>
              <a:t>A priori, a thermal model description is not related to the QGP itself. It describes a </a:t>
            </a:r>
            <a:r>
              <a:rPr sz="1406" i="1"/>
              <a:t>hadron gas</a:t>
            </a:r>
            <a:r>
              <a:rPr sz="1406"/>
              <a:t>.</a:t>
            </a:r>
          </a:p>
        </p:txBody>
      </p:sp>
      <p:sp>
        <p:nvSpPr>
          <p:cNvPr id="448" name="Shape 448"/>
          <p:cNvSpPr/>
          <p:nvPr/>
        </p:nvSpPr>
        <p:spPr>
          <a:xfrm>
            <a:off x="4711334" y="2965590"/>
            <a:ext cx="4180556" cy="721159"/>
          </a:xfrm>
          <a:prstGeom prst="rect">
            <a:avLst/>
          </a:prstGeom>
          <a:solidFill>
            <a:srgbClr val="FFFFFF"/>
          </a:solidFill>
          <a:ln w="50800">
            <a:solidFill>
              <a:schemeClr val="accent1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>
            <a:lvl1pPr algn="ctr">
              <a:defRPr sz="2000"/>
            </a:lvl1pPr>
          </a:lstStyle>
          <a:p>
            <a:r>
              <a:rPr sz="1406"/>
              <a:t>However, collision rates and timescales of fireball expansion imply that equilibrium cannot be reached in the hadronic phase…</a:t>
            </a:r>
          </a:p>
        </p:txBody>
      </p:sp>
      <p:sp>
        <p:nvSpPr>
          <p:cNvPr id="449" name="Shape 449"/>
          <p:cNvSpPr/>
          <p:nvPr/>
        </p:nvSpPr>
        <p:spPr>
          <a:xfrm>
            <a:off x="4706869" y="2076668"/>
            <a:ext cx="4189486" cy="721159"/>
          </a:xfrm>
          <a:prstGeom prst="rect">
            <a:avLst/>
          </a:prstGeom>
          <a:solidFill>
            <a:schemeClr val="accent3">
              <a:satOff val="18648"/>
              <a:lumOff val="5971"/>
            </a:schemeClr>
          </a:solidFill>
          <a:ln w="50800">
            <a:solidFill>
              <a:schemeClr val="accent1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 algn="ctr">
              <a:defRPr sz="2000"/>
            </a:pPr>
            <a:r>
              <a:rPr sz="1406"/>
              <a:t>However, the </a:t>
            </a:r>
            <a:r>
              <a:rPr sz="1406" i="1"/>
              <a:t>chemical freeze-out line</a:t>
            </a:r>
            <a:r>
              <a:rPr sz="1406"/>
              <a:t> determined by thermal fits coincides with the phase boundary calculated by lattice QCD above top SPS energies! </a:t>
            </a:r>
          </a:p>
        </p:txBody>
      </p:sp>
      <p:grpSp>
        <p:nvGrpSpPr>
          <p:cNvPr id="452" name="Group 452"/>
          <p:cNvGrpSpPr/>
          <p:nvPr/>
        </p:nvGrpSpPr>
        <p:grpSpPr>
          <a:xfrm>
            <a:off x="244105" y="1592087"/>
            <a:ext cx="4216275" cy="4130862"/>
            <a:chOff x="0" y="0"/>
            <a:chExt cx="5996479" cy="5875003"/>
          </a:xfrm>
        </p:grpSpPr>
        <p:pic>
          <p:nvPicPr>
            <p:cNvPr id="450" name="pasted-image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5996479" cy="58750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51" name="Shape 451"/>
            <p:cNvSpPr/>
            <p:nvPr/>
          </p:nvSpPr>
          <p:spPr>
            <a:xfrm>
              <a:off x="651885" y="5237459"/>
              <a:ext cx="3374143" cy="27175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>
              <a:lvl1pPr>
                <a:defRPr sz="1100"/>
              </a:lvl1pPr>
            </a:lstStyle>
            <a:p>
              <a:r>
                <a:rPr sz="773"/>
                <a:t>P. Braun-Munzinger and J. Stachel, arXiv:1101.3167</a:t>
              </a:r>
            </a:p>
          </p:txBody>
        </p:sp>
      </p:grpSp>
      <p:sp>
        <p:nvSpPr>
          <p:cNvPr id="453" name="Shape 453"/>
          <p:cNvSpPr/>
          <p:nvPr/>
        </p:nvSpPr>
        <p:spPr>
          <a:xfrm>
            <a:off x="4720264" y="3852792"/>
            <a:ext cx="4180556" cy="721159"/>
          </a:xfrm>
          <a:prstGeom prst="rect">
            <a:avLst/>
          </a:prstGeom>
          <a:solidFill>
            <a:srgbClr val="FFFFFF"/>
          </a:solidFill>
          <a:ln w="50800">
            <a:solidFill>
              <a:schemeClr val="accent1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 algn="ctr">
              <a:defRPr sz="2000"/>
            </a:pPr>
            <a:r>
              <a:rPr sz="1406"/>
              <a:t>Do multi-particle collisions near TC equilibrate the system? A rapid change in density near the </a:t>
            </a:r>
            <a:r>
              <a:rPr sz="1406" b="1"/>
              <a:t>phase transition</a:t>
            </a:r>
            <a:r>
              <a:rPr sz="1406"/>
              <a:t> can explain this [1].</a:t>
            </a:r>
          </a:p>
        </p:txBody>
      </p:sp>
      <p:sp>
        <p:nvSpPr>
          <p:cNvPr id="454" name="Shape 454"/>
          <p:cNvSpPr/>
          <p:nvPr/>
        </p:nvSpPr>
        <p:spPr>
          <a:xfrm>
            <a:off x="4720264" y="4743726"/>
            <a:ext cx="4180556" cy="504818"/>
          </a:xfrm>
          <a:prstGeom prst="rect">
            <a:avLst/>
          </a:prstGeom>
          <a:solidFill>
            <a:srgbClr val="FFFFFF"/>
          </a:solidFill>
          <a:ln w="50800">
            <a:solidFill>
              <a:schemeClr val="accent1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>
            <a:lvl1pPr algn="ctr">
              <a:defRPr sz="2000"/>
            </a:lvl1pPr>
          </a:lstStyle>
          <a:p>
            <a:r>
              <a:rPr sz="1406"/>
              <a:t>Alternatively, the system is ‘born into equilibrium’ by the filling of phase space during hadronization [2].</a:t>
            </a:r>
          </a:p>
        </p:txBody>
      </p:sp>
      <p:sp>
        <p:nvSpPr>
          <p:cNvPr id="455" name="Shape 455"/>
          <p:cNvSpPr/>
          <p:nvPr/>
        </p:nvSpPr>
        <p:spPr>
          <a:xfrm>
            <a:off x="4798403" y="5497345"/>
            <a:ext cx="4035593" cy="7914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defTabSz="321457">
              <a:spcBef>
                <a:spcPts val="844"/>
              </a:spcBef>
              <a:defRPr sz="1900">
                <a:solidFill>
                  <a:srgbClr val="000000"/>
                </a:solidFill>
                <a:uFillTx/>
              </a:defRPr>
            </a:pPr>
            <a:r>
              <a:rPr sz="1336"/>
              <a:t>[1] Braun-Munzinger, P., Stachel, J. &amp; Wetterich, C., </a:t>
            </a:r>
            <a:br>
              <a:rPr sz="1336"/>
            </a:br>
            <a:r>
              <a:rPr sz="1336"/>
              <a:t>Phys. Lett. B. 596, 61–69 (2004).</a:t>
            </a:r>
          </a:p>
          <a:p>
            <a:pPr defTabSz="321457">
              <a:spcBef>
                <a:spcPts val="844"/>
              </a:spcBef>
              <a:defRPr sz="1900">
                <a:solidFill>
                  <a:srgbClr val="000000"/>
                </a:solidFill>
                <a:uFillTx/>
              </a:defRPr>
            </a:pPr>
            <a:r>
              <a:rPr sz="1336"/>
              <a:t>[2] Stock, R. Phys. Lett. B 456, 277–282 (1999).</a:t>
            </a:r>
          </a:p>
        </p:txBody>
      </p:sp>
    </p:spTree>
    <p:extLst>
      <p:ext uri="{BB962C8B-B14F-4D97-AF65-F5344CB8AC3E}">
        <p14:creationId xmlns:p14="http://schemas.microsoft.com/office/powerpoint/2010/main" val="1785306822"/>
      </p:ext>
    </p:extLst>
  </p:cSld>
  <p:clrMapOvr>
    <a:masterClrMapping/>
  </p:clrMapOvr>
  <p:transition spd="slow"/>
  <p:timing>
    <p:tnLst>
      <p:par>
        <p:cTn id="1" dur="indefinite" restart="never" fill="hold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20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Radial and elliptic flow</a:t>
            </a:r>
          </a:p>
        </p:txBody>
      </p:sp>
      <p:sp>
        <p:nvSpPr>
          <p:cNvPr id="206" name="Shape 206"/>
          <p:cNvSpPr>
            <a:spLocks noGrp="1"/>
          </p:cNvSpPr>
          <p:nvPr>
            <p:ph type="sldNum" sz="quarter" idx="4294967295"/>
          </p:nvPr>
        </p:nvSpPr>
        <p:spPr>
          <a:xfrm>
            <a:off x="8942388" y="6526213"/>
            <a:ext cx="201612" cy="19208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25</a:t>
            </a:fld>
            <a:endParaRPr/>
          </a:p>
        </p:txBody>
      </p:sp>
      <p:pic>
        <p:nvPicPr>
          <p:cNvPr id="207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57882" y="803396"/>
            <a:ext cx="8251472" cy="5540134"/>
          </a:xfrm>
          <a:prstGeom prst="rect">
            <a:avLst/>
          </a:prstGeom>
          <a:ln w="12700">
            <a:miter lim="400000"/>
          </a:ln>
        </p:spPr>
      </p:pic>
      <p:sp>
        <p:nvSpPr>
          <p:cNvPr id="208" name="Shape 208"/>
          <p:cNvSpPr/>
          <p:nvPr/>
        </p:nvSpPr>
        <p:spPr>
          <a:xfrm>
            <a:off x="669969" y="1496413"/>
            <a:ext cx="8027299" cy="2083833"/>
          </a:xfrm>
          <a:prstGeom prst="rect">
            <a:avLst/>
          </a:prstGeom>
          <a:ln w="12700"/>
        </p:spPr>
        <p:txBody>
          <a:bodyPr lIns="8930" tIns="8930" rIns="8930" bIns="8930"/>
          <a:lstStyle/>
          <a:p>
            <a:pPr marL="164381" indent="-164381">
              <a:spcBef>
                <a:spcPts val="703"/>
              </a:spcBef>
              <a:buSzPct val="100000"/>
              <a:buChar char="•"/>
              <a:defRPr sz="2700">
                <a:solidFill>
                  <a:srgbClr val="283A44"/>
                </a:solidFill>
                <a:uFill>
                  <a:solidFill>
                    <a:srgbClr val="283A44"/>
                  </a:solidFill>
                </a:uFill>
              </a:defRPr>
            </a:pPr>
            <a:endParaRPr sz="1898"/>
          </a:p>
        </p:txBody>
      </p:sp>
    </p:spTree>
    <p:extLst>
      <p:ext uri="{BB962C8B-B14F-4D97-AF65-F5344CB8AC3E}">
        <p14:creationId xmlns:p14="http://schemas.microsoft.com/office/powerpoint/2010/main" val="37212429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Radial flow (ALICE)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399" y="969963"/>
            <a:ext cx="3029652" cy="3932237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0182" y="947071"/>
            <a:ext cx="3076645" cy="39932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3006" y="934371"/>
            <a:ext cx="3110994" cy="4037812"/>
          </a:xfrm>
          <a:prstGeom prst="rect">
            <a:avLst/>
          </a:prstGeom>
        </p:spPr>
      </p:pic>
      <p:sp>
        <p:nvSpPr>
          <p:cNvPr id="7" name="Shape 119"/>
          <p:cNvSpPr/>
          <p:nvPr/>
        </p:nvSpPr>
        <p:spPr>
          <a:xfrm>
            <a:off x="3417154" y="5238998"/>
            <a:ext cx="2669673" cy="995465"/>
          </a:xfrm>
          <a:prstGeom prst="rect">
            <a:avLst/>
          </a:prstGeom>
          <a:solidFill>
            <a:srgbClr val="FFFFFF"/>
          </a:solidFill>
          <a:ln w="50800">
            <a:solidFill>
              <a:schemeClr val="accent1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 algn="ctr">
              <a:defRPr sz="2000"/>
            </a:pPr>
            <a:r>
              <a:rPr dirty="0"/>
              <a:t>Expected mass ordering </a:t>
            </a:r>
            <a:br>
              <a:rPr dirty="0"/>
            </a:br>
            <a:r>
              <a:rPr dirty="0"/>
              <a:t>(p = βγ⋅m) </a:t>
            </a:r>
            <a:r>
              <a:rPr dirty="0" smtClean="0"/>
              <a:t>observed.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98552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Elliptic flow (heavy-ion physics)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100" y="803396"/>
            <a:ext cx="7200900" cy="5524441"/>
          </a:xfrm>
        </p:spPr>
      </p:pic>
      <p:sp>
        <p:nvSpPr>
          <p:cNvPr id="5" name="Rectangle 4"/>
          <p:cNvSpPr/>
          <p:nvPr/>
        </p:nvSpPr>
        <p:spPr>
          <a:xfrm>
            <a:off x="3229292" y="971034"/>
            <a:ext cx="28136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smtClean="0"/>
              <a:t>[PRL </a:t>
            </a:r>
            <a:r>
              <a:rPr lang="cs-CZ" dirty="0"/>
              <a:t>116, 132302 (2016</a:t>
            </a:r>
            <a:r>
              <a:rPr lang="cs-CZ" dirty="0" smtClean="0"/>
              <a:t>)]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750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Elliptic flow </a:t>
            </a:r>
            <a:r>
              <a:rPr lang="fr-CH" dirty="0" smtClean="0"/>
              <a:t>(</a:t>
            </a:r>
            <a:r>
              <a:rPr dirty="0" smtClean="0"/>
              <a:t>ALICE</a:t>
            </a:r>
            <a:r>
              <a:rPr lang="fr-CH" dirty="0" smtClean="0"/>
              <a:t>)</a:t>
            </a:r>
            <a:endParaRPr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40242"/>
            <a:ext cx="9154389" cy="2517457"/>
          </a:xfrm>
        </p:spPr>
      </p:pic>
      <p:sp>
        <p:nvSpPr>
          <p:cNvPr id="109" name="Shape 109"/>
          <p:cNvSpPr>
            <a:spLocks noGrp="1"/>
          </p:cNvSpPr>
          <p:nvPr>
            <p:ph type="sldNum" sz="quarter" idx="4294967295"/>
          </p:nvPr>
        </p:nvSpPr>
        <p:spPr>
          <a:xfrm>
            <a:off x="9010650" y="6526213"/>
            <a:ext cx="133350" cy="19208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28</a:t>
            </a:fld>
            <a:endParaRPr/>
          </a:p>
        </p:txBody>
      </p:sp>
      <p:sp>
        <p:nvSpPr>
          <p:cNvPr id="118" name="Shape 118"/>
          <p:cNvSpPr/>
          <p:nvPr/>
        </p:nvSpPr>
        <p:spPr>
          <a:xfrm>
            <a:off x="1365518" y="4869345"/>
            <a:ext cx="2669673" cy="1180131"/>
          </a:xfrm>
          <a:prstGeom prst="rect">
            <a:avLst/>
          </a:prstGeom>
          <a:solidFill>
            <a:srgbClr val="FFFFFF"/>
          </a:solidFill>
          <a:ln w="50800">
            <a:solidFill>
              <a:schemeClr val="accent1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>
            <a:lvl1pPr algn="ctr">
              <a:defRPr sz="2000"/>
            </a:lvl1pPr>
          </a:lstStyle>
          <a:p>
            <a:r>
              <a:rPr sz="1800" dirty="0"/>
              <a:t>Validity of hydrodynamic description confirmed at the highest centre-of-mass energies available.</a:t>
            </a:r>
          </a:p>
        </p:txBody>
      </p:sp>
      <p:sp>
        <p:nvSpPr>
          <p:cNvPr id="119" name="Shape 119"/>
          <p:cNvSpPr/>
          <p:nvPr/>
        </p:nvSpPr>
        <p:spPr>
          <a:xfrm>
            <a:off x="5174274" y="4961679"/>
            <a:ext cx="2669673" cy="995465"/>
          </a:xfrm>
          <a:prstGeom prst="rect">
            <a:avLst/>
          </a:prstGeom>
          <a:solidFill>
            <a:srgbClr val="FFFFFF"/>
          </a:solidFill>
          <a:ln w="50800">
            <a:solidFill>
              <a:schemeClr val="accent1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 algn="ctr">
              <a:defRPr sz="2000"/>
            </a:pPr>
            <a:r>
              <a:rPr dirty="0"/>
              <a:t>Expected mass ordering </a:t>
            </a:r>
            <a:br>
              <a:rPr dirty="0"/>
            </a:br>
            <a:r>
              <a:rPr dirty="0"/>
              <a:t>(p = βγ⋅m) </a:t>
            </a:r>
            <a:r>
              <a:rPr dirty="0" smtClean="0"/>
              <a:t>observed.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84496649"/>
      </p:ext>
    </p:extLst>
  </p:cSld>
  <p:clrMapOvr>
    <a:masterClrMapping/>
  </p:clrMapOvr>
  <p:transition spd="slow"/>
  <p:timing>
    <p:tnLst>
      <p:par>
        <p:cTn id="1" dur="indefinite" restart="never" fill="hold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3050409"/>
            <a:ext cx="9144000" cy="1075653"/>
          </a:xfrm>
        </p:spPr>
        <p:txBody>
          <a:bodyPr/>
          <a:lstStyle/>
          <a:p>
            <a:r>
              <a:rPr lang="de-DE" dirty="0" smtClean="0"/>
              <a:t>Experimental </a:t>
            </a:r>
            <a:r>
              <a:rPr lang="de-DE" dirty="0" err="1" smtClean="0"/>
              <a:t>methods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experiments</a:t>
            </a:r>
            <a:endParaRPr lang="de-DE" dirty="0"/>
          </a:p>
        </p:txBody>
      </p:sp>
      <p:pic>
        <p:nvPicPr>
          <p:cNvPr id="3" name="Content Placeholder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778" y="1320231"/>
            <a:ext cx="6318913" cy="4726172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V="1">
            <a:off x="4055165" y="1828800"/>
            <a:ext cx="2743200" cy="298173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6949577" y="1828800"/>
            <a:ext cx="1441768" cy="297932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4174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Thermodynamics of QCD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7757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LHC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63364"/>
            <a:ext cx="8229600" cy="52191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 smtClean="0"/>
              <a:t>LHC: </a:t>
            </a:r>
            <a:r>
              <a:rPr lang="en-US" sz="1800" b="1" dirty="0" smtClean="0"/>
              <a:t>L</a:t>
            </a:r>
            <a:r>
              <a:rPr lang="en-US" sz="1800" dirty="0" smtClean="0"/>
              <a:t>arge </a:t>
            </a:r>
            <a:r>
              <a:rPr lang="en-US" sz="1800" b="1" dirty="0" smtClean="0"/>
              <a:t>H</a:t>
            </a:r>
            <a:r>
              <a:rPr lang="en-US" sz="1800" dirty="0" smtClean="0"/>
              <a:t>adron </a:t>
            </a:r>
            <a:r>
              <a:rPr lang="en-US" sz="1800" b="1" dirty="0" smtClean="0"/>
              <a:t>C</a:t>
            </a:r>
            <a:r>
              <a:rPr lang="en-US" sz="1800" dirty="0" smtClean="0"/>
              <a:t>ollider </a:t>
            </a:r>
            <a:r>
              <a:rPr lang="en-US" sz="1800" dirty="0" smtClean="0">
                <a:sym typeface="Wingdings"/>
              </a:rPr>
              <a:t> six months of pp collisions and one month of</a:t>
            </a:r>
            <a:br>
              <a:rPr lang="en-US" sz="1800" dirty="0" smtClean="0">
                <a:sym typeface="Wingdings"/>
              </a:rPr>
            </a:br>
            <a:r>
              <a:rPr lang="en-US" sz="1800" dirty="0" err="1" smtClean="0">
                <a:sym typeface="Wingdings"/>
              </a:rPr>
              <a:t>Pb-Pb</a:t>
            </a:r>
            <a:r>
              <a:rPr lang="en-US" sz="1800" dirty="0" smtClean="0">
                <a:sym typeface="Wingdings"/>
              </a:rPr>
              <a:t> collisions (√</a:t>
            </a:r>
            <a:r>
              <a:rPr lang="en-US" sz="1800" dirty="0" err="1" smtClean="0">
                <a:sym typeface="Wingdings"/>
              </a:rPr>
              <a:t>s</a:t>
            </a:r>
            <a:r>
              <a:rPr lang="en-US" sz="1800" baseline="-25000" dirty="0" err="1" smtClean="0">
                <a:sym typeface="Wingdings"/>
              </a:rPr>
              <a:t>NN</a:t>
            </a:r>
            <a:r>
              <a:rPr lang="en-US" sz="1800" dirty="0" smtClean="0">
                <a:sym typeface="Wingdings"/>
              </a:rPr>
              <a:t> = 5.02 </a:t>
            </a:r>
            <a:r>
              <a:rPr lang="en-US" sz="1800" dirty="0" err="1" smtClean="0">
                <a:sym typeface="Wingdings"/>
              </a:rPr>
              <a:t>TeV</a:t>
            </a:r>
            <a:r>
              <a:rPr lang="en-US" sz="1800" dirty="0" smtClean="0">
                <a:sym typeface="Wingdings"/>
              </a:rPr>
              <a:t>) per year</a:t>
            </a:r>
            <a:endParaRPr lang="en-US" sz="1800" dirty="0"/>
          </a:p>
        </p:txBody>
      </p:sp>
      <p:sp>
        <p:nvSpPr>
          <p:cNvPr id="6" name="TextBox 5"/>
          <p:cNvSpPr txBox="1"/>
          <p:nvPr/>
        </p:nvSpPr>
        <p:spPr>
          <a:xfrm>
            <a:off x="5891134" y="38974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7649"/>
            <a:ext cx="6783159" cy="482854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142921" y="3343374"/>
            <a:ext cx="200107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LHC Run 3 (2020-2023): </a:t>
            </a:r>
            <a:r>
              <a:rPr lang="en-US" dirty="0"/>
              <a:t>Increase of the available statistic by two orders of magnitude with the help of the ALICE Upgrade.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904383" y="1768226"/>
            <a:ext cx="223961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0070C0"/>
                </a:solidFill>
              </a:rPr>
              <a:t>All four major LHC experiments have a heavy-ion program!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709529" y="2635645"/>
            <a:ext cx="7686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CMS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929270" y="4540359"/>
            <a:ext cx="10005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solidFill>
                  <a:srgbClr val="FFFF00"/>
                </a:solidFill>
              </a:rPr>
              <a:t>ATLAS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247603" y="3941923"/>
            <a:ext cx="10005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FFF00"/>
                </a:solidFill>
              </a:rPr>
              <a:t>LHCb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98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ALICE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63364"/>
            <a:ext cx="8229600" cy="52191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1800" dirty="0" smtClean="0"/>
              <a:t>ALICE: </a:t>
            </a:r>
            <a:r>
              <a:rPr lang="de-DE" sz="1800" b="1" dirty="0" smtClean="0"/>
              <a:t>A</a:t>
            </a:r>
            <a:r>
              <a:rPr lang="de-DE" sz="1800" dirty="0" smtClean="0"/>
              <a:t> </a:t>
            </a:r>
            <a:r>
              <a:rPr lang="de-DE" sz="1800" b="1" dirty="0" smtClean="0"/>
              <a:t>L</a:t>
            </a:r>
            <a:r>
              <a:rPr lang="de-DE" sz="1800" dirty="0" smtClean="0"/>
              <a:t>arge </a:t>
            </a:r>
            <a:r>
              <a:rPr lang="de-DE" sz="1800" b="1" dirty="0" smtClean="0"/>
              <a:t>I</a:t>
            </a:r>
            <a:r>
              <a:rPr lang="de-DE" sz="1800" dirty="0" smtClean="0"/>
              <a:t>on </a:t>
            </a:r>
            <a:r>
              <a:rPr lang="de-DE" sz="1800" b="1" dirty="0" err="1" smtClean="0"/>
              <a:t>C</a:t>
            </a:r>
            <a:r>
              <a:rPr lang="de-DE" sz="1800" dirty="0" err="1" smtClean="0"/>
              <a:t>ollider</a:t>
            </a:r>
            <a:r>
              <a:rPr lang="de-DE" sz="1800" dirty="0" smtClean="0"/>
              <a:t> </a:t>
            </a:r>
            <a:r>
              <a:rPr lang="de-DE" sz="1800" b="1" dirty="0" smtClean="0"/>
              <a:t>E</a:t>
            </a:r>
            <a:r>
              <a:rPr lang="de-DE" sz="1800" dirty="0" smtClean="0"/>
              <a:t>xperiment</a:t>
            </a:r>
            <a:endParaRPr lang="de-DE" sz="1800" dirty="0"/>
          </a:p>
        </p:txBody>
      </p:sp>
      <p:sp>
        <p:nvSpPr>
          <p:cNvPr id="6" name="TextBox 5"/>
          <p:cNvSpPr txBox="1"/>
          <p:nvPr/>
        </p:nvSpPr>
        <p:spPr>
          <a:xfrm>
            <a:off x="5891134" y="38974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7430" y="1421699"/>
            <a:ext cx="7804265" cy="4560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014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 smtClean="0"/>
              <a:t>LHCb</a:t>
            </a:r>
            <a:endParaRPr dirty="0"/>
          </a:p>
        </p:txBody>
      </p:sp>
      <p:sp>
        <p:nvSpPr>
          <p:cNvPr id="60" name="Shape 60"/>
          <p:cNvSpPr>
            <a:spLocks noGrp="1"/>
          </p:cNvSpPr>
          <p:nvPr>
            <p:ph idx="1"/>
          </p:nvPr>
        </p:nvSpPr>
        <p:spPr>
          <a:xfrm>
            <a:off x="457200" y="907057"/>
            <a:ext cx="8229600" cy="5453986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r>
              <a:rPr dirty="0" smtClean="0"/>
              <a:t>The experimental heavy-ion community is growing</a:t>
            </a:r>
            <a:r>
              <a:rPr lang="fr-CH" dirty="0" smtClean="0"/>
              <a:t>..</a:t>
            </a:r>
            <a:br>
              <a:rPr lang="fr-CH" dirty="0" smtClean="0"/>
            </a:br>
            <a:r>
              <a:rPr lang="fr-CH" dirty="0" smtClean="0"/>
              <a:t/>
            </a:r>
            <a:br>
              <a:rPr lang="fr-CH" dirty="0" smtClean="0"/>
            </a:br>
            <a:r>
              <a:rPr b="1" dirty="0" smtClean="0">
                <a:solidFill>
                  <a:srgbClr val="FF9300"/>
                </a:solidFill>
              </a:rPr>
              <a:t/>
            </a:r>
            <a:br>
              <a:rPr b="1" dirty="0" smtClean="0">
                <a:solidFill>
                  <a:srgbClr val="FF9300"/>
                </a:solidFill>
              </a:rPr>
            </a:br>
            <a:r>
              <a:rPr b="1" dirty="0" smtClean="0">
                <a:solidFill>
                  <a:srgbClr val="FF9300"/>
                </a:solidFill>
              </a:rPr>
              <a:t/>
            </a:r>
            <a:br>
              <a:rPr b="1" dirty="0" smtClean="0">
                <a:solidFill>
                  <a:srgbClr val="FF9300"/>
                </a:solidFill>
              </a:rPr>
            </a:br>
            <a:r>
              <a:rPr b="1" dirty="0" smtClean="0">
                <a:solidFill>
                  <a:srgbClr val="FF9300"/>
                </a:solidFill>
              </a:rPr>
              <a:t/>
            </a:r>
            <a:br>
              <a:rPr b="1" dirty="0" smtClean="0">
                <a:solidFill>
                  <a:srgbClr val="FF9300"/>
                </a:solidFill>
              </a:rPr>
            </a:br>
            <a:r>
              <a:rPr b="1" dirty="0" smtClean="0">
                <a:solidFill>
                  <a:srgbClr val="FF9300"/>
                </a:solidFill>
              </a:rPr>
              <a:t/>
            </a:r>
            <a:br>
              <a:rPr b="1" dirty="0" smtClean="0">
                <a:solidFill>
                  <a:srgbClr val="FF9300"/>
                </a:solidFill>
              </a:rPr>
            </a:br>
            <a:r>
              <a:rPr b="1" dirty="0" smtClean="0">
                <a:solidFill>
                  <a:srgbClr val="FF9300"/>
                </a:solidFill>
              </a:rPr>
              <a:t/>
            </a:r>
            <a:br>
              <a:rPr b="1" dirty="0" smtClean="0">
                <a:solidFill>
                  <a:srgbClr val="FF9300"/>
                </a:solidFill>
              </a:rPr>
            </a:br>
            <a:r>
              <a:rPr b="1" dirty="0" smtClean="0">
                <a:solidFill>
                  <a:srgbClr val="FF9300"/>
                </a:solidFill>
              </a:rPr>
              <a:t/>
            </a:r>
            <a:br>
              <a:rPr b="1" dirty="0" smtClean="0">
                <a:solidFill>
                  <a:srgbClr val="FF9300"/>
                </a:solidFill>
              </a:rPr>
            </a:br>
            <a:r>
              <a:rPr b="1" dirty="0" smtClean="0">
                <a:solidFill>
                  <a:srgbClr val="FF9300"/>
                </a:solidFill>
              </a:rPr>
              <a:t/>
            </a:r>
            <a:br>
              <a:rPr b="1" dirty="0" smtClean="0">
                <a:solidFill>
                  <a:srgbClr val="FF9300"/>
                </a:solidFill>
              </a:rPr>
            </a:br>
            <a:r>
              <a:rPr b="1" dirty="0" smtClean="0">
                <a:solidFill>
                  <a:srgbClr val="FF9300"/>
                </a:solidFill>
              </a:rPr>
              <a:t/>
            </a:r>
            <a:br>
              <a:rPr b="1" dirty="0" smtClean="0">
                <a:solidFill>
                  <a:srgbClr val="FF9300"/>
                </a:solidFill>
              </a:rPr>
            </a:br>
            <a:r>
              <a:rPr b="1" dirty="0" smtClean="0">
                <a:solidFill>
                  <a:srgbClr val="FF9300"/>
                </a:solidFill>
              </a:rPr>
              <a:t/>
            </a:r>
            <a:br>
              <a:rPr b="1" dirty="0" smtClean="0">
                <a:solidFill>
                  <a:srgbClr val="FF9300"/>
                </a:solidFill>
              </a:rPr>
            </a:br>
            <a:r>
              <a:rPr b="1" dirty="0" smtClean="0">
                <a:solidFill>
                  <a:srgbClr val="FF9300"/>
                </a:solidFill>
              </a:rPr>
              <a:t/>
            </a:r>
            <a:br>
              <a:rPr b="1" dirty="0" smtClean="0">
                <a:solidFill>
                  <a:srgbClr val="FF9300"/>
                </a:solidFill>
              </a:rPr>
            </a:br>
            <a:r>
              <a:rPr b="1" dirty="0" smtClean="0">
                <a:solidFill>
                  <a:srgbClr val="FF9300"/>
                </a:solidFill>
              </a:rPr>
              <a:t/>
            </a:r>
            <a:br>
              <a:rPr b="1" dirty="0" smtClean="0">
                <a:solidFill>
                  <a:srgbClr val="FF9300"/>
                </a:solidFill>
              </a:rPr>
            </a:br>
            <a:r>
              <a:rPr b="1" dirty="0" smtClean="0">
                <a:solidFill>
                  <a:srgbClr val="FF9300"/>
                </a:solidFill>
              </a:rPr>
              <a:t/>
            </a:r>
            <a:br>
              <a:rPr b="1" dirty="0" smtClean="0">
                <a:solidFill>
                  <a:srgbClr val="FF9300"/>
                </a:solidFill>
              </a:rPr>
            </a:br>
            <a:r>
              <a:rPr b="1" dirty="0" smtClean="0">
                <a:solidFill>
                  <a:srgbClr val="FF9300"/>
                </a:solidFill>
              </a:rPr>
              <a:t/>
            </a:r>
            <a:br>
              <a:rPr b="1" dirty="0" smtClean="0">
                <a:solidFill>
                  <a:srgbClr val="FF9300"/>
                </a:solidFill>
              </a:rPr>
            </a:br>
            <a:r>
              <a:rPr b="1" dirty="0" smtClean="0">
                <a:solidFill>
                  <a:srgbClr val="FF9300"/>
                </a:solidFill>
              </a:rPr>
              <a:t/>
            </a:r>
            <a:br>
              <a:rPr b="1" dirty="0" smtClean="0">
                <a:solidFill>
                  <a:srgbClr val="FF9300"/>
                </a:solidFill>
              </a:rPr>
            </a:br>
            <a:r>
              <a:rPr b="1" dirty="0" smtClean="0">
                <a:solidFill>
                  <a:srgbClr val="FF9300"/>
                </a:solidFill>
              </a:rPr>
              <a:t/>
            </a:r>
            <a:br>
              <a:rPr b="1" dirty="0" smtClean="0">
                <a:solidFill>
                  <a:srgbClr val="FF9300"/>
                </a:solidFill>
              </a:rPr>
            </a:br>
            <a:endParaRPr dirty="0" smtClean="0">
              <a:solidFill>
                <a:srgbClr val="000000"/>
              </a:solidFill>
            </a:endParaRPr>
          </a:p>
          <a:p>
            <a:r>
              <a:rPr dirty="0" smtClean="0">
                <a:solidFill>
                  <a:srgbClr val="000000"/>
                </a:solidFill>
              </a:rPr>
              <a:t>Looking forward to many interesting results on strangeness in a variety of collision systems and kinematic ranges with an impressive detector.</a:t>
            </a:r>
            <a:endParaRPr dirty="0">
              <a:solidFill>
                <a:srgbClr val="000000"/>
              </a:solidFill>
            </a:endParaRPr>
          </a:p>
        </p:txBody>
      </p:sp>
      <p:grpSp>
        <p:nvGrpSpPr>
          <p:cNvPr id="67" name="Group 67"/>
          <p:cNvGrpSpPr/>
          <p:nvPr/>
        </p:nvGrpSpPr>
        <p:grpSpPr>
          <a:xfrm>
            <a:off x="17913" y="1232065"/>
            <a:ext cx="5715242" cy="4022308"/>
            <a:chOff x="0" y="0"/>
            <a:chExt cx="8128343" cy="5720614"/>
          </a:xfrm>
        </p:grpSpPr>
        <p:pic>
          <p:nvPicPr>
            <p:cNvPr id="66" name="pasted-image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15900" y="139700"/>
              <a:ext cx="7696544" cy="516181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65" name="Picture 64"/>
            <p:cNvPicPr>
              <a:picLocks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8128344" cy="5720615"/>
            </a:xfrm>
            <a:prstGeom prst="rect">
              <a:avLst/>
            </a:prstGeom>
            <a:effectLst/>
          </p:spPr>
        </p:pic>
      </p:grpSp>
      <p:pic>
        <p:nvPicPr>
          <p:cNvPr id="68" name="pasted-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720463" y="1266310"/>
            <a:ext cx="3364007" cy="1960404"/>
          </a:xfrm>
          <a:prstGeom prst="rect">
            <a:avLst/>
          </a:prstGeom>
          <a:ln w="12700">
            <a:miter lim="400000"/>
          </a:ln>
        </p:spPr>
      </p:pic>
      <p:sp>
        <p:nvSpPr>
          <p:cNvPr id="69" name="Shape 69"/>
          <p:cNvSpPr/>
          <p:nvPr/>
        </p:nvSpPr>
        <p:spPr>
          <a:xfrm>
            <a:off x="6028899" y="3288465"/>
            <a:ext cx="2747135" cy="1976760"/>
          </a:xfrm>
          <a:prstGeom prst="rect">
            <a:avLst/>
          </a:prstGeom>
          <a:solidFill>
            <a:srgbClr val="FFFF00"/>
          </a:solidFill>
          <a:ln w="50800">
            <a:solidFill>
              <a:schemeClr val="accent1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 algn="ctr">
              <a:defRPr sz="2200"/>
            </a:pPr>
            <a:r>
              <a:rPr sz="1547" b="1" dirty="0"/>
              <a:t>Experimental challenge:</a:t>
            </a:r>
            <a:r>
              <a:rPr sz="1547" dirty="0"/>
              <a:t> make tracking working for as central collisions as possible!</a:t>
            </a:r>
            <a:br>
              <a:rPr sz="1547" dirty="0"/>
            </a:br>
            <a:endParaRPr sz="1547" dirty="0"/>
          </a:p>
          <a:p>
            <a:pPr algn="ctr">
              <a:defRPr sz="2200"/>
            </a:pPr>
            <a:r>
              <a:rPr sz="1547" dirty="0"/>
              <a:t>➔ tracking may be possible up to 15k VELO hits </a:t>
            </a:r>
            <a:br>
              <a:rPr sz="1547" dirty="0"/>
            </a:br>
            <a:r>
              <a:rPr sz="1547" dirty="0"/>
              <a:t>➔ corresponds to 50-100% centrality.</a:t>
            </a:r>
          </a:p>
        </p:txBody>
      </p:sp>
    </p:spTree>
    <p:extLst>
      <p:ext uri="{BB962C8B-B14F-4D97-AF65-F5344CB8AC3E}">
        <p14:creationId xmlns:p14="http://schemas.microsoft.com/office/powerpoint/2010/main" val="2098948471"/>
      </p:ext>
    </p:extLst>
  </p:cSld>
  <p:clrMapOvr>
    <a:masterClrMapping/>
  </p:clrMapOvr>
  <p:transition spd="slow"/>
  <p:timing>
    <p:tnLst>
      <p:par>
        <p:cTn id="1" dur="indefinite" restart="never" fill="hold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LHCb</a:t>
            </a:r>
            <a:r>
              <a:rPr lang="en-US" dirty="0"/>
              <a:t> </a:t>
            </a:r>
            <a:r>
              <a:rPr lang="en-US" dirty="0" smtClean="0">
                <a:sym typeface="Wingdings"/>
              </a:rPr>
              <a:t> </a:t>
            </a:r>
            <a:r>
              <a:rPr lang="en-US" dirty="0" smtClean="0"/>
              <a:t>fixed </a:t>
            </a:r>
            <a:r>
              <a:rPr lang="en-US" dirty="0"/>
              <a:t>target </a:t>
            </a:r>
            <a:r>
              <a:rPr lang="en-US" dirty="0" smtClean="0"/>
              <a:t>program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43" y="1592159"/>
            <a:ext cx="8868760" cy="3947250"/>
          </a:xfrm>
        </p:spPr>
      </p:pic>
      <p:sp>
        <p:nvSpPr>
          <p:cNvPr id="5" name="TextBox 4"/>
          <p:cNvSpPr txBox="1"/>
          <p:nvPr/>
        </p:nvSpPr>
        <p:spPr>
          <a:xfrm>
            <a:off x="457200" y="6023096"/>
            <a:ext cx="3771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[</a:t>
            </a:r>
            <a:r>
              <a:rPr lang="en-US" dirty="0" err="1" smtClean="0"/>
              <a:t>LHCb</a:t>
            </a:r>
            <a:r>
              <a:rPr lang="en-US" dirty="0" smtClean="0"/>
              <a:t> overview talk, QM2017]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1516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RHIC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Dedicated heavy-ion machine allowing a detailed beam energy scan from √s = 7 to 200 GeV.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990" y="2031658"/>
            <a:ext cx="6771861" cy="4094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5066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GSI &amp; FAIR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907057"/>
            <a:ext cx="3756991" cy="5219107"/>
          </a:xfrm>
        </p:spPr>
        <p:txBody>
          <a:bodyPr>
            <a:normAutofit/>
          </a:bodyPr>
          <a:lstStyle/>
          <a:p>
            <a:r>
              <a:rPr lang="en-US" sz="2000" dirty="0" smtClean="0"/>
              <a:t>Currently: HADES @ SIS18</a:t>
            </a:r>
            <a:br>
              <a:rPr lang="en-US" sz="2000" dirty="0" smtClean="0"/>
            </a:br>
            <a:endParaRPr lang="en-US" sz="2000" dirty="0" smtClean="0"/>
          </a:p>
          <a:p>
            <a:r>
              <a:rPr lang="en-US" sz="2000" dirty="0" smtClean="0"/>
              <a:t>Future: CBM @ FAIR </a:t>
            </a:r>
            <a:r>
              <a:rPr lang="en-US" sz="2000" dirty="0" smtClean="0">
                <a:sym typeface="Wingdings"/>
              </a:rPr>
              <a:t> dedicated talk by I. </a:t>
            </a:r>
            <a:r>
              <a:rPr lang="en-US" sz="2000" dirty="0" err="1" smtClean="0">
                <a:sym typeface="Wingdings"/>
              </a:rPr>
              <a:t>Selyuzhenkov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942388" y="6526213"/>
            <a:ext cx="201612" cy="19208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uk-UA" smtClean="0"/>
              <a:t>35</a:t>
            </a:fld>
            <a:endParaRPr lang="uk-UA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4224" y="1541496"/>
            <a:ext cx="4799776" cy="340156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717768"/>
            <a:ext cx="4808488" cy="2808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8077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HADES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4734" y="985976"/>
            <a:ext cx="4907169" cy="4447415"/>
          </a:xfrm>
        </p:spPr>
      </p:pic>
      <p:sp>
        <p:nvSpPr>
          <p:cNvPr id="5" name="Shape 84"/>
          <p:cNvSpPr/>
          <p:nvPr/>
        </p:nvSpPr>
        <p:spPr>
          <a:xfrm>
            <a:off x="646582" y="2621737"/>
            <a:ext cx="2654300" cy="1153842"/>
          </a:xfrm>
          <a:prstGeom prst="rect">
            <a:avLst/>
          </a:prstGeom>
          <a:solidFill>
            <a:srgbClr val="FFFF00"/>
          </a:solidFill>
          <a:ln w="50800">
            <a:solidFill>
              <a:schemeClr val="accent1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 algn="ctr">
              <a:defRPr sz="2000"/>
            </a:pPr>
            <a:r>
              <a:rPr lang="fr-CH" sz="1406" b="1" dirty="0" err="1" smtClean="0"/>
              <a:t>Reminder</a:t>
            </a:r>
            <a:r>
              <a:rPr lang="fr-CH" sz="1406" b="1" dirty="0" smtClean="0"/>
              <a:t> (LHC)</a:t>
            </a:r>
            <a:r>
              <a:rPr lang="fr-CH" sz="1406" dirty="0" smtClean="0"/>
              <a:t/>
            </a:r>
            <a:br>
              <a:rPr lang="fr-CH" sz="1406" dirty="0" smtClean="0"/>
            </a:br>
            <a:r>
              <a:rPr sz="1406" dirty="0" smtClean="0"/>
              <a:t>≈ </a:t>
            </a:r>
            <a:r>
              <a:rPr sz="1406" dirty="0"/>
              <a:t>80% of all particles are pions,</a:t>
            </a:r>
            <a:br>
              <a:rPr sz="1406" dirty="0"/>
            </a:br>
            <a:r>
              <a:rPr sz="1406" dirty="0"/>
              <a:t> ≈ 13% are kaons, and </a:t>
            </a:r>
            <a:br>
              <a:rPr sz="1406" dirty="0"/>
            </a:br>
            <a:r>
              <a:rPr sz="1406" dirty="0"/>
              <a:t>≈ 4% are </a:t>
            </a:r>
            <a:r>
              <a:rPr sz="1406" dirty="0" smtClean="0"/>
              <a:t>protons</a:t>
            </a:r>
            <a:r>
              <a:rPr lang="fr-CH" sz="1406" dirty="0"/>
              <a:t> </a:t>
            </a:r>
            <a:r>
              <a:rPr lang="fr-CH" sz="1406" dirty="0" smtClean="0"/>
              <a:t/>
            </a:r>
            <a:br>
              <a:rPr lang="fr-CH" sz="1406" dirty="0" smtClean="0"/>
            </a:br>
            <a:r>
              <a:rPr lang="fr-CH" sz="1406" dirty="0" smtClean="0"/>
              <a:t>(</a:t>
            </a:r>
            <a:r>
              <a:rPr lang="fr-CH" sz="1406" dirty="0"/>
              <a:t>at </a:t>
            </a:r>
            <a:r>
              <a:rPr lang="fr-CH" sz="1406" dirty="0" smtClean="0"/>
              <a:t>LHC </a:t>
            </a:r>
            <a:r>
              <a:rPr lang="fr-CH" sz="1406" dirty="0" smtClean="0">
                <a:sym typeface="Wingdings"/>
              </a:rPr>
              <a:t> </a:t>
            </a:r>
            <a:r>
              <a:rPr lang="fr-CH" sz="1406" dirty="0" err="1" smtClean="0">
                <a:sym typeface="Wingdings"/>
              </a:rPr>
              <a:t>meson</a:t>
            </a:r>
            <a:r>
              <a:rPr lang="fr-CH" sz="1406" dirty="0" smtClean="0">
                <a:sym typeface="Wingdings"/>
              </a:rPr>
              <a:t> </a:t>
            </a:r>
            <a:r>
              <a:rPr lang="fr-CH" sz="1406" dirty="0" err="1" smtClean="0">
                <a:sym typeface="Wingdings"/>
              </a:rPr>
              <a:t>dominated</a:t>
            </a:r>
            <a:r>
              <a:rPr lang="fr-CH" sz="1406" dirty="0" smtClean="0"/>
              <a:t>).</a:t>
            </a:r>
            <a:endParaRPr sz="1406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43" y="1119256"/>
            <a:ext cx="3696779" cy="118662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43" y="4153321"/>
            <a:ext cx="3599596" cy="1280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446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 advAuto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Some Selected Results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917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Some Selected Results:</a:t>
            </a:r>
            <a:br>
              <a:rPr lang="en-US" dirty="0" smtClean="0"/>
            </a:br>
            <a:r>
              <a:rPr lang="en-US" dirty="0" smtClean="0">
                <a:solidFill>
                  <a:srgbClr val="FFC000"/>
                </a:solidFill>
              </a:rPr>
              <a:t>Direct Photons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9986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Shape 42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Direct photons in Pb-Pb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29" name="2015-Sep-24-DirGammaSpectrum_withNL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48491" y="1327043"/>
            <a:ext cx="3282315" cy="3762695"/>
          </a:xfrm>
          <a:prstGeom prst="rect">
            <a:avLst/>
          </a:prstGeom>
          <a:ln w="12700">
            <a:miter lim="400000"/>
          </a:ln>
        </p:spPr>
      </p:pic>
      <p:pic>
        <p:nvPicPr>
          <p:cNvPr id="430" name="2015-Sep-25-DirGammaSpectrumPlusPHENIX0020_ReducedX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874614" y="1327043"/>
            <a:ext cx="3282315" cy="3762695"/>
          </a:xfrm>
          <a:prstGeom prst="rect">
            <a:avLst/>
          </a:prstGeom>
          <a:ln w="12700">
            <a:miter lim="400000"/>
          </a:ln>
        </p:spPr>
      </p:pic>
      <p:sp>
        <p:nvSpPr>
          <p:cNvPr id="432" name="Shape 432"/>
          <p:cNvSpPr/>
          <p:nvPr/>
        </p:nvSpPr>
        <p:spPr>
          <a:xfrm>
            <a:off x="2774771" y="5234360"/>
            <a:ext cx="4455994" cy="995465"/>
          </a:xfrm>
          <a:prstGeom prst="rect">
            <a:avLst/>
          </a:prstGeom>
          <a:ln w="50800">
            <a:solidFill>
              <a:schemeClr val="accent1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5719" tIns="35719" rIns="35719" bIns="35719">
            <a:spAutoFit/>
          </a:bodyPr>
          <a:lstStyle/>
          <a:p>
            <a:pPr marL="28573" marR="28573" algn="ctr" defTabSz="642915">
              <a:defRPr sz="2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pPr>
            <a:r>
              <a:rPr dirty="0"/>
              <a:t>T</a:t>
            </a:r>
            <a:r>
              <a:rPr baseline="-5999" dirty="0"/>
              <a:t>eff</a:t>
            </a:r>
            <a:r>
              <a:rPr dirty="0"/>
              <a:t> = </a:t>
            </a:r>
            <a:r>
              <a:rPr b="1" dirty="0">
                <a:solidFill>
                  <a:srgbClr val="0070C0"/>
                </a:solidFill>
              </a:rPr>
              <a:t>304</a:t>
            </a:r>
            <a:r>
              <a:rPr dirty="0">
                <a:solidFill>
                  <a:srgbClr val="0070C0"/>
                </a:solidFill>
              </a:rPr>
              <a:t> </a:t>
            </a:r>
            <a:r>
              <a:rPr dirty="0"/>
              <a:t>± 11 ± 40 MeV</a:t>
            </a:r>
          </a:p>
          <a:p>
            <a:pPr marL="28573" marR="28573" algn="ctr" defTabSz="642915">
              <a:defRPr sz="2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pPr>
            <a:r>
              <a:rPr dirty="0"/>
              <a:t>Higher initial temperature and larger blue shift by stronger radial flow.</a:t>
            </a:r>
          </a:p>
        </p:txBody>
      </p:sp>
      <p:sp>
        <p:nvSpPr>
          <p:cNvPr id="433" name="Shape 433"/>
          <p:cNvSpPr/>
          <p:nvPr/>
        </p:nvSpPr>
        <p:spPr>
          <a:xfrm>
            <a:off x="6682182" y="958850"/>
            <a:ext cx="2004618" cy="3681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9" tIns="35719" rIns="35719" bIns="35719" anchor="ctr"/>
          <a:lstStyle>
            <a:lvl1pPr>
              <a:defRPr b="1"/>
            </a:lvl1pPr>
          </a:lstStyle>
          <a:p>
            <a:r>
              <a:rPr sz="1266"/>
              <a:t>[arXiv:1509.07324]</a:t>
            </a:r>
          </a:p>
        </p:txBody>
      </p:sp>
    </p:spTree>
    <p:extLst>
      <p:ext uri="{BB962C8B-B14F-4D97-AF65-F5344CB8AC3E}">
        <p14:creationId xmlns:p14="http://schemas.microsoft.com/office/powerpoint/2010/main" val="820561966"/>
      </p:ext>
    </p:extLst>
  </p:cSld>
  <p:clrMapOvr>
    <a:masterClrMapping/>
  </p:clrMapOvr>
  <p:transition spd="slow"/>
  <p:timing>
    <p:tnLst>
      <p:par>
        <p:cTn id="1" dur="indefinite" restart="never" fill="hold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standard 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63364"/>
            <a:ext cx="8229600" cy="52191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smtClean="0"/>
              <a:t>The standard model describes the </a:t>
            </a:r>
            <a:r>
              <a:rPr lang="en-US" sz="2000" b="1" dirty="0" smtClean="0"/>
              <a:t>fundamental</a:t>
            </a:r>
            <a:r>
              <a:rPr lang="en-US" sz="2000" dirty="0" smtClean="0"/>
              <a:t> building blocks of matter (</a:t>
            </a:r>
            <a:r>
              <a:rPr lang="en-US" sz="2000" b="1" dirty="0" smtClean="0">
                <a:solidFill>
                  <a:srgbClr val="B886E5"/>
                </a:solidFill>
              </a:rPr>
              <a:t>Quarks</a:t>
            </a:r>
            <a:r>
              <a:rPr lang="en-US" sz="2000" dirty="0" smtClean="0"/>
              <a:t> and </a:t>
            </a:r>
            <a:r>
              <a:rPr lang="en-US" sz="2000" b="1" dirty="0" smtClean="0">
                <a:solidFill>
                  <a:srgbClr val="80D650"/>
                </a:solidFill>
              </a:rPr>
              <a:t>Leptons</a:t>
            </a:r>
            <a:r>
              <a:rPr lang="en-US" sz="2000" dirty="0" smtClean="0"/>
              <a:t>) and their </a:t>
            </a:r>
            <a:r>
              <a:rPr lang="en-US" sz="2000" b="1" dirty="0" smtClean="0">
                <a:solidFill>
                  <a:srgbClr val="E4634D"/>
                </a:solidFill>
              </a:rPr>
              <a:t>Interactions</a:t>
            </a:r>
            <a:r>
              <a:rPr lang="en-US" sz="2000" dirty="0" smtClean="0"/>
              <a:t>:</a:t>
            </a:r>
            <a:br>
              <a:rPr lang="en-US" sz="2000" dirty="0" smtClean="0"/>
            </a:br>
            <a:endParaRPr lang="en-US" sz="2000" dirty="0" smtClean="0"/>
          </a:p>
          <a:p>
            <a:pPr marL="400050">
              <a:buFont typeface="+mj-lt"/>
              <a:buAutoNum type="arabicPeriod"/>
            </a:pPr>
            <a:r>
              <a:rPr lang="en-US" sz="1800" dirty="0" err="1" smtClean="0"/>
              <a:t>Elektromagnetic</a:t>
            </a:r>
            <a:r>
              <a:rPr lang="en-US" sz="1800" dirty="0" smtClean="0"/>
              <a:t>: </a:t>
            </a:r>
            <a:r>
              <a:rPr lang="en-US" sz="1800" dirty="0" err="1" smtClean="0"/>
              <a:t>γ</a:t>
            </a:r>
            <a:endParaRPr lang="en-US" sz="1800" dirty="0" smtClean="0"/>
          </a:p>
          <a:p>
            <a:pPr marL="400050">
              <a:buFont typeface="+mj-lt"/>
              <a:buAutoNum type="arabicPeriod"/>
            </a:pPr>
            <a:r>
              <a:rPr lang="en-US" sz="1800" dirty="0" smtClean="0"/>
              <a:t>Weak interaction: W&amp;Z</a:t>
            </a:r>
          </a:p>
          <a:p>
            <a:pPr marL="400050">
              <a:buFont typeface="+mj-lt"/>
              <a:buAutoNum type="arabicPeriod"/>
            </a:pPr>
            <a:r>
              <a:rPr lang="en-US" sz="1800" b="1" dirty="0" smtClean="0"/>
              <a:t>Strong interaction: Gluons</a:t>
            </a:r>
          </a:p>
          <a:p>
            <a:pPr marL="400050">
              <a:buFont typeface="+mj-lt"/>
              <a:buAutoNum type="arabicPeriod"/>
            </a:pPr>
            <a:r>
              <a:rPr lang="en-US" sz="1800" dirty="0" smtClean="0"/>
              <a:t>Gravitation: Graviton?</a:t>
            </a:r>
            <a:endParaRPr lang="en-US" sz="1800" dirty="0"/>
          </a:p>
        </p:txBody>
      </p:sp>
      <p:pic>
        <p:nvPicPr>
          <p:cNvPr id="4" name="Content Placeholder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690" y="1711234"/>
            <a:ext cx="5201373" cy="390579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7200" y="3244153"/>
            <a:ext cx="3276421" cy="1077218"/>
          </a:xfrm>
          <a:prstGeom prst="rect">
            <a:avLst/>
          </a:prstGeom>
          <a:solidFill>
            <a:srgbClr val="FFDD05"/>
          </a:solidFill>
          <a:ln w="38100"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Dramatic confirmation of the standard model in the last years at the LHC: discovery and further investigation of the Higgs-Boson.</a:t>
            </a:r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457200" y="4613311"/>
            <a:ext cx="3276421" cy="830997"/>
          </a:xfrm>
          <a:prstGeom prst="rect">
            <a:avLst/>
          </a:prstGeom>
          <a:solidFill>
            <a:srgbClr val="FFDD05"/>
          </a:solidFill>
          <a:ln w="38100"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However, no signs of physics beyond the standard model were found (SUSY, dark matter..).</a:t>
            </a:r>
            <a:endParaRPr lang="en-US" sz="1600" dirty="0"/>
          </a:p>
        </p:txBody>
      </p:sp>
      <p:sp>
        <p:nvSpPr>
          <p:cNvPr id="8" name="Rectangle 7"/>
          <p:cNvSpPr/>
          <p:nvPr/>
        </p:nvSpPr>
        <p:spPr>
          <a:xfrm>
            <a:off x="3955690" y="5755493"/>
            <a:ext cx="520137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000" dirty="0" smtClean="0">
                <a:hlinkClick r:id="rId3"/>
              </a:rPr>
              <a:t>[https</a:t>
            </a:r>
            <a:r>
              <a:rPr lang="en-US" sz="1000" dirty="0">
                <a:hlinkClick r:id="rId3"/>
              </a:rPr>
              <a:t>://</a:t>
            </a:r>
            <a:r>
              <a:rPr lang="en-US" sz="1000" dirty="0" err="1" smtClean="0">
                <a:hlinkClick r:id="rId3"/>
              </a:rPr>
              <a:t>commons.wikimedia.org</a:t>
            </a:r>
            <a:r>
              <a:rPr lang="en-US" sz="1000" dirty="0" smtClean="0">
                <a:hlinkClick r:id="rId3"/>
              </a:rPr>
              <a:t>/wiki/</a:t>
            </a:r>
            <a:r>
              <a:rPr lang="en-US" sz="1000" dirty="0" err="1" smtClean="0">
                <a:hlinkClick r:id="rId3"/>
              </a:rPr>
              <a:t>File:Standard_Model_of_Elementary_Particles.svg</a:t>
            </a:r>
            <a:r>
              <a:rPr lang="en-US" sz="1000" dirty="0" smtClean="0">
                <a:hlinkClick r:id="rId3"/>
              </a:rPr>
              <a:t>]</a:t>
            </a:r>
            <a:endParaRPr lang="en-US" sz="1000" dirty="0"/>
          </a:p>
        </p:txBody>
      </p:sp>
      <p:sp>
        <p:nvSpPr>
          <p:cNvPr id="9" name="TextBox 8"/>
          <p:cNvSpPr txBox="1"/>
          <p:nvPr/>
        </p:nvSpPr>
        <p:spPr>
          <a:xfrm>
            <a:off x="457199" y="5755493"/>
            <a:ext cx="3276421" cy="584775"/>
          </a:xfrm>
          <a:prstGeom prst="rect">
            <a:avLst/>
          </a:prstGeom>
          <a:solidFill>
            <a:srgbClr val="FFDD05"/>
          </a:solidFill>
          <a:ln w="38100"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sz="1600" dirty="0" smtClean="0">
                <a:sym typeface="Wingdings"/>
              </a:rPr>
              <a:t> Discovery potential in </a:t>
            </a:r>
            <a:r>
              <a:rPr lang="de-DE" sz="1600" dirty="0" err="1" smtClean="0">
                <a:sym typeface="Wingdings"/>
              </a:rPr>
              <a:t>many</a:t>
            </a:r>
            <a:r>
              <a:rPr lang="de-DE" sz="1600" dirty="0" smtClean="0">
                <a:sym typeface="Wingdings"/>
              </a:rPr>
              <a:t> </a:t>
            </a:r>
            <a:r>
              <a:rPr lang="de-DE" sz="1600" dirty="0" err="1" smtClean="0">
                <a:sym typeface="Wingdings"/>
              </a:rPr>
              <a:t>body</a:t>
            </a:r>
            <a:r>
              <a:rPr lang="de-DE" sz="1600" dirty="0" smtClean="0">
                <a:sym typeface="Wingdings"/>
              </a:rPr>
              <a:t> </a:t>
            </a:r>
            <a:r>
              <a:rPr lang="de-DE" sz="1600" dirty="0" err="1" smtClean="0">
                <a:sym typeface="Wingdings"/>
              </a:rPr>
              <a:t>phenomena</a:t>
            </a:r>
            <a:r>
              <a:rPr lang="de-DE" sz="1600" dirty="0" smtClean="0">
                <a:sym typeface="Wingdings"/>
              </a:rPr>
              <a:t>!</a:t>
            </a: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530398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Some Selected Results:</a:t>
            </a:r>
            <a:br>
              <a:rPr lang="en-US" dirty="0" smtClean="0"/>
            </a:br>
            <a:r>
              <a:rPr lang="en-US" dirty="0" smtClean="0">
                <a:solidFill>
                  <a:srgbClr val="FFC000"/>
                </a:solidFill>
              </a:rPr>
              <a:t>Net-Charge Fluctuations </a:t>
            </a:r>
            <a:br>
              <a:rPr lang="en-US" dirty="0" smtClean="0">
                <a:solidFill>
                  <a:srgbClr val="FFC000"/>
                </a:solidFill>
              </a:rPr>
            </a:br>
            <a:r>
              <a:rPr lang="en-US" dirty="0" smtClean="0">
                <a:solidFill>
                  <a:srgbClr val="FFC000"/>
                </a:solidFill>
              </a:rPr>
              <a:t>and Sequential Freeze-Out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8326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Fluctuations in QCD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63364"/>
            <a:ext cx="8229600" cy="5219107"/>
          </a:xfrm>
        </p:spPr>
        <p:txBody>
          <a:bodyPr>
            <a:normAutofit/>
          </a:bodyPr>
          <a:lstStyle/>
          <a:p>
            <a:r>
              <a:rPr lang="en-US" sz="1800" dirty="0" smtClean="0"/>
              <a:t>QCD phase transitions: the thermodynamic susceptibilities </a:t>
            </a:r>
            <a:r>
              <a:rPr lang="en-US" sz="1800" dirty="0" err="1" smtClean="0">
                <a:latin typeface="Times New Roman" charset="0"/>
                <a:ea typeface="Times New Roman" charset="0"/>
                <a:cs typeface="Times New Roman" charset="0"/>
              </a:rPr>
              <a:t>χ</a:t>
            </a:r>
            <a:r>
              <a:rPr lang="en-US" sz="1800" dirty="0" smtClean="0"/>
              <a:t> of the  conserved quantities of QCD (</a:t>
            </a:r>
            <a:r>
              <a:rPr lang="en-US" sz="1800" b="1" dirty="0" smtClean="0">
                <a:solidFill>
                  <a:schemeClr val="accent1"/>
                </a:solidFill>
              </a:rPr>
              <a:t>electric charge </a:t>
            </a:r>
            <a:r>
              <a:rPr lang="en-US" sz="1800" b="1" i="1" dirty="0" smtClean="0">
                <a:solidFill>
                  <a:schemeClr val="accent1"/>
                </a:solidFill>
              </a:rPr>
              <a:t>Q</a:t>
            </a:r>
            <a:r>
              <a:rPr lang="en-US" sz="1800" b="1" dirty="0" smtClean="0">
                <a:solidFill>
                  <a:schemeClr val="accent1"/>
                </a:solidFill>
              </a:rPr>
              <a:t>, baryon number </a:t>
            </a:r>
            <a:r>
              <a:rPr lang="en-US" sz="1800" b="1" i="1" dirty="0" smtClean="0">
                <a:solidFill>
                  <a:schemeClr val="accent1"/>
                </a:solidFill>
              </a:rPr>
              <a:t>B</a:t>
            </a:r>
            <a:r>
              <a:rPr lang="en-US" sz="1800" b="1" dirty="0" smtClean="0">
                <a:solidFill>
                  <a:schemeClr val="accent1"/>
                </a:solidFill>
              </a:rPr>
              <a:t>, Strangeness </a:t>
            </a:r>
            <a:r>
              <a:rPr lang="en-US" sz="1800" b="1" i="1" dirty="0" smtClean="0">
                <a:solidFill>
                  <a:schemeClr val="accent1"/>
                </a:solidFill>
              </a:rPr>
              <a:t>S</a:t>
            </a:r>
            <a:r>
              <a:rPr lang="en-US" sz="1800" dirty="0" smtClean="0"/>
              <a:t>) correspond to (event-by-event) fluctuations in the particle production.</a:t>
            </a:r>
            <a:br>
              <a:rPr lang="en-US" sz="18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endParaRPr lang="en-US" sz="1800" dirty="0" smtClean="0"/>
          </a:p>
          <a:p>
            <a:r>
              <a:rPr lang="en-US" sz="1800" dirty="0" smtClean="0"/>
              <a:t>Fluctuations are quantified as moments (mean, variance, skewness, </a:t>
            </a:r>
            <a:r>
              <a:rPr lang="en-US" sz="1800" dirty="0"/>
              <a:t>k</a:t>
            </a:r>
            <a:r>
              <a:rPr lang="en-US" sz="1800" dirty="0" smtClean="0"/>
              <a:t>urtosis) or </a:t>
            </a:r>
            <a:r>
              <a:rPr lang="en-US" sz="1800" dirty="0" err="1" smtClean="0"/>
              <a:t>cumulants</a:t>
            </a:r>
            <a:r>
              <a:rPr lang="en-US" sz="1800" dirty="0" smtClean="0"/>
              <a:t> </a:t>
            </a:r>
            <a:r>
              <a:rPr lang="en-US" sz="1800" b="1" i="1" dirty="0" smtClean="0"/>
              <a:t>K</a:t>
            </a:r>
            <a:r>
              <a:rPr lang="en-US" sz="1800" dirty="0" smtClean="0"/>
              <a:t> of the event-by-event distributions:</a:t>
            </a:r>
            <a:br>
              <a:rPr lang="en-US" sz="18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endParaRPr lang="en-US" sz="1800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5891134" y="38974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0560" y="2038327"/>
            <a:ext cx="4182880" cy="7381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278" y="4011413"/>
            <a:ext cx="8469443" cy="127875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228" y="6274207"/>
            <a:ext cx="1348546" cy="27641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228" y="5821958"/>
            <a:ext cx="1373672" cy="335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50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Fluctuations in Lattice QCD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63364"/>
            <a:ext cx="8229600" cy="5219107"/>
          </a:xfrm>
        </p:spPr>
        <p:txBody>
          <a:bodyPr>
            <a:normAutofit/>
          </a:bodyPr>
          <a:lstStyle/>
          <a:p>
            <a:r>
              <a:rPr lang="en-US" sz="1800" dirty="0" smtClean="0"/>
              <a:t>Thermodynamic susceptibilities are directly accessible in </a:t>
            </a:r>
            <a:r>
              <a:rPr lang="en-US" sz="1800" i="1" dirty="0" smtClean="0"/>
              <a:t>ab-</a:t>
            </a:r>
            <a:r>
              <a:rPr lang="en-US" sz="1800" i="1" dirty="0" err="1" smtClean="0"/>
              <a:t>inito</a:t>
            </a:r>
            <a:r>
              <a:rPr lang="en-US" sz="1800" dirty="0" smtClean="0"/>
              <a:t> Lattice QCD calculations and can be directly compared to experimental results.</a:t>
            </a:r>
          </a:p>
          <a:p>
            <a:endParaRPr lang="en-US" sz="1800" dirty="0" smtClean="0"/>
          </a:p>
          <a:p>
            <a:endParaRPr lang="en-US" sz="1800" dirty="0" smtClean="0"/>
          </a:p>
          <a:p>
            <a:endParaRPr lang="en-US" sz="1800" dirty="0" smtClean="0"/>
          </a:p>
          <a:p>
            <a:endParaRPr lang="en-US" sz="1800" dirty="0" smtClean="0"/>
          </a:p>
          <a:p>
            <a:endParaRPr lang="en-US" sz="1800" dirty="0" smtClean="0"/>
          </a:p>
          <a:p>
            <a:endParaRPr lang="en-US" sz="1800" dirty="0" smtClean="0"/>
          </a:p>
          <a:p>
            <a:endParaRPr lang="en-US" sz="1800" dirty="0" smtClean="0"/>
          </a:p>
          <a:p>
            <a:endParaRPr lang="en-US" sz="1800" dirty="0" smtClean="0"/>
          </a:p>
          <a:p>
            <a:endParaRPr lang="en-US" sz="1800" dirty="0" smtClean="0"/>
          </a:p>
          <a:p>
            <a:endParaRPr lang="en-US" sz="1800" dirty="0" smtClean="0"/>
          </a:p>
          <a:p>
            <a:endParaRPr lang="en-US" sz="1800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5891134" y="38974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0" y="2016715"/>
            <a:ext cx="4572000" cy="3200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0930" y="2029451"/>
            <a:ext cx="4553207" cy="318724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663877" y="1810095"/>
            <a:ext cx="214353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b="1" dirty="0" smtClean="0">
                <a:latin typeface="Helvetica"/>
                <a:ea typeface="Helvetica"/>
                <a:cs typeface="Helvetica"/>
              </a:rPr>
              <a:t>[PRD 86 (2012) 034509]</a:t>
            </a:r>
            <a:endParaRPr lang="en-US" sz="1400" b="1" dirty="0">
              <a:latin typeface="Helvetica"/>
              <a:ea typeface="Helvetica"/>
              <a:cs typeface="Helvetica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891134" y="1810095"/>
            <a:ext cx="219964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b="1" dirty="0" smtClean="0">
                <a:latin typeface="Helvetica"/>
                <a:ea typeface="Helvetica"/>
                <a:cs typeface="Helvetica"/>
              </a:rPr>
              <a:t>[PRL 111 (2013) 062005]</a:t>
            </a:r>
            <a:endParaRPr lang="en-US" sz="1400" b="1" dirty="0">
              <a:latin typeface="Helvetica"/>
              <a:ea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511335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Critical fluctuations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800" dirty="0" smtClean="0"/>
              <a:t>Susceptibilities of lower order (2. and 3.) are </a:t>
            </a:r>
            <a:r>
              <a:rPr lang="en-US" sz="1800" dirty="0" smtClean="0">
                <a:solidFill>
                  <a:srgbClr val="0070C0"/>
                </a:solidFill>
              </a:rPr>
              <a:t>sensitive to </a:t>
            </a:r>
            <a:r>
              <a:rPr lang="en-US" sz="1800" dirty="0" smtClean="0">
                <a:solidFill>
                  <a:srgbClr val="0070C0"/>
                </a:solidFill>
              </a:rPr>
              <a:t>the chemical freeze-out</a:t>
            </a:r>
            <a:r>
              <a:rPr lang="en-US" sz="1800" dirty="0" smtClean="0"/>
              <a:t> (phase </a:t>
            </a:r>
            <a:r>
              <a:rPr lang="en-US" sz="1800" dirty="0" smtClean="0"/>
              <a:t>transition </a:t>
            </a:r>
            <a:r>
              <a:rPr lang="en-US" sz="1800" dirty="0" smtClean="0"/>
              <a:t>temperature and </a:t>
            </a:r>
            <a:r>
              <a:rPr lang="en-US" sz="1800" dirty="0" err="1" smtClean="0"/>
              <a:t>baryo</a:t>
            </a:r>
            <a:r>
              <a:rPr lang="en-US" sz="1800" dirty="0" smtClean="0"/>
              <a:t>-chemical potential).</a:t>
            </a:r>
            <a:endParaRPr lang="en-US" sz="1800" dirty="0" smtClean="0"/>
          </a:p>
          <a:p>
            <a:r>
              <a:rPr lang="en-US" sz="1800" dirty="0" smtClean="0"/>
              <a:t>Susceptibilities/fluctuations of higher order (4. and 6.) are </a:t>
            </a:r>
            <a:r>
              <a:rPr lang="en-US" sz="1800" dirty="0" smtClean="0">
                <a:solidFill>
                  <a:srgbClr val="0070C0"/>
                </a:solidFill>
              </a:rPr>
              <a:t>sensitive to remnants of </a:t>
            </a:r>
            <a:r>
              <a:rPr lang="en-US" sz="1800" dirty="0" smtClean="0">
                <a:solidFill>
                  <a:srgbClr val="0070C0"/>
                </a:solidFill>
              </a:rPr>
              <a:t>the </a:t>
            </a:r>
            <a:r>
              <a:rPr lang="en-US" sz="1800" dirty="0" smtClean="0">
                <a:solidFill>
                  <a:srgbClr val="0070C0"/>
                </a:solidFill>
              </a:rPr>
              <a:t>chiral phase transition</a:t>
            </a:r>
            <a:r>
              <a:rPr lang="en-US" sz="1800" dirty="0" smtClean="0"/>
              <a:t> (</a:t>
            </a:r>
            <a:r>
              <a:rPr lang="en-US" sz="1800" i="1" dirty="0" smtClean="0"/>
              <a:t>critical chiral fluctuations</a:t>
            </a:r>
            <a:r>
              <a:rPr lang="en-US" sz="1800" dirty="0" smtClean="0"/>
              <a:t>)!</a:t>
            </a:r>
          </a:p>
          <a:p>
            <a:r>
              <a:rPr lang="en-US" sz="1800" dirty="0" smtClean="0"/>
              <a:t>Hadron-Resonance-Gas (HRG) model serves as a clearly defined baseline.</a:t>
            </a:r>
            <a:endParaRPr lang="en-US" sz="1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3" y="2476047"/>
            <a:ext cx="4680484" cy="388769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346304" y="6167694"/>
            <a:ext cx="280063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 sz="1400" b="1" dirty="0" smtClean="0">
                <a:latin typeface="Helvetica" charset="0"/>
              </a:rPr>
              <a:t>[Eur</a:t>
            </a:r>
            <a:r>
              <a:rPr lang="is-IS" sz="1400" b="1" dirty="0">
                <a:latin typeface="Helvetica" charset="0"/>
              </a:rPr>
              <a:t>. Phys. J. C 71 (2011) </a:t>
            </a:r>
            <a:r>
              <a:rPr lang="is-IS" sz="1400" b="1" dirty="0" smtClean="0">
                <a:latin typeface="Helvetica" charset="0"/>
              </a:rPr>
              <a:t>1694]</a:t>
            </a:r>
            <a:endParaRPr lang="is-IS" sz="1400" b="1" dirty="0">
              <a:effectLst/>
              <a:latin typeface="Helvetica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666" y="2892154"/>
            <a:ext cx="4049959" cy="247497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807742" y="5438869"/>
            <a:ext cx="287905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s-IS" sz="1400" b="1" dirty="0" smtClean="0">
                <a:latin typeface="Helvetica" charset="0"/>
              </a:rPr>
              <a:t>[--&gt; Talk by I. Portillo yesterday]</a:t>
            </a:r>
            <a:endParaRPr lang="is-IS" sz="1400" b="1" dirty="0">
              <a:effectLst/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3315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Experimental </a:t>
            </a:r>
            <a:r>
              <a:rPr lang="en-US" dirty="0" smtClean="0"/>
              <a:t>challenges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63364"/>
            <a:ext cx="8229600" cy="52191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Basic measurement: fluctuations in baryon number.</a:t>
            </a:r>
          </a:p>
          <a:p>
            <a:r>
              <a:rPr lang="en-US" sz="1800" dirty="0" smtClean="0"/>
              <a:t>Measure in each event the number of baryons and the number of anti-baryons. In practice: number of protons and anti-protons.</a:t>
            </a:r>
          </a:p>
          <a:p>
            <a:r>
              <a:rPr lang="en-US" sz="1800" dirty="0" smtClean="0"/>
              <a:t>Determine the moments of the distribution</a:t>
            </a:r>
            <a:r>
              <a:rPr lang="en-US" sz="1800" dirty="0" smtClean="0"/>
              <a:t>.</a:t>
            </a:r>
            <a:endParaRPr lang="en-US" sz="180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09859"/>
            <a:ext cx="4907671" cy="292556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37028" y="5535420"/>
            <a:ext cx="339849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 sz="1400" b="1" dirty="0" smtClean="0">
                <a:latin typeface="Helvetica" charset="0"/>
              </a:rPr>
              <a:t>[STAR@RHIC, PRL 112 (2014) 032302]</a:t>
            </a:r>
            <a:endParaRPr lang="is-IS" sz="1400" b="1" dirty="0">
              <a:effectLst/>
              <a:latin typeface="Helvetica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6652" y="2617336"/>
            <a:ext cx="3853316" cy="2918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324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Experimental results -- criticality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Correlation length is expected to diverge in the critical point. </a:t>
            </a:r>
            <a:r>
              <a:rPr lang="en-US" dirty="0" smtClean="0">
                <a:sym typeface="Wingdings"/>
              </a:rPr>
              <a:t> net-proton kurtosis is expected to diverge from Poisson baseline (HRG expectation).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79656" y="2409447"/>
            <a:ext cx="42200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 dirty="0" smtClean="0">
                <a:latin typeface="ArialMT" charset="0"/>
              </a:rPr>
              <a:t>[M</a:t>
            </a:r>
            <a:r>
              <a:rPr lang="is-IS" dirty="0">
                <a:latin typeface="ArialMT" charset="0"/>
              </a:rPr>
              <a:t>. Stephanov. PRL 107:052301(2011</a:t>
            </a:r>
            <a:r>
              <a:rPr lang="is-IS" dirty="0" smtClean="0">
                <a:latin typeface="ArialMT" charset="0"/>
              </a:rPr>
              <a:t>)]</a:t>
            </a:r>
            <a:endParaRPr lang="is-IS" dirty="0">
              <a:effectLst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-1" y="2936419"/>
            <a:ext cx="4624657" cy="3318566"/>
            <a:chOff x="-1" y="2936419"/>
            <a:chExt cx="4624657" cy="331856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79656" y="3036421"/>
              <a:ext cx="4445000" cy="2832100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448552" y="5820976"/>
              <a:ext cx="4123448" cy="43400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-1" y="2936419"/>
              <a:ext cx="569843" cy="43400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/>
          <p:cNvSpPr/>
          <p:nvPr/>
        </p:nvSpPr>
        <p:spPr>
          <a:xfrm>
            <a:off x="5642024" y="2409447"/>
            <a:ext cx="33223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 smtClean="0">
                <a:latin typeface="ArialMT" charset="0"/>
              </a:rPr>
              <a:t>[STAR, QM2017 overview talk]</a:t>
            </a:r>
            <a:endParaRPr lang="is-IS" dirty="0">
              <a:effectLst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4530910" y="2598142"/>
            <a:ext cx="4613090" cy="3270379"/>
            <a:chOff x="4530910" y="2598142"/>
            <a:chExt cx="4613090" cy="327037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99161" y="3000290"/>
              <a:ext cx="4344839" cy="2868231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/>
          </p:nvSpPr>
          <p:spPr>
            <a:xfrm>
              <a:off x="4633304" y="5178245"/>
              <a:ext cx="760331" cy="66923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4530910" y="2598142"/>
              <a:ext cx="760331" cy="66923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7158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Sequential freeze-out (1)</a:t>
            </a:r>
          </a:p>
        </p:txBody>
      </p:sp>
      <p:sp>
        <p:nvSpPr>
          <p:cNvPr id="166" name="Shape 166"/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r>
              <a:rPr dirty="0"/>
              <a:t>Are the </a:t>
            </a:r>
            <a:r>
              <a:rPr dirty="0" smtClean="0"/>
              <a:t>deviations observed</a:t>
            </a:r>
            <a:r>
              <a:rPr lang="fr-CH" dirty="0" smtClean="0"/>
              <a:t> in the thermal model fit</a:t>
            </a:r>
            <a:r>
              <a:rPr dirty="0" smtClean="0"/>
              <a:t> </a:t>
            </a:r>
            <a:r>
              <a:rPr dirty="0"/>
              <a:t>for p and Ξ due to physics? </a:t>
            </a:r>
            <a:r>
              <a:rPr lang="fr-CH" dirty="0" smtClean="0"/>
              <a:t/>
            </a:r>
            <a:br>
              <a:rPr lang="fr-CH" dirty="0" smtClean="0"/>
            </a:br>
            <a:endParaRPr dirty="0"/>
          </a:p>
          <a:p>
            <a:r>
              <a:rPr dirty="0"/>
              <a:t>Two main ideas on the market:</a:t>
            </a:r>
            <a:br>
              <a:rPr dirty="0"/>
            </a:br>
            <a:r>
              <a:rPr dirty="0"/>
              <a:t> </a:t>
            </a:r>
            <a:br>
              <a:rPr dirty="0"/>
            </a:br>
            <a:r>
              <a:rPr dirty="0"/>
              <a:t>(1.) Different chemical freeze-out temperatures for </a:t>
            </a:r>
            <a:r>
              <a:rPr i="1" dirty="0"/>
              <a:t>s</a:t>
            </a:r>
            <a:r>
              <a:rPr dirty="0"/>
              <a:t> w.r.t. to </a:t>
            </a:r>
            <a:r>
              <a:rPr i="1" dirty="0"/>
              <a:t>u,d</a:t>
            </a:r>
            <a:r>
              <a:rPr dirty="0"/>
              <a:t> quarks.</a:t>
            </a:r>
            <a:br>
              <a:rPr dirty="0"/>
            </a:br>
            <a:r>
              <a:rPr dirty="0"/>
              <a:t/>
            </a:r>
            <a:br>
              <a:rPr dirty="0"/>
            </a:br>
            <a:r>
              <a:rPr dirty="0"/>
              <a:t/>
            </a:r>
            <a:br>
              <a:rPr dirty="0"/>
            </a:br>
            <a:r>
              <a:rPr dirty="0"/>
              <a:t/>
            </a:r>
            <a:br>
              <a:rPr dirty="0"/>
            </a:br>
            <a:r>
              <a:rPr dirty="0"/>
              <a:t/>
            </a:r>
            <a:br>
              <a:rPr dirty="0"/>
            </a:br>
            <a:r>
              <a:rPr dirty="0"/>
              <a:t/>
            </a:r>
            <a:br>
              <a:rPr dirty="0"/>
            </a:br>
            <a:r>
              <a:rPr dirty="0"/>
              <a:t/>
            </a:r>
            <a:br>
              <a:rPr dirty="0"/>
            </a:br>
            <a:r>
              <a:rPr dirty="0"/>
              <a:t/>
            </a:r>
            <a:br>
              <a:rPr dirty="0"/>
            </a:br>
            <a:r>
              <a:rPr lang="fr-CH" dirty="0" smtClean="0"/>
              <a:t/>
            </a:r>
            <a:br>
              <a:rPr lang="fr-CH" dirty="0" smtClean="0"/>
            </a:br>
            <a:r>
              <a:rPr dirty="0"/>
              <a:t/>
            </a:r>
            <a:br>
              <a:rPr dirty="0"/>
            </a:br>
            <a:r>
              <a:rPr dirty="0"/>
              <a:t/>
            </a:r>
            <a:br>
              <a:rPr dirty="0"/>
            </a:br>
            <a:r>
              <a:rPr dirty="0"/>
              <a:t/>
            </a:r>
            <a:br>
              <a:rPr dirty="0"/>
            </a:br>
            <a:r>
              <a:rPr dirty="0"/>
              <a:t/>
            </a:r>
            <a:br>
              <a:rPr dirty="0"/>
            </a:br>
            <a:r>
              <a:rPr dirty="0"/>
              <a:t>(2.) Inelastic collisions in the hadronic phase.</a:t>
            </a:r>
          </a:p>
        </p:txBody>
      </p:sp>
      <p:sp>
        <p:nvSpPr>
          <p:cNvPr id="170" name="Shape 170"/>
          <p:cNvSpPr>
            <a:spLocks noGrp="1"/>
          </p:cNvSpPr>
          <p:nvPr>
            <p:ph type="sldNum" sz="quarter" idx="4294967295"/>
          </p:nvPr>
        </p:nvSpPr>
        <p:spPr>
          <a:xfrm>
            <a:off x="8942388" y="6526213"/>
            <a:ext cx="201612" cy="19208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46</a:t>
            </a:fld>
            <a:endParaRPr/>
          </a:p>
        </p:txBody>
      </p:sp>
      <p:pic>
        <p:nvPicPr>
          <p:cNvPr id="167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75170" y="2537941"/>
            <a:ext cx="4875609" cy="2741415"/>
          </a:xfrm>
          <a:prstGeom prst="rect">
            <a:avLst/>
          </a:prstGeom>
          <a:ln w="12700">
            <a:miter lim="400000"/>
          </a:ln>
        </p:spPr>
      </p:pic>
      <p:sp>
        <p:nvSpPr>
          <p:cNvPr id="177" name="Shape 177"/>
          <p:cNvSpPr/>
          <p:nvPr/>
        </p:nvSpPr>
        <p:spPr>
          <a:xfrm>
            <a:off x="5992155" y="3768159"/>
            <a:ext cx="3167040" cy="6565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r>
              <a:rPr sz="1266"/>
              <a:t>Similar to heating a mixture of alcohol (boiling point 78,32 °C) and water (boiling point 100 °C).</a:t>
            </a:r>
          </a:p>
        </p:txBody>
      </p:sp>
    </p:spTree>
    <p:extLst>
      <p:ext uri="{BB962C8B-B14F-4D97-AF65-F5344CB8AC3E}">
        <p14:creationId xmlns:p14="http://schemas.microsoft.com/office/powerpoint/2010/main" val="83011538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18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Sequential freeze-out (2)</a:t>
            </a:r>
          </a:p>
        </p:txBody>
      </p:sp>
      <p:sp>
        <p:nvSpPr>
          <p:cNvPr id="181" name="Shape 181"/>
          <p:cNvSpPr>
            <a:spLocks noGrp="1"/>
          </p:cNvSpPr>
          <p:nvPr>
            <p:ph idx="1"/>
          </p:nvPr>
        </p:nvSpPr>
        <p:spPr>
          <a:xfrm>
            <a:off x="457200" y="907057"/>
            <a:ext cx="8229600" cy="5414230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dirty="0"/>
              <a:t>Different chemical freeze-out temperatures for (</a:t>
            </a:r>
            <a:r>
              <a:rPr i="1" dirty="0"/>
              <a:t>s</a:t>
            </a:r>
            <a:r>
              <a:rPr dirty="0"/>
              <a:t>) w.r.t. to (</a:t>
            </a:r>
            <a:r>
              <a:rPr i="1" dirty="0"/>
              <a:t>u,d</a:t>
            </a:r>
            <a:r>
              <a:rPr dirty="0"/>
              <a:t>) quarks:</a:t>
            </a:r>
          </a:p>
          <a:p>
            <a:pPr marL="485839" lvl="1" indent="-164381">
              <a:spcBef>
                <a:spcPts val="703"/>
              </a:spcBef>
            </a:pPr>
            <a:r>
              <a:rPr dirty="0"/>
              <a:t>Motivated by LQCD results from </a:t>
            </a:r>
            <a:r>
              <a:rPr lang="fr-CH" dirty="0" smtClean="0"/>
              <a:t/>
            </a:r>
            <a:br>
              <a:rPr lang="fr-CH" dirty="0" smtClean="0"/>
            </a:br>
            <a:r>
              <a:rPr dirty="0" smtClean="0"/>
              <a:t>Wuppertal-Budapest </a:t>
            </a:r>
            <a:r>
              <a:rPr dirty="0"/>
              <a:t>collaboration.</a:t>
            </a:r>
            <a:br>
              <a:rPr dirty="0"/>
            </a:br>
            <a:endParaRPr dirty="0"/>
          </a:p>
          <a:p>
            <a:pPr marL="485839" lvl="1" indent="-164381">
              <a:spcBef>
                <a:spcPts val="703"/>
              </a:spcBef>
            </a:pPr>
            <a:r>
              <a:rPr dirty="0"/>
              <a:t>Supported by chemical freeze-out </a:t>
            </a:r>
            <a:r>
              <a:rPr lang="fr-CH" dirty="0" smtClean="0"/>
              <a:t/>
            </a:r>
            <a:br>
              <a:rPr lang="fr-CH" dirty="0" smtClean="0"/>
            </a:br>
            <a:r>
              <a:rPr dirty="0" smtClean="0"/>
              <a:t>conditions </a:t>
            </a:r>
            <a:r>
              <a:rPr dirty="0"/>
              <a:t>from net-charge </a:t>
            </a:r>
            <a:r>
              <a:rPr lang="fr-CH" dirty="0" smtClean="0"/>
              <a:t/>
            </a:r>
            <a:br>
              <a:rPr lang="fr-CH" dirty="0" smtClean="0"/>
            </a:br>
            <a:r>
              <a:rPr dirty="0" smtClean="0"/>
              <a:t>fluctuations</a:t>
            </a:r>
            <a:r>
              <a:rPr dirty="0"/>
              <a:t>.</a:t>
            </a:r>
            <a:br>
              <a:rPr dirty="0"/>
            </a:br>
            <a:endParaRPr dirty="0"/>
          </a:p>
          <a:p>
            <a:pPr marL="485839" lvl="1" indent="-164381">
              <a:spcBef>
                <a:spcPts val="703"/>
              </a:spcBef>
            </a:pPr>
            <a:r>
              <a:rPr dirty="0"/>
              <a:t>However, no clear ordering </a:t>
            </a:r>
            <a:br>
              <a:rPr dirty="0"/>
            </a:br>
            <a:r>
              <a:rPr dirty="0"/>
              <a:t>Ω  &gt;  Ξ or ϕ  &gt;  Λ or K in the yields!</a:t>
            </a:r>
            <a:br>
              <a:rPr dirty="0"/>
            </a:br>
            <a:r>
              <a:rPr dirty="0"/>
              <a:t/>
            </a:r>
            <a:br>
              <a:rPr dirty="0"/>
            </a:br>
            <a:r>
              <a:rPr b="1" dirty="0"/>
              <a:t>=&gt; Needs to be re-addressed </a:t>
            </a:r>
            <a:r>
              <a:rPr lang="fr-CH" b="1" dirty="0" smtClean="0"/>
              <a:t/>
            </a:r>
            <a:br>
              <a:rPr lang="fr-CH" b="1" dirty="0" smtClean="0"/>
            </a:br>
            <a:r>
              <a:rPr b="1" dirty="0" smtClean="0"/>
              <a:t>precisely </a:t>
            </a:r>
            <a:r>
              <a:rPr b="1" dirty="0"/>
              <a:t>from the experimental </a:t>
            </a:r>
            <a:r>
              <a:rPr lang="fr-CH" b="1" dirty="0" smtClean="0"/>
              <a:t/>
            </a:r>
            <a:br>
              <a:rPr lang="fr-CH" b="1" dirty="0" smtClean="0"/>
            </a:br>
            <a:r>
              <a:rPr b="1" dirty="0" smtClean="0"/>
              <a:t>side </a:t>
            </a:r>
            <a:r>
              <a:rPr b="1" dirty="0"/>
              <a:t>(LHC Run 2, STAR with HFT): </a:t>
            </a:r>
            <a:r>
              <a:rPr lang="fr-CH" b="1" dirty="0" smtClean="0"/>
              <a:t/>
            </a:r>
            <a:br>
              <a:rPr lang="fr-CH" b="1" dirty="0" smtClean="0"/>
            </a:br>
            <a:r>
              <a:rPr b="1" dirty="0" smtClean="0"/>
              <a:t>yields </a:t>
            </a:r>
            <a:r>
              <a:rPr b="1" dirty="0"/>
              <a:t>and fluctuations!</a:t>
            </a:r>
            <a:br>
              <a:rPr b="1" dirty="0"/>
            </a:br>
            <a:endParaRPr b="1" dirty="0"/>
          </a:p>
          <a:p>
            <a:pPr marL="485839" lvl="1" indent="-164381">
              <a:spcBef>
                <a:spcPts val="703"/>
              </a:spcBef>
            </a:pPr>
            <a:r>
              <a:rPr dirty="0"/>
              <a:t>What is the dynamical picture?</a:t>
            </a:r>
          </a:p>
        </p:txBody>
      </p:sp>
      <p:sp>
        <p:nvSpPr>
          <p:cNvPr id="182" name="Shape 182"/>
          <p:cNvSpPr>
            <a:spLocks noGrp="1"/>
          </p:cNvSpPr>
          <p:nvPr>
            <p:ph type="sldNum" sz="quarter" idx="4294967295"/>
          </p:nvPr>
        </p:nvSpPr>
        <p:spPr>
          <a:xfrm>
            <a:off x="8942388" y="6526213"/>
            <a:ext cx="201612" cy="19208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47</a:t>
            </a:fld>
            <a:endParaRPr/>
          </a:p>
        </p:txBody>
      </p:sp>
      <p:pic>
        <p:nvPicPr>
          <p:cNvPr id="189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073022" y="1572475"/>
            <a:ext cx="4017400" cy="371305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69557201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Sequential freeze-out (3)</a:t>
            </a:r>
          </a:p>
        </p:txBody>
      </p:sp>
      <p:sp>
        <p:nvSpPr>
          <p:cNvPr id="193" name="Shape 193"/>
          <p:cNvSpPr>
            <a:spLocks noGrp="1"/>
          </p:cNvSpPr>
          <p:nvPr>
            <p:ph idx="1"/>
          </p:nvPr>
        </p:nvSpPr>
        <p:spPr>
          <a:xfrm>
            <a:off x="457200" y="907057"/>
            <a:ext cx="4668449" cy="5219107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dirty="0"/>
              <a:t>Inelastic collisions in the hadronic phase:</a:t>
            </a:r>
          </a:p>
          <a:p>
            <a:pPr marL="485839" lvl="1" indent="-164381">
              <a:spcBef>
                <a:spcPts val="703"/>
              </a:spcBef>
            </a:pPr>
            <a:r>
              <a:rPr dirty="0"/>
              <a:t>Studied by UrQMD afterburner added to SHM fits (significant improvement of χ</a:t>
            </a:r>
            <a:r>
              <a:rPr baseline="31999" dirty="0"/>
              <a:t>2</a:t>
            </a:r>
            <a:r>
              <a:rPr dirty="0"/>
              <a:t>/n</a:t>
            </a:r>
            <a:r>
              <a:rPr baseline="-5999" dirty="0"/>
              <a:t>dof</a:t>
            </a:r>
            <a:r>
              <a:rPr dirty="0"/>
              <a:t> and increase in freeze-out temperature → T</a:t>
            </a:r>
            <a:r>
              <a:rPr baseline="-5999" dirty="0"/>
              <a:t>ch</a:t>
            </a:r>
            <a:r>
              <a:rPr dirty="0"/>
              <a:t> beyond region supported by Lattice?).</a:t>
            </a:r>
            <a:br>
              <a:rPr dirty="0"/>
            </a:br>
            <a:endParaRPr dirty="0"/>
          </a:p>
          <a:p>
            <a:pPr marL="485839" lvl="1" indent="-164381">
              <a:spcBef>
                <a:spcPts val="703"/>
              </a:spcBef>
            </a:pPr>
            <a:r>
              <a:rPr dirty="0"/>
              <a:t>Leads to centrality dependent effects which can be studied experimentally, but more precise data is needed to investigate significance of trends.</a:t>
            </a:r>
            <a:br>
              <a:rPr dirty="0"/>
            </a:br>
            <a:endParaRPr dirty="0"/>
          </a:p>
          <a:p>
            <a:pPr marL="0" lvl="1" indent="160729">
              <a:spcBef>
                <a:spcPts val="703"/>
              </a:spcBef>
              <a:buNone/>
            </a:pPr>
            <a:r>
              <a:rPr b="1" dirty="0"/>
              <a:t>=&gt; Needs to be re-addressed precisely from the experimental side </a:t>
            </a:r>
            <a:br>
              <a:rPr b="1" dirty="0"/>
            </a:br>
            <a:r>
              <a:rPr b="1" dirty="0"/>
              <a:t>(LHC Run 2, STAR with HFT).</a:t>
            </a:r>
          </a:p>
        </p:txBody>
      </p:sp>
      <p:sp>
        <p:nvSpPr>
          <p:cNvPr id="194" name="Shape 194"/>
          <p:cNvSpPr>
            <a:spLocks noGrp="1"/>
          </p:cNvSpPr>
          <p:nvPr>
            <p:ph type="sldNum" sz="quarter" idx="4294967295"/>
          </p:nvPr>
        </p:nvSpPr>
        <p:spPr>
          <a:xfrm>
            <a:off x="8942388" y="6526213"/>
            <a:ext cx="201612" cy="19208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48</a:t>
            </a:fld>
            <a:endParaRPr/>
          </a:p>
        </p:txBody>
      </p:sp>
      <p:grpSp>
        <p:nvGrpSpPr>
          <p:cNvPr id="203" name="Group 203"/>
          <p:cNvGrpSpPr/>
          <p:nvPr/>
        </p:nvGrpSpPr>
        <p:grpSpPr>
          <a:xfrm>
            <a:off x="5089023" y="908330"/>
            <a:ext cx="3924010" cy="3397455"/>
            <a:chOff x="0" y="33795"/>
            <a:chExt cx="5580812" cy="4831935"/>
          </a:xfrm>
        </p:grpSpPr>
        <p:pic>
          <p:nvPicPr>
            <p:cNvPr id="198" name="pasted-image.tiff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269095"/>
              <a:ext cx="5580812" cy="229978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9" name="pasted-image.tif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52400" y="2565944"/>
              <a:ext cx="5376319" cy="229978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00" name="Shape 200"/>
            <p:cNvSpPr/>
            <p:nvPr/>
          </p:nvSpPr>
          <p:spPr>
            <a:xfrm>
              <a:off x="773763" y="33795"/>
              <a:ext cx="3521054" cy="3796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/>
            <a:p>
              <a:r>
                <a:rPr sz="1266"/>
                <a:t>UrQMD 158 AGeV Pb+Pb central</a:t>
              </a:r>
            </a:p>
          </p:txBody>
        </p:sp>
        <p:sp>
          <p:nvSpPr>
            <p:cNvPr id="201" name="Shape 201"/>
            <p:cNvSpPr/>
            <p:nvPr/>
          </p:nvSpPr>
          <p:spPr>
            <a:xfrm>
              <a:off x="914735" y="643395"/>
              <a:ext cx="615555" cy="3796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/>
            <a:p>
              <a:r>
                <a:rPr sz="1266"/>
                <a:t>SHM</a:t>
              </a:r>
            </a:p>
          </p:txBody>
        </p:sp>
        <p:sp>
          <p:nvSpPr>
            <p:cNvPr id="202" name="Shape 202"/>
            <p:cNvSpPr/>
            <p:nvPr/>
          </p:nvSpPr>
          <p:spPr>
            <a:xfrm>
              <a:off x="914735" y="2786510"/>
              <a:ext cx="1532044" cy="3796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/>
            <a:p>
              <a:r>
                <a:rPr sz="1266"/>
                <a:t>SHM+UrQMD</a:t>
              </a:r>
            </a:p>
          </p:txBody>
        </p:sp>
      </p:grpSp>
      <p:pic>
        <p:nvPicPr>
          <p:cNvPr id="204" name="pasted-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560418" y="4245751"/>
            <a:ext cx="2981218" cy="226696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7079318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4168"/>
            <a:ext cx="4743313" cy="30782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Sequential freeze-out (4)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First look at LHC Run2 data (5.02 </a:t>
            </a:r>
            <a:r>
              <a:rPr lang="en-US" dirty="0" err="1" smtClean="0"/>
              <a:t>TeV</a:t>
            </a:r>
            <a:r>
              <a:rPr lang="en-US" dirty="0" smtClean="0"/>
              <a:t>) consistent with previous measurements: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Strange and multi-strange results will be released soon.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0686" y="1884168"/>
            <a:ext cx="4743313" cy="3078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411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36860"/>
            <a:ext cx="8229600" cy="55711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 smtClean="0"/>
              <a:t>QCD is considered as the correct theory of the strong interaction:</a:t>
            </a:r>
          </a:p>
          <a:p>
            <a:pPr marL="0" indent="0">
              <a:buNone/>
            </a:pPr>
            <a:endParaRPr lang="en-US" sz="1800" dirty="0" smtClean="0"/>
          </a:p>
          <a:p>
            <a:pPr marL="0" indent="0">
              <a:buNone/>
            </a:pPr>
            <a:endParaRPr lang="en-US" sz="1800" dirty="0" smtClean="0"/>
          </a:p>
          <a:p>
            <a:pPr marL="0" indent="0">
              <a:buNone/>
            </a:pPr>
            <a:endParaRPr lang="en-US" sz="1800" dirty="0" smtClean="0"/>
          </a:p>
          <a:p>
            <a:pPr marL="0" indent="0">
              <a:buNone/>
            </a:pPr>
            <a:endParaRPr lang="en-US" sz="1800" dirty="0" smtClean="0"/>
          </a:p>
          <a:p>
            <a:pPr marL="0" indent="0">
              <a:buNone/>
            </a:pPr>
            <a:endParaRPr lang="en-US" sz="18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648" y="1125107"/>
            <a:ext cx="5632704" cy="970429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 flipV="1">
            <a:off x="2919984" y="1774065"/>
            <a:ext cx="243840" cy="29889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218432" y="2125051"/>
            <a:ext cx="1560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Quark-mass</a:t>
            </a:r>
            <a:endParaRPr lang="en-US" dirty="0"/>
          </a:p>
        </p:txBody>
      </p:sp>
      <p:cxnSp>
        <p:nvCxnSpPr>
          <p:cNvPr id="16" name="Straight Arrow Connector 15"/>
          <p:cNvCxnSpPr/>
          <p:nvPr/>
        </p:nvCxnSpPr>
        <p:spPr>
          <a:xfrm flipH="1" flipV="1">
            <a:off x="4949952" y="1741216"/>
            <a:ext cx="155448" cy="33174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2316480" y="2072964"/>
            <a:ext cx="1335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Quark-field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6114288" y="2136003"/>
            <a:ext cx="2917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Gluon field strength tensor</a:t>
            </a:r>
            <a:endParaRPr lang="en-US" dirty="0"/>
          </a:p>
        </p:txBody>
      </p:sp>
      <p:cxnSp>
        <p:nvCxnSpPr>
          <p:cNvPr id="23" name="Straight Arrow Connector 22"/>
          <p:cNvCxnSpPr/>
          <p:nvPr/>
        </p:nvCxnSpPr>
        <p:spPr>
          <a:xfrm flipH="1" flipV="1">
            <a:off x="6656832" y="1774064"/>
            <a:ext cx="237744" cy="34516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Quantumchromodynamics</a:t>
            </a:r>
            <a:r>
              <a:rPr lang="en-US" dirty="0" smtClean="0"/>
              <a:t> (QCD)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1" y="2448999"/>
            <a:ext cx="3987319" cy="403927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967566" y="2526857"/>
            <a:ext cx="5063916" cy="3693319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en-US" b="1" dirty="0" smtClean="0"/>
              <a:t>Properties of QCD: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(a.) </a:t>
            </a:r>
            <a:r>
              <a:rPr lang="en-US" i="1" dirty="0" smtClean="0"/>
              <a:t>Confinement</a:t>
            </a:r>
            <a:r>
              <a:rPr lang="en-US" dirty="0" smtClean="0"/>
              <a:t>: Quarks and gluons are bound  in color neutral mesons (</a:t>
            </a:r>
            <a:r>
              <a:rPr lang="en-US" dirty="0" err="1" smtClean="0"/>
              <a:t>q&amp;anti-q</a:t>
            </a:r>
            <a:r>
              <a:rPr lang="en-US" dirty="0" smtClean="0"/>
              <a:t>) or </a:t>
            </a:r>
            <a:r>
              <a:rPr lang="en-US" dirty="0" err="1" smtClean="0"/>
              <a:t>baryonen</a:t>
            </a:r>
            <a:r>
              <a:rPr lang="en-US" dirty="0" smtClean="0"/>
              <a:t> (</a:t>
            </a:r>
            <a:r>
              <a:rPr lang="en-US" dirty="0" err="1" smtClean="0"/>
              <a:t>qqq</a:t>
            </a:r>
            <a:r>
              <a:rPr lang="en-US" dirty="0" smtClean="0"/>
              <a:t>).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(b.)</a:t>
            </a:r>
            <a:r>
              <a:rPr lang="en-US" i="1" dirty="0" smtClean="0"/>
              <a:t> Asymptotic freedom</a:t>
            </a:r>
            <a:r>
              <a:rPr lang="en-US" dirty="0" smtClean="0"/>
              <a:t>: Interaction strength decreases with increasing momentum transfer (</a:t>
            </a:r>
            <a:r>
              <a:rPr lang="en-US" i="1" dirty="0" smtClean="0">
                <a:latin typeface="Times New Roman" charset="0"/>
                <a:ea typeface="Times New Roman" charset="0"/>
                <a:cs typeface="Times New Roman" charset="0"/>
              </a:rPr>
              <a:t>α</a:t>
            </a:r>
            <a:r>
              <a:rPr lang="en-US" baseline="-25000" dirty="0" smtClean="0"/>
              <a:t>S</a:t>
            </a:r>
            <a:r>
              <a:rPr lang="en-US" dirty="0" smtClean="0"/>
              <a:t>➞0 for </a:t>
            </a:r>
            <a:r>
              <a:rPr lang="en-US" i="1" dirty="0" smtClean="0"/>
              <a:t>Q</a:t>
            </a:r>
            <a:r>
              <a:rPr lang="en-US" baseline="30000" dirty="0" smtClean="0"/>
              <a:t>2</a:t>
            </a:r>
            <a:r>
              <a:rPr lang="en-US" dirty="0" smtClean="0"/>
              <a:t> ➞∞).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(c.) </a:t>
            </a:r>
            <a:r>
              <a:rPr lang="en-US" i="1" dirty="0" smtClean="0"/>
              <a:t>Chiral symmetry</a:t>
            </a:r>
            <a:r>
              <a:rPr lang="en-US" dirty="0" smtClean="0"/>
              <a:t>: Interaction between left- </a:t>
            </a:r>
            <a:r>
              <a:rPr lang="en-US" dirty="0"/>
              <a:t>a</a:t>
            </a:r>
            <a:r>
              <a:rPr lang="en-US" dirty="0" smtClean="0"/>
              <a:t>nd right handed </a:t>
            </a:r>
            <a:r>
              <a:rPr lang="en-US" dirty="0"/>
              <a:t>q</a:t>
            </a:r>
            <a:r>
              <a:rPr lang="en-US" dirty="0" smtClean="0"/>
              <a:t>uarks disappears for massless Quarks.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71710" y="6437790"/>
            <a:ext cx="359585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s-IS" sz="1400" b="1" smtClean="0"/>
              <a:t>[Prog.Part.Nucl.Phys</a:t>
            </a:r>
            <a:r>
              <a:rPr lang="is-IS" sz="1400" b="1" dirty="0"/>
              <a:t>. </a:t>
            </a:r>
            <a:r>
              <a:rPr lang="is-IS" sz="1400" b="1" dirty="0" smtClean="0"/>
              <a:t>58 </a:t>
            </a:r>
            <a:r>
              <a:rPr lang="is-IS" sz="1400" b="1" dirty="0"/>
              <a:t>(2007) </a:t>
            </a:r>
            <a:r>
              <a:rPr lang="is-IS" sz="1400" b="1" dirty="0" smtClean="0"/>
              <a:t>351-386]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450142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Shape 29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HADES net-proton</a:t>
            </a:r>
          </a:p>
        </p:txBody>
      </p:sp>
      <p:sp>
        <p:nvSpPr>
          <p:cNvPr id="291" name="Shape 291"/>
          <p:cNvSpPr>
            <a:spLocks noGrp="1"/>
          </p:cNvSpPr>
          <p:nvPr>
            <p:ph idx="1"/>
          </p:nvPr>
        </p:nvSpPr>
        <p:spPr>
          <a:xfrm>
            <a:off x="457200" y="907057"/>
            <a:ext cx="5201478" cy="3079041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r>
              <a:rPr dirty="0"/>
              <a:t>HADES Au+Au data at sqrt(s</a:t>
            </a:r>
            <a:r>
              <a:rPr baseline="-5999" dirty="0"/>
              <a:t>NN</a:t>
            </a:r>
            <a:r>
              <a:rPr dirty="0"/>
              <a:t>) = 2.41 GeV continues the trend of the STAR-BES data to even lower energies.</a:t>
            </a:r>
          </a:p>
          <a:p>
            <a:endParaRPr dirty="0"/>
          </a:p>
          <a:p>
            <a:r>
              <a:rPr dirty="0"/>
              <a:t>Different rapidity window (Δy=0.2) with respect to STAR (Δy=0.5) in order to ensure large enough distance to beam rapidity. </a:t>
            </a:r>
          </a:p>
          <a:p>
            <a:endParaRPr dirty="0"/>
          </a:p>
          <a:p>
            <a:r>
              <a:rPr dirty="0"/>
              <a:t>A strong dependence of the observable on the rapidity window is observed.</a:t>
            </a:r>
          </a:p>
        </p:txBody>
      </p:sp>
      <p:pic>
        <p:nvPicPr>
          <p:cNvPr id="296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640861" y="4323325"/>
            <a:ext cx="4537841" cy="2054985"/>
          </a:xfrm>
          <a:prstGeom prst="rect">
            <a:avLst/>
          </a:prstGeom>
          <a:ln w="12700">
            <a:miter lim="400000"/>
          </a:ln>
        </p:spPr>
      </p:pic>
      <p:pic>
        <p:nvPicPr>
          <p:cNvPr id="297" name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03867" y="4327815"/>
            <a:ext cx="3951082" cy="199242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00" name="Group 300"/>
          <p:cNvGrpSpPr/>
          <p:nvPr/>
        </p:nvGrpSpPr>
        <p:grpSpPr>
          <a:xfrm>
            <a:off x="5538682" y="884203"/>
            <a:ext cx="2988679" cy="3368828"/>
            <a:chOff x="0" y="0"/>
            <a:chExt cx="4250564" cy="4791220"/>
          </a:xfrm>
        </p:grpSpPr>
        <p:pic>
          <p:nvPicPr>
            <p:cNvPr id="298" name="pasted-image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4250564" cy="469523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99" name="Shape 299"/>
            <p:cNvSpPr/>
            <p:nvPr/>
          </p:nvSpPr>
          <p:spPr>
            <a:xfrm>
              <a:off x="1489636" y="4411582"/>
              <a:ext cx="982606" cy="3796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/>
            <a:p>
              <a:r>
                <a:rPr sz="1266"/>
                <a:t>sqrt(s</a:t>
              </a:r>
              <a:r>
                <a:rPr sz="1266" baseline="-5999"/>
                <a:t>NN</a:t>
              </a:r>
              <a:r>
                <a:rPr sz="1266"/>
                <a:t>)</a:t>
              </a:r>
            </a:p>
          </p:txBody>
        </p:sp>
      </p:grpSp>
      <p:sp>
        <p:nvSpPr>
          <p:cNvPr id="301" name="Shape 301"/>
          <p:cNvSpPr/>
          <p:nvPr/>
        </p:nvSpPr>
        <p:spPr>
          <a:xfrm>
            <a:off x="687026" y="6276298"/>
            <a:ext cx="3345468" cy="4617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algn="ctr"/>
            <a:r>
              <a:rPr sz="1266"/>
              <a:t>Sketch of rapidity distribution at </a:t>
            </a:r>
            <a:r>
              <a:rPr sz="1266" i="1"/>
              <a:t>high</a:t>
            </a:r>
            <a:r>
              <a:rPr sz="1266"/>
              <a:t> energies</a:t>
            </a:r>
            <a:br>
              <a:rPr sz="1266"/>
            </a:br>
            <a:r>
              <a:rPr sz="1266"/>
              <a:t>(LHC, top RHIC) from V. Koch.</a:t>
            </a:r>
          </a:p>
        </p:txBody>
      </p:sp>
    </p:spTree>
    <p:extLst>
      <p:ext uri="{BB962C8B-B14F-4D97-AF65-F5344CB8AC3E}">
        <p14:creationId xmlns:p14="http://schemas.microsoft.com/office/powerpoint/2010/main" val="190963664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Some Selected Results:</a:t>
            </a:r>
            <a:br>
              <a:rPr lang="en-US" dirty="0" smtClean="0"/>
            </a:br>
            <a:r>
              <a:rPr lang="en-US" dirty="0" smtClean="0">
                <a:solidFill>
                  <a:srgbClr val="FFC000"/>
                </a:solidFill>
              </a:rPr>
              <a:t>(anti-)(hyper-)Nuclei</a:t>
            </a:r>
            <a:endParaRPr lang="en-US" dirty="0"/>
          </a:p>
        </p:txBody>
      </p:sp>
      <p:pic>
        <p:nvPicPr>
          <p:cNvPr id="3" name="TPCpidPbPb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47209" y="677061"/>
            <a:ext cx="7354852" cy="578482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575122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4" name="Group 434"/>
          <p:cNvGrpSpPr/>
          <p:nvPr/>
        </p:nvGrpSpPr>
        <p:grpSpPr>
          <a:xfrm>
            <a:off x="4808392" y="2157046"/>
            <a:ext cx="4264171" cy="2915471"/>
            <a:chOff x="0" y="0"/>
            <a:chExt cx="6064598" cy="4146447"/>
          </a:xfrm>
        </p:grpSpPr>
        <p:grpSp>
          <p:nvGrpSpPr>
            <p:cNvPr id="429" name="Group 429"/>
            <p:cNvGrpSpPr/>
            <p:nvPr/>
          </p:nvGrpSpPr>
          <p:grpSpPr>
            <a:xfrm>
              <a:off x="0" y="0"/>
              <a:ext cx="6064598" cy="4146447"/>
              <a:chOff x="0" y="0"/>
              <a:chExt cx="6064597" cy="4146446"/>
            </a:xfrm>
          </p:grpSpPr>
          <p:pic>
            <p:nvPicPr>
              <p:cNvPr id="427" name="NuclideMap_stitched_small_preview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21418" y="0"/>
                <a:ext cx="6043180" cy="408663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428" name="Shape 428"/>
              <p:cNvSpPr/>
              <p:nvPr/>
            </p:nvSpPr>
            <p:spPr>
              <a:xfrm>
                <a:off x="0" y="3664243"/>
                <a:ext cx="451297" cy="482204"/>
              </a:xfrm>
              <a:prstGeom prst="ellipse">
                <a:avLst/>
              </a:prstGeom>
              <a:noFill/>
              <a:ln w="63500" cap="flat">
                <a:solidFill>
                  <a:schemeClr val="accent5"/>
                </a:solidFill>
                <a:prstDash val="solid"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algn="ctr" defTabSz="580409">
                  <a:defRPr sz="56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uFillTx/>
                  </a:defRPr>
                </a:pPr>
                <a:endParaRPr sz="3937"/>
              </a:p>
            </p:txBody>
          </p:sp>
        </p:grpSp>
        <p:sp>
          <p:nvSpPr>
            <p:cNvPr id="430" name="Shape 430"/>
            <p:cNvSpPr/>
            <p:nvPr/>
          </p:nvSpPr>
          <p:spPr>
            <a:xfrm flipV="1">
              <a:off x="222597" y="2215401"/>
              <a:ext cx="1" cy="1270001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defTabSz="580409">
                <a:defRPr sz="56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FillTx/>
                </a:defRPr>
              </a:pPr>
              <a:endParaRPr sz="3937"/>
            </a:p>
          </p:txBody>
        </p:sp>
        <p:sp>
          <p:nvSpPr>
            <p:cNvPr id="431" name="Shape 431"/>
            <p:cNvSpPr/>
            <p:nvPr/>
          </p:nvSpPr>
          <p:spPr>
            <a:xfrm>
              <a:off x="698003" y="3904501"/>
              <a:ext cx="1270001" cy="1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defTabSz="580409">
                <a:defRPr sz="56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FillTx/>
                </a:defRPr>
              </a:pPr>
              <a:endParaRPr sz="3937"/>
            </a:p>
          </p:txBody>
        </p:sp>
        <p:sp>
          <p:nvSpPr>
            <p:cNvPr id="432" name="Shape 432"/>
            <p:cNvSpPr/>
            <p:nvPr/>
          </p:nvSpPr>
          <p:spPr>
            <a:xfrm>
              <a:off x="61154" y="1746183"/>
              <a:ext cx="257621" cy="3796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/>
            <a:p>
              <a:r>
                <a:rPr sz="1266"/>
                <a:t>P</a:t>
              </a:r>
            </a:p>
          </p:txBody>
        </p:sp>
        <p:sp>
          <p:nvSpPr>
            <p:cNvPr id="433" name="Shape 433"/>
            <p:cNvSpPr/>
            <p:nvPr/>
          </p:nvSpPr>
          <p:spPr>
            <a:xfrm>
              <a:off x="2042354" y="3714683"/>
              <a:ext cx="269020" cy="3796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/>
            <a:p>
              <a:r>
                <a:rPr sz="1266"/>
                <a:t>N</a:t>
              </a:r>
            </a:p>
          </p:txBody>
        </p:sp>
      </p:grpSp>
      <p:pic>
        <p:nvPicPr>
          <p:cNvPr id="435" name="dropped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540477" y="1313171"/>
            <a:ext cx="4693986" cy="4374534"/>
          </a:xfrm>
          <a:prstGeom prst="rect">
            <a:avLst/>
          </a:prstGeom>
          <a:ln w="12700"/>
        </p:spPr>
      </p:pic>
      <p:sp>
        <p:nvSpPr>
          <p:cNvPr id="436" name="Shape 43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Light (anti-)nuclei</a:t>
            </a:r>
          </a:p>
        </p:txBody>
      </p:sp>
      <p:sp>
        <p:nvSpPr>
          <p:cNvPr id="437" name="Shape 437"/>
          <p:cNvSpPr>
            <a:spLocks noGrp="1"/>
          </p:cNvSpPr>
          <p:nvPr>
            <p:ph idx="1"/>
          </p:nvPr>
        </p:nvSpPr>
        <p:spPr>
          <a:xfrm>
            <a:off x="457200" y="907057"/>
            <a:ext cx="4313976" cy="5219107"/>
          </a:xfrm>
          <a:prstGeom prst="rect">
            <a:avLst/>
          </a:prstGeom>
        </p:spPr>
        <p:txBody>
          <a:bodyPr/>
          <a:lstStyle/>
          <a:p>
            <a:r>
              <a:rPr dirty="0"/>
              <a:t>Even in Pb-Pb collisions at LHC energies, light </a:t>
            </a:r>
            <a:r>
              <a:rPr dirty="0" smtClean="0"/>
              <a:t>anti-nuclei </a:t>
            </a:r>
            <a:r>
              <a:rPr dirty="0"/>
              <a:t>are rarely produced.</a:t>
            </a:r>
          </a:p>
          <a:p>
            <a:endParaRPr dirty="0"/>
          </a:p>
          <a:p>
            <a:r>
              <a:rPr dirty="0"/>
              <a:t>(Anti-)nuclei up to the </a:t>
            </a:r>
            <a:r>
              <a:rPr lang="fr-CH" dirty="0" smtClean="0"/>
              <a:t/>
            </a:r>
            <a:br>
              <a:rPr lang="fr-CH" dirty="0" smtClean="0"/>
            </a:br>
            <a:r>
              <a:rPr dirty="0" smtClean="0"/>
              <a:t>(</a:t>
            </a:r>
            <a:r>
              <a:rPr dirty="0"/>
              <a:t>anti-)alpha are in reach (1st observation of the anti-alpha by the STAR experiment at RHIC in 2011).</a:t>
            </a:r>
          </a:p>
        </p:txBody>
      </p:sp>
      <p:sp>
        <p:nvSpPr>
          <p:cNvPr id="439" name="Shape 439"/>
          <p:cNvSpPr/>
          <p:nvPr/>
        </p:nvSpPr>
        <p:spPr>
          <a:xfrm>
            <a:off x="1095180" y="4902399"/>
            <a:ext cx="2785238" cy="1316387"/>
          </a:xfrm>
          <a:prstGeom prst="rect">
            <a:avLst/>
          </a:prstGeom>
          <a:solidFill>
            <a:srgbClr val="FFFFFF"/>
          </a:solidFill>
          <a:ln w="50800">
            <a:solidFill>
              <a:schemeClr val="accent1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>
            <a:lvl1pPr algn="ctr">
              <a:defRPr sz="2300"/>
            </a:lvl1pPr>
          </a:lstStyle>
          <a:p>
            <a:r>
              <a:rPr sz="1617"/>
              <a:t>A very good and very stable particle identification is needed to separate these rare particles from the background.</a:t>
            </a:r>
          </a:p>
        </p:txBody>
      </p:sp>
    </p:spTree>
    <p:extLst>
      <p:ext uri="{BB962C8B-B14F-4D97-AF65-F5344CB8AC3E}">
        <p14:creationId xmlns:p14="http://schemas.microsoft.com/office/powerpoint/2010/main" val="1253617716"/>
      </p:ext>
    </p:extLst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5" grpId="0" animBg="1" advAuto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Shape 44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Mass ordering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47" name="Shape 447"/>
          <p:cNvSpPr/>
          <p:nvPr/>
        </p:nvSpPr>
        <p:spPr>
          <a:xfrm>
            <a:off x="564214" y="1545518"/>
            <a:ext cx="2785238" cy="1067536"/>
          </a:xfrm>
          <a:prstGeom prst="rect">
            <a:avLst/>
          </a:prstGeom>
          <a:solidFill>
            <a:schemeClr val="accent3">
              <a:satOff val="18648"/>
              <a:lumOff val="5971"/>
            </a:schemeClr>
          </a:solidFill>
          <a:ln w="50800">
            <a:solidFill>
              <a:schemeClr val="accent1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>
            <a:lvl1pPr algn="ctr">
              <a:defRPr sz="2300"/>
            </a:lvl1pPr>
          </a:lstStyle>
          <a:p>
            <a:r>
              <a:rPr sz="1617" dirty="0"/>
              <a:t>For each additional nucleon the production yield decreases by a factor of about 300!</a:t>
            </a:r>
          </a:p>
        </p:txBody>
      </p:sp>
      <p:grpSp>
        <p:nvGrpSpPr>
          <p:cNvPr id="453" name="Group 453"/>
          <p:cNvGrpSpPr/>
          <p:nvPr/>
        </p:nvGrpSpPr>
        <p:grpSpPr>
          <a:xfrm>
            <a:off x="3693995" y="1516414"/>
            <a:ext cx="5425554" cy="4470431"/>
            <a:chOff x="0" y="0"/>
            <a:chExt cx="7716343" cy="6357945"/>
          </a:xfrm>
        </p:grpSpPr>
        <p:pic>
          <p:nvPicPr>
            <p:cNvPr id="448" name="2015-Sep-23-mass_ordering_pPb_PbPb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7716343" cy="635794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49" name="Shape 449"/>
            <p:cNvSpPr/>
            <p:nvPr/>
          </p:nvSpPr>
          <p:spPr>
            <a:xfrm>
              <a:off x="3299669" y="1180027"/>
              <a:ext cx="230263" cy="3796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/>
            <a:p>
              <a:r>
                <a:rPr sz="1266"/>
                <a:t>d</a:t>
              </a:r>
            </a:p>
          </p:txBody>
        </p:sp>
        <p:sp>
          <p:nvSpPr>
            <p:cNvPr id="450" name="Shape 450"/>
            <p:cNvSpPr/>
            <p:nvPr/>
          </p:nvSpPr>
          <p:spPr>
            <a:xfrm>
              <a:off x="2055068" y="388170"/>
              <a:ext cx="230263" cy="3796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/>
            <a:p>
              <a:r>
                <a:rPr sz="1266"/>
                <a:t>p</a:t>
              </a:r>
            </a:p>
          </p:txBody>
        </p:sp>
        <p:sp>
          <p:nvSpPr>
            <p:cNvPr id="451" name="Shape 451"/>
            <p:cNvSpPr/>
            <p:nvPr/>
          </p:nvSpPr>
          <p:spPr>
            <a:xfrm>
              <a:off x="4832136" y="2204494"/>
              <a:ext cx="483325" cy="3796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/>
            <a:p>
              <a:r>
                <a:rPr sz="1266" baseline="31999"/>
                <a:t>3</a:t>
              </a:r>
              <a:r>
                <a:rPr sz="1266"/>
                <a:t>He</a:t>
              </a:r>
            </a:p>
          </p:txBody>
        </p:sp>
        <p:sp>
          <p:nvSpPr>
            <p:cNvPr id="452" name="Shape 452"/>
            <p:cNvSpPr/>
            <p:nvPr/>
          </p:nvSpPr>
          <p:spPr>
            <a:xfrm>
              <a:off x="6127536" y="3163680"/>
              <a:ext cx="483325" cy="3796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/>
            <a:p>
              <a:r>
                <a:rPr sz="1266" baseline="31999"/>
                <a:t>4</a:t>
              </a:r>
              <a:r>
                <a:rPr sz="1266"/>
                <a:t>He</a:t>
              </a:r>
            </a:p>
          </p:txBody>
        </p:sp>
      </p:grpSp>
      <p:sp>
        <p:nvSpPr>
          <p:cNvPr id="454" name="Shape 454"/>
          <p:cNvSpPr/>
          <p:nvPr/>
        </p:nvSpPr>
        <p:spPr>
          <a:xfrm>
            <a:off x="564214" y="2876124"/>
            <a:ext cx="2785238" cy="1316387"/>
          </a:xfrm>
          <a:prstGeom prst="rect">
            <a:avLst/>
          </a:prstGeom>
          <a:solidFill>
            <a:srgbClr val="FFFFFF"/>
          </a:solidFill>
          <a:ln w="50800">
            <a:solidFill>
              <a:schemeClr val="accent1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 algn="ctr">
              <a:defRPr sz="2300"/>
            </a:pPr>
            <a:r>
              <a:rPr sz="1617" dirty="0"/>
              <a:t>Such a behaviour can be directly derived from the thermal model which predicts in first order</a:t>
            </a:r>
            <a:br>
              <a:rPr sz="1617" dirty="0"/>
            </a:br>
            <a:r>
              <a:rPr sz="1617" dirty="0"/>
              <a:t>d</a:t>
            </a:r>
            <a:r>
              <a:rPr sz="1617" i="1" dirty="0"/>
              <a:t>N</a:t>
            </a:r>
            <a:r>
              <a:rPr sz="1617" dirty="0"/>
              <a:t>/d</a:t>
            </a:r>
            <a:r>
              <a:rPr sz="1617" i="1" dirty="0"/>
              <a:t>y</a:t>
            </a:r>
            <a:r>
              <a:rPr sz="1617" dirty="0"/>
              <a:t> ~ exp(-</a:t>
            </a:r>
            <a:r>
              <a:rPr sz="1617" i="1" dirty="0"/>
              <a:t>m</a:t>
            </a:r>
            <a:r>
              <a:rPr sz="1617" dirty="0"/>
              <a:t>/</a:t>
            </a:r>
            <a:r>
              <a:rPr sz="1617" i="1" dirty="0"/>
              <a:t>T</a:t>
            </a:r>
            <a:r>
              <a:rPr sz="1617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590892095"/>
      </p:ext>
    </p:extLst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7" grpId="0" animBg="1" advAuto="0"/>
      <p:bldP spid="454" grpId="0" animBg="1" advAuto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218" y="1834205"/>
            <a:ext cx="6493565" cy="459544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(anti-)nuclei and the thermal 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03396"/>
            <a:ext cx="8229600" cy="5219107"/>
          </a:xfrm>
        </p:spPr>
        <p:txBody>
          <a:bodyPr>
            <a:normAutofit/>
          </a:bodyPr>
          <a:lstStyle/>
          <a:p>
            <a:r>
              <a:rPr lang="en-US" sz="2000" dirty="0" smtClean="0"/>
              <a:t>The statistical-thermal model describes correctly the d/p ratio over a large range of collision energies despite the low binding energy </a:t>
            </a:r>
            <a:r>
              <a:rPr lang="en-US" sz="2000" dirty="0" err="1" smtClean="0"/>
              <a:t>w.r.t</a:t>
            </a:r>
            <a:r>
              <a:rPr lang="en-US" sz="2000" dirty="0" smtClean="0"/>
              <a:t>. to the temperature of the medium (E</a:t>
            </a:r>
            <a:r>
              <a:rPr lang="en-US" sz="2000" baseline="-25000" dirty="0" smtClean="0"/>
              <a:t>B </a:t>
            </a:r>
            <a:r>
              <a:rPr lang="en-US" sz="2000" dirty="0" smtClean="0"/>
              <a:t>≈ 2.2 MeV &lt;&lt; 156 MeV).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662429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Shape 45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Hyper-nuclei (1)</a:t>
            </a:r>
          </a:p>
        </p:txBody>
      </p:sp>
      <p:sp>
        <p:nvSpPr>
          <p:cNvPr id="460" name="Shape 460"/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By ‘replacing’ one nucleon by one hyperon, the table of nuclides can be extended in a third dimension.</a:t>
            </a:r>
          </a:p>
          <a:p>
            <a:r>
              <a:t>Hyper-nuclei have a long tradition in nuclear physics: discovery in the 1950s by M. Danysz and J. Pniewski in a nuclear emulsion exposed to</a:t>
            </a:r>
            <a:br/>
            <a:r>
              <a:t>cosmic rays.</a:t>
            </a:r>
          </a:p>
        </p:txBody>
      </p:sp>
      <p:pic>
        <p:nvPicPr>
          <p:cNvPr id="461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217559" y="2999805"/>
            <a:ext cx="4794337" cy="329120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66" name="Group 466"/>
          <p:cNvGrpSpPr/>
          <p:nvPr/>
        </p:nvGrpSpPr>
        <p:grpSpPr>
          <a:xfrm>
            <a:off x="109650" y="4273332"/>
            <a:ext cx="1071563" cy="1081186"/>
            <a:chOff x="0" y="0"/>
            <a:chExt cx="1524000" cy="1537685"/>
          </a:xfrm>
        </p:grpSpPr>
        <p:sp>
          <p:nvSpPr>
            <p:cNvPr id="463" name="Shape 463"/>
            <p:cNvSpPr/>
            <p:nvPr/>
          </p:nvSpPr>
          <p:spPr>
            <a:xfrm>
              <a:off x="0" y="0"/>
              <a:ext cx="1524000" cy="1537686"/>
            </a:xfrm>
            <a:prstGeom prst="ellipse">
              <a:avLst/>
            </a:prstGeom>
            <a:gradFill flip="none" rotWithShape="1">
              <a:gsLst>
                <a:gs pos="0">
                  <a:srgbClr val="FFFC79"/>
                </a:gs>
                <a:gs pos="46926">
                  <a:srgbClr val="BCBA3C"/>
                </a:gs>
                <a:gs pos="100000">
                  <a:srgbClr val="797700"/>
                </a:gs>
              </a:gsLst>
              <a:path path="shape">
                <a:fillToRect l="41967" t="37979" r="58032" b="62020"/>
              </a:path>
            </a:gradFill>
            <a:ln w="12700" cap="flat">
              <a:noFill/>
              <a:miter lim="400000"/>
            </a:ln>
            <a:effectLst>
              <a:outerShdw blurRad="139700" dist="118177" dir="3172462" rotWithShape="0">
                <a:srgbClr val="000000">
                  <a:alpha val="49956"/>
                </a:srgbClr>
              </a:outerShdw>
            </a:effectLst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410751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FillTx/>
                  <a:latin typeface="Gill Sans"/>
                  <a:ea typeface="Gill Sans"/>
                  <a:cs typeface="Gill Sans"/>
                  <a:sym typeface="Gill Sans"/>
                </a:defRPr>
              </a:pPr>
              <a:endParaRPr sz="2812"/>
            </a:p>
          </p:txBody>
        </p:sp>
        <p:sp>
          <p:nvSpPr>
            <p:cNvPr id="464" name="Shape 464"/>
            <p:cNvSpPr/>
            <p:nvPr/>
          </p:nvSpPr>
          <p:spPr>
            <a:xfrm>
              <a:off x="366515" y="292823"/>
              <a:ext cx="485809" cy="7601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>
              <a:lvl1pPr algn="ctr" defTabSz="584200">
                <a:buClrTx/>
                <a:defRPr sz="4000" b="1">
                  <a:solidFill>
                    <a:srgbClr val="000000"/>
                  </a:solidFill>
                  <a:uFillTx/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r>
                <a:rPr sz="2812"/>
                <a:t>p</a:t>
              </a:r>
            </a:p>
          </p:txBody>
        </p:sp>
        <p:sp>
          <p:nvSpPr>
            <p:cNvPr id="465" name="Shape 465"/>
            <p:cNvSpPr/>
            <p:nvPr/>
          </p:nvSpPr>
          <p:spPr>
            <a:xfrm>
              <a:off x="805208" y="534707"/>
              <a:ext cx="485809" cy="7601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>
              <a:lvl1pPr algn="ctr" defTabSz="584200">
                <a:buClrTx/>
                <a:defRPr sz="4000" b="1">
                  <a:solidFill>
                    <a:srgbClr val="000000"/>
                  </a:solidFill>
                  <a:uFillTx/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r>
                <a:rPr sz="2812"/>
                <a:t>n</a:t>
              </a:r>
            </a:p>
          </p:txBody>
        </p:sp>
      </p:grpSp>
      <p:grpSp>
        <p:nvGrpSpPr>
          <p:cNvPr id="471" name="Group 471"/>
          <p:cNvGrpSpPr/>
          <p:nvPr/>
        </p:nvGrpSpPr>
        <p:grpSpPr>
          <a:xfrm>
            <a:off x="2433634" y="5500781"/>
            <a:ext cx="1071563" cy="1087474"/>
            <a:chOff x="0" y="0"/>
            <a:chExt cx="1524000" cy="1546628"/>
          </a:xfrm>
        </p:grpSpPr>
        <p:sp>
          <p:nvSpPr>
            <p:cNvPr id="467" name="Shape 467"/>
            <p:cNvSpPr/>
            <p:nvPr/>
          </p:nvSpPr>
          <p:spPr>
            <a:xfrm>
              <a:off x="0" y="8943"/>
              <a:ext cx="1524001" cy="1537686"/>
            </a:xfrm>
            <a:prstGeom prst="ellipse">
              <a:avLst/>
            </a:prstGeom>
            <a:gradFill flip="none" rotWithShape="1">
              <a:gsLst>
                <a:gs pos="0">
                  <a:srgbClr val="A6FEFF"/>
                </a:gs>
                <a:gs pos="36374">
                  <a:srgbClr val="53C7C9"/>
                </a:gs>
                <a:gs pos="100000">
                  <a:srgbClr val="009193"/>
                </a:gs>
              </a:gsLst>
              <a:path path="shape">
                <a:fillToRect l="41967" t="37979" r="58032" b="62020"/>
              </a:path>
            </a:gradFill>
            <a:ln w="12700" cap="flat">
              <a:noFill/>
              <a:miter lim="400000"/>
            </a:ln>
            <a:effectLst>
              <a:outerShdw blurRad="139700" dist="118177" dir="3172462" rotWithShape="0">
                <a:srgbClr val="000000">
                  <a:alpha val="49956"/>
                </a:srgbClr>
              </a:outerShdw>
            </a:effectLst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410751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FillTx/>
                  <a:latin typeface="Gill Sans"/>
                  <a:ea typeface="Gill Sans"/>
                  <a:cs typeface="Gill Sans"/>
                  <a:sym typeface="Gill Sans"/>
                </a:defRPr>
              </a:pPr>
              <a:endParaRPr sz="2812"/>
            </a:p>
          </p:txBody>
        </p:sp>
        <p:sp>
          <p:nvSpPr>
            <p:cNvPr id="468" name="Shape 468"/>
            <p:cNvSpPr/>
            <p:nvPr/>
          </p:nvSpPr>
          <p:spPr>
            <a:xfrm>
              <a:off x="548964" y="0"/>
              <a:ext cx="426071" cy="6773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>
              <a:lvl1pPr algn="ctr" defTabSz="584200">
                <a:buClrTx/>
                <a:defRPr sz="4000" b="1">
                  <a:solidFill>
                    <a:srgbClr val="000000"/>
                  </a:solidFill>
                  <a:uFillTx/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r>
                <a:rPr sz="2812"/>
                <a:t>p</a:t>
              </a:r>
            </a:p>
          </p:txBody>
        </p:sp>
        <p:sp>
          <p:nvSpPr>
            <p:cNvPr id="469" name="Shape 469"/>
            <p:cNvSpPr/>
            <p:nvPr/>
          </p:nvSpPr>
          <p:spPr>
            <a:xfrm>
              <a:off x="952068" y="439125"/>
              <a:ext cx="432685" cy="6773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>
              <a:lvl1pPr algn="ctr" defTabSz="584200">
                <a:buClrTx/>
                <a:defRPr sz="4000" b="1">
                  <a:solidFill>
                    <a:srgbClr val="000000"/>
                  </a:solidFill>
                  <a:uFillTx/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r>
                <a:rPr sz="2812"/>
                <a:t>n</a:t>
              </a:r>
            </a:p>
          </p:txBody>
        </p:sp>
        <p:sp>
          <p:nvSpPr>
            <p:cNvPr id="470" name="Shape 470"/>
            <p:cNvSpPr/>
            <p:nvPr/>
          </p:nvSpPr>
          <p:spPr>
            <a:xfrm>
              <a:off x="400854" y="643259"/>
              <a:ext cx="464778" cy="6773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>
              <a:lvl1pPr algn="ctr" defTabSz="584200">
                <a:buClrTx/>
                <a:defRPr sz="4000" b="1">
                  <a:solidFill>
                    <a:srgbClr val="000000"/>
                  </a:solidFill>
                  <a:uFillTx/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r>
                <a:rPr sz="2812"/>
                <a:t>Λ</a:t>
              </a:r>
            </a:p>
          </p:txBody>
        </p:sp>
      </p:grpSp>
      <p:sp>
        <p:nvSpPr>
          <p:cNvPr id="472" name="Shape 472"/>
          <p:cNvSpPr/>
          <p:nvPr/>
        </p:nvSpPr>
        <p:spPr>
          <a:xfrm>
            <a:off x="352873" y="3960059"/>
            <a:ext cx="710132" cy="266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 algn="ctr"/>
          </a:lstStyle>
          <a:p>
            <a:r>
              <a:rPr sz="1266"/>
              <a:t>deuteron</a:t>
            </a:r>
          </a:p>
        </p:txBody>
      </p:sp>
      <p:sp>
        <p:nvSpPr>
          <p:cNvPr id="473" name="Shape 473"/>
          <p:cNvSpPr/>
          <p:nvPr/>
        </p:nvSpPr>
        <p:spPr>
          <a:xfrm>
            <a:off x="1567839" y="4485581"/>
            <a:ext cx="432812" cy="266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 algn="ctr"/>
          </a:lstStyle>
          <a:p>
            <a:r>
              <a:rPr sz="1266"/>
              <a:t>triton</a:t>
            </a:r>
          </a:p>
        </p:txBody>
      </p:sp>
      <p:sp>
        <p:nvSpPr>
          <p:cNvPr id="474" name="Shape 474"/>
          <p:cNvSpPr/>
          <p:nvPr/>
        </p:nvSpPr>
        <p:spPr>
          <a:xfrm>
            <a:off x="2522979" y="5172682"/>
            <a:ext cx="892873" cy="266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 algn="ctr"/>
          </a:lstStyle>
          <a:p>
            <a:r>
              <a:rPr sz="1266"/>
              <a:t>hyper-triton</a:t>
            </a:r>
          </a:p>
        </p:txBody>
      </p:sp>
      <p:grpSp>
        <p:nvGrpSpPr>
          <p:cNvPr id="479" name="Group 479"/>
          <p:cNvGrpSpPr/>
          <p:nvPr/>
        </p:nvGrpSpPr>
        <p:grpSpPr>
          <a:xfrm>
            <a:off x="1248464" y="4854979"/>
            <a:ext cx="1071563" cy="1081185"/>
            <a:chOff x="0" y="0"/>
            <a:chExt cx="1524000" cy="1537685"/>
          </a:xfrm>
        </p:grpSpPr>
        <p:sp>
          <p:nvSpPr>
            <p:cNvPr id="475" name="Shape 475"/>
            <p:cNvSpPr/>
            <p:nvPr/>
          </p:nvSpPr>
          <p:spPr>
            <a:xfrm>
              <a:off x="0" y="0"/>
              <a:ext cx="1524000" cy="1537686"/>
            </a:xfrm>
            <a:prstGeom prst="ellipse">
              <a:avLst/>
            </a:prstGeom>
            <a:gradFill flip="none" rotWithShape="1">
              <a:gsLst>
                <a:gs pos="761">
                  <a:srgbClr val="FF80A9"/>
                </a:gs>
                <a:gs pos="36759">
                  <a:srgbClr val="FF6675"/>
                </a:gs>
                <a:gs pos="99725">
                  <a:srgbClr val="FF4D41"/>
                </a:gs>
              </a:gsLst>
              <a:path path="shape">
                <a:fillToRect l="41967" t="37979" r="58032" b="62020"/>
              </a:path>
            </a:gradFill>
            <a:ln w="12700" cap="flat">
              <a:noFill/>
              <a:miter lim="400000"/>
            </a:ln>
            <a:effectLst>
              <a:outerShdw blurRad="139700" dist="118177" dir="3172462" rotWithShape="0">
                <a:srgbClr val="000000">
                  <a:alpha val="49956"/>
                </a:srgbClr>
              </a:outerShdw>
            </a:effectLst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410751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FillTx/>
                  <a:latin typeface="Gill Sans"/>
                  <a:ea typeface="Gill Sans"/>
                  <a:cs typeface="Gill Sans"/>
                  <a:sym typeface="Gill Sans"/>
                </a:defRPr>
              </a:pPr>
              <a:endParaRPr sz="2812"/>
            </a:p>
          </p:txBody>
        </p:sp>
        <p:sp>
          <p:nvSpPr>
            <p:cNvPr id="476" name="Shape 476"/>
            <p:cNvSpPr/>
            <p:nvPr/>
          </p:nvSpPr>
          <p:spPr>
            <a:xfrm>
              <a:off x="607433" y="95582"/>
              <a:ext cx="485809" cy="7601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>
              <a:lvl1pPr algn="ctr" defTabSz="584200">
                <a:buClrTx/>
                <a:defRPr sz="4000" b="1">
                  <a:solidFill>
                    <a:srgbClr val="000000"/>
                  </a:solidFill>
                  <a:uFillTx/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r>
                <a:rPr sz="2812"/>
                <a:t>p</a:t>
              </a:r>
            </a:p>
          </p:txBody>
        </p:sp>
        <p:sp>
          <p:nvSpPr>
            <p:cNvPr id="477" name="Shape 477"/>
            <p:cNvSpPr/>
            <p:nvPr/>
          </p:nvSpPr>
          <p:spPr>
            <a:xfrm>
              <a:off x="1011639" y="534707"/>
              <a:ext cx="485808" cy="7601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>
              <a:lvl1pPr algn="ctr" defTabSz="584200">
                <a:buClrTx/>
                <a:defRPr sz="4000" b="1">
                  <a:solidFill>
                    <a:srgbClr val="000000"/>
                  </a:solidFill>
                  <a:uFillTx/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r>
                <a:rPr sz="2812"/>
                <a:t>n</a:t>
              </a:r>
            </a:p>
          </p:txBody>
        </p:sp>
        <p:sp>
          <p:nvSpPr>
            <p:cNvPr id="478" name="Shape 478"/>
            <p:cNvSpPr/>
            <p:nvPr/>
          </p:nvSpPr>
          <p:spPr>
            <a:xfrm>
              <a:off x="403632" y="649007"/>
              <a:ext cx="485809" cy="7601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>
              <a:lvl1pPr algn="ctr" defTabSz="584200">
                <a:buClrTx/>
                <a:defRPr sz="4000" b="1">
                  <a:solidFill>
                    <a:srgbClr val="000000"/>
                  </a:solidFill>
                  <a:uFillTx/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r>
                <a:rPr sz="2812"/>
                <a:t>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5905693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Shape 48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Hyper-nuclei (2)</a:t>
            </a:r>
          </a:p>
        </p:txBody>
      </p:sp>
      <p:sp>
        <p:nvSpPr>
          <p:cNvPr id="485" name="Shape 485"/>
          <p:cNvSpPr>
            <a:spLocks noGrp="1"/>
          </p:cNvSpPr>
          <p:nvPr>
            <p:ph idx="1"/>
          </p:nvPr>
        </p:nvSpPr>
        <p:spPr>
          <a:xfrm>
            <a:off x="271671" y="854049"/>
            <a:ext cx="8229600" cy="5219107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pPr marL="158293" indent="-158293">
              <a:defRPr sz="2600"/>
            </a:pPr>
            <a:r>
              <a:rPr dirty="0"/>
              <a:t>Reconstruction of hyper-nuclei can be based on well established techniques for Λ and other weakly decaying light flavor hadrons as lifetimes and decay topologies are similar.</a:t>
            </a:r>
          </a:p>
          <a:p>
            <a:pPr marL="158293" indent="-158293">
              <a:defRPr sz="2600"/>
            </a:pPr>
            <a:endParaRPr dirty="0"/>
          </a:p>
          <a:p>
            <a:pPr marL="158293" indent="-158293">
              <a:defRPr sz="2600"/>
            </a:pPr>
            <a:endParaRPr dirty="0"/>
          </a:p>
          <a:p>
            <a:pPr marL="158293" indent="-158293">
              <a:defRPr sz="2600"/>
            </a:pPr>
            <a:r>
              <a:rPr dirty="0"/>
              <a:t>Experimentally one searches </a:t>
            </a:r>
            <a:br>
              <a:rPr dirty="0"/>
            </a:br>
            <a:r>
              <a:rPr dirty="0"/>
              <a:t>for (anti-)nuclei from displaced vertices:</a:t>
            </a:r>
          </a:p>
          <a:p>
            <a:pPr marL="158293" indent="-158293">
              <a:defRPr sz="2600"/>
            </a:pPr>
            <a:endParaRPr dirty="0"/>
          </a:p>
          <a:p>
            <a:pPr marL="158293" indent="-158293">
              <a:defRPr sz="2600"/>
            </a:pPr>
            <a:endParaRPr dirty="0"/>
          </a:p>
          <a:p>
            <a:pPr marL="158293" indent="-158293">
              <a:defRPr sz="2600"/>
            </a:pPr>
            <a:endParaRPr dirty="0"/>
          </a:p>
          <a:p>
            <a:pPr marL="158293" indent="-158293">
              <a:defRPr sz="2600"/>
            </a:pPr>
            <a:endParaRPr dirty="0"/>
          </a:p>
          <a:p>
            <a:pPr marL="158293" indent="-158293">
              <a:defRPr sz="2600"/>
            </a:pPr>
            <a:endParaRPr dirty="0"/>
          </a:p>
          <a:p>
            <a:pPr marL="158293" indent="-158293">
              <a:defRPr sz="2600"/>
            </a:pPr>
            <a:endParaRPr dirty="0"/>
          </a:p>
          <a:p>
            <a:pPr marL="158293" indent="-158293">
              <a:defRPr sz="2600"/>
            </a:pPr>
            <a:r>
              <a:rPr dirty="0"/>
              <a:t>Branching ratios are only partially </a:t>
            </a:r>
            <a:br>
              <a:rPr dirty="0"/>
            </a:br>
            <a:r>
              <a:rPr dirty="0"/>
              <a:t>constrained by measurements.</a:t>
            </a:r>
          </a:p>
        </p:txBody>
      </p:sp>
      <p:pic>
        <p:nvPicPr>
          <p:cNvPr id="486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65931" y="1902636"/>
            <a:ext cx="2647356" cy="365410"/>
          </a:xfrm>
          <a:prstGeom prst="rect">
            <a:avLst/>
          </a:prstGeom>
          <a:ln w="12700">
            <a:miter lim="400000"/>
          </a:ln>
        </p:spPr>
      </p:pic>
      <p:pic>
        <p:nvPicPr>
          <p:cNvPr id="488" name="pasted-image.png"/>
          <p:cNvPicPr>
            <a:picLocks noChangeAspect="1"/>
          </p:cNvPicPr>
          <p:nvPr/>
        </p:nvPicPr>
        <p:blipFill>
          <a:blip r:embed="rId3">
            <a:extLst/>
          </a:blip>
          <a:srcRect/>
          <a:stretch>
            <a:fillRect/>
          </a:stretch>
        </p:blipFill>
        <p:spPr>
          <a:xfrm>
            <a:off x="1146169" y="3012397"/>
            <a:ext cx="2908765" cy="2051920"/>
          </a:xfrm>
          <a:prstGeom prst="rect">
            <a:avLst/>
          </a:prstGeom>
          <a:ln w="12700">
            <a:miter lim="400000"/>
          </a:ln>
        </p:spPr>
      </p:pic>
      <p:pic>
        <p:nvPicPr>
          <p:cNvPr id="489" name="pasted-image.ti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100807" y="7860991"/>
            <a:ext cx="9144001" cy="4951956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2461" y="2085341"/>
            <a:ext cx="3689890" cy="3465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77822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Hyper-nuclei (3)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3935" y="906463"/>
            <a:ext cx="5480065" cy="5219700"/>
          </a:xfrm>
        </p:spPr>
      </p:pic>
      <p:sp>
        <p:nvSpPr>
          <p:cNvPr id="4" name="Rectangle 3"/>
          <p:cNvSpPr/>
          <p:nvPr/>
        </p:nvSpPr>
        <p:spPr>
          <a:xfrm>
            <a:off x="5209450" y="721797"/>
            <a:ext cx="33479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b-NO" dirty="0" smtClean="0"/>
              <a:t>[Phys.Lett.B697:203-207,2011]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1183896"/>
            <a:ext cx="288234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/>
              <a:t>Production rates for rare hyper-nuclei show a maximum at FAIR energies in statistical-thermal model calculations.</a:t>
            </a:r>
          </a:p>
          <a:p>
            <a:pPr marL="285750" indent="-285750">
              <a:buFont typeface="Arial" charset="0"/>
              <a:buChar char="•"/>
            </a:pPr>
            <a:endParaRPr lang="en-US" dirty="0"/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Needs high rates, good </a:t>
            </a:r>
            <a:r>
              <a:rPr lang="en-US" dirty="0" err="1" smtClean="0"/>
              <a:t>vertexing</a:t>
            </a:r>
            <a:r>
              <a:rPr lang="en-US" dirty="0" smtClean="0"/>
              <a:t> and good PID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=&gt; Interesting physics opportunities for CBM, PANDA,..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9227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Shape 49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Hyper-triton lifetime</a:t>
            </a:r>
          </a:p>
        </p:txBody>
      </p:sp>
      <p:sp>
        <p:nvSpPr>
          <p:cNvPr id="497" name="Shape 497"/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From an exponential fit to the differential yield in </a:t>
            </a:r>
            <a:r>
              <a:rPr i="1"/>
              <a:t>cτ </a:t>
            </a:r>
            <a:r>
              <a:t>bins, the lifetime of the hyper-triton can be extracted.</a:t>
            </a:r>
          </a:p>
        </p:txBody>
      </p:sp>
      <p:sp>
        <p:nvSpPr>
          <p:cNvPr id="499" name="Shape 499"/>
          <p:cNvSpPr/>
          <p:nvPr/>
        </p:nvSpPr>
        <p:spPr>
          <a:xfrm>
            <a:off x="175894" y="6385239"/>
            <a:ext cx="3640983" cy="3681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9" tIns="35719" rIns="35719" bIns="35719" anchor="ctr"/>
          <a:lstStyle>
            <a:lvl1pPr>
              <a:defRPr b="1"/>
            </a:lvl1pPr>
          </a:lstStyle>
          <a:p>
            <a:r>
              <a:rPr sz="1266"/>
              <a:t>[arXiv:1506.08453]</a:t>
            </a:r>
          </a:p>
        </p:txBody>
      </p:sp>
      <p:pic>
        <p:nvPicPr>
          <p:cNvPr id="500" name="pasted-image.png"/>
          <p:cNvPicPr>
            <a:picLocks noChangeAspect="1"/>
          </p:cNvPicPr>
          <p:nvPr/>
        </p:nvPicPr>
        <p:blipFill>
          <a:blip r:embed="rId2">
            <a:extLst/>
          </a:blip>
          <a:srcRect l="3488" t="86720"/>
          <a:stretch>
            <a:fillRect/>
          </a:stretch>
        </p:blipFill>
        <p:spPr>
          <a:xfrm>
            <a:off x="1034887" y="1972738"/>
            <a:ext cx="8038225" cy="824486"/>
          </a:xfrm>
          <a:prstGeom prst="rect">
            <a:avLst/>
          </a:prstGeom>
          <a:ln w="12700">
            <a:miter lim="400000"/>
          </a:ln>
        </p:spPr>
      </p:pic>
      <p:pic>
        <p:nvPicPr>
          <p:cNvPr id="501" name="pasted-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67672" y="2786420"/>
            <a:ext cx="7608656" cy="368701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77161641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Summary and Conclusion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0555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QGP </a:t>
            </a:r>
            <a:r>
              <a:rPr lang="en-US" dirty="0" smtClean="0"/>
              <a:t>as the </a:t>
            </a:r>
            <a:r>
              <a:rPr lang="en-US" dirty="0" smtClean="0"/>
              <a:t>asymptotic state of QCD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63364"/>
            <a:ext cx="8229600" cy="52191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b="1" dirty="0" smtClean="0"/>
              <a:t>Quark-Gluon-Plasma</a:t>
            </a:r>
            <a:r>
              <a:rPr lang="en-US" sz="1800" dirty="0" smtClean="0"/>
              <a:t> (QGP): at extreme temperatures and densities quarks and gluons behave quasi-free and are not anymore </a:t>
            </a:r>
            <a:r>
              <a:rPr lang="en-US" sz="1800" dirty="0" err="1" smtClean="0"/>
              <a:t>localised</a:t>
            </a:r>
            <a:r>
              <a:rPr lang="en-US" sz="1800" dirty="0" smtClean="0"/>
              <a:t> to individual hadrons.</a:t>
            </a:r>
            <a:endParaRPr lang="en-US" sz="1800" i="1" dirty="0"/>
          </a:p>
        </p:txBody>
      </p:sp>
      <p:cxnSp>
        <p:nvCxnSpPr>
          <p:cNvPr id="4" name="Straight Arrow Connector 3"/>
          <p:cNvCxnSpPr/>
          <p:nvPr/>
        </p:nvCxnSpPr>
        <p:spPr>
          <a:xfrm flipV="1">
            <a:off x="1328034" y="2824375"/>
            <a:ext cx="6345937" cy="2743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7463815" y="2852171"/>
            <a:ext cx="1719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>
                <a:solidFill>
                  <a:srgbClr val="002060"/>
                </a:solidFill>
                <a:latin typeface="Helvetica"/>
              </a:rPr>
              <a:t>Temperature</a:t>
            </a:r>
            <a:r>
              <a:rPr lang="de-DE" dirty="0" smtClean="0">
                <a:solidFill>
                  <a:srgbClr val="002060"/>
                </a:solidFill>
                <a:latin typeface="Helvetica"/>
              </a:rPr>
              <a:t> </a:t>
            </a:r>
            <a:r>
              <a:rPr lang="de-DE" i="1" dirty="0" smtClean="0">
                <a:solidFill>
                  <a:srgbClr val="002060"/>
                </a:solidFill>
                <a:latin typeface="Helvetica"/>
              </a:rPr>
              <a:t>T</a:t>
            </a:r>
            <a:endParaRPr lang="de-DE" i="1" dirty="0">
              <a:solidFill>
                <a:srgbClr val="002060"/>
              </a:solidFill>
              <a:latin typeface="Helvetic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34305" y="3038524"/>
            <a:ext cx="14637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latin typeface="Helvetica"/>
              </a:rPr>
              <a:t>T</a:t>
            </a:r>
            <a:r>
              <a:rPr lang="en-US" baseline="-25000" dirty="0" smtClean="0">
                <a:latin typeface="Helvetica"/>
              </a:rPr>
              <a:t>0</a:t>
            </a:r>
            <a:r>
              <a:rPr lang="en-US" dirty="0" smtClean="0">
                <a:latin typeface="Helvetica"/>
              </a:rPr>
              <a:t> ≈ 1/40 eV</a:t>
            </a:r>
            <a:endParaRPr lang="en-US" i="1" dirty="0">
              <a:latin typeface="Helvetica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900849" y="1800785"/>
            <a:ext cx="685800" cy="758835"/>
            <a:chOff x="964692" y="1290135"/>
            <a:chExt cx="685800" cy="758834"/>
          </a:xfrm>
        </p:grpSpPr>
        <p:sp>
          <p:nvSpPr>
            <p:cNvPr id="8" name="Rectangle 7"/>
            <p:cNvSpPr/>
            <p:nvPr/>
          </p:nvSpPr>
          <p:spPr>
            <a:xfrm>
              <a:off x="1097280" y="1637489"/>
              <a:ext cx="420624" cy="41148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Helvetica"/>
              </a:endParaRPr>
            </a:p>
          </p:txBody>
        </p:sp>
        <p:sp>
          <p:nvSpPr>
            <p:cNvPr id="9" name="Triangle 8"/>
            <p:cNvSpPr/>
            <p:nvPr/>
          </p:nvSpPr>
          <p:spPr>
            <a:xfrm>
              <a:off x="964692" y="1290135"/>
              <a:ext cx="685800" cy="339041"/>
            </a:xfrm>
            <a:prstGeom prst="triangl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Helvetica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2612" y="3540220"/>
            <a:ext cx="2329025" cy="235937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093904" y="1705022"/>
            <a:ext cx="20973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Helvetica"/>
              </a:rPr>
              <a:t>Asymptotic freedom: </a:t>
            </a:r>
            <a:r>
              <a:rPr lang="en-US" i="1" dirty="0" smtClean="0">
                <a:latin typeface="Helvetica"/>
              </a:rPr>
              <a:t>free quarks &amp; gluons</a:t>
            </a:r>
            <a:endParaRPr lang="en-US" i="1" dirty="0">
              <a:latin typeface="Helvetica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2362" y="1914761"/>
            <a:ext cx="14165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latin typeface="Helvetica"/>
              </a:rPr>
              <a:t>bound quarks &amp; gluons</a:t>
            </a:r>
            <a:endParaRPr lang="en-US" i="1" dirty="0">
              <a:latin typeface="Helvetica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316411" y="1843701"/>
            <a:ext cx="33456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Helvetica"/>
              </a:rPr>
              <a:t>Where is the phase transition?</a:t>
            </a:r>
          </a:p>
          <a:p>
            <a:pPr algn="ctr"/>
            <a:r>
              <a:rPr lang="en-US" dirty="0" smtClean="0">
                <a:latin typeface="Helvetica"/>
                <a:sym typeface="Wingdings"/>
              </a:rPr>
              <a:t> Lattice QCD</a:t>
            </a:r>
            <a:endParaRPr lang="en-US" baseline="-25000" dirty="0">
              <a:latin typeface="Helvetica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013921" y="3004599"/>
            <a:ext cx="23097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Helvetica"/>
              </a:rPr>
              <a:t>Critical temperature </a:t>
            </a:r>
          </a:p>
          <a:p>
            <a:r>
              <a:rPr lang="en-US" i="1" dirty="0" smtClean="0">
                <a:latin typeface="Helvetica"/>
              </a:rPr>
              <a:t>T</a:t>
            </a:r>
            <a:r>
              <a:rPr lang="en-US" baseline="-25000" dirty="0" smtClean="0">
                <a:latin typeface="Helvetica"/>
              </a:rPr>
              <a:t>c</a:t>
            </a:r>
            <a:r>
              <a:rPr lang="en-US" dirty="0" smtClean="0">
                <a:latin typeface="Helvetica"/>
              </a:rPr>
              <a:t> ≈ 156 MeV</a:t>
            </a:r>
            <a:endParaRPr lang="en-US" i="1" dirty="0">
              <a:latin typeface="Helvetica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481409" y="3037915"/>
            <a:ext cx="865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latin typeface="Helvetica"/>
              </a:rPr>
              <a:t>T</a:t>
            </a:r>
            <a:r>
              <a:rPr lang="en-US" dirty="0" smtClean="0">
                <a:latin typeface="Helvetica"/>
              </a:rPr>
              <a:t> </a:t>
            </a:r>
            <a:r>
              <a:rPr lang="en-US" dirty="0" smtClean="0">
                <a:latin typeface="Helvetica"/>
                <a:sym typeface="Wingdings"/>
              </a:rPr>
              <a:t>→ ∞</a:t>
            </a:r>
            <a:endParaRPr lang="en-US" i="1" dirty="0">
              <a:latin typeface="Helvetica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907186" y="3632226"/>
            <a:ext cx="3754433" cy="3178425"/>
            <a:chOff x="662053" y="3523307"/>
            <a:chExt cx="3754433" cy="3178425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053" y="3796046"/>
              <a:ext cx="3754433" cy="2905686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>
            <a:xfrm>
              <a:off x="880824" y="3523307"/>
              <a:ext cx="3535662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 dirty="0" smtClean="0">
                  <a:latin typeface="Helvetica"/>
                  <a:ea typeface="Helvetica"/>
                  <a:cs typeface="Helvetica"/>
                </a:rPr>
                <a:t>[PRD 90 094503 </a:t>
              </a:r>
              <a:r>
                <a:rPr lang="en-US" sz="1400" b="1" dirty="0">
                  <a:latin typeface="Helvetica"/>
                  <a:ea typeface="Helvetica"/>
                  <a:cs typeface="Helvetica"/>
                </a:rPr>
                <a:t>(</a:t>
              </a:r>
              <a:r>
                <a:rPr lang="en-US" sz="1400" b="1" dirty="0" smtClean="0">
                  <a:latin typeface="Helvetica"/>
                  <a:ea typeface="Helvetica"/>
                  <a:cs typeface="Helvetica"/>
                </a:rPr>
                <a:t>2014)]</a:t>
              </a:r>
              <a:endParaRPr lang="en-US" sz="1400" b="1" dirty="0">
                <a:effectLst/>
                <a:latin typeface="Helvetica"/>
                <a:ea typeface="Helvetica"/>
                <a:cs typeface="Helvetica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1598979" y="1935593"/>
            <a:ext cx="220201" cy="589315"/>
            <a:chOff x="2048256" y="1459655"/>
            <a:chExt cx="220201" cy="589314"/>
          </a:xfrm>
        </p:grpSpPr>
        <p:sp>
          <p:nvSpPr>
            <p:cNvPr id="20" name="Oval 19"/>
            <p:cNvSpPr/>
            <p:nvPr/>
          </p:nvSpPr>
          <p:spPr>
            <a:xfrm>
              <a:off x="2129926" y="1459655"/>
              <a:ext cx="138531" cy="16952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Helvetica"/>
              </a:endParaRPr>
            </a:p>
          </p:txBody>
        </p:sp>
        <p:cxnSp>
          <p:nvCxnSpPr>
            <p:cNvPr id="21" name="Straight Connector 20"/>
            <p:cNvCxnSpPr/>
            <p:nvPr/>
          </p:nvCxnSpPr>
          <p:spPr>
            <a:xfrm flipH="1">
              <a:off x="2199191" y="1629176"/>
              <a:ext cx="1" cy="32764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2129926" y="1956816"/>
              <a:ext cx="69265" cy="9215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2199191" y="1956816"/>
              <a:ext cx="69266" cy="9215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H="1" flipV="1">
              <a:off x="2048256" y="1690749"/>
              <a:ext cx="150936" cy="10224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5" name="Straight Connector 24"/>
          <p:cNvCxnSpPr/>
          <p:nvPr/>
        </p:nvCxnSpPr>
        <p:spPr>
          <a:xfrm>
            <a:off x="1766199" y="2673973"/>
            <a:ext cx="0" cy="35566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5031005" y="2696069"/>
            <a:ext cx="0" cy="35566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3652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 and conclusion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Forefront research in (ultra-)relativistic heavy-ion physics covers a wide range of topics over a wide range of collision energies.</a:t>
            </a:r>
          </a:p>
          <a:p>
            <a:endParaRPr lang="en-US" dirty="0"/>
          </a:p>
          <a:p>
            <a:r>
              <a:rPr lang="en-US" dirty="0" smtClean="0"/>
              <a:t>From a theory side: towards </a:t>
            </a:r>
            <a:r>
              <a:rPr lang="en-US" i="1" dirty="0" smtClean="0"/>
              <a:t>ab initio</a:t>
            </a:r>
            <a:r>
              <a:rPr lang="en-US" dirty="0" smtClean="0"/>
              <a:t> QCD calculations (as little modeling as possible). We study many-body QCD from first principles.</a:t>
            </a:r>
            <a:br>
              <a:rPr lang="en-US" dirty="0" smtClean="0"/>
            </a:br>
            <a:r>
              <a:rPr lang="en-US" dirty="0" smtClean="0"/>
              <a:t>=&gt; Experimentalists need to measure observables which are calculable.</a:t>
            </a:r>
          </a:p>
          <a:p>
            <a:endParaRPr lang="en-US" dirty="0"/>
          </a:p>
          <a:p>
            <a:r>
              <a:rPr lang="en-US" dirty="0" smtClean="0"/>
              <a:t>From an experimental side: increasing precision and investigation of the rarest particles.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9257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err="1" smtClean="0"/>
              <a:t>Thank</a:t>
            </a:r>
            <a:r>
              <a:rPr lang="de-DE" dirty="0" smtClean="0"/>
              <a:t> </a:t>
            </a:r>
            <a:r>
              <a:rPr lang="de-DE" dirty="0" err="1" smtClean="0"/>
              <a:t>you</a:t>
            </a:r>
            <a:r>
              <a:rPr lang="de-DE" dirty="0" smtClean="0"/>
              <a:t>!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50758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Backup Slides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6431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>
            <a:spLocks noGrp="1"/>
          </p:cNvSpPr>
          <p:nvPr>
            <p:ph type="title"/>
          </p:nvPr>
        </p:nvSpPr>
        <p:spPr>
          <a:xfrm>
            <a:off x="457200" y="145061"/>
            <a:ext cx="8423216" cy="658335"/>
          </a:xfrm>
          <a:prstGeom prst="rect">
            <a:avLst/>
          </a:prstGeom>
        </p:spPr>
        <p:txBody>
          <a:bodyPr/>
          <a:lstStyle/>
          <a:p>
            <a:r>
              <a:rPr sz="2800" dirty="0"/>
              <a:t>Short introduction to statistical thermodynamics (B)</a:t>
            </a:r>
          </a:p>
        </p:txBody>
      </p:sp>
      <p:sp>
        <p:nvSpPr>
          <p:cNvPr id="117" name="Shape 117"/>
          <p:cNvSpPr>
            <a:spLocks noGrp="1"/>
          </p:cNvSpPr>
          <p:nvPr>
            <p:ph idx="1"/>
          </p:nvPr>
        </p:nvSpPr>
        <p:spPr>
          <a:xfrm>
            <a:off x="457200" y="907057"/>
            <a:ext cx="5228632" cy="5219107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marL="152205" indent="-152205">
              <a:defRPr sz="2500"/>
            </a:pPr>
            <a:r>
              <a:rPr dirty="0"/>
              <a:t>We therefore distinguish three different </a:t>
            </a:r>
            <a:r>
              <a:rPr i="1" dirty="0"/>
              <a:t>statistical ensembles</a:t>
            </a:r>
            <a:r>
              <a:rPr dirty="0"/>
              <a:t>:</a:t>
            </a:r>
            <a:br>
              <a:rPr dirty="0"/>
            </a:br>
            <a:r>
              <a:rPr dirty="0"/>
              <a:t/>
            </a:r>
            <a:br>
              <a:rPr dirty="0"/>
            </a:br>
            <a:r>
              <a:rPr dirty="0"/>
              <a:t>(i) micro-canonical: </a:t>
            </a:r>
            <a:r>
              <a:rPr i="1" dirty="0"/>
              <a:t>E</a:t>
            </a:r>
            <a:r>
              <a:rPr dirty="0"/>
              <a:t>, </a:t>
            </a:r>
            <a:r>
              <a:rPr i="1" dirty="0"/>
              <a:t>V</a:t>
            </a:r>
            <a:r>
              <a:rPr dirty="0"/>
              <a:t>, </a:t>
            </a:r>
            <a:r>
              <a:rPr i="1" dirty="0"/>
              <a:t>N</a:t>
            </a:r>
            <a:r>
              <a:rPr dirty="0"/>
              <a:t> fix</a:t>
            </a:r>
            <a:br>
              <a:rPr dirty="0"/>
            </a:br>
            <a:r>
              <a:rPr dirty="0"/>
              <a:t/>
            </a:r>
            <a:br>
              <a:rPr dirty="0"/>
            </a:br>
            <a:r>
              <a:rPr dirty="0"/>
              <a:t/>
            </a:r>
            <a:br>
              <a:rPr dirty="0"/>
            </a:br>
            <a:r>
              <a:rPr dirty="0"/>
              <a:t>(ii) canonical: </a:t>
            </a:r>
            <a:r>
              <a:rPr i="1" dirty="0"/>
              <a:t>T</a:t>
            </a:r>
            <a:r>
              <a:rPr dirty="0"/>
              <a:t>, </a:t>
            </a:r>
            <a:r>
              <a:rPr i="1" dirty="0"/>
              <a:t>V</a:t>
            </a:r>
            <a:r>
              <a:rPr dirty="0"/>
              <a:t>, </a:t>
            </a:r>
            <a:r>
              <a:rPr i="1" dirty="0"/>
              <a:t>N</a:t>
            </a:r>
            <a:r>
              <a:rPr dirty="0"/>
              <a:t> fix</a:t>
            </a:r>
            <a:br>
              <a:rPr dirty="0"/>
            </a:br>
            <a:r>
              <a:rPr dirty="0"/>
              <a:t>➔ given volume element is coupled to a heat bath</a:t>
            </a:r>
            <a:br>
              <a:rPr dirty="0"/>
            </a:br>
            <a:r>
              <a:rPr dirty="0"/>
              <a:t/>
            </a:r>
            <a:br>
              <a:rPr dirty="0"/>
            </a:br>
            <a:r>
              <a:rPr dirty="0"/>
              <a:t/>
            </a:r>
            <a:br>
              <a:rPr dirty="0"/>
            </a:br>
            <a:r>
              <a:rPr dirty="0"/>
              <a:t>(iii) grand-canonical: </a:t>
            </a:r>
            <a:r>
              <a:rPr i="1" dirty="0"/>
              <a:t>T</a:t>
            </a:r>
            <a:r>
              <a:rPr dirty="0"/>
              <a:t>, </a:t>
            </a:r>
            <a:r>
              <a:rPr i="1" dirty="0"/>
              <a:t>V</a:t>
            </a:r>
            <a:r>
              <a:rPr dirty="0"/>
              <a:t>, </a:t>
            </a:r>
            <a:r>
              <a:rPr i="1" dirty="0"/>
              <a:t>µ</a:t>
            </a:r>
            <a:r>
              <a:rPr dirty="0"/>
              <a:t> fix</a:t>
            </a:r>
            <a:br>
              <a:rPr dirty="0"/>
            </a:br>
            <a:r>
              <a:rPr dirty="0"/>
              <a:t>➔ given volume element can also exchange particles with its surrounding (heat bath</a:t>
            </a:r>
            <a:br>
              <a:rPr dirty="0"/>
            </a:br>
            <a:r>
              <a:rPr dirty="0"/>
              <a:t>and particle reservoir)</a:t>
            </a:r>
          </a:p>
        </p:txBody>
      </p:sp>
      <p:grpSp>
        <p:nvGrpSpPr>
          <p:cNvPr id="133" name="Group 133"/>
          <p:cNvGrpSpPr/>
          <p:nvPr/>
        </p:nvGrpSpPr>
        <p:grpSpPr>
          <a:xfrm>
            <a:off x="5884622" y="1983464"/>
            <a:ext cx="1707455" cy="3258465"/>
            <a:chOff x="0" y="0"/>
            <a:chExt cx="2428379" cy="4634260"/>
          </a:xfrm>
        </p:grpSpPr>
        <p:sp>
          <p:nvSpPr>
            <p:cNvPr id="124" name="Shape 124"/>
            <p:cNvSpPr/>
            <p:nvPr/>
          </p:nvSpPr>
          <p:spPr>
            <a:xfrm>
              <a:off x="482600" y="0"/>
              <a:ext cx="1463179" cy="805706"/>
            </a:xfrm>
            <a:prstGeom prst="rect">
              <a:avLst/>
            </a:prstGeom>
            <a:solidFill>
              <a:srgbClr val="FFFF00"/>
            </a:solidFill>
            <a:ln w="50800" cap="flat">
              <a:solidFill>
                <a:srgbClr val="85888D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>
              <a:lvl1pPr algn="ctr" defTabSz="825500">
                <a:defRPr sz="2200">
                  <a:solidFill>
                    <a:schemeClr val="accent1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FillTx/>
                </a:defRPr>
              </a:lvl1pPr>
            </a:lstStyle>
            <a:p>
              <a:r>
                <a:rPr sz="1547" dirty="0"/>
                <a:t>E,V,N</a:t>
              </a:r>
            </a:p>
          </p:txBody>
        </p:sp>
        <p:grpSp>
          <p:nvGrpSpPr>
            <p:cNvPr id="127" name="Group 127"/>
            <p:cNvGrpSpPr/>
            <p:nvPr/>
          </p:nvGrpSpPr>
          <p:grpSpPr>
            <a:xfrm>
              <a:off x="0" y="1220187"/>
              <a:ext cx="2428379" cy="1390547"/>
              <a:chOff x="0" y="0"/>
              <a:chExt cx="2428378" cy="1390546"/>
            </a:xfrm>
          </p:grpSpPr>
          <p:sp>
            <p:nvSpPr>
              <p:cNvPr id="125" name="Shape 125"/>
              <p:cNvSpPr/>
              <p:nvPr/>
            </p:nvSpPr>
            <p:spPr>
              <a:xfrm>
                <a:off x="0" y="0"/>
                <a:ext cx="2428379" cy="1390547"/>
              </a:xfrm>
              <a:prstGeom prst="rect">
                <a:avLst/>
              </a:prstGeom>
              <a:solidFill>
                <a:schemeClr val="accent1">
                  <a:satOff val="-3355"/>
                  <a:lumOff val="26614"/>
                </a:schemeClr>
              </a:solidFill>
              <a:ln w="50800" cap="flat">
                <a:solidFill>
                  <a:srgbClr val="85888D"/>
                </a:solidFill>
                <a:prstDash val="solid"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algn="ctr" defTabSz="580409">
                  <a:defRPr sz="2200">
                    <a:solidFill>
                      <a:schemeClr val="accent1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uFillTx/>
                  </a:defRPr>
                </a:pPr>
                <a:endParaRPr sz="1547"/>
              </a:p>
            </p:txBody>
          </p:sp>
          <p:sp>
            <p:nvSpPr>
              <p:cNvPr id="126" name="Shape 126"/>
              <p:cNvSpPr/>
              <p:nvPr/>
            </p:nvSpPr>
            <p:spPr>
              <a:xfrm>
                <a:off x="482600" y="292420"/>
                <a:ext cx="1463179" cy="805707"/>
              </a:xfrm>
              <a:prstGeom prst="rect">
                <a:avLst/>
              </a:prstGeom>
              <a:solidFill>
                <a:srgbClr val="FFFF00"/>
              </a:solidFill>
              <a:ln w="50800" cap="flat">
                <a:solidFill>
                  <a:srgbClr val="85888D"/>
                </a:solidFill>
                <a:prstDash val="sysDot"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algn="ctr" defTabSz="580409">
                  <a:defRPr sz="2200">
                    <a:solidFill>
                      <a:schemeClr val="accent1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uFillTx/>
                  </a:defRPr>
                </a:pPr>
                <a:r>
                  <a:rPr sz="1547" dirty="0">
                    <a:solidFill>
                      <a:schemeClr val="accent1"/>
                    </a:solidFill>
                  </a:rPr>
                  <a:t>T</a:t>
                </a:r>
                <a:r>
                  <a:rPr sz="1547" baseline="-5999" dirty="0">
                    <a:solidFill>
                      <a:schemeClr val="accent1"/>
                    </a:solidFill>
                  </a:rPr>
                  <a:t>B</a:t>
                </a:r>
                <a:r>
                  <a:rPr sz="1547" dirty="0">
                    <a:solidFill>
                      <a:schemeClr val="accent1"/>
                    </a:solidFill>
                  </a:rPr>
                  <a:t>, V, N</a:t>
                </a:r>
              </a:p>
            </p:txBody>
          </p:sp>
        </p:grpSp>
        <p:sp>
          <p:nvSpPr>
            <p:cNvPr id="128" name="Shape 128"/>
            <p:cNvSpPr/>
            <p:nvPr/>
          </p:nvSpPr>
          <p:spPr>
            <a:xfrm>
              <a:off x="1907426" y="1319475"/>
              <a:ext cx="346534" cy="3796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/>
            <a:p>
              <a:r>
                <a:rPr sz="1266"/>
                <a:t>T</a:t>
              </a:r>
              <a:r>
                <a:rPr sz="1266" baseline="-5999"/>
                <a:t>B</a:t>
              </a:r>
            </a:p>
          </p:txBody>
        </p:sp>
        <p:sp>
          <p:nvSpPr>
            <p:cNvPr id="129" name="Shape 129"/>
            <p:cNvSpPr/>
            <p:nvPr/>
          </p:nvSpPr>
          <p:spPr>
            <a:xfrm>
              <a:off x="0" y="3243712"/>
              <a:ext cx="2428379" cy="1390548"/>
            </a:xfrm>
            <a:prstGeom prst="rect">
              <a:avLst/>
            </a:prstGeom>
            <a:solidFill>
              <a:schemeClr val="accent1">
                <a:satOff val="-3355"/>
                <a:lumOff val="26614"/>
              </a:schemeClr>
            </a:solidFill>
            <a:ln w="50800" cap="flat">
              <a:solidFill>
                <a:srgbClr val="85888D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580409">
                <a:defRPr sz="2200">
                  <a:solidFill>
                    <a:schemeClr val="accent1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FillTx/>
                </a:defRPr>
              </a:pPr>
              <a:endParaRPr sz="1547"/>
            </a:p>
          </p:txBody>
        </p:sp>
        <p:sp>
          <p:nvSpPr>
            <p:cNvPr id="130" name="Shape 130"/>
            <p:cNvSpPr/>
            <p:nvPr/>
          </p:nvSpPr>
          <p:spPr>
            <a:xfrm>
              <a:off x="482600" y="3536132"/>
              <a:ext cx="1463179" cy="805707"/>
            </a:xfrm>
            <a:prstGeom prst="rect">
              <a:avLst/>
            </a:prstGeom>
            <a:solidFill>
              <a:srgbClr val="FFFF00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580409">
                <a:defRPr sz="2200">
                  <a:solidFill>
                    <a:schemeClr val="accent1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FillTx/>
                </a:defRPr>
              </a:pPr>
              <a:r>
                <a:rPr sz="1547" dirty="0">
                  <a:solidFill>
                    <a:schemeClr val="accent1"/>
                  </a:solidFill>
                </a:rPr>
                <a:t>T</a:t>
              </a:r>
              <a:r>
                <a:rPr sz="1547" baseline="-5999" dirty="0">
                  <a:solidFill>
                    <a:schemeClr val="accent1"/>
                  </a:solidFill>
                </a:rPr>
                <a:t>B</a:t>
              </a:r>
              <a:r>
                <a:rPr sz="1547" dirty="0">
                  <a:solidFill>
                    <a:schemeClr val="accent1"/>
                  </a:solidFill>
                </a:rPr>
                <a:t>, V, µ</a:t>
              </a:r>
            </a:p>
          </p:txBody>
        </p:sp>
        <p:sp>
          <p:nvSpPr>
            <p:cNvPr id="131" name="Shape 131"/>
            <p:cNvSpPr/>
            <p:nvPr/>
          </p:nvSpPr>
          <p:spPr>
            <a:xfrm>
              <a:off x="1907426" y="3246833"/>
              <a:ext cx="346534" cy="3796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/>
            <a:p>
              <a:r>
                <a:rPr sz="1266"/>
                <a:t>T</a:t>
              </a:r>
              <a:r>
                <a:rPr sz="1266" baseline="-5999"/>
                <a:t>B</a:t>
              </a:r>
            </a:p>
          </p:txBody>
        </p:sp>
        <p:sp>
          <p:nvSpPr>
            <p:cNvPr id="132" name="Shape 132"/>
            <p:cNvSpPr/>
            <p:nvPr/>
          </p:nvSpPr>
          <p:spPr>
            <a:xfrm>
              <a:off x="1980477" y="3626630"/>
              <a:ext cx="234823" cy="3796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/>
            <a:p>
              <a:r>
                <a:rPr sz="1266"/>
                <a:t>µ</a:t>
              </a:r>
            </a:p>
          </p:txBody>
        </p:sp>
      </p:grpSp>
      <p:sp>
        <p:nvSpPr>
          <p:cNvPr id="134" name="Shape 134"/>
          <p:cNvSpPr/>
          <p:nvPr/>
        </p:nvSpPr>
        <p:spPr>
          <a:xfrm>
            <a:off x="7741214" y="2839139"/>
            <a:ext cx="1336905" cy="93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algn="ctr">
              <a:defRPr sz="2000">
                <a:solidFill>
                  <a:schemeClr val="accent4"/>
                </a:solidFill>
              </a:defRPr>
            </a:pPr>
            <a:r>
              <a:rPr sz="1406"/>
              <a:t>Strangeness</a:t>
            </a:r>
            <a:br>
              <a:rPr sz="1406"/>
            </a:br>
            <a:r>
              <a:rPr sz="1406"/>
              <a:t>conservation in </a:t>
            </a:r>
            <a:br>
              <a:rPr sz="1406"/>
            </a:br>
            <a:r>
              <a:rPr sz="1406"/>
              <a:t>peripheral HI </a:t>
            </a:r>
            <a:br>
              <a:rPr sz="1406"/>
            </a:br>
            <a:r>
              <a:rPr sz="1406"/>
              <a:t>collisions.</a:t>
            </a:r>
          </a:p>
        </p:txBody>
      </p:sp>
      <p:sp>
        <p:nvSpPr>
          <p:cNvPr id="135" name="Shape 135"/>
          <p:cNvSpPr/>
          <p:nvPr/>
        </p:nvSpPr>
        <p:spPr>
          <a:xfrm>
            <a:off x="7956817" y="4284314"/>
            <a:ext cx="905698" cy="93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algn="ctr">
              <a:defRPr sz="2000">
                <a:solidFill>
                  <a:schemeClr val="accent4"/>
                </a:solidFill>
              </a:defRPr>
            </a:pPr>
            <a:r>
              <a:rPr sz="1406"/>
              <a:t>Central </a:t>
            </a:r>
            <a:br>
              <a:rPr sz="1406"/>
            </a:br>
            <a:r>
              <a:rPr sz="1406"/>
              <a:t>relativistic</a:t>
            </a:r>
          </a:p>
          <a:p>
            <a:pPr algn="ctr">
              <a:defRPr sz="2000">
                <a:solidFill>
                  <a:schemeClr val="accent4"/>
                </a:solidFill>
              </a:defRPr>
            </a:pPr>
            <a:r>
              <a:rPr sz="1406"/>
              <a:t>heavy-ion </a:t>
            </a:r>
            <a:br>
              <a:rPr sz="1406"/>
            </a:br>
            <a:r>
              <a:rPr sz="1406"/>
              <a:t>collisions.</a:t>
            </a:r>
          </a:p>
        </p:txBody>
      </p:sp>
      <p:sp>
        <p:nvSpPr>
          <p:cNvPr id="136" name="Shape 136"/>
          <p:cNvSpPr/>
          <p:nvPr/>
        </p:nvSpPr>
        <p:spPr>
          <a:xfrm>
            <a:off x="7815752" y="1839806"/>
            <a:ext cx="1187827" cy="7211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algn="ctr">
              <a:defRPr sz="2000">
                <a:solidFill>
                  <a:schemeClr val="accent4"/>
                </a:solidFill>
              </a:defRPr>
            </a:pPr>
            <a:r>
              <a:rPr sz="1406"/>
              <a:t>Statistical</a:t>
            </a:r>
            <a:br>
              <a:rPr sz="1406"/>
            </a:br>
            <a:r>
              <a:rPr sz="1406"/>
              <a:t>model for e</a:t>
            </a:r>
            <a:r>
              <a:rPr sz="1406" baseline="31999"/>
              <a:t>+</a:t>
            </a:r>
            <a:r>
              <a:rPr sz="1406"/>
              <a:t>e</a:t>
            </a:r>
            <a:r>
              <a:rPr sz="1406" baseline="31999"/>
              <a:t>-</a:t>
            </a:r>
            <a:r>
              <a:rPr sz="1406"/>
              <a:t/>
            </a:r>
            <a:br>
              <a:rPr sz="1406"/>
            </a:br>
            <a:r>
              <a:rPr sz="1406"/>
              <a:t>collisions.</a:t>
            </a:r>
          </a:p>
        </p:txBody>
      </p:sp>
    </p:spTree>
    <p:extLst>
      <p:ext uri="{BB962C8B-B14F-4D97-AF65-F5344CB8AC3E}">
        <p14:creationId xmlns:p14="http://schemas.microsoft.com/office/powerpoint/2010/main" val="95253298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Net-kaon fluctuations</a:t>
            </a:r>
          </a:p>
        </p:txBody>
      </p:sp>
      <p:sp>
        <p:nvSpPr>
          <p:cNvPr id="208" name="Shape 208"/>
          <p:cNvSpPr>
            <a:spLocks noGrp="1"/>
          </p:cNvSpPr>
          <p:nvPr>
            <p:ph idx="1"/>
          </p:nvPr>
        </p:nvSpPr>
        <p:spPr>
          <a:xfrm>
            <a:off x="457200" y="907057"/>
            <a:ext cx="4809902" cy="3701403"/>
          </a:xfrm>
          <a:prstGeom prst="rect">
            <a:avLst/>
          </a:prstGeom>
        </p:spPr>
        <p:txBody>
          <a:bodyPr>
            <a:normAutofit fontScale="85000" lnSpcReduction="10000"/>
          </a:bodyPr>
          <a:lstStyle/>
          <a:p>
            <a:r>
              <a:rPr dirty="0"/>
              <a:t>New measurement of of net-Kaon cumulants for Au +Au collisions at </a:t>
            </a:r>
            <a:br>
              <a:rPr dirty="0"/>
            </a:br>
            <a:r>
              <a:rPr sz="1687" dirty="0"/>
              <a:t>√s</a:t>
            </a:r>
            <a:r>
              <a:rPr sz="1687" baseline="-33333" dirty="0"/>
              <a:t>NN </a:t>
            </a:r>
            <a:r>
              <a:rPr sz="1687" dirty="0"/>
              <a:t>= 7.7, 11.5, 14.5, 19.6, 27, 39, 62.4 GeV</a:t>
            </a:r>
            <a:r>
              <a:rPr dirty="0"/>
              <a:t>.</a:t>
            </a:r>
          </a:p>
          <a:p>
            <a:endParaRPr dirty="0"/>
          </a:p>
          <a:p>
            <a:r>
              <a:rPr dirty="0"/>
              <a:t>The values for κσ</a:t>
            </a:r>
            <a:r>
              <a:rPr baseline="31999" dirty="0"/>
              <a:t>2</a:t>
            </a:r>
            <a:r>
              <a:rPr baseline="33333" dirty="0"/>
              <a:t> </a:t>
            </a:r>
            <a:r>
              <a:rPr dirty="0"/>
              <a:t>and Sσ/Skellam are consistent with Poisson and negative binomial distribution baseline within errors. </a:t>
            </a:r>
          </a:p>
          <a:p>
            <a:endParaRPr dirty="0"/>
          </a:p>
          <a:p>
            <a:r>
              <a:rPr dirty="0"/>
              <a:t>First attempts made for the extraction of freeze-out conditions, but need increased experimental precision:</a:t>
            </a:r>
          </a:p>
        </p:txBody>
      </p:sp>
      <p:pic>
        <p:nvPicPr>
          <p:cNvPr id="213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267102" y="1142892"/>
            <a:ext cx="3599570" cy="508904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16" name="Group 216"/>
          <p:cNvGrpSpPr/>
          <p:nvPr/>
        </p:nvGrpSpPr>
        <p:grpSpPr>
          <a:xfrm>
            <a:off x="932157" y="4608460"/>
            <a:ext cx="3273727" cy="2204892"/>
            <a:chOff x="0" y="0"/>
            <a:chExt cx="4655966" cy="3135846"/>
          </a:xfrm>
        </p:grpSpPr>
        <p:pic>
          <p:nvPicPr>
            <p:cNvPr id="214" name="pasted-image.tif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4655966" cy="313584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15" name="Shape 215"/>
            <p:cNvSpPr/>
            <p:nvPr/>
          </p:nvSpPr>
          <p:spPr>
            <a:xfrm>
              <a:off x="2418549" y="1913093"/>
              <a:ext cx="1434011" cy="3796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/>
            <a:p>
              <a:r>
                <a:rPr sz="1266"/>
                <a:t>C. Ratti et al.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7103396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Shape 41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Particle production at LHC energies</a:t>
            </a:r>
          </a:p>
        </p:txBody>
      </p:sp>
      <p:sp>
        <p:nvSpPr>
          <p:cNvPr id="416" name="Shape 416"/>
          <p:cNvSpPr>
            <a:spLocks noGrp="1"/>
          </p:cNvSpPr>
          <p:nvPr>
            <p:ph idx="1"/>
          </p:nvPr>
        </p:nvSpPr>
        <p:spPr>
          <a:xfrm>
            <a:off x="457200" y="907057"/>
            <a:ext cx="4515416" cy="5219107"/>
          </a:xfrm>
          <a:prstGeom prst="rect">
            <a:avLst/>
          </a:prstGeom>
          <a:ln w="9525"/>
        </p:spPr>
        <p:txBody>
          <a:bodyPr/>
          <a:lstStyle>
            <a:lvl1pPr marL="0" indent="0" algn="ctr">
              <a:buClrTx/>
              <a:buSzTx/>
              <a:buNone/>
            </a:lvl1pPr>
          </a:lstStyle>
          <a:p>
            <a:pPr algn="l"/>
            <a:r>
              <a:rPr dirty="0"/>
              <a:t>Particle </a:t>
            </a:r>
            <a:r>
              <a:rPr dirty="0" smtClean="0"/>
              <a:t>production </a:t>
            </a:r>
            <a:r>
              <a:rPr dirty="0"/>
              <a:t>in pp, p-Pb, and Pb-Pb </a:t>
            </a:r>
            <a:r>
              <a:rPr dirty="0" smtClean="0"/>
              <a:t>collisions</a:t>
            </a:r>
            <a:r>
              <a:rPr lang="fr-CH" dirty="0" smtClean="0"/>
              <a:t> at LHC</a:t>
            </a:r>
            <a:r>
              <a:rPr dirty="0" smtClean="0"/>
              <a:t> </a:t>
            </a:r>
            <a:r>
              <a:rPr dirty="0"/>
              <a:t>shows an equal abundance of matter and anti-matter in the central rapidity region.</a:t>
            </a:r>
          </a:p>
        </p:txBody>
      </p:sp>
      <p:sp>
        <p:nvSpPr>
          <p:cNvPr id="417" name="Shape 417"/>
          <p:cNvSpPr>
            <a:spLocks noGrp="1"/>
          </p:cNvSpPr>
          <p:nvPr>
            <p:ph type="sldNum" sz="quarter" idx="4294967295"/>
          </p:nvPr>
        </p:nvSpPr>
        <p:spPr>
          <a:xfrm>
            <a:off x="8942388" y="6526213"/>
            <a:ext cx="201612" cy="19208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65</a:t>
            </a:fld>
            <a:endParaRPr/>
          </a:p>
        </p:txBody>
      </p:sp>
      <p:pic>
        <p:nvPicPr>
          <p:cNvPr id="418" name="dropped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5452" y="4073336"/>
            <a:ext cx="4404429" cy="2749588"/>
          </a:xfrm>
          <a:prstGeom prst="rect">
            <a:avLst/>
          </a:prstGeom>
          <a:ln w="12700"/>
        </p:spPr>
      </p:pic>
      <p:sp>
        <p:nvSpPr>
          <p:cNvPr id="419" name="Shape 419"/>
          <p:cNvSpPr/>
          <p:nvPr/>
        </p:nvSpPr>
        <p:spPr>
          <a:xfrm rot="16199969">
            <a:off x="3390256" y="5252970"/>
            <a:ext cx="2592863" cy="2335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9" tIns="35719" rIns="35719" bIns="35719"/>
          <a:lstStyle/>
          <a:p>
            <a:pPr defTabSz="321457">
              <a:defRPr sz="1600">
                <a:solidFill>
                  <a:srgbClr val="666666"/>
                </a:solidFill>
                <a:uFillTx/>
              </a:defRPr>
            </a:pPr>
            <a:r>
              <a:rPr sz="1125" b="1"/>
              <a:t> </a:t>
            </a:r>
            <a:r>
              <a:rPr sz="1125"/>
              <a:t> Phys. </a:t>
            </a:r>
            <a:r>
              <a:rPr sz="1125" dirty="0"/>
              <a:t>Rev. Lett. 109, 252301 (2012)</a:t>
            </a:r>
          </a:p>
        </p:txBody>
      </p:sp>
      <p:sp>
        <p:nvSpPr>
          <p:cNvPr id="420" name="Shape 420"/>
          <p:cNvSpPr/>
          <p:nvPr/>
        </p:nvSpPr>
        <p:spPr>
          <a:xfrm>
            <a:off x="684338" y="3262830"/>
            <a:ext cx="2961844" cy="569836"/>
          </a:xfrm>
          <a:prstGeom prst="rect">
            <a:avLst/>
          </a:prstGeom>
          <a:solidFill>
            <a:srgbClr val="FFFFFF"/>
          </a:solidFill>
          <a:ln w="50800">
            <a:solidFill>
              <a:schemeClr val="accent1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>
            <a:lvl1pPr algn="ctr">
              <a:defRPr sz="2300"/>
            </a:lvl1pPr>
          </a:lstStyle>
          <a:p>
            <a:r>
              <a:rPr sz="1617"/>
              <a:t>5% of all charged particles are protons (the ‘lightest nucleus’)</a:t>
            </a:r>
          </a:p>
        </p:txBody>
      </p:sp>
      <p:pic>
        <p:nvPicPr>
          <p:cNvPr id="421" name="pasted-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974374" y="1195631"/>
            <a:ext cx="3727861" cy="5066742"/>
          </a:xfrm>
          <a:prstGeom prst="rect">
            <a:avLst/>
          </a:prstGeom>
          <a:ln w="12700">
            <a:miter lim="400000"/>
          </a:ln>
        </p:spPr>
      </p:pic>
      <p:sp>
        <p:nvSpPr>
          <p:cNvPr id="422" name="Shape 422"/>
          <p:cNvSpPr/>
          <p:nvPr/>
        </p:nvSpPr>
        <p:spPr>
          <a:xfrm>
            <a:off x="5377109" y="6030948"/>
            <a:ext cx="2004618" cy="3681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9" tIns="35719" rIns="35719" bIns="35719" anchor="ctr"/>
          <a:lstStyle>
            <a:lvl1pPr>
              <a:defRPr b="1"/>
            </a:lvl1pPr>
          </a:lstStyle>
          <a:p>
            <a:r>
              <a:rPr sz="1266"/>
              <a:t>[arXiv:1506.08951]</a:t>
            </a:r>
          </a:p>
        </p:txBody>
      </p:sp>
    </p:spTree>
    <p:extLst>
      <p:ext uri="{BB962C8B-B14F-4D97-AF65-F5344CB8AC3E}">
        <p14:creationId xmlns:p14="http://schemas.microsoft.com/office/powerpoint/2010/main" val="1313838310"/>
      </p:ext>
    </p:extLst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0" grpId="0" animBg="1" advAuto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QCD </a:t>
            </a:r>
            <a:r>
              <a:rPr lang="en-US" dirty="0" err="1" smtClean="0"/>
              <a:t>Phasendiagramm</a:t>
            </a:r>
            <a:r>
              <a:rPr lang="en-US" dirty="0" smtClean="0"/>
              <a:t> 2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Alternative </a:t>
            </a:r>
            <a:r>
              <a:rPr lang="en-US" dirty="0" err="1" smtClean="0"/>
              <a:t>Darstellung</a:t>
            </a:r>
            <a:r>
              <a:rPr lang="en-US" dirty="0" smtClean="0"/>
              <a:t>: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19" y="1567543"/>
            <a:ext cx="6921761" cy="4899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481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Global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local</a:t>
            </a:r>
            <a:r>
              <a:rPr lang="de-DE" dirty="0" smtClean="0"/>
              <a:t> </a:t>
            </a:r>
            <a:r>
              <a:rPr lang="de-DE" dirty="0" err="1" smtClean="0"/>
              <a:t>charge</a:t>
            </a:r>
            <a:r>
              <a:rPr lang="de-DE" dirty="0" smtClean="0"/>
              <a:t> </a:t>
            </a:r>
            <a:r>
              <a:rPr lang="de-DE" dirty="0" err="1" smtClean="0"/>
              <a:t>conservation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63364"/>
            <a:ext cx="8229600" cy="5219107"/>
          </a:xfrm>
        </p:spPr>
        <p:txBody>
          <a:bodyPr>
            <a:normAutofit/>
          </a:bodyPr>
          <a:lstStyle/>
          <a:p>
            <a:r>
              <a:rPr lang="en-US" sz="1800" dirty="0"/>
              <a:t>Experimentally it is clear what needs to be done: we need to scan as much as we can the available phase space.</a:t>
            </a:r>
          </a:p>
          <a:p>
            <a:endParaRPr lang="de-DE" sz="1800" i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31477"/>
            <a:ext cx="9144000" cy="259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167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Centrality dependence of efficiency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71588"/>
            <a:ext cx="5036024" cy="34807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3194" y="3264344"/>
            <a:ext cx="4230806" cy="2872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20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Proper time and (pseudo-)rapidity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197805"/>
            <a:ext cx="8457290" cy="4602494"/>
          </a:xfrm>
        </p:spPr>
      </p:pic>
    </p:spTree>
    <p:extLst>
      <p:ext uri="{BB962C8B-B14F-4D97-AF65-F5344CB8AC3E}">
        <p14:creationId xmlns:p14="http://schemas.microsoft.com/office/powerpoint/2010/main" val="207263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Chiral and de-confinement transition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63364"/>
            <a:ext cx="3995530" cy="5219107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1800" dirty="0" smtClean="0"/>
              <a:t>The chiral symmetry is spontaneously broken in the ground state (hadronic phase) </a:t>
            </a:r>
            <a:r>
              <a:rPr lang="en-US" sz="1800" dirty="0" smtClean="0">
                <a:sym typeface="Wingdings"/>
              </a:rPr>
              <a:t> dynamical generation of the constituent quark mass.</a:t>
            </a:r>
            <a:endParaRPr lang="en-US" sz="1800" dirty="0" smtClean="0"/>
          </a:p>
          <a:p>
            <a:endParaRPr lang="en-US" sz="1800" i="1" dirty="0" smtClean="0">
              <a:sym typeface="Wingdings"/>
            </a:endParaRPr>
          </a:p>
          <a:p>
            <a:pPr marL="0" indent="0">
              <a:buNone/>
            </a:pPr>
            <a:r>
              <a:rPr lang="en-US" sz="1800" dirty="0" smtClean="0"/>
              <a:t>Both phase transitions take place at the same temperature in Lattice QCD</a:t>
            </a:r>
            <a:r>
              <a:rPr lang="en-US" sz="1800" dirty="0"/>
              <a:t> </a:t>
            </a:r>
            <a:r>
              <a:rPr lang="en-US" sz="1800" dirty="0" smtClean="0"/>
              <a:t>(</a:t>
            </a:r>
            <a:r>
              <a:rPr lang="en-US" sz="1800" b="1" dirty="0" smtClean="0">
                <a:solidFill>
                  <a:schemeClr val="accent1"/>
                </a:solidFill>
              </a:rPr>
              <a:t>de-confined</a:t>
            </a:r>
            <a:r>
              <a:rPr lang="en-US" sz="1800" dirty="0" smtClean="0">
                <a:solidFill>
                  <a:schemeClr val="accent1"/>
                </a:solidFill>
              </a:rPr>
              <a:t> ⬌ </a:t>
            </a:r>
            <a:r>
              <a:rPr lang="en-US" sz="1800" b="1" dirty="0" smtClean="0">
                <a:solidFill>
                  <a:schemeClr val="accent1"/>
                </a:solidFill>
              </a:rPr>
              <a:t>confined</a:t>
            </a:r>
            <a:r>
              <a:rPr lang="en-US" sz="1800" dirty="0" smtClean="0"/>
              <a:t> and </a:t>
            </a:r>
            <a:r>
              <a:rPr lang="en-US" sz="1800" b="1" dirty="0" smtClean="0">
                <a:solidFill>
                  <a:srgbClr val="C00000"/>
                </a:solidFill>
              </a:rPr>
              <a:t>chiral symmetry restored</a:t>
            </a:r>
            <a:r>
              <a:rPr lang="en-US" sz="1800" dirty="0" smtClean="0">
                <a:solidFill>
                  <a:srgbClr val="C00000"/>
                </a:solidFill>
              </a:rPr>
              <a:t> ⬌</a:t>
            </a:r>
            <a:r>
              <a:rPr lang="en-US" sz="1800" dirty="0" smtClean="0">
                <a:solidFill>
                  <a:srgbClr val="C00000"/>
                </a:solidFill>
                <a:sym typeface="Wingdings"/>
              </a:rPr>
              <a:t> </a:t>
            </a:r>
            <a:r>
              <a:rPr lang="en-US" sz="1800" b="1" dirty="0" smtClean="0">
                <a:solidFill>
                  <a:srgbClr val="C00000"/>
                </a:solidFill>
              </a:rPr>
              <a:t>chiral symmetry broken</a:t>
            </a:r>
            <a:r>
              <a:rPr lang="en-US" sz="1800" dirty="0" smtClean="0"/>
              <a:t>).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3710" y="1349533"/>
            <a:ext cx="4294756" cy="40868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252557" y="1041756"/>
            <a:ext cx="192392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b="1" dirty="0">
                <a:latin typeface="Helvetica"/>
                <a:ea typeface="Helvetica"/>
                <a:cs typeface="Helvetica"/>
              </a:rPr>
              <a:t>[</a:t>
            </a:r>
            <a:r>
              <a:rPr lang="en-US" sz="1400" b="1" dirty="0" smtClean="0">
                <a:latin typeface="Helvetica"/>
                <a:ea typeface="Helvetica"/>
                <a:cs typeface="Helvetica"/>
              </a:rPr>
              <a:t>PLB 723 </a:t>
            </a:r>
            <a:r>
              <a:rPr lang="en-US" sz="1400" b="1" dirty="0">
                <a:latin typeface="Helvetica"/>
                <a:ea typeface="Helvetica"/>
                <a:cs typeface="Helvetica"/>
              </a:rPr>
              <a:t>(</a:t>
            </a:r>
            <a:r>
              <a:rPr lang="en-US" sz="1400" b="1" dirty="0" smtClean="0">
                <a:latin typeface="Helvetica"/>
                <a:ea typeface="Helvetica"/>
                <a:cs typeface="Helvetica"/>
              </a:rPr>
              <a:t>2013) 360]</a:t>
            </a:r>
            <a:endParaRPr lang="en-US" sz="1400" b="1" dirty="0">
              <a:latin typeface="Helvetica"/>
              <a:ea typeface="Helvetica"/>
              <a:cs typeface="Helvetic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252557" y="5559444"/>
            <a:ext cx="14973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Lattice QCD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336060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9675" y="1178780"/>
            <a:ext cx="6400800" cy="4976975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 bwMode="auto">
          <a:xfrm>
            <a:off x="7601835" y="4780863"/>
            <a:ext cx="1463550" cy="1221272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77879" y="932675"/>
            <a:ext cx="7949835" cy="614480"/>
          </a:xfrm>
        </p:spPr>
        <p:txBody>
          <a:bodyPr/>
          <a:lstStyle/>
          <a:p>
            <a:pPr marL="0" indent="0" algn="ctr">
              <a:buNone/>
            </a:pPr>
            <a:r>
              <a:rPr lang="en-GB" dirty="0" smtClean="0"/>
              <a:t>Colliding nuclei</a:t>
            </a:r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Heavy ion collision</a:t>
            </a:r>
            <a:endParaRPr lang="en-GB" dirty="0"/>
          </a:p>
        </p:txBody>
      </p:sp>
      <p:pic>
        <p:nvPicPr>
          <p:cNvPr id="11" name="Picture 2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515"/>
          <a:stretch>
            <a:fillRect/>
          </a:stretch>
        </p:blipFill>
        <p:spPr bwMode="auto">
          <a:xfrm>
            <a:off x="7597323" y="5297285"/>
            <a:ext cx="315912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41"/>
          <a:stretch>
            <a:fillRect/>
          </a:stretch>
        </p:blipFill>
        <p:spPr bwMode="auto">
          <a:xfrm>
            <a:off x="7951640" y="4780863"/>
            <a:ext cx="479425" cy="76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139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840" y="1178779"/>
            <a:ext cx="6400800" cy="497697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auto">
          <a:xfrm>
            <a:off x="7601835" y="4287642"/>
            <a:ext cx="1463550" cy="1714493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62665" y="894270"/>
            <a:ext cx="8257075" cy="790035"/>
          </a:xfrm>
        </p:spPr>
        <p:txBody>
          <a:bodyPr/>
          <a:lstStyle/>
          <a:p>
            <a:pPr marL="0" indent="0" algn="ctr">
              <a:buNone/>
            </a:pPr>
            <a:r>
              <a:rPr lang="en-GB" dirty="0" smtClean="0"/>
              <a:t>Production of colour medium and equilibration</a:t>
            </a:r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Heavy ion </a:t>
            </a:r>
            <a:r>
              <a:rPr lang="en-GB" dirty="0"/>
              <a:t>c</a:t>
            </a:r>
            <a:r>
              <a:rPr lang="en-GB" dirty="0" smtClean="0"/>
              <a:t>ollision</a:t>
            </a:r>
            <a:endParaRPr lang="en-GB" dirty="0"/>
          </a:p>
        </p:txBody>
      </p:sp>
      <p:pic>
        <p:nvPicPr>
          <p:cNvPr id="6" name="Picture 4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15" r="54047" b="18518"/>
          <a:stretch>
            <a:fillRect/>
          </a:stretch>
        </p:blipFill>
        <p:spPr bwMode="auto">
          <a:xfrm>
            <a:off x="7567590" y="4287642"/>
            <a:ext cx="438150" cy="71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515"/>
          <a:stretch>
            <a:fillRect/>
          </a:stretch>
        </p:blipFill>
        <p:spPr bwMode="auto">
          <a:xfrm>
            <a:off x="7597323" y="5297285"/>
            <a:ext cx="315912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41"/>
          <a:stretch>
            <a:fillRect/>
          </a:stretch>
        </p:blipFill>
        <p:spPr bwMode="auto">
          <a:xfrm>
            <a:off x="7951640" y="4780863"/>
            <a:ext cx="479425" cy="76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6440100" y="4596197"/>
            <a:ext cx="1103700" cy="27699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sz="1200" dirty="0" err="1" smtClean="0"/>
              <a:t>PreEquilibrium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37278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9675" y="1163105"/>
            <a:ext cx="6400800" cy="497697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auto">
          <a:xfrm>
            <a:off x="7601835" y="3145501"/>
            <a:ext cx="1463550" cy="2856633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60375" y="855865"/>
            <a:ext cx="8223250" cy="828440"/>
          </a:xfrm>
        </p:spPr>
        <p:txBody>
          <a:bodyPr/>
          <a:lstStyle/>
          <a:p>
            <a:pPr marL="0" indent="0" algn="ctr">
              <a:buNone/>
            </a:pPr>
            <a:r>
              <a:rPr lang="en-GB" dirty="0" smtClean="0"/>
              <a:t>QGP and expansion</a:t>
            </a:r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Heavy ion </a:t>
            </a:r>
            <a:r>
              <a:rPr lang="en-GB" dirty="0"/>
              <a:t>c</a:t>
            </a:r>
            <a:r>
              <a:rPr lang="en-GB" dirty="0" smtClean="0"/>
              <a:t>ollision</a:t>
            </a:r>
            <a:endParaRPr lang="en-GB" dirty="0"/>
          </a:p>
        </p:txBody>
      </p:sp>
      <p:pic>
        <p:nvPicPr>
          <p:cNvPr id="5" name="Picture 3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27"/>
          <a:stretch>
            <a:fillRect/>
          </a:stretch>
        </p:blipFill>
        <p:spPr bwMode="auto">
          <a:xfrm>
            <a:off x="7567590" y="3145502"/>
            <a:ext cx="774700" cy="116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15" r="54047" b="18518"/>
          <a:stretch>
            <a:fillRect/>
          </a:stretch>
        </p:blipFill>
        <p:spPr bwMode="auto">
          <a:xfrm>
            <a:off x="7567590" y="4287642"/>
            <a:ext cx="438150" cy="71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515"/>
          <a:stretch>
            <a:fillRect/>
          </a:stretch>
        </p:blipFill>
        <p:spPr bwMode="auto">
          <a:xfrm>
            <a:off x="7597323" y="5297285"/>
            <a:ext cx="315912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41"/>
          <a:stretch>
            <a:fillRect/>
          </a:stretch>
        </p:blipFill>
        <p:spPr bwMode="auto">
          <a:xfrm>
            <a:off x="7951640" y="4780863"/>
            <a:ext cx="479425" cy="76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5D58F453-F3CE-4A62-A35A-47C012269578}" type="slidenum">
              <a:rPr lang="en-GB" smtClean="0"/>
              <a:t>72</a:t>
            </a:fld>
            <a:endParaRPr lang="en-GB"/>
          </a:p>
        </p:txBody>
      </p:sp>
      <p:sp>
        <p:nvSpPr>
          <p:cNvPr id="20" name="TextBox 19"/>
          <p:cNvSpPr txBox="1"/>
          <p:nvPr/>
        </p:nvSpPr>
        <p:spPr>
          <a:xfrm>
            <a:off x="6407655" y="3730823"/>
            <a:ext cx="1136145" cy="27699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sz="1200" dirty="0" smtClean="0"/>
              <a:t>QGP expansion</a:t>
            </a:r>
            <a:endParaRPr lang="en-GB" sz="1200" dirty="0"/>
          </a:p>
        </p:txBody>
      </p:sp>
      <p:sp>
        <p:nvSpPr>
          <p:cNvPr id="21" name="TextBox 20"/>
          <p:cNvSpPr txBox="1"/>
          <p:nvPr/>
        </p:nvSpPr>
        <p:spPr>
          <a:xfrm>
            <a:off x="6440100" y="4596197"/>
            <a:ext cx="1103700" cy="27699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sz="1200" dirty="0" err="1" smtClean="0"/>
              <a:t>PreEquilibrium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1627773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9675" y="1178780"/>
            <a:ext cx="6400800" cy="4976975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60375" y="819925"/>
            <a:ext cx="8605010" cy="727230"/>
          </a:xfrm>
        </p:spPr>
        <p:txBody>
          <a:bodyPr/>
          <a:lstStyle/>
          <a:p>
            <a:pPr marL="0" indent="0" algn="ctr">
              <a:buNone/>
            </a:pPr>
            <a:r>
              <a:rPr lang="en-GB" dirty="0" smtClean="0"/>
              <a:t>Hadronisation and Chemical freeze-out </a:t>
            </a:r>
          </a:p>
        </p:txBody>
      </p:sp>
      <p:sp>
        <p:nvSpPr>
          <p:cNvPr id="14" name="Rectangle 13"/>
          <p:cNvSpPr/>
          <p:nvPr/>
        </p:nvSpPr>
        <p:spPr bwMode="auto">
          <a:xfrm>
            <a:off x="7601835" y="1662369"/>
            <a:ext cx="1463550" cy="4339765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Heavy ion </a:t>
            </a:r>
            <a:r>
              <a:rPr lang="en-GB" dirty="0"/>
              <a:t>c</a:t>
            </a:r>
            <a:r>
              <a:rPr lang="en-GB" dirty="0" smtClean="0"/>
              <a:t>ollision</a:t>
            </a:r>
            <a:endParaRPr lang="en-GB" dirty="0"/>
          </a:p>
        </p:txBody>
      </p:sp>
      <p:pic>
        <p:nvPicPr>
          <p:cNvPr id="5" name="Picture 4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24" r="20035"/>
          <a:stretch/>
        </p:blipFill>
        <p:spPr bwMode="auto">
          <a:xfrm>
            <a:off x="7563430" y="1807615"/>
            <a:ext cx="1079500" cy="135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27"/>
          <a:stretch>
            <a:fillRect/>
          </a:stretch>
        </p:blipFill>
        <p:spPr bwMode="auto">
          <a:xfrm>
            <a:off x="7567590" y="3145502"/>
            <a:ext cx="774700" cy="116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15" r="54047" b="18518"/>
          <a:stretch>
            <a:fillRect/>
          </a:stretch>
        </p:blipFill>
        <p:spPr bwMode="auto">
          <a:xfrm>
            <a:off x="7567590" y="4287642"/>
            <a:ext cx="438150" cy="71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515"/>
          <a:stretch>
            <a:fillRect/>
          </a:stretch>
        </p:blipFill>
        <p:spPr bwMode="auto">
          <a:xfrm>
            <a:off x="7597323" y="5297285"/>
            <a:ext cx="315912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41"/>
          <a:stretch>
            <a:fillRect/>
          </a:stretch>
        </p:blipFill>
        <p:spPr bwMode="auto">
          <a:xfrm>
            <a:off x="7951640" y="4780863"/>
            <a:ext cx="479425" cy="76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Footer Placeholder 5"/>
          <p:cNvSpPr>
            <a:spLocks noGrp="1"/>
          </p:cNvSpPr>
          <p:nvPr>
            <p:ph type="ftr" sz="quarter" idx="4294967295"/>
          </p:nvPr>
        </p:nvSpPr>
        <p:spPr>
          <a:xfrm>
            <a:off x="2286000" y="6492875"/>
            <a:ext cx="4419600" cy="365125"/>
          </a:xfrm>
          <a:prstGeom prst="rect">
            <a:avLst/>
          </a:prstGeom>
        </p:spPr>
        <p:txBody>
          <a:bodyPr/>
          <a:lstStyle/>
          <a:p>
            <a:r>
              <a:rPr lang="en-GB" smtClean="0"/>
              <a:t>LHCP2017 May 15-20, 2017 Shanghai, China   Roman Lietava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5D58F453-F3CE-4A62-A35A-47C012269578}" type="slidenum">
              <a:rPr lang="en-GB" smtClean="0"/>
              <a:t>73</a:t>
            </a:fld>
            <a:endParaRPr lang="en-GB"/>
          </a:p>
        </p:txBody>
      </p:sp>
      <p:sp>
        <p:nvSpPr>
          <p:cNvPr id="17" name="TextBox 16"/>
          <p:cNvSpPr txBox="1"/>
          <p:nvPr/>
        </p:nvSpPr>
        <p:spPr>
          <a:xfrm>
            <a:off x="6109048" y="3048000"/>
            <a:ext cx="1434752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sz="1200" dirty="0" smtClean="0"/>
              <a:t>Chemical freeze-out</a:t>
            </a:r>
          </a:p>
          <a:p>
            <a:pPr algn="ctr"/>
            <a:r>
              <a:rPr lang="en-GB" sz="1200" dirty="0" smtClean="0"/>
              <a:t>Hadronisation</a:t>
            </a:r>
            <a:endParaRPr lang="en-GB" sz="1200" dirty="0"/>
          </a:p>
        </p:txBody>
      </p:sp>
      <p:sp>
        <p:nvSpPr>
          <p:cNvPr id="18" name="TextBox 17"/>
          <p:cNvSpPr txBox="1"/>
          <p:nvPr/>
        </p:nvSpPr>
        <p:spPr>
          <a:xfrm>
            <a:off x="6407655" y="3730823"/>
            <a:ext cx="1136145" cy="27699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sz="1200" dirty="0" smtClean="0"/>
              <a:t>QGP expansion</a:t>
            </a:r>
            <a:endParaRPr lang="en-GB" sz="1200" dirty="0"/>
          </a:p>
        </p:txBody>
      </p:sp>
      <p:sp>
        <p:nvSpPr>
          <p:cNvPr id="19" name="TextBox 18"/>
          <p:cNvSpPr txBox="1"/>
          <p:nvPr/>
        </p:nvSpPr>
        <p:spPr>
          <a:xfrm>
            <a:off x="6440100" y="4596197"/>
            <a:ext cx="1103700" cy="27699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sz="1200" dirty="0" err="1" smtClean="0"/>
              <a:t>PreEquilibrium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1187035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9675" y="1178780"/>
            <a:ext cx="6400800" cy="4976975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auto">
          <a:xfrm>
            <a:off x="7601835" y="1692399"/>
            <a:ext cx="1463550" cy="4309735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855866"/>
            <a:ext cx="8223250" cy="691290"/>
          </a:xfrm>
        </p:spPr>
        <p:txBody>
          <a:bodyPr/>
          <a:lstStyle/>
          <a:p>
            <a:pPr marL="0" indent="0" algn="ctr">
              <a:buNone/>
            </a:pPr>
            <a:r>
              <a:rPr lang="en-GB" dirty="0" smtClean="0"/>
              <a:t>Kinetic freeze-out</a:t>
            </a:r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Heavy ion </a:t>
            </a:r>
            <a:r>
              <a:rPr lang="en-GB" dirty="0"/>
              <a:t>c</a:t>
            </a:r>
            <a:r>
              <a:rPr lang="en-GB" dirty="0" smtClean="0"/>
              <a:t>ollision</a:t>
            </a:r>
            <a:endParaRPr lang="en-GB" dirty="0"/>
          </a:p>
        </p:txBody>
      </p:sp>
      <p:pic>
        <p:nvPicPr>
          <p:cNvPr id="11" name="Picture 4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24" r="20035"/>
          <a:stretch/>
        </p:blipFill>
        <p:spPr bwMode="auto">
          <a:xfrm>
            <a:off x="7563430" y="1807615"/>
            <a:ext cx="1079500" cy="135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27"/>
          <a:stretch>
            <a:fillRect/>
          </a:stretch>
        </p:blipFill>
        <p:spPr bwMode="auto">
          <a:xfrm>
            <a:off x="7567590" y="3145502"/>
            <a:ext cx="774700" cy="116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15" r="54047" b="18518"/>
          <a:stretch>
            <a:fillRect/>
          </a:stretch>
        </p:blipFill>
        <p:spPr bwMode="auto">
          <a:xfrm>
            <a:off x="7567590" y="4287642"/>
            <a:ext cx="438150" cy="71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515"/>
          <a:stretch>
            <a:fillRect/>
          </a:stretch>
        </p:blipFill>
        <p:spPr bwMode="auto">
          <a:xfrm>
            <a:off x="7597323" y="5297285"/>
            <a:ext cx="315912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41"/>
          <a:stretch>
            <a:fillRect/>
          </a:stretch>
        </p:blipFill>
        <p:spPr bwMode="auto">
          <a:xfrm>
            <a:off x="7951640" y="4780863"/>
            <a:ext cx="479425" cy="76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6440100" y="4596197"/>
            <a:ext cx="1103700" cy="27699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sz="1200" dirty="0" err="1" smtClean="0"/>
              <a:t>PreEquilibrium</a:t>
            </a:r>
            <a:endParaRPr lang="en-GB" sz="1200" dirty="0"/>
          </a:p>
        </p:txBody>
      </p:sp>
      <p:sp>
        <p:nvSpPr>
          <p:cNvPr id="18" name="TextBox 17"/>
          <p:cNvSpPr txBox="1"/>
          <p:nvPr/>
        </p:nvSpPr>
        <p:spPr>
          <a:xfrm>
            <a:off x="6407655" y="3730823"/>
            <a:ext cx="1136145" cy="27699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sz="1200" dirty="0" smtClean="0"/>
              <a:t>QGP expansion</a:t>
            </a:r>
            <a:endParaRPr lang="en-GB" sz="1200" dirty="0"/>
          </a:p>
        </p:txBody>
      </p:sp>
      <p:sp>
        <p:nvSpPr>
          <p:cNvPr id="19" name="TextBox 18"/>
          <p:cNvSpPr txBox="1"/>
          <p:nvPr/>
        </p:nvSpPr>
        <p:spPr>
          <a:xfrm>
            <a:off x="6109048" y="3048000"/>
            <a:ext cx="1434752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sz="1200" dirty="0" smtClean="0"/>
              <a:t>Chemical freeze-out</a:t>
            </a:r>
          </a:p>
          <a:p>
            <a:pPr algn="ctr"/>
            <a:r>
              <a:rPr lang="en-GB" sz="1200" dirty="0" smtClean="0"/>
              <a:t>Hadronisation</a:t>
            </a:r>
            <a:endParaRPr lang="en-GB" sz="1200" dirty="0"/>
          </a:p>
        </p:txBody>
      </p:sp>
      <p:sp>
        <p:nvSpPr>
          <p:cNvPr id="20" name="TextBox 19"/>
          <p:cNvSpPr txBox="1"/>
          <p:nvPr/>
        </p:nvSpPr>
        <p:spPr>
          <a:xfrm>
            <a:off x="6258762" y="2237601"/>
            <a:ext cx="1287725" cy="27699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sz="1200" dirty="0" smtClean="0"/>
              <a:t>Kinetic freeze-out</a:t>
            </a:r>
          </a:p>
        </p:txBody>
      </p:sp>
    </p:spTree>
    <p:extLst>
      <p:ext uri="{BB962C8B-B14F-4D97-AF65-F5344CB8AC3E}">
        <p14:creationId xmlns:p14="http://schemas.microsoft.com/office/powerpoint/2010/main" val="378114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>
            <a:spLocks noGrp="1"/>
          </p:cNvSpPr>
          <p:nvPr>
            <p:ph type="title"/>
          </p:nvPr>
        </p:nvSpPr>
        <p:spPr>
          <a:xfrm>
            <a:off x="457200" y="145061"/>
            <a:ext cx="8536898" cy="658335"/>
          </a:xfrm>
          <a:prstGeom prst="rect">
            <a:avLst/>
          </a:prstGeom>
        </p:spPr>
        <p:txBody>
          <a:bodyPr/>
          <a:lstStyle/>
          <a:p>
            <a:r>
              <a:rPr sz="2800" dirty="0"/>
              <a:t>Short introduction to statistical thermodynamics (A)</a:t>
            </a:r>
          </a:p>
        </p:txBody>
      </p:sp>
      <p:sp>
        <p:nvSpPr>
          <p:cNvPr id="105" name="Shape 105"/>
          <p:cNvSpPr>
            <a:spLocks noGrp="1"/>
          </p:cNvSpPr>
          <p:nvPr>
            <p:ph idx="1"/>
          </p:nvPr>
        </p:nvSpPr>
        <p:spPr>
          <a:xfrm>
            <a:off x="457200" y="907057"/>
            <a:ext cx="6579704" cy="5219107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152205" indent="-152205">
              <a:defRPr sz="2500"/>
            </a:pPr>
            <a:r>
              <a:rPr dirty="0"/>
              <a:t>The </a:t>
            </a:r>
            <a:r>
              <a:rPr i="1" dirty="0"/>
              <a:t>maximum entropy principle</a:t>
            </a:r>
            <a:r>
              <a:rPr dirty="0"/>
              <a:t> leads to the thermal most likely distribution for different particle species.</a:t>
            </a:r>
          </a:p>
          <a:p>
            <a:pPr marL="152205" indent="-152205">
              <a:defRPr sz="2500"/>
            </a:pPr>
            <a:endParaRPr dirty="0"/>
          </a:p>
          <a:p>
            <a:pPr marL="152205" indent="-152205">
              <a:defRPr sz="2500"/>
            </a:pPr>
            <a:r>
              <a:rPr dirty="0"/>
              <a:t>Entropy: the number of possible micro-states Ω being compatible with a macro-state for a given set of macroscopic variables (</a:t>
            </a:r>
            <a:r>
              <a:rPr i="1" dirty="0"/>
              <a:t>E</a:t>
            </a:r>
            <a:r>
              <a:rPr dirty="0"/>
              <a:t>, </a:t>
            </a:r>
            <a:r>
              <a:rPr i="1" dirty="0"/>
              <a:t>V</a:t>
            </a:r>
            <a:r>
              <a:rPr dirty="0"/>
              <a:t>, </a:t>
            </a:r>
            <a:r>
              <a:rPr i="1" dirty="0"/>
              <a:t>N</a:t>
            </a:r>
            <a:r>
              <a:rPr dirty="0"/>
              <a:t>):</a:t>
            </a:r>
          </a:p>
          <a:p>
            <a:pPr marL="152205" indent="-152205">
              <a:defRPr sz="2500"/>
            </a:pPr>
            <a:endParaRPr dirty="0"/>
          </a:p>
          <a:p>
            <a:pPr marL="152205" indent="-152205">
              <a:defRPr sz="2500"/>
            </a:pPr>
            <a:endParaRPr dirty="0"/>
          </a:p>
          <a:p>
            <a:pPr marL="152205" indent="-152205">
              <a:defRPr sz="2500"/>
            </a:pPr>
            <a:r>
              <a:rPr dirty="0"/>
              <a:t>Compatibility to a given macroscopic state can be realised </a:t>
            </a:r>
            <a:r>
              <a:rPr i="1" dirty="0"/>
              <a:t>exactly</a:t>
            </a:r>
            <a:r>
              <a:rPr dirty="0"/>
              <a:t> or </a:t>
            </a:r>
            <a:r>
              <a:rPr i="1" dirty="0"/>
              <a:t>only in the statistical mean</a:t>
            </a:r>
            <a:r>
              <a:rPr dirty="0"/>
              <a:t>.</a:t>
            </a:r>
          </a:p>
        </p:txBody>
      </p:sp>
      <p:grpSp>
        <p:nvGrpSpPr>
          <p:cNvPr id="114" name="Group 114"/>
          <p:cNvGrpSpPr/>
          <p:nvPr/>
        </p:nvGrpSpPr>
        <p:grpSpPr>
          <a:xfrm>
            <a:off x="6797058" y="1930065"/>
            <a:ext cx="2197040" cy="2717189"/>
            <a:chOff x="0" y="-57292"/>
            <a:chExt cx="2578100" cy="3616759"/>
          </a:xfrm>
        </p:grpSpPr>
        <p:pic>
          <p:nvPicPr>
            <p:cNvPr id="112" name="pasted-image.tif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-57292"/>
              <a:ext cx="2578100" cy="31496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13" name="Shape 113"/>
            <p:cNvSpPr/>
            <p:nvPr/>
          </p:nvSpPr>
          <p:spPr>
            <a:xfrm>
              <a:off x="565205" y="3179830"/>
              <a:ext cx="1447690" cy="3796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/>
            <a:p>
              <a:r>
                <a:rPr sz="1266" dirty="0"/>
                <a:t>L. Boltzmann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7129" y="4133441"/>
            <a:ext cx="25400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72206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>
            <a:spLocks noGrp="1"/>
          </p:cNvSpPr>
          <p:nvPr>
            <p:ph type="title"/>
          </p:nvPr>
        </p:nvSpPr>
        <p:spPr>
          <a:xfrm>
            <a:off x="457200" y="145061"/>
            <a:ext cx="8555038" cy="658335"/>
          </a:xfrm>
          <a:prstGeom prst="rect">
            <a:avLst/>
          </a:prstGeom>
        </p:spPr>
        <p:txBody>
          <a:bodyPr/>
          <a:lstStyle/>
          <a:p>
            <a:r>
              <a:rPr sz="2800" dirty="0"/>
              <a:t>Short introduction to statistical thermodynamics </a:t>
            </a:r>
            <a:r>
              <a:rPr sz="2800" dirty="0" smtClean="0"/>
              <a:t>(</a:t>
            </a:r>
            <a:r>
              <a:rPr lang="fr-CH" sz="2800" dirty="0" smtClean="0"/>
              <a:t>B</a:t>
            </a:r>
            <a:r>
              <a:rPr sz="2800" dirty="0" smtClean="0"/>
              <a:t>)</a:t>
            </a:r>
            <a:endParaRPr sz="2800" dirty="0"/>
          </a:p>
        </p:txBody>
      </p:sp>
      <p:sp>
        <p:nvSpPr>
          <p:cNvPr id="138" name="Shape 138"/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marL="152205" indent="-152205">
              <a:defRPr sz="2500"/>
            </a:pPr>
            <a:r>
              <a:rPr dirty="0"/>
              <a:t>A small example: barometric formula (density of the atmosphere at a fixed temperature).</a:t>
            </a:r>
          </a:p>
          <a:p>
            <a:pPr marL="152205" indent="-152205">
              <a:defRPr sz="2500"/>
            </a:pPr>
            <a:endParaRPr dirty="0"/>
          </a:p>
          <a:p>
            <a:pPr marL="152205" indent="-152205">
              <a:defRPr sz="2500"/>
            </a:pPr>
            <a:r>
              <a:rPr dirty="0"/>
              <a:t>Probability to find a particle on a given energy level </a:t>
            </a:r>
            <a:r>
              <a:rPr i="1" dirty="0"/>
              <a:t>j</a:t>
            </a:r>
            <a:r>
              <a:rPr dirty="0"/>
              <a:t>:</a:t>
            </a:r>
          </a:p>
          <a:p>
            <a:pPr marL="152205" indent="-152205">
              <a:defRPr sz="2500"/>
            </a:pPr>
            <a:endParaRPr dirty="0"/>
          </a:p>
          <a:p>
            <a:pPr marL="152205" indent="-152205">
              <a:defRPr sz="2500"/>
            </a:pPr>
            <a:endParaRPr dirty="0"/>
          </a:p>
          <a:p>
            <a:pPr marL="152205" indent="-152205">
              <a:defRPr sz="2500"/>
            </a:pPr>
            <a:endParaRPr dirty="0"/>
          </a:p>
          <a:p>
            <a:pPr marL="152205" indent="-152205">
              <a:defRPr sz="2500"/>
            </a:pPr>
            <a:endParaRPr dirty="0"/>
          </a:p>
          <a:p>
            <a:pPr marL="152205" indent="-152205">
              <a:defRPr sz="2500"/>
            </a:pPr>
            <a:r>
              <a:rPr dirty="0"/>
              <a:t>Energy on a given level is simply the potential energy: </a:t>
            </a:r>
            <a:r>
              <a:rPr i="1" dirty="0"/>
              <a:t>E</a:t>
            </a:r>
            <a:r>
              <a:rPr baseline="-5999" dirty="0"/>
              <a:t>pot</a:t>
            </a:r>
            <a:r>
              <a:rPr dirty="0"/>
              <a:t> = </a:t>
            </a:r>
            <a:r>
              <a:rPr i="1" dirty="0"/>
              <a:t>mgh</a:t>
            </a:r>
          </a:p>
        </p:txBody>
      </p:sp>
      <p:pic>
        <p:nvPicPr>
          <p:cNvPr id="145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04440" y="3017969"/>
            <a:ext cx="1373569" cy="770882"/>
          </a:xfrm>
          <a:prstGeom prst="rect">
            <a:avLst/>
          </a:prstGeom>
          <a:ln w="12700">
            <a:miter lim="400000"/>
          </a:ln>
        </p:spPr>
      </p:pic>
      <p:sp>
        <p:nvSpPr>
          <p:cNvPr id="146" name="Shape 146"/>
          <p:cNvSpPr/>
          <p:nvPr/>
        </p:nvSpPr>
        <p:spPr>
          <a:xfrm flipH="1" flipV="1">
            <a:off x="4264094" y="3751741"/>
            <a:ext cx="597174" cy="249540"/>
          </a:xfrm>
          <a:prstGeom prst="line">
            <a:avLst/>
          </a:prstGeom>
          <a:ln w="38100">
            <a:solidFill>
              <a:srgbClr val="000000"/>
            </a:solidFill>
            <a:miter lim="400000"/>
            <a:tailEnd type="triangle"/>
          </a:ln>
        </p:spPr>
        <p:txBody>
          <a:bodyPr lIns="0" tIns="0" rIns="0" bIns="0"/>
          <a:lstStyle/>
          <a:p>
            <a:pPr algn="ctr" defTabSz="580409">
              <a:defRPr sz="56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</a:defRPr>
            </a:pPr>
            <a:endParaRPr sz="3937"/>
          </a:p>
        </p:txBody>
      </p:sp>
      <p:sp>
        <p:nvSpPr>
          <p:cNvPr id="147" name="Shape 147"/>
          <p:cNvSpPr/>
          <p:nvPr/>
        </p:nvSpPr>
        <p:spPr>
          <a:xfrm>
            <a:off x="4952589" y="3794189"/>
            <a:ext cx="2816477" cy="4617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r>
              <a:rPr sz="1266"/>
              <a:t>Partition function </a:t>
            </a:r>
            <a:r>
              <a:rPr sz="1266" i="1"/>
              <a:t>Z</a:t>
            </a:r>
            <a:r>
              <a:rPr sz="1266"/>
              <a:t> </a:t>
            </a:r>
            <a:br>
              <a:rPr sz="1266"/>
            </a:br>
            <a:r>
              <a:rPr sz="1266"/>
              <a:t>(</a:t>
            </a:r>
            <a:r>
              <a:rPr sz="1266" i="1"/>
              <a:t>Zustandssumme = “sum over states”</a:t>
            </a:r>
            <a:r>
              <a:rPr sz="1266"/>
              <a:t>)</a:t>
            </a:r>
          </a:p>
        </p:txBody>
      </p:sp>
      <p:sp>
        <p:nvSpPr>
          <p:cNvPr id="148" name="Shape 148"/>
          <p:cNvSpPr/>
          <p:nvPr/>
        </p:nvSpPr>
        <p:spPr>
          <a:xfrm flipH="1">
            <a:off x="4210517" y="3116887"/>
            <a:ext cx="578547" cy="159973"/>
          </a:xfrm>
          <a:prstGeom prst="line">
            <a:avLst/>
          </a:prstGeom>
          <a:ln w="38100">
            <a:solidFill>
              <a:srgbClr val="000000"/>
            </a:solidFill>
            <a:miter lim="400000"/>
            <a:tailEnd type="triangle"/>
          </a:ln>
        </p:spPr>
        <p:txBody>
          <a:bodyPr lIns="0" tIns="0" rIns="0" bIns="0"/>
          <a:lstStyle/>
          <a:p>
            <a:pPr algn="ctr" defTabSz="580409">
              <a:defRPr sz="56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</a:defRPr>
            </a:pPr>
            <a:endParaRPr sz="3937"/>
          </a:p>
        </p:txBody>
      </p:sp>
      <p:sp>
        <p:nvSpPr>
          <p:cNvPr id="149" name="Shape 149"/>
          <p:cNvSpPr/>
          <p:nvPr/>
        </p:nvSpPr>
        <p:spPr>
          <a:xfrm>
            <a:off x="4943030" y="2962247"/>
            <a:ext cx="1288815" cy="266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r>
              <a:rPr sz="1266"/>
              <a:t>Boltzmann factor</a:t>
            </a:r>
          </a:p>
        </p:txBody>
      </p:sp>
      <p:pic>
        <p:nvPicPr>
          <p:cNvPr id="150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39520" y="5021500"/>
            <a:ext cx="4337478" cy="157954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87870692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wglf2016">
  <a:themeElements>
    <a:clrScheme name="Custom 2">
      <a:dk1>
        <a:srgbClr val="000000"/>
      </a:dk1>
      <a:lt1>
        <a:srgbClr val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000000"/>
      </a:hlink>
      <a:folHlink>
        <a:srgbClr val="3EBBF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18045</TotalTime>
  <Words>2558</Words>
  <Application>Microsoft Macintosh PowerPoint</Application>
  <PresentationFormat>On-screen Show (4:3)</PresentationFormat>
  <Paragraphs>407</Paragraphs>
  <Slides>74</Slides>
  <Notes>2</Notes>
  <HiddenSlides>2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74</vt:i4>
      </vt:variant>
    </vt:vector>
  </HeadingPairs>
  <TitlesOfParts>
    <vt:vector size="85" baseType="lpstr">
      <vt:lpstr>ArialMT</vt:lpstr>
      <vt:lpstr>Avenir Light</vt:lpstr>
      <vt:lpstr>Calibri</vt:lpstr>
      <vt:lpstr>Gill Sans</vt:lpstr>
      <vt:lpstr>Helvetica</vt:lpstr>
      <vt:lpstr>Times</vt:lpstr>
      <vt:lpstr>Times New Roman</vt:lpstr>
      <vt:lpstr>Verdana</vt:lpstr>
      <vt:lpstr>Wingdings</vt:lpstr>
      <vt:lpstr>Arial</vt:lpstr>
      <vt:lpstr>pwglf2016</vt:lpstr>
      <vt:lpstr>(Ultra-)relativistic heavy-ion physics from SIS18 to LHC energies</vt:lpstr>
      <vt:lpstr>Outline</vt:lpstr>
      <vt:lpstr>Thermodynamics of QCD</vt:lpstr>
      <vt:lpstr>The standard model</vt:lpstr>
      <vt:lpstr>Quantumchromodynamics (QCD)</vt:lpstr>
      <vt:lpstr>QGP as the asymptotic state of QCD</vt:lpstr>
      <vt:lpstr>Chiral and de-confinement transition</vt:lpstr>
      <vt:lpstr>Short introduction to statistical thermodynamics (A)</vt:lpstr>
      <vt:lpstr>Short introduction to statistical thermodynamics (B)</vt:lpstr>
      <vt:lpstr>Thermal model for heavy-ion collisions</vt:lpstr>
      <vt:lpstr>The baryochemical potential µB</vt:lpstr>
      <vt:lpstr>The phase diagram of QCD</vt:lpstr>
      <vt:lpstr>Critical fluctuations</vt:lpstr>
      <vt:lpstr>Heavy-Ion Physics and  Bulk Particle Production</vt:lpstr>
      <vt:lpstr>Quark matter in the laboratory</vt:lpstr>
      <vt:lpstr>Geometry of heavy ion collisions</vt:lpstr>
      <vt:lpstr>A fireball in thermal equilibrium</vt:lpstr>
      <vt:lpstr>Bulk particle production and collectivity</vt:lpstr>
      <vt:lpstr>Chemical equilibrium (LHC)</vt:lpstr>
      <vt:lpstr>Chemical equilibrium (SIS18)</vt:lpstr>
      <vt:lpstr>Chemical equilibrium vs collision energy (1)</vt:lpstr>
      <vt:lpstr>Chemical equilibrium vs collision energy (2)</vt:lpstr>
      <vt:lpstr>Chemical freeze-out line</vt:lpstr>
      <vt:lpstr>Chemical freeze-out and the QGP</vt:lpstr>
      <vt:lpstr>Radial and elliptic flow</vt:lpstr>
      <vt:lpstr>Radial flow (ALICE)</vt:lpstr>
      <vt:lpstr>Elliptic flow (heavy-ion physics)</vt:lpstr>
      <vt:lpstr>Elliptic flow (ALICE)</vt:lpstr>
      <vt:lpstr>Experimental methods and experiments</vt:lpstr>
      <vt:lpstr>LHC</vt:lpstr>
      <vt:lpstr>ALICE</vt:lpstr>
      <vt:lpstr>LHCb</vt:lpstr>
      <vt:lpstr>LHCb  fixed target program</vt:lpstr>
      <vt:lpstr>RHIC</vt:lpstr>
      <vt:lpstr>GSI &amp; FAIR</vt:lpstr>
      <vt:lpstr>HADES</vt:lpstr>
      <vt:lpstr>Some Selected Results</vt:lpstr>
      <vt:lpstr>Some Selected Results: Direct Photons</vt:lpstr>
      <vt:lpstr>Direct photons in Pb-Pb</vt:lpstr>
      <vt:lpstr>Some Selected Results: Net-Charge Fluctuations  and Sequential Freeze-Out</vt:lpstr>
      <vt:lpstr>Fluctuations in QCD </vt:lpstr>
      <vt:lpstr>Fluctuations in Lattice QCD </vt:lpstr>
      <vt:lpstr>Critical fluctuations</vt:lpstr>
      <vt:lpstr>Experimental challenges</vt:lpstr>
      <vt:lpstr>Experimental results -- criticality</vt:lpstr>
      <vt:lpstr>Sequential freeze-out (1)</vt:lpstr>
      <vt:lpstr>Sequential freeze-out (2)</vt:lpstr>
      <vt:lpstr>Sequential freeze-out (3)</vt:lpstr>
      <vt:lpstr>Sequential freeze-out (4)</vt:lpstr>
      <vt:lpstr>HADES net-proton</vt:lpstr>
      <vt:lpstr>Some Selected Results: (anti-)(hyper-)Nuclei</vt:lpstr>
      <vt:lpstr>Light (anti-)nuclei</vt:lpstr>
      <vt:lpstr>Mass ordering</vt:lpstr>
      <vt:lpstr>(anti-)nuclei and the thermal model</vt:lpstr>
      <vt:lpstr>Hyper-nuclei (1)</vt:lpstr>
      <vt:lpstr>Hyper-nuclei (2)</vt:lpstr>
      <vt:lpstr>Hyper-nuclei (3)</vt:lpstr>
      <vt:lpstr>Hyper-triton lifetime</vt:lpstr>
      <vt:lpstr>Summary and Conclusion</vt:lpstr>
      <vt:lpstr>Summary and conclusion</vt:lpstr>
      <vt:lpstr>Thank you!</vt:lpstr>
      <vt:lpstr>Backup Slides</vt:lpstr>
      <vt:lpstr>Short introduction to statistical thermodynamics (B)</vt:lpstr>
      <vt:lpstr>Net-kaon fluctuations</vt:lpstr>
      <vt:lpstr>Particle production at LHC energies</vt:lpstr>
      <vt:lpstr>QCD Phasendiagramm 2</vt:lpstr>
      <vt:lpstr>Global and local charge conservation</vt:lpstr>
      <vt:lpstr>Centrality dependence of efficiency</vt:lpstr>
      <vt:lpstr>Proper time and (pseudo-)rapidity</vt:lpstr>
      <vt:lpstr>Heavy ion collision</vt:lpstr>
      <vt:lpstr>Heavy ion collision</vt:lpstr>
      <vt:lpstr>Heavy ion collision</vt:lpstr>
      <vt:lpstr>Heavy ion collision</vt:lpstr>
      <vt:lpstr>Heavy ion collision</vt:lpstr>
    </vt:vector>
  </TitlesOfParts>
  <Manager/>
  <Company>CERN</Company>
  <LinksUpToDate>false</LinksUpToDate>
  <SharedDoc>false</SharedDoc>
  <HyperlinkBase/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Alexander Kalweit</dc:creator>
  <cp:keywords/>
  <dc:description/>
  <cp:lastModifiedBy>Alexander Kalweit</cp:lastModifiedBy>
  <cp:revision>1639</cp:revision>
  <cp:lastPrinted>2017-05-30T22:55:03Z</cp:lastPrinted>
  <dcterms:created xsi:type="dcterms:W3CDTF">2016-07-11T08:56:58Z</dcterms:created>
  <dcterms:modified xsi:type="dcterms:W3CDTF">2017-05-31T06:39:25Z</dcterms:modified>
  <cp:category/>
</cp:coreProperties>
</file>