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png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C7BBA-738A-4F79-B783-DBFC73FF36AB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F8ED6-6B60-4C87-8618-8A7E2B012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05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97334-258F-4791-B621-13CEA7F8E1E9}" type="slidenum">
              <a:rPr lang="de-DE"/>
              <a:pPr/>
              <a:t>3</a:t>
            </a:fld>
            <a:endParaRPr lang="de-DE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50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D2C0F-0269-41F2-9E75-3B537039E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401EA0-C04C-41C1-AD53-86228BEA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B516E5-B996-4F54-BF28-E32CC083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8A0304-493E-4FA6-8105-83B19484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3AC343-278A-473B-8DE4-7C7BB213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2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1F00F-E3C3-4756-AF8B-323B29FB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7A0E65-4115-4D35-B57D-74897F81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099A6B-08B2-478C-8772-A35186A31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07B821-6EBB-450E-9D9D-665F2A14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5AA784-52EC-41D3-B44B-B69052CD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7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CD466D-EB0F-4A5E-9BBC-E6BFF5C8F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A68214-6C6F-417F-BE7B-0E14F712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50CDB6-A7A7-4E78-9CE3-5297FD0D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AF036-8088-4516-BC53-9BD29529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B877C-2433-4318-B636-A52117B2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77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FC835-FF3B-4ECB-B7DD-B219CCBC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911E86-8483-40A1-89EA-53BF272EF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C8A6A0-322D-43A8-8D63-542FD6CB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C0E7E4-8BD2-4E94-BA78-D3D67D5F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11868E-B5AC-4D26-9CBD-AADD0DB9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99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B2555-6DAB-44DB-A3CC-D5BE4C3D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896F86-69A1-4B61-9E31-951156617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7C513A-40E4-4BA7-A412-98E52F39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3E8D7C-626C-4537-8F1C-EAA488D4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CDF213-E52A-480C-8E03-ABD1D1AA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2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ED04A-2558-423B-9664-62D821EFC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9A264C-AD80-4383-8F2F-A898C11D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DFF1D4-F259-4090-A7FB-3376A5906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5AD512-66C1-4740-A7E4-48903F73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8B34B4-3AAD-4F2F-9710-B1D80E4A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B1430D-F4CF-44E8-AC9E-575DD8A4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04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DCB4B-197F-406B-8D62-0A10FE13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28B463-A763-4D60-9B08-9A5886189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EC4195-EF98-4DE8-A882-AACC46BA5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9761D3-72A2-437C-8B28-1E9F52487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78C94B-80CC-4E96-93F4-A017A7188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35E04AD-C71F-471E-B8F8-F48B7FC4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19A061-ABD5-4CF4-BF43-7AD2D51F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2B3C4EB-A3B8-4A5F-8F2D-8C139172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1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A5073-60C6-4C61-9D4D-418F34D7D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57A88B7-E761-4FE0-AEFE-14669A39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C62148-3A97-4639-887A-7B7D6180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559AC8-C010-410C-BE0F-B4056ACE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80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87CCA4B-2223-4B57-AB72-624E6742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9A7A56-11FF-421D-B393-677A2B99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700C38-AA3E-4EC0-AA66-B0812DD4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83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539FA-7E18-4696-A0FC-76FAA6721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8263BB-C76E-4770-894D-FC34035A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C22CCB-984D-4D39-8769-DE9F95AD9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8C8319-1536-4B50-9BD9-9E76B4C7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6AC609-1FFF-400C-8752-7C8C3D86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09AF0E-4C1A-4A73-9140-893B4554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2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CEA03-F63B-4ADA-9577-1D2C9841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79C7911-E8EC-405D-B73D-9583C1E63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7CED5C-DE94-43CD-9B8A-1B9AA381D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9BA1B0-9294-49D7-B218-CA7246D5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234070-7235-4327-9A11-F63B5DBB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429E78-93BC-4EDE-B5FC-C2517C758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89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FC7591-1DF6-4A76-932E-27FA4F75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82CD77-14FE-4B71-90B2-301F2E72E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731537-0C0E-460A-A542-5E316EDB1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E931-9882-4530-96B7-1197B241C6E7}" type="datetimeFigureOut">
              <a:rPr lang="de-DE" smtClean="0"/>
              <a:t>12.09.2017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154896-4D62-4CE1-9CCB-B5E2EECE1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4B585A-A109-407F-82B4-5EBFB5BB2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8C75-748A-49F1-AA4D-B838A7F8F3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81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F1E1C-2D7B-4311-8734-3EDE6B44F4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Hypernuclear Production by Coherent Antiproton-Nucleus Reactions </a:t>
            </a:r>
            <a:br>
              <a:rPr lang="en-US" b="1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1CF330-1A59-40D5-ACBF-00E8EA9B1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645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H. Lenske </a:t>
            </a:r>
          </a:p>
          <a:p>
            <a:r>
              <a:rPr lang="de-DE" b="1" dirty="0"/>
              <a:t>and </a:t>
            </a:r>
          </a:p>
          <a:p>
            <a:r>
              <a:rPr lang="de-DE" b="1" dirty="0"/>
              <a:t>A. </a:t>
            </a:r>
            <a:r>
              <a:rPr lang="de-DE" b="1" dirty="0" err="1"/>
              <a:t>Larionov</a:t>
            </a:r>
            <a:endParaRPr lang="de-DE" b="1" dirty="0"/>
          </a:p>
          <a:p>
            <a:r>
              <a:rPr lang="de-DE" b="1" dirty="0"/>
              <a:t>Institut für Theoretische Physik, JLU Gießen</a:t>
            </a:r>
          </a:p>
        </p:txBody>
      </p:sp>
    </p:spTree>
    <p:extLst>
      <p:ext uri="{BB962C8B-B14F-4D97-AF65-F5344CB8AC3E}">
        <p14:creationId xmlns:p14="http://schemas.microsoft.com/office/powerpoint/2010/main" val="29923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A0194A0-0C14-4C79-B1AF-74BCA9313E7A}"/>
              </a:ext>
            </a:extLst>
          </p:cNvPr>
          <p:cNvSpPr txBox="1"/>
          <p:nvPr/>
        </p:nvSpPr>
        <p:spPr>
          <a:xfrm>
            <a:off x="1382570" y="139178"/>
            <a:ext cx="9078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Antiproton-Nucleus </a:t>
            </a:r>
            <a:r>
              <a:rPr lang="de-DE" sz="2400" b="1" dirty="0" err="1"/>
              <a:t>Reaction</a:t>
            </a:r>
            <a:r>
              <a:rPr lang="de-DE" sz="2400" b="1" dirty="0"/>
              <a:t> Amplitude</a:t>
            </a:r>
          </a:p>
          <a:p>
            <a:pPr algn="ctr"/>
            <a:r>
              <a:rPr lang="de-DE" sz="2400" b="1" dirty="0" err="1">
                <a:solidFill>
                  <a:srgbClr val="FF0000"/>
                </a:solidFill>
              </a:rPr>
              <a:t>Including</a:t>
            </a:r>
            <a:r>
              <a:rPr lang="de-DE" sz="2400" b="1" dirty="0">
                <a:solidFill>
                  <a:srgbClr val="FF0000"/>
                </a:solidFill>
              </a:rPr>
              <a:t> ISI and FSI Nuclear Interactions</a:t>
            </a:r>
          </a:p>
          <a:p>
            <a:pPr algn="ctr"/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b="1" dirty="0"/>
              <a:t>(</a:t>
            </a:r>
            <a:r>
              <a:rPr lang="en-US" b="1" dirty="0" err="1"/>
              <a:t>Nucl.Phys</a:t>
            </a:r>
            <a:r>
              <a:rPr lang="en-US" b="1" dirty="0"/>
              <a:t>. A957 (2017) 450)</a:t>
            </a:r>
            <a:endParaRPr lang="de-DE" b="1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E53977ED-47E6-4561-94FE-E90D5DA8E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532735"/>
              </p:ext>
            </p:extLst>
          </p:nvPr>
        </p:nvGraphicFramePr>
        <p:xfrm>
          <a:off x="4994109" y="4216680"/>
          <a:ext cx="2159887" cy="42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1218960" imgH="241200" progId="Equation.DSMT4">
                  <p:embed/>
                </p:oleObj>
              </mc:Choice>
              <mc:Fallback>
                <p:oleObj name="Equation" r:id="rId3" imgW="1218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4109" y="4216680"/>
                        <a:ext cx="2159887" cy="427478"/>
                      </a:xfrm>
                      <a:prstGeom prst="rect">
                        <a:avLst/>
                      </a:prstGeom>
                      <a:ln w="476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74187E71-BEE5-4641-AF06-685A4C2A4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4038" y="1389263"/>
            <a:ext cx="9160030" cy="2142600"/>
          </a:xfrm>
          <a:prstGeom prst="rect">
            <a:avLst/>
          </a:prstGeom>
          <a:ln w="47625">
            <a:solidFill>
              <a:srgbClr val="0070C0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CDF989E-D7A1-49F6-A26C-76B3FEE422DD}"/>
              </a:ext>
            </a:extLst>
          </p:cNvPr>
          <p:cNvSpPr txBox="1"/>
          <p:nvPr/>
        </p:nvSpPr>
        <p:spPr>
          <a:xfrm>
            <a:off x="1534971" y="3710904"/>
            <a:ext cx="9078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Nuclear </a:t>
            </a:r>
            <a:r>
              <a:rPr lang="de-DE" sz="2000" b="1" dirty="0" err="1"/>
              <a:t>Reaction</a:t>
            </a:r>
            <a:r>
              <a:rPr lang="de-DE" sz="2000" b="1" dirty="0"/>
              <a:t> </a:t>
            </a:r>
            <a:r>
              <a:rPr lang="de-DE" sz="2000" b="1" dirty="0" err="1"/>
              <a:t>Coefficients</a:t>
            </a:r>
            <a:r>
              <a:rPr lang="de-DE" sz="2000" b="1" dirty="0"/>
              <a:t> in Eikonal Approximation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EF2F708-E965-498C-8B19-3FB0BB4028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8145" y="4843070"/>
            <a:ext cx="5388675" cy="1753286"/>
          </a:xfrm>
          <a:prstGeom prst="rect">
            <a:avLst/>
          </a:prstGeom>
          <a:ln w="34925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66843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BC79EA2-DDF2-41F2-BAC8-3C0823CFE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97" y="1265230"/>
            <a:ext cx="8039407" cy="4239750"/>
          </a:xfrm>
          <a:prstGeom prst="rect">
            <a:avLst/>
          </a:prstGeom>
          <a:ln w="47625">
            <a:solidFill>
              <a:srgbClr val="FF0000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9AD0094-39A7-49EE-899E-8B540714A953}"/>
              </a:ext>
            </a:extLst>
          </p:cNvPr>
          <p:cNvSpPr txBox="1"/>
          <p:nvPr/>
        </p:nvSpPr>
        <p:spPr>
          <a:xfrm>
            <a:off x="2941047" y="5532582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Without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846C853-833A-4FB7-8E24-DBD0E9446CF6}"/>
              </a:ext>
            </a:extLst>
          </p:cNvPr>
          <p:cNvSpPr txBox="1"/>
          <p:nvPr/>
        </p:nvSpPr>
        <p:spPr>
          <a:xfrm>
            <a:off x="6839989" y="5547215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97C766A-670E-4687-8AD6-736290BFEA09}"/>
              </a:ext>
            </a:extLst>
          </p:cNvPr>
          <p:cNvSpPr txBox="1"/>
          <p:nvPr/>
        </p:nvSpPr>
        <p:spPr>
          <a:xfrm>
            <a:off x="1382570" y="124359"/>
            <a:ext cx="9078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Hypernuclear </a:t>
            </a:r>
            <a:r>
              <a:rPr lang="de-DE" sz="2400" b="1" dirty="0" err="1"/>
              <a:t>Production</a:t>
            </a:r>
            <a:endParaRPr lang="de-DE" sz="2400" b="1" dirty="0"/>
          </a:p>
          <a:p>
            <a:pPr algn="ctr"/>
            <a:r>
              <a:rPr lang="de-DE" sz="2400" b="1" dirty="0"/>
              <a:t>Meson Exchange and ISI/FSI</a:t>
            </a:r>
          </a:p>
        </p:txBody>
      </p:sp>
    </p:spTree>
    <p:extLst>
      <p:ext uri="{BB962C8B-B14F-4D97-AF65-F5344CB8AC3E}">
        <p14:creationId xmlns:p14="http://schemas.microsoft.com/office/powerpoint/2010/main" val="252551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870C225-9F74-4D53-97B8-4A13A4291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030" y="1340801"/>
            <a:ext cx="8019941" cy="4176398"/>
          </a:xfrm>
          <a:prstGeom prst="rect">
            <a:avLst/>
          </a:prstGeom>
          <a:ln w="47625">
            <a:solidFill>
              <a:srgbClr val="FF0000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1BC78F-92F3-4492-8251-84D564C3AC19}"/>
              </a:ext>
            </a:extLst>
          </p:cNvPr>
          <p:cNvSpPr txBox="1"/>
          <p:nvPr/>
        </p:nvSpPr>
        <p:spPr>
          <a:xfrm>
            <a:off x="1382570" y="351130"/>
            <a:ext cx="9078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Hypernuclear </a:t>
            </a:r>
            <a:r>
              <a:rPr lang="de-DE" sz="2400" b="1" dirty="0" err="1"/>
              <a:t>Production</a:t>
            </a:r>
            <a:endParaRPr lang="de-DE" sz="2400" b="1" dirty="0"/>
          </a:p>
          <a:p>
            <a:pPr algn="ctr"/>
            <a:r>
              <a:rPr lang="de-DE" sz="2400" b="1" dirty="0"/>
              <a:t>Differential Cross </a:t>
            </a:r>
            <a:r>
              <a:rPr lang="de-DE" sz="2400" b="1" dirty="0" err="1"/>
              <a:t>Sections</a:t>
            </a:r>
            <a:r>
              <a:rPr lang="de-DE" sz="2400" b="1" dirty="0"/>
              <a:t> for </a:t>
            </a:r>
            <a:r>
              <a:rPr lang="de-DE" sz="2400" b="1" dirty="0">
                <a:latin typeface="Symbol" panose="05050102010706020507" pitchFamily="18" charset="2"/>
              </a:rPr>
              <a:t>L</a:t>
            </a:r>
            <a:r>
              <a:rPr lang="de-DE" sz="2400" b="1" dirty="0"/>
              <a:t> Bound States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5CD1C8-2230-4C18-A0D2-B919E0A53E3F}"/>
              </a:ext>
            </a:extLst>
          </p:cNvPr>
          <p:cNvSpPr txBox="1"/>
          <p:nvPr/>
        </p:nvSpPr>
        <p:spPr>
          <a:xfrm>
            <a:off x="3110733" y="5503323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Without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5E6B7E8-4FE0-4524-B21C-90ACBF2E8DD6}"/>
              </a:ext>
            </a:extLst>
          </p:cNvPr>
          <p:cNvSpPr txBox="1"/>
          <p:nvPr/>
        </p:nvSpPr>
        <p:spPr>
          <a:xfrm>
            <a:off x="6995104" y="5503323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</p:spTree>
    <p:extLst>
      <p:ext uri="{BB962C8B-B14F-4D97-AF65-F5344CB8AC3E}">
        <p14:creationId xmlns:p14="http://schemas.microsoft.com/office/powerpoint/2010/main" val="27598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393BA6D-E3B1-48F1-8861-C5522F7AB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565" y="1273220"/>
            <a:ext cx="4456362" cy="4644212"/>
          </a:xfrm>
          <a:prstGeom prst="rect">
            <a:avLst/>
          </a:prstGeom>
          <a:ln w="47625">
            <a:solidFill>
              <a:srgbClr val="0070C0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EB15608-D4DB-42DA-B5B2-73200BF93030}"/>
              </a:ext>
            </a:extLst>
          </p:cNvPr>
          <p:cNvSpPr txBox="1"/>
          <p:nvPr/>
        </p:nvSpPr>
        <p:spPr>
          <a:xfrm>
            <a:off x="1419145" y="160936"/>
            <a:ext cx="9078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Hypernuclear </a:t>
            </a:r>
            <a:r>
              <a:rPr lang="de-DE" sz="2400" b="1" dirty="0" err="1"/>
              <a:t>Production</a:t>
            </a:r>
            <a:endParaRPr lang="de-DE" sz="2400" b="1" dirty="0"/>
          </a:p>
          <a:p>
            <a:pPr algn="ctr"/>
            <a:r>
              <a:rPr lang="de-DE" sz="2400" b="1" dirty="0" err="1"/>
              <a:t>Spectral</a:t>
            </a:r>
            <a:r>
              <a:rPr lang="de-DE" sz="2400" b="1" dirty="0"/>
              <a:t> Distribution of </a:t>
            </a:r>
            <a:r>
              <a:rPr lang="de-DE" sz="2400" b="1" dirty="0">
                <a:latin typeface="Symbol" panose="05050102010706020507" pitchFamily="18" charset="2"/>
              </a:rPr>
              <a:t>L</a:t>
            </a:r>
            <a:r>
              <a:rPr lang="de-DE" sz="2400" b="1" dirty="0"/>
              <a:t> Bound States</a:t>
            </a:r>
          </a:p>
        </p:txBody>
      </p:sp>
    </p:spTree>
    <p:extLst>
      <p:ext uri="{BB962C8B-B14F-4D97-AF65-F5344CB8AC3E}">
        <p14:creationId xmlns:p14="http://schemas.microsoft.com/office/powerpoint/2010/main" val="4024968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951A950-0B74-4EF8-A660-EA32EB8B6732}"/>
              </a:ext>
            </a:extLst>
          </p:cNvPr>
          <p:cNvSpPr txBox="1"/>
          <p:nvPr/>
        </p:nvSpPr>
        <p:spPr>
          <a:xfrm>
            <a:off x="1382570" y="351130"/>
            <a:ext cx="907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and Outlook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C582421-CB74-4DCF-8BA4-F9737436A8F3}"/>
              </a:ext>
            </a:extLst>
          </p:cNvPr>
          <p:cNvSpPr txBox="1"/>
          <p:nvPr/>
        </p:nvSpPr>
        <p:spPr>
          <a:xfrm>
            <a:off x="1035097" y="1133856"/>
            <a:ext cx="97731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/>
              <a:t>Covariant</a:t>
            </a:r>
            <a:r>
              <a:rPr lang="de-DE" sz="2000" b="1" dirty="0"/>
              <a:t> Lagrangian </a:t>
            </a:r>
            <a:r>
              <a:rPr lang="de-DE" sz="2000" b="1" dirty="0" err="1"/>
              <a:t>description</a:t>
            </a:r>
            <a:r>
              <a:rPr lang="de-DE" sz="2000" b="1" dirty="0"/>
              <a:t> of antiproton-</a:t>
            </a:r>
            <a:r>
              <a:rPr lang="de-DE" sz="2000" b="1" dirty="0" err="1"/>
              <a:t>induced</a:t>
            </a:r>
            <a:r>
              <a:rPr lang="de-DE" sz="2000" b="1" dirty="0"/>
              <a:t> </a:t>
            </a:r>
            <a:r>
              <a:rPr lang="de-DE" sz="2000" b="1" dirty="0" err="1"/>
              <a:t>strangeness</a:t>
            </a:r>
            <a:r>
              <a:rPr lang="de-DE" sz="2000" b="1" dirty="0"/>
              <a:t>-transfer </a:t>
            </a:r>
            <a:r>
              <a:rPr lang="de-DE" sz="2000" b="1" dirty="0" err="1"/>
              <a:t>reactions</a:t>
            </a:r>
            <a:endParaRPr lang="de-DE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/>
              <a:t>Correlated</a:t>
            </a:r>
            <a:r>
              <a:rPr lang="de-DE" sz="2000" b="1" dirty="0"/>
              <a:t> [</a:t>
            </a:r>
            <a:r>
              <a:rPr lang="de-DE" sz="2000" b="1" dirty="0" err="1"/>
              <a:t>K,</a:t>
            </a:r>
            <a:r>
              <a:rPr lang="de-DE" sz="2000" b="1" dirty="0" err="1">
                <a:latin typeface="Symbol" panose="05050102010706020507" pitchFamily="18" charset="2"/>
              </a:rPr>
              <a:t>p</a:t>
            </a:r>
            <a:r>
              <a:rPr lang="de-DE" sz="2000" b="1" dirty="0"/>
              <a:t>]</a:t>
            </a:r>
            <a:r>
              <a:rPr lang="de-DE" sz="2000" b="1" baseline="-25000" dirty="0"/>
              <a:t>0+</a:t>
            </a:r>
            <a:r>
              <a:rPr lang="de-DE" sz="2000" b="1" dirty="0"/>
              <a:t> </a:t>
            </a:r>
            <a:r>
              <a:rPr lang="de-DE" sz="2000" b="1" dirty="0" err="1"/>
              <a:t>exchange</a:t>
            </a:r>
            <a:r>
              <a:rPr lang="de-DE" sz="2000" b="1" dirty="0"/>
              <a:t> </a:t>
            </a:r>
            <a:r>
              <a:rPr lang="de-DE" sz="2000" b="1" dirty="0" err="1"/>
              <a:t>modeled</a:t>
            </a:r>
            <a:r>
              <a:rPr lang="de-DE" sz="2000" b="1" dirty="0"/>
              <a:t> </a:t>
            </a:r>
            <a:r>
              <a:rPr lang="de-DE" sz="2000" b="1" dirty="0" err="1"/>
              <a:t>by</a:t>
            </a:r>
            <a:r>
              <a:rPr lang="de-DE" sz="2000" b="1" dirty="0"/>
              <a:t> </a:t>
            </a:r>
            <a:r>
              <a:rPr lang="de-DE" sz="2000" b="1" dirty="0">
                <a:latin typeface="Symbol" panose="05050102010706020507" pitchFamily="18" charset="2"/>
              </a:rPr>
              <a:t>k</a:t>
            </a:r>
            <a:r>
              <a:rPr lang="de-DE" sz="2000" b="1" dirty="0"/>
              <a:t>/K*(800) </a:t>
            </a:r>
            <a:r>
              <a:rPr lang="de-DE" sz="2000" b="1" dirty="0" err="1"/>
              <a:t>meson</a:t>
            </a:r>
            <a:r>
              <a:rPr lang="de-DE" sz="2000" b="1" dirty="0"/>
              <a:t> </a:t>
            </a:r>
            <a:r>
              <a:rPr lang="de-DE" sz="2000" b="1" dirty="0" err="1"/>
              <a:t>exchange</a:t>
            </a:r>
            <a:endParaRPr lang="de-DE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/>
              <a:t>Clear </a:t>
            </a:r>
            <a:r>
              <a:rPr lang="de-DE" sz="2000" b="1" dirty="0" err="1"/>
              <a:t>evidence</a:t>
            </a:r>
            <a:r>
              <a:rPr lang="de-DE" sz="2000" b="1" dirty="0"/>
              <a:t> for </a:t>
            </a:r>
            <a:r>
              <a:rPr lang="de-DE" sz="2000" b="1" dirty="0">
                <a:latin typeface="Symbol" panose="05050102010706020507" pitchFamily="18" charset="2"/>
              </a:rPr>
              <a:t>k</a:t>
            </a:r>
            <a:r>
              <a:rPr lang="de-DE" sz="2000" b="1" dirty="0"/>
              <a:t>-</a:t>
            </a:r>
            <a:r>
              <a:rPr lang="de-DE" sz="2000" b="1" dirty="0" err="1"/>
              <a:t>channel</a:t>
            </a:r>
            <a:r>
              <a:rPr lang="de-DE" sz="2000" b="1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/>
              <a:t>Hypernuclear </a:t>
            </a:r>
            <a:r>
              <a:rPr lang="de-DE" sz="2000" b="1" dirty="0" err="1"/>
              <a:t>production</a:t>
            </a:r>
            <a:endParaRPr lang="de-DE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/>
              <a:t>RMF </a:t>
            </a:r>
            <a:r>
              <a:rPr lang="de-DE" sz="2000" b="1" dirty="0" err="1"/>
              <a:t>s.p</a:t>
            </a:r>
            <a:r>
              <a:rPr lang="de-DE" sz="2000" b="1" dirty="0"/>
              <a:t>. </a:t>
            </a:r>
            <a:r>
              <a:rPr lang="de-DE" sz="2000" b="1" dirty="0" err="1"/>
              <a:t>wave</a:t>
            </a:r>
            <a:r>
              <a:rPr lang="de-DE" sz="2000" b="1" dirty="0"/>
              <a:t> </a:t>
            </a:r>
            <a:r>
              <a:rPr lang="de-DE" sz="2000" b="1" dirty="0" err="1"/>
              <a:t>functions</a:t>
            </a:r>
            <a:endParaRPr lang="de-DE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/>
              <a:t>ISI/FSI </a:t>
            </a:r>
            <a:r>
              <a:rPr lang="de-DE" sz="2000" b="1" dirty="0" err="1"/>
              <a:t>treatment</a:t>
            </a:r>
            <a:r>
              <a:rPr lang="de-DE" sz="2000" b="1" dirty="0"/>
              <a:t> in </a:t>
            </a:r>
            <a:r>
              <a:rPr lang="de-DE" sz="2000" b="1" dirty="0" err="1"/>
              <a:t>eikonal</a:t>
            </a:r>
            <a:r>
              <a:rPr lang="de-DE" sz="2000" b="1" dirty="0"/>
              <a:t> </a:t>
            </a:r>
            <a:r>
              <a:rPr lang="de-DE" sz="2000" b="1" dirty="0" err="1"/>
              <a:t>theory</a:t>
            </a:r>
            <a:endParaRPr lang="de-DE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/>
              <a:t>Continuum</a:t>
            </a:r>
            <a:r>
              <a:rPr lang="de-DE" sz="2000" b="1" dirty="0"/>
              <a:t> </a:t>
            </a:r>
            <a:r>
              <a:rPr lang="de-DE" sz="2000" b="1" dirty="0" err="1"/>
              <a:t>dynamics</a:t>
            </a:r>
            <a:r>
              <a:rPr lang="de-DE" sz="2000" b="1" dirty="0"/>
              <a:t> of </a:t>
            </a:r>
            <a:r>
              <a:rPr lang="de-DE" sz="2000" b="1" dirty="0">
                <a:latin typeface="Symbol" panose="05050102010706020507" pitchFamily="18" charset="2"/>
              </a:rPr>
              <a:t>L</a:t>
            </a:r>
            <a:r>
              <a:rPr lang="de-DE" sz="2000" b="1" dirty="0"/>
              <a:t>-hypernuclei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/>
              <a:t>Investigations of </a:t>
            </a:r>
            <a:r>
              <a:rPr lang="de-DE" sz="2000" b="1" dirty="0">
                <a:latin typeface="Symbol" panose="05050102010706020507" pitchFamily="18" charset="2"/>
              </a:rPr>
              <a:t>S</a:t>
            </a:r>
            <a:r>
              <a:rPr lang="de-DE" sz="2000" b="1" dirty="0"/>
              <a:t> hypernuclei</a:t>
            </a:r>
            <a:r>
              <a:rPr lang="de-DE" dirty="0"/>
              <a:t> 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2167D71-9F30-4FFD-B049-EF8B3ECE6827}"/>
              </a:ext>
            </a:extLst>
          </p:cNvPr>
          <p:cNvSpPr txBox="1"/>
          <p:nvPr/>
        </p:nvSpPr>
        <p:spPr>
          <a:xfrm>
            <a:off x="7007963" y="5240569"/>
            <a:ext cx="444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…</a:t>
            </a:r>
            <a:r>
              <a:rPr lang="de-DE" b="1" dirty="0" err="1"/>
              <a:t>see</a:t>
            </a:r>
            <a:r>
              <a:rPr lang="de-DE" b="1" dirty="0"/>
              <a:t>: A. </a:t>
            </a:r>
            <a:r>
              <a:rPr lang="de-DE" b="1" dirty="0" err="1"/>
              <a:t>Larionov</a:t>
            </a:r>
            <a:r>
              <a:rPr lang="de-DE" b="1" dirty="0"/>
              <a:t>, H.L. , PLB (2017) in </a:t>
            </a:r>
            <a:r>
              <a:rPr lang="de-DE" b="1" dirty="0" err="1"/>
              <a:t>print</a:t>
            </a:r>
            <a:endParaRPr lang="de-DE" b="1" dirty="0"/>
          </a:p>
          <a:p>
            <a:pPr algn="ctr"/>
            <a:r>
              <a:rPr lang="en-US" b="1" dirty="0"/>
              <a:t>(supported by DFG, Grant Le439/9)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8360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DC1D698-8F70-4E3E-A438-21E139776E75}"/>
              </a:ext>
            </a:extLst>
          </p:cNvPr>
          <p:cNvSpPr txBox="1"/>
          <p:nvPr/>
        </p:nvSpPr>
        <p:spPr>
          <a:xfrm>
            <a:off x="1199015" y="847788"/>
            <a:ext cx="99917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Agenda:</a:t>
            </a:r>
          </a:p>
          <a:p>
            <a:endParaRPr lang="de-DE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b="1" dirty="0"/>
              <a:t>Antiproton-</a:t>
            </a:r>
            <a:r>
              <a:rPr lang="de-DE" sz="2200" b="1" dirty="0" err="1"/>
              <a:t>nucleus</a:t>
            </a:r>
            <a:r>
              <a:rPr lang="de-DE" sz="2200" b="1" dirty="0"/>
              <a:t> </a:t>
            </a:r>
            <a:r>
              <a:rPr lang="de-DE" sz="2200" b="1" dirty="0" err="1"/>
              <a:t>scattering</a:t>
            </a:r>
            <a:endParaRPr lang="de-DE" sz="22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b="1" dirty="0"/>
              <a:t>Hypernuclear </a:t>
            </a:r>
            <a:r>
              <a:rPr lang="de-DE" sz="2200" b="1" dirty="0" err="1"/>
              <a:t>production</a:t>
            </a:r>
            <a:r>
              <a:rPr lang="de-DE" sz="2200" b="1" dirty="0"/>
              <a:t> </a:t>
            </a:r>
            <a:r>
              <a:rPr lang="de-DE" sz="2200" b="1" dirty="0" err="1"/>
              <a:t>by</a:t>
            </a:r>
            <a:r>
              <a:rPr lang="de-DE" sz="2200" b="1" dirty="0"/>
              <a:t> </a:t>
            </a:r>
            <a:r>
              <a:rPr lang="de-DE" sz="2200" b="1" dirty="0" err="1"/>
              <a:t>coherent</a:t>
            </a:r>
            <a:r>
              <a:rPr lang="de-DE" sz="2200" b="1" dirty="0"/>
              <a:t> antiproton-</a:t>
            </a:r>
            <a:r>
              <a:rPr lang="de-DE" sz="2200" b="1" dirty="0" err="1"/>
              <a:t>nucleus</a:t>
            </a:r>
            <a:r>
              <a:rPr lang="de-DE" sz="2200" b="1" dirty="0"/>
              <a:t> </a:t>
            </a:r>
            <a:r>
              <a:rPr lang="de-DE" sz="2200" b="1" dirty="0" err="1"/>
              <a:t>reactions</a:t>
            </a:r>
            <a:endParaRPr lang="de-DE" sz="22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Covariant</a:t>
            </a:r>
            <a:r>
              <a:rPr lang="de-DE" sz="2200" b="1" dirty="0"/>
              <a:t> Lagrangian </a:t>
            </a:r>
            <a:r>
              <a:rPr lang="de-DE" sz="2200" b="1" dirty="0" err="1"/>
              <a:t>description</a:t>
            </a:r>
            <a:r>
              <a:rPr lang="de-DE" sz="2200" b="1" dirty="0"/>
              <a:t> of             </a:t>
            </a:r>
            <a:r>
              <a:rPr lang="de-DE" sz="2200" b="1" dirty="0" err="1"/>
              <a:t>reactions</a:t>
            </a:r>
            <a:endParaRPr lang="de-DE" sz="22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Probing</a:t>
            </a:r>
            <a:r>
              <a:rPr lang="de-DE" sz="2200" b="1" dirty="0"/>
              <a:t>                      </a:t>
            </a:r>
            <a:r>
              <a:rPr lang="de-DE" sz="2200" b="1" dirty="0" err="1"/>
              <a:t>meson</a:t>
            </a:r>
            <a:r>
              <a:rPr lang="de-DE" sz="2200" b="1" dirty="0"/>
              <a:t>-exchange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b="1" dirty="0"/>
              <a:t>Hypernuclear </a:t>
            </a:r>
            <a:r>
              <a:rPr lang="de-DE" sz="2200" b="1" dirty="0" err="1"/>
              <a:t>production</a:t>
            </a:r>
            <a:r>
              <a:rPr lang="de-DE" sz="2200" b="1" dirty="0"/>
              <a:t> </a:t>
            </a:r>
            <a:r>
              <a:rPr lang="de-DE" sz="2200" b="1" dirty="0" err="1"/>
              <a:t>by</a:t>
            </a:r>
            <a:r>
              <a:rPr lang="de-DE" sz="2200" b="1" dirty="0"/>
              <a:t>             </a:t>
            </a:r>
            <a:r>
              <a:rPr lang="de-DE" sz="2200" b="1" dirty="0" err="1"/>
              <a:t>reactions</a:t>
            </a:r>
            <a:endParaRPr lang="de-DE" sz="22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b="1" dirty="0"/>
              <a:t>Outlook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1CCB61AE-F535-4897-8AD9-6DA7C33A86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07906"/>
              </p:ext>
            </p:extLst>
          </p:nvPr>
        </p:nvGraphicFramePr>
        <p:xfrm>
          <a:off x="2550666" y="3125267"/>
          <a:ext cx="1222284" cy="393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749160" imgH="241200" progId="Equation.DSMT4">
                  <p:embed/>
                </p:oleObj>
              </mc:Choice>
              <mc:Fallback>
                <p:oleObj name="Equation" r:id="rId3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0666" y="3125267"/>
                        <a:ext cx="1222284" cy="393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0A757A6-7582-41BA-856C-B2F1C825E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052282"/>
              </p:ext>
            </p:extLst>
          </p:nvPr>
        </p:nvGraphicFramePr>
        <p:xfrm>
          <a:off x="5786959" y="2651125"/>
          <a:ext cx="6842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419040" imgH="228600" progId="Equation.DSMT4">
                  <p:embed/>
                </p:oleObj>
              </mc:Choice>
              <mc:Fallback>
                <p:oleObj name="Equation" r:id="rId5" imgW="419040" imgH="228600" progId="Equation.DSMT4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1CCB61AE-F535-4897-8AD9-6DA7C33A86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86959" y="2651125"/>
                        <a:ext cx="684213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C8C3D2C8-680D-4C7C-B7A6-ABBE95BF59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817407"/>
              </p:ext>
            </p:extLst>
          </p:nvPr>
        </p:nvGraphicFramePr>
        <p:xfrm>
          <a:off x="4885970" y="3674034"/>
          <a:ext cx="6842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7" imgW="419040" imgH="228600" progId="Equation.DSMT4">
                  <p:embed/>
                </p:oleObj>
              </mc:Choice>
              <mc:Fallback>
                <p:oleObj name="Equation" r:id="rId7" imgW="419040" imgH="228600" progId="Equation.DSMT4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10A757A6-7582-41BA-856C-B2F1C825E1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5970" y="3674034"/>
                        <a:ext cx="684213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90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>
            <p:extLst/>
          </p:nvPr>
        </p:nvGraphicFramePr>
        <p:xfrm>
          <a:off x="3575051" y="692697"/>
          <a:ext cx="5040313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Bitmap" r:id="rId4" imgW="3790476" imgH="2876190" progId="Paint.Picture">
                  <p:embed/>
                </p:oleObj>
              </mc:Choice>
              <mc:Fallback>
                <p:oleObj name="Bitmap" r:id="rId4" imgW="3790476" imgH="2876190" progId="Paint.Picture">
                  <p:embed/>
                  <p:pic>
                    <p:nvPicPr>
                      <p:cNvPr id="972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1" y="692697"/>
                        <a:ext cx="5040313" cy="3824287"/>
                      </a:xfrm>
                      <a:prstGeom prst="rect">
                        <a:avLst/>
                      </a:prstGeom>
                      <a:noFill/>
                      <a:ln w="476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703512" y="115889"/>
            <a:ext cx="8640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1" dirty="0" err="1">
                <a:latin typeface="Comic Sans MS" pitchFamily="66" charset="0"/>
              </a:rPr>
              <a:t>Antinucleon-Nucleon</a:t>
            </a:r>
            <a:r>
              <a:rPr lang="de-DE" sz="2400" b="1" dirty="0">
                <a:latin typeface="Comic Sans MS" pitchFamily="66" charset="0"/>
              </a:rPr>
              <a:t> Annihilation at </a:t>
            </a:r>
            <a:r>
              <a:rPr lang="de-DE" sz="2400" b="1" dirty="0" err="1">
                <a:latin typeface="Comic Sans MS" pitchFamily="66" charset="0"/>
              </a:rPr>
              <a:t>the</a:t>
            </a:r>
            <a:r>
              <a:rPr lang="de-DE" sz="2400" b="1" dirty="0">
                <a:latin typeface="Comic Sans MS" pitchFamily="66" charset="0"/>
              </a:rPr>
              <a:t> QCD Level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7104063" y="4652963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	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436435"/>
              </p:ext>
            </p:extLst>
          </p:nvPr>
        </p:nvGraphicFramePr>
        <p:xfrm>
          <a:off x="282169" y="4400551"/>
          <a:ext cx="2808287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Formel" r:id="rId6" imgW="952200" imgH="761760" progId="Equation.DSMT4">
                  <p:embed/>
                </p:oleObj>
              </mc:Choice>
              <mc:Fallback>
                <p:oleObj name="Formel" r:id="rId6" imgW="952200" imgH="761760" progId="Equation.DSMT4">
                  <p:embed/>
                  <p:pic>
                    <p:nvPicPr>
                      <p:cNvPr id="972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169" y="4400551"/>
                        <a:ext cx="2808287" cy="22479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47625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976211"/>
              </p:ext>
            </p:extLst>
          </p:nvPr>
        </p:nvGraphicFramePr>
        <p:xfrm>
          <a:off x="9130239" y="4325938"/>
          <a:ext cx="2957512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Formel" r:id="rId8" imgW="1002960" imgH="787320" progId="Equation.DSMT4">
                  <p:embed/>
                </p:oleObj>
              </mc:Choice>
              <mc:Fallback>
                <p:oleObj name="Formel" r:id="rId8" imgW="1002960" imgH="787320" progId="Equation.DSMT4">
                  <p:embed/>
                  <p:pic>
                    <p:nvPicPr>
                      <p:cNvPr id="972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0239" y="4325938"/>
                        <a:ext cx="2957512" cy="23225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061266" y="1988841"/>
            <a:ext cx="1296144" cy="76944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/>
              <a:t>OZI </a:t>
            </a:r>
            <a:r>
              <a:rPr lang="de-DE" sz="2200" b="1" dirty="0" err="1"/>
              <a:t>favored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8893112" y="1988841"/>
            <a:ext cx="18002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/>
              <a:t>OZI </a:t>
            </a:r>
            <a:r>
              <a:rPr lang="de-DE" sz="2200" b="1" dirty="0" err="1"/>
              <a:t>suppressed</a:t>
            </a:r>
            <a:endParaRPr lang="de-DE" sz="2200" b="1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692D3CAB-7671-47F4-A35D-B2258013A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236110"/>
              </p:ext>
            </p:extLst>
          </p:nvPr>
        </p:nvGraphicFramePr>
        <p:xfrm>
          <a:off x="5461000" y="3308056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10" imgW="914400" imgH="198720" progId="Equation.DSMT4">
                  <p:embed/>
                </p:oleObj>
              </mc:Choice>
              <mc:Fallback>
                <p:oleObj name="Equation" r:id="rId10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61000" y="3308056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09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8A1ABB3-E7C1-4E45-974C-DCD974ECD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751" y="1232428"/>
            <a:ext cx="4702499" cy="3189328"/>
          </a:xfrm>
          <a:prstGeom prst="rect">
            <a:avLst/>
          </a:prstGeom>
          <a:ln w="47625">
            <a:solidFill>
              <a:schemeClr val="accent1"/>
            </a:solidFill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46EB08A-9F41-4B12-92A3-49922BDD7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540" y="4625213"/>
            <a:ext cx="4844998" cy="38269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A27DEDC-21AD-4695-AADC-C2A343667BCA}"/>
              </a:ext>
            </a:extLst>
          </p:cNvPr>
          <p:cNvSpPr txBox="1"/>
          <p:nvPr/>
        </p:nvSpPr>
        <p:spPr>
          <a:xfrm>
            <a:off x="1350412" y="431597"/>
            <a:ext cx="9002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Hadronic</a:t>
            </a:r>
            <a:r>
              <a:rPr lang="de-DE" sz="2400" b="1" dirty="0"/>
              <a:t> Scenario: Hypernuclear </a:t>
            </a:r>
            <a:r>
              <a:rPr lang="de-DE" sz="2400" b="1" dirty="0" err="1"/>
              <a:t>Production</a:t>
            </a:r>
            <a:r>
              <a:rPr lang="de-DE" sz="2400" b="1" dirty="0"/>
              <a:t> </a:t>
            </a:r>
            <a:r>
              <a:rPr lang="de-DE" sz="2400" b="1" dirty="0" err="1"/>
              <a:t>by</a:t>
            </a:r>
            <a:r>
              <a:rPr lang="de-DE" sz="2400" b="1" dirty="0"/>
              <a:t> </a:t>
            </a:r>
            <a:r>
              <a:rPr lang="de-DE" sz="2400" b="1" dirty="0" err="1"/>
              <a:t>Strangeness</a:t>
            </a:r>
            <a:r>
              <a:rPr lang="de-DE" sz="2400" b="1" dirty="0"/>
              <a:t>-Transfer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7B94C87-F672-48FF-BD9A-6DEF988D3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057" y="5210510"/>
            <a:ext cx="3215829" cy="957241"/>
          </a:xfrm>
          <a:prstGeom prst="rect">
            <a:avLst/>
          </a:prstGeom>
          <a:ln w="34925">
            <a:solidFill>
              <a:srgbClr val="00B050"/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C995DFA-B7B4-48FD-A4BA-BAEDFD7C2E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941" y="5207246"/>
            <a:ext cx="3205877" cy="959844"/>
          </a:xfrm>
          <a:prstGeom prst="rect">
            <a:avLst/>
          </a:prstGeom>
          <a:ln w="3492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42956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56441AC-8061-4A09-A8CB-55D1244CC67C}"/>
              </a:ext>
            </a:extLst>
          </p:cNvPr>
          <p:cNvSpPr txBox="1"/>
          <p:nvPr/>
        </p:nvSpPr>
        <p:spPr>
          <a:xfrm>
            <a:off x="1250899" y="351130"/>
            <a:ext cx="907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Covariant</a:t>
            </a:r>
            <a:r>
              <a:rPr lang="de-DE" sz="2400" b="1" dirty="0"/>
              <a:t> Lagrangian Approach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B8D327-2317-4095-91C5-A2D8EBAA5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013" y="1200111"/>
            <a:ext cx="6241498" cy="1819415"/>
          </a:xfrm>
          <a:prstGeom prst="rect">
            <a:avLst/>
          </a:prstGeom>
          <a:ln w="34925">
            <a:solidFill>
              <a:schemeClr val="accent1"/>
            </a:solidFill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EB154B76-5C2F-4843-A64E-DA549C6FD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833" y="4015284"/>
            <a:ext cx="2847858" cy="1860130"/>
          </a:xfrm>
          <a:prstGeom prst="rect">
            <a:avLst/>
          </a:prstGeom>
          <a:ln w="34925">
            <a:solidFill>
              <a:srgbClr val="00B050"/>
            </a:solidFill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1496BF6-0435-4CEC-AE02-759DAF76FC6B}"/>
              </a:ext>
            </a:extLst>
          </p:cNvPr>
          <p:cNvSpPr txBox="1"/>
          <p:nvPr/>
        </p:nvSpPr>
        <p:spPr>
          <a:xfrm>
            <a:off x="3260868" y="3453238"/>
            <a:ext cx="5597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SU(3)-</a:t>
            </a:r>
            <a:r>
              <a:rPr lang="de-DE" sz="2000" b="1" dirty="0" err="1"/>
              <a:t>based</a:t>
            </a:r>
            <a:r>
              <a:rPr lang="de-DE" sz="2000" b="1" dirty="0"/>
              <a:t> </a:t>
            </a:r>
            <a:r>
              <a:rPr lang="de-DE" sz="2000" b="1" dirty="0" err="1"/>
              <a:t>coupling</a:t>
            </a:r>
            <a:r>
              <a:rPr lang="de-DE" sz="2000" b="1" dirty="0"/>
              <a:t> </a:t>
            </a:r>
            <a:r>
              <a:rPr lang="de-DE" sz="2000" b="1" dirty="0" err="1"/>
              <a:t>constants</a:t>
            </a:r>
            <a:r>
              <a:rPr lang="de-DE" sz="20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8305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474C4-FF4C-420A-AE55-D0F2A844E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456" y="930454"/>
            <a:ext cx="7669088" cy="1965358"/>
          </a:xfrm>
          <a:prstGeom prst="rect">
            <a:avLst/>
          </a:prstGeom>
          <a:ln w="47625">
            <a:solidFill>
              <a:srgbClr val="FFFF0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61DCD65-1A09-4860-96E6-535AF38794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5297" y="4936314"/>
            <a:ext cx="6412500" cy="1205809"/>
          </a:xfrm>
          <a:prstGeom prst="rect">
            <a:avLst/>
          </a:prstGeom>
          <a:ln w="47625">
            <a:solidFill>
              <a:srgbClr val="FF0000"/>
            </a:solidFill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56441AC-8061-4A09-A8CB-55D1244CC67C}"/>
              </a:ext>
            </a:extLst>
          </p:cNvPr>
          <p:cNvSpPr txBox="1"/>
          <p:nvPr/>
        </p:nvSpPr>
        <p:spPr>
          <a:xfrm>
            <a:off x="1556918" y="253345"/>
            <a:ext cx="907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Elementary </a:t>
            </a:r>
            <a:r>
              <a:rPr lang="de-DE" sz="2400" b="1" dirty="0" err="1"/>
              <a:t>Reaction</a:t>
            </a:r>
            <a:r>
              <a:rPr lang="de-DE" sz="2400" b="1" dirty="0"/>
              <a:t> Amplitude and Cross </a:t>
            </a:r>
            <a:r>
              <a:rPr lang="de-DE" sz="2400" b="1" dirty="0" err="1"/>
              <a:t>Section</a:t>
            </a:r>
            <a:endParaRPr lang="de-DE" sz="24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A6F3D6E-4557-485F-9E64-9456BFEDCA31}"/>
              </a:ext>
            </a:extLst>
          </p:cNvPr>
          <p:cNvSpPr txBox="1"/>
          <p:nvPr/>
        </p:nvSpPr>
        <p:spPr>
          <a:xfrm>
            <a:off x="1035521" y="3123040"/>
            <a:ext cx="10554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/>
              <a:t>…</a:t>
            </a:r>
            <a:r>
              <a:rPr lang="de-DE" sz="2200" b="1" dirty="0" err="1"/>
              <a:t>including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coupling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elementary</a:t>
            </a:r>
            <a:r>
              <a:rPr lang="de-DE" sz="2200" b="1" dirty="0"/>
              <a:t> </a:t>
            </a:r>
            <a:r>
              <a:rPr lang="de-DE" sz="2200" b="1" dirty="0" err="1"/>
              <a:t>annihilation</a:t>
            </a:r>
            <a:r>
              <a:rPr lang="de-DE" sz="2200" b="1" dirty="0"/>
              <a:t> </a:t>
            </a:r>
            <a:r>
              <a:rPr lang="de-DE" sz="2200" b="1" dirty="0" err="1"/>
              <a:t>channels</a:t>
            </a:r>
            <a:r>
              <a:rPr lang="de-DE" sz="2200" b="1" dirty="0"/>
              <a:t> </a:t>
            </a:r>
            <a:r>
              <a:rPr lang="de-DE" sz="2200" b="1" dirty="0" err="1"/>
              <a:t>by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attenuation</a:t>
            </a:r>
            <a:r>
              <a:rPr lang="de-DE" sz="2200" b="1" dirty="0"/>
              <a:t> </a:t>
            </a:r>
            <a:r>
              <a:rPr lang="de-DE" sz="2200" b="1" dirty="0" err="1"/>
              <a:t>factor</a:t>
            </a:r>
            <a:r>
              <a:rPr lang="de-DE" sz="2200" b="1" dirty="0"/>
              <a:t> 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2E4B0E55-524C-47CA-948C-1E21F815BF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366710"/>
              </p:ext>
            </p:extLst>
          </p:nvPr>
        </p:nvGraphicFramePr>
        <p:xfrm>
          <a:off x="4590179" y="3600447"/>
          <a:ext cx="28130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90179" y="3600447"/>
                        <a:ext cx="28130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18F8D42-A419-4B20-89AF-E21A627A6DC7}"/>
              </a:ext>
            </a:extLst>
          </p:cNvPr>
          <p:cNvSpPr txBox="1"/>
          <p:nvPr/>
        </p:nvSpPr>
        <p:spPr>
          <a:xfrm>
            <a:off x="1418443" y="4389190"/>
            <a:ext cx="93207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/>
              <a:t>Elementary </a:t>
            </a:r>
            <a:r>
              <a:rPr lang="de-DE" sz="2200" b="1" dirty="0" err="1"/>
              <a:t>cross</a:t>
            </a:r>
            <a:r>
              <a:rPr lang="de-DE" sz="2200" b="1" dirty="0"/>
              <a:t> </a:t>
            </a:r>
            <a:r>
              <a:rPr lang="de-DE" sz="2200" b="1" dirty="0" err="1"/>
              <a:t>section</a:t>
            </a:r>
            <a:r>
              <a:rPr lang="de-DE" sz="2200" b="1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83857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AE07E64-8C62-40A9-ADCC-ABE67CA1D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550" y="1012559"/>
            <a:ext cx="6048900" cy="4881330"/>
          </a:xfrm>
          <a:prstGeom prst="rect">
            <a:avLst/>
          </a:prstGeom>
          <a:ln w="34925">
            <a:solidFill>
              <a:srgbClr val="00B050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8BC4BDD-8A56-4AB0-B700-6417F636F38D}"/>
              </a:ext>
            </a:extLst>
          </p:cNvPr>
          <p:cNvSpPr txBox="1"/>
          <p:nvPr/>
        </p:nvSpPr>
        <p:spPr>
          <a:xfrm>
            <a:off x="1250899" y="351130"/>
            <a:ext cx="907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Correlated</a:t>
            </a:r>
            <a:r>
              <a:rPr lang="de-DE" sz="2400" b="1" dirty="0"/>
              <a:t> Scalar [</a:t>
            </a:r>
            <a:r>
              <a:rPr lang="de-DE" sz="2400" b="1" dirty="0" err="1"/>
              <a:t>K,</a:t>
            </a:r>
            <a:r>
              <a:rPr lang="de-DE" sz="2400" b="1" dirty="0" err="1">
                <a:latin typeface="Symbol" panose="05050102010706020507" pitchFamily="18" charset="2"/>
              </a:rPr>
              <a:t>p</a:t>
            </a:r>
            <a:r>
              <a:rPr lang="de-DE" sz="2400" b="1" dirty="0"/>
              <a:t>]</a:t>
            </a:r>
            <a:r>
              <a:rPr lang="de-DE" sz="2400" b="1" baseline="-25000" dirty="0"/>
              <a:t>0+</a:t>
            </a:r>
            <a:r>
              <a:rPr lang="de-DE" sz="2400" b="1" dirty="0"/>
              <a:t> Exchange: The </a:t>
            </a:r>
            <a:r>
              <a:rPr lang="de-DE" sz="2400" b="1" dirty="0">
                <a:latin typeface="Symbol" panose="05050102010706020507" pitchFamily="18" charset="2"/>
              </a:rPr>
              <a:t>k</a:t>
            </a:r>
            <a:r>
              <a:rPr lang="de-DE" sz="2400" b="1" dirty="0"/>
              <a:t>/K*(800) </a:t>
            </a:r>
            <a:r>
              <a:rPr lang="de-DE" sz="2400" b="1" dirty="0" err="1"/>
              <a:t>Spectral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endParaRPr lang="de-DE" sz="24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2040C6-27C2-4E03-A945-D1E37D8E63EA}"/>
              </a:ext>
            </a:extLst>
          </p:cNvPr>
          <p:cNvSpPr txBox="1"/>
          <p:nvPr/>
        </p:nvSpPr>
        <p:spPr>
          <a:xfrm>
            <a:off x="8273490" y="5603441"/>
            <a:ext cx="2296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(PDG 2016)</a:t>
            </a:r>
          </a:p>
        </p:txBody>
      </p:sp>
    </p:spTree>
    <p:extLst>
      <p:ext uri="{BB962C8B-B14F-4D97-AF65-F5344CB8AC3E}">
        <p14:creationId xmlns:p14="http://schemas.microsoft.com/office/powerpoint/2010/main" val="404928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A171AF8-800A-4B13-BC48-B6182347A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066" y="1165232"/>
            <a:ext cx="9256609" cy="465836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B80449-9F02-47A5-A787-15A8C74E0D46}"/>
              </a:ext>
            </a:extLst>
          </p:cNvPr>
          <p:cNvSpPr txBox="1"/>
          <p:nvPr/>
        </p:nvSpPr>
        <p:spPr>
          <a:xfrm>
            <a:off x="1250899" y="260294"/>
            <a:ext cx="9078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Elementary </a:t>
            </a:r>
            <a:r>
              <a:rPr lang="de-DE" sz="2400" b="1" dirty="0" err="1"/>
              <a:t>Reaction</a:t>
            </a:r>
            <a:r>
              <a:rPr lang="de-DE" sz="2400" b="1" dirty="0"/>
              <a:t> and Data</a:t>
            </a:r>
          </a:p>
          <a:p>
            <a:pPr algn="ctr"/>
            <a:r>
              <a:rPr lang="de-DE" sz="2400" b="1" dirty="0"/>
              <a:t>Total Cross </a:t>
            </a:r>
            <a:r>
              <a:rPr lang="de-DE" sz="2400" b="1" dirty="0" err="1"/>
              <a:t>Sections</a:t>
            </a:r>
            <a:endParaRPr lang="de-DE" sz="2400" b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71CBE0E-8FFE-4351-8D48-176D31260586}"/>
              </a:ext>
            </a:extLst>
          </p:cNvPr>
          <p:cNvSpPr txBox="1"/>
          <p:nvPr/>
        </p:nvSpPr>
        <p:spPr>
          <a:xfrm>
            <a:off x="2668672" y="5362276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Without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13CE5CE-F2C5-4017-8008-03AE5056AE90}"/>
              </a:ext>
            </a:extLst>
          </p:cNvPr>
          <p:cNvSpPr txBox="1"/>
          <p:nvPr/>
        </p:nvSpPr>
        <p:spPr>
          <a:xfrm>
            <a:off x="7121859" y="5359285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</p:spTree>
    <p:extLst>
      <p:ext uri="{BB962C8B-B14F-4D97-AF65-F5344CB8AC3E}">
        <p14:creationId xmlns:p14="http://schemas.microsoft.com/office/powerpoint/2010/main" val="419816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40A8730-16BA-4665-B6F4-49035274D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620" y="1257679"/>
            <a:ext cx="7552760" cy="3567237"/>
          </a:xfrm>
          <a:prstGeom prst="rect">
            <a:avLst/>
          </a:prstGeom>
          <a:ln w="47625">
            <a:solidFill>
              <a:srgbClr val="FF0000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AB2EF44-2E36-4873-BBCF-B02845E27059}"/>
              </a:ext>
            </a:extLst>
          </p:cNvPr>
          <p:cNvSpPr txBox="1"/>
          <p:nvPr/>
        </p:nvSpPr>
        <p:spPr>
          <a:xfrm>
            <a:off x="1382570" y="351130"/>
            <a:ext cx="9078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Elementary </a:t>
            </a:r>
            <a:r>
              <a:rPr lang="de-DE" sz="2400" b="1" dirty="0" err="1"/>
              <a:t>Reaction</a:t>
            </a:r>
            <a:r>
              <a:rPr lang="de-DE" sz="2400" b="1" dirty="0"/>
              <a:t> and Data</a:t>
            </a:r>
          </a:p>
          <a:p>
            <a:pPr algn="ctr"/>
            <a:r>
              <a:rPr lang="de-DE" sz="2400" b="1" dirty="0"/>
              <a:t>Differential Cross </a:t>
            </a:r>
            <a:r>
              <a:rPr lang="de-DE" sz="2400" b="1" dirty="0" err="1"/>
              <a:t>Sections</a:t>
            </a:r>
            <a:endParaRPr lang="de-DE" sz="24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770541-E916-4F65-8789-A6C3C8B6F522}"/>
              </a:ext>
            </a:extLst>
          </p:cNvPr>
          <p:cNvSpPr txBox="1"/>
          <p:nvPr/>
        </p:nvSpPr>
        <p:spPr>
          <a:xfrm>
            <a:off x="3110733" y="4888848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Without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E1646DB-8AE2-465E-A8B6-63054936B3B7}"/>
              </a:ext>
            </a:extLst>
          </p:cNvPr>
          <p:cNvSpPr txBox="1"/>
          <p:nvPr/>
        </p:nvSpPr>
        <p:spPr>
          <a:xfrm>
            <a:off x="6679331" y="4898069"/>
            <a:ext cx="260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>
                <a:latin typeface="Symbol" panose="05050102010706020507" pitchFamily="18" charset="2"/>
              </a:rPr>
              <a:t>k</a:t>
            </a:r>
            <a:r>
              <a:rPr lang="de-DE" b="1" dirty="0"/>
              <a:t>-exchange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E3F2AB-BDD8-4546-864F-69AEBA60284A}"/>
              </a:ext>
            </a:extLst>
          </p:cNvPr>
          <p:cNvSpPr txBox="1"/>
          <p:nvPr/>
        </p:nvSpPr>
        <p:spPr>
          <a:xfrm>
            <a:off x="1491079" y="5441291"/>
            <a:ext cx="907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Evidence</a:t>
            </a:r>
            <a:r>
              <a:rPr lang="de-DE" sz="2400" b="1" dirty="0"/>
              <a:t> for </a:t>
            </a:r>
            <a:r>
              <a:rPr lang="de-DE" sz="2400" b="1" dirty="0">
                <a:latin typeface="Symbol" panose="05050102010706020507" pitchFamily="18" charset="2"/>
              </a:rPr>
              <a:t>k/K</a:t>
            </a:r>
            <a:r>
              <a:rPr lang="de-DE" sz="2400" b="1" baseline="30000" dirty="0">
                <a:latin typeface="Symbol" panose="05050102010706020507" pitchFamily="18" charset="2"/>
              </a:rPr>
              <a:t>*</a:t>
            </a:r>
            <a:r>
              <a:rPr lang="de-DE" sz="2400" b="1" dirty="0">
                <a:latin typeface="Symbol" panose="05050102010706020507" pitchFamily="18" charset="2"/>
              </a:rPr>
              <a:t>(800), </a:t>
            </a:r>
            <a:r>
              <a:rPr lang="de-DE" sz="2400" b="1" dirty="0"/>
              <a:t>i.e. </a:t>
            </a:r>
            <a:r>
              <a:rPr lang="de-DE" sz="2400" b="1" dirty="0" err="1"/>
              <a:t>correlated</a:t>
            </a:r>
            <a:r>
              <a:rPr lang="de-DE" sz="2400" b="1" dirty="0"/>
              <a:t> </a:t>
            </a:r>
            <a:r>
              <a:rPr lang="de-DE" sz="2400" b="1" dirty="0" err="1"/>
              <a:t>scalar</a:t>
            </a:r>
            <a:r>
              <a:rPr lang="de-DE" sz="2400" b="1" dirty="0"/>
              <a:t> [</a:t>
            </a:r>
            <a:r>
              <a:rPr lang="de-DE" sz="2400" b="1" dirty="0" err="1"/>
              <a:t>K,</a:t>
            </a:r>
            <a:r>
              <a:rPr lang="de-DE" sz="2400" b="1" dirty="0" err="1">
                <a:latin typeface="Symbol" panose="05050102010706020507" pitchFamily="18" charset="2"/>
              </a:rPr>
              <a:t>p</a:t>
            </a:r>
            <a:r>
              <a:rPr lang="de-DE" sz="2400" b="1" dirty="0"/>
              <a:t>], </a:t>
            </a:r>
            <a:r>
              <a:rPr lang="de-DE" sz="2400" b="1" dirty="0" err="1"/>
              <a:t>exchange</a:t>
            </a:r>
            <a:r>
              <a:rPr lang="de-DE" sz="24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239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60</Paragraphs>
  <Slides>14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Symbol</vt:lpstr>
      <vt:lpstr>Office</vt:lpstr>
      <vt:lpstr>Bitmap</vt:lpstr>
      <vt:lpstr>Formel</vt:lpstr>
      <vt:lpstr>Equation</vt:lpstr>
      <vt:lpstr>  Hypernuclear Production by Coherent Antiproton-Nucleus Reactions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Hypernuclear Production by Coherent Antiproton-Nucleus Annihilation Reactions</dc:title>
  <dc:creator>Horst Lenske</dc:creator>
  <cp:lastModifiedBy>Horst Lenske</cp:lastModifiedBy>
  <cp:revision>33</cp:revision>
  <dcterms:created xsi:type="dcterms:W3CDTF">2017-09-05T22:51:01Z</dcterms:created>
  <dcterms:modified xsi:type="dcterms:W3CDTF">2017-09-12T12:20:45Z</dcterms:modified>
</cp:coreProperties>
</file>