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9" r:id="rId4"/>
  </p:sldMasterIdLst>
  <p:notesMasterIdLst>
    <p:notesMasterId r:id="rId33"/>
  </p:notesMasterIdLst>
  <p:handoutMasterIdLst>
    <p:handoutMasterId r:id="rId34"/>
  </p:handoutMasterIdLst>
  <p:sldIdLst>
    <p:sldId id="324" r:id="rId5"/>
    <p:sldId id="312" r:id="rId6"/>
    <p:sldId id="265" r:id="rId7"/>
    <p:sldId id="266" r:id="rId8"/>
    <p:sldId id="300" r:id="rId9"/>
    <p:sldId id="302" r:id="rId10"/>
    <p:sldId id="304" r:id="rId11"/>
    <p:sldId id="306" r:id="rId12"/>
    <p:sldId id="308" r:id="rId13"/>
    <p:sldId id="309" r:id="rId14"/>
    <p:sldId id="314" r:id="rId15"/>
    <p:sldId id="276" r:id="rId16"/>
    <p:sldId id="310" r:id="rId17"/>
    <p:sldId id="277" r:id="rId18"/>
    <p:sldId id="316" r:id="rId19"/>
    <p:sldId id="338" r:id="rId20"/>
    <p:sldId id="339" r:id="rId21"/>
    <p:sldId id="320" r:id="rId22"/>
    <p:sldId id="290" r:id="rId23"/>
    <p:sldId id="322" r:id="rId24"/>
    <p:sldId id="323" r:id="rId25"/>
    <p:sldId id="340" r:id="rId26"/>
    <p:sldId id="341" r:id="rId27"/>
    <p:sldId id="329" r:id="rId28"/>
    <p:sldId id="293" r:id="rId29"/>
    <p:sldId id="347" r:id="rId30"/>
    <p:sldId id="330" r:id="rId31"/>
    <p:sldId id="313" r:id="rId32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3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3333CC"/>
    <a:srgbClr val="3333FF"/>
    <a:srgbClr val="CA4743"/>
    <a:srgbClr val="EE7D11"/>
    <a:srgbClr val="283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52" autoAdjust="0"/>
    <p:restoredTop sz="94673" autoAdjust="0"/>
  </p:normalViewPr>
  <p:slideViewPr>
    <p:cSldViewPr snapToGrid="0" snapToObjects="1">
      <p:cViewPr varScale="1">
        <p:scale>
          <a:sx n="106" d="100"/>
          <a:sy n="106" d="100"/>
        </p:scale>
        <p:origin x="1308" y="114"/>
      </p:cViewPr>
      <p:guideLst>
        <p:guide orient="horz" pos="1139"/>
        <p:guide pos="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7" y="2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/>
          <a:lstStyle>
            <a:lvl1pPr algn="r">
              <a:defRPr sz="1400"/>
            </a:lvl1pPr>
          </a:lstStyle>
          <a:p>
            <a:fld id="{6EC04340-A823-F847-9A64-5CE827D27A95}" type="datetime1">
              <a:rPr lang="fr-CH" smtClean="0"/>
              <a:t>11.09.2017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8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7" y="9721108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 anchor="b"/>
          <a:lstStyle>
            <a:lvl1pPr algn="r">
              <a:defRPr sz="1400"/>
            </a:lvl1pPr>
          </a:lstStyle>
          <a:p>
            <a:fld id="{C6B88BA4-820C-1F41-B1C6-33FCFCE270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7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7" y="2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/>
          <a:lstStyle>
            <a:lvl1pPr algn="r">
              <a:defRPr sz="1400"/>
            </a:lvl1pPr>
          </a:lstStyle>
          <a:p>
            <a:fld id="{5020894D-6BA4-834C-9315-28D496F075A1}" type="datetime1">
              <a:rPr lang="fr-CH" smtClean="0"/>
              <a:t>11.09.2017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584" tIns="51293" rIns="102584" bIns="5129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102584" tIns="51293" rIns="102584" bIns="51293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8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7" y="9721108"/>
            <a:ext cx="3076363" cy="511731"/>
          </a:xfrm>
          <a:prstGeom prst="rect">
            <a:avLst/>
          </a:prstGeom>
        </p:spPr>
        <p:txBody>
          <a:bodyPr vert="horz" lIns="102584" tIns="51293" rIns="102584" bIns="51293" rtlCol="0" anchor="b"/>
          <a:lstStyle>
            <a:lvl1pPr algn="r">
              <a:defRPr sz="1400"/>
            </a:lvl1pPr>
          </a:lstStyle>
          <a:p>
            <a:fld id="{1BB179DC-8756-8245-8B47-59551A7A4C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2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938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280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66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94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03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861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583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373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066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98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571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406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758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21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132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395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713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222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035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494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81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42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59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46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13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475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56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27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</p:spPr>
        <p:txBody>
          <a:bodyPr>
            <a:normAutofit/>
          </a:bodyPr>
          <a:lstStyle>
            <a:lvl1pPr algn="l">
              <a:defRPr sz="3500" b="1" cap="all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4258" y="6459713"/>
            <a:ext cx="7646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9713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5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4258" y="6451762"/>
            <a:ext cx="7646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1762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3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2027238"/>
            <a:ext cx="3798840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1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4258" y="6459713"/>
            <a:ext cx="7646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9713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Espace réservé du contenu 25"/>
          <p:cNvSpPr>
            <a:spLocks noGrp="1"/>
          </p:cNvSpPr>
          <p:nvPr>
            <p:ph sz="quarter" idx="12" hasCustomPrompt="1"/>
          </p:nvPr>
        </p:nvSpPr>
        <p:spPr>
          <a:xfrm>
            <a:off x="4680035" y="2027238"/>
            <a:ext cx="381232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94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2586814"/>
            <a:ext cx="3798840" cy="3562751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1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4258" y="6459713"/>
            <a:ext cx="7646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9713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Espace réservé du contenu 25"/>
          <p:cNvSpPr>
            <a:spLocks noGrp="1"/>
          </p:cNvSpPr>
          <p:nvPr>
            <p:ph sz="quarter" idx="12" hasCustomPrompt="1"/>
          </p:nvPr>
        </p:nvSpPr>
        <p:spPr>
          <a:xfrm>
            <a:off x="4656517" y="2586813"/>
            <a:ext cx="3812325" cy="3562751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2</a:t>
            </a:r>
            <a:endParaRPr lang="fr-FR" dirty="0"/>
          </a:p>
        </p:txBody>
      </p:sp>
      <p:sp>
        <p:nvSpPr>
          <p:cNvPr id="9" name="Espace réservé du contenu 25"/>
          <p:cNvSpPr>
            <a:spLocks noGrp="1"/>
          </p:cNvSpPr>
          <p:nvPr>
            <p:ph sz="quarter" idx="13" hasCustomPrompt="1"/>
          </p:nvPr>
        </p:nvSpPr>
        <p:spPr>
          <a:xfrm>
            <a:off x="634257" y="1975386"/>
            <a:ext cx="3798840" cy="552638"/>
          </a:xfrm>
          <a:solidFill>
            <a:srgbClr val="283A44"/>
          </a:solidFill>
        </p:spPr>
        <p:txBody>
          <a:bodyPr lIns="108000" tIns="0" rIns="108000" bIns="0"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Content 1</a:t>
            </a:r>
            <a:endParaRPr lang="fr-FR" dirty="0"/>
          </a:p>
        </p:txBody>
      </p:sp>
      <p:sp>
        <p:nvSpPr>
          <p:cNvPr id="10" name="Espace réservé du contenu 25"/>
          <p:cNvSpPr>
            <a:spLocks noGrp="1"/>
          </p:cNvSpPr>
          <p:nvPr>
            <p:ph sz="quarter" idx="14" hasCustomPrompt="1"/>
          </p:nvPr>
        </p:nvSpPr>
        <p:spPr>
          <a:xfrm>
            <a:off x="4668276" y="1975386"/>
            <a:ext cx="3798840" cy="552638"/>
          </a:xfrm>
          <a:solidFill>
            <a:srgbClr val="EE7D11"/>
          </a:solidFill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lang="fr-FR" sz="13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None/>
            </a:pPr>
            <a:r>
              <a:rPr lang="fr-FR" dirty="0" smtClean="0"/>
              <a:t>Content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765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4257" y="6459713"/>
            <a:ext cx="7646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9713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Espace réservé du contenu 25"/>
          <p:cNvSpPr>
            <a:spLocks noGrp="1"/>
          </p:cNvSpPr>
          <p:nvPr>
            <p:ph sz="quarter" idx="12" hasCustomPrompt="1"/>
          </p:nvPr>
        </p:nvSpPr>
        <p:spPr>
          <a:xfrm>
            <a:off x="2939720" y="1975386"/>
            <a:ext cx="5529122" cy="4185938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Clr>
                <a:srgbClr val="CA4743"/>
              </a:buClr>
              <a:buFont typeface="Wingdings" charset="2"/>
              <a:buChar char="§"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endParaRPr lang="fr-FR" dirty="0"/>
          </a:p>
        </p:txBody>
      </p:sp>
      <p:sp>
        <p:nvSpPr>
          <p:cNvPr id="9" name="Espace réservé du contenu 25"/>
          <p:cNvSpPr>
            <a:spLocks noGrp="1"/>
          </p:cNvSpPr>
          <p:nvPr>
            <p:ph sz="quarter" idx="13" hasCustomPrompt="1"/>
          </p:nvPr>
        </p:nvSpPr>
        <p:spPr>
          <a:xfrm>
            <a:off x="634257" y="1975386"/>
            <a:ext cx="1999731" cy="4185938"/>
          </a:xfrm>
          <a:solidFill>
            <a:srgbClr val="CA4743"/>
          </a:solidFill>
        </p:spPr>
        <p:txBody>
          <a:bodyPr lIns="108000" tIns="0" rIns="108000" bIns="0"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251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4257" y="6459713"/>
            <a:ext cx="7646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9713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0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38175" y="6459713"/>
            <a:ext cx="7642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459713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0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56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75615"/>
            <a:ext cx="822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756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2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6" r:id="rId5"/>
    <p:sldLayoutId id="2147493484" r:id="rId6"/>
    <p:sldLayoutId id="2147493485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w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5.png"/><Relationship Id="rId9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3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Measurement </a:t>
            </a:r>
            <a:r>
              <a:rPr lang="en-US" sz="2800" dirty="0"/>
              <a:t>of (anti-)hypernuclei production with ALICE at the LHC</a:t>
            </a:r>
            <a:endParaRPr lang="it-IT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368" y="4871597"/>
            <a:ext cx="504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Stefano Piano on behalf of ALICE Collaboration</a:t>
            </a:r>
            <a:br>
              <a:rPr lang="en-US" dirty="0"/>
            </a:br>
            <a:r>
              <a:rPr lang="en-US" dirty="0"/>
              <a:t>INFN </a:t>
            </a:r>
            <a:r>
              <a:rPr lang="en-US" dirty="0" err="1"/>
              <a:t>sez</a:t>
            </a:r>
            <a:r>
              <a:rPr lang="en-US" dirty="0"/>
              <a:t>. </a:t>
            </a:r>
            <a:r>
              <a:rPr lang="en-US" dirty="0" smtClean="0"/>
              <a:t>Trieste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03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 L</a:t>
            </a:r>
            <a:r>
              <a:rPr lang="it-IT" dirty="0"/>
              <a:t>arge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on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dirty="0"/>
              <a:t>ollider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/>
              <a:t>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34257" y="1297273"/>
            <a:ext cx="7794315" cy="655489"/>
          </a:xfrm>
        </p:spPr>
        <p:txBody>
          <a:bodyPr/>
          <a:lstStyle/>
          <a:p>
            <a:r>
              <a:rPr lang="en-US" sz="1200" dirty="0"/>
              <a:t>ALICE particle identification capabilities are unique. Almost all known techniques are exploited: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</a:t>
            </a:r>
            <a:r>
              <a:rPr lang="en-US" sz="1200" dirty="0" smtClean="0"/>
              <a:t>, time-of-flight, transition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</a:t>
            </a:r>
            <a:r>
              <a:rPr lang="en-US" sz="1200" dirty="0" smtClean="0"/>
              <a:t>herenkov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calorimetry </a:t>
            </a:r>
            <a:r>
              <a:rPr lang="en-US" sz="1200" dirty="0" smtClean="0"/>
              <a:t>and decay topology (V0, cascade</a:t>
            </a:r>
            <a:r>
              <a:rPr lang="en-US" sz="1200" dirty="0"/>
              <a:t>)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837589"/>
            <a:ext cx="6356220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477" y="1820445"/>
            <a:ext cx="20925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ITS: </a:t>
            </a:r>
            <a:r>
              <a:rPr lang="en-US" sz="1200" dirty="0" smtClean="0"/>
              <a:t>precise separation of primary particles and those from weak decays (hyper-nuclei) or knock-out from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0477" y="2903217"/>
            <a:ext cx="20925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TPC: </a:t>
            </a:r>
            <a:r>
              <a:rPr lang="en-US" sz="1200" dirty="0" smtClean="0"/>
              <a:t>particle identification via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 </a:t>
            </a:r>
            <a:r>
              <a:rPr lang="en-US" sz="1200" dirty="0" smtClean="0"/>
              <a:t>(allows also separation of charges).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0477" y="361930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TOF: </a:t>
            </a:r>
            <a:r>
              <a:rPr lang="en-US" sz="1200" dirty="0" smtClean="0"/>
              <a:t>particle identification via time-of-flight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0477" y="415072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TRD: </a:t>
            </a:r>
            <a:r>
              <a:rPr lang="en-US" sz="1200" dirty="0" smtClean="0"/>
              <a:t>electron identification via transition radiation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0476" y="4684866"/>
            <a:ext cx="20925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ITS+TPC+TRD</a:t>
            </a:r>
            <a:r>
              <a:rPr lang="en-US" sz="1200" b="1" dirty="0"/>
              <a:t>: </a:t>
            </a:r>
            <a:r>
              <a:rPr lang="en-US" sz="1200" dirty="0"/>
              <a:t>excellent track reconstruction capabilities in a high track density </a:t>
            </a:r>
            <a:r>
              <a:rPr lang="en-US" sz="1200" dirty="0" smtClean="0"/>
              <a:t>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0475" y="5590031"/>
            <a:ext cx="20925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HMPID: </a:t>
            </a:r>
            <a:r>
              <a:rPr lang="en-US" sz="1200" dirty="0" smtClean="0"/>
              <a:t>particle identification via Cherenkov radiation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257" y="6173994"/>
            <a:ext cx="635622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rgbClr val="FF0000"/>
                </a:solidFill>
              </a:rPr>
              <a:t>ALICE is ideally suited for the identification of light (anti-)(hyper)nuclei</a:t>
            </a:r>
          </a:p>
        </p:txBody>
      </p:sp>
    </p:spTree>
    <p:extLst>
      <p:ext uri="{BB962C8B-B14F-4D97-AF65-F5344CB8AC3E}">
        <p14:creationId xmlns:p14="http://schemas.microsoft.com/office/powerpoint/2010/main" val="34301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8" y="1243799"/>
            <a:ext cx="3420000" cy="274319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 identification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425043" y="1951634"/>
            <a:ext cx="4493933" cy="2042985"/>
          </a:xfrm>
        </p:spPr>
        <p:txBody>
          <a:bodyPr/>
          <a:lstStyle/>
          <a:p>
            <a:r>
              <a:rPr lang="it-IT" sz="1200" dirty="0"/>
              <a:t>Nuclei </a:t>
            </a:r>
            <a:r>
              <a:rPr lang="it-IT" sz="1200" dirty="0" err="1"/>
              <a:t>identification</a:t>
            </a:r>
            <a:r>
              <a:rPr lang="it-IT" sz="1200" dirty="0"/>
              <a:t> via </a:t>
            </a:r>
            <a:r>
              <a:rPr lang="it-IT" sz="1200" dirty="0" err="1" smtClean="0"/>
              <a:t>d</a:t>
            </a:r>
            <a:r>
              <a:rPr lang="it-IT" sz="1200" i="1" dirty="0" err="1" smtClean="0"/>
              <a:t>E</a:t>
            </a:r>
            <a:r>
              <a:rPr lang="it-IT" sz="1200" dirty="0" smtClean="0"/>
              <a:t>/d</a:t>
            </a:r>
            <a:r>
              <a:rPr lang="it-IT" sz="1200" i="1" dirty="0" smtClean="0"/>
              <a:t>x </a:t>
            </a:r>
            <a:r>
              <a:rPr lang="it-IT" sz="1200" dirty="0" err="1" smtClean="0"/>
              <a:t>measurement</a:t>
            </a:r>
            <a:r>
              <a:rPr lang="it-IT" sz="1200" dirty="0" smtClean="0"/>
              <a:t> in the TPC: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it-IT" sz="1200" dirty="0" err="1" smtClean="0"/>
              <a:t>d</a:t>
            </a:r>
            <a:r>
              <a:rPr lang="it-IT" sz="1200" i="1" dirty="0" err="1" smtClean="0"/>
              <a:t>E</a:t>
            </a:r>
            <a:r>
              <a:rPr lang="it-IT" sz="1200" dirty="0" smtClean="0"/>
              <a:t>/d</a:t>
            </a:r>
            <a:r>
              <a:rPr lang="it-IT" sz="1200" i="1" dirty="0" smtClean="0"/>
              <a:t>x </a:t>
            </a:r>
            <a:r>
              <a:rPr lang="it-IT" sz="1200" dirty="0" err="1"/>
              <a:t>resolution</a:t>
            </a:r>
            <a:r>
              <a:rPr lang="it-IT" sz="1200" dirty="0"/>
              <a:t> in </a:t>
            </a:r>
            <a:r>
              <a:rPr lang="it-IT" sz="1200" dirty="0" err="1"/>
              <a:t>central</a:t>
            </a:r>
            <a:r>
              <a:rPr lang="it-IT" sz="1200" dirty="0"/>
              <a:t> </a:t>
            </a:r>
            <a:r>
              <a:rPr lang="it-IT" sz="1200" dirty="0" smtClean="0"/>
              <a:t>Pb-Pb </a:t>
            </a:r>
            <a:r>
              <a:rPr lang="it-IT" sz="1200" dirty="0" err="1" smtClean="0"/>
              <a:t>collisions</a:t>
            </a:r>
            <a:r>
              <a:rPr lang="it-IT" sz="1200" dirty="0"/>
              <a:t>: </a:t>
            </a:r>
            <a:r>
              <a:rPr lang="it-IT" sz="1200" dirty="0" smtClean="0"/>
              <a:t>~7</a:t>
            </a:r>
            <a:r>
              <a:rPr lang="it-IT" sz="1200" dirty="0"/>
              <a:t>%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/>
              <a:t>Excellent </a:t>
            </a:r>
            <a:r>
              <a:rPr lang="en-US" sz="1200" dirty="0"/>
              <a:t>separation of (anti-)nuclei </a:t>
            </a:r>
            <a:r>
              <a:rPr lang="en-US" sz="1200" dirty="0" smtClean="0"/>
              <a:t>from other </a:t>
            </a:r>
            <a:r>
              <a:rPr lang="en-US" sz="1200" dirty="0"/>
              <a:t>particles over a wide </a:t>
            </a:r>
            <a:r>
              <a:rPr lang="it-IT" sz="1200" dirty="0" err="1" smtClean="0"/>
              <a:t>momentum</a:t>
            </a:r>
            <a:r>
              <a:rPr lang="it-IT" sz="1200" dirty="0" smtClean="0"/>
              <a:t> </a:t>
            </a:r>
            <a:r>
              <a:rPr lang="it-IT" sz="1200" dirty="0" err="1" smtClean="0"/>
              <a:t>range</a:t>
            </a:r>
            <a:endParaRPr lang="it-IT" sz="12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About 10 anti-alpha candidates identified out of 23x10</a:t>
            </a:r>
            <a:r>
              <a:rPr lang="en-US" sz="1200" baseline="30000" dirty="0"/>
              <a:t>6</a:t>
            </a:r>
            <a:r>
              <a:rPr lang="en-US" sz="1200" dirty="0"/>
              <a:t> </a:t>
            </a:r>
            <a:r>
              <a:rPr lang="en-US" sz="1200" dirty="0" smtClean="0"/>
              <a:t>events by </a:t>
            </a:r>
            <a:r>
              <a:rPr lang="en-US" sz="1200" dirty="0"/>
              <a:t>combining TPC and TOF particle identification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425042" y="1340206"/>
            <a:ext cx="4493933" cy="552638"/>
          </a:xfrm>
        </p:spPr>
        <p:txBody>
          <a:bodyPr/>
          <a:lstStyle/>
          <a:p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/>
              <a:t>m</a:t>
            </a:r>
            <a:r>
              <a:rPr lang="it-IT" dirty="0" err="1" smtClean="0"/>
              <a:t>omenta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922564" y="3733009"/>
            <a:ext cx="19992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 93 (2015) 024917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9" y="4237265"/>
            <a:ext cx="3689013" cy="2497769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425042" y="4777449"/>
            <a:ext cx="4505693" cy="1957586"/>
          </a:xfrm>
        </p:spPr>
        <p:txBody>
          <a:bodyPr/>
          <a:lstStyle/>
          <a:p>
            <a:r>
              <a:rPr lang="en-US" sz="1200" dirty="0" smtClean="0"/>
              <a:t>Excellent </a:t>
            </a:r>
            <a:r>
              <a:rPr lang="en-US" sz="1200" dirty="0"/>
              <a:t>TOF performance: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err="1" smtClean="0"/>
              <a:t>σ</a:t>
            </a:r>
            <a:r>
              <a:rPr lang="en-US" sz="1200" baseline="-25000" dirty="0" err="1" smtClean="0"/>
              <a:t>TOF</a:t>
            </a:r>
            <a:r>
              <a:rPr lang="en-US" sz="1200" dirty="0" smtClean="0"/>
              <a:t> </a:t>
            </a:r>
            <a:r>
              <a:rPr lang="en-US" sz="1200" dirty="0"/>
              <a:t>≈ 85 </a:t>
            </a:r>
            <a:r>
              <a:rPr lang="en-US" sz="1200" dirty="0" err="1"/>
              <a:t>ps</a:t>
            </a:r>
            <a:r>
              <a:rPr lang="en-US" sz="1200" dirty="0"/>
              <a:t> in </a:t>
            </a:r>
            <a:r>
              <a:rPr lang="en-US" sz="1200" dirty="0" err="1" smtClean="0"/>
              <a:t>Pb-Pb</a:t>
            </a:r>
            <a:r>
              <a:rPr lang="en-US" sz="1200" dirty="0"/>
              <a:t> </a:t>
            </a:r>
            <a:r>
              <a:rPr lang="it-IT" sz="1200" dirty="0" err="1" smtClean="0"/>
              <a:t>collisions</a:t>
            </a:r>
            <a:r>
              <a:rPr lang="it-IT" sz="1200" dirty="0"/>
              <a:t> </a:t>
            </a:r>
            <a:r>
              <a:rPr lang="en-US" sz="1200" dirty="0"/>
              <a:t>allows identification of light nuclei over a wide momentum </a:t>
            </a:r>
            <a:r>
              <a:rPr lang="en-US" sz="1200" dirty="0" smtClean="0"/>
              <a:t>range</a:t>
            </a:r>
            <a:endParaRPr lang="it-IT" sz="12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/>
              <a:t>V</a:t>
            </a:r>
            <a:r>
              <a:rPr lang="en-US" sz="1200" dirty="0" smtClean="0"/>
              <a:t>elocity </a:t>
            </a:r>
            <a:r>
              <a:rPr lang="en-US" sz="1200" dirty="0"/>
              <a:t>measurement with the </a:t>
            </a:r>
            <a:r>
              <a:rPr lang="en-US" sz="1200" dirty="0" smtClean="0"/>
              <a:t>TOF </a:t>
            </a:r>
            <a:r>
              <a:rPr lang="en-US" sz="1200" dirty="0"/>
              <a:t>detector is used to evaluate the 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r>
              <a:rPr lang="en-US" sz="1200" dirty="0" smtClean="0"/>
              <a:t>distribution and to subtract background from </a:t>
            </a:r>
            <a:r>
              <a:rPr lang="en-US" sz="1200" dirty="0"/>
              <a:t>the signal in each </a:t>
            </a:r>
            <a:r>
              <a:rPr lang="en-US" sz="1200" i="1" dirty="0" err="1" smtClean="0"/>
              <a:t>p</a:t>
            </a:r>
            <a:r>
              <a:rPr lang="en-US" sz="1200" baseline="-25000" dirty="0" err="1" smtClean="0"/>
              <a:t>T</a:t>
            </a:r>
            <a:r>
              <a:rPr lang="en-US" sz="1200" dirty="0" smtClean="0"/>
              <a:t>-bin by fitting </a:t>
            </a:r>
            <a:r>
              <a:rPr lang="en-US" sz="1200" dirty="0"/>
              <a:t>the m</a:t>
            </a:r>
            <a:r>
              <a:rPr lang="en-US" sz="1200" baseline="30000" dirty="0"/>
              <a:t>2</a:t>
            </a:r>
            <a:r>
              <a:rPr lang="en-US" sz="1200" dirty="0"/>
              <a:t> distribution</a:t>
            </a:r>
            <a:endParaRPr lang="en-US" sz="1200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4436801" y="4166021"/>
            <a:ext cx="4505693" cy="552638"/>
          </a:xfrm>
        </p:spPr>
        <p:txBody>
          <a:bodyPr/>
          <a:lstStyle/>
          <a:p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/>
              <a:t>m</a:t>
            </a:r>
            <a:r>
              <a:rPr lang="it-IT" dirty="0" err="1" smtClean="0"/>
              <a:t>omenta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076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(ANTI)</a:t>
            </a:r>
            <a:r>
              <a:rPr lang="it-IT" dirty="0" err="1" smtClean="0"/>
              <a:t>hyperTRITON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endParaRPr lang="it-IT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34256" y="3829085"/>
            <a:ext cx="4288263" cy="28342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baseline="30000" dirty="0" smtClean="0"/>
              <a:t>3</a:t>
            </a:r>
            <a:r>
              <a:rPr lang="el-GR" sz="1200" baseline="-25000" dirty="0" smtClean="0"/>
              <a:t>Λ</a:t>
            </a:r>
            <a:r>
              <a:rPr lang="en-US" sz="1200" dirty="0" smtClean="0"/>
              <a:t>H </a:t>
            </a:r>
            <a:r>
              <a:rPr lang="en-US" sz="1200" dirty="0"/>
              <a:t>search via two-body decays into charged </a:t>
            </a:r>
            <a:r>
              <a:rPr lang="en-US" sz="1200" dirty="0" smtClean="0"/>
              <a:t>particles: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Two </a:t>
            </a:r>
            <a:r>
              <a:rPr lang="en-US" sz="1200" dirty="0"/>
              <a:t>body decay: lower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Charged </a:t>
            </a:r>
            <a:r>
              <a:rPr lang="en-US" sz="1200" dirty="0"/>
              <a:t>particles: ALICE acceptance for charged particles </a:t>
            </a:r>
            <a:r>
              <a:rPr lang="en-US" sz="1200" dirty="0" smtClean="0"/>
              <a:t>(|</a:t>
            </a:r>
            <a:r>
              <a:rPr lang="el-GR" sz="1200" dirty="0" smtClean="0"/>
              <a:t>η</a:t>
            </a:r>
            <a:r>
              <a:rPr lang="it-IT" sz="1200" dirty="0" smtClean="0"/>
              <a:t>|&lt;0.9</a:t>
            </a:r>
            <a:r>
              <a:rPr lang="en-US" sz="1200" dirty="0" smtClean="0"/>
              <a:t>) higher </a:t>
            </a:r>
            <a:r>
              <a:rPr lang="en-US" sz="1200" dirty="0"/>
              <a:t>than for neutrals (|</a:t>
            </a:r>
            <a:r>
              <a:rPr lang="el-GR" sz="1200" dirty="0"/>
              <a:t>η</a:t>
            </a:r>
            <a:r>
              <a:rPr lang="it-IT" sz="1200" dirty="0"/>
              <a:t>|&lt;</a:t>
            </a:r>
            <a:r>
              <a:rPr lang="it-IT" sz="1200" dirty="0" smtClean="0"/>
              <a:t>0.7</a:t>
            </a:r>
            <a:r>
              <a:rPr lang="en-US" sz="12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Signal Extraction: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Identify </a:t>
            </a:r>
            <a:r>
              <a:rPr lang="en-US" sz="1200" baseline="30000" dirty="0"/>
              <a:t>3</a:t>
            </a:r>
            <a:r>
              <a:rPr lang="en-US" sz="1200" dirty="0"/>
              <a:t>He and </a:t>
            </a:r>
            <a:r>
              <a:rPr lang="el-GR" sz="1200" dirty="0" smtClean="0"/>
              <a:t>π</a:t>
            </a:r>
            <a:endParaRPr lang="en-US" sz="12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Evaluate (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He,</a:t>
            </a:r>
            <a:r>
              <a:rPr lang="el-GR" sz="1200" dirty="0" smtClean="0"/>
              <a:t>π</a:t>
            </a:r>
            <a:r>
              <a:rPr lang="en-US" sz="1200" dirty="0" smtClean="0"/>
              <a:t>)  </a:t>
            </a:r>
            <a:r>
              <a:rPr lang="en-US" sz="1200" dirty="0"/>
              <a:t>invariant mass 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Apply topological cuts in order to: 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identify secondary decay vertex and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reduce combinatorial </a:t>
            </a:r>
            <a:r>
              <a:rPr lang="en-US" sz="1200" dirty="0" smtClean="0"/>
              <a:t>background</a:t>
            </a:r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34257" y="1518181"/>
            <a:ext cx="3798840" cy="552638"/>
          </a:xfrm>
        </p:spPr>
        <p:txBody>
          <a:bodyPr/>
          <a:lstStyle/>
          <a:p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endParaRPr lang="it-IT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280492"/>
              </p:ext>
            </p:extLst>
          </p:nvPr>
        </p:nvGraphicFramePr>
        <p:xfrm>
          <a:off x="634257" y="2232274"/>
          <a:ext cx="165417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" name="Equation" r:id="rId4" imgW="1066680" imgH="990360" progId="Equation.3">
                  <p:embed/>
                </p:oleObj>
              </mc:Choice>
              <mc:Fallback>
                <p:oleObj name="Equation" r:id="rId4" imgW="106668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57" y="2232274"/>
                        <a:ext cx="165417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769777"/>
              </p:ext>
            </p:extLst>
          </p:nvPr>
        </p:nvGraphicFramePr>
        <p:xfrm>
          <a:off x="2288432" y="2232274"/>
          <a:ext cx="16478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" name="Equation" r:id="rId6" imgW="1117440" imgH="1015920" progId="Equation.3">
                  <p:embed/>
                </p:oleObj>
              </mc:Choice>
              <mc:Fallback>
                <p:oleObj name="Equation" r:id="rId6" imgW="111744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432" y="2232274"/>
                        <a:ext cx="16478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265" y="1518181"/>
            <a:ext cx="2797559" cy="3227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48265" y="4914145"/>
            <a:ext cx="23498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APPLIED CUTS:</a:t>
            </a:r>
          </a:p>
          <a:p>
            <a:r>
              <a:rPr lang="en-US" sz="1200" dirty="0"/>
              <a:t>● Cos(Pointing Angle) &gt; 0.99</a:t>
            </a:r>
          </a:p>
          <a:p>
            <a:r>
              <a:rPr lang="pl-PL" sz="1200" dirty="0"/>
              <a:t>● DCA π to PV &gt; 0.4 cm</a:t>
            </a:r>
          </a:p>
          <a:p>
            <a:r>
              <a:rPr lang="en-US" sz="1200" dirty="0"/>
              <a:t>● DCA between tracks &lt; 0.7 cm</a:t>
            </a:r>
          </a:p>
          <a:p>
            <a:r>
              <a:rPr lang="en-US" sz="1200" dirty="0"/>
              <a:t>● (</a:t>
            </a:r>
            <a:r>
              <a:rPr lang="en-US" sz="1200" baseline="30000" dirty="0"/>
              <a:t>3</a:t>
            </a:r>
            <a:r>
              <a:rPr lang="en-US" sz="1200" dirty="0"/>
              <a:t>He,</a:t>
            </a:r>
            <a:r>
              <a:rPr lang="el-GR" sz="1200" dirty="0"/>
              <a:t>π) </a:t>
            </a:r>
            <a:r>
              <a:rPr lang="en-US" sz="1200" i="1" dirty="0" err="1"/>
              <a:t>p</a:t>
            </a:r>
            <a:r>
              <a:rPr lang="en-US" sz="1200" baseline="-25000" dirty="0" err="1"/>
              <a:t>T</a:t>
            </a:r>
            <a:r>
              <a:rPr lang="en-US" sz="1200" dirty="0"/>
              <a:t>&gt; 2 </a:t>
            </a:r>
            <a:r>
              <a:rPr lang="en-US" sz="1200" dirty="0" err="1"/>
              <a:t>GeV</a:t>
            </a:r>
            <a:r>
              <a:rPr lang="en-US" sz="1200" dirty="0"/>
              <a:t>/</a:t>
            </a:r>
            <a:r>
              <a:rPr lang="en-US" sz="1200" i="1" dirty="0"/>
              <a:t>c</a:t>
            </a:r>
          </a:p>
          <a:p>
            <a:r>
              <a:rPr lang="en-US" sz="1200" dirty="0"/>
              <a:t>● |y| ≤ 1</a:t>
            </a:r>
          </a:p>
          <a:p>
            <a:r>
              <a:rPr lang="en-US" sz="1200" dirty="0"/>
              <a:t>● </a:t>
            </a:r>
            <a:r>
              <a:rPr lang="it-IT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l-GR" sz="1200" dirty="0" smtClean="0">
                <a:sym typeface="Symbol" panose="05050102010706020507" pitchFamily="18" charset="2"/>
              </a:rPr>
              <a:t></a:t>
            </a:r>
            <a:r>
              <a:rPr lang="el-GR" sz="1200" dirty="0" smtClean="0"/>
              <a:t> </a:t>
            </a:r>
            <a:r>
              <a:rPr lang="el-GR" sz="1200" dirty="0"/>
              <a:t>&gt; 1 </a:t>
            </a:r>
            <a:r>
              <a:rPr lang="en-US" sz="1200" dirty="0"/>
              <a:t>cm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257" y="2232274"/>
            <a:ext cx="3145263" cy="389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09612" y="2239966"/>
            <a:ext cx="1486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 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0.25 (*)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71628" y="6189176"/>
            <a:ext cx="2356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Kamada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PRC57(1998)4</a:t>
            </a:r>
          </a:p>
        </p:txBody>
      </p:sp>
    </p:spTree>
    <p:extLst>
      <p:ext uri="{BB962C8B-B14F-4D97-AF65-F5344CB8AC3E}">
        <p14:creationId xmlns:p14="http://schemas.microsoft.com/office/powerpoint/2010/main" val="34838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challenge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2418" y="6362728"/>
            <a:ext cx="484382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4257" y="1278000"/>
            <a:ext cx="762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The challenge: extract the </a:t>
            </a:r>
            <a:r>
              <a:rPr lang="en-US" baseline="30000" dirty="0" smtClean="0">
                <a:latin typeface="Arial" pitchFamily="34" charset="0"/>
              </a:rPr>
              <a:t>3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signal from an overwhelming </a:t>
            </a:r>
            <a:r>
              <a:rPr lang="en-US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background</a:t>
            </a:r>
            <a:endParaRPr lang="en-US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3" name="Picture 12" descr="2011-Sep-30-run137161_1.20_ev96_1_3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257" y="1773101"/>
            <a:ext cx="4661055" cy="4486265"/>
          </a:xfrm>
          <a:prstGeom prst="rect">
            <a:avLst/>
          </a:prstGeom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354196" y="3078820"/>
            <a:ext cx="3698447" cy="3194399"/>
            <a:chOff x="4764025" y="3184989"/>
            <a:chExt cx="3979261" cy="3436942"/>
          </a:xfrm>
        </p:grpSpPr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4764025" y="3184989"/>
              <a:ext cx="3979261" cy="3436942"/>
              <a:chOff x="699049" y="3064882"/>
              <a:chExt cx="3584919" cy="3096344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0800000">
                <a:off x="699049" y="3064882"/>
                <a:ext cx="3584919" cy="309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aphicFrame>
            <p:nvGraphicFramePr>
              <p:cNvPr id="18" name="Object 4"/>
              <p:cNvGraphicFramePr>
                <a:graphicFrameLocks noChangeAspect="1"/>
              </p:cNvGraphicFramePr>
              <p:nvPr/>
            </p:nvGraphicFramePr>
            <p:xfrm>
              <a:off x="2915885" y="4509370"/>
              <a:ext cx="413322" cy="3918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5" name="Equation" r:id="rId6" imgW="241200" imgH="228600" progId="Equation.3">
                      <p:embed/>
                    </p:oleObj>
                  </mc:Choice>
                  <mc:Fallback>
                    <p:oleObj name="Equation" r:id="rId6" imgW="2412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lum bright="100000" contrast="10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5885" y="4509370"/>
                            <a:ext cx="413322" cy="391869"/>
                          </a:xfrm>
                          <a:prstGeom prst="rect">
                            <a:avLst/>
                          </a:prstGeom>
                          <a:noFill/>
                          <a:ln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5"/>
              <p:cNvGraphicFramePr>
                <a:graphicFrameLocks noChangeAspect="1"/>
              </p:cNvGraphicFramePr>
              <p:nvPr/>
            </p:nvGraphicFramePr>
            <p:xfrm>
              <a:off x="2606966" y="3356645"/>
              <a:ext cx="523446" cy="3489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6" name="Equation" r:id="rId8" imgW="304560" imgH="203040" progId="Equation.3">
                      <p:embed/>
                    </p:oleObj>
                  </mc:Choice>
                  <mc:Fallback>
                    <p:oleObj name="Equation" r:id="rId8" imgW="30456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06966" y="3356645"/>
                            <a:ext cx="523446" cy="34896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6"/>
              <p:cNvGraphicFramePr>
                <a:graphicFrameLocks noChangeAspect="1"/>
              </p:cNvGraphicFramePr>
              <p:nvPr/>
            </p:nvGraphicFramePr>
            <p:xfrm>
              <a:off x="3635896" y="3933056"/>
              <a:ext cx="306190" cy="3484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07" name="Equazione" r:id="rId10" imgW="177480" imgH="203040" progId="Equation.3">
                      <p:embed/>
                    </p:oleObj>
                  </mc:Choice>
                  <mc:Fallback>
                    <p:oleObj name="Equazione" r:id="rId10" imgW="17748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35896" y="3933056"/>
                            <a:ext cx="306190" cy="348473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6" name="Straight Connector 15"/>
            <p:cNvCxnSpPr/>
            <p:nvPr/>
          </p:nvCxnSpPr>
          <p:spPr>
            <a:xfrm flipV="1">
              <a:off x="7337160" y="3198570"/>
              <a:ext cx="691290" cy="1296717"/>
            </a:xfrm>
            <a:prstGeom prst="line">
              <a:avLst/>
            </a:prstGeom>
            <a:ln w="25400" cap="rnd">
              <a:solidFill>
                <a:srgbClr val="B88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70790"/>
              </p:ext>
            </p:extLst>
          </p:nvPr>
        </p:nvGraphicFramePr>
        <p:xfrm>
          <a:off x="5354195" y="1785855"/>
          <a:ext cx="369844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605"/>
                <a:gridCol w="1419027"/>
                <a:gridCol w="12328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chemeClr val="bg1"/>
                          </a:solidFill>
                        </a:rPr>
                        <a:t>At √</a:t>
                      </a:r>
                      <a:r>
                        <a:rPr lang="it-IT" sz="1400" b="1" i="1" dirty="0" err="1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it-IT" sz="1400" b="1" baseline="-25000" dirty="0" err="1" smtClean="0">
                          <a:solidFill>
                            <a:schemeClr val="bg1"/>
                          </a:solidFill>
                        </a:rPr>
                        <a:t>NN</a:t>
                      </a:r>
                      <a:r>
                        <a:rPr lang="it-IT" sz="1400" b="1" dirty="0" smtClean="0">
                          <a:solidFill>
                            <a:schemeClr val="bg1"/>
                          </a:solidFill>
                        </a:rPr>
                        <a:t> = 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bg1"/>
                          </a:solidFill>
                        </a:rPr>
                        <a:t>2.76 </a:t>
                      </a:r>
                      <a:r>
                        <a:rPr lang="it-IT" sz="1400" b="1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endParaRPr lang="it-IT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bg1"/>
                          </a:solidFill>
                        </a:rPr>
                        <a:t>5.02 </a:t>
                      </a:r>
                      <a:r>
                        <a:rPr lang="it-IT" sz="1400" b="1" dirty="0" err="1" smtClean="0">
                          <a:solidFill>
                            <a:schemeClr val="bg1"/>
                          </a:solidFill>
                        </a:rPr>
                        <a:t>TeV</a:t>
                      </a:r>
                      <a:endParaRPr lang="it-IT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Centrality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dN</a:t>
                      </a:r>
                      <a:r>
                        <a:rPr lang="en-US" sz="1400" b="1" baseline="-25000" dirty="0" err="1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ch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Arial" pitchFamily="34" charset="0"/>
                        </a:rPr>
                        <a:t>/d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Symbol" pitchFamily="18" charset="2"/>
                        </a:rPr>
                        <a:t>h (|h| &lt; 0.5)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</a:rPr>
                        <a:t>0-5 %</a:t>
                      </a:r>
                      <a:endParaRPr lang="en-US" sz="1400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</a:rPr>
                        <a:t>1601 ± 60</a:t>
                      </a:r>
                      <a:endParaRPr lang="en-US" sz="1400" dirty="0">
                        <a:latin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</a:rPr>
                        <a:t>1943 ± 54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34257" y="6271640"/>
            <a:ext cx="84183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Collaboration) Phys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Rev.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106, 032301 (2011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; J. Adam et al (ALICE Collaboration)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Lett.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222302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  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(ANTI-)</a:t>
            </a:r>
            <a:r>
              <a:rPr lang="it-IT" dirty="0" err="1" smtClean="0"/>
              <a:t>hyperTRITON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34257" y="1518181"/>
            <a:ext cx="3798840" cy="552638"/>
          </a:xfrm>
        </p:spPr>
        <p:txBody>
          <a:bodyPr/>
          <a:lstStyle/>
          <a:p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endParaRPr lang="it-IT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634257" y="2232274"/>
          <a:ext cx="165417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" name="Equation" r:id="rId4" imgW="1066680" imgH="990360" progId="Equation.3">
                  <p:embed/>
                </p:oleObj>
              </mc:Choice>
              <mc:Fallback>
                <p:oleObj name="Equation" r:id="rId4" imgW="106668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57" y="2232274"/>
                        <a:ext cx="165417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2288432" y="2232274"/>
          <a:ext cx="16478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" name="Equation" r:id="rId6" imgW="1117440" imgH="1015920" progId="Equation.3">
                  <p:embed/>
                </p:oleObj>
              </mc:Choice>
              <mc:Fallback>
                <p:oleObj name="Equation" r:id="rId6" imgW="111744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432" y="2232274"/>
                        <a:ext cx="16478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34257" y="2232274"/>
            <a:ext cx="1654175" cy="389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95" y="1518181"/>
            <a:ext cx="3929880" cy="37189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2166" y="5237089"/>
            <a:ext cx="3624675" cy="123354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9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m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 = 2.991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±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0.001 </a:t>
            </a:r>
            <a:r>
              <a:rPr lang="en-US" sz="12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±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0.003 GeV/c</a:t>
            </a:r>
            <a:r>
              <a:rPr lang="en-US" sz="1200" baseline="330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2</a:t>
            </a:r>
          </a:p>
          <a:p>
            <a:pPr algn="ctr">
              <a:lnSpc>
                <a:spcPct val="109000"/>
              </a:lnSpc>
              <a:buFont typeface="Symbol" charset="2"/>
              <a:buChar char="s"/>
              <a:tabLst>
                <a:tab pos="656650" algn="l"/>
                <a:tab pos="1313299" algn="l"/>
                <a:tab pos="1969949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= (3.01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± 0.24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)x10</a:t>
            </a:r>
            <a:r>
              <a:rPr lang="en-US" sz="1200" baseline="330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-3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 GeV/c</a:t>
            </a:r>
            <a:r>
              <a:rPr lang="en-US" sz="1200" baseline="330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2</a:t>
            </a:r>
          </a:p>
          <a:p>
            <a:pPr algn="ctr"/>
            <a:endParaRPr lang="en-US" sz="1200" dirty="0" smtClean="0">
              <a:latin typeface="Arial" pitchFamily="34" charset="0"/>
            </a:endParaRPr>
          </a:p>
          <a:p>
            <a:pPr algn="ctr"/>
            <a:r>
              <a:rPr lang="en-US" sz="1200" dirty="0" smtClean="0">
                <a:latin typeface="Arial" pitchFamily="34" charset="0"/>
              </a:rPr>
              <a:t>To be compared to literature value:</a:t>
            </a:r>
            <a:endParaRPr lang="en-US" sz="1200" dirty="0" smtClean="0">
              <a:solidFill>
                <a:srgbClr val="000000"/>
              </a:solidFill>
              <a:latin typeface="Symbol" charset="2"/>
              <a:ea typeface="DejaVu Sans" charset="0"/>
              <a:cs typeface="DejaVu Sans" charset="0"/>
            </a:endParaRPr>
          </a:p>
          <a:p>
            <a:pPr algn="ctr">
              <a:buFont typeface="Symbol" pitchFamily="18" charset="2"/>
              <a:buChar char="m"/>
            </a:pP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=</a:t>
            </a:r>
            <a:r>
              <a:rPr lang="en-US" sz="1200" dirty="0" smtClean="0">
                <a:latin typeface="Arial" pitchFamily="34" charset="0"/>
              </a:rPr>
              <a:t> 2.99131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Ubuntu" charset="0"/>
                <a:cs typeface="Ubuntu" charset="0"/>
              </a:rPr>
              <a:t> ±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0.00005 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GeV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/c</a:t>
            </a:r>
            <a:r>
              <a:rPr lang="en-US" sz="1200" baseline="330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[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Juric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Nucl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. Phys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. 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B 52, 1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(1973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)]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22754" y="1261260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1"/>
          </p:nvPr>
        </p:nvSpPr>
        <p:spPr>
          <a:xfrm>
            <a:off x="634256" y="3750867"/>
            <a:ext cx="4608292" cy="28342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baseline="30000" dirty="0" smtClean="0"/>
              <a:t>3</a:t>
            </a:r>
            <a:r>
              <a:rPr lang="el-GR" sz="1200" baseline="-25000" dirty="0" smtClean="0"/>
              <a:t>Λ</a:t>
            </a:r>
            <a:r>
              <a:rPr lang="en-US" sz="1200" dirty="0" smtClean="0"/>
              <a:t>H </a:t>
            </a:r>
            <a:r>
              <a:rPr lang="en-US" sz="1200" dirty="0"/>
              <a:t>search via two-body decays into charged </a:t>
            </a:r>
            <a:r>
              <a:rPr lang="en-US" sz="1200" dirty="0" smtClean="0"/>
              <a:t>particles: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Two </a:t>
            </a:r>
            <a:r>
              <a:rPr lang="en-US" sz="1200" dirty="0"/>
              <a:t>body decay: lower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Charged </a:t>
            </a:r>
            <a:r>
              <a:rPr lang="en-US" sz="1200" dirty="0"/>
              <a:t>particles: ALICE acceptance for charged particles (|</a:t>
            </a:r>
            <a:r>
              <a:rPr lang="el-GR" sz="1200" dirty="0"/>
              <a:t>η</a:t>
            </a:r>
            <a:r>
              <a:rPr lang="it-IT" sz="1200" dirty="0"/>
              <a:t>|&lt;0.9</a:t>
            </a:r>
            <a:r>
              <a:rPr lang="en-US" sz="1200" dirty="0"/>
              <a:t>) higher than for neutrals (|</a:t>
            </a:r>
            <a:r>
              <a:rPr lang="el-GR" sz="1200" dirty="0"/>
              <a:t>η</a:t>
            </a:r>
            <a:r>
              <a:rPr lang="it-IT" sz="1200" dirty="0"/>
              <a:t>|&lt;0.7</a:t>
            </a:r>
            <a:r>
              <a:rPr lang="en-US" sz="12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Signal Extraction: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Identify </a:t>
            </a:r>
            <a:r>
              <a:rPr lang="en-US" sz="1200" baseline="30000" dirty="0"/>
              <a:t>3</a:t>
            </a:r>
            <a:r>
              <a:rPr lang="en-US" sz="1200" dirty="0"/>
              <a:t>He and </a:t>
            </a:r>
            <a:r>
              <a:rPr lang="el-GR" sz="1200" dirty="0" smtClean="0"/>
              <a:t>π</a:t>
            </a:r>
            <a:endParaRPr lang="en-US" sz="12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Evaluate (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He,</a:t>
            </a:r>
            <a:r>
              <a:rPr lang="el-GR" sz="1200" dirty="0" smtClean="0"/>
              <a:t>π</a:t>
            </a:r>
            <a:r>
              <a:rPr lang="en-US" sz="1200" dirty="0" smtClean="0"/>
              <a:t>)  </a:t>
            </a:r>
            <a:r>
              <a:rPr lang="en-US" sz="1200" dirty="0"/>
              <a:t>invariant mass </a:t>
            </a:r>
            <a:endParaRPr lang="en-US" sz="1200" dirty="0" smtClean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Apply topological cuts in order to: 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identify secondary decay vertex and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reduce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 Background estimation:  π track rotated 20 times</a:t>
            </a:r>
          </a:p>
        </p:txBody>
      </p:sp>
    </p:spTree>
    <p:extLst>
      <p:ext uri="{BB962C8B-B14F-4D97-AF65-F5344CB8AC3E}">
        <p14:creationId xmlns:p14="http://schemas.microsoft.com/office/powerpoint/2010/main" val="24032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(ANTI-)</a:t>
            </a:r>
            <a:r>
              <a:rPr lang="it-IT" dirty="0" err="1" smtClean="0"/>
              <a:t>hyperTRITON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endParaRPr lang="it-IT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34256" y="3750867"/>
            <a:ext cx="4608292" cy="28342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baseline="30000" dirty="0" smtClean="0"/>
              <a:t>3</a:t>
            </a:r>
            <a:r>
              <a:rPr lang="el-GR" sz="1200" baseline="-25000" dirty="0" smtClean="0"/>
              <a:t>Λ</a:t>
            </a:r>
            <a:r>
              <a:rPr lang="en-US" sz="1200" dirty="0" smtClean="0"/>
              <a:t>H </a:t>
            </a:r>
            <a:r>
              <a:rPr lang="en-US" sz="1200" dirty="0"/>
              <a:t>search via two-body decays into charged </a:t>
            </a:r>
            <a:r>
              <a:rPr lang="en-US" sz="1200" dirty="0" smtClean="0"/>
              <a:t>particles: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Two </a:t>
            </a:r>
            <a:r>
              <a:rPr lang="en-US" sz="1200" dirty="0"/>
              <a:t>body decay: lower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Charged </a:t>
            </a:r>
            <a:r>
              <a:rPr lang="en-US" sz="1200" dirty="0"/>
              <a:t>particles: ALICE acceptance for charged particles (|</a:t>
            </a:r>
            <a:r>
              <a:rPr lang="el-GR" sz="1200" dirty="0"/>
              <a:t>η</a:t>
            </a:r>
            <a:r>
              <a:rPr lang="it-IT" sz="1200" dirty="0"/>
              <a:t>|&lt;0.9</a:t>
            </a:r>
            <a:r>
              <a:rPr lang="en-US" sz="1200" dirty="0"/>
              <a:t>) higher than for neutrals (|</a:t>
            </a:r>
            <a:r>
              <a:rPr lang="el-GR" sz="1200" dirty="0"/>
              <a:t>η</a:t>
            </a:r>
            <a:r>
              <a:rPr lang="it-IT" sz="1200" dirty="0"/>
              <a:t>|&lt;0.7</a:t>
            </a:r>
            <a:r>
              <a:rPr lang="en-US" sz="12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Signal Extraction: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Identify </a:t>
            </a:r>
            <a:r>
              <a:rPr lang="en-US" sz="1200" baseline="30000" dirty="0"/>
              <a:t>3</a:t>
            </a:r>
            <a:r>
              <a:rPr lang="en-US" sz="1200" dirty="0"/>
              <a:t>He and </a:t>
            </a:r>
            <a:r>
              <a:rPr lang="el-GR" sz="1200" dirty="0" smtClean="0"/>
              <a:t>π</a:t>
            </a:r>
            <a:endParaRPr lang="en-US" sz="12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Evaluate (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He,</a:t>
            </a:r>
            <a:r>
              <a:rPr lang="el-GR" sz="1200" dirty="0" smtClean="0"/>
              <a:t>π</a:t>
            </a:r>
            <a:r>
              <a:rPr lang="en-US" sz="1200" dirty="0" smtClean="0"/>
              <a:t>)  </a:t>
            </a:r>
            <a:r>
              <a:rPr lang="en-US" sz="1200" dirty="0"/>
              <a:t>invariant mass </a:t>
            </a:r>
            <a:endParaRPr lang="en-US" sz="1200" dirty="0" smtClean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Apply topological cuts in order to: 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identify secondary decay vertex and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reduce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 Background estimation:  π track rotated 20 times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34257" y="1518181"/>
            <a:ext cx="3798840" cy="552638"/>
          </a:xfrm>
        </p:spPr>
        <p:txBody>
          <a:bodyPr/>
          <a:lstStyle/>
          <a:p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endParaRPr lang="it-IT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634257" y="2232274"/>
          <a:ext cx="165417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8" name="Equation" r:id="rId4" imgW="1066680" imgH="990360" progId="Equation.3">
                  <p:embed/>
                </p:oleObj>
              </mc:Choice>
              <mc:Fallback>
                <p:oleObj name="Equation" r:id="rId4" imgW="106668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57" y="2232274"/>
                        <a:ext cx="165417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2288432" y="2232274"/>
          <a:ext cx="16478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9" name="Equation" r:id="rId6" imgW="1117440" imgH="1015920" progId="Equation.3">
                  <p:embed/>
                </p:oleObj>
              </mc:Choice>
              <mc:Fallback>
                <p:oleObj name="Equation" r:id="rId6" imgW="111744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432" y="2232274"/>
                        <a:ext cx="16478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288432" y="2232274"/>
            <a:ext cx="1491088" cy="389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95" y="1518181"/>
            <a:ext cx="3929880" cy="37189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25814" y="5237089"/>
            <a:ext cx="3601027" cy="1233543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9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Symbol" charset="2"/>
                <a:ea typeface="DejaVu Sans" charset="0"/>
                <a:cs typeface="DejaVu Sans" charset="0"/>
              </a:rPr>
              <a:t>m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 = 2.991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±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0.001 </a:t>
            </a:r>
            <a:r>
              <a:rPr lang="en-US" sz="1200" dirty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±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0.003 GeV/c</a:t>
            </a:r>
            <a:r>
              <a:rPr lang="en-US" sz="1200" baseline="330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2</a:t>
            </a:r>
          </a:p>
          <a:p>
            <a:pPr algn="ctr">
              <a:lnSpc>
                <a:spcPct val="109000"/>
              </a:lnSpc>
              <a:buFont typeface="Symbol" charset="2"/>
              <a:buChar char="s"/>
              <a:tabLst>
                <a:tab pos="656650" algn="l"/>
                <a:tab pos="1313299" algn="l"/>
                <a:tab pos="1969949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= (3.01 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Ubuntu" charset="0"/>
                <a:cs typeface="Ubuntu" charset="0"/>
              </a:rPr>
              <a:t>± 0.24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)x10</a:t>
            </a:r>
            <a:r>
              <a:rPr lang="en-US" sz="1200" baseline="330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-3</a:t>
            </a: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 GeV/c</a:t>
            </a:r>
            <a:r>
              <a:rPr lang="en-US" sz="1200" baseline="330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2</a:t>
            </a:r>
          </a:p>
          <a:p>
            <a:pPr algn="ctr"/>
            <a:endParaRPr lang="en-US" sz="1200" dirty="0" smtClean="0">
              <a:latin typeface="Arial" pitchFamily="34" charset="0"/>
            </a:endParaRPr>
          </a:p>
          <a:p>
            <a:pPr algn="ctr"/>
            <a:r>
              <a:rPr lang="en-US" sz="1200" dirty="0" smtClean="0">
                <a:latin typeface="Arial" pitchFamily="34" charset="0"/>
              </a:rPr>
              <a:t>To be compared to literature value:</a:t>
            </a:r>
            <a:endParaRPr lang="en-US" sz="1200" dirty="0" smtClean="0">
              <a:solidFill>
                <a:srgbClr val="000000"/>
              </a:solidFill>
              <a:latin typeface="Symbol" charset="2"/>
              <a:ea typeface="DejaVu Sans" charset="0"/>
              <a:cs typeface="DejaVu Sans" charset="0"/>
            </a:endParaRPr>
          </a:p>
          <a:p>
            <a:pPr algn="ctr">
              <a:buFont typeface="Symbol" pitchFamily="18" charset="2"/>
              <a:buChar char="m"/>
            </a:pPr>
            <a:r>
              <a:rPr lang="en-US" sz="1200" dirty="0" smtClean="0">
                <a:solidFill>
                  <a:srgbClr val="000000"/>
                </a:solidFill>
                <a:latin typeface="Ubuntu" charset="0"/>
                <a:ea typeface="DejaVu Sans" charset="0"/>
                <a:cs typeface="DejaVu Sans" charset="0"/>
              </a:rPr>
              <a:t>=</a:t>
            </a:r>
            <a:r>
              <a:rPr lang="en-US" sz="1200" dirty="0" smtClean="0">
                <a:latin typeface="Arial" pitchFamily="34" charset="0"/>
              </a:rPr>
              <a:t> 2.99131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Ubuntu" charset="0"/>
                <a:cs typeface="Ubuntu" charset="0"/>
              </a:rPr>
              <a:t> ±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0.00005 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GeV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/c</a:t>
            </a:r>
            <a:r>
              <a:rPr lang="en-US" sz="1200" baseline="330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[</a:t>
            </a:r>
            <a:r>
              <a:rPr lang="en-US" sz="1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Juric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,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Nucl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. Phys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. 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B 52, 1 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(1973</a:t>
            </a:r>
            <a:r>
              <a:rPr lang="en-US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rPr>
              <a:t>)]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2754" y="1261260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(ANTI-)</a:t>
            </a:r>
            <a:r>
              <a:rPr lang="it-IT" dirty="0" err="1" smtClean="0"/>
              <a:t>hyperTRITON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34257" y="1518181"/>
            <a:ext cx="3798840" cy="552638"/>
          </a:xfrm>
        </p:spPr>
        <p:txBody>
          <a:bodyPr/>
          <a:lstStyle/>
          <a:p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endParaRPr lang="it-IT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634257" y="2232274"/>
          <a:ext cx="165417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Equation" r:id="rId4" imgW="1066680" imgH="990360" progId="Equation.3">
                  <p:embed/>
                </p:oleObj>
              </mc:Choice>
              <mc:Fallback>
                <p:oleObj name="Equation" r:id="rId4" imgW="106668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57" y="2232274"/>
                        <a:ext cx="165417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2288432" y="2232274"/>
          <a:ext cx="16478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name="Equation" r:id="rId6" imgW="1117440" imgH="1015920" progId="Equation.3">
                  <p:embed/>
                </p:oleObj>
              </mc:Choice>
              <mc:Fallback>
                <p:oleObj name="Equation" r:id="rId6" imgW="111744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432" y="2232274"/>
                        <a:ext cx="16478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34258" y="2232274"/>
            <a:ext cx="3145262" cy="389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95" y="2532559"/>
            <a:ext cx="3929880" cy="3690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0841" y="1765925"/>
            <a:ext cx="2646878" cy="646331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New </a:t>
            </a:r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at</a:t>
            </a:r>
            <a:r>
              <a:rPr lang="it-IT" dirty="0" smtClean="0"/>
              <a:t> √</a:t>
            </a:r>
            <a:r>
              <a:rPr lang="it-IT" i="1" dirty="0" err="1" smtClean="0"/>
              <a:t>s</a:t>
            </a:r>
            <a:r>
              <a:rPr lang="it-IT" baseline="-25000" dirty="0" err="1" smtClean="0"/>
              <a:t>NN</a:t>
            </a:r>
            <a:r>
              <a:rPr lang="it-IT" dirty="0" smtClean="0"/>
              <a:t> = 5.02 </a:t>
            </a:r>
            <a:r>
              <a:rPr lang="it-IT" dirty="0" err="1" smtClean="0"/>
              <a:t>TeV</a:t>
            </a:r>
            <a:endParaRPr lang="it-IT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11"/>
          </p:nvPr>
        </p:nvSpPr>
        <p:spPr>
          <a:xfrm>
            <a:off x="634256" y="3750867"/>
            <a:ext cx="4608292" cy="28342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baseline="30000" dirty="0" smtClean="0"/>
              <a:t>3</a:t>
            </a:r>
            <a:r>
              <a:rPr lang="el-GR" sz="1200" baseline="-25000" dirty="0" smtClean="0"/>
              <a:t>Λ</a:t>
            </a:r>
            <a:r>
              <a:rPr lang="en-US" sz="1200" dirty="0" smtClean="0"/>
              <a:t>H </a:t>
            </a:r>
            <a:r>
              <a:rPr lang="en-US" sz="1200" dirty="0"/>
              <a:t>search via two-body decays into charged </a:t>
            </a:r>
            <a:r>
              <a:rPr lang="en-US" sz="1200" dirty="0" smtClean="0"/>
              <a:t>particles: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Two </a:t>
            </a:r>
            <a:r>
              <a:rPr lang="en-US" sz="1200" dirty="0"/>
              <a:t>body decay: lower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Charged </a:t>
            </a:r>
            <a:r>
              <a:rPr lang="en-US" sz="1200" dirty="0"/>
              <a:t>particles: ALICE acceptance for charged particles (|</a:t>
            </a:r>
            <a:r>
              <a:rPr lang="el-GR" sz="1200" dirty="0"/>
              <a:t>η</a:t>
            </a:r>
            <a:r>
              <a:rPr lang="it-IT" sz="1200" dirty="0"/>
              <a:t>|&lt;0.9</a:t>
            </a:r>
            <a:r>
              <a:rPr lang="en-US" sz="1200" dirty="0"/>
              <a:t>) higher than for neutrals (|</a:t>
            </a:r>
            <a:r>
              <a:rPr lang="el-GR" sz="1200" dirty="0"/>
              <a:t>η</a:t>
            </a:r>
            <a:r>
              <a:rPr lang="it-IT" sz="1200" dirty="0"/>
              <a:t>|&lt;0.7</a:t>
            </a:r>
            <a:r>
              <a:rPr lang="en-US" sz="12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Signal Extraction: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Identify </a:t>
            </a:r>
            <a:r>
              <a:rPr lang="en-US" sz="1200" baseline="30000" dirty="0"/>
              <a:t>3</a:t>
            </a:r>
            <a:r>
              <a:rPr lang="en-US" sz="1200" dirty="0"/>
              <a:t>He and </a:t>
            </a:r>
            <a:r>
              <a:rPr lang="el-GR" sz="1200" dirty="0" smtClean="0"/>
              <a:t>π</a:t>
            </a:r>
            <a:endParaRPr lang="en-US" sz="12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Evaluate (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He,</a:t>
            </a:r>
            <a:r>
              <a:rPr lang="el-GR" sz="1200" dirty="0" smtClean="0"/>
              <a:t>π</a:t>
            </a:r>
            <a:r>
              <a:rPr lang="en-US" sz="1200" dirty="0" smtClean="0"/>
              <a:t>)  </a:t>
            </a:r>
            <a:r>
              <a:rPr lang="en-US" sz="1200" dirty="0"/>
              <a:t>invariant mass </a:t>
            </a:r>
            <a:endParaRPr lang="en-US" sz="1200" dirty="0" smtClean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Apply topological cuts in order to: 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identify secondary decay vertex and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/>
              <a:t>reduce combinatorial </a:t>
            </a:r>
            <a:r>
              <a:rPr lang="en-US" sz="1200" dirty="0" smtClean="0"/>
              <a:t>background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 Background estimation:  π track rotated 20 times</a:t>
            </a:r>
          </a:p>
        </p:txBody>
      </p:sp>
    </p:spTree>
    <p:extLst>
      <p:ext uri="{BB962C8B-B14F-4D97-AF65-F5344CB8AC3E}">
        <p14:creationId xmlns:p14="http://schemas.microsoft.com/office/powerpoint/2010/main" val="20479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(ANTI-)</a:t>
            </a:r>
            <a:r>
              <a:rPr lang="it-IT" dirty="0" err="1" smtClean="0"/>
              <a:t>hyperTRITON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endParaRPr lang="it-IT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34256" y="3821202"/>
            <a:ext cx="4288263" cy="283420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200" baseline="30000" dirty="0" smtClean="0"/>
              <a:t>3</a:t>
            </a:r>
            <a:r>
              <a:rPr lang="el-GR" sz="1200" baseline="-25000" dirty="0" smtClean="0"/>
              <a:t>Λ</a:t>
            </a:r>
            <a:r>
              <a:rPr lang="en-US" sz="1200" dirty="0" smtClean="0"/>
              <a:t>H </a:t>
            </a:r>
            <a:r>
              <a:rPr lang="en-US" sz="1200" dirty="0"/>
              <a:t>search via </a:t>
            </a:r>
            <a:r>
              <a:rPr lang="en-US" sz="1200" dirty="0" smtClean="0"/>
              <a:t>three-body </a:t>
            </a:r>
            <a:r>
              <a:rPr lang="en-US" sz="1200" dirty="0"/>
              <a:t>decays into charged </a:t>
            </a:r>
            <a:r>
              <a:rPr lang="en-US" sz="1200" dirty="0" smtClean="0"/>
              <a:t>particles: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Three </a:t>
            </a:r>
            <a:r>
              <a:rPr lang="en-US" sz="1200" dirty="0"/>
              <a:t>body decay: </a:t>
            </a:r>
            <a:r>
              <a:rPr lang="en-US" sz="1200" dirty="0" smtClean="0"/>
              <a:t>higher </a:t>
            </a:r>
            <a:r>
              <a:rPr lang="en-US" sz="1200" dirty="0"/>
              <a:t>combinatorial </a:t>
            </a:r>
            <a:r>
              <a:rPr lang="en-US" sz="1200" dirty="0" smtClean="0"/>
              <a:t>background but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H</a:t>
            </a:r>
            <a:r>
              <a:rPr lang="en-US" sz="1200" dirty="0" smtClean="0"/>
              <a:t>igher B.R. ~ 41% (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Kamada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PRC57(1998)4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 smtClean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Charged </a:t>
            </a:r>
            <a:r>
              <a:rPr lang="en-US" sz="1200" dirty="0"/>
              <a:t>particles: ALICE acceptance for charged particles (|</a:t>
            </a:r>
            <a:r>
              <a:rPr lang="el-GR" sz="1200" dirty="0"/>
              <a:t>η</a:t>
            </a:r>
            <a:r>
              <a:rPr lang="it-IT" sz="1200" dirty="0"/>
              <a:t>|&lt;0.9</a:t>
            </a:r>
            <a:r>
              <a:rPr lang="en-US" sz="1200" dirty="0"/>
              <a:t>) higher than for neutrals (|</a:t>
            </a:r>
            <a:r>
              <a:rPr lang="el-GR" sz="1200" dirty="0"/>
              <a:t>η</a:t>
            </a:r>
            <a:r>
              <a:rPr lang="it-IT" sz="1200" dirty="0"/>
              <a:t>|&lt;0.7</a:t>
            </a:r>
            <a:r>
              <a:rPr lang="en-US" sz="12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sz="1200" dirty="0" smtClean="0"/>
              <a:t>Signal Extraction: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Identify </a:t>
            </a:r>
            <a:r>
              <a:rPr lang="en-US" sz="1200" dirty="0" smtClean="0"/>
              <a:t>d, p </a:t>
            </a:r>
            <a:r>
              <a:rPr lang="en-US" sz="1200" dirty="0"/>
              <a:t>and </a:t>
            </a:r>
            <a:r>
              <a:rPr lang="el-GR" sz="1200" dirty="0" smtClean="0"/>
              <a:t>π</a:t>
            </a:r>
            <a:r>
              <a:rPr lang="it-IT" sz="1200" dirty="0" smtClean="0"/>
              <a:t> and anti</a:t>
            </a:r>
            <a:endParaRPr lang="en-US" sz="1200" dirty="0"/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Evaluate </a:t>
            </a:r>
            <a:r>
              <a:rPr lang="en-US" sz="1200" dirty="0" smtClean="0"/>
              <a:t>(</a:t>
            </a:r>
            <a:r>
              <a:rPr lang="en-US" sz="1200" dirty="0" err="1" smtClean="0"/>
              <a:t>d,p</a:t>
            </a:r>
            <a:r>
              <a:rPr lang="en-US" sz="1200" dirty="0" smtClean="0"/>
              <a:t>,</a:t>
            </a:r>
            <a:r>
              <a:rPr lang="el-GR" sz="1200" dirty="0" smtClean="0"/>
              <a:t>π</a:t>
            </a:r>
            <a:r>
              <a:rPr lang="en-US" sz="1200" dirty="0" smtClean="0"/>
              <a:t>)  </a:t>
            </a:r>
            <a:r>
              <a:rPr lang="en-US" sz="1200" dirty="0"/>
              <a:t>invariant mass 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 Apply topological </a:t>
            </a:r>
            <a:r>
              <a:rPr lang="en-US" sz="1200" dirty="0" smtClean="0"/>
              <a:t>cuts and background estimation</a:t>
            </a:r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34257" y="1518181"/>
            <a:ext cx="3798840" cy="552638"/>
          </a:xfrm>
        </p:spPr>
        <p:txBody>
          <a:bodyPr/>
          <a:lstStyle/>
          <a:p>
            <a:r>
              <a:rPr lang="it-IT" dirty="0" err="1" smtClean="0"/>
              <a:t>Decay</a:t>
            </a:r>
            <a:r>
              <a:rPr lang="it-IT" dirty="0" smtClean="0"/>
              <a:t> </a:t>
            </a:r>
            <a:r>
              <a:rPr lang="it-IT" dirty="0" err="1" smtClean="0"/>
              <a:t>Channels</a:t>
            </a:r>
            <a:endParaRPr lang="it-IT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634257" y="2232274"/>
          <a:ext cx="1654175" cy="153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Equation" r:id="rId4" imgW="1066680" imgH="990360" progId="Equation.3">
                  <p:embed/>
                </p:oleObj>
              </mc:Choice>
              <mc:Fallback>
                <p:oleObj name="Equation" r:id="rId4" imgW="106668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57" y="2232274"/>
                        <a:ext cx="1654175" cy="153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2288432" y="2232274"/>
          <a:ext cx="164782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Equation" r:id="rId6" imgW="1117440" imgH="1015920" progId="Equation.3">
                  <p:embed/>
                </p:oleObj>
              </mc:Choice>
              <mc:Fallback>
                <p:oleObj name="Equation" r:id="rId6" imgW="111744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8432" y="2232274"/>
                        <a:ext cx="1647825" cy="14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288432" y="2956174"/>
            <a:ext cx="1630788" cy="3890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695" y="2809894"/>
            <a:ext cx="3929880" cy="33833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79872" y="1877045"/>
            <a:ext cx="2784294" cy="92333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New </a:t>
            </a:r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: </a:t>
            </a:r>
            <a:r>
              <a:rPr lang="it-IT" dirty="0" err="1" smtClean="0"/>
              <a:t>three</a:t>
            </a:r>
            <a:r>
              <a:rPr lang="it-IT" dirty="0" smtClean="0"/>
              <a:t> body </a:t>
            </a:r>
            <a:r>
              <a:rPr lang="it-IT" dirty="0" err="1" smtClean="0"/>
              <a:t>decay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at</a:t>
            </a:r>
            <a:r>
              <a:rPr lang="it-IT" dirty="0" smtClean="0"/>
              <a:t> √</a:t>
            </a:r>
            <a:r>
              <a:rPr lang="it-IT" i="1" dirty="0" err="1" smtClean="0"/>
              <a:t>s</a:t>
            </a:r>
            <a:r>
              <a:rPr lang="it-IT" baseline="-25000" dirty="0" err="1" smtClean="0"/>
              <a:t>NN</a:t>
            </a:r>
            <a:r>
              <a:rPr lang="it-IT" dirty="0" smtClean="0"/>
              <a:t> = 2.76 </a:t>
            </a:r>
            <a:r>
              <a:rPr lang="it-IT" dirty="0" err="1" smtClean="0"/>
              <a:t>TeV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92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(</a:t>
            </a:r>
            <a:r>
              <a:rPr lang="it-IT" dirty="0" smtClean="0"/>
              <a:t>ANTI-)</a:t>
            </a:r>
            <a:r>
              <a:rPr lang="it-IT" dirty="0" err="1"/>
              <a:t>hyperTRITON</a:t>
            </a:r>
            <a:r>
              <a:rPr lang="it-IT" dirty="0"/>
              <a:t> </a:t>
            </a:r>
            <a:r>
              <a:rPr lang="it-IT" dirty="0" err="1" smtClean="0"/>
              <a:t>yields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859220" y="5407525"/>
                <a:ext cx="3628779" cy="1082348"/>
              </a:xfrm>
            </p:spPr>
            <p:txBody>
              <a:bodyPr/>
              <a:lstStyle/>
              <a:p>
                <a:r>
                  <a:rPr lang="en-US" sz="1400" dirty="0" err="1" smtClean="0"/>
                  <a:t>d</a:t>
                </a:r>
                <a:r>
                  <a:rPr lang="en-US" sz="1400" i="1" dirty="0" err="1" smtClean="0"/>
                  <a:t>N</a:t>
                </a:r>
                <a:r>
                  <a:rPr lang="en-US" sz="1400" dirty="0" smtClean="0"/>
                  <a:t>/</a:t>
                </a:r>
                <a:r>
                  <a:rPr lang="en-US" sz="1400" dirty="0" err="1" smtClean="0"/>
                  <a:t>dy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x B.R. (</a:t>
                </a:r>
                <a:r>
                  <a:rPr lang="en-US" sz="1400" baseline="30000" dirty="0" smtClean="0"/>
                  <a:t>3</a:t>
                </a:r>
                <a:r>
                  <a:rPr lang="el-GR" sz="1400" baseline="-25000" dirty="0" smtClean="0"/>
                  <a:t>Λ</a:t>
                </a:r>
                <a:r>
                  <a:rPr lang="en-US" sz="1400" dirty="0" smtClean="0"/>
                  <a:t>H </a:t>
                </a:r>
                <a:r>
                  <a:rPr lang="en-US" sz="1400" dirty="0"/>
                  <a:t>→ </a:t>
                </a:r>
                <a:r>
                  <a:rPr lang="en-US" sz="1400" baseline="30000" dirty="0"/>
                  <a:t>3</a:t>
                </a:r>
                <a:r>
                  <a:rPr lang="en-US" sz="1400" dirty="0"/>
                  <a:t>He </a:t>
                </a:r>
                <a:r>
                  <a:rPr lang="el-GR" sz="1400" dirty="0" smtClean="0"/>
                  <a:t>π</a:t>
                </a:r>
                <a:r>
                  <a:rPr lang="en-US" sz="1400" dirty="0" smtClean="0"/>
                  <a:t>) yield extracted </a:t>
                </a:r>
                <a:r>
                  <a:rPr lang="en-US" sz="1400" dirty="0"/>
                  <a:t>in </a:t>
                </a:r>
                <a:r>
                  <a:rPr lang="en-US" sz="1400" dirty="0" smtClean="0"/>
                  <a:t>three </a:t>
                </a:r>
                <a:r>
                  <a:rPr lang="en-US" sz="1400" i="1" dirty="0" err="1" smtClean="0"/>
                  <a:t>p</a:t>
                </a:r>
                <a:r>
                  <a:rPr lang="en-US" sz="1400" baseline="-25000" dirty="0" err="1" smtClean="0"/>
                  <a:t>T</a:t>
                </a:r>
                <a:r>
                  <a:rPr lang="en-US" sz="1400" dirty="0" smtClean="0"/>
                  <a:t> </a:t>
                </a:r>
                <a:r>
                  <a:rPr lang="en-US" sz="1400" dirty="0"/>
                  <a:t>bins </a:t>
                </a:r>
                <a:r>
                  <a:rPr lang="en-US" sz="1400" dirty="0" smtClean="0"/>
                  <a:t>for </a:t>
                </a:r>
                <a:r>
                  <a:rPr lang="en-US" sz="1400" dirty="0"/>
                  <a:t>c</a:t>
                </a:r>
                <a:r>
                  <a:rPr lang="en-US" sz="1400" dirty="0" smtClean="0"/>
                  <a:t>entral </a:t>
                </a:r>
                <a:r>
                  <a:rPr lang="en-US" sz="1400" dirty="0"/>
                  <a:t>(0-10%) </a:t>
                </a:r>
                <a:r>
                  <a:rPr lang="en-US" sz="1400" dirty="0" smtClean="0"/>
                  <a:t>events for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acc>
                          <m:accPr>
                            <m:chr m:val="̅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400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sub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̅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</m:sPre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smtClean="0"/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sz="1400" dirty="0" smtClean="0"/>
                  <a:t> separately</a:t>
                </a:r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859220" y="5407525"/>
                <a:ext cx="3628779" cy="1082348"/>
              </a:xfrm>
              <a:blipFill rotWithShape="0">
                <a:blip r:embed="rId3"/>
                <a:stretch>
                  <a:fillRect r="-3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" y="1404834"/>
            <a:ext cx="4320000" cy="3978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5240866" y="5264461"/>
                <a:ext cx="3749730" cy="1435104"/>
              </a:xfrm>
            </p:spPr>
            <p:txBody>
              <a:bodyPr/>
              <a:lstStyle/>
              <a:p>
                <a:r>
                  <a:rPr lang="en-US" sz="1400" dirty="0" smtClean="0"/>
                  <a:t>Anti-</a:t>
                </a:r>
                <a:r>
                  <a:rPr lang="en-US" sz="1400" dirty="0" err="1" smtClean="0"/>
                  <a:t>hypermatter</a:t>
                </a:r>
                <a:r>
                  <a:rPr lang="en-US" sz="1400" dirty="0" smtClean="0"/>
                  <a:t> / </a:t>
                </a:r>
                <a:r>
                  <a:rPr lang="en-US" sz="1400" dirty="0" err="1" smtClean="0"/>
                  <a:t>Hypermatter</a:t>
                </a:r>
                <a:r>
                  <a:rPr lang="en-US" sz="1400" dirty="0" smtClean="0"/>
                  <a:t> Ratio: </a:t>
                </a:r>
                <a:r>
                  <a:rPr lang="it-IT" sz="1400" dirty="0" smtClean="0">
                    <a:solidFill>
                      <a:srgbClr val="0000FF"/>
                    </a:solidFill>
                  </a:rPr>
                  <a:t>R </a:t>
                </a:r>
                <a:r>
                  <a:rPr lang="it-IT" sz="1400" dirty="0">
                    <a:solidFill>
                      <a:srgbClr val="0000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acc>
                              <m:accPr>
                                <m:chr m:val="̅"/>
                                <m:ctrlPr>
                                  <a:rPr lang="it-IT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sub>
                          <m:sup>
                            <m: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sPre>
                      </m:den>
                    </m:f>
                  </m:oMath>
                </a14:m>
                <a:endParaRPr lang="it-IT" sz="1400" dirty="0">
                  <a:solidFill>
                    <a:srgbClr val="0000FF"/>
                  </a:solidFill>
                </a:endParaRPr>
              </a:p>
              <a:p>
                <a:pPr lvl="0" algn="ctr" defTabSz="9144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STATISTICAL-THERMAL MODEL: </a:t>
                </a:r>
                <a:r>
                  <a:rPr lang="it-IT" sz="1400" dirty="0" smtClean="0">
                    <a:solidFill>
                      <a:srgbClr val="0000FF"/>
                    </a:solidFill>
                  </a:rPr>
                  <a:t>R=0.95 </a:t>
                </a:r>
                <a:endParaRPr lang="it-IT" sz="1400" dirty="0">
                  <a:solidFill>
                    <a:srgbClr val="0000FF"/>
                  </a:solidFill>
                </a:endParaRPr>
              </a:p>
              <a:p>
                <a:pPr lvl="0" algn="ctr" defTabSz="9144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1400" dirty="0">
                    <a:solidFill>
                      <a:prstClr val="black"/>
                    </a:solidFill>
                  </a:rPr>
                  <a:t>(</a:t>
                </a:r>
                <a:r>
                  <a:rPr lang="en-US" sz="1400" dirty="0" err="1">
                    <a:solidFill>
                      <a:prstClr val="black"/>
                    </a:solidFill>
                  </a:rPr>
                  <a:t>Cleymans</a:t>
                </a:r>
                <a:r>
                  <a:rPr lang="en-US" sz="1400" dirty="0">
                    <a:solidFill>
                      <a:prstClr val="black"/>
                    </a:solidFill>
                  </a:rPr>
                  <a:t> et al, PRC84(2011) 054916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)</a:t>
                </a:r>
              </a:p>
              <a:p>
                <a:pPr lvl="0" algn="ctr" defTabSz="9144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COALESCENCE MODEL: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 Bar" panose="020B0604020202020204" pitchFamily="34" charset="0"/>
                    <a:cs typeface="Arial Bar" panose="020B0604020202020204" pitchFamily="34" charset="0"/>
                  </a:rPr>
                  <a:t>p</a:t>
                </a:r>
                <a:r>
                  <a:rPr lang="en-US" sz="1400" dirty="0" smtClean="0">
                    <a:solidFill>
                      <a:prstClr val="black"/>
                    </a:solidFill>
                    <a:cs typeface="Arial Bar" panose="020B0604020202020204" pitchFamily="34" charset="0"/>
                  </a:rPr>
                  <a:t>/p ~ </a:t>
                </a:r>
                <a:r>
                  <a:rPr lang="en-US" sz="1400" dirty="0" smtClean="0">
                    <a:solidFill>
                      <a:prstClr val="black"/>
                    </a:solidFill>
                    <a:latin typeface="Arial Bar" panose="020B0604020202020204" pitchFamily="34" charset="0"/>
                    <a:cs typeface="Arial Bar" panose="020B0604020202020204" pitchFamily="34" charset="0"/>
                  </a:rPr>
                  <a:t>«</a:t>
                </a:r>
                <a:r>
                  <a:rPr lang="en-US" sz="1400" dirty="0" smtClean="0">
                    <a:solidFill>
                      <a:prstClr val="black"/>
                    </a:solidFill>
                    <a:cs typeface="Arial Bar" panose="020B0604020202020204" pitchFamily="34" charset="0"/>
                  </a:rPr>
                  <a:t>/</a:t>
                </a:r>
                <a:r>
                  <a:rPr lang="el-GR" sz="14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Λ</a:t>
                </a:r>
                <a:r>
                  <a:rPr lang="it-IT" sz="14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~ 1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5240866" y="5264461"/>
                <a:ext cx="3749730" cy="1435104"/>
              </a:xfrm>
              <a:blipFill rotWithShape="0">
                <a:blip r:embed="rId5"/>
                <a:stretch>
                  <a:fillRect l="-163" r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363903"/>
            <a:ext cx="4320000" cy="4060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754" y="5134043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0654" y="5134043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with theoretical predictions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604006" y="1394099"/>
            <a:ext cx="4438395" cy="3968189"/>
          </a:xfrm>
        </p:spPr>
        <p:txBody>
          <a:bodyPr/>
          <a:lstStyle/>
          <a:p>
            <a:r>
              <a:rPr lang="en-US" dirty="0" smtClean="0"/>
              <a:t>Three different theoretical </a:t>
            </a:r>
            <a:r>
              <a:rPr lang="en-US" dirty="0"/>
              <a:t>p</a:t>
            </a:r>
            <a:r>
              <a:rPr lang="en-US" dirty="0" smtClean="0"/>
              <a:t>redictions drawn </a:t>
            </a:r>
            <a:r>
              <a:rPr lang="en-US" dirty="0"/>
              <a:t>as a function of </a:t>
            </a:r>
            <a:r>
              <a:rPr lang="en-US" dirty="0" smtClean="0"/>
              <a:t>BR(</a:t>
            </a:r>
            <a:r>
              <a:rPr lang="en-US" baseline="30000" dirty="0" smtClean="0"/>
              <a:t>3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 smtClean="0"/>
              <a:t>H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baseline="30000" dirty="0"/>
              <a:t> </a:t>
            </a:r>
            <a:r>
              <a:rPr lang="en-US" baseline="30000" dirty="0" smtClean="0"/>
              <a:t>3</a:t>
            </a:r>
            <a:r>
              <a:rPr lang="en-US" dirty="0" smtClean="0"/>
              <a:t>He+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baseline="30000" dirty="0" smtClean="0"/>
              <a:t>-</a:t>
            </a:r>
            <a:r>
              <a:rPr lang="en-US" dirty="0"/>
              <a:t>) after being multiplied by </a:t>
            </a:r>
            <a:r>
              <a:rPr lang="en-US" dirty="0" smtClean="0"/>
              <a:t>BR: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B0F0"/>
                </a:solidFill>
              </a:rPr>
              <a:t>Hybrid </a:t>
            </a:r>
            <a:r>
              <a:rPr lang="en-US" b="1" dirty="0" err="1">
                <a:solidFill>
                  <a:srgbClr val="00B0F0"/>
                </a:solidFill>
              </a:rPr>
              <a:t>UrQMD</a:t>
            </a:r>
            <a:r>
              <a:rPr lang="en-US" dirty="0"/>
              <a:t>: combines the hadronic transport </a:t>
            </a:r>
            <a:r>
              <a:rPr lang="en-US" dirty="0" smtClean="0"/>
              <a:t>approach with </a:t>
            </a:r>
            <a:r>
              <a:rPr lang="en-US" dirty="0"/>
              <a:t>an initial </a:t>
            </a:r>
            <a:r>
              <a:rPr lang="en-US" dirty="0" err="1"/>
              <a:t>hydrodynamical</a:t>
            </a:r>
            <a:r>
              <a:rPr lang="en-US" dirty="0"/>
              <a:t> stage for the hot and </a:t>
            </a:r>
            <a:r>
              <a:rPr lang="en-US" dirty="0" smtClean="0"/>
              <a:t>dense </a:t>
            </a:r>
            <a:r>
              <a:rPr lang="it-IT" dirty="0" smtClean="0"/>
              <a:t>medium (</a:t>
            </a:r>
            <a:r>
              <a:rPr lang="it-IT" b="1" dirty="0" smtClean="0"/>
              <a:t>J. </a:t>
            </a:r>
            <a:r>
              <a:rPr lang="it-IT" b="1" dirty="0" err="1" smtClean="0"/>
              <a:t>Steinheimer</a:t>
            </a:r>
            <a:r>
              <a:rPr lang="it-IT" b="1" dirty="0" smtClean="0"/>
              <a:t> </a:t>
            </a:r>
            <a:r>
              <a:rPr lang="it-IT" b="1" dirty="0"/>
              <a:t>et al</a:t>
            </a:r>
            <a:r>
              <a:rPr lang="it-IT" b="1" dirty="0" smtClean="0"/>
              <a:t>., </a:t>
            </a:r>
            <a:r>
              <a:rPr lang="it-IT" b="1" dirty="0" err="1"/>
              <a:t>Phys</a:t>
            </a:r>
            <a:r>
              <a:rPr lang="it-IT" b="1" dirty="0"/>
              <a:t>. </a:t>
            </a:r>
            <a:r>
              <a:rPr lang="it-IT" b="1" dirty="0" err="1"/>
              <a:t>Lett</a:t>
            </a:r>
            <a:r>
              <a:rPr lang="it-IT" b="1" dirty="0"/>
              <a:t>. B </a:t>
            </a:r>
            <a:r>
              <a:rPr lang="it-IT" b="1" dirty="0" smtClean="0"/>
              <a:t>714, 85 </a:t>
            </a:r>
            <a:r>
              <a:rPr lang="it-IT" b="1" dirty="0"/>
              <a:t>(2012</a:t>
            </a:r>
            <a:r>
              <a:rPr lang="it-IT" b="1" dirty="0" smtClean="0"/>
              <a:t>)</a:t>
            </a:r>
            <a:r>
              <a:rPr lang="it-IT" dirty="0" smtClean="0"/>
              <a:t>)</a:t>
            </a:r>
            <a:endParaRPr lang="it-IT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b="1" dirty="0" smtClean="0"/>
              <a:t>GSI-Heidelberg</a:t>
            </a:r>
            <a:r>
              <a:rPr lang="it-IT" dirty="0"/>
              <a:t>: </a:t>
            </a:r>
            <a:r>
              <a:rPr lang="it-IT" dirty="0" err="1"/>
              <a:t>equilibrium</a:t>
            </a:r>
            <a:r>
              <a:rPr lang="it-IT" dirty="0"/>
              <a:t> </a:t>
            </a:r>
            <a:r>
              <a:rPr lang="it-IT" dirty="0" err="1"/>
              <a:t>statistical</a:t>
            </a:r>
            <a:r>
              <a:rPr lang="it-IT" dirty="0"/>
              <a:t> model </a:t>
            </a:r>
            <a:r>
              <a:rPr lang="it-IT" dirty="0" smtClean="0"/>
              <a:t>with </a:t>
            </a:r>
            <a:r>
              <a:rPr lang="it-IT" dirty="0" err="1" smtClean="0"/>
              <a:t>T</a:t>
            </a:r>
            <a:r>
              <a:rPr lang="it-IT" i="1" baseline="-25000" dirty="0" err="1" smtClean="0"/>
              <a:t>chem</a:t>
            </a:r>
            <a:r>
              <a:rPr lang="it-IT" dirty="0" smtClean="0"/>
              <a:t>=156 </a:t>
            </a:r>
            <a:r>
              <a:rPr lang="it-IT" dirty="0" err="1" smtClean="0"/>
              <a:t>MeV</a:t>
            </a:r>
            <a:r>
              <a:rPr lang="it-IT" dirty="0" smtClean="0"/>
              <a:t> (</a:t>
            </a:r>
            <a:r>
              <a:rPr lang="fr-FR" b="1" dirty="0">
                <a:cs typeface="Times New Roman" panose="02020603050405020304" pitchFamily="18" charset="0"/>
              </a:rPr>
              <a:t>A. Andronic et al., Phys. </a:t>
            </a:r>
            <a:r>
              <a:rPr lang="fr-FR" b="1" dirty="0" err="1">
                <a:cs typeface="Times New Roman" panose="02020603050405020304" pitchFamily="18" charset="0"/>
              </a:rPr>
              <a:t>Lett</a:t>
            </a:r>
            <a:r>
              <a:rPr lang="fr-FR" b="1" dirty="0">
                <a:cs typeface="Times New Roman" panose="02020603050405020304" pitchFamily="18" charset="0"/>
              </a:rPr>
              <a:t>. B 697, 203 (</a:t>
            </a:r>
            <a:r>
              <a:rPr lang="fr-FR" b="1" dirty="0" smtClean="0">
                <a:cs typeface="Times New Roman" panose="02020603050405020304" pitchFamily="18" charset="0"/>
              </a:rPr>
              <a:t>2011))</a:t>
            </a:r>
            <a:endParaRPr lang="it-IT" dirty="0"/>
          </a:p>
          <a:p>
            <a:pPr marL="171450" indent="-171450">
              <a:buFont typeface="Arial" panose="020B0604020202020204" pitchFamily="34" charset="0"/>
              <a:buChar char="−"/>
            </a:pPr>
            <a:r>
              <a:rPr lang="en-US" b="1" dirty="0" smtClean="0">
                <a:solidFill>
                  <a:srgbClr val="00B050"/>
                </a:solidFill>
              </a:rPr>
              <a:t>SHARE</a:t>
            </a:r>
            <a:r>
              <a:rPr lang="en-US" dirty="0"/>
              <a:t>: non-equilibrium thermal model </a:t>
            </a:r>
            <a:r>
              <a:rPr lang="en-US" dirty="0" smtClean="0"/>
              <a:t>with </a:t>
            </a:r>
            <a:r>
              <a:rPr lang="it-IT" dirty="0" err="1" smtClean="0"/>
              <a:t>T</a:t>
            </a:r>
            <a:r>
              <a:rPr lang="it-IT" i="1" baseline="-25000" dirty="0" err="1" smtClean="0"/>
              <a:t>chem</a:t>
            </a:r>
            <a:r>
              <a:rPr lang="it-IT" dirty="0" smtClean="0"/>
              <a:t>=138.3 </a:t>
            </a:r>
            <a:r>
              <a:rPr lang="it-IT" dirty="0" err="1" smtClean="0"/>
              <a:t>MeV</a:t>
            </a:r>
            <a:r>
              <a:rPr lang="it-IT" dirty="0" smtClean="0"/>
              <a:t> (</a:t>
            </a:r>
            <a:r>
              <a:rPr lang="fr-FR" b="1" dirty="0">
                <a:cs typeface="Times New Roman" panose="02020603050405020304" pitchFamily="18" charset="0"/>
              </a:rPr>
              <a:t>M. </a:t>
            </a:r>
            <a:r>
              <a:rPr lang="fr-FR" b="1" dirty="0" err="1">
                <a:cs typeface="Times New Roman" panose="02020603050405020304" pitchFamily="18" charset="0"/>
              </a:rPr>
              <a:t>Petráň</a:t>
            </a:r>
            <a:r>
              <a:rPr lang="fr-FR" b="1" dirty="0">
                <a:cs typeface="Times New Roman" panose="02020603050405020304" pitchFamily="18" charset="0"/>
              </a:rPr>
              <a:t> et al., Phys. </a:t>
            </a:r>
            <a:r>
              <a:rPr lang="fr-FR" b="1" dirty="0" err="1">
                <a:cs typeface="Times New Roman" panose="02020603050405020304" pitchFamily="18" charset="0"/>
              </a:rPr>
              <a:t>Rev</a:t>
            </a:r>
            <a:r>
              <a:rPr lang="fr-FR" b="1" dirty="0">
                <a:cs typeface="Times New Roman" panose="02020603050405020304" pitchFamily="18" charset="0"/>
              </a:rPr>
              <a:t>. C 88, 034907 (2013</a:t>
            </a:r>
            <a:r>
              <a:rPr lang="fr-FR" b="1" dirty="0" smtClean="0">
                <a:cs typeface="Times New Roman" panose="02020603050405020304" pitchFamily="18" charset="0"/>
              </a:rPr>
              <a:t>))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430355"/>
            <a:ext cx="4319999" cy="3942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4754" y="1181165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300" y="5498078"/>
            <a:ext cx="880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Great sensitivity to theoretical models parameters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itchFamily="34" charset="0"/>
              </a:rPr>
              <a:t>Non–equilibrium statistical thermal model (</a:t>
            </a:r>
            <a:r>
              <a:rPr lang="en-US" sz="1400" dirty="0" err="1">
                <a:latin typeface="Arial" pitchFamily="34" charset="0"/>
              </a:rPr>
              <a:t>Petran-Rafelsky</a:t>
            </a:r>
            <a:r>
              <a:rPr lang="en-US" sz="1400" dirty="0">
                <a:latin typeface="Arial" pitchFamily="34" charset="0"/>
              </a:rPr>
              <a:t> SHARE) provides better global fitting </a:t>
            </a:r>
            <a:r>
              <a:rPr lang="en-US" sz="1400" dirty="0">
                <a:latin typeface="Symbol" pitchFamily="18" charset="2"/>
              </a:rPr>
              <a:t>(c</a:t>
            </a:r>
            <a:r>
              <a:rPr lang="en-US" sz="1400" baseline="30000" dirty="0">
                <a:latin typeface="Symbol" pitchFamily="18" charset="2"/>
              </a:rPr>
              <a:t>2</a:t>
            </a:r>
            <a:r>
              <a:rPr lang="en-US" sz="1400" dirty="0">
                <a:latin typeface="Symbol" pitchFamily="18" charset="2"/>
              </a:rPr>
              <a:t>~</a:t>
            </a:r>
            <a:r>
              <a:rPr lang="en-US" sz="1400" dirty="0">
                <a:latin typeface="Arial" pitchFamily="34" charset="0"/>
              </a:rPr>
              <a:t>1) to lower mass hadrons but </a:t>
            </a:r>
            <a:r>
              <a:rPr lang="en-US" sz="1400" b="1" dirty="0">
                <a:latin typeface="Arial" pitchFamily="34" charset="0"/>
              </a:rPr>
              <a:t>misses </a:t>
            </a:r>
            <a:r>
              <a:rPr lang="en-US" sz="1400" b="1" baseline="30000" dirty="0">
                <a:latin typeface="Arial" pitchFamily="34" charset="0"/>
              </a:rPr>
              <a:t>3</a:t>
            </a:r>
            <a:r>
              <a:rPr lang="en-US" sz="1400" b="1" baseline="-25000" dirty="0">
                <a:latin typeface="Symbol" pitchFamily="18" charset="2"/>
              </a:rPr>
              <a:t>L</a:t>
            </a:r>
            <a:r>
              <a:rPr lang="en-US" sz="1400" b="1" dirty="0">
                <a:latin typeface="Arial" pitchFamily="34" charset="0"/>
              </a:rPr>
              <a:t>H </a:t>
            </a:r>
            <a:r>
              <a:rPr lang="en-US" sz="1400" dirty="0">
                <a:latin typeface="Arial" pitchFamily="34" charset="0"/>
              </a:rPr>
              <a:t>and light nuclei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Experimental data closest to equilibrium thermal model with </a:t>
            </a:r>
            <a:r>
              <a:rPr lang="en-US" sz="14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sz="1400" baseline="-25000" dirty="0" err="1">
                <a:solidFill>
                  <a:srgbClr val="0000FF"/>
                </a:solidFill>
                <a:latin typeface="Arial" pitchFamily="34" charset="0"/>
              </a:rPr>
              <a:t>chem</a:t>
            </a:r>
            <a:r>
              <a:rPr lang="en-US" sz="1400" dirty="0">
                <a:solidFill>
                  <a:srgbClr val="0000FF"/>
                </a:solidFill>
                <a:latin typeface="Arial" pitchFamily="34" charset="0"/>
              </a:rPr>
              <a:t> = 156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</a:rPr>
              <a:t>MeV and to Hybrid 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</a:rPr>
              <a:t>UrQMD</a:t>
            </a:r>
            <a:endParaRPr lang="en-US" sz="1400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n-US" dirty="0" smtClean="0"/>
              <a:t>Motivation to measure (ANTI-)HYPERNUCLEI IN </a:t>
            </a:r>
            <a:r>
              <a:rPr lang="en-US" dirty="0" err="1" smtClean="0"/>
              <a:t>P</a:t>
            </a:r>
            <a:r>
              <a:rPr lang="en-US" sz="2100" cap="none" dirty="0" err="1" smtClean="0">
                <a:solidFill>
                  <a:srgbClr val="141313"/>
                </a:solidFill>
                <a:ea typeface="+mn-ea"/>
                <a:cs typeface="+mn-cs"/>
              </a:rPr>
              <a:t>b</a:t>
            </a:r>
            <a:r>
              <a:rPr lang="en-US" dirty="0" err="1" smtClean="0"/>
              <a:t>-p</a:t>
            </a:r>
            <a:r>
              <a:rPr lang="en-US" sz="2100" cap="none" dirty="0" err="1" smtClean="0">
                <a:solidFill>
                  <a:srgbClr val="141313"/>
                </a:solidFill>
                <a:ea typeface="+mn-ea"/>
                <a:cs typeface="+mn-cs"/>
              </a:rPr>
              <a:t>b</a:t>
            </a:r>
            <a:r>
              <a:rPr lang="en-US" sz="2100" cap="none" dirty="0" smtClean="0">
                <a:solidFill>
                  <a:srgbClr val="141313"/>
                </a:solidFill>
                <a:ea typeface="+mn-ea"/>
                <a:cs typeface="+mn-cs"/>
              </a:rPr>
              <a:t> </a:t>
            </a:r>
            <a:r>
              <a:rPr lang="en-US" dirty="0" smtClean="0"/>
              <a:t>collisions WITH ALICE at the </a:t>
            </a:r>
            <a:r>
              <a:rPr lang="en-US" dirty="0" err="1" smtClean="0"/>
              <a:t>lhc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34257" y="1836620"/>
            <a:ext cx="8369066" cy="4493847"/>
          </a:xfrm>
        </p:spPr>
        <p:txBody>
          <a:bodyPr/>
          <a:lstStyle/>
          <a:p>
            <a:pPr>
              <a:spcBef>
                <a:spcPts val="288"/>
              </a:spcBef>
            </a:pPr>
            <a:r>
              <a:rPr lang="en-US" sz="1200" dirty="0" smtClean="0"/>
              <a:t>ALICE aims to study the formation of Quark-Gluon Plasma, its properties and evolution:</a:t>
            </a:r>
          </a:p>
          <a:p>
            <a:pPr marL="285750" indent="-285750"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(anti-)(hyper)nuclei yields are sensitive to the freeze-out temperature due to their large mass (e.g. in the Thermal Model yield scales roughly </a:t>
            </a:r>
            <a:r>
              <a:rPr lang="en-US" sz="1200" dirty="0" smtClean="0">
                <a:latin typeface="Symbol" panose="05050102010706020507" pitchFamily="18" charset="2"/>
              </a:rPr>
              <a:t>µ</a:t>
            </a:r>
            <a:r>
              <a:rPr lang="en-US" sz="1200" dirty="0" smtClean="0"/>
              <a:t> e</a:t>
            </a:r>
            <a:r>
              <a:rPr lang="en-US" sz="1200" baseline="30000" dirty="0" smtClean="0"/>
              <a:t>(-M/</a:t>
            </a:r>
            <a:r>
              <a:rPr lang="en-US" sz="1200" baseline="30000" dirty="0" err="1" smtClean="0"/>
              <a:t>Tchem</a:t>
            </a:r>
            <a:r>
              <a:rPr lang="en-US" sz="1200" baseline="30000" dirty="0" smtClean="0"/>
              <a:t>)</a:t>
            </a:r>
            <a:r>
              <a:rPr lang="en-US" sz="1200" dirty="0" smtClean="0"/>
              <a:t>)</a:t>
            </a:r>
          </a:p>
          <a:p>
            <a:pPr marL="285750" indent="-285750"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light (anti-)(hyper)nuclei, small binding energy and small </a:t>
            </a:r>
            <a:r>
              <a:rPr lang="en-US" sz="1200" dirty="0" smtClean="0">
                <a:cs typeface="Times New Roman" panose="02020603050405020304" pitchFamily="18" charset="0"/>
              </a:rPr>
              <a:t>Λ separation energy</a:t>
            </a:r>
            <a:r>
              <a:rPr lang="en-US" sz="1200" dirty="0" smtClean="0"/>
              <a:t>, e.g. B</a:t>
            </a:r>
            <a:r>
              <a:rPr lang="en-US" sz="1200" baseline="-25000" dirty="0" smtClean="0">
                <a:cs typeface="Times New Roman" panose="02020603050405020304" pitchFamily="18" charset="0"/>
              </a:rPr>
              <a:t>Λ</a:t>
            </a:r>
            <a:r>
              <a:rPr lang="en-US" sz="1200" dirty="0" smtClean="0">
                <a:cs typeface="Times New Roman" panose="02020603050405020304" pitchFamily="18" charset="0"/>
              </a:rPr>
              <a:t>(</a:t>
            </a:r>
            <a:r>
              <a:rPr lang="en-US" sz="1200" baseline="30000" dirty="0" smtClean="0">
                <a:cs typeface="Times New Roman" panose="02020603050405020304" pitchFamily="18" charset="0"/>
              </a:rPr>
              <a:t>3</a:t>
            </a:r>
            <a:r>
              <a:rPr lang="en-US" sz="1200" baseline="-25000" dirty="0" smtClean="0">
                <a:cs typeface="Times New Roman" panose="02020603050405020304" pitchFamily="18" charset="0"/>
              </a:rPr>
              <a:t>Λ</a:t>
            </a:r>
            <a:r>
              <a:rPr lang="en-US" sz="1200" dirty="0" smtClean="0">
                <a:cs typeface="Times New Roman" panose="02020603050405020304" pitchFamily="18" charset="0"/>
              </a:rPr>
              <a:t>H = 0.13 ± 0.05 MeV) </a:t>
            </a:r>
            <a:r>
              <a:rPr lang="en-US" sz="1200" dirty="0" smtClean="0"/>
              <a:t>[H. Bando et al., Int. J. Mod. Phys. A 5 4021 (1990)] :</a:t>
            </a:r>
          </a:p>
          <a:p>
            <a:pPr marL="716400" lvl="1" indent="-230400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>
                <a:sym typeface="Symbol" panose="05050102010706020507" pitchFamily="18" charset="2"/>
              </a:rPr>
              <a:t> light (anti-)(hyper)nuclei should dissociate in a medium with high </a:t>
            </a:r>
            <a:r>
              <a:rPr lang="en-US" sz="1200" dirty="0" err="1" smtClean="0">
                <a:sym typeface="Symbol" panose="05050102010706020507" pitchFamily="18" charset="2"/>
              </a:rPr>
              <a:t>T</a:t>
            </a:r>
            <a:r>
              <a:rPr lang="en-US" sz="1200" baseline="-25000" dirty="0" err="1" smtClean="0">
                <a:sym typeface="Symbol" panose="05050102010706020507" pitchFamily="18" charset="2"/>
              </a:rPr>
              <a:t>chem</a:t>
            </a:r>
            <a:r>
              <a:rPr lang="en-US" sz="1200" dirty="0" smtClean="0">
                <a:sym typeface="Symbol" panose="05050102010706020507" pitchFamily="18" charset="2"/>
              </a:rPr>
              <a:t> (~156 MeV) and be suppressed</a:t>
            </a:r>
          </a:p>
          <a:p>
            <a:pPr marL="716400" lvl="1" indent="-230400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>
                <a:sym typeface="Symbol" panose="05050102010706020507" pitchFamily="18" charset="2"/>
              </a:rPr>
              <a:t> light (anti-)(hyper)nuclei production determined by the entropy per baryon (fixed at chemical freeze-out)</a:t>
            </a:r>
          </a:p>
          <a:p>
            <a:pPr marL="716400" lvl="1" indent="-230400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>
                <a:sym typeface="Symbol" panose="05050102010706020507" pitchFamily="18" charset="2"/>
              </a:rPr>
              <a:t> if light (anti-)(hyper)nuclei yields equal to thermal model prediction  sign for adiabatic (isentropic) expansion in the hadronic phase</a:t>
            </a:r>
          </a:p>
          <a:p>
            <a:pPr marL="284400" lvl="1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>
                <a:sym typeface="Symbol" panose="05050102010706020507" pitchFamily="18" charset="2"/>
              </a:rPr>
              <a:t>A=3 (anti-)(</a:t>
            </a:r>
            <a:r>
              <a:rPr lang="en-US" sz="1200" baseline="30000" dirty="0" smtClean="0">
                <a:sym typeface="Symbol" panose="05050102010706020507" pitchFamily="18" charset="2"/>
              </a:rPr>
              <a:t>3</a:t>
            </a:r>
            <a:r>
              <a:rPr lang="en-US" sz="1200" dirty="0" smtClean="0">
                <a:sym typeface="Symbol" panose="05050102010706020507" pitchFamily="18" charset="2"/>
              </a:rPr>
              <a:t>He, t, </a:t>
            </a:r>
            <a:r>
              <a:rPr lang="en-US" sz="1200" baseline="30000" dirty="0" smtClean="0">
                <a:sym typeface="Symbol" panose="05050102010706020507" pitchFamily="18" charset="2"/>
              </a:rPr>
              <a:t>3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Λ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H), a simple system of 9 valence quarks:</a:t>
            </a:r>
          </a:p>
          <a:p>
            <a:pPr marL="684450" lvl="2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baseline="30000" dirty="0" smtClean="0">
                <a:sym typeface="Symbol" panose="05050102010706020507" pitchFamily="18" charset="2"/>
              </a:rPr>
              <a:t>3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Λ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 / </a:t>
            </a:r>
            <a:r>
              <a:rPr lang="en-US" sz="1200" baseline="30000" dirty="0" smtClean="0">
                <a:sym typeface="Symbol" panose="05050102010706020507" pitchFamily="18" charset="2"/>
              </a:rPr>
              <a:t>3</a:t>
            </a:r>
            <a:r>
              <a:rPr lang="en-US" sz="1200" dirty="0" smtClean="0">
                <a:sym typeface="Symbol" panose="05050102010706020507" pitchFamily="18" charset="2"/>
              </a:rPr>
              <a:t>He and </a:t>
            </a:r>
            <a:r>
              <a:rPr lang="en-US" sz="1200" baseline="30000" dirty="0" smtClean="0">
                <a:sym typeface="Symbol" panose="05050102010706020507" pitchFamily="18" charset="2"/>
              </a:rPr>
              <a:t>3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Λ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 / t (and anti)  Lambda-nucleon correlation (local baryon-strangeness correlation)</a:t>
            </a:r>
          </a:p>
          <a:p>
            <a:pPr marL="684450" lvl="2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 / </a:t>
            </a:r>
            <a:r>
              <a:rPr lang="en-US" sz="1200" baseline="30000" dirty="0" smtClean="0">
                <a:sym typeface="Symbol" panose="05050102010706020507" pitchFamily="18" charset="2"/>
              </a:rPr>
              <a:t>3</a:t>
            </a:r>
            <a:r>
              <a:rPr lang="en-US" sz="1200" dirty="0" smtClean="0">
                <a:sym typeface="Symbol" panose="05050102010706020507" pitchFamily="18" charset="2"/>
              </a:rPr>
              <a:t>He (and anti)  local charge-baryon correlation</a:t>
            </a:r>
          </a:p>
          <a:p>
            <a:pPr marL="684450" lvl="2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sym typeface="Symbol" panose="05050102010706020507" pitchFamily="18" charset="2"/>
              </a:rPr>
              <a:t>YN &amp; YY interaction (strangeness sector </a:t>
            </a:r>
            <a:r>
              <a:rPr lang="en-US" sz="1200" dirty="0" smtClean="0">
                <a:sym typeface="Symbol" panose="05050102010706020507" pitchFamily="18" charset="2"/>
              </a:rPr>
              <a:t>of hadronic EOS, cosmology, physics of neutron stars) </a:t>
            </a:r>
          </a:p>
          <a:p>
            <a:pPr marL="0" lvl="1" indent="0">
              <a:lnSpc>
                <a:spcPct val="150000"/>
              </a:lnSpc>
              <a:spcBef>
                <a:spcPts val="288"/>
              </a:spcBef>
              <a:buNone/>
            </a:pPr>
            <a:r>
              <a:rPr lang="en-US" sz="1200" dirty="0" smtClean="0"/>
              <a:t>Anti-nuclei in nature:</a:t>
            </a:r>
          </a:p>
          <a:p>
            <a:pPr marL="716400" lvl="1" indent="-230400">
              <a:lnSpc>
                <a:spcPct val="150000"/>
              </a:lnSpc>
              <a:spcBef>
                <a:spcPts val="288"/>
              </a:spcBef>
              <a:buFont typeface="Wingdings" panose="05000000000000000000" pitchFamily="2" charset="2"/>
              <a:buChar char="Ø"/>
            </a:pPr>
            <a:r>
              <a:rPr lang="en-US" sz="1200" dirty="0" smtClean="0"/>
              <a:t>matter–antimatter asymmetry [</a:t>
            </a:r>
            <a:r>
              <a:rPr lang="en-US" sz="1200" dirty="0" err="1" smtClean="0"/>
              <a:t>J.~Adam</a:t>
            </a:r>
            <a:r>
              <a:rPr lang="en-US" sz="1200" dirty="0" smtClean="0"/>
              <a:t> et al. (ALICE Collaboration), Nature Phys. (2015)]  (</a:t>
            </a:r>
            <a:r>
              <a:rPr lang="en-US" sz="1200" b="1" dirty="0" smtClean="0"/>
              <a:t>see </a:t>
            </a:r>
            <a:r>
              <a:rPr lang="en-US" sz="1200" b="1" dirty="0" err="1" smtClean="0"/>
              <a:t>Colocci</a:t>
            </a:r>
            <a:r>
              <a:rPr lang="en-US" sz="1200" b="1" dirty="0" smtClean="0"/>
              <a:t> talk</a:t>
            </a:r>
            <a:r>
              <a:rPr lang="en-US" sz="1200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8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hyperTRITON</a:t>
            </a:r>
            <a:r>
              <a:rPr lang="it-IT" dirty="0" smtClean="0"/>
              <a:t> LIFETIME DETERMINATION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34258" y="1464156"/>
                <a:ext cx="3798840" cy="4000500"/>
              </a:xfrm>
            </p:spPr>
            <p:txBody>
              <a:bodyPr/>
              <a:lstStyle/>
              <a:p>
                <a:pPr>
                  <a:spcBef>
                    <a:spcPts val="0"/>
                  </a:spcBef>
                </a:pPr>
                <a:r>
                  <a:rPr lang="en-US" dirty="0" smtClean="0"/>
                  <a:t>Direct decay time measurement is difficult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(~</a:t>
                </a:r>
                <a:r>
                  <a:rPr lang="en-US" dirty="0" err="1"/>
                  <a:t>ps</a:t>
                </a:r>
                <a:r>
                  <a:rPr lang="en-US" dirty="0"/>
                  <a:t>), but the excellent determination of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primary and decay vertex allows measurement</a:t>
                </a: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of lifetime via</a:t>
                </a:r>
                <a:r>
                  <a:rPr lang="en-US" dirty="0" smtClean="0"/>
                  <a:t>: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sz="1400" i="1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 smtClean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endParaRPr lang="it-IT" dirty="0" smtClean="0"/>
              </a:p>
              <a:p>
                <a:pPr>
                  <a:spcBef>
                    <a:spcPts val="0"/>
                  </a:spcBef>
                </a:pPr>
                <a:r>
                  <a:rPr lang="it-IT" dirty="0" err="1"/>
                  <a:t>w</a:t>
                </a:r>
                <a:r>
                  <a:rPr lang="it-IT" dirty="0" err="1" smtClean="0"/>
                  <a:t>here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/(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𝛽𝛾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 and 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𝛽𝛾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smtClean="0"/>
                  <a:t> w</a:t>
                </a:r>
                <a:r>
                  <a:rPr lang="it-IT" dirty="0" err="1" smtClean="0"/>
                  <a:t>ith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smtClean="0"/>
                  <a:t> the </a:t>
                </a:r>
                <a:r>
                  <a:rPr lang="en-US" dirty="0" err="1" smtClean="0"/>
                  <a:t>hypertriton</a:t>
                </a:r>
                <a:r>
                  <a:rPr lang="en-US" dirty="0" smtClean="0"/>
                  <a:t> mass,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 smtClean="0"/>
                  <a:t> the total momentum and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the decay </a:t>
                </a:r>
                <a:r>
                  <a:rPr lang="en-US" dirty="0" smtClean="0"/>
                  <a:t>length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34258" y="1464156"/>
                <a:ext cx="3798840" cy="4000500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2418" y="6332537"/>
            <a:ext cx="484382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22" y="1552224"/>
            <a:ext cx="4445015" cy="4140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4258" y="4303372"/>
                <a:ext cx="4216667" cy="92140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5.4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−1.2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+1.6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±1.00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it-IT" b="0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181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−39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+54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±33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58" y="4303372"/>
                <a:ext cx="4216667" cy="9214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374954" y="5464656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hyperTRITON</a:t>
            </a:r>
            <a:r>
              <a:rPr lang="it-IT" dirty="0" smtClean="0"/>
              <a:t> LIFETIME WORLD AVERAGE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421499"/>
            <a:ext cx="7793037" cy="353557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071824" y="5253559"/>
                <a:ext cx="5141023" cy="83753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smtClean="0"/>
                  <a:t>Re-</a:t>
                </a:r>
                <a:r>
                  <a:rPr lang="it-IT" sz="1600" dirty="0" err="1" smtClean="0"/>
                  <a:t>evaluation</a:t>
                </a:r>
                <a:r>
                  <a:rPr lang="it-IT" sz="1600" dirty="0" smtClean="0"/>
                  <a:t> of world </a:t>
                </a:r>
                <a:r>
                  <a:rPr lang="it-IT" sz="1600" dirty="0" err="1" smtClean="0"/>
                  <a:t>average</a:t>
                </a:r>
                <a:r>
                  <a:rPr lang="it-IT" sz="1600" dirty="0" smtClean="0"/>
                  <a:t> </a:t>
                </a:r>
                <a:r>
                  <a:rPr lang="it-IT" sz="1600" dirty="0" err="1" smtClean="0"/>
                  <a:t>including</a:t>
                </a:r>
                <a:r>
                  <a:rPr lang="it-IT" sz="1600" dirty="0" smtClean="0"/>
                  <a:t> ALICE </a:t>
                </a:r>
                <a:r>
                  <a:rPr lang="it-IT" sz="1600" dirty="0" err="1" smtClean="0"/>
                  <a:t>result</a:t>
                </a:r>
                <a:r>
                  <a:rPr lang="it-IT" sz="1600" dirty="0" smtClean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215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−16</m:t>
                              </m:r>
                            </m:sub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+18</m:t>
                              </m:r>
                            </m:sup>
                          </m:sSubSup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it-IT" sz="1600" dirty="0" smtClean="0"/>
              </a:p>
              <a:p>
                <a:pPr algn="ctr"/>
                <a:r>
                  <a:rPr lang="it-IT" sz="1600" dirty="0" smtClean="0"/>
                  <a:t>ALICE </a:t>
                </a:r>
                <a:r>
                  <a:rPr lang="it-IT" sz="1600" dirty="0" err="1" smtClean="0"/>
                  <a:t>value</a:t>
                </a:r>
                <a:r>
                  <a:rPr lang="it-IT" sz="1600" dirty="0" smtClean="0"/>
                  <a:t> </a:t>
                </a:r>
                <a:r>
                  <a:rPr lang="en-US" sz="1600" dirty="0"/>
                  <a:t>compatible with the computed average</a:t>
                </a:r>
                <a:endParaRPr lang="it-IT" sz="16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824" y="5253559"/>
                <a:ext cx="5141023" cy="837537"/>
              </a:xfrm>
              <a:prstGeom prst="rect">
                <a:avLst/>
              </a:prstGeom>
              <a:blipFill rotWithShape="0">
                <a:blip r:embed="rId4"/>
                <a:stretch>
                  <a:fillRect t="-709" b="-70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623707" y="4892893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hyperTRITON</a:t>
            </a:r>
            <a:r>
              <a:rPr lang="it-IT" dirty="0" smtClean="0"/>
              <a:t> LIFETIME DETERMINATION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7" y="1615723"/>
            <a:ext cx="3864406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3043" y="5279222"/>
                <a:ext cx="4216667" cy="92140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5.4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−1.2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+1.6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±1.00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it-IT" b="0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181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−39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+54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±33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43" y="5279222"/>
                <a:ext cx="4216667" cy="9214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039389" y="1346655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93" y="1410709"/>
            <a:ext cx="4333542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51163" y="5279222"/>
                <a:ext cx="4358564" cy="921406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7.10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−1.07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+1.00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±0.50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it-IT" b="0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237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−36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+33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±17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63" y="5279222"/>
                <a:ext cx="4358564" cy="9214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298825" y="1346997"/>
            <a:ext cx="3247585" cy="27699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New </a:t>
            </a:r>
            <a:r>
              <a:rPr lang="it-IT" sz="1200" b="1" dirty="0" err="1" smtClean="0"/>
              <a:t>preliminary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results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at</a:t>
            </a:r>
            <a:r>
              <a:rPr lang="it-IT" sz="1200" b="1" dirty="0" smtClean="0"/>
              <a:t> √</a:t>
            </a:r>
            <a:r>
              <a:rPr lang="it-IT" sz="1200" b="1" i="1" dirty="0" err="1" smtClean="0"/>
              <a:t>s</a:t>
            </a:r>
            <a:r>
              <a:rPr lang="it-IT" sz="1200" b="1" baseline="-25000" dirty="0" err="1" smtClean="0"/>
              <a:t>NN</a:t>
            </a:r>
            <a:r>
              <a:rPr lang="it-IT" sz="1200" b="1" dirty="0" smtClean="0"/>
              <a:t> = 5.02 </a:t>
            </a:r>
            <a:r>
              <a:rPr lang="it-IT" sz="1200" b="1" dirty="0" err="1" smtClean="0"/>
              <a:t>TeV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34927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hyperTRITON</a:t>
            </a:r>
            <a:r>
              <a:rPr lang="it-IT" dirty="0" smtClean="0"/>
              <a:t> LIFETIME WORLD AVERAGE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05" y="1383399"/>
            <a:ext cx="6691190" cy="36000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1187" y="4999359"/>
            <a:ext cx="8145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Previous heavy-ion experiment results show a trend well below the free Λ </a:t>
            </a:r>
            <a:r>
              <a:rPr lang="en-US" sz="1600" dirty="0" smtClean="0"/>
              <a:t>lifetime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FF"/>
                </a:solidFill>
              </a:rPr>
              <a:t>ALICE </a:t>
            </a:r>
            <a:r>
              <a:rPr lang="en-US" sz="1600" dirty="0">
                <a:solidFill>
                  <a:srgbClr val="0000FF"/>
                </a:solidFill>
              </a:rPr>
              <a:t>result from </a:t>
            </a:r>
            <a:r>
              <a:rPr lang="en-US" sz="1600" dirty="0" err="1">
                <a:solidFill>
                  <a:srgbClr val="0000FF"/>
                </a:solidFill>
              </a:rPr>
              <a:t>Pb-Pb</a:t>
            </a:r>
            <a:r>
              <a:rPr lang="en-US" sz="1600" dirty="0">
                <a:solidFill>
                  <a:srgbClr val="0000FF"/>
                </a:solidFill>
              </a:rPr>
              <a:t> at 5.02 </a:t>
            </a:r>
            <a:r>
              <a:rPr lang="en-US" sz="1600" dirty="0" err="1">
                <a:solidFill>
                  <a:srgbClr val="0000FF"/>
                </a:solidFill>
              </a:rPr>
              <a:t>TeV</a:t>
            </a:r>
            <a:r>
              <a:rPr lang="en-US" sz="1600" dirty="0">
                <a:solidFill>
                  <a:srgbClr val="0000FF"/>
                </a:solidFill>
              </a:rPr>
              <a:t> is closer to the free </a:t>
            </a:r>
            <a:r>
              <a:rPr lang="en-US" sz="1600" dirty="0" smtClean="0">
                <a:solidFill>
                  <a:srgbClr val="0000FF"/>
                </a:solidFill>
              </a:rPr>
              <a:t>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More </a:t>
            </a:r>
            <a:r>
              <a:rPr lang="en-US" sz="1600" dirty="0"/>
              <a:t>precision, reducing the statistical uncertainties can be </a:t>
            </a:r>
            <a:r>
              <a:rPr lang="en-US" sz="1600" dirty="0" smtClean="0"/>
              <a:t>reached: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A</a:t>
            </a:r>
            <a:r>
              <a:rPr lang="en-US" sz="1600" dirty="0" smtClean="0">
                <a:solidFill>
                  <a:srgbClr val="0000FF"/>
                </a:solidFill>
              </a:rPr>
              <a:t>nother </a:t>
            </a:r>
            <a:r>
              <a:rPr lang="en-US" sz="1600" dirty="0" err="1">
                <a:solidFill>
                  <a:srgbClr val="0000FF"/>
                </a:solidFill>
              </a:rPr>
              <a:t>Pb-Pb</a:t>
            </a:r>
            <a:r>
              <a:rPr lang="en-US" sz="1600" dirty="0">
                <a:solidFill>
                  <a:srgbClr val="0000FF"/>
                </a:solidFill>
              </a:rPr>
              <a:t> data sample will be collected in 2018 at the </a:t>
            </a:r>
            <a:r>
              <a:rPr lang="en-US" sz="1600" dirty="0" smtClean="0">
                <a:solidFill>
                  <a:srgbClr val="0000FF"/>
                </a:solidFill>
              </a:rPr>
              <a:t>LHC: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0000FF"/>
                </a:solidFill>
              </a:rPr>
              <a:t>the </a:t>
            </a:r>
            <a:r>
              <a:rPr lang="it-IT" sz="1600" dirty="0" err="1">
                <a:solidFill>
                  <a:srgbClr val="0000FF"/>
                </a:solidFill>
              </a:rPr>
              <a:t>expected</a:t>
            </a:r>
            <a:r>
              <a:rPr lang="it-IT" sz="1600" dirty="0">
                <a:solidFill>
                  <a:srgbClr val="0000FF"/>
                </a:solidFill>
              </a:rPr>
              <a:t> </a:t>
            </a:r>
            <a:r>
              <a:rPr lang="it-IT" sz="1600" dirty="0" err="1">
                <a:solidFill>
                  <a:srgbClr val="0000FF"/>
                </a:solidFill>
              </a:rPr>
              <a:t>statistics</a:t>
            </a:r>
            <a:r>
              <a:rPr lang="it-IT" sz="1600" dirty="0">
                <a:solidFill>
                  <a:srgbClr val="0000FF"/>
                </a:solidFill>
              </a:rPr>
              <a:t> for </a:t>
            </a:r>
            <a:r>
              <a:rPr lang="it-IT" sz="1600" baseline="30000" dirty="0">
                <a:solidFill>
                  <a:srgbClr val="0000FF"/>
                </a:solidFill>
              </a:rPr>
              <a:t>3</a:t>
            </a:r>
            <a:r>
              <a:rPr lang="el-GR" sz="1600" baseline="-25000" dirty="0">
                <a:solidFill>
                  <a:srgbClr val="0000FF"/>
                </a:solidFill>
              </a:rPr>
              <a:t>Λ</a:t>
            </a:r>
            <a:r>
              <a:rPr lang="it-IT" sz="1600" dirty="0">
                <a:solidFill>
                  <a:srgbClr val="0000FF"/>
                </a:solidFill>
              </a:rPr>
              <a:t>H </a:t>
            </a:r>
            <a:r>
              <a:rPr lang="it-IT" sz="1600" dirty="0" err="1">
                <a:solidFill>
                  <a:srgbClr val="0000FF"/>
                </a:solidFill>
              </a:rPr>
              <a:t>is</a:t>
            </a:r>
            <a:r>
              <a:rPr lang="it-IT" sz="1600" dirty="0">
                <a:solidFill>
                  <a:srgbClr val="0000FF"/>
                </a:solidFill>
              </a:rPr>
              <a:t> </a:t>
            </a:r>
            <a:r>
              <a:rPr lang="it-IT" sz="1600" dirty="0" smtClean="0">
                <a:solidFill>
                  <a:srgbClr val="0000FF"/>
                </a:solidFill>
              </a:rPr>
              <a:t>&gt;~2x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FF"/>
                </a:solidFill>
              </a:rPr>
              <a:t>lifetime in </a:t>
            </a:r>
            <a:r>
              <a:rPr lang="en-US" sz="1600" dirty="0">
                <a:solidFill>
                  <a:srgbClr val="0000FF"/>
                </a:solidFill>
              </a:rPr>
              <a:t>the 3-body decay </a:t>
            </a:r>
            <a:r>
              <a:rPr lang="en-US" sz="1600" dirty="0" smtClean="0">
                <a:solidFill>
                  <a:srgbClr val="0000FF"/>
                </a:solidFill>
              </a:rPr>
              <a:t>channel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335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hyperTRITON</a:t>
            </a:r>
            <a:r>
              <a:rPr lang="en-US" dirty="0" smtClean="0"/>
              <a:t> LIFETIME UNCERTAINITIES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7558" y="1535719"/>
                <a:ext cx="4216667" cy="92140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5.4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−1.2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+1.6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±1.00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181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−39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+54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±33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8" y="1535719"/>
                <a:ext cx="4216667" cy="9214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356290"/>
              </p:ext>
            </p:extLst>
          </p:nvPr>
        </p:nvGraphicFramePr>
        <p:xfrm>
          <a:off x="392117" y="2570976"/>
          <a:ext cx="4192107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677"/>
                <a:gridCol w="2534759"/>
                <a:gridCol w="80567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i="1" dirty="0" smtClean="0"/>
                        <a:t>Stat: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+30%</a:t>
                      </a:r>
                    </a:p>
                    <a:p>
                      <a:pPr algn="r"/>
                      <a:r>
                        <a:rPr lang="it-IT" sz="1600" i="1" dirty="0" smtClean="0"/>
                        <a:t>- 22%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Syst</a:t>
                      </a:r>
                      <a:r>
                        <a:rPr lang="it-IT" sz="1600" i="1" dirty="0" smtClean="0"/>
                        <a:t>: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i="1" dirty="0" smtClean="0"/>
                        <a:t>18%</a:t>
                      </a:r>
                      <a:endParaRPr lang="it-IT" sz="16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Signal</a:t>
                      </a:r>
                      <a:r>
                        <a:rPr lang="it-IT" sz="1600" i="1" dirty="0" smtClean="0"/>
                        <a:t> </a:t>
                      </a:r>
                      <a:r>
                        <a:rPr lang="it-IT" sz="1600" i="1" dirty="0" err="1" smtClean="0"/>
                        <a:t>Extraction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9%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Tracking</a:t>
                      </a:r>
                      <a:r>
                        <a:rPr lang="it-IT" sz="1600" i="1" dirty="0" smtClean="0"/>
                        <a:t> </a:t>
                      </a:r>
                      <a:r>
                        <a:rPr lang="it-IT" sz="1600" i="1" dirty="0" err="1" smtClean="0"/>
                        <a:t>Efficiency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10%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Absorption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12%</a:t>
                      </a:r>
                      <a:endParaRPr lang="it-IT" sz="16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22899" y="1535719"/>
            <a:ext cx="4298637" cy="44012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At the end of </a:t>
            </a:r>
            <a:r>
              <a:rPr lang="en-US" sz="1400" dirty="0" err="1" smtClean="0"/>
              <a:t>Pb-Pb</a:t>
            </a:r>
            <a:r>
              <a:rPr lang="en-US" sz="1400" dirty="0" smtClean="0"/>
              <a:t> during RUN2 (Nov. 2018) </a:t>
            </a:r>
          </a:p>
          <a:p>
            <a:r>
              <a:rPr lang="en-US" sz="1400" dirty="0" smtClean="0"/>
              <a:t>the expected statistics for </a:t>
            </a:r>
            <a:r>
              <a:rPr lang="en-US" sz="1400" baseline="30000" dirty="0" smtClean="0"/>
              <a:t>3</a:t>
            </a:r>
            <a:r>
              <a:rPr lang="en-US" sz="1400" baseline="-25000" dirty="0" smtClean="0"/>
              <a:t>Λ</a:t>
            </a:r>
            <a:r>
              <a:rPr lang="en-US" sz="1400" dirty="0" smtClean="0"/>
              <a:t>H is &gt;2x</a:t>
            </a:r>
          </a:p>
          <a:p>
            <a:endParaRPr lang="en-US" sz="1400" dirty="0" smtClean="0"/>
          </a:p>
          <a:p>
            <a:r>
              <a:rPr lang="en-US" sz="1400" dirty="0" smtClean="0"/>
              <a:t>During the Long Shutdown 2 (2019-2020):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New Inner Tracking System (ITS)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improved pointing precision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less material -&gt; thinnest tracker at the 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Upgrade of Time Projection Chamber (TPC):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new GEM technology for readout chambers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continuous readout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faster readout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High Level Trigger (HLT):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new architecture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on line tracking &amp; data compression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50kHz </a:t>
            </a:r>
            <a:r>
              <a:rPr lang="en-US" sz="1400" dirty="0" err="1" smtClean="0"/>
              <a:t>PbPb</a:t>
            </a:r>
            <a:r>
              <a:rPr lang="en-US" sz="1400" dirty="0" smtClean="0"/>
              <a:t> event rate</a:t>
            </a:r>
          </a:p>
          <a:p>
            <a:endParaRPr lang="en-US" sz="1400" dirty="0" smtClean="0"/>
          </a:p>
          <a:p>
            <a:r>
              <a:rPr lang="en-US" sz="1400" dirty="0" smtClean="0"/>
              <a:t>At the end of RUN3 (2023) (*)</a:t>
            </a:r>
          </a:p>
          <a:p>
            <a:r>
              <a:rPr lang="en-US" sz="1400" dirty="0" smtClean="0"/>
              <a:t>the expected Integrated Luminosity: ~10 nb</a:t>
            </a:r>
            <a:r>
              <a:rPr lang="en-US" sz="1400" baseline="30000" dirty="0" smtClean="0"/>
              <a:t>-1</a:t>
            </a:r>
            <a:endParaRPr lang="en-US" sz="1400" dirty="0" smtClean="0"/>
          </a:p>
          <a:p>
            <a:r>
              <a:rPr lang="en-US" sz="1400" dirty="0" smtClean="0"/>
              <a:t>the expected statistics for </a:t>
            </a:r>
            <a:r>
              <a:rPr lang="en-US" sz="1400" baseline="30000" dirty="0" smtClean="0"/>
              <a:t>3</a:t>
            </a:r>
            <a:r>
              <a:rPr lang="en-US" sz="1400" baseline="-25000" dirty="0" smtClean="0"/>
              <a:t>Λ</a:t>
            </a:r>
            <a:r>
              <a:rPr lang="en-US" sz="1400" dirty="0" smtClean="0"/>
              <a:t>H is ~200x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92117" y="5080883"/>
            <a:ext cx="4192107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At the end of RUN3:</a:t>
            </a:r>
          </a:p>
          <a:p>
            <a:r>
              <a:rPr lang="en-US" sz="1400" dirty="0" smtClean="0"/>
              <a:t>Statistical uncertainty will be negligible</a:t>
            </a:r>
          </a:p>
          <a:p>
            <a:endParaRPr lang="en-US" sz="1400" dirty="0" smtClean="0"/>
          </a:p>
          <a:p>
            <a:r>
              <a:rPr lang="en-US" sz="1400" dirty="0" smtClean="0"/>
              <a:t>With the LS2 ALICE upgrades:</a:t>
            </a:r>
          </a:p>
          <a:p>
            <a:r>
              <a:rPr lang="en-US" sz="1400" dirty="0" smtClean="0"/>
              <a:t>Signal extraction and tracking efficiency uncertainties will be strongly reduced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4703849" y="5968201"/>
            <a:ext cx="42783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(*) Technical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Report for the Upgrade of the ALICE Inner Tracking System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Abelev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 ALICE Collaboration) 2014 </a:t>
            </a:r>
            <a:r>
              <a:rPr 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Phys. G: </a:t>
            </a:r>
            <a:r>
              <a:rPr lang="en-US" sz="1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41 087002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194" y="4656136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4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634256" y="1631852"/>
            <a:ext cx="8166843" cy="47244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Excellent ALICE performance allows </a:t>
            </a:r>
            <a:r>
              <a:rPr lang="en-US" sz="1400" dirty="0" smtClean="0"/>
              <a:t>for detection </a:t>
            </a:r>
            <a:r>
              <a:rPr lang="en-US" sz="1400" dirty="0"/>
              <a:t>of light (anti-)</a:t>
            </a:r>
            <a:r>
              <a:rPr lang="en-US" sz="1400" dirty="0" smtClean="0"/>
              <a:t>nuclei and </a:t>
            </a:r>
            <a:r>
              <a:rPr lang="en-US" sz="1400" dirty="0"/>
              <a:t>(anti-)</a:t>
            </a:r>
            <a:r>
              <a:rPr lang="en-US" sz="1400" dirty="0" smtClean="0"/>
              <a:t>hypernuclei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Blast-Wave </a:t>
            </a:r>
            <a:r>
              <a:rPr lang="en-US" sz="1400" dirty="0"/>
              <a:t>fits can be used to extrapolate the yields to the unmeasured </a:t>
            </a:r>
            <a:r>
              <a:rPr lang="en-US" sz="1400" i="1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region of </a:t>
            </a:r>
            <a:r>
              <a:rPr lang="en-US" sz="1400" dirty="0" smtClean="0"/>
              <a:t>light hypernuclei </a:t>
            </a:r>
            <a:r>
              <a:rPr lang="en-US" sz="1400" dirty="0"/>
              <a:t>in </a:t>
            </a:r>
            <a:r>
              <a:rPr lang="en-US" sz="1400" dirty="0" err="1" smtClean="0"/>
              <a:t>Pb-Pb</a:t>
            </a:r>
            <a:r>
              <a:rPr lang="en-US" sz="1400" dirty="0" smtClean="0"/>
              <a:t>. 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/>
              <a:t>Hypertriton</a:t>
            </a:r>
            <a:r>
              <a:rPr lang="en-US" sz="1400" dirty="0" smtClean="0"/>
              <a:t> yield is </a:t>
            </a:r>
            <a:r>
              <a:rPr lang="en-US" sz="1400" dirty="0"/>
              <a:t>in agreement with the current </a:t>
            </a:r>
            <a:r>
              <a:rPr lang="en-US" sz="1400" dirty="0" smtClean="0"/>
              <a:t>best thermal </a:t>
            </a:r>
            <a:r>
              <a:rPr lang="en-US" sz="1400" dirty="0"/>
              <a:t>fit from equilibrium thermal model (</a:t>
            </a:r>
            <a:r>
              <a:rPr lang="en-US" sz="1400" dirty="0" err="1"/>
              <a:t>T</a:t>
            </a:r>
            <a:r>
              <a:rPr lang="en-US" sz="1400" baseline="-25000" dirty="0" err="1"/>
              <a:t>chem</a:t>
            </a:r>
            <a:r>
              <a:rPr lang="en-US" sz="1400" dirty="0"/>
              <a:t> = 156 </a:t>
            </a:r>
            <a:r>
              <a:rPr lang="en-US" sz="1400" dirty="0" smtClean="0"/>
              <a:t>± 2 MeV)</a:t>
            </a:r>
          </a:p>
          <a:p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The </a:t>
            </a:r>
            <a:r>
              <a:rPr lang="en-US" sz="1400" dirty="0"/>
              <a:t>excellent determination </a:t>
            </a:r>
            <a:r>
              <a:rPr lang="en-US" sz="1400" dirty="0" smtClean="0"/>
              <a:t>of </a:t>
            </a:r>
            <a:r>
              <a:rPr lang="en-US" sz="1400" dirty="0"/>
              <a:t>primary and decay vertices allows for the measurement of lifetime via exponential fit of the proper decay time distribution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dirty="0" smtClean="0"/>
              <a:t>Re-</a:t>
            </a:r>
            <a:r>
              <a:rPr lang="it-IT" sz="1400" dirty="0" err="1" smtClean="0"/>
              <a:t>evaluation</a:t>
            </a:r>
            <a:r>
              <a:rPr lang="it-IT" sz="1400" dirty="0" smtClean="0"/>
              <a:t> </a:t>
            </a:r>
            <a:r>
              <a:rPr lang="it-IT" sz="1400" dirty="0"/>
              <a:t>of </a:t>
            </a:r>
            <a:r>
              <a:rPr lang="it-IT" sz="1400" dirty="0" smtClean="0"/>
              <a:t>the </a:t>
            </a:r>
            <a:r>
              <a:rPr lang="it-IT" sz="1400" dirty="0" err="1" smtClean="0"/>
              <a:t>hypertrion</a:t>
            </a:r>
            <a:r>
              <a:rPr lang="it-IT" sz="1400" dirty="0" smtClean="0"/>
              <a:t> </a:t>
            </a:r>
            <a:r>
              <a:rPr lang="it-IT" sz="1400" dirty="0" err="1" smtClean="0"/>
              <a:t>lifetime</a:t>
            </a:r>
            <a:r>
              <a:rPr lang="it-IT" sz="1400" dirty="0" smtClean="0"/>
              <a:t> world </a:t>
            </a:r>
            <a:r>
              <a:rPr lang="it-IT" sz="1400" dirty="0" err="1" smtClean="0"/>
              <a:t>average</a:t>
            </a:r>
            <a:endParaRPr lang="it-IT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ALICE </a:t>
            </a:r>
            <a:r>
              <a:rPr lang="en-US" sz="1400" dirty="0" smtClean="0"/>
              <a:t>preliminary result </a:t>
            </a:r>
            <a:r>
              <a:rPr lang="en-US" sz="1400" dirty="0"/>
              <a:t>from </a:t>
            </a:r>
            <a:r>
              <a:rPr lang="en-US" sz="1400" dirty="0" err="1"/>
              <a:t>Pb-Pb</a:t>
            </a:r>
            <a:r>
              <a:rPr lang="en-US" sz="1400" dirty="0"/>
              <a:t> at 5.02 </a:t>
            </a:r>
            <a:r>
              <a:rPr lang="en-US" sz="1400" dirty="0" err="1"/>
              <a:t>TeV</a:t>
            </a:r>
            <a:r>
              <a:rPr lang="en-US" sz="1400" dirty="0"/>
              <a:t> is closer to the free </a:t>
            </a:r>
            <a:r>
              <a:rPr lang="en-US" sz="1400" dirty="0" smtClean="0"/>
              <a:t>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F</a:t>
            </a:r>
            <a:r>
              <a:rPr lang="en-US" sz="1400" dirty="0" smtClean="0"/>
              <a:t>uture </a:t>
            </a:r>
            <a:r>
              <a:rPr lang="en-US" sz="1400" dirty="0"/>
              <a:t>LHC </a:t>
            </a:r>
            <a:r>
              <a:rPr lang="en-US" sz="1400" dirty="0" smtClean="0"/>
              <a:t>runs, RUN2 </a:t>
            </a:r>
            <a:r>
              <a:rPr lang="en-US" sz="1400" dirty="0"/>
              <a:t>and RUN3</a:t>
            </a:r>
            <a:r>
              <a:rPr lang="en-US" sz="1400" dirty="0" smtClean="0"/>
              <a:t>, and ALICE upgrades will allow for precise </a:t>
            </a:r>
            <a:r>
              <a:rPr lang="en-US" sz="1400" dirty="0"/>
              <a:t>study of </a:t>
            </a:r>
            <a:r>
              <a:rPr lang="en-US" sz="1400" dirty="0" smtClean="0"/>
              <a:t>(anti)</a:t>
            </a:r>
            <a:r>
              <a:rPr lang="en-US" sz="1400" dirty="0" err="1" smtClean="0"/>
              <a:t>hypertriton</a:t>
            </a:r>
            <a:r>
              <a:rPr lang="en-US" sz="1400" dirty="0" smtClean="0"/>
              <a:t> production yield and lifetime 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(</a:t>
            </a:r>
            <a:r>
              <a:rPr lang="it-IT" dirty="0" smtClean="0"/>
              <a:t>ANTI-)</a:t>
            </a:r>
            <a:r>
              <a:rPr lang="it-IT" dirty="0" err="1"/>
              <a:t>hyperTRITON</a:t>
            </a:r>
            <a:r>
              <a:rPr lang="it-IT" dirty="0"/>
              <a:t> </a:t>
            </a:r>
            <a:r>
              <a:rPr lang="it-IT" dirty="0" err="1" smtClean="0"/>
              <a:t>yields</a:t>
            </a:r>
            <a:r>
              <a:rPr lang="it-IT" dirty="0" smtClean="0"/>
              <a:t> RATIOS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850167" y="5543320"/>
            <a:ext cx="3628779" cy="868024"/>
          </a:xfrm>
        </p:spPr>
        <p:txBody>
          <a:bodyPr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</a:pPr>
            <a:r>
              <a:rPr lang="it-IT" sz="1400" dirty="0" err="1"/>
              <a:t>Hypermatter</a:t>
            </a:r>
            <a:r>
              <a:rPr lang="it-IT" sz="1400" dirty="0"/>
              <a:t> / </a:t>
            </a:r>
            <a:r>
              <a:rPr lang="it-IT" sz="1400" dirty="0" err="1"/>
              <a:t>Matter</a:t>
            </a:r>
            <a:r>
              <a:rPr lang="it-IT" sz="1400" dirty="0"/>
              <a:t> Ratio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</a:pPr>
            <a:r>
              <a:rPr lang="it-IT" sz="1400" dirty="0"/>
              <a:t>and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</a:pPr>
            <a:r>
              <a:rPr lang="it-IT" sz="1400" dirty="0"/>
              <a:t>Anti-</a:t>
            </a:r>
            <a:r>
              <a:rPr lang="it-IT" sz="1400" dirty="0" err="1"/>
              <a:t>hypermatter</a:t>
            </a:r>
            <a:r>
              <a:rPr lang="it-IT" sz="1400" dirty="0"/>
              <a:t>/ Anti-</a:t>
            </a:r>
            <a:r>
              <a:rPr lang="it-IT" sz="1400" dirty="0" err="1"/>
              <a:t>matter</a:t>
            </a:r>
            <a:r>
              <a:rPr lang="it-IT" sz="1400" dirty="0"/>
              <a:t> </a:t>
            </a:r>
            <a:r>
              <a:rPr lang="it-IT" sz="1400" dirty="0" smtClean="0"/>
              <a:t>Ratio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" y="1548076"/>
            <a:ext cx="4319999" cy="3692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5249919" y="5273514"/>
                <a:ext cx="3749730" cy="1145454"/>
              </a:xfrm>
            </p:spPr>
            <p:txBody>
              <a:bodyPr/>
              <a:lstStyle/>
              <a:p>
                <a:r>
                  <a:rPr lang="en-US" sz="1400" dirty="0" smtClean="0"/>
                  <a:t>Anti-</a:t>
                </a:r>
                <a:r>
                  <a:rPr lang="en-US" sz="1400" dirty="0" err="1" smtClean="0"/>
                  <a:t>hypermatter</a:t>
                </a:r>
                <a:r>
                  <a:rPr lang="en-US" sz="1400" dirty="0" smtClean="0"/>
                  <a:t> / </a:t>
                </a:r>
                <a:r>
                  <a:rPr lang="en-US" sz="1400" dirty="0" err="1" smtClean="0"/>
                  <a:t>Hypermatter</a:t>
                </a:r>
                <a:r>
                  <a:rPr lang="en-US" sz="1400" dirty="0" smtClean="0"/>
                  <a:t> Ratio: </a:t>
                </a:r>
                <a:r>
                  <a:rPr lang="it-IT" sz="1400" dirty="0" smtClean="0">
                    <a:solidFill>
                      <a:srgbClr val="0000FF"/>
                    </a:solidFill>
                  </a:rPr>
                  <a:t>R </a:t>
                </a:r>
                <a:r>
                  <a:rPr lang="it-IT" sz="1400" dirty="0">
                    <a:solidFill>
                      <a:srgbClr val="0000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acc>
                              <m:accPr>
                                <m:chr m:val="̅"/>
                                <m:ctrlPr>
                                  <a:rPr lang="it-IT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sub>
                          <m:sup>
                            <m: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m:rPr>
                                <m:sty m:val="p"/>
                              </m:rPr>
                              <a:rPr lang="el-G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  <m:sup>
                            <m: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r>
                              <a:rPr lang="it-IT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sPre>
                      </m:den>
                    </m:f>
                  </m:oMath>
                </a14:m>
                <a:endParaRPr lang="it-IT" sz="1400" dirty="0">
                  <a:solidFill>
                    <a:srgbClr val="0000FF"/>
                  </a:solidFill>
                </a:endParaRPr>
              </a:p>
              <a:p>
                <a:pPr lvl="0" algn="ctr" defTabSz="9144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400" b="1" dirty="0" smtClean="0">
                    <a:solidFill>
                      <a:prstClr val="black"/>
                    </a:solidFill>
                  </a:rPr>
                  <a:t>STATISTICAL-THERMAL MODEL: </a:t>
                </a:r>
                <a:r>
                  <a:rPr lang="it-IT" sz="1400" dirty="0" smtClean="0">
                    <a:solidFill>
                      <a:srgbClr val="0000FF"/>
                    </a:solidFill>
                  </a:rPr>
                  <a:t>R=0.95 </a:t>
                </a:r>
                <a:endParaRPr lang="it-IT" sz="1400" dirty="0">
                  <a:solidFill>
                    <a:srgbClr val="0000FF"/>
                  </a:solidFill>
                </a:endParaRPr>
              </a:p>
              <a:p>
                <a:pPr lvl="0" algn="ctr" defTabSz="9144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it-IT" sz="1400" dirty="0">
                    <a:solidFill>
                      <a:prstClr val="black"/>
                    </a:solidFill>
                  </a:rPr>
                  <a:t>(</a:t>
                </a:r>
                <a:r>
                  <a:rPr lang="en-US" sz="1400" dirty="0" err="1">
                    <a:solidFill>
                      <a:prstClr val="black"/>
                    </a:solidFill>
                  </a:rPr>
                  <a:t>Cleymans</a:t>
                </a:r>
                <a:r>
                  <a:rPr lang="en-US" sz="1400" dirty="0">
                    <a:solidFill>
                      <a:prstClr val="black"/>
                    </a:solidFill>
                  </a:rPr>
                  <a:t> et al, PRC84(2011) 054916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)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5249919" y="5273514"/>
                <a:ext cx="3749730" cy="1145454"/>
              </a:xfrm>
              <a:blipFill rotWithShape="0">
                <a:blip r:embed="rId4"/>
                <a:stretch>
                  <a:fillRect r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363903"/>
            <a:ext cx="4320000" cy="4060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966" y="5152149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0654" y="5134043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hyperTRITON</a:t>
            </a:r>
            <a:r>
              <a:rPr lang="en-US" dirty="0" smtClean="0"/>
              <a:t> LIFETIME UNCERTAINITIES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09" y="1558545"/>
            <a:ext cx="4445016" cy="3613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7558" y="1535719"/>
                <a:ext cx="4216667" cy="92140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5.4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−1.2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+1.6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±1.00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181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−39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+54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𝑠𝑡𝑎𝑡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±33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58" y="1535719"/>
                <a:ext cx="4216667" cy="9214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119511"/>
              </p:ext>
            </p:extLst>
          </p:nvPr>
        </p:nvGraphicFramePr>
        <p:xfrm>
          <a:off x="392117" y="2570976"/>
          <a:ext cx="4192107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677"/>
                <a:gridCol w="2534759"/>
                <a:gridCol w="805671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i="1" dirty="0" smtClean="0"/>
                        <a:t>Stat: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+30%</a:t>
                      </a:r>
                    </a:p>
                    <a:p>
                      <a:pPr algn="r"/>
                      <a:r>
                        <a:rPr lang="it-IT" sz="1600" i="1" dirty="0" smtClean="0"/>
                        <a:t>- 22%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Syst</a:t>
                      </a:r>
                      <a:r>
                        <a:rPr lang="it-IT" sz="1600" i="1" dirty="0" smtClean="0"/>
                        <a:t>: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18%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Signal</a:t>
                      </a:r>
                      <a:r>
                        <a:rPr lang="it-IT" sz="1600" i="1" dirty="0" smtClean="0"/>
                        <a:t> </a:t>
                      </a:r>
                      <a:r>
                        <a:rPr lang="it-IT" sz="1600" i="1" dirty="0" err="1" smtClean="0"/>
                        <a:t>Extraction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9%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Tracking</a:t>
                      </a:r>
                      <a:r>
                        <a:rPr lang="it-IT" sz="1600" i="1" dirty="0" smtClean="0"/>
                        <a:t> </a:t>
                      </a:r>
                      <a:r>
                        <a:rPr lang="it-IT" sz="1600" i="1" dirty="0" err="1" smtClean="0"/>
                        <a:t>Efficiency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10%</a:t>
                      </a:r>
                      <a:endParaRPr lang="it-IT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i="1" dirty="0" err="1" smtClean="0"/>
                        <a:t>Absorption</a:t>
                      </a:r>
                      <a:endParaRPr lang="it-IT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i="1" dirty="0" smtClean="0"/>
                        <a:t>12%</a:t>
                      </a:r>
                      <a:endParaRPr lang="it-IT" sz="16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67557" y="5060087"/>
            <a:ext cx="8566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(anti)</a:t>
            </a:r>
            <a:r>
              <a:rPr lang="en-US" sz="1600" dirty="0" err="1" smtClean="0"/>
              <a:t>hypertriton</a:t>
            </a:r>
            <a:r>
              <a:rPr lang="en-US" sz="1600" dirty="0" smtClean="0"/>
              <a:t> absorption is not negligible: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(anti)</a:t>
            </a:r>
            <a:r>
              <a:rPr lang="en-US" sz="1600" dirty="0" err="1" smtClean="0"/>
              <a:t>hypertriton</a:t>
            </a:r>
            <a:r>
              <a:rPr lang="en-US" sz="1600" dirty="0" smtClean="0"/>
              <a:t> is barely bound: stronger absorption in matter than </a:t>
            </a:r>
            <a:r>
              <a:rPr lang="en-US" sz="1600" i="1" dirty="0" smtClean="0"/>
              <a:t>t </a:t>
            </a:r>
            <a:r>
              <a:rPr lang="en-US" sz="1600" dirty="0" smtClean="0"/>
              <a:t>or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distribution of the material well known from the distribution of reconstructed photon conversions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accent1"/>
                </a:solidFill>
              </a:rPr>
              <a:t>more precise evaluation of absorption cross section of </a:t>
            </a:r>
            <a:r>
              <a:rPr lang="en-US" sz="1600" b="1" baseline="30000" dirty="0" smtClean="0">
                <a:solidFill>
                  <a:schemeClr val="accent1"/>
                </a:solidFill>
              </a:rPr>
              <a:t>3</a:t>
            </a:r>
            <a:r>
              <a:rPr lang="en-US" sz="1600" b="1" baseline="-25000" dirty="0" smtClean="0">
                <a:solidFill>
                  <a:schemeClr val="accent1"/>
                </a:solidFill>
              </a:rPr>
              <a:t>Λ</a:t>
            </a:r>
            <a:r>
              <a:rPr lang="en-US" sz="1600" b="1" dirty="0" smtClean="0">
                <a:solidFill>
                  <a:schemeClr val="accent1"/>
                </a:solidFill>
              </a:rPr>
              <a:t>H and </a:t>
            </a:r>
            <a:r>
              <a:rPr lang="en-US" sz="1600" b="1" baseline="30000" dirty="0" smtClean="0">
                <a:solidFill>
                  <a:schemeClr val="accent1"/>
                </a:solidFill>
              </a:rPr>
              <a:t>3</a:t>
            </a:r>
            <a:r>
              <a:rPr lang="en-US" sz="1600" b="1" dirty="0" smtClean="0">
                <a:solidFill>
                  <a:schemeClr val="accent1"/>
                </a:solidFill>
              </a:rPr>
              <a:t>He is needed</a:t>
            </a: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53194" y="4656136"/>
            <a:ext cx="21226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754 (2016) 360-372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 geometry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619" y="1397621"/>
            <a:ext cx="32807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Nuclei are extended objects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Geometry not directly measurable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sym typeface="Wingdings" pitchFamily="2" charset="2"/>
              </a:rPr>
              <a:t>Centrality (</a:t>
            </a:r>
            <a:r>
              <a:rPr lang="en-US" dirty="0" smtClean="0">
                <a:latin typeface="Arial" pitchFamily="34" charset="0"/>
              </a:rPr>
              <a:t>percentage of the total cross section  of the nuclear  collision) 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connected to observables via </a:t>
            </a:r>
            <a:r>
              <a:rPr lang="en-US" dirty="0" err="1" smtClean="0">
                <a:latin typeface="Arial" pitchFamily="34" charset="0"/>
                <a:sym typeface="Wingdings" pitchFamily="2" charset="2"/>
              </a:rPr>
              <a:t>Glauber</a:t>
            </a:r>
            <a:r>
              <a:rPr lang="en-US" dirty="0" smtClean="0">
                <a:latin typeface="Arial" pitchFamily="34" charset="0"/>
                <a:sym typeface="Wingdings" pitchFamily="2" charset="2"/>
              </a:rPr>
              <a:t> model </a:t>
            </a:r>
          </a:p>
          <a:p>
            <a:endParaRPr lang="en-US" dirty="0" smtClean="0">
              <a:latin typeface="Arial" pitchFamily="34" charset="0"/>
              <a:sym typeface="Wingdings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</a:t>
            </a:r>
            <a:r>
              <a:rPr lang="en-US" dirty="0" smtClean="0"/>
              <a:t>ata classified into centrality </a:t>
            </a:r>
            <a:r>
              <a:rPr lang="en-US" dirty="0"/>
              <a:t>percentiles for which </a:t>
            </a:r>
            <a:r>
              <a:rPr lang="en-US" dirty="0" smtClean="0"/>
              <a:t>the average </a:t>
            </a:r>
            <a:r>
              <a:rPr lang="en-US" dirty="0"/>
              <a:t>impact </a:t>
            </a:r>
            <a:r>
              <a:rPr lang="en-US" dirty="0" smtClean="0"/>
              <a:t>parameter, number </a:t>
            </a:r>
            <a:r>
              <a:rPr lang="en-US" dirty="0"/>
              <a:t>of participants, </a:t>
            </a:r>
            <a:r>
              <a:rPr lang="en-US" dirty="0" smtClean="0"/>
              <a:t>and number of binary </a:t>
            </a:r>
            <a:r>
              <a:rPr lang="en-US" dirty="0"/>
              <a:t>collisions can </a:t>
            </a:r>
            <a:r>
              <a:rPr lang="en-US" dirty="0" smtClean="0"/>
              <a:t>be determined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19293" y="1378051"/>
            <a:ext cx="4390026" cy="1851604"/>
            <a:chOff x="1345980" y="1116536"/>
            <a:chExt cx="4390026" cy="1851604"/>
          </a:xfrm>
        </p:grpSpPr>
        <p:grpSp>
          <p:nvGrpSpPr>
            <p:cNvPr id="8" name="Group 7"/>
            <p:cNvGrpSpPr/>
            <p:nvPr/>
          </p:nvGrpSpPr>
          <p:grpSpPr>
            <a:xfrm>
              <a:off x="1345980" y="1116536"/>
              <a:ext cx="4390026" cy="1851604"/>
              <a:chOff x="1538005" y="1355130"/>
              <a:chExt cx="4390026" cy="185160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538005" y="1355130"/>
                <a:ext cx="4390026" cy="1851604"/>
                <a:chOff x="3148575" y="894270"/>
                <a:chExt cx="4390026" cy="1851604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3263790" y="1478509"/>
                  <a:ext cx="1192995" cy="1098260"/>
                  <a:chOff x="1266730" y="1440104"/>
                  <a:chExt cx="1192995" cy="1098260"/>
                </a:xfrm>
              </p:grpSpPr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266730" y="1440104"/>
                    <a:ext cx="386490" cy="914400"/>
                    <a:chOff x="1650780" y="1824154"/>
                    <a:chExt cx="386490" cy="914400"/>
                  </a:xfrm>
                </p:grpSpPr>
                <p:sp>
                  <p:nvSpPr>
                    <p:cNvPr id="89" name="Oval 88"/>
                    <p:cNvSpPr/>
                    <p:nvPr/>
                  </p:nvSpPr>
                  <p:spPr>
                    <a:xfrm>
                      <a:off x="1653220" y="1824154"/>
                      <a:ext cx="384050" cy="914400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0" name="Oval 89"/>
                    <p:cNvSpPr/>
                    <p:nvPr/>
                  </p:nvSpPr>
                  <p:spPr>
                    <a:xfrm>
                      <a:off x="1730030" y="196961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1730030" y="189280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1806840" y="1854395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1881210" y="2016179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4" name="Oval 93"/>
                    <p:cNvSpPr/>
                    <p:nvPr/>
                  </p:nvSpPr>
                  <p:spPr>
                    <a:xfrm>
                      <a:off x="1804400" y="1939369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5" name="Oval 94"/>
                    <p:cNvSpPr/>
                    <p:nvPr/>
                  </p:nvSpPr>
                  <p:spPr>
                    <a:xfrm>
                      <a:off x="1804400" y="1824154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6" name="Oval 95"/>
                    <p:cNvSpPr/>
                    <p:nvPr/>
                  </p:nvSpPr>
                  <p:spPr>
                    <a:xfrm>
                      <a:off x="1730030" y="236220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7" name="Oval 96"/>
                    <p:cNvSpPr/>
                    <p:nvPr/>
                  </p:nvSpPr>
                  <p:spPr>
                    <a:xfrm>
                      <a:off x="1730030" y="251582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8" name="Oval 97"/>
                    <p:cNvSpPr/>
                    <p:nvPr/>
                  </p:nvSpPr>
                  <p:spPr>
                    <a:xfrm>
                      <a:off x="1806840" y="2246986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99" name="Oval 98"/>
                    <p:cNvSpPr/>
                    <p:nvPr/>
                  </p:nvSpPr>
                  <p:spPr>
                    <a:xfrm>
                      <a:off x="1806840" y="236220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0" name="Oval 99"/>
                    <p:cNvSpPr/>
                    <p:nvPr/>
                  </p:nvSpPr>
                  <p:spPr>
                    <a:xfrm>
                      <a:off x="1883650" y="236220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1" name="Oval 100"/>
                    <p:cNvSpPr/>
                    <p:nvPr/>
                  </p:nvSpPr>
                  <p:spPr>
                    <a:xfrm>
                      <a:off x="1845245" y="2477416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2" name="Oval 101"/>
                    <p:cNvSpPr/>
                    <p:nvPr/>
                  </p:nvSpPr>
                  <p:spPr>
                    <a:xfrm>
                      <a:off x="1691625" y="223844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>
                    <a:xfrm>
                      <a:off x="1804400" y="2553849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>
                      <a:off x="1768435" y="216163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>
                      <a:off x="1842805" y="2131394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>
                      <a:off x="1922055" y="220004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107" name="Oval 106"/>
                    <p:cNvSpPr/>
                    <p:nvPr/>
                  </p:nvSpPr>
                  <p:spPr>
                    <a:xfrm>
                      <a:off x="1650780" y="2361824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67" name="Group 66"/>
                  <p:cNvGrpSpPr/>
                  <p:nvPr/>
                </p:nvGrpSpPr>
                <p:grpSpPr>
                  <a:xfrm rot="10800000">
                    <a:off x="2075675" y="1670533"/>
                    <a:ext cx="384050" cy="867831"/>
                    <a:chOff x="1653220" y="1815991"/>
                    <a:chExt cx="384050" cy="867831"/>
                  </a:xfrm>
                </p:grpSpPr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1653220" y="1815991"/>
                      <a:ext cx="384050" cy="867831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>
                    <a:xfrm>
                      <a:off x="1730030" y="196961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1730030" y="189280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1806840" y="1854395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4" name="Oval 73"/>
                    <p:cNvSpPr/>
                    <p:nvPr/>
                  </p:nvSpPr>
                  <p:spPr>
                    <a:xfrm>
                      <a:off x="1806840" y="196961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>
                    <a:xfrm>
                      <a:off x="1883650" y="196961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>
                    <a:xfrm>
                      <a:off x="1694065" y="1962667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>
                    <a:xfrm>
                      <a:off x="1730030" y="236220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>
                    <a:xfrm>
                      <a:off x="1730030" y="251582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79" name="Oval 78"/>
                    <p:cNvSpPr/>
                    <p:nvPr/>
                  </p:nvSpPr>
                  <p:spPr>
                    <a:xfrm>
                      <a:off x="1806840" y="2246986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0" name="Oval 79"/>
                    <p:cNvSpPr/>
                    <p:nvPr/>
                  </p:nvSpPr>
                  <p:spPr>
                    <a:xfrm>
                      <a:off x="1806840" y="236220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>
                    <a:xfrm>
                      <a:off x="1883650" y="2362201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1845245" y="2477416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1691625" y="223844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1730030" y="246887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1847685" y="2116287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6" name="Oval 85"/>
                    <p:cNvSpPr/>
                    <p:nvPr/>
                  </p:nvSpPr>
                  <p:spPr>
                    <a:xfrm>
                      <a:off x="1691625" y="208482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>
                    <a:xfrm>
                      <a:off x="1922055" y="220004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>
                    <a:xfrm>
                      <a:off x="1809280" y="2538742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</p:grp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653220" y="1931205"/>
                    <a:ext cx="384050" cy="0"/>
                  </a:xfrm>
                  <a:prstGeom prst="line">
                    <a:avLst/>
                  </a:prstGeom>
                  <a:ln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845245" y="1931205"/>
                    <a:ext cx="0" cy="153620"/>
                  </a:xfrm>
                  <a:prstGeom prst="line">
                    <a:avLst/>
                  </a:prstGeom>
                  <a:ln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6185010" y="1286485"/>
                  <a:ext cx="1152150" cy="1451225"/>
                  <a:chOff x="6185010" y="1286485"/>
                  <a:chExt cx="1152150" cy="1451225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6185010" y="1823310"/>
                    <a:ext cx="384050" cy="914400"/>
                    <a:chOff x="385855" y="1201510"/>
                    <a:chExt cx="384050" cy="914400"/>
                  </a:xfrm>
                </p:grpSpPr>
                <p:sp>
                  <p:nvSpPr>
                    <p:cNvPr id="47" name="Oval 46"/>
                    <p:cNvSpPr/>
                    <p:nvPr/>
                  </p:nvSpPr>
                  <p:spPr>
                    <a:xfrm>
                      <a:off x="385855" y="1201510"/>
                      <a:ext cx="384050" cy="914400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>
                    <a:xfrm>
                      <a:off x="462665" y="135513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>
                    <a:xfrm>
                      <a:off x="462665" y="127832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0" name="Oval 49"/>
                    <p:cNvSpPr/>
                    <p:nvPr/>
                  </p:nvSpPr>
                  <p:spPr>
                    <a:xfrm>
                      <a:off x="539475" y="123991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1" name="Oval 50"/>
                    <p:cNvSpPr/>
                    <p:nvPr/>
                  </p:nvSpPr>
                  <p:spPr>
                    <a:xfrm>
                      <a:off x="539475" y="135513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2" name="Oval 51"/>
                    <p:cNvSpPr/>
                    <p:nvPr/>
                  </p:nvSpPr>
                  <p:spPr>
                    <a:xfrm>
                      <a:off x="616285" y="135513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>
                    <a:xfrm>
                      <a:off x="577880" y="147034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>
                    <a:xfrm>
                      <a:off x="462665" y="174772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>
                    <a:xfrm>
                      <a:off x="462665" y="190134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6" name="Oval 55"/>
                    <p:cNvSpPr/>
                    <p:nvPr/>
                  </p:nvSpPr>
                  <p:spPr>
                    <a:xfrm>
                      <a:off x="539475" y="1632506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539475" y="174772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616285" y="174772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59" name="Oval 58"/>
                    <p:cNvSpPr/>
                    <p:nvPr/>
                  </p:nvSpPr>
                  <p:spPr>
                    <a:xfrm>
                      <a:off x="577880" y="1862936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424260" y="1623965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462665" y="1854395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2" name="Oval 61"/>
                    <p:cNvSpPr/>
                    <p:nvPr/>
                  </p:nvSpPr>
                  <p:spPr>
                    <a:xfrm>
                      <a:off x="501070" y="1547155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3" name="Oval 62"/>
                    <p:cNvSpPr/>
                    <p:nvPr/>
                  </p:nvSpPr>
                  <p:spPr>
                    <a:xfrm>
                      <a:off x="424260" y="147034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4" name="Oval 63"/>
                    <p:cNvSpPr/>
                    <p:nvPr/>
                  </p:nvSpPr>
                  <p:spPr>
                    <a:xfrm>
                      <a:off x="654690" y="158556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65" name="Oval 64"/>
                    <p:cNvSpPr/>
                    <p:nvPr/>
                  </p:nvSpPr>
                  <p:spPr>
                    <a:xfrm>
                      <a:off x="539475" y="196961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</p:grpSp>
              <p:grpSp>
                <p:nvGrpSpPr>
                  <p:cNvPr id="24" name="Group 23"/>
                  <p:cNvGrpSpPr/>
                  <p:nvPr/>
                </p:nvGrpSpPr>
                <p:grpSpPr>
                  <a:xfrm rot="10800000">
                    <a:off x="6950670" y="1286485"/>
                    <a:ext cx="386490" cy="914400"/>
                    <a:chOff x="385855" y="1231750"/>
                    <a:chExt cx="386490" cy="914400"/>
                  </a:xfrm>
                </p:grpSpPr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385855" y="1231750"/>
                      <a:ext cx="384050" cy="914400"/>
                    </a:xfrm>
                    <a:prstGeom prst="ellipse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29" name="Oval 28"/>
                    <p:cNvSpPr/>
                    <p:nvPr/>
                  </p:nvSpPr>
                  <p:spPr>
                    <a:xfrm>
                      <a:off x="462665" y="135513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462665" y="127832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1" name="Oval 30"/>
                    <p:cNvSpPr/>
                    <p:nvPr/>
                  </p:nvSpPr>
                  <p:spPr>
                    <a:xfrm>
                      <a:off x="539475" y="1239915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503510" y="1424997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3" name="Oval 32"/>
                    <p:cNvSpPr/>
                    <p:nvPr/>
                  </p:nvSpPr>
                  <p:spPr>
                    <a:xfrm>
                      <a:off x="616285" y="1355130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580320" y="1501807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5" name="Oval 34"/>
                    <p:cNvSpPr/>
                    <p:nvPr/>
                  </p:nvSpPr>
                  <p:spPr>
                    <a:xfrm>
                      <a:off x="462665" y="174772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6" name="Oval 35"/>
                    <p:cNvSpPr/>
                    <p:nvPr/>
                  </p:nvSpPr>
                  <p:spPr>
                    <a:xfrm>
                      <a:off x="462665" y="190134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7" name="Oval 36"/>
                    <p:cNvSpPr/>
                    <p:nvPr/>
                  </p:nvSpPr>
                  <p:spPr>
                    <a:xfrm>
                      <a:off x="539475" y="1632506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8" name="Oval 37"/>
                    <p:cNvSpPr/>
                    <p:nvPr/>
                  </p:nvSpPr>
                  <p:spPr>
                    <a:xfrm>
                      <a:off x="539475" y="174772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>
                    <a:xfrm>
                      <a:off x="616285" y="1747721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>
                    <a:xfrm>
                      <a:off x="577880" y="1862936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>
                    <a:xfrm>
                      <a:off x="388295" y="1693832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>
                    <a:xfrm>
                      <a:off x="462665" y="1854395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3" name="Oval 42"/>
                    <p:cNvSpPr/>
                    <p:nvPr/>
                  </p:nvSpPr>
                  <p:spPr>
                    <a:xfrm>
                      <a:off x="465105" y="1617022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388295" y="1463402"/>
                      <a:ext cx="115215" cy="10667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5" name="Oval 44"/>
                    <p:cNvSpPr/>
                    <p:nvPr/>
                  </p:nvSpPr>
                  <p:spPr>
                    <a:xfrm>
                      <a:off x="657130" y="1617022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>
                    <a:xfrm>
                      <a:off x="539475" y="1969610"/>
                      <a:ext cx="115215" cy="106674"/>
                    </a:xfrm>
                    <a:prstGeom prst="ellipse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rial" pitchFamily="34" charset="0"/>
                      </a:endParaRPr>
                    </a:p>
                  </p:txBody>
                </p:sp>
              </p:grp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6722680" y="1739180"/>
                    <a:ext cx="0" cy="576075"/>
                  </a:xfrm>
                  <a:prstGeom prst="line">
                    <a:avLst/>
                  </a:prstGeom>
                  <a:ln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6573394" y="2331990"/>
                    <a:ext cx="384050" cy="0"/>
                  </a:xfrm>
                  <a:prstGeom prst="line">
                    <a:avLst/>
                  </a:prstGeom>
                  <a:ln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 flipH="1">
                    <a:off x="6510206" y="1731186"/>
                    <a:ext cx="459639" cy="3660"/>
                  </a:xfrm>
                  <a:prstGeom prst="line">
                    <a:avLst/>
                  </a:prstGeom>
                  <a:ln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TextBox 16"/>
                <p:cNvSpPr txBox="1"/>
                <p:nvPr/>
              </p:nvSpPr>
              <p:spPr>
                <a:xfrm>
                  <a:off x="6646616" y="1830708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itchFamily="34" charset="0"/>
                    </a:rPr>
                    <a:t>b</a:t>
                  </a:r>
                  <a:endParaRPr lang="en-US" dirty="0">
                    <a:latin typeface="Arial" pitchFamily="34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650280" y="1900025"/>
                  <a:ext cx="26321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>
                      <a:latin typeface="Arial" pitchFamily="34" charset="0"/>
                    </a:rPr>
                    <a:t>b</a:t>
                  </a:r>
                  <a:endParaRPr lang="en-US" sz="1100" dirty="0">
                    <a:latin typeface="Arial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876800" y="1355130"/>
                  <a:ext cx="98616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" pitchFamily="34" charset="0"/>
                    </a:rPr>
                    <a:t>Participants</a:t>
                  </a:r>
                  <a:endParaRPr lang="en-US" sz="1200" dirty="0">
                    <a:latin typeface="Arial" pitchFamily="34" charset="0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915205" y="2468875"/>
                  <a:ext cx="91884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" pitchFamily="34" charset="0"/>
                    </a:rPr>
                    <a:t>Spectators</a:t>
                  </a:r>
                  <a:endParaRPr lang="en-US" sz="1200" dirty="0">
                    <a:latin typeface="Arial" pitchFamily="34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148575" y="894270"/>
                  <a:ext cx="1342034" cy="27699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Arial" pitchFamily="34" charset="0"/>
                    </a:rPr>
                    <a:t>Central collisions</a:t>
                  </a:r>
                  <a:endParaRPr lang="en-US" sz="1200" dirty="0">
                    <a:latin typeface="Arial" pitchFamily="34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5992985" y="902434"/>
                  <a:ext cx="1545616" cy="2769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 smtClean="0">
                      <a:latin typeface="Arial" pitchFamily="34" charset="0"/>
                    </a:rPr>
                    <a:t>Peripheral collisions</a:t>
                  </a:r>
                  <a:endParaRPr lang="en-US" sz="1200" dirty="0">
                    <a:latin typeface="Arial" pitchFamily="34" charset="0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 flipV="1">
                <a:off x="2671063" y="1976052"/>
                <a:ext cx="634784" cy="33920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>
                <a:stCxn id="50" idx="3"/>
              </p:cNvCxnSpPr>
              <p:nvPr/>
            </p:nvCxnSpPr>
            <p:spPr>
              <a:xfrm flipH="1" flipV="1">
                <a:off x="4088133" y="2008017"/>
                <a:ext cx="656800" cy="40561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20" idx="3"/>
                <a:endCxn id="57" idx="3"/>
              </p:cNvCxnSpPr>
              <p:nvPr/>
            </p:nvCxnSpPr>
            <p:spPr>
              <a:xfrm flipV="1">
                <a:off x="4223476" y="2921433"/>
                <a:ext cx="521457" cy="1468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74" idx="1"/>
                <a:endCxn id="20" idx="1"/>
              </p:cNvCxnSpPr>
              <p:nvPr/>
            </p:nvCxnSpPr>
            <p:spPr>
              <a:xfrm>
                <a:off x="2675722" y="2868388"/>
                <a:ext cx="628913" cy="199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/>
            <p:cNvCxnSpPr/>
            <p:nvPr/>
          </p:nvCxnSpPr>
          <p:spPr>
            <a:xfrm flipH="1">
              <a:off x="1839691" y="2353660"/>
              <a:ext cx="543224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993" y="3316766"/>
            <a:ext cx="5154626" cy="299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TextBox 110"/>
          <p:cNvSpPr txBox="1"/>
          <p:nvPr/>
        </p:nvSpPr>
        <p:spPr>
          <a:xfrm>
            <a:off x="552150" y="6261496"/>
            <a:ext cx="519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Collaboration), Phys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Rev.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106, 032301 (2011)</a:t>
            </a:r>
          </a:p>
        </p:txBody>
      </p:sp>
    </p:spTree>
    <p:extLst>
      <p:ext uri="{BB962C8B-B14F-4D97-AF65-F5344CB8AC3E}">
        <p14:creationId xmlns:p14="http://schemas.microsoft.com/office/powerpoint/2010/main" val="28758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(</a:t>
            </a:r>
            <a:r>
              <a:rPr lang="it-IT" dirty="0" smtClean="0"/>
              <a:t>Anti-)(</a:t>
            </a:r>
            <a:r>
              <a:rPr lang="it-IT" dirty="0" err="1"/>
              <a:t>Hyper</a:t>
            </a:r>
            <a:r>
              <a:rPr lang="it-IT" dirty="0"/>
              <a:t>)nuclei production in </a:t>
            </a:r>
            <a:r>
              <a:rPr lang="it-IT" dirty="0" err="1"/>
              <a:t>UrHIC</a:t>
            </a:r>
            <a:endParaRPr lang="it-IT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34258" y="1995803"/>
            <a:ext cx="3798840" cy="197403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/>
              <a:t>Thermodynamic </a:t>
            </a:r>
            <a:r>
              <a:rPr lang="en-US" sz="1200" dirty="0"/>
              <a:t>approach to particle </a:t>
            </a:r>
            <a:r>
              <a:rPr lang="en-US" sz="1200" dirty="0" smtClean="0"/>
              <a:t>production in heavy-ion collisions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/>
              <a:t>Abundances </a:t>
            </a:r>
            <a:r>
              <a:rPr lang="en-US" sz="1200" dirty="0"/>
              <a:t>fixed at chemical freeze-out (</a:t>
            </a:r>
            <a:r>
              <a:rPr lang="en-US" sz="1200" dirty="0" err="1"/>
              <a:t>T</a:t>
            </a:r>
            <a:r>
              <a:rPr lang="en-US" sz="1200" baseline="-25000" dirty="0" err="1"/>
              <a:t>chem</a:t>
            </a:r>
            <a:r>
              <a:rPr lang="en-US" sz="1200" dirty="0" smtClean="0"/>
              <a:t>) (</a:t>
            </a:r>
            <a:r>
              <a:rPr lang="en-US" sz="1200" dirty="0"/>
              <a:t>h</a:t>
            </a:r>
            <a:r>
              <a:rPr lang="en-US" sz="1200" dirty="0" smtClean="0"/>
              <a:t>yper)nuclei </a:t>
            </a:r>
            <a:r>
              <a:rPr lang="en-US" sz="1200" dirty="0"/>
              <a:t>are very sensitive to </a:t>
            </a:r>
            <a:r>
              <a:rPr lang="en-US" sz="1200" dirty="0" err="1"/>
              <a:t>T</a:t>
            </a:r>
            <a:r>
              <a:rPr lang="en-US" sz="1200" baseline="-25000" dirty="0" err="1"/>
              <a:t>chem</a:t>
            </a:r>
            <a:r>
              <a:rPr lang="en-US" sz="1200" dirty="0"/>
              <a:t> because </a:t>
            </a:r>
            <a:r>
              <a:rPr lang="en-US" sz="1200" dirty="0" smtClean="0"/>
              <a:t>of their </a:t>
            </a:r>
            <a:r>
              <a:rPr lang="en-US" sz="1200" dirty="0"/>
              <a:t>l</a:t>
            </a:r>
            <a:r>
              <a:rPr lang="en-US" sz="1200" dirty="0" smtClean="0"/>
              <a:t>arge </a:t>
            </a:r>
            <a:r>
              <a:rPr lang="en-US" sz="1200" dirty="0"/>
              <a:t>mass (M)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/>
              <a:t>Exponential dependence of the yield </a:t>
            </a:r>
            <a:r>
              <a:rPr lang="it-IT" sz="1200" dirty="0" smtClean="0">
                <a:latin typeface="Symbol" panose="05050102010706020507" pitchFamily="18" charset="2"/>
              </a:rPr>
              <a:t>µ</a:t>
            </a:r>
            <a:r>
              <a:rPr lang="en-US" sz="1200" dirty="0" smtClean="0"/>
              <a:t> e</a:t>
            </a:r>
            <a:r>
              <a:rPr lang="en-US" sz="1200" baseline="30000" dirty="0" smtClean="0"/>
              <a:t>(-M/</a:t>
            </a:r>
            <a:r>
              <a:rPr lang="en-US" sz="1200" baseline="30000" dirty="0" err="1" smtClean="0"/>
              <a:t>Tchem</a:t>
            </a:r>
            <a:r>
              <a:rPr lang="en-US" sz="1200" baseline="30000" dirty="0" smtClean="0"/>
              <a:t>)</a:t>
            </a:r>
            <a:endParaRPr lang="it-IT" sz="1200" baseline="30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656517" y="1995802"/>
            <a:ext cx="3812325" cy="1974034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/>
              <a:t>If </a:t>
            </a:r>
            <a:r>
              <a:rPr lang="en-US" sz="1200" dirty="0"/>
              <a:t>baryons at freeze-out are close enough in </a:t>
            </a:r>
            <a:r>
              <a:rPr lang="en-US" sz="1200" dirty="0" smtClean="0"/>
              <a:t>Phase Space </a:t>
            </a:r>
            <a:r>
              <a:rPr lang="en-US" sz="1200" dirty="0"/>
              <a:t>an (anti-)(hyper)nucleus can be </a:t>
            </a:r>
            <a:r>
              <a:rPr lang="en-US" sz="1200" dirty="0" smtClean="0"/>
              <a:t>formed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 smtClean="0"/>
              <a:t>(Hyper)nuclei </a:t>
            </a:r>
            <a:r>
              <a:rPr lang="en-US" sz="1200" dirty="0"/>
              <a:t>are formed by protons (Λ) </a:t>
            </a:r>
            <a:r>
              <a:rPr lang="en-US" sz="1200" dirty="0" smtClean="0"/>
              <a:t>and neutrons </a:t>
            </a:r>
            <a:r>
              <a:rPr lang="en-US" sz="1200" dirty="0"/>
              <a:t>which have similar velocities after </a:t>
            </a:r>
            <a:r>
              <a:rPr lang="en-US" sz="1200" dirty="0" smtClean="0"/>
              <a:t>the </a:t>
            </a:r>
            <a:r>
              <a:rPr lang="it-IT" sz="1200" dirty="0" err="1" smtClean="0"/>
              <a:t>freeze</a:t>
            </a:r>
            <a:r>
              <a:rPr lang="it-IT" sz="1200" dirty="0" smtClean="0"/>
              <a:t>-out</a:t>
            </a:r>
            <a:endParaRPr lang="it-IT" sz="1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34257" y="1384374"/>
            <a:ext cx="3798840" cy="552638"/>
          </a:xfrm>
        </p:spPr>
        <p:txBody>
          <a:bodyPr/>
          <a:lstStyle/>
          <a:p>
            <a:r>
              <a:rPr lang="it-IT" dirty="0"/>
              <a:t>Statistical Thermal model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68276" y="1384374"/>
            <a:ext cx="3798840" cy="552638"/>
          </a:xfrm>
        </p:spPr>
        <p:txBody>
          <a:bodyPr/>
          <a:lstStyle/>
          <a:p>
            <a:r>
              <a:rPr lang="it-IT" dirty="0"/>
              <a:t>Coalescence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0" y="3796368"/>
            <a:ext cx="3019730" cy="26363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5400000">
            <a:off x="2104363" y="5170526"/>
            <a:ext cx="3343577" cy="237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Andronic et al., Phys.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697, 203 (2011)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17" y="3429000"/>
            <a:ext cx="3139801" cy="29262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5400000">
            <a:off x="6461818" y="4763500"/>
            <a:ext cx="2930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Chen et al., </a:t>
            </a:r>
            <a:r>
              <a:rPr lang="it-IT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Rev. C 88, 034908 (2013)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cs typeface="Arial" pitchFamily="34" charset="0"/>
              </a:rPr>
              <a:t>(</a:t>
            </a:r>
            <a:r>
              <a:rPr lang="en-US" sz="2400" dirty="0" smtClean="0">
                <a:cs typeface="Arial" pitchFamily="34" charset="0"/>
              </a:rPr>
              <a:t>Anti-)(</a:t>
            </a:r>
            <a:r>
              <a:rPr lang="en-US" sz="2400" dirty="0">
                <a:cs typeface="Arial" pitchFamily="34" charset="0"/>
              </a:rPr>
              <a:t>Hyper)nuclei production at LHC</a:t>
            </a:r>
            <a:endParaRPr lang="it-IT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634258" y="1432878"/>
            <a:ext cx="3798840" cy="982662"/>
          </a:xfrm>
        </p:spPr>
        <p:txBody>
          <a:bodyPr/>
          <a:lstStyle/>
          <a:p>
            <a:r>
              <a:rPr lang="en-US" dirty="0"/>
              <a:t>Production yield estimate (thermal model) of (</a:t>
            </a:r>
            <a:r>
              <a:rPr lang="en-US" dirty="0" smtClean="0"/>
              <a:t>anti-)(</a:t>
            </a:r>
            <a:r>
              <a:rPr lang="en-US" dirty="0"/>
              <a:t>hyper)nuclei in central heavy ion collisions at LHC energy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6" y="2499783"/>
            <a:ext cx="3882414" cy="3700109"/>
          </a:xfrm>
        </p:spPr>
      </p:pic>
      <p:sp>
        <p:nvSpPr>
          <p:cNvPr id="15" name="TextBox 14"/>
          <p:cNvSpPr txBox="1"/>
          <p:nvPr/>
        </p:nvSpPr>
        <p:spPr>
          <a:xfrm>
            <a:off x="644615" y="5960041"/>
            <a:ext cx="30396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Andronic et al., Phys.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697, 203 (2011)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06541"/>
              </p:ext>
            </p:extLst>
          </p:nvPr>
        </p:nvGraphicFramePr>
        <p:xfrm>
          <a:off x="4949851" y="1321287"/>
          <a:ext cx="226576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763"/>
                <a:gridCol w="1692998"/>
              </a:tblGrid>
              <a:tr h="446747">
                <a:tc>
                  <a:txBody>
                    <a:bodyPr/>
                    <a:lstStyle/>
                    <a:p>
                      <a:pPr algn="ctr"/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Wingdings" charset="2"/>
                        <a:buNone/>
                      </a:pPr>
                      <a:r>
                        <a:rPr lang="en-US" sz="1200" dirty="0" smtClean="0">
                          <a:latin typeface="+mn-lt"/>
                        </a:rPr>
                        <a:t>Yield/event</a:t>
                      </a:r>
                    </a:p>
                    <a:p>
                      <a:pPr algn="ctr"/>
                      <a:r>
                        <a:rPr lang="en-US" sz="1200" dirty="0" smtClean="0">
                          <a:latin typeface="+mn-lt"/>
                        </a:rPr>
                        <a:t> at mid-rapidity</a:t>
                      </a:r>
                      <a:r>
                        <a:rPr lang="en-US" sz="1200" baseline="0" dirty="0" smtClean="0">
                          <a:latin typeface="+mn-lt"/>
                        </a:rPr>
                        <a:t> </a:t>
                      </a:r>
                      <a:r>
                        <a:rPr lang="en-US" sz="1200" dirty="0" smtClean="0">
                          <a:latin typeface="+mn-lt"/>
                        </a:rPr>
                        <a:t>and central collisions</a:t>
                      </a:r>
                    </a:p>
                  </a:txBody>
                  <a:tcPr/>
                </a:tc>
              </a:tr>
              <a:tr h="262792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+mn-lt"/>
                        </a:rPr>
                        <a:t>π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~800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</a:tr>
              <a:tr h="262792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p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~40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</a:tr>
              <a:tr h="262792"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>
                          <a:latin typeface="+mn-lt"/>
                        </a:rPr>
                        <a:t>Λ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~30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</a:tr>
              <a:tr h="262792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d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~0.17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</a:tr>
              <a:tr h="262792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>
                          <a:latin typeface="+mn-lt"/>
                        </a:rPr>
                        <a:t>3</a:t>
                      </a:r>
                      <a:r>
                        <a:rPr lang="it-IT" sz="1200" dirty="0" smtClean="0">
                          <a:latin typeface="+mn-lt"/>
                        </a:rPr>
                        <a:t>He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~0.01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</a:tr>
              <a:tr h="262792">
                <a:tc>
                  <a:txBody>
                    <a:bodyPr/>
                    <a:lstStyle/>
                    <a:p>
                      <a:pPr algn="ctr"/>
                      <a:r>
                        <a:rPr lang="it-IT" sz="1200" baseline="30000" dirty="0" smtClean="0">
                          <a:latin typeface="+mn-lt"/>
                        </a:rPr>
                        <a:t>3</a:t>
                      </a:r>
                      <a:r>
                        <a:rPr lang="el-GR" sz="1200" baseline="-25000" dirty="0" smtClean="0">
                          <a:latin typeface="+mn-lt"/>
                        </a:rPr>
                        <a:t>Λ</a:t>
                      </a:r>
                      <a:r>
                        <a:rPr lang="it-IT" sz="1200" dirty="0" smtClean="0">
                          <a:latin typeface="+mn-lt"/>
                        </a:rPr>
                        <a:t>H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 smtClean="0">
                          <a:latin typeface="+mn-lt"/>
                        </a:rPr>
                        <a:t>~0.003</a:t>
                      </a:r>
                      <a:endParaRPr lang="it-IT" sz="12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46334" y="1447036"/>
            <a:ext cx="19520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Light nuclei (</a:t>
            </a:r>
            <a:r>
              <a:rPr lang="en-US" sz="1400" b="1" dirty="0" smtClean="0"/>
              <a:t>see </a:t>
            </a:r>
            <a:r>
              <a:rPr lang="en-US" sz="1400" b="1" dirty="0" err="1" smtClean="0"/>
              <a:t>Dönigus</a:t>
            </a:r>
            <a:r>
              <a:rPr lang="en-US" sz="1400" b="1" dirty="0" smtClean="0"/>
              <a:t> talk</a:t>
            </a:r>
            <a:r>
              <a:rPr lang="en-US" sz="1400" dirty="0" smtClean="0"/>
              <a:t>)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err="1" smtClean="0"/>
              <a:t>Hypertriton</a:t>
            </a:r>
            <a:endParaRPr lang="en-US" sz="1400" dirty="0" smtClean="0"/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cs typeface="Arial" pitchFamily="34" charset="0"/>
              </a:rPr>
              <a:t>Search </a:t>
            </a:r>
            <a:r>
              <a:rPr lang="en-US" sz="1400" dirty="0" smtClean="0">
                <a:cs typeface="Arial" pitchFamily="34" charset="0"/>
              </a:rPr>
              <a:t>for: </a:t>
            </a:r>
            <a:r>
              <a:rPr lang="el-GR" sz="1400" dirty="0" smtClean="0">
                <a:cs typeface="Times New Roman" panose="02020603050405020304" pitchFamily="18" charset="0"/>
              </a:rPr>
              <a:t>Λ</a:t>
            </a:r>
            <a:r>
              <a:rPr lang="en-US" sz="1400" dirty="0" smtClean="0">
                <a:cs typeface="Arial" pitchFamily="34" charset="0"/>
              </a:rPr>
              <a:t>n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l-GR" sz="1400" dirty="0" smtClean="0">
                <a:cs typeface="Times New Roman" panose="02020603050405020304" pitchFamily="18" charset="0"/>
              </a:rPr>
              <a:t>ΛΛ</a:t>
            </a:r>
            <a:r>
              <a:rPr lang="en-US" sz="1400" dirty="0" smtClean="0">
                <a:cs typeface="Arial" pitchFamily="34" charset="0"/>
              </a:rPr>
              <a:t> </a:t>
            </a:r>
            <a:r>
              <a:rPr lang="en-US" sz="1400" dirty="0" err="1" smtClean="0">
                <a:cs typeface="Arial" pitchFamily="34" charset="0"/>
              </a:rPr>
              <a:t>dibaryons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smtClean="0">
                <a:cs typeface="Arial" pitchFamily="34" charset="0"/>
              </a:rPr>
              <a:t>(</a:t>
            </a:r>
            <a:r>
              <a:rPr lang="en-US" sz="1400" b="1" dirty="0" smtClean="0">
                <a:cs typeface="Arial" pitchFamily="34" charset="0"/>
              </a:rPr>
              <a:t>see </a:t>
            </a:r>
            <a:r>
              <a:rPr lang="en-US" sz="1400" b="1" dirty="0" err="1" smtClean="0">
                <a:cs typeface="Arial" pitchFamily="34" charset="0"/>
              </a:rPr>
              <a:t>Mastroserio</a:t>
            </a:r>
            <a:r>
              <a:rPr lang="en-US" sz="1400" b="1" dirty="0" smtClean="0">
                <a:cs typeface="Arial" pitchFamily="34" charset="0"/>
              </a:rPr>
              <a:t> talk</a:t>
            </a:r>
            <a:r>
              <a:rPr lang="en-US" sz="1400" dirty="0" smtClean="0">
                <a:cs typeface="Arial" pitchFamily="34" charset="0"/>
              </a:rPr>
              <a:t>)</a:t>
            </a:r>
            <a:endParaRPr lang="en-US" sz="1400" dirty="0">
              <a:cs typeface="Arial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77681" y="3712844"/>
            <a:ext cx="3104255" cy="2772000"/>
            <a:chOff x="4958904" y="3650324"/>
            <a:chExt cx="3104255" cy="2772000"/>
          </a:xfrm>
        </p:grpSpPr>
        <p:sp>
          <p:nvSpPr>
            <p:cNvPr id="26" name="Rectangle 3"/>
            <p:cNvSpPr>
              <a:spLocks noChangeAspect="1" noChangeArrowheads="1"/>
            </p:cNvSpPr>
            <p:nvPr/>
          </p:nvSpPr>
          <p:spPr bwMode="auto">
            <a:xfrm>
              <a:off x="4958904" y="3650324"/>
              <a:ext cx="3104255" cy="2772000"/>
            </a:xfrm>
            <a:prstGeom prst="rect">
              <a:avLst/>
            </a:prstGeom>
            <a:solidFill>
              <a:srgbClr val="FFFFFF"/>
            </a:solidFill>
            <a:ln w="18360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/>
            <a:lstStyle/>
            <a:p>
              <a:endParaRPr lang="en-US" dirty="0">
                <a:latin typeface="Arial" pitchFamily="34" charset="0"/>
              </a:endParaRPr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0578" y="3775649"/>
              <a:ext cx="2704405" cy="2340000"/>
            </a:xfrm>
            <a:prstGeom prst="rect">
              <a:avLst/>
            </a:prstGeom>
            <a:noFill/>
            <a:ln w="18360">
              <a:noFill/>
              <a:round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5393510" y="6115649"/>
              <a:ext cx="23952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Times New Roman" panose="02020603050405020304" pitchFamily="18" charset="0"/>
                </a:rPr>
                <a:t>A. </a:t>
              </a:r>
              <a:r>
                <a:rPr lang="en-US" sz="11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Times New Roman" panose="02020603050405020304" pitchFamily="18" charset="0"/>
                </a:rPr>
                <a:t>Andronic</a:t>
              </a:r>
              <a:r>
                <a:rPr lang="en-US" sz="11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Times New Roman" panose="02020603050405020304" pitchFamily="18" charset="0"/>
                </a:rPr>
                <a:t>, private </a:t>
              </a:r>
              <a:r>
                <a:rPr lang="en-US" sz="11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DejaVu Sans" charset="0"/>
                  <a:cs typeface="Times New Roman" panose="02020603050405020304" pitchFamily="18" charset="0"/>
                </a:rPr>
                <a:t>communication</a:t>
              </a:r>
              <a:endParaRPr lang="en-US" sz="1100" b="1" dirty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 rot="16200000">
            <a:off x="3260290" y="2607543"/>
            <a:ext cx="30396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Andronic et al., Phys. </a:t>
            </a:r>
            <a:r>
              <a:rPr lang="fr-FR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 697, 203 (2011)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03428" y="2499783"/>
            <a:ext cx="0" cy="3260155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72708" y="2511513"/>
            <a:ext cx="0" cy="3260155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943324" y="4578448"/>
            <a:ext cx="593432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LHC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 L</a:t>
            </a:r>
            <a:r>
              <a:rPr lang="it-IT" dirty="0"/>
              <a:t>arge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on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dirty="0"/>
              <a:t>ollider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/>
              <a:t>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34257" y="1297273"/>
            <a:ext cx="7794315" cy="655489"/>
          </a:xfrm>
        </p:spPr>
        <p:txBody>
          <a:bodyPr/>
          <a:lstStyle/>
          <a:p>
            <a:r>
              <a:rPr lang="en-US" sz="1200" dirty="0"/>
              <a:t>ALICE particle identification capabilities are unique. Almost all known techniques are exploited: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</a:t>
            </a:r>
            <a:r>
              <a:rPr lang="en-US" sz="1200" dirty="0" smtClean="0"/>
              <a:t>, time-of-flight, transition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</a:t>
            </a:r>
            <a:r>
              <a:rPr lang="en-US" sz="1200" dirty="0" smtClean="0"/>
              <a:t>herenkov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calorimetry </a:t>
            </a:r>
            <a:r>
              <a:rPr lang="en-US" sz="1200" dirty="0" smtClean="0"/>
              <a:t>and decay topology (V0, cascade</a:t>
            </a:r>
            <a:r>
              <a:rPr lang="en-US" sz="1200" dirty="0"/>
              <a:t>)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834624"/>
            <a:ext cx="6356220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477" y="1808427"/>
            <a:ext cx="20925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ITS: </a:t>
            </a:r>
            <a:r>
              <a:rPr lang="en-US" sz="1200" dirty="0" smtClean="0"/>
              <a:t>precise separation of primary particles and those from weak decays (hyper-nuclei) or knock-out from material</a:t>
            </a:r>
          </a:p>
        </p:txBody>
      </p:sp>
      <p:cxnSp>
        <p:nvCxnSpPr>
          <p:cNvPr id="3" name="Straight Arrow Connector 2"/>
          <p:cNvCxnSpPr>
            <a:stCxn id="13" idx="1"/>
          </p:cNvCxnSpPr>
          <p:nvPr/>
        </p:nvCxnSpPr>
        <p:spPr>
          <a:xfrm flipH="1">
            <a:off x="2697480" y="2316259"/>
            <a:ext cx="4292997" cy="16385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1583" y="6088621"/>
            <a:ext cx="5586984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(ALICE Collaboration), JINST 3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S08002 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Abelev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Collaboration), Int. J. Mod. Phys. A 29 (2014) 1430044 </a:t>
            </a:r>
          </a:p>
        </p:txBody>
      </p:sp>
    </p:spTree>
    <p:extLst>
      <p:ext uri="{BB962C8B-B14F-4D97-AF65-F5344CB8AC3E}">
        <p14:creationId xmlns:p14="http://schemas.microsoft.com/office/powerpoint/2010/main" val="31609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 L</a:t>
            </a:r>
            <a:r>
              <a:rPr lang="it-IT" dirty="0"/>
              <a:t>arge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on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dirty="0"/>
              <a:t>ollider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/>
              <a:t>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34257" y="1297273"/>
            <a:ext cx="7794315" cy="655489"/>
          </a:xfrm>
        </p:spPr>
        <p:txBody>
          <a:bodyPr/>
          <a:lstStyle/>
          <a:p>
            <a:r>
              <a:rPr lang="en-US" sz="1200" dirty="0"/>
              <a:t>ALICE particle identification capabilities are unique. Almost all known techniques are exploited: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</a:t>
            </a:r>
            <a:r>
              <a:rPr lang="en-US" sz="1200" dirty="0" smtClean="0"/>
              <a:t>, time-of-flight, transition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</a:t>
            </a:r>
            <a:r>
              <a:rPr lang="en-US" sz="1200" dirty="0" smtClean="0"/>
              <a:t>herenkov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calorimetry </a:t>
            </a:r>
            <a:r>
              <a:rPr lang="en-US" sz="1200" dirty="0" smtClean="0"/>
              <a:t>and decay topology (V0, cascade</a:t>
            </a:r>
            <a:r>
              <a:rPr lang="en-US" sz="1200" dirty="0"/>
              <a:t>)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4258" y="6445643"/>
            <a:ext cx="7646442" cy="365125"/>
          </a:xfrm>
        </p:spPr>
        <p:txBody>
          <a:bodyPr/>
          <a:lstStyle/>
          <a:p>
            <a:r>
              <a:rPr lang="en-US" dirty="0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2418" y="6414054"/>
            <a:ext cx="484382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837589"/>
            <a:ext cx="6356220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477" y="1820445"/>
            <a:ext cx="20925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ITS: </a:t>
            </a:r>
            <a:r>
              <a:rPr lang="en-US" sz="1200" dirty="0" smtClean="0"/>
              <a:t>precise separation of primary particles and those from weak decays (hyper-nuclei) or knock-out from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0477" y="2903217"/>
            <a:ext cx="20925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TPC: </a:t>
            </a:r>
            <a:r>
              <a:rPr lang="en-US" sz="1200" dirty="0" smtClean="0"/>
              <a:t>particle identification via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 </a:t>
            </a:r>
            <a:r>
              <a:rPr lang="en-US" sz="1200" dirty="0" smtClean="0"/>
              <a:t>(allows also separation of charges).</a:t>
            </a:r>
          </a:p>
        </p:txBody>
      </p:sp>
      <p:cxnSp>
        <p:nvCxnSpPr>
          <p:cNvPr id="7" name="Straight Arrow Connector 6"/>
          <p:cNvCxnSpPr>
            <a:stCxn id="9" idx="1"/>
          </p:cNvCxnSpPr>
          <p:nvPr/>
        </p:nvCxnSpPr>
        <p:spPr>
          <a:xfrm flipH="1">
            <a:off x="2872740" y="3226383"/>
            <a:ext cx="4117737" cy="1045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0934" y="6093019"/>
            <a:ext cx="5586984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(ALICE Collaboration), JINST 3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S08002 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Abelev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Collaboration), Int. J. Mod. Phys. A 29 (2014) 1430044 </a:t>
            </a:r>
          </a:p>
        </p:txBody>
      </p:sp>
    </p:spTree>
    <p:extLst>
      <p:ext uri="{BB962C8B-B14F-4D97-AF65-F5344CB8AC3E}">
        <p14:creationId xmlns:p14="http://schemas.microsoft.com/office/powerpoint/2010/main" val="33874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 L</a:t>
            </a:r>
            <a:r>
              <a:rPr lang="it-IT" dirty="0"/>
              <a:t>arge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on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dirty="0"/>
              <a:t>ollider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/>
              <a:t>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34257" y="1297273"/>
            <a:ext cx="7794315" cy="655489"/>
          </a:xfrm>
        </p:spPr>
        <p:txBody>
          <a:bodyPr/>
          <a:lstStyle/>
          <a:p>
            <a:r>
              <a:rPr lang="en-US" sz="1200" dirty="0"/>
              <a:t>ALICE particle identification capabilities are unique. Almost all known techniques are exploited: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</a:t>
            </a:r>
            <a:r>
              <a:rPr lang="en-US" sz="1200" dirty="0" smtClean="0"/>
              <a:t>, time-of-flight, transition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</a:t>
            </a:r>
            <a:r>
              <a:rPr lang="en-US" sz="1200" dirty="0" smtClean="0"/>
              <a:t>herenkov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calorimetry </a:t>
            </a:r>
            <a:r>
              <a:rPr lang="en-US" sz="1200" dirty="0" smtClean="0"/>
              <a:t>and decay topology (V0, cascade</a:t>
            </a:r>
            <a:r>
              <a:rPr lang="en-US" sz="1200" dirty="0"/>
              <a:t>)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837589"/>
            <a:ext cx="6356220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477" y="1820445"/>
            <a:ext cx="20925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ITS: </a:t>
            </a:r>
            <a:r>
              <a:rPr lang="en-US" sz="1200" dirty="0" smtClean="0"/>
              <a:t>precise separation of primary particles and those from weak decays (hyper-nuclei) or knock-out from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0477" y="2903217"/>
            <a:ext cx="20925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TPC: </a:t>
            </a:r>
            <a:r>
              <a:rPr lang="en-US" sz="1200" dirty="0" smtClean="0"/>
              <a:t>particle identification via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 </a:t>
            </a:r>
            <a:r>
              <a:rPr lang="en-US" sz="1200" dirty="0" smtClean="0"/>
              <a:t>(allows also separation of charges).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0477" y="361930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TOF: </a:t>
            </a:r>
            <a:r>
              <a:rPr lang="en-US" sz="1200" dirty="0" smtClean="0"/>
              <a:t>particle identification via time-of-flight</a:t>
            </a:r>
          </a:p>
        </p:txBody>
      </p:sp>
      <p:cxnSp>
        <p:nvCxnSpPr>
          <p:cNvPr id="20" name="Straight Arrow Connector 19"/>
          <p:cNvCxnSpPr>
            <a:stCxn id="11" idx="1"/>
          </p:cNvCxnSpPr>
          <p:nvPr/>
        </p:nvCxnSpPr>
        <p:spPr>
          <a:xfrm flipH="1">
            <a:off x="1935480" y="3850136"/>
            <a:ext cx="5054997" cy="741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0560" y="6093019"/>
            <a:ext cx="5586984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(ALICE Collaboration), JINST 3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S08002 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Abelev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Collaboration), Int. J. Mod. Phys. A 29 (2014) 1430044 </a:t>
            </a:r>
          </a:p>
        </p:txBody>
      </p:sp>
    </p:spTree>
    <p:extLst>
      <p:ext uri="{BB962C8B-B14F-4D97-AF65-F5344CB8AC3E}">
        <p14:creationId xmlns:p14="http://schemas.microsoft.com/office/powerpoint/2010/main" val="24572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 L</a:t>
            </a:r>
            <a:r>
              <a:rPr lang="it-IT" dirty="0"/>
              <a:t>arge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on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dirty="0"/>
              <a:t>ollider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/>
              <a:t>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34257" y="1297273"/>
            <a:ext cx="7794315" cy="655489"/>
          </a:xfrm>
        </p:spPr>
        <p:txBody>
          <a:bodyPr/>
          <a:lstStyle/>
          <a:p>
            <a:r>
              <a:rPr lang="en-US" sz="1200" dirty="0"/>
              <a:t>ALICE particle identification capabilities are unique. Almost all known techniques are exploited: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</a:t>
            </a:r>
            <a:r>
              <a:rPr lang="en-US" sz="1200" dirty="0" smtClean="0"/>
              <a:t>, time-of-flight, transition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</a:t>
            </a:r>
            <a:r>
              <a:rPr lang="en-US" sz="1200" dirty="0" smtClean="0"/>
              <a:t>herenkov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calorimetry </a:t>
            </a:r>
            <a:r>
              <a:rPr lang="en-US" sz="1200" dirty="0" smtClean="0"/>
              <a:t>and decay topology (V0, cascade</a:t>
            </a:r>
            <a:r>
              <a:rPr lang="en-US" sz="1200" dirty="0"/>
              <a:t>)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837589"/>
            <a:ext cx="6356220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477" y="1820445"/>
            <a:ext cx="20925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ITS: </a:t>
            </a:r>
            <a:r>
              <a:rPr lang="en-US" sz="1200" dirty="0" smtClean="0"/>
              <a:t>precise separation of primary particles and those from weak decays (hyper-nuclei) or knock-out from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0477" y="2903217"/>
            <a:ext cx="20925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TPC: </a:t>
            </a:r>
            <a:r>
              <a:rPr lang="en-US" sz="1200" dirty="0" smtClean="0"/>
              <a:t>particle identification via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 </a:t>
            </a:r>
            <a:r>
              <a:rPr lang="en-US" sz="1200" dirty="0" smtClean="0"/>
              <a:t>(allows also separation of charges).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0477" y="361930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TOF: </a:t>
            </a:r>
            <a:r>
              <a:rPr lang="en-US" sz="1200" dirty="0" smtClean="0"/>
              <a:t>particle identification via time-of-flight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0477" y="415072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TRD: </a:t>
            </a:r>
            <a:r>
              <a:rPr lang="en-US" sz="1200" dirty="0" smtClean="0"/>
              <a:t>electron identification via transition radiation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0477" y="4684866"/>
            <a:ext cx="20925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ITS+TPC+TRD</a:t>
            </a:r>
            <a:r>
              <a:rPr lang="en-US" sz="1200" b="1" dirty="0"/>
              <a:t>: </a:t>
            </a:r>
            <a:r>
              <a:rPr lang="en-US" sz="1200" dirty="0"/>
              <a:t>excellent track reconstruction capabilities in a high track density </a:t>
            </a:r>
            <a:r>
              <a:rPr lang="en-US" sz="1200" dirty="0" smtClean="0"/>
              <a:t>environment</a:t>
            </a:r>
          </a:p>
        </p:txBody>
      </p:sp>
      <p:cxnSp>
        <p:nvCxnSpPr>
          <p:cNvPr id="22" name="Straight Arrow Connector 21"/>
          <p:cNvCxnSpPr>
            <a:stCxn id="14" idx="1"/>
          </p:cNvCxnSpPr>
          <p:nvPr/>
        </p:nvCxnSpPr>
        <p:spPr>
          <a:xfrm flipH="1" flipV="1">
            <a:off x="2247900" y="3281796"/>
            <a:ext cx="4742577" cy="1099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560" y="6093019"/>
            <a:ext cx="5586984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(ALICE Collaboration), JINST 3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S08002 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Abelev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Collaboration), Int. J. Mod. Phys. A 29 (2014) 1430044 </a:t>
            </a:r>
          </a:p>
        </p:txBody>
      </p:sp>
    </p:spTree>
    <p:extLst>
      <p:ext uri="{BB962C8B-B14F-4D97-AF65-F5344CB8AC3E}">
        <p14:creationId xmlns:p14="http://schemas.microsoft.com/office/powerpoint/2010/main" val="351846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 L</a:t>
            </a:r>
            <a:r>
              <a:rPr lang="it-IT" dirty="0"/>
              <a:t>arge </a:t>
            </a:r>
            <a:r>
              <a:rPr lang="it-IT" dirty="0" err="1">
                <a:solidFill>
                  <a:srgbClr val="FF0000"/>
                </a:solidFill>
              </a:rPr>
              <a:t>I</a:t>
            </a:r>
            <a:r>
              <a:rPr lang="it-IT" dirty="0" err="1"/>
              <a:t>on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C</a:t>
            </a:r>
            <a:r>
              <a:rPr lang="it-IT" dirty="0"/>
              <a:t>ollider </a:t>
            </a:r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/>
              <a:t>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34257" y="1297273"/>
            <a:ext cx="7794315" cy="655489"/>
          </a:xfrm>
        </p:spPr>
        <p:txBody>
          <a:bodyPr/>
          <a:lstStyle/>
          <a:p>
            <a:r>
              <a:rPr lang="en-US" sz="1200" dirty="0"/>
              <a:t>ALICE particle identification capabilities are unique. Almost all known techniques are exploited: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</a:t>
            </a:r>
            <a:r>
              <a:rPr lang="en-US" sz="1200" dirty="0" smtClean="0"/>
              <a:t>, time-of-flight, transition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</a:t>
            </a:r>
            <a:r>
              <a:rPr lang="en-US" sz="1200" dirty="0" smtClean="0"/>
              <a:t>herenkov </a:t>
            </a:r>
            <a:r>
              <a:rPr lang="en-US" sz="1200" dirty="0"/>
              <a:t>r</a:t>
            </a:r>
            <a:r>
              <a:rPr lang="en-US" sz="1200" dirty="0" smtClean="0"/>
              <a:t>adiation</a:t>
            </a:r>
            <a:r>
              <a:rPr lang="en-US" sz="1200" dirty="0"/>
              <a:t>, calorimetry </a:t>
            </a:r>
            <a:r>
              <a:rPr lang="en-US" sz="1200" dirty="0" smtClean="0"/>
              <a:t>and decay topology (V0, cascade</a:t>
            </a:r>
            <a:r>
              <a:rPr lang="en-US" sz="1200" dirty="0"/>
              <a:t>)</a:t>
            </a:r>
            <a:endParaRPr lang="it-IT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ALICE | EXA2017: International Conference on Exotic Atoms and Related Topics | 13-09-2017 | Stefano Piano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837589"/>
            <a:ext cx="6356220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477" y="1820445"/>
            <a:ext cx="20925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ITS: </a:t>
            </a:r>
            <a:r>
              <a:rPr lang="en-US" sz="1200" dirty="0" smtClean="0"/>
              <a:t>precise separation of primary particles and those from weak decays (hyper-nuclei) or knock-out from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0477" y="2903217"/>
            <a:ext cx="209256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TPC: </a:t>
            </a:r>
            <a:r>
              <a:rPr lang="en-US" sz="1200" dirty="0" smtClean="0"/>
              <a:t>particle identification via </a:t>
            </a:r>
            <a:r>
              <a:rPr lang="en-US" sz="1200" dirty="0" err="1" smtClean="0"/>
              <a:t>d</a:t>
            </a:r>
            <a:r>
              <a:rPr lang="en-US" sz="1200" i="1" dirty="0" err="1" smtClean="0"/>
              <a:t>E</a:t>
            </a:r>
            <a:r>
              <a:rPr lang="en-US" sz="1200" dirty="0" smtClean="0"/>
              <a:t>/d</a:t>
            </a:r>
            <a:r>
              <a:rPr lang="en-US" sz="1200" i="1" dirty="0" smtClean="0"/>
              <a:t>x </a:t>
            </a:r>
            <a:r>
              <a:rPr lang="en-US" sz="1200" dirty="0" smtClean="0"/>
              <a:t>(allows also separation of charges).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0477" y="361930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TOF: </a:t>
            </a:r>
            <a:r>
              <a:rPr lang="en-US" sz="1200" dirty="0" smtClean="0"/>
              <a:t>particle identification via time-of-flight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0477" y="4150723"/>
            <a:ext cx="209256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TRD: </a:t>
            </a:r>
            <a:r>
              <a:rPr lang="en-US" sz="1200" dirty="0" smtClean="0"/>
              <a:t>electron identification via transition radiation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0476" y="4684866"/>
            <a:ext cx="20925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ITS+TPC+TRD</a:t>
            </a:r>
            <a:r>
              <a:rPr lang="en-US" sz="1200" b="1" dirty="0"/>
              <a:t>: </a:t>
            </a:r>
            <a:r>
              <a:rPr lang="en-US" sz="1200" dirty="0"/>
              <a:t>excellent track reconstruction capabilities in a high track density </a:t>
            </a:r>
            <a:r>
              <a:rPr lang="en-US" sz="1200" dirty="0" smtClean="0"/>
              <a:t>environment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0475" y="5590031"/>
            <a:ext cx="209256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HMPID: </a:t>
            </a:r>
            <a:r>
              <a:rPr lang="en-US" sz="1200" dirty="0" smtClean="0"/>
              <a:t>particle identification via Cherenkov radiation</a:t>
            </a:r>
          </a:p>
        </p:txBody>
      </p:sp>
      <p:cxnSp>
        <p:nvCxnSpPr>
          <p:cNvPr id="24" name="Straight Arrow Connector 23"/>
          <p:cNvCxnSpPr>
            <a:stCxn id="16" idx="1"/>
          </p:cNvCxnSpPr>
          <p:nvPr/>
        </p:nvCxnSpPr>
        <p:spPr>
          <a:xfrm flipH="1" flipV="1">
            <a:off x="2074452" y="3427351"/>
            <a:ext cx="4916023" cy="2485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0560" y="6093019"/>
            <a:ext cx="5586984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Aamodt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(ALICE Collaboration), JINST 3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S08002 </a:t>
            </a:r>
          </a:p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B. 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Abelev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(ALICE Collaboration), Int. J. Mod. Phys. A 29 (2014) 1430044 </a:t>
            </a:r>
          </a:p>
        </p:txBody>
      </p:sp>
    </p:spTree>
    <p:extLst>
      <p:ext uri="{BB962C8B-B14F-4D97-AF65-F5344CB8AC3E}">
        <p14:creationId xmlns:p14="http://schemas.microsoft.com/office/powerpoint/2010/main" val="8703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ALICE COLORS 1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CD0920"/>
      </a:accent1>
      <a:accent2>
        <a:srgbClr val="DE6224"/>
      </a:accent2>
      <a:accent3>
        <a:srgbClr val="AA3639"/>
      </a:accent3>
      <a:accent4>
        <a:srgbClr val="1D262B"/>
      </a:accent4>
      <a:accent5>
        <a:srgbClr val="777877"/>
      </a:accent5>
      <a:accent6>
        <a:srgbClr val="77787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3337</TotalTime>
  <Words>3530</Words>
  <Application>Microsoft Office PowerPoint</Application>
  <PresentationFormat>On-screen Show (4:3)</PresentationFormat>
  <Paragraphs>425</Paragraphs>
  <Slides>28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 Unicode MS</vt:lpstr>
      <vt:lpstr>Arial</vt:lpstr>
      <vt:lpstr>Arial Bar</vt:lpstr>
      <vt:lpstr>Calibri</vt:lpstr>
      <vt:lpstr>Cambria Math</vt:lpstr>
      <vt:lpstr>DejaVu Sans</vt:lpstr>
      <vt:lpstr>Symbol</vt:lpstr>
      <vt:lpstr>Times New Roman</vt:lpstr>
      <vt:lpstr>Ubuntu</vt:lpstr>
      <vt:lpstr>Wingdings</vt:lpstr>
      <vt:lpstr>Thème Office</vt:lpstr>
      <vt:lpstr>Equation</vt:lpstr>
      <vt:lpstr>Equazione</vt:lpstr>
      <vt:lpstr>Measurement of (anti-)hypernuclei production with ALICE at the LHC</vt:lpstr>
      <vt:lpstr>Motivation to measure (ANTI-)HYPERNUCLEI IN Pb-pb collisions WITH ALICE at the lhc</vt:lpstr>
      <vt:lpstr>(Anti-)(Hyper)nuclei production in UrHIC</vt:lpstr>
      <vt:lpstr>(Anti-)(Hyper)nuclei production at LHC</vt:lpstr>
      <vt:lpstr>A Large Ion Collider Experiment</vt:lpstr>
      <vt:lpstr>A Large Ion Collider Experiment</vt:lpstr>
      <vt:lpstr>A Large Ion Collider Experiment</vt:lpstr>
      <vt:lpstr>A Large Ion Collider Experiment</vt:lpstr>
      <vt:lpstr>A Large Ion Collider Experiment</vt:lpstr>
      <vt:lpstr>A Large Ion Collider Experiment</vt:lpstr>
      <vt:lpstr>Nuclei identification</vt:lpstr>
      <vt:lpstr>(ANTI)hyperTRITON identification</vt:lpstr>
      <vt:lpstr>The experimental challenge</vt:lpstr>
      <vt:lpstr>(ANTI-)hyperTRITON identification</vt:lpstr>
      <vt:lpstr>(ANTI-)hyperTRITON identification</vt:lpstr>
      <vt:lpstr>(ANTI-)hyperTRITON identification</vt:lpstr>
      <vt:lpstr>(ANTI-)hyperTRITON identification</vt:lpstr>
      <vt:lpstr>(ANTI-)hyperTRITON yields</vt:lpstr>
      <vt:lpstr>Comparison with theoretical predictions</vt:lpstr>
      <vt:lpstr>hyperTRITON LIFETIME DETERMINATION</vt:lpstr>
      <vt:lpstr>hyperTRITON LIFETIME WORLD AVERAGE</vt:lpstr>
      <vt:lpstr>hyperTRITON LIFETIME DETERMINATION</vt:lpstr>
      <vt:lpstr>hyperTRITON LIFETIME WORLD AVERAGE</vt:lpstr>
      <vt:lpstr>hyperTRITON LIFETIME UNCERTAINITIES</vt:lpstr>
      <vt:lpstr>conclusions</vt:lpstr>
      <vt:lpstr>(ANTI-)hyperTRITON yields RATIOS</vt:lpstr>
      <vt:lpstr>hyperTRITON LIFETIME UNCERTAINITIES</vt:lpstr>
      <vt:lpstr>Collision geometry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subject/>
  <dc:creator>piano</dc:creator>
  <cp:keywords/>
  <dc:description/>
  <cp:lastModifiedBy>stefano piano</cp:lastModifiedBy>
  <cp:revision>301</cp:revision>
  <cp:lastPrinted>2017-09-11T16:49:46Z</cp:lastPrinted>
  <dcterms:created xsi:type="dcterms:W3CDTF">2010-04-12T23:12:02Z</dcterms:created>
  <dcterms:modified xsi:type="dcterms:W3CDTF">2017-09-11T16:50:34Z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