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5"/>
  </p:notesMasterIdLst>
  <p:sldIdLst>
    <p:sldId id="332" r:id="rId2"/>
    <p:sldId id="676" r:id="rId3"/>
    <p:sldId id="677" r:id="rId4"/>
    <p:sldId id="678" r:id="rId5"/>
    <p:sldId id="679" r:id="rId6"/>
    <p:sldId id="680" r:id="rId7"/>
    <p:sldId id="681" r:id="rId8"/>
    <p:sldId id="667" r:id="rId9"/>
    <p:sldId id="668" r:id="rId10"/>
    <p:sldId id="538" r:id="rId11"/>
    <p:sldId id="691" r:id="rId12"/>
    <p:sldId id="692" r:id="rId13"/>
    <p:sldId id="693" r:id="rId14"/>
    <p:sldId id="694" r:id="rId15"/>
    <p:sldId id="695" r:id="rId16"/>
    <p:sldId id="683" r:id="rId17"/>
    <p:sldId id="684" r:id="rId18"/>
    <p:sldId id="682" r:id="rId19"/>
    <p:sldId id="562" r:id="rId20"/>
    <p:sldId id="519" r:id="rId21"/>
    <p:sldId id="520" r:id="rId22"/>
    <p:sldId id="706" r:id="rId23"/>
    <p:sldId id="603" r:id="rId24"/>
    <p:sldId id="531" r:id="rId25"/>
    <p:sldId id="696" r:id="rId26"/>
    <p:sldId id="697" r:id="rId27"/>
    <p:sldId id="663" r:id="rId28"/>
    <p:sldId id="698" r:id="rId29"/>
    <p:sldId id="699" r:id="rId30"/>
    <p:sldId id="689" r:id="rId31"/>
    <p:sldId id="621" r:id="rId32"/>
    <p:sldId id="623" r:id="rId33"/>
    <p:sldId id="534" r:id="rId34"/>
  </p:sldIdLst>
  <p:sldSz cx="9144000" cy="6858000" type="screen4x3"/>
  <p:notesSz cx="7099300" cy="10234613"/>
  <p:embeddedFontLs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Times" panose="02020603050405020304" pitchFamily="18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ＭＳ Ｐゴシック" panose="020B0600070205080204" pitchFamily="34" charset="-128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FF9900"/>
    <a:srgbClr val="0000FF"/>
    <a:srgbClr val="FFCC00"/>
    <a:srgbClr val="FFFF99"/>
    <a:srgbClr val="8000FF"/>
    <a:srgbClr val="00FF00"/>
    <a:srgbClr val="7A0060"/>
    <a:srgbClr val="B80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28" autoAdjust="0"/>
    <p:restoredTop sz="99780" autoAdjust="0"/>
  </p:normalViewPr>
  <p:slideViewPr>
    <p:cSldViewPr>
      <p:cViewPr varScale="1">
        <p:scale>
          <a:sx n="18" d="100"/>
          <a:sy n="18" d="100"/>
        </p:scale>
        <p:origin x="49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18.wmf"/><Relationship Id="rId18" Type="http://schemas.openxmlformats.org/officeDocument/2006/relationships/image" Target="../media/image32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17.wmf"/><Relationship Id="rId17" Type="http://schemas.openxmlformats.org/officeDocument/2006/relationships/image" Target="../media/image31.wmf"/><Relationship Id="rId2" Type="http://schemas.openxmlformats.org/officeDocument/2006/relationships/image" Target="../media/image20.wmf"/><Relationship Id="rId16" Type="http://schemas.openxmlformats.org/officeDocument/2006/relationships/image" Target="../media/image3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11" Type="http://schemas.openxmlformats.org/officeDocument/2006/relationships/image" Target="../media/image16.wmf"/><Relationship Id="rId5" Type="http://schemas.openxmlformats.org/officeDocument/2006/relationships/image" Target="../media/image23.wmf"/><Relationship Id="rId15" Type="http://schemas.openxmlformats.org/officeDocument/2006/relationships/image" Target="../media/image29.wmf"/><Relationship Id="rId10" Type="http://schemas.openxmlformats.org/officeDocument/2006/relationships/image" Target="../media/image15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7F12CE0-F184-44CA-8FCB-6152FE2F3B30}" type="datetimeFigureOut">
              <a:rPr lang="en-US" smtClean="0"/>
              <a:pPr/>
              <a:t>9/14/2017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17886B-8BA4-48A2-9794-414C7B0CF1B6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04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767DA-E18D-4EE1-95E3-3A904204A3CA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9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8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5FEF60-1526-4C79-9337-18940E87672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906815" y="6356350"/>
            <a:ext cx="333037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2984"/>
            <a:ext cx="8229600" cy="4983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5770" y="6356350"/>
            <a:ext cx="331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EF60-1526-4C79-9337-18940E876728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2.wmf"/><Relationship Id="rId26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7.wmf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Relationship Id="rId22" Type="http://schemas.openxmlformats.org/officeDocument/2006/relationships/image" Target="../media/image14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26.wmf"/><Relationship Id="rId26" Type="http://schemas.openxmlformats.org/officeDocument/2006/relationships/oleObject" Target="../embeddings/oleObject27.bin"/><Relationship Id="rId39" Type="http://schemas.openxmlformats.org/officeDocument/2006/relationships/oleObject" Target="../embeddings/oleObject33.bin"/><Relationship Id="rId3" Type="http://schemas.openxmlformats.org/officeDocument/2006/relationships/oleObject" Target="../embeddings/oleObject15.bin"/><Relationship Id="rId21" Type="http://schemas.openxmlformats.org/officeDocument/2006/relationships/image" Target="../media/image27.wmf"/><Relationship Id="rId34" Type="http://schemas.openxmlformats.org/officeDocument/2006/relationships/image" Target="../media/image29.wmf"/><Relationship Id="rId42" Type="http://schemas.openxmlformats.org/officeDocument/2006/relationships/oleObject" Target="../embeddings/oleObject3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2.bin"/><Relationship Id="rId25" Type="http://schemas.openxmlformats.org/officeDocument/2006/relationships/image" Target="../media/image16.wmf"/><Relationship Id="rId33" Type="http://schemas.openxmlformats.org/officeDocument/2006/relationships/oleObject" Target="../embeddings/oleObject30.bin"/><Relationship Id="rId38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wmf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18.wmf"/><Relationship Id="rId41" Type="http://schemas.openxmlformats.org/officeDocument/2006/relationships/oleObject" Target="../embeddings/oleObject3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32" Type="http://schemas.openxmlformats.org/officeDocument/2006/relationships/image" Target="../media/image28.wmf"/><Relationship Id="rId37" Type="http://schemas.openxmlformats.org/officeDocument/2006/relationships/oleObject" Target="../embeddings/oleObject32.bin"/><Relationship Id="rId40" Type="http://schemas.openxmlformats.org/officeDocument/2006/relationships/image" Target="../media/image32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28.bin"/><Relationship Id="rId36" Type="http://schemas.openxmlformats.org/officeDocument/2006/relationships/image" Target="../media/image30.wmf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23.bin"/><Relationship Id="rId31" Type="http://schemas.openxmlformats.org/officeDocument/2006/relationships/oleObject" Target="../embeddings/oleObject29.bin"/><Relationship Id="rId44" Type="http://schemas.openxmlformats.org/officeDocument/2006/relationships/oleObject" Target="../embeddings/oleObject37.bin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4.wmf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17.wmf"/><Relationship Id="rId30" Type="http://schemas.openxmlformats.org/officeDocument/2006/relationships/image" Target="../media/image33.wmf"/><Relationship Id="rId35" Type="http://schemas.openxmlformats.org/officeDocument/2006/relationships/oleObject" Target="../embeddings/oleObject31.bin"/><Relationship Id="rId43" Type="http://schemas.openxmlformats.org/officeDocument/2006/relationships/oleObject" Target="../embeddings/oleObject3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132"/>
          </a:xfrm>
        </p:spPr>
        <p:txBody>
          <a:bodyPr>
            <a:normAutofit/>
          </a:bodyPr>
          <a:lstStyle/>
          <a:p>
            <a:r>
              <a:rPr lang="en-US" dirty="0" smtClean="0"/>
              <a:t>Particle Physics at the </a:t>
            </a:r>
            <a:br>
              <a:rPr lang="en-US" dirty="0" smtClean="0"/>
            </a:br>
            <a:r>
              <a:rPr lang="en-US" dirty="0" smtClean="0"/>
              <a:t>European Spallation Source</a:t>
            </a:r>
            <a:endParaRPr lang="en-US" dirty="0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2726795" y="4869160"/>
            <a:ext cx="3690410" cy="9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400" dirty="0" err="1">
                <a:latin typeface="+mn-lt"/>
              </a:rPr>
              <a:t>Torsten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Soldner</a:t>
            </a:r>
            <a:endParaRPr lang="en-US" sz="2400" dirty="0">
              <a:latin typeface="+mn-lt"/>
            </a:endParaRPr>
          </a:p>
          <a:p>
            <a:pPr algn="ctr">
              <a:spcBef>
                <a:spcPct val="10000"/>
              </a:spcBef>
            </a:pPr>
            <a:r>
              <a:rPr lang="en-US" sz="2800" b="1" noProof="1">
                <a:latin typeface="+mn-lt"/>
              </a:rPr>
              <a:t>Institut Laue </a:t>
            </a:r>
            <a:r>
              <a:rPr lang="en-US" sz="2800" b="1" noProof="1" smtClean="0">
                <a:latin typeface="+mn-lt"/>
              </a:rPr>
              <a:t>Langevin</a:t>
            </a:r>
            <a:endParaRPr lang="en-US" sz="2800" b="1" noProof="1">
              <a:latin typeface="+mn-lt"/>
            </a:endParaRPr>
          </a:p>
        </p:txBody>
      </p:sp>
      <p:sp>
        <p:nvSpPr>
          <p:cNvPr id="13" name="Content Placeholder 1"/>
          <p:cNvSpPr txBox="1">
            <a:spLocks noGrp="1"/>
          </p:cNvSpPr>
          <p:nvPr>
            <p:ph idx="1"/>
          </p:nvPr>
        </p:nvSpPr>
        <p:spPr>
          <a:xfrm>
            <a:off x="2344252" y="2213865"/>
            <a:ext cx="4455496" cy="27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ANNI – cold beam 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err="1" smtClean="0"/>
              <a:t>nnbar</a:t>
            </a:r>
            <a:endParaRPr lang="en-GB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UCN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93645" y="5904275"/>
            <a:ext cx="795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Thanks for material to C. Crawford (hadronic weak interaction), D. </a:t>
            </a:r>
            <a:r>
              <a:rPr lang="en-GB" dirty="0" err="1" smtClean="0"/>
              <a:t>Milstead</a:t>
            </a:r>
            <a:r>
              <a:rPr lang="en-GB" dirty="0" smtClean="0"/>
              <a:t> (</a:t>
            </a:r>
            <a:r>
              <a:rPr lang="en-GB" dirty="0" err="1" smtClean="0"/>
              <a:t>nnbar</a:t>
            </a:r>
            <a:r>
              <a:rPr lang="en-GB" dirty="0" smtClean="0"/>
              <a:t>), F. </a:t>
            </a:r>
            <a:r>
              <a:rPr lang="en-GB" dirty="0" err="1" smtClean="0"/>
              <a:t>Piegsa</a:t>
            </a:r>
            <a:r>
              <a:rPr lang="en-GB" dirty="0" smtClean="0"/>
              <a:t> (beam EDM), V. </a:t>
            </a:r>
            <a:r>
              <a:rPr lang="en-GB" dirty="0" err="1" smtClean="0"/>
              <a:t>Santori</a:t>
            </a:r>
            <a:r>
              <a:rPr lang="en-GB" dirty="0" smtClean="0"/>
              <a:t> (ESS), O. Zimmer (UCN)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Fierz</a:t>
            </a:r>
            <a:r>
              <a:rPr lang="en-US" dirty="0" smtClean="0"/>
              <a:t> term </a:t>
            </a:r>
            <a:r>
              <a:rPr lang="en-US" i="1" dirty="0" smtClean="0"/>
              <a:t>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4853301" y="5876110"/>
            <a:ext cx="4082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de-DE" sz="1400" i="1" dirty="0">
                <a:latin typeface="Calibri" pitchFamily="34" charset="0"/>
              </a:rPr>
              <a:t>T. Bhattacharya et al., Phys. Rev. D </a:t>
            </a:r>
            <a:r>
              <a:rPr lang="de-DE" sz="1400" i="1" dirty="0" smtClean="0">
                <a:latin typeface="Calibri" pitchFamily="34" charset="0"/>
              </a:rPr>
              <a:t>85 </a:t>
            </a:r>
            <a:r>
              <a:rPr lang="de-DE" sz="1400" i="1" dirty="0">
                <a:latin typeface="Calibri" pitchFamily="34" charset="0"/>
              </a:rPr>
              <a:t>(2012) </a:t>
            </a:r>
            <a:r>
              <a:rPr lang="de-DE" sz="1400" i="1" dirty="0" smtClean="0">
                <a:latin typeface="Calibri" pitchFamily="34" charset="0"/>
              </a:rPr>
              <a:t>054512,</a:t>
            </a:r>
          </a:p>
          <a:p>
            <a:pPr algn="just"/>
            <a:r>
              <a:rPr lang="de-DE" sz="1400" i="1" dirty="0" smtClean="0">
                <a:latin typeface="Calibri" pitchFamily="34" charset="0"/>
              </a:rPr>
              <a:t>V. Cirgliano et al., Prog. Part. Nucl. Phys. 71 (2013) 93.</a:t>
            </a:r>
            <a:endParaRPr lang="de-DE" sz="1400" i="1" dirty="0">
              <a:latin typeface="Calibri" pitchFamily="34" charset="0"/>
            </a:endParaRPr>
          </a:p>
        </p:txBody>
      </p:sp>
      <p:graphicFrame>
        <p:nvGraphicFramePr>
          <p:cNvPr id="7" name="Content Placeholder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1636149"/>
              </p:ext>
            </p:extLst>
          </p:nvPr>
        </p:nvGraphicFramePr>
        <p:xfrm>
          <a:off x="3527425" y="998538"/>
          <a:ext cx="20701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60" name="Equation" r:id="rId3" imgW="1282680" imgH="482400" progId="Equation.3">
                  <p:embed/>
                </p:oleObj>
              </mc:Choice>
              <mc:Fallback>
                <p:oleObj name="Equation" r:id="rId3" imgW="1282680" imgH="4824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998538"/>
                        <a:ext cx="2070100" cy="777875"/>
                      </a:xfrm>
                      <a:prstGeom prst="rect">
                        <a:avLst/>
                      </a:prstGeom>
                      <a:solidFill>
                        <a:srgbClr val="FF9999">
                          <a:alpha val="50195"/>
                        </a:srgbClr>
                      </a:solidFill>
                      <a:ln w="1587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6"/>
          <p:cNvGrpSpPr/>
          <p:nvPr/>
        </p:nvGrpSpPr>
        <p:grpSpPr>
          <a:xfrm>
            <a:off x="346075" y="1991498"/>
            <a:ext cx="8416925" cy="3808412"/>
            <a:chOff x="438150" y="2363788"/>
            <a:chExt cx="8416925" cy="380841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3192" t="15317" r="36057" b="34792"/>
            <a:stretch>
              <a:fillRect/>
            </a:stretch>
          </p:blipFill>
          <p:spPr bwMode="auto">
            <a:xfrm>
              <a:off x="4799013" y="2470150"/>
              <a:ext cx="4056062" cy="370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49747" t="19202" r="22014" b="32874"/>
            <a:stretch>
              <a:fillRect/>
            </a:stretch>
          </p:blipFill>
          <p:spPr bwMode="auto">
            <a:xfrm>
              <a:off x="438150" y="2363788"/>
              <a:ext cx="3910013" cy="373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191000" y="4419600"/>
              <a:ext cx="1295400" cy="129540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191000" y="2514600"/>
              <a:ext cx="1295400" cy="838200"/>
            </a:xfrm>
            <a:prstGeom prst="straightConnector1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"/>
          <p:cNvSpPr/>
          <p:nvPr/>
        </p:nvSpPr>
        <p:spPr>
          <a:xfrm>
            <a:off x="2123065" y="2121865"/>
            <a:ext cx="756000" cy="316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1998603" y="2194996"/>
            <a:ext cx="1027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</a:t>
            </a:r>
            <a:r>
              <a:rPr lang="en-US" sz="1400" i="1" dirty="0" err="1" smtClean="0"/>
              <a:t>b</a:t>
            </a:r>
            <a:r>
              <a:rPr lang="en-US" sz="1400" i="1" baseline="-25000" dirty="0" err="1" smtClean="0"/>
              <a:t>GT</a:t>
            </a:r>
            <a:r>
              <a:rPr lang="en-US" sz="1400" dirty="0" smtClean="0"/>
              <a:t>| &lt; 10</a:t>
            </a:r>
            <a:r>
              <a:rPr lang="en-US" sz="1400" baseline="30000" dirty="0" smtClean="0"/>
              <a:t>-3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rapezoid 54"/>
          <p:cNvSpPr/>
          <p:nvPr/>
        </p:nvSpPr>
        <p:spPr>
          <a:xfrm rot="16200000">
            <a:off x="3322917" y="1380018"/>
            <a:ext cx="1035115" cy="6727858"/>
          </a:xfrm>
          <a:prstGeom prst="trapezoid">
            <a:avLst>
              <a:gd name="adj" fmla="val 40490"/>
            </a:avLst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Advantage of pulsed beam – PERKEO III</a:t>
            </a:r>
            <a:endParaRPr lang="en-GB" dirty="0"/>
          </a:p>
        </p:txBody>
      </p:sp>
      <p:grpSp>
        <p:nvGrpSpPr>
          <p:cNvPr id="2" name="Group 24"/>
          <p:cNvGrpSpPr/>
          <p:nvPr/>
        </p:nvGrpSpPr>
        <p:grpSpPr>
          <a:xfrm>
            <a:off x="1401512" y="2303875"/>
            <a:ext cx="6500858" cy="2692416"/>
            <a:chOff x="1331640" y="1142984"/>
            <a:chExt cx="6500858" cy="2692416"/>
          </a:xfrm>
        </p:grpSpPr>
        <p:grpSp>
          <p:nvGrpSpPr>
            <p:cNvPr id="7" name="Group 22"/>
            <p:cNvGrpSpPr/>
            <p:nvPr/>
          </p:nvGrpSpPr>
          <p:grpSpPr>
            <a:xfrm>
              <a:off x="1435367" y="1223755"/>
              <a:ext cx="6293405" cy="2611645"/>
              <a:chOff x="1473200" y="1223755"/>
              <a:chExt cx="6293405" cy="2611645"/>
            </a:xfrm>
          </p:grpSpPr>
          <p:grpSp>
            <p:nvGrpSpPr>
              <p:cNvPr id="8" name="Group 19"/>
              <p:cNvGrpSpPr/>
              <p:nvPr/>
            </p:nvGrpSpPr>
            <p:grpSpPr>
              <a:xfrm>
                <a:off x="1473200" y="1223755"/>
                <a:ext cx="6293405" cy="2133600"/>
                <a:chOff x="1473200" y="1223755"/>
                <a:chExt cx="6293405" cy="2133600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1473200" y="1223755"/>
                  <a:ext cx="3149600" cy="2133600"/>
                </a:xfrm>
                <a:custGeom>
                  <a:avLst/>
                  <a:gdLst>
                    <a:gd name="connsiteX0" fmla="*/ 0 w 3149600"/>
                    <a:gd name="connsiteY0" fmla="*/ 0 h 2133600"/>
                    <a:gd name="connsiteX1" fmla="*/ 774700 w 3149600"/>
                    <a:gd name="connsiteY1" fmla="*/ 152400 h 2133600"/>
                    <a:gd name="connsiteX2" fmla="*/ 1206500 w 3149600"/>
                    <a:gd name="connsiteY2" fmla="*/ 596900 h 2133600"/>
                    <a:gd name="connsiteX3" fmla="*/ 1511300 w 3149600"/>
                    <a:gd name="connsiteY3" fmla="*/ 1346200 h 2133600"/>
                    <a:gd name="connsiteX4" fmla="*/ 1701800 w 3149600"/>
                    <a:gd name="connsiteY4" fmla="*/ 1828800 h 2133600"/>
                    <a:gd name="connsiteX5" fmla="*/ 2120900 w 3149600"/>
                    <a:gd name="connsiteY5" fmla="*/ 2070100 h 2133600"/>
                    <a:gd name="connsiteX6" fmla="*/ 2679700 w 3149600"/>
                    <a:gd name="connsiteY6" fmla="*/ 2120900 h 2133600"/>
                    <a:gd name="connsiteX7" fmla="*/ 3149600 w 3149600"/>
                    <a:gd name="connsiteY7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9600" h="2133600">
                      <a:moveTo>
                        <a:pt x="0" y="0"/>
                      </a:moveTo>
                      <a:cubicBezTo>
                        <a:pt x="286808" y="26458"/>
                        <a:pt x="573617" y="52917"/>
                        <a:pt x="774700" y="152400"/>
                      </a:cubicBezTo>
                      <a:cubicBezTo>
                        <a:pt x="975783" y="251883"/>
                        <a:pt x="1083733" y="397933"/>
                        <a:pt x="1206500" y="596900"/>
                      </a:cubicBezTo>
                      <a:cubicBezTo>
                        <a:pt x="1329267" y="795867"/>
                        <a:pt x="1428750" y="1140883"/>
                        <a:pt x="1511300" y="1346200"/>
                      </a:cubicBezTo>
                      <a:cubicBezTo>
                        <a:pt x="1593850" y="1551517"/>
                        <a:pt x="1600200" y="1708150"/>
                        <a:pt x="1701800" y="1828800"/>
                      </a:cubicBezTo>
                      <a:cubicBezTo>
                        <a:pt x="1803400" y="1949450"/>
                        <a:pt x="1957917" y="2021417"/>
                        <a:pt x="2120900" y="2070100"/>
                      </a:cubicBezTo>
                      <a:cubicBezTo>
                        <a:pt x="2283883" y="2118783"/>
                        <a:pt x="2508250" y="2110317"/>
                        <a:pt x="2679700" y="2120900"/>
                      </a:cubicBezTo>
                      <a:cubicBezTo>
                        <a:pt x="2851150" y="2131483"/>
                        <a:pt x="3000375" y="2132541"/>
                        <a:pt x="3149600" y="21336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 flipH="1">
                  <a:off x="4617005" y="1223755"/>
                  <a:ext cx="3149600" cy="2133600"/>
                </a:xfrm>
                <a:custGeom>
                  <a:avLst/>
                  <a:gdLst>
                    <a:gd name="connsiteX0" fmla="*/ 0 w 3149600"/>
                    <a:gd name="connsiteY0" fmla="*/ 0 h 2133600"/>
                    <a:gd name="connsiteX1" fmla="*/ 774700 w 3149600"/>
                    <a:gd name="connsiteY1" fmla="*/ 152400 h 2133600"/>
                    <a:gd name="connsiteX2" fmla="*/ 1206500 w 3149600"/>
                    <a:gd name="connsiteY2" fmla="*/ 596900 h 2133600"/>
                    <a:gd name="connsiteX3" fmla="*/ 1511300 w 3149600"/>
                    <a:gd name="connsiteY3" fmla="*/ 1346200 h 2133600"/>
                    <a:gd name="connsiteX4" fmla="*/ 1701800 w 3149600"/>
                    <a:gd name="connsiteY4" fmla="*/ 1828800 h 2133600"/>
                    <a:gd name="connsiteX5" fmla="*/ 2120900 w 3149600"/>
                    <a:gd name="connsiteY5" fmla="*/ 2070100 h 2133600"/>
                    <a:gd name="connsiteX6" fmla="*/ 2679700 w 3149600"/>
                    <a:gd name="connsiteY6" fmla="*/ 2120900 h 2133600"/>
                    <a:gd name="connsiteX7" fmla="*/ 3149600 w 3149600"/>
                    <a:gd name="connsiteY7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9600" h="2133600">
                      <a:moveTo>
                        <a:pt x="0" y="0"/>
                      </a:moveTo>
                      <a:cubicBezTo>
                        <a:pt x="286808" y="26458"/>
                        <a:pt x="573617" y="52917"/>
                        <a:pt x="774700" y="152400"/>
                      </a:cubicBezTo>
                      <a:cubicBezTo>
                        <a:pt x="975783" y="251883"/>
                        <a:pt x="1083733" y="397933"/>
                        <a:pt x="1206500" y="596900"/>
                      </a:cubicBezTo>
                      <a:cubicBezTo>
                        <a:pt x="1329267" y="795867"/>
                        <a:pt x="1428750" y="1140883"/>
                        <a:pt x="1511300" y="1346200"/>
                      </a:cubicBezTo>
                      <a:cubicBezTo>
                        <a:pt x="1593850" y="1551517"/>
                        <a:pt x="1600200" y="1708150"/>
                        <a:pt x="1701800" y="1828800"/>
                      </a:cubicBezTo>
                      <a:cubicBezTo>
                        <a:pt x="1803400" y="1949450"/>
                        <a:pt x="1957917" y="2021417"/>
                        <a:pt x="2120900" y="2070100"/>
                      </a:cubicBezTo>
                      <a:cubicBezTo>
                        <a:pt x="2283883" y="2118783"/>
                        <a:pt x="2508250" y="2110317"/>
                        <a:pt x="2679700" y="2120900"/>
                      </a:cubicBezTo>
                      <a:cubicBezTo>
                        <a:pt x="2851150" y="2131483"/>
                        <a:pt x="3000375" y="2132541"/>
                        <a:pt x="3149600" y="21336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20"/>
              <p:cNvGrpSpPr/>
              <p:nvPr/>
            </p:nvGrpSpPr>
            <p:grpSpPr>
              <a:xfrm>
                <a:off x="1495327" y="1638300"/>
                <a:ext cx="6249150" cy="1955800"/>
                <a:chOff x="1473200" y="1638300"/>
                <a:chExt cx="6249150" cy="1955800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1473200" y="1638300"/>
                  <a:ext cx="3136900" cy="1955800"/>
                </a:xfrm>
                <a:custGeom>
                  <a:avLst/>
                  <a:gdLst>
                    <a:gd name="connsiteX0" fmla="*/ 0 w 3408311"/>
                    <a:gd name="connsiteY0" fmla="*/ 0 h 1992552"/>
                    <a:gd name="connsiteX1" fmla="*/ 495300 w 3408311"/>
                    <a:gd name="connsiteY1" fmla="*/ 76200 h 1992552"/>
                    <a:gd name="connsiteX2" fmla="*/ 927100 w 3408311"/>
                    <a:gd name="connsiteY2" fmla="*/ 317500 h 1992552"/>
                    <a:gd name="connsiteX3" fmla="*/ 1168400 w 3408311"/>
                    <a:gd name="connsiteY3" fmla="*/ 660400 h 1992552"/>
                    <a:gd name="connsiteX4" fmla="*/ 1333500 w 3408311"/>
                    <a:gd name="connsiteY4" fmla="*/ 1130300 h 1992552"/>
                    <a:gd name="connsiteX5" fmla="*/ 1511300 w 3408311"/>
                    <a:gd name="connsiteY5" fmla="*/ 1562100 h 1992552"/>
                    <a:gd name="connsiteX6" fmla="*/ 1790700 w 3408311"/>
                    <a:gd name="connsiteY6" fmla="*/ 1803400 h 1992552"/>
                    <a:gd name="connsiteX7" fmla="*/ 2311400 w 3408311"/>
                    <a:gd name="connsiteY7" fmla="*/ 1930400 h 1992552"/>
                    <a:gd name="connsiteX8" fmla="*/ 3136900 w 3408311"/>
                    <a:gd name="connsiteY8" fmla="*/ 1955800 h 1992552"/>
                    <a:gd name="connsiteX9" fmla="*/ 3390900 w 3408311"/>
                    <a:gd name="connsiteY9" fmla="*/ 1422400 h 1992552"/>
                    <a:gd name="connsiteX10" fmla="*/ 3365500 w 3408311"/>
                    <a:gd name="connsiteY10" fmla="*/ 1016000 h 1992552"/>
                    <a:gd name="connsiteX0" fmla="*/ 0 w 3390900"/>
                    <a:gd name="connsiteY0" fmla="*/ 0 h 1992552"/>
                    <a:gd name="connsiteX1" fmla="*/ 495300 w 3390900"/>
                    <a:gd name="connsiteY1" fmla="*/ 76200 h 1992552"/>
                    <a:gd name="connsiteX2" fmla="*/ 927100 w 3390900"/>
                    <a:gd name="connsiteY2" fmla="*/ 317500 h 1992552"/>
                    <a:gd name="connsiteX3" fmla="*/ 1168400 w 3390900"/>
                    <a:gd name="connsiteY3" fmla="*/ 660400 h 1992552"/>
                    <a:gd name="connsiteX4" fmla="*/ 1333500 w 3390900"/>
                    <a:gd name="connsiteY4" fmla="*/ 1130300 h 1992552"/>
                    <a:gd name="connsiteX5" fmla="*/ 1511300 w 3390900"/>
                    <a:gd name="connsiteY5" fmla="*/ 1562100 h 1992552"/>
                    <a:gd name="connsiteX6" fmla="*/ 1790700 w 3390900"/>
                    <a:gd name="connsiteY6" fmla="*/ 1803400 h 1992552"/>
                    <a:gd name="connsiteX7" fmla="*/ 2311400 w 3390900"/>
                    <a:gd name="connsiteY7" fmla="*/ 1930400 h 1992552"/>
                    <a:gd name="connsiteX8" fmla="*/ 3136900 w 3390900"/>
                    <a:gd name="connsiteY8" fmla="*/ 1955800 h 1992552"/>
                    <a:gd name="connsiteX9" fmla="*/ 3390900 w 3390900"/>
                    <a:gd name="connsiteY9" fmla="*/ 1422400 h 1992552"/>
                    <a:gd name="connsiteX0" fmla="*/ 0 w 3136900"/>
                    <a:gd name="connsiteY0" fmla="*/ 0 h 1992552"/>
                    <a:gd name="connsiteX1" fmla="*/ 495300 w 3136900"/>
                    <a:gd name="connsiteY1" fmla="*/ 76200 h 1992552"/>
                    <a:gd name="connsiteX2" fmla="*/ 927100 w 3136900"/>
                    <a:gd name="connsiteY2" fmla="*/ 317500 h 1992552"/>
                    <a:gd name="connsiteX3" fmla="*/ 1168400 w 3136900"/>
                    <a:gd name="connsiteY3" fmla="*/ 660400 h 1992552"/>
                    <a:gd name="connsiteX4" fmla="*/ 1333500 w 3136900"/>
                    <a:gd name="connsiteY4" fmla="*/ 1130300 h 1992552"/>
                    <a:gd name="connsiteX5" fmla="*/ 1511300 w 3136900"/>
                    <a:gd name="connsiteY5" fmla="*/ 1562100 h 1992552"/>
                    <a:gd name="connsiteX6" fmla="*/ 1790700 w 3136900"/>
                    <a:gd name="connsiteY6" fmla="*/ 1803400 h 1992552"/>
                    <a:gd name="connsiteX7" fmla="*/ 2311400 w 3136900"/>
                    <a:gd name="connsiteY7" fmla="*/ 1930400 h 1992552"/>
                    <a:gd name="connsiteX8" fmla="*/ 3136900 w 3136900"/>
                    <a:gd name="connsiteY8" fmla="*/ 1955800 h 1992552"/>
                    <a:gd name="connsiteX0" fmla="*/ 0 w 3136900"/>
                    <a:gd name="connsiteY0" fmla="*/ 0 h 1955800"/>
                    <a:gd name="connsiteX1" fmla="*/ 495300 w 3136900"/>
                    <a:gd name="connsiteY1" fmla="*/ 76200 h 1955800"/>
                    <a:gd name="connsiteX2" fmla="*/ 927100 w 3136900"/>
                    <a:gd name="connsiteY2" fmla="*/ 317500 h 1955800"/>
                    <a:gd name="connsiteX3" fmla="*/ 1168400 w 3136900"/>
                    <a:gd name="connsiteY3" fmla="*/ 660400 h 1955800"/>
                    <a:gd name="connsiteX4" fmla="*/ 1333500 w 3136900"/>
                    <a:gd name="connsiteY4" fmla="*/ 1130300 h 1955800"/>
                    <a:gd name="connsiteX5" fmla="*/ 1511300 w 3136900"/>
                    <a:gd name="connsiteY5" fmla="*/ 1562100 h 1955800"/>
                    <a:gd name="connsiteX6" fmla="*/ 1790700 w 3136900"/>
                    <a:gd name="connsiteY6" fmla="*/ 1803400 h 1955800"/>
                    <a:gd name="connsiteX7" fmla="*/ 2311400 w 3136900"/>
                    <a:gd name="connsiteY7" fmla="*/ 1930400 h 1955800"/>
                    <a:gd name="connsiteX8" fmla="*/ 3136900 w 3136900"/>
                    <a:gd name="connsiteY8" fmla="*/ 1955800 h 195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36900" h="1955800">
                      <a:moveTo>
                        <a:pt x="0" y="0"/>
                      </a:moveTo>
                      <a:cubicBezTo>
                        <a:pt x="170391" y="11641"/>
                        <a:pt x="340783" y="23283"/>
                        <a:pt x="495300" y="76200"/>
                      </a:cubicBezTo>
                      <a:cubicBezTo>
                        <a:pt x="649817" y="129117"/>
                        <a:pt x="814917" y="220133"/>
                        <a:pt x="927100" y="317500"/>
                      </a:cubicBezTo>
                      <a:cubicBezTo>
                        <a:pt x="1039283" y="414867"/>
                        <a:pt x="1100667" y="524933"/>
                        <a:pt x="1168400" y="660400"/>
                      </a:cubicBezTo>
                      <a:cubicBezTo>
                        <a:pt x="1236133" y="795867"/>
                        <a:pt x="1276350" y="980017"/>
                        <a:pt x="1333500" y="1130300"/>
                      </a:cubicBezTo>
                      <a:cubicBezTo>
                        <a:pt x="1390650" y="1280583"/>
                        <a:pt x="1435100" y="1449917"/>
                        <a:pt x="1511300" y="1562100"/>
                      </a:cubicBezTo>
                      <a:cubicBezTo>
                        <a:pt x="1587500" y="1674283"/>
                        <a:pt x="1657350" y="1742017"/>
                        <a:pt x="1790700" y="1803400"/>
                      </a:cubicBezTo>
                      <a:cubicBezTo>
                        <a:pt x="1924050" y="1864783"/>
                        <a:pt x="2087033" y="1905000"/>
                        <a:pt x="2311400" y="1930400"/>
                      </a:cubicBezTo>
                      <a:cubicBezTo>
                        <a:pt x="2535767" y="1955800"/>
                        <a:pt x="2410883" y="1951567"/>
                        <a:pt x="3136900" y="19558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flipH="1">
                  <a:off x="4585450" y="1638300"/>
                  <a:ext cx="3136900" cy="1955800"/>
                </a:xfrm>
                <a:custGeom>
                  <a:avLst/>
                  <a:gdLst>
                    <a:gd name="connsiteX0" fmla="*/ 0 w 3408311"/>
                    <a:gd name="connsiteY0" fmla="*/ 0 h 1992552"/>
                    <a:gd name="connsiteX1" fmla="*/ 495300 w 3408311"/>
                    <a:gd name="connsiteY1" fmla="*/ 76200 h 1992552"/>
                    <a:gd name="connsiteX2" fmla="*/ 927100 w 3408311"/>
                    <a:gd name="connsiteY2" fmla="*/ 317500 h 1992552"/>
                    <a:gd name="connsiteX3" fmla="*/ 1168400 w 3408311"/>
                    <a:gd name="connsiteY3" fmla="*/ 660400 h 1992552"/>
                    <a:gd name="connsiteX4" fmla="*/ 1333500 w 3408311"/>
                    <a:gd name="connsiteY4" fmla="*/ 1130300 h 1992552"/>
                    <a:gd name="connsiteX5" fmla="*/ 1511300 w 3408311"/>
                    <a:gd name="connsiteY5" fmla="*/ 1562100 h 1992552"/>
                    <a:gd name="connsiteX6" fmla="*/ 1790700 w 3408311"/>
                    <a:gd name="connsiteY6" fmla="*/ 1803400 h 1992552"/>
                    <a:gd name="connsiteX7" fmla="*/ 2311400 w 3408311"/>
                    <a:gd name="connsiteY7" fmla="*/ 1930400 h 1992552"/>
                    <a:gd name="connsiteX8" fmla="*/ 3136900 w 3408311"/>
                    <a:gd name="connsiteY8" fmla="*/ 1955800 h 1992552"/>
                    <a:gd name="connsiteX9" fmla="*/ 3390900 w 3408311"/>
                    <a:gd name="connsiteY9" fmla="*/ 1422400 h 1992552"/>
                    <a:gd name="connsiteX10" fmla="*/ 3365500 w 3408311"/>
                    <a:gd name="connsiteY10" fmla="*/ 1016000 h 1992552"/>
                    <a:gd name="connsiteX0" fmla="*/ 0 w 3390900"/>
                    <a:gd name="connsiteY0" fmla="*/ 0 h 1992552"/>
                    <a:gd name="connsiteX1" fmla="*/ 495300 w 3390900"/>
                    <a:gd name="connsiteY1" fmla="*/ 76200 h 1992552"/>
                    <a:gd name="connsiteX2" fmla="*/ 927100 w 3390900"/>
                    <a:gd name="connsiteY2" fmla="*/ 317500 h 1992552"/>
                    <a:gd name="connsiteX3" fmla="*/ 1168400 w 3390900"/>
                    <a:gd name="connsiteY3" fmla="*/ 660400 h 1992552"/>
                    <a:gd name="connsiteX4" fmla="*/ 1333500 w 3390900"/>
                    <a:gd name="connsiteY4" fmla="*/ 1130300 h 1992552"/>
                    <a:gd name="connsiteX5" fmla="*/ 1511300 w 3390900"/>
                    <a:gd name="connsiteY5" fmla="*/ 1562100 h 1992552"/>
                    <a:gd name="connsiteX6" fmla="*/ 1790700 w 3390900"/>
                    <a:gd name="connsiteY6" fmla="*/ 1803400 h 1992552"/>
                    <a:gd name="connsiteX7" fmla="*/ 2311400 w 3390900"/>
                    <a:gd name="connsiteY7" fmla="*/ 1930400 h 1992552"/>
                    <a:gd name="connsiteX8" fmla="*/ 3136900 w 3390900"/>
                    <a:gd name="connsiteY8" fmla="*/ 1955800 h 1992552"/>
                    <a:gd name="connsiteX9" fmla="*/ 3390900 w 3390900"/>
                    <a:gd name="connsiteY9" fmla="*/ 1422400 h 1992552"/>
                    <a:gd name="connsiteX0" fmla="*/ 0 w 3136900"/>
                    <a:gd name="connsiteY0" fmla="*/ 0 h 1992552"/>
                    <a:gd name="connsiteX1" fmla="*/ 495300 w 3136900"/>
                    <a:gd name="connsiteY1" fmla="*/ 76200 h 1992552"/>
                    <a:gd name="connsiteX2" fmla="*/ 927100 w 3136900"/>
                    <a:gd name="connsiteY2" fmla="*/ 317500 h 1992552"/>
                    <a:gd name="connsiteX3" fmla="*/ 1168400 w 3136900"/>
                    <a:gd name="connsiteY3" fmla="*/ 660400 h 1992552"/>
                    <a:gd name="connsiteX4" fmla="*/ 1333500 w 3136900"/>
                    <a:gd name="connsiteY4" fmla="*/ 1130300 h 1992552"/>
                    <a:gd name="connsiteX5" fmla="*/ 1511300 w 3136900"/>
                    <a:gd name="connsiteY5" fmla="*/ 1562100 h 1992552"/>
                    <a:gd name="connsiteX6" fmla="*/ 1790700 w 3136900"/>
                    <a:gd name="connsiteY6" fmla="*/ 1803400 h 1992552"/>
                    <a:gd name="connsiteX7" fmla="*/ 2311400 w 3136900"/>
                    <a:gd name="connsiteY7" fmla="*/ 1930400 h 1992552"/>
                    <a:gd name="connsiteX8" fmla="*/ 3136900 w 3136900"/>
                    <a:gd name="connsiteY8" fmla="*/ 1955800 h 1992552"/>
                    <a:gd name="connsiteX0" fmla="*/ 0 w 3136900"/>
                    <a:gd name="connsiteY0" fmla="*/ 0 h 1955800"/>
                    <a:gd name="connsiteX1" fmla="*/ 495300 w 3136900"/>
                    <a:gd name="connsiteY1" fmla="*/ 76200 h 1955800"/>
                    <a:gd name="connsiteX2" fmla="*/ 927100 w 3136900"/>
                    <a:gd name="connsiteY2" fmla="*/ 317500 h 1955800"/>
                    <a:gd name="connsiteX3" fmla="*/ 1168400 w 3136900"/>
                    <a:gd name="connsiteY3" fmla="*/ 660400 h 1955800"/>
                    <a:gd name="connsiteX4" fmla="*/ 1333500 w 3136900"/>
                    <a:gd name="connsiteY4" fmla="*/ 1130300 h 1955800"/>
                    <a:gd name="connsiteX5" fmla="*/ 1511300 w 3136900"/>
                    <a:gd name="connsiteY5" fmla="*/ 1562100 h 1955800"/>
                    <a:gd name="connsiteX6" fmla="*/ 1790700 w 3136900"/>
                    <a:gd name="connsiteY6" fmla="*/ 1803400 h 1955800"/>
                    <a:gd name="connsiteX7" fmla="*/ 2311400 w 3136900"/>
                    <a:gd name="connsiteY7" fmla="*/ 1930400 h 1955800"/>
                    <a:gd name="connsiteX8" fmla="*/ 3136900 w 3136900"/>
                    <a:gd name="connsiteY8" fmla="*/ 1955800 h 195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36900" h="1955800">
                      <a:moveTo>
                        <a:pt x="0" y="0"/>
                      </a:moveTo>
                      <a:cubicBezTo>
                        <a:pt x="170391" y="11641"/>
                        <a:pt x="340783" y="23283"/>
                        <a:pt x="495300" y="76200"/>
                      </a:cubicBezTo>
                      <a:cubicBezTo>
                        <a:pt x="649817" y="129117"/>
                        <a:pt x="814917" y="220133"/>
                        <a:pt x="927100" y="317500"/>
                      </a:cubicBezTo>
                      <a:cubicBezTo>
                        <a:pt x="1039283" y="414867"/>
                        <a:pt x="1100667" y="524933"/>
                        <a:pt x="1168400" y="660400"/>
                      </a:cubicBezTo>
                      <a:cubicBezTo>
                        <a:pt x="1236133" y="795867"/>
                        <a:pt x="1276350" y="980017"/>
                        <a:pt x="1333500" y="1130300"/>
                      </a:cubicBezTo>
                      <a:cubicBezTo>
                        <a:pt x="1390650" y="1280583"/>
                        <a:pt x="1435100" y="1449917"/>
                        <a:pt x="1511300" y="1562100"/>
                      </a:cubicBezTo>
                      <a:cubicBezTo>
                        <a:pt x="1587500" y="1674283"/>
                        <a:pt x="1657350" y="1742017"/>
                        <a:pt x="1790700" y="1803400"/>
                      </a:cubicBezTo>
                      <a:cubicBezTo>
                        <a:pt x="1924050" y="1864783"/>
                        <a:pt x="2087033" y="1905000"/>
                        <a:pt x="2311400" y="1930400"/>
                      </a:cubicBezTo>
                      <a:cubicBezTo>
                        <a:pt x="2535767" y="1955800"/>
                        <a:pt x="2410883" y="1951567"/>
                        <a:pt x="3136900" y="19558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" name="Group 21"/>
              <p:cNvGrpSpPr/>
              <p:nvPr/>
            </p:nvGrpSpPr>
            <p:grpSpPr>
              <a:xfrm>
                <a:off x="1521102" y="2044700"/>
                <a:ext cx="6197600" cy="1790700"/>
                <a:chOff x="1485900" y="2044700"/>
                <a:chExt cx="6197600" cy="1790700"/>
              </a:xfrm>
            </p:grpSpPr>
            <p:sp>
              <p:nvSpPr>
                <p:cNvPr id="17" name="Freeform 16"/>
                <p:cNvSpPr/>
                <p:nvPr/>
              </p:nvSpPr>
              <p:spPr>
                <a:xfrm>
                  <a:off x="1485900" y="2044700"/>
                  <a:ext cx="3098800" cy="1790700"/>
                </a:xfrm>
                <a:custGeom>
                  <a:avLst/>
                  <a:gdLst>
                    <a:gd name="connsiteX0" fmla="*/ 0 w 3098800"/>
                    <a:gd name="connsiteY0" fmla="*/ 0 h 1790700"/>
                    <a:gd name="connsiteX1" fmla="*/ 469900 w 3098800"/>
                    <a:gd name="connsiteY1" fmla="*/ 76200 h 1790700"/>
                    <a:gd name="connsiteX2" fmla="*/ 825500 w 3098800"/>
                    <a:gd name="connsiteY2" fmla="*/ 304800 h 1790700"/>
                    <a:gd name="connsiteX3" fmla="*/ 1104900 w 3098800"/>
                    <a:gd name="connsiteY3" fmla="*/ 762000 h 1790700"/>
                    <a:gd name="connsiteX4" fmla="*/ 1320800 w 3098800"/>
                    <a:gd name="connsiteY4" fmla="*/ 1320800 h 1790700"/>
                    <a:gd name="connsiteX5" fmla="*/ 1600200 w 3098800"/>
                    <a:gd name="connsiteY5" fmla="*/ 1612900 h 1790700"/>
                    <a:gd name="connsiteX6" fmla="*/ 2133600 w 3098800"/>
                    <a:gd name="connsiteY6" fmla="*/ 1752600 h 1790700"/>
                    <a:gd name="connsiteX7" fmla="*/ 2603500 w 3098800"/>
                    <a:gd name="connsiteY7" fmla="*/ 1778000 h 1790700"/>
                    <a:gd name="connsiteX8" fmla="*/ 3098800 w 3098800"/>
                    <a:gd name="connsiteY8" fmla="*/ 1790700 h 1790700"/>
                    <a:gd name="connsiteX9" fmla="*/ 3098800 w 3098800"/>
                    <a:gd name="connsiteY9" fmla="*/ 1790700 h 1790700"/>
                    <a:gd name="connsiteX10" fmla="*/ 3098800 w 3098800"/>
                    <a:gd name="connsiteY10" fmla="*/ 1790700 h 179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98800" h="1790700">
                      <a:moveTo>
                        <a:pt x="0" y="0"/>
                      </a:moveTo>
                      <a:cubicBezTo>
                        <a:pt x="166158" y="12700"/>
                        <a:pt x="332317" y="25400"/>
                        <a:pt x="469900" y="76200"/>
                      </a:cubicBezTo>
                      <a:cubicBezTo>
                        <a:pt x="607483" y="127000"/>
                        <a:pt x="719667" y="190500"/>
                        <a:pt x="825500" y="304800"/>
                      </a:cubicBezTo>
                      <a:cubicBezTo>
                        <a:pt x="931333" y="419100"/>
                        <a:pt x="1022350" y="592667"/>
                        <a:pt x="1104900" y="762000"/>
                      </a:cubicBezTo>
                      <a:cubicBezTo>
                        <a:pt x="1187450" y="931333"/>
                        <a:pt x="1238250" y="1178983"/>
                        <a:pt x="1320800" y="1320800"/>
                      </a:cubicBezTo>
                      <a:cubicBezTo>
                        <a:pt x="1403350" y="1462617"/>
                        <a:pt x="1464733" y="1540933"/>
                        <a:pt x="1600200" y="1612900"/>
                      </a:cubicBezTo>
                      <a:cubicBezTo>
                        <a:pt x="1735667" y="1684867"/>
                        <a:pt x="1966383" y="1725083"/>
                        <a:pt x="2133600" y="1752600"/>
                      </a:cubicBezTo>
                      <a:cubicBezTo>
                        <a:pt x="2300817" y="1780117"/>
                        <a:pt x="2442633" y="1771650"/>
                        <a:pt x="2603500" y="1778000"/>
                      </a:cubicBezTo>
                      <a:cubicBezTo>
                        <a:pt x="2764367" y="1784350"/>
                        <a:pt x="3098800" y="1790700"/>
                        <a:pt x="3098800" y="1790700"/>
                      </a:cubicBezTo>
                      <a:lnTo>
                        <a:pt x="3098800" y="1790700"/>
                      </a:lnTo>
                      <a:lnTo>
                        <a:pt x="3098800" y="1790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flipH="1">
                  <a:off x="4584700" y="2044700"/>
                  <a:ext cx="3098800" cy="1790700"/>
                </a:xfrm>
                <a:custGeom>
                  <a:avLst/>
                  <a:gdLst>
                    <a:gd name="connsiteX0" fmla="*/ 0 w 3098800"/>
                    <a:gd name="connsiteY0" fmla="*/ 0 h 1790700"/>
                    <a:gd name="connsiteX1" fmla="*/ 469900 w 3098800"/>
                    <a:gd name="connsiteY1" fmla="*/ 76200 h 1790700"/>
                    <a:gd name="connsiteX2" fmla="*/ 825500 w 3098800"/>
                    <a:gd name="connsiteY2" fmla="*/ 304800 h 1790700"/>
                    <a:gd name="connsiteX3" fmla="*/ 1104900 w 3098800"/>
                    <a:gd name="connsiteY3" fmla="*/ 762000 h 1790700"/>
                    <a:gd name="connsiteX4" fmla="*/ 1320800 w 3098800"/>
                    <a:gd name="connsiteY4" fmla="*/ 1320800 h 1790700"/>
                    <a:gd name="connsiteX5" fmla="*/ 1600200 w 3098800"/>
                    <a:gd name="connsiteY5" fmla="*/ 1612900 h 1790700"/>
                    <a:gd name="connsiteX6" fmla="*/ 2133600 w 3098800"/>
                    <a:gd name="connsiteY6" fmla="*/ 1752600 h 1790700"/>
                    <a:gd name="connsiteX7" fmla="*/ 2603500 w 3098800"/>
                    <a:gd name="connsiteY7" fmla="*/ 1778000 h 1790700"/>
                    <a:gd name="connsiteX8" fmla="*/ 3098800 w 3098800"/>
                    <a:gd name="connsiteY8" fmla="*/ 1790700 h 1790700"/>
                    <a:gd name="connsiteX9" fmla="*/ 3098800 w 3098800"/>
                    <a:gd name="connsiteY9" fmla="*/ 1790700 h 1790700"/>
                    <a:gd name="connsiteX10" fmla="*/ 3098800 w 3098800"/>
                    <a:gd name="connsiteY10" fmla="*/ 1790700 h 179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98800" h="1790700">
                      <a:moveTo>
                        <a:pt x="0" y="0"/>
                      </a:moveTo>
                      <a:cubicBezTo>
                        <a:pt x="166158" y="12700"/>
                        <a:pt x="332317" y="25400"/>
                        <a:pt x="469900" y="76200"/>
                      </a:cubicBezTo>
                      <a:cubicBezTo>
                        <a:pt x="607483" y="127000"/>
                        <a:pt x="719667" y="190500"/>
                        <a:pt x="825500" y="304800"/>
                      </a:cubicBezTo>
                      <a:cubicBezTo>
                        <a:pt x="931333" y="419100"/>
                        <a:pt x="1022350" y="592667"/>
                        <a:pt x="1104900" y="762000"/>
                      </a:cubicBezTo>
                      <a:cubicBezTo>
                        <a:pt x="1187450" y="931333"/>
                        <a:pt x="1238250" y="1178983"/>
                        <a:pt x="1320800" y="1320800"/>
                      </a:cubicBezTo>
                      <a:cubicBezTo>
                        <a:pt x="1403350" y="1462617"/>
                        <a:pt x="1464733" y="1540933"/>
                        <a:pt x="1600200" y="1612900"/>
                      </a:cubicBezTo>
                      <a:cubicBezTo>
                        <a:pt x="1735667" y="1684867"/>
                        <a:pt x="1966383" y="1725083"/>
                        <a:pt x="2133600" y="1752600"/>
                      </a:cubicBezTo>
                      <a:cubicBezTo>
                        <a:pt x="2300817" y="1780117"/>
                        <a:pt x="2442633" y="1771650"/>
                        <a:pt x="2603500" y="1778000"/>
                      </a:cubicBezTo>
                      <a:cubicBezTo>
                        <a:pt x="2764367" y="1784350"/>
                        <a:pt x="3098800" y="1790700"/>
                        <a:pt x="3098800" y="1790700"/>
                      </a:cubicBezTo>
                      <a:lnTo>
                        <a:pt x="3098800" y="1790700"/>
                      </a:lnTo>
                      <a:lnTo>
                        <a:pt x="3098800" y="1790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" name="Group 23"/>
            <p:cNvGrpSpPr/>
            <p:nvPr/>
          </p:nvGrpSpPr>
          <p:grpSpPr>
            <a:xfrm>
              <a:off x="1331640" y="1142984"/>
              <a:ext cx="6500858" cy="1071570"/>
              <a:chOff x="1331640" y="1142984"/>
              <a:chExt cx="6500858" cy="1071570"/>
            </a:xfrm>
          </p:grpSpPr>
          <p:sp>
            <p:nvSpPr>
              <p:cNvPr id="12" name="Rectangle 47"/>
              <p:cNvSpPr>
                <a:spLocks noChangeArrowheads="1"/>
              </p:cNvSpPr>
              <p:nvPr/>
            </p:nvSpPr>
            <p:spPr bwMode="auto">
              <a:xfrm>
                <a:off x="7689622" y="1142984"/>
                <a:ext cx="142876" cy="107157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" name="Rectangle 49"/>
              <p:cNvSpPr>
                <a:spLocks noChangeArrowheads="1"/>
              </p:cNvSpPr>
              <p:nvPr/>
            </p:nvSpPr>
            <p:spPr bwMode="auto">
              <a:xfrm>
                <a:off x="1331640" y="1142984"/>
                <a:ext cx="149225" cy="107157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7204403" y="4025465"/>
            <a:ext cx="71438" cy="142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5580800" y="1223755"/>
            <a:ext cx="332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Count rate (ILL): 40 000/s</a:t>
            </a:r>
            <a:endParaRPr lang="en-GB" sz="2400" dirty="0"/>
          </a:p>
        </p:txBody>
      </p:sp>
      <p:grpSp>
        <p:nvGrpSpPr>
          <p:cNvPr id="20" name="Group 38"/>
          <p:cNvGrpSpPr/>
          <p:nvPr/>
        </p:nvGrpSpPr>
        <p:grpSpPr>
          <a:xfrm>
            <a:off x="1567376" y="4270879"/>
            <a:ext cx="142876" cy="942255"/>
            <a:chOff x="1826695" y="3116815"/>
            <a:chExt cx="142876" cy="942255"/>
          </a:xfrm>
        </p:grpSpPr>
        <p:sp>
          <p:nvSpPr>
            <p:cNvPr id="40" name="Isosceles Triangle 39"/>
            <p:cNvSpPr/>
            <p:nvPr/>
          </p:nvSpPr>
          <p:spPr>
            <a:xfrm>
              <a:off x="1826695" y="3701880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Isosceles Triangle 40"/>
            <p:cNvSpPr/>
            <p:nvPr/>
          </p:nvSpPr>
          <p:spPr>
            <a:xfrm flipV="1">
              <a:off x="1826695" y="3116815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847296" y="4297510"/>
            <a:ext cx="142876" cy="888993"/>
            <a:chOff x="1233769" y="3111511"/>
            <a:chExt cx="142876" cy="888993"/>
          </a:xfrm>
        </p:grpSpPr>
        <p:sp>
          <p:nvSpPr>
            <p:cNvPr id="43" name="Isosceles Triangle 42"/>
            <p:cNvSpPr/>
            <p:nvPr/>
          </p:nvSpPr>
          <p:spPr>
            <a:xfrm>
              <a:off x="1233769" y="3643314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1233769" y="3111511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1"/>
          <p:cNvGrpSpPr/>
          <p:nvPr/>
        </p:nvGrpSpPr>
        <p:grpSpPr>
          <a:xfrm>
            <a:off x="-89948" y="2839660"/>
            <a:ext cx="7920880" cy="2839590"/>
            <a:chOff x="-89948" y="2839660"/>
            <a:chExt cx="7920880" cy="2839590"/>
          </a:xfrm>
        </p:grpSpPr>
        <p:cxnSp>
          <p:nvCxnSpPr>
            <p:cNvPr id="30" name="Straight Connector 29"/>
            <p:cNvCxnSpPr>
              <a:stCxn id="41" idx="0"/>
            </p:cNvCxnSpPr>
            <p:nvPr/>
          </p:nvCxnSpPr>
          <p:spPr>
            <a:xfrm flipH="1" flipV="1">
              <a:off x="1545630" y="3384684"/>
              <a:ext cx="93184" cy="1243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41" idx="0"/>
            </p:cNvCxnSpPr>
            <p:nvPr/>
          </p:nvCxnSpPr>
          <p:spPr>
            <a:xfrm>
              <a:off x="1638814" y="4628069"/>
              <a:ext cx="1106553" cy="10511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1" idx="0"/>
              <a:endCxn id="12" idx="1"/>
            </p:cNvCxnSpPr>
            <p:nvPr/>
          </p:nvCxnSpPr>
          <p:spPr>
            <a:xfrm flipV="1">
              <a:off x="1638814" y="2839660"/>
              <a:ext cx="6120680" cy="17884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770592" y="4691494"/>
              <a:ext cx="2428892" cy="7048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62210" y="3654025"/>
              <a:ext cx="737272" cy="10279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511660" y="3203975"/>
              <a:ext cx="5687822" cy="14875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255757" y="4691494"/>
              <a:ext cx="943727" cy="9877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2"/>
            </p:cNvCxnSpPr>
            <p:nvPr/>
          </p:nvCxnSpPr>
          <p:spPr>
            <a:xfrm flipH="1">
              <a:off x="7199484" y="3375445"/>
              <a:ext cx="631448" cy="13160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4" idx="0"/>
            </p:cNvCxnSpPr>
            <p:nvPr/>
          </p:nvCxnSpPr>
          <p:spPr>
            <a:xfrm flipH="1" flipV="1">
              <a:off x="-89948" y="4509120"/>
              <a:ext cx="1008682" cy="1455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4" idx="0"/>
            </p:cNvCxnSpPr>
            <p:nvPr/>
          </p:nvCxnSpPr>
          <p:spPr>
            <a:xfrm flipH="1" flipV="1">
              <a:off x="270092" y="3789040"/>
              <a:ext cx="648642" cy="8656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926595" y="4644135"/>
              <a:ext cx="360040" cy="6750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0"/>
            </p:cNvCxnSpPr>
            <p:nvPr/>
          </p:nvCxnSpPr>
          <p:spPr>
            <a:xfrm flipH="1">
              <a:off x="135077" y="4654700"/>
              <a:ext cx="783657" cy="7995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41" idx="0"/>
            </p:cNvCxnSpPr>
            <p:nvPr/>
          </p:nvCxnSpPr>
          <p:spPr>
            <a:xfrm flipV="1">
              <a:off x="1305207" y="4628069"/>
              <a:ext cx="333607" cy="781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1" idx="0"/>
            </p:cNvCxnSpPr>
            <p:nvPr/>
          </p:nvCxnSpPr>
          <p:spPr>
            <a:xfrm flipH="1" flipV="1">
              <a:off x="1215197" y="4284095"/>
              <a:ext cx="423617" cy="3439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4" idx="0"/>
            </p:cNvCxnSpPr>
            <p:nvPr/>
          </p:nvCxnSpPr>
          <p:spPr>
            <a:xfrm flipV="1">
              <a:off x="918734" y="4509120"/>
              <a:ext cx="521488" cy="1455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4" idx="0"/>
            </p:cNvCxnSpPr>
            <p:nvPr/>
          </p:nvCxnSpPr>
          <p:spPr>
            <a:xfrm flipV="1">
              <a:off x="918734" y="2843935"/>
              <a:ext cx="476484" cy="18107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386535" y="5613338"/>
            <a:ext cx="198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algn="ctr"/>
            <a:r>
              <a:rPr lang="en-US" sz="2400" b="1" dirty="0" smtClean="0">
                <a:solidFill>
                  <a:srgbClr val="C00000"/>
                </a:solidFill>
              </a:rPr>
              <a:t>Beam-related background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91305" y="2404219"/>
            <a:ext cx="2205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algn="ctr"/>
            <a:r>
              <a:rPr lang="en-US" sz="2400" b="1" dirty="0" smtClean="0">
                <a:solidFill>
                  <a:srgbClr val="FF0000"/>
                </a:solidFill>
              </a:rPr>
              <a:t>Ill-defined spectrometer response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23" name="Group 61"/>
          <p:cNvGrpSpPr/>
          <p:nvPr/>
        </p:nvGrpSpPr>
        <p:grpSpPr>
          <a:xfrm>
            <a:off x="161510" y="278650"/>
            <a:ext cx="495055" cy="646331"/>
            <a:chOff x="296525" y="278650"/>
            <a:chExt cx="495055" cy="646331"/>
          </a:xfrm>
        </p:grpSpPr>
        <p:sp>
          <p:nvSpPr>
            <p:cNvPr id="63" name="Oval 62"/>
            <p:cNvSpPr/>
            <p:nvPr/>
          </p:nvSpPr>
          <p:spPr>
            <a:xfrm>
              <a:off x="296525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5082" y="27865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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3482" y="4666080"/>
            <a:ext cx="488063" cy="142876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2771800" y="4374105"/>
            <a:ext cx="1035115" cy="630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82090" y="4239090"/>
            <a:ext cx="1035115" cy="9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4391980" y="5691444"/>
            <a:ext cx="40054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/>
              <a:t>Decay probability </a:t>
            </a:r>
            <a:r>
              <a:rPr lang="en-GB" sz="2000" dirty="0" smtClean="0">
                <a:sym typeface="Symbol" pitchFamily="18" charset="2"/>
              </a:rPr>
              <a:t>~ </a:t>
            </a:r>
            <a:r>
              <a:rPr lang="en-GB" sz="2000" dirty="0" smtClean="0">
                <a:solidFill>
                  <a:srgbClr val="C00000"/>
                </a:solidFill>
                <a:sym typeface="Symbol" pitchFamily="18" charset="2"/>
              </a:rPr>
              <a:t>10</a:t>
            </a:r>
            <a:r>
              <a:rPr lang="en-GB" sz="2000" baseline="30000" dirty="0" smtClean="0">
                <a:solidFill>
                  <a:srgbClr val="C00000"/>
                </a:solidFill>
                <a:sym typeface="Symbol" pitchFamily="18" charset="2"/>
              </a:rPr>
              <a:t>-6</a:t>
            </a:r>
            <a:r>
              <a:rPr lang="en-GB" sz="2000" dirty="0" smtClean="0">
                <a:solidFill>
                  <a:srgbClr val="C00000"/>
                </a:solidFill>
                <a:sym typeface="Symbol" pitchFamily="18" charset="2"/>
              </a:rPr>
              <a:t>/m</a:t>
            </a:r>
            <a:endParaRPr lang="en-GB" sz="2000" b="1" dirty="0">
              <a:solidFill>
                <a:srgbClr val="C00000"/>
              </a:solidFill>
            </a:endParaRPr>
          </a:p>
          <a:p>
            <a:pPr algn="l"/>
            <a:r>
              <a:rPr lang="en-GB" sz="2000" dirty="0" smtClean="0"/>
              <a:t>(Lifetime 88</a:t>
            </a:r>
            <a:r>
              <a:rPr lang="en-GB" sz="2000" dirty="0" smtClean="0">
                <a:sym typeface="Symbol" pitchFamily="18" charset="2"/>
              </a:rPr>
              <a:t>0 s)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2321750" y="5691444"/>
            <a:ext cx="34203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GB" sz="2000" dirty="0" smtClean="0">
                <a:sym typeface="Symbol" pitchFamily="18" charset="2"/>
              </a:rPr>
              <a:t>Scattering	~</a:t>
            </a:r>
            <a:r>
              <a:rPr lang="en-GB" sz="2000" dirty="0" smtClean="0">
                <a:solidFill>
                  <a:srgbClr val="C00000"/>
                </a:solidFill>
                <a:sym typeface="Symbol" pitchFamily="18" charset="2"/>
              </a:rPr>
              <a:t>10</a:t>
            </a:r>
            <a:r>
              <a:rPr lang="en-GB" sz="2000" baseline="30000" dirty="0" smtClean="0">
                <a:solidFill>
                  <a:srgbClr val="C00000"/>
                </a:solidFill>
                <a:sym typeface="Symbol" pitchFamily="18" charset="2"/>
              </a:rPr>
              <a:t>-3</a:t>
            </a:r>
          </a:p>
          <a:p>
            <a:pPr>
              <a:tabLst>
                <a:tab pos="1254125" algn="l"/>
              </a:tabLst>
            </a:pPr>
            <a:r>
              <a:rPr lang="en-GB" sz="2000" dirty="0" smtClean="0">
                <a:sym typeface="Symbol" pitchFamily="18" charset="2"/>
              </a:rPr>
              <a:t></a:t>
            </a:r>
            <a:r>
              <a:rPr lang="en-GB" sz="2000" dirty="0">
                <a:sym typeface="Symbol" pitchFamily="18" charset="2"/>
              </a:rPr>
              <a:t>, </a:t>
            </a:r>
            <a:r>
              <a:rPr lang="en-GB" sz="2000" dirty="0" smtClean="0">
                <a:sym typeface="Symbol" pitchFamily="18" charset="2"/>
              </a:rPr>
              <a:t>fast </a:t>
            </a:r>
            <a:r>
              <a:rPr lang="en-GB" sz="2000" i="1" dirty="0" smtClean="0">
                <a:sym typeface="Symbol" pitchFamily="18" charset="2"/>
              </a:rPr>
              <a:t>n</a:t>
            </a:r>
            <a:r>
              <a:rPr lang="en-GB" sz="2000" dirty="0" smtClean="0">
                <a:sym typeface="Symbol" pitchFamily="18" charset="2"/>
              </a:rPr>
              <a:t>	~</a:t>
            </a:r>
            <a:r>
              <a:rPr lang="en-GB" sz="2000" dirty="0">
                <a:solidFill>
                  <a:srgbClr val="C00000"/>
                </a:solidFill>
                <a:sym typeface="Symbol" pitchFamily="18" charset="2"/>
              </a:rPr>
              <a:t>10</a:t>
            </a:r>
            <a:r>
              <a:rPr lang="en-GB" sz="2000" baseline="30000" dirty="0">
                <a:solidFill>
                  <a:srgbClr val="C00000"/>
                </a:solidFill>
                <a:sym typeface="Symbol" pitchFamily="18" charset="2"/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14117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localization of neutrons</a:t>
            </a:r>
            <a:endParaRPr lang="en-GB" dirty="0"/>
          </a:p>
        </p:txBody>
      </p:sp>
      <p:grpSp>
        <p:nvGrpSpPr>
          <p:cNvPr id="2" name="Group 24"/>
          <p:cNvGrpSpPr/>
          <p:nvPr/>
        </p:nvGrpSpPr>
        <p:grpSpPr>
          <a:xfrm>
            <a:off x="1401512" y="2303875"/>
            <a:ext cx="6500858" cy="2692416"/>
            <a:chOff x="1331640" y="1142984"/>
            <a:chExt cx="6500858" cy="2692416"/>
          </a:xfrm>
        </p:grpSpPr>
        <p:grpSp>
          <p:nvGrpSpPr>
            <p:cNvPr id="7" name="Group 22"/>
            <p:cNvGrpSpPr/>
            <p:nvPr/>
          </p:nvGrpSpPr>
          <p:grpSpPr>
            <a:xfrm>
              <a:off x="1435367" y="1223755"/>
              <a:ext cx="6293405" cy="2611645"/>
              <a:chOff x="1473200" y="1223755"/>
              <a:chExt cx="6293405" cy="2611645"/>
            </a:xfrm>
          </p:grpSpPr>
          <p:grpSp>
            <p:nvGrpSpPr>
              <p:cNvPr id="8" name="Group 19"/>
              <p:cNvGrpSpPr/>
              <p:nvPr/>
            </p:nvGrpSpPr>
            <p:grpSpPr>
              <a:xfrm>
                <a:off x="1473200" y="1223755"/>
                <a:ext cx="6293405" cy="2133600"/>
                <a:chOff x="1473200" y="1223755"/>
                <a:chExt cx="6293405" cy="2133600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1473200" y="1223755"/>
                  <a:ext cx="3149600" cy="2133600"/>
                </a:xfrm>
                <a:custGeom>
                  <a:avLst/>
                  <a:gdLst>
                    <a:gd name="connsiteX0" fmla="*/ 0 w 3149600"/>
                    <a:gd name="connsiteY0" fmla="*/ 0 h 2133600"/>
                    <a:gd name="connsiteX1" fmla="*/ 774700 w 3149600"/>
                    <a:gd name="connsiteY1" fmla="*/ 152400 h 2133600"/>
                    <a:gd name="connsiteX2" fmla="*/ 1206500 w 3149600"/>
                    <a:gd name="connsiteY2" fmla="*/ 596900 h 2133600"/>
                    <a:gd name="connsiteX3" fmla="*/ 1511300 w 3149600"/>
                    <a:gd name="connsiteY3" fmla="*/ 1346200 h 2133600"/>
                    <a:gd name="connsiteX4" fmla="*/ 1701800 w 3149600"/>
                    <a:gd name="connsiteY4" fmla="*/ 1828800 h 2133600"/>
                    <a:gd name="connsiteX5" fmla="*/ 2120900 w 3149600"/>
                    <a:gd name="connsiteY5" fmla="*/ 2070100 h 2133600"/>
                    <a:gd name="connsiteX6" fmla="*/ 2679700 w 3149600"/>
                    <a:gd name="connsiteY6" fmla="*/ 2120900 h 2133600"/>
                    <a:gd name="connsiteX7" fmla="*/ 3149600 w 3149600"/>
                    <a:gd name="connsiteY7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9600" h="2133600">
                      <a:moveTo>
                        <a:pt x="0" y="0"/>
                      </a:moveTo>
                      <a:cubicBezTo>
                        <a:pt x="286808" y="26458"/>
                        <a:pt x="573617" y="52917"/>
                        <a:pt x="774700" y="152400"/>
                      </a:cubicBezTo>
                      <a:cubicBezTo>
                        <a:pt x="975783" y="251883"/>
                        <a:pt x="1083733" y="397933"/>
                        <a:pt x="1206500" y="596900"/>
                      </a:cubicBezTo>
                      <a:cubicBezTo>
                        <a:pt x="1329267" y="795867"/>
                        <a:pt x="1428750" y="1140883"/>
                        <a:pt x="1511300" y="1346200"/>
                      </a:cubicBezTo>
                      <a:cubicBezTo>
                        <a:pt x="1593850" y="1551517"/>
                        <a:pt x="1600200" y="1708150"/>
                        <a:pt x="1701800" y="1828800"/>
                      </a:cubicBezTo>
                      <a:cubicBezTo>
                        <a:pt x="1803400" y="1949450"/>
                        <a:pt x="1957917" y="2021417"/>
                        <a:pt x="2120900" y="2070100"/>
                      </a:cubicBezTo>
                      <a:cubicBezTo>
                        <a:pt x="2283883" y="2118783"/>
                        <a:pt x="2508250" y="2110317"/>
                        <a:pt x="2679700" y="2120900"/>
                      </a:cubicBezTo>
                      <a:cubicBezTo>
                        <a:pt x="2851150" y="2131483"/>
                        <a:pt x="3000375" y="2132541"/>
                        <a:pt x="3149600" y="21336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 flipH="1">
                  <a:off x="4617005" y="1223755"/>
                  <a:ext cx="3149600" cy="2133600"/>
                </a:xfrm>
                <a:custGeom>
                  <a:avLst/>
                  <a:gdLst>
                    <a:gd name="connsiteX0" fmla="*/ 0 w 3149600"/>
                    <a:gd name="connsiteY0" fmla="*/ 0 h 2133600"/>
                    <a:gd name="connsiteX1" fmla="*/ 774700 w 3149600"/>
                    <a:gd name="connsiteY1" fmla="*/ 152400 h 2133600"/>
                    <a:gd name="connsiteX2" fmla="*/ 1206500 w 3149600"/>
                    <a:gd name="connsiteY2" fmla="*/ 596900 h 2133600"/>
                    <a:gd name="connsiteX3" fmla="*/ 1511300 w 3149600"/>
                    <a:gd name="connsiteY3" fmla="*/ 1346200 h 2133600"/>
                    <a:gd name="connsiteX4" fmla="*/ 1701800 w 3149600"/>
                    <a:gd name="connsiteY4" fmla="*/ 1828800 h 2133600"/>
                    <a:gd name="connsiteX5" fmla="*/ 2120900 w 3149600"/>
                    <a:gd name="connsiteY5" fmla="*/ 2070100 h 2133600"/>
                    <a:gd name="connsiteX6" fmla="*/ 2679700 w 3149600"/>
                    <a:gd name="connsiteY6" fmla="*/ 2120900 h 2133600"/>
                    <a:gd name="connsiteX7" fmla="*/ 3149600 w 3149600"/>
                    <a:gd name="connsiteY7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9600" h="2133600">
                      <a:moveTo>
                        <a:pt x="0" y="0"/>
                      </a:moveTo>
                      <a:cubicBezTo>
                        <a:pt x="286808" y="26458"/>
                        <a:pt x="573617" y="52917"/>
                        <a:pt x="774700" y="152400"/>
                      </a:cubicBezTo>
                      <a:cubicBezTo>
                        <a:pt x="975783" y="251883"/>
                        <a:pt x="1083733" y="397933"/>
                        <a:pt x="1206500" y="596900"/>
                      </a:cubicBezTo>
                      <a:cubicBezTo>
                        <a:pt x="1329267" y="795867"/>
                        <a:pt x="1428750" y="1140883"/>
                        <a:pt x="1511300" y="1346200"/>
                      </a:cubicBezTo>
                      <a:cubicBezTo>
                        <a:pt x="1593850" y="1551517"/>
                        <a:pt x="1600200" y="1708150"/>
                        <a:pt x="1701800" y="1828800"/>
                      </a:cubicBezTo>
                      <a:cubicBezTo>
                        <a:pt x="1803400" y="1949450"/>
                        <a:pt x="1957917" y="2021417"/>
                        <a:pt x="2120900" y="2070100"/>
                      </a:cubicBezTo>
                      <a:cubicBezTo>
                        <a:pt x="2283883" y="2118783"/>
                        <a:pt x="2508250" y="2110317"/>
                        <a:pt x="2679700" y="2120900"/>
                      </a:cubicBezTo>
                      <a:cubicBezTo>
                        <a:pt x="2851150" y="2131483"/>
                        <a:pt x="3000375" y="2132541"/>
                        <a:pt x="3149600" y="21336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20"/>
              <p:cNvGrpSpPr/>
              <p:nvPr/>
            </p:nvGrpSpPr>
            <p:grpSpPr>
              <a:xfrm>
                <a:off x="1495327" y="1638300"/>
                <a:ext cx="6249150" cy="1955800"/>
                <a:chOff x="1473200" y="1638300"/>
                <a:chExt cx="6249150" cy="1955800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1473200" y="1638300"/>
                  <a:ext cx="3136900" cy="1955800"/>
                </a:xfrm>
                <a:custGeom>
                  <a:avLst/>
                  <a:gdLst>
                    <a:gd name="connsiteX0" fmla="*/ 0 w 3408311"/>
                    <a:gd name="connsiteY0" fmla="*/ 0 h 1992552"/>
                    <a:gd name="connsiteX1" fmla="*/ 495300 w 3408311"/>
                    <a:gd name="connsiteY1" fmla="*/ 76200 h 1992552"/>
                    <a:gd name="connsiteX2" fmla="*/ 927100 w 3408311"/>
                    <a:gd name="connsiteY2" fmla="*/ 317500 h 1992552"/>
                    <a:gd name="connsiteX3" fmla="*/ 1168400 w 3408311"/>
                    <a:gd name="connsiteY3" fmla="*/ 660400 h 1992552"/>
                    <a:gd name="connsiteX4" fmla="*/ 1333500 w 3408311"/>
                    <a:gd name="connsiteY4" fmla="*/ 1130300 h 1992552"/>
                    <a:gd name="connsiteX5" fmla="*/ 1511300 w 3408311"/>
                    <a:gd name="connsiteY5" fmla="*/ 1562100 h 1992552"/>
                    <a:gd name="connsiteX6" fmla="*/ 1790700 w 3408311"/>
                    <a:gd name="connsiteY6" fmla="*/ 1803400 h 1992552"/>
                    <a:gd name="connsiteX7" fmla="*/ 2311400 w 3408311"/>
                    <a:gd name="connsiteY7" fmla="*/ 1930400 h 1992552"/>
                    <a:gd name="connsiteX8" fmla="*/ 3136900 w 3408311"/>
                    <a:gd name="connsiteY8" fmla="*/ 1955800 h 1992552"/>
                    <a:gd name="connsiteX9" fmla="*/ 3390900 w 3408311"/>
                    <a:gd name="connsiteY9" fmla="*/ 1422400 h 1992552"/>
                    <a:gd name="connsiteX10" fmla="*/ 3365500 w 3408311"/>
                    <a:gd name="connsiteY10" fmla="*/ 1016000 h 1992552"/>
                    <a:gd name="connsiteX0" fmla="*/ 0 w 3390900"/>
                    <a:gd name="connsiteY0" fmla="*/ 0 h 1992552"/>
                    <a:gd name="connsiteX1" fmla="*/ 495300 w 3390900"/>
                    <a:gd name="connsiteY1" fmla="*/ 76200 h 1992552"/>
                    <a:gd name="connsiteX2" fmla="*/ 927100 w 3390900"/>
                    <a:gd name="connsiteY2" fmla="*/ 317500 h 1992552"/>
                    <a:gd name="connsiteX3" fmla="*/ 1168400 w 3390900"/>
                    <a:gd name="connsiteY3" fmla="*/ 660400 h 1992552"/>
                    <a:gd name="connsiteX4" fmla="*/ 1333500 w 3390900"/>
                    <a:gd name="connsiteY4" fmla="*/ 1130300 h 1992552"/>
                    <a:gd name="connsiteX5" fmla="*/ 1511300 w 3390900"/>
                    <a:gd name="connsiteY5" fmla="*/ 1562100 h 1992552"/>
                    <a:gd name="connsiteX6" fmla="*/ 1790700 w 3390900"/>
                    <a:gd name="connsiteY6" fmla="*/ 1803400 h 1992552"/>
                    <a:gd name="connsiteX7" fmla="*/ 2311400 w 3390900"/>
                    <a:gd name="connsiteY7" fmla="*/ 1930400 h 1992552"/>
                    <a:gd name="connsiteX8" fmla="*/ 3136900 w 3390900"/>
                    <a:gd name="connsiteY8" fmla="*/ 1955800 h 1992552"/>
                    <a:gd name="connsiteX9" fmla="*/ 3390900 w 3390900"/>
                    <a:gd name="connsiteY9" fmla="*/ 1422400 h 1992552"/>
                    <a:gd name="connsiteX0" fmla="*/ 0 w 3136900"/>
                    <a:gd name="connsiteY0" fmla="*/ 0 h 1992552"/>
                    <a:gd name="connsiteX1" fmla="*/ 495300 w 3136900"/>
                    <a:gd name="connsiteY1" fmla="*/ 76200 h 1992552"/>
                    <a:gd name="connsiteX2" fmla="*/ 927100 w 3136900"/>
                    <a:gd name="connsiteY2" fmla="*/ 317500 h 1992552"/>
                    <a:gd name="connsiteX3" fmla="*/ 1168400 w 3136900"/>
                    <a:gd name="connsiteY3" fmla="*/ 660400 h 1992552"/>
                    <a:gd name="connsiteX4" fmla="*/ 1333500 w 3136900"/>
                    <a:gd name="connsiteY4" fmla="*/ 1130300 h 1992552"/>
                    <a:gd name="connsiteX5" fmla="*/ 1511300 w 3136900"/>
                    <a:gd name="connsiteY5" fmla="*/ 1562100 h 1992552"/>
                    <a:gd name="connsiteX6" fmla="*/ 1790700 w 3136900"/>
                    <a:gd name="connsiteY6" fmla="*/ 1803400 h 1992552"/>
                    <a:gd name="connsiteX7" fmla="*/ 2311400 w 3136900"/>
                    <a:gd name="connsiteY7" fmla="*/ 1930400 h 1992552"/>
                    <a:gd name="connsiteX8" fmla="*/ 3136900 w 3136900"/>
                    <a:gd name="connsiteY8" fmla="*/ 1955800 h 1992552"/>
                    <a:gd name="connsiteX0" fmla="*/ 0 w 3136900"/>
                    <a:gd name="connsiteY0" fmla="*/ 0 h 1955800"/>
                    <a:gd name="connsiteX1" fmla="*/ 495300 w 3136900"/>
                    <a:gd name="connsiteY1" fmla="*/ 76200 h 1955800"/>
                    <a:gd name="connsiteX2" fmla="*/ 927100 w 3136900"/>
                    <a:gd name="connsiteY2" fmla="*/ 317500 h 1955800"/>
                    <a:gd name="connsiteX3" fmla="*/ 1168400 w 3136900"/>
                    <a:gd name="connsiteY3" fmla="*/ 660400 h 1955800"/>
                    <a:gd name="connsiteX4" fmla="*/ 1333500 w 3136900"/>
                    <a:gd name="connsiteY4" fmla="*/ 1130300 h 1955800"/>
                    <a:gd name="connsiteX5" fmla="*/ 1511300 w 3136900"/>
                    <a:gd name="connsiteY5" fmla="*/ 1562100 h 1955800"/>
                    <a:gd name="connsiteX6" fmla="*/ 1790700 w 3136900"/>
                    <a:gd name="connsiteY6" fmla="*/ 1803400 h 1955800"/>
                    <a:gd name="connsiteX7" fmla="*/ 2311400 w 3136900"/>
                    <a:gd name="connsiteY7" fmla="*/ 1930400 h 1955800"/>
                    <a:gd name="connsiteX8" fmla="*/ 3136900 w 3136900"/>
                    <a:gd name="connsiteY8" fmla="*/ 1955800 h 195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36900" h="1955800">
                      <a:moveTo>
                        <a:pt x="0" y="0"/>
                      </a:moveTo>
                      <a:cubicBezTo>
                        <a:pt x="170391" y="11641"/>
                        <a:pt x="340783" y="23283"/>
                        <a:pt x="495300" y="76200"/>
                      </a:cubicBezTo>
                      <a:cubicBezTo>
                        <a:pt x="649817" y="129117"/>
                        <a:pt x="814917" y="220133"/>
                        <a:pt x="927100" y="317500"/>
                      </a:cubicBezTo>
                      <a:cubicBezTo>
                        <a:pt x="1039283" y="414867"/>
                        <a:pt x="1100667" y="524933"/>
                        <a:pt x="1168400" y="660400"/>
                      </a:cubicBezTo>
                      <a:cubicBezTo>
                        <a:pt x="1236133" y="795867"/>
                        <a:pt x="1276350" y="980017"/>
                        <a:pt x="1333500" y="1130300"/>
                      </a:cubicBezTo>
                      <a:cubicBezTo>
                        <a:pt x="1390650" y="1280583"/>
                        <a:pt x="1435100" y="1449917"/>
                        <a:pt x="1511300" y="1562100"/>
                      </a:cubicBezTo>
                      <a:cubicBezTo>
                        <a:pt x="1587500" y="1674283"/>
                        <a:pt x="1657350" y="1742017"/>
                        <a:pt x="1790700" y="1803400"/>
                      </a:cubicBezTo>
                      <a:cubicBezTo>
                        <a:pt x="1924050" y="1864783"/>
                        <a:pt x="2087033" y="1905000"/>
                        <a:pt x="2311400" y="1930400"/>
                      </a:cubicBezTo>
                      <a:cubicBezTo>
                        <a:pt x="2535767" y="1955800"/>
                        <a:pt x="2410883" y="1951567"/>
                        <a:pt x="3136900" y="19558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flipH="1">
                  <a:off x="4585450" y="1638300"/>
                  <a:ext cx="3136900" cy="1955800"/>
                </a:xfrm>
                <a:custGeom>
                  <a:avLst/>
                  <a:gdLst>
                    <a:gd name="connsiteX0" fmla="*/ 0 w 3408311"/>
                    <a:gd name="connsiteY0" fmla="*/ 0 h 1992552"/>
                    <a:gd name="connsiteX1" fmla="*/ 495300 w 3408311"/>
                    <a:gd name="connsiteY1" fmla="*/ 76200 h 1992552"/>
                    <a:gd name="connsiteX2" fmla="*/ 927100 w 3408311"/>
                    <a:gd name="connsiteY2" fmla="*/ 317500 h 1992552"/>
                    <a:gd name="connsiteX3" fmla="*/ 1168400 w 3408311"/>
                    <a:gd name="connsiteY3" fmla="*/ 660400 h 1992552"/>
                    <a:gd name="connsiteX4" fmla="*/ 1333500 w 3408311"/>
                    <a:gd name="connsiteY4" fmla="*/ 1130300 h 1992552"/>
                    <a:gd name="connsiteX5" fmla="*/ 1511300 w 3408311"/>
                    <a:gd name="connsiteY5" fmla="*/ 1562100 h 1992552"/>
                    <a:gd name="connsiteX6" fmla="*/ 1790700 w 3408311"/>
                    <a:gd name="connsiteY6" fmla="*/ 1803400 h 1992552"/>
                    <a:gd name="connsiteX7" fmla="*/ 2311400 w 3408311"/>
                    <a:gd name="connsiteY7" fmla="*/ 1930400 h 1992552"/>
                    <a:gd name="connsiteX8" fmla="*/ 3136900 w 3408311"/>
                    <a:gd name="connsiteY8" fmla="*/ 1955800 h 1992552"/>
                    <a:gd name="connsiteX9" fmla="*/ 3390900 w 3408311"/>
                    <a:gd name="connsiteY9" fmla="*/ 1422400 h 1992552"/>
                    <a:gd name="connsiteX10" fmla="*/ 3365500 w 3408311"/>
                    <a:gd name="connsiteY10" fmla="*/ 1016000 h 1992552"/>
                    <a:gd name="connsiteX0" fmla="*/ 0 w 3390900"/>
                    <a:gd name="connsiteY0" fmla="*/ 0 h 1992552"/>
                    <a:gd name="connsiteX1" fmla="*/ 495300 w 3390900"/>
                    <a:gd name="connsiteY1" fmla="*/ 76200 h 1992552"/>
                    <a:gd name="connsiteX2" fmla="*/ 927100 w 3390900"/>
                    <a:gd name="connsiteY2" fmla="*/ 317500 h 1992552"/>
                    <a:gd name="connsiteX3" fmla="*/ 1168400 w 3390900"/>
                    <a:gd name="connsiteY3" fmla="*/ 660400 h 1992552"/>
                    <a:gd name="connsiteX4" fmla="*/ 1333500 w 3390900"/>
                    <a:gd name="connsiteY4" fmla="*/ 1130300 h 1992552"/>
                    <a:gd name="connsiteX5" fmla="*/ 1511300 w 3390900"/>
                    <a:gd name="connsiteY5" fmla="*/ 1562100 h 1992552"/>
                    <a:gd name="connsiteX6" fmla="*/ 1790700 w 3390900"/>
                    <a:gd name="connsiteY6" fmla="*/ 1803400 h 1992552"/>
                    <a:gd name="connsiteX7" fmla="*/ 2311400 w 3390900"/>
                    <a:gd name="connsiteY7" fmla="*/ 1930400 h 1992552"/>
                    <a:gd name="connsiteX8" fmla="*/ 3136900 w 3390900"/>
                    <a:gd name="connsiteY8" fmla="*/ 1955800 h 1992552"/>
                    <a:gd name="connsiteX9" fmla="*/ 3390900 w 3390900"/>
                    <a:gd name="connsiteY9" fmla="*/ 1422400 h 1992552"/>
                    <a:gd name="connsiteX0" fmla="*/ 0 w 3136900"/>
                    <a:gd name="connsiteY0" fmla="*/ 0 h 1992552"/>
                    <a:gd name="connsiteX1" fmla="*/ 495300 w 3136900"/>
                    <a:gd name="connsiteY1" fmla="*/ 76200 h 1992552"/>
                    <a:gd name="connsiteX2" fmla="*/ 927100 w 3136900"/>
                    <a:gd name="connsiteY2" fmla="*/ 317500 h 1992552"/>
                    <a:gd name="connsiteX3" fmla="*/ 1168400 w 3136900"/>
                    <a:gd name="connsiteY3" fmla="*/ 660400 h 1992552"/>
                    <a:gd name="connsiteX4" fmla="*/ 1333500 w 3136900"/>
                    <a:gd name="connsiteY4" fmla="*/ 1130300 h 1992552"/>
                    <a:gd name="connsiteX5" fmla="*/ 1511300 w 3136900"/>
                    <a:gd name="connsiteY5" fmla="*/ 1562100 h 1992552"/>
                    <a:gd name="connsiteX6" fmla="*/ 1790700 w 3136900"/>
                    <a:gd name="connsiteY6" fmla="*/ 1803400 h 1992552"/>
                    <a:gd name="connsiteX7" fmla="*/ 2311400 w 3136900"/>
                    <a:gd name="connsiteY7" fmla="*/ 1930400 h 1992552"/>
                    <a:gd name="connsiteX8" fmla="*/ 3136900 w 3136900"/>
                    <a:gd name="connsiteY8" fmla="*/ 1955800 h 1992552"/>
                    <a:gd name="connsiteX0" fmla="*/ 0 w 3136900"/>
                    <a:gd name="connsiteY0" fmla="*/ 0 h 1955800"/>
                    <a:gd name="connsiteX1" fmla="*/ 495300 w 3136900"/>
                    <a:gd name="connsiteY1" fmla="*/ 76200 h 1955800"/>
                    <a:gd name="connsiteX2" fmla="*/ 927100 w 3136900"/>
                    <a:gd name="connsiteY2" fmla="*/ 317500 h 1955800"/>
                    <a:gd name="connsiteX3" fmla="*/ 1168400 w 3136900"/>
                    <a:gd name="connsiteY3" fmla="*/ 660400 h 1955800"/>
                    <a:gd name="connsiteX4" fmla="*/ 1333500 w 3136900"/>
                    <a:gd name="connsiteY4" fmla="*/ 1130300 h 1955800"/>
                    <a:gd name="connsiteX5" fmla="*/ 1511300 w 3136900"/>
                    <a:gd name="connsiteY5" fmla="*/ 1562100 h 1955800"/>
                    <a:gd name="connsiteX6" fmla="*/ 1790700 w 3136900"/>
                    <a:gd name="connsiteY6" fmla="*/ 1803400 h 1955800"/>
                    <a:gd name="connsiteX7" fmla="*/ 2311400 w 3136900"/>
                    <a:gd name="connsiteY7" fmla="*/ 1930400 h 1955800"/>
                    <a:gd name="connsiteX8" fmla="*/ 3136900 w 3136900"/>
                    <a:gd name="connsiteY8" fmla="*/ 1955800 h 195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36900" h="1955800">
                      <a:moveTo>
                        <a:pt x="0" y="0"/>
                      </a:moveTo>
                      <a:cubicBezTo>
                        <a:pt x="170391" y="11641"/>
                        <a:pt x="340783" y="23283"/>
                        <a:pt x="495300" y="76200"/>
                      </a:cubicBezTo>
                      <a:cubicBezTo>
                        <a:pt x="649817" y="129117"/>
                        <a:pt x="814917" y="220133"/>
                        <a:pt x="927100" y="317500"/>
                      </a:cubicBezTo>
                      <a:cubicBezTo>
                        <a:pt x="1039283" y="414867"/>
                        <a:pt x="1100667" y="524933"/>
                        <a:pt x="1168400" y="660400"/>
                      </a:cubicBezTo>
                      <a:cubicBezTo>
                        <a:pt x="1236133" y="795867"/>
                        <a:pt x="1276350" y="980017"/>
                        <a:pt x="1333500" y="1130300"/>
                      </a:cubicBezTo>
                      <a:cubicBezTo>
                        <a:pt x="1390650" y="1280583"/>
                        <a:pt x="1435100" y="1449917"/>
                        <a:pt x="1511300" y="1562100"/>
                      </a:cubicBezTo>
                      <a:cubicBezTo>
                        <a:pt x="1587500" y="1674283"/>
                        <a:pt x="1657350" y="1742017"/>
                        <a:pt x="1790700" y="1803400"/>
                      </a:cubicBezTo>
                      <a:cubicBezTo>
                        <a:pt x="1924050" y="1864783"/>
                        <a:pt x="2087033" y="1905000"/>
                        <a:pt x="2311400" y="1930400"/>
                      </a:cubicBezTo>
                      <a:cubicBezTo>
                        <a:pt x="2535767" y="1955800"/>
                        <a:pt x="2410883" y="1951567"/>
                        <a:pt x="3136900" y="195580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" name="Group 21"/>
              <p:cNvGrpSpPr/>
              <p:nvPr/>
            </p:nvGrpSpPr>
            <p:grpSpPr>
              <a:xfrm>
                <a:off x="1521102" y="2044700"/>
                <a:ext cx="6197600" cy="1790700"/>
                <a:chOff x="1485900" y="2044700"/>
                <a:chExt cx="6197600" cy="1790700"/>
              </a:xfrm>
            </p:grpSpPr>
            <p:sp>
              <p:nvSpPr>
                <p:cNvPr id="17" name="Freeform 16"/>
                <p:cNvSpPr/>
                <p:nvPr/>
              </p:nvSpPr>
              <p:spPr>
                <a:xfrm>
                  <a:off x="1485900" y="2044700"/>
                  <a:ext cx="3098800" cy="1790700"/>
                </a:xfrm>
                <a:custGeom>
                  <a:avLst/>
                  <a:gdLst>
                    <a:gd name="connsiteX0" fmla="*/ 0 w 3098800"/>
                    <a:gd name="connsiteY0" fmla="*/ 0 h 1790700"/>
                    <a:gd name="connsiteX1" fmla="*/ 469900 w 3098800"/>
                    <a:gd name="connsiteY1" fmla="*/ 76200 h 1790700"/>
                    <a:gd name="connsiteX2" fmla="*/ 825500 w 3098800"/>
                    <a:gd name="connsiteY2" fmla="*/ 304800 h 1790700"/>
                    <a:gd name="connsiteX3" fmla="*/ 1104900 w 3098800"/>
                    <a:gd name="connsiteY3" fmla="*/ 762000 h 1790700"/>
                    <a:gd name="connsiteX4" fmla="*/ 1320800 w 3098800"/>
                    <a:gd name="connsiteY4" fmla="*/ 1320800 h 1790700"/>
                    <a:gd name="connsiteX5" fmla="*/ 1600200 w 3098800"/>
                    <a:gd name="connsiteY5" fmla="*/ 1612900 h 1790700"/>
                    <a:gd name="connsiteX6" fmla="*/ 2133600 w 3098800"/>
                    <a:gd name="connsiteY6" fmla="*/ 1752600 h 1790700"/>
                    <a:gd name="connsiteX7" fmla="*/ 2603500 w 3098800"/>
                    <a:gd name="connsiteY7" fmla="*/ 1778000 h 1790700"/>
                    <a:gd name="connsiteX8" fmla="*/ 3098800 w 3098800"/>
                    <a:gd name="connsiteY8" fmla="*/ 1790700 h 1790700"/>
                    <a:gd name="connsiteX9" fmla="*/ 3098800 w 3098800"/>
                    <a:gd name="connsiteY9" fmla="*/ 1790700 h 1790700"/>
                    <a:gd name="connsiteX10" fmla="*/ 3098800 w 3098800"/>
                    <a:gd name="connsiteY10" fmla="*/ 1790700 h 179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98800" h="1790700">
                      <a:moveTo>
                        <a:pt x="0" y="0"/>
                      </a:moveTo>
                      <a:cubicBezTo>
                        <a:pt x="166158" y="12700"/>
                        <a:pt x="332317" y="25400"/>
                        <a:pt x="469900" y="76200"/>
                      </a:cubicBezTo>
                      <a:cubicBezTo>
                        <a:pt x="607483" y="127000"/>
                        <a:pt x="719667" y="190500"/>
                        <a:pt x="825500" y="304800"/>
                      </a:cubicBezTo>
                      <a:cubicBezTo>
                        <a:pt x="931333" y="419100"/>
                        <a:pt x="1022350" y="592667"/>
                        <a:pt x="1104900" y="762000"/>
                      </a:cubicBezTo>
                      <a:cubicBezTo>
                        <a:pt x="1187450" y="931333"/>
                        <a:pt x="1238250" y="1178983"/>
                        <a:pt x="1320800" y="1320800"/>
                      </a:cubicBezTo>
                      <a:cubicBezTo>
                        <a:pt x="1403350" y="1462617"/>
                        <a:pt x="1464733" y="1540933"/>
                        <a:pt x="1600200" y="1612900"/>
                      </a:cubicBezTo>
                      <a:cubicBezTo>
                        <a:pt x="1735667" y="1684867"/>
                        <a:pt x="1966383" y="1725083"/>
                        <a:pt x="2133600" y="1752600"/>
                      </a:cubicBezTo>
                      <a:cubicBezTo>
                        <a:pt x="2300817" y="1780117"/>
                        <a:pt x="2442633" y="1771650"/>
                        <a:pt x="2603500" y="1778000"/>
                      </a:cubicBezTo>
                      <a:cubicBezTo>
                        <a:pt x="2764367" y="1784350"/>
                        <a:pt x="3098800" y="1790700"/>
                        <a:pt x="3098800" y="1790700"/>
                      </a:cubicBezTo>
                      <a:lnTo>
                        <a:pt x="3098800" y="1790700"/>
                      </a:lnTo>
                      <a:lnTo>
                        <a:pt x="3098800" y="1790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flipH="1">
                  <a:off x="4584700" y="2044700"/>
                  <a:ext cx="3098800" cy="1790700"/>
                </a:xfrm>
                <a:custGeom>
                  <a:avLst/>
                  <a:gdLst>
                    <a:gd name="connsiteX0" fmla="*/ 0 w 3098800"/>
                    <a:gd name="connsiteY0" fmla="*/ 0 h 1790700"/>
                    <a:gd name="connsiteX1" fmla="*/ 469900 w 3098800"/>
                    <a:gd name="connsiteY1" fmla="*/ 76200 h 1790700"/>
                    <a:gd name="connsiteX2" fmla="*/ 825500 w 3098800"/>
                    <a:gd name="connsiteY2" fmla="*/ 304800 h 1790700"/>
                    <a:gd name="connsiteX3" fmla="*/ 1104900 w 3098800"/>
                    <a:gd name="connsiteY3" fmla="*/ 762000 h 1790700"/>
                    <a:gd name="connsiteX4" fmla="*/ 1320800 w 3098800"/>
                    <a:gd name="connsiteY4" fmla="*/ 1320800 h 1790700"/>
                    <a:gd name="connsiteX5" fmla="*/ 1600200 w 3098800"/>
                    <a:gd name="connsiteY5" fmla="*/ 1612900 h 1790700"/>
                    <a:gd name="connsiteX6" fmla="*/ 2133600 w 3098800"/>
                    <a:gd name="connsiteY6" fmla="*/ 1752600 h 1790700"/>
                    <a:gd name="connsiteX7" fmla="*/ 2603500 w 3098800"/>
                    <a:gd name="connsiteY7" fmla="*/ 1778000 h 1790700"/>
                    <a:gd name="connsiteX8" fmla="*/ 3098800 w 3098800"/>
                    <a:gd name="connsiteY8" fmla="*/ 1790700 h 1790700"/>
                    <a:gd name="connsiteX9" fmla="*/ 3098800 w 3098800"/>
                    <a:gd name="connsiteY9" fmla="*/ 1790700 h 1790700"/>
                    <a:gd name="connsiteX10" fmla="*/ 3098800 w 3098800"/>
                    <a:gd name="connsiteY10" fmla="*/ 1790700 h 179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98800" h="1790700">
                      <a:moveTo>
                        <a:pt x="0" y="0"/>
                      </a:moveTo>
                      <a:cubicBezTo>
                        <a:pt x="166158" y="12700"/>
                        <a:pt x="332317" y="25400"/>
                        <a:pt x="469900" y="76200"/>
                      </a:cubicBezTo>
                      <a:cubicBezTo>
                        <a:pt x="607483" y="127000"/>
                        <a:pt x="719667" y="190500"/>
                        <a:pt x="825500" y="304800"/>
                      </a:cubicBezTo>
                      <a:cubicBezTo>
                        <a:pt x="931333" y="419100"/>
                        <a:pt x="1022350" y="592667"/>
                        <a:pt x="1104900" y="762000"/>
                      </a:cubicBezTo>
                      <a:cubicBezTo>
                        <a:pt x="1187450" y="931333"/>
                        <a:pt x="1238250" y="1178983"/>
                        <a:pt x="1320800" y="1320800"/>
                      </a:cubicBezTo>
                      <a:cubicBezTo>
                        <a:pt x="1403350" y="1462617"/>
                        <a:pt x="1464733" y="1540933"/>
                        <a:pt x="1600200" y="1612900"/>
                      </a:cubicBezTo>
                      <a:cubicBezTo>
                        <a:pt x="1735667" y="1684867"/>
                        <a:pt x="1966383" y="1725083"/>
                        <a:pt x="2133600" y="1752600"/>
                      </a:cubicBezTo>
                      <a:cubicBezTo>
                        <a:pt x="2300817" y="1780117"/>
                        <a:pt x="2442633" y="1771650"/>
                        <a:pt x="2603500" y="1778000"/>
                      </a:cubicBezTo>
                      <a:cubicBezTo>
                        <a:pt x="2764367" y="1784350"/>
                        <a:pt x="3098800" y="1790700"/>
                        <a:pt x="3098800" y="1790700"/>
                      </a:cubicBezTo>
                      <a:lnTo>
                        <a:pt x="3098800" y="1790700"/>
                      </a:lnTo>
                      <a:lnTo>
                        <a:pt x="3098800" y="179070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" name="Group 23"/>
            <p:cNvGrpSpPr/>
            <p:nvPr/>
          </p:nvGrpSpPr>
          <p:grpSpPr>
            <a:xfrm>
              <a:off x="1331640" y="1142984"/>
              <a:ext cx="6500858" cy="1071570"/>
              <a:chOff x="1331640" y="1142984"/>
              <a:chExt cx="6500858" cy="1071570"/>
            </a:xfrm>
          </p:grpSpPr>
          <p:sp>
            <p:nvSpPr>
              <p:cNvPr id="12" name="Rectangle 47"/>
              <p:cNvSpPr>
                <a:spLocks noChangeArrowheads="1"/>
              </p:cNvSpPr>
              <p:nvPr/>
            </p:nvSpPr>
            <p:spPr bwMode="auto">
              <a:xfrm>
                <a:off x="7689622" y="1142984"/>
                <a:ext cx="142876" cy="107157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" name="Rectangle 49"/>
              <p:cNvSpPr>
                <a:spLocks noChangeArrowheads="1"/>
              </p:cNvSpPr>
              <p:nvPr/>
            </p:nvSpPr>
            <p:spPr bwMode="auto">
              <a:xfrm>
                <a:off x="1331640" y="1142984"/>
                <a:ext cx="149225" cy="107157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7204403" y="4025465"/>
            <a:ext cx="71438" cy="142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6168155" y="1223755"/>
            <a:ext cx="294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Count rate (ILL): 400/s</a:t>
            </a:r>
            <a:endParaRPr lang="en-GB" sz="2400" dirty="0"/>
          </a:p>
        </p:txBody>
      </p:sp>
      <p:sp>
        <p:nvSpPr>
          <p:cNvPr id="27" name="Oval 26"/>
          <p:cNvSpPr/>
          <p:nvPr/>
        </p:nvSpPr>
        <p:spPr>
          <a:xfrm>
            <a:off x="3446875" y="4464116"/>
            <a:ext cx="2070230" cy="585064"/>
          </a:xfrm>
          <a:prstGeom prst="ellipse">
            <a:avLst/>
          </a:prstGeom>
          <a:solidFill>
            <a:srgbClr val="00CC5C">
              <a:alpha val="60000"/>
            </a:srgbClr>
          </a:solidFill>
          <a:ln w="34925">
            <a:solidFill>
              <a:srgbClr val="00CC5C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38"/>
          <p:cNvGrpSpPr/>
          <p:nvPr/>
        </p:nvGrpSpPr>
        <p:grpSpPr>
          <a:xfrm>
            <a:off x="1567376" y="4270879"/>
            <a:ext cx="142876" cy="942255"/>
            <a:chOff x="1826695" y="3116815"/>
            <a:chExt cx="142876" cy="942255"/>
          </a:xfrm>
        </p:grpSpPr>
        <p:sp>
          <p:nvSpPr>
            <p:cNvPr id="40" name="Isosceles Triangle 39"/>
            <p:cNvSpPr/>
            <p:nvPr/>
          </p:nvSpPr>
          <p:spPr>
            <a:xfrm>
              <a:off x="1826695" y="3701880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Isosceles Triangle 40"/>
            <p:cNvSpPr/>
            <p:nvPr/>
          </p:nvSpPr>
          <p:spPr>
            <a:xfrm flipV="1">
              <a:off x="1826695" y="3116815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847296" y="4297510"/>
            <a:ext cx="142876" cy="888993"/>
            <a:chOff x="1233769" y="3111511"/>
            <a:chExt cx="142876" cy="888993"/>
          </a:xfrm>
        </p:grpSpPr>
        <p:sp>
          <p:nvSpPr>
            <p:cNvPr id="43" name="Isosceles Triangle 42"/>
            <p:cNvSpPr/>
            <p:nvPr/>
          </p:nvSpPr>
          <p:spPr>
            <a:xfrm>
              <a:off x="1233769" y="3643314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1233769" y="3111511"/>
              <a:ext cx="142876" cy="3571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61"/>
          <p:cNvGrpSpPr/>
          <p:nvPr/>
        </p:nvGrpSpPr>
        <p:grpSpPr>
          <a:xfrm>
            <a:off x="161510" y="278650"/>
            <a:ext cx="495055" cy="646331"/>
            <a:chOff x="296525" y="278650"/>
            <a:chExt cx="495055" cy="646331"/>
          </a:xfrm>
        </p:grpSpPr>
        <p:sp>
          <p:nvSpPr>
            <p:cNvPr id="63" name="Oval 62"/>
            <p:cNvSpPr/>
            <p:nvPr/>
          </p:nvSpPr>
          <p:spPr>
            <a:xfrm>
              <a:off x="296525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5082" y="27865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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3482" y="4666080"/>
            <a:ext cx="488063" cy="142876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386535" y="5244006"/>
            <a:ext cx="1980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algn="ctr"/>
            <a:r>
              <a:rPr lang="en-US" sz="2400" b="1" dirty="0" smtClean="0"/>
              <a:t>No</a:t>
            </a:r>
          </a:p>
          <a:p>
            <a:pPr marL="112713" indent="-112713" algn="ctr"/>
            <a:r>
              <a:rPr lang="en-US" sz="2400" b="1" dirty="0" smtClean="0"/>
              <a:t>beam-related background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3391305" y="2408691"/>
            <a:ext cx="2205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algn="ctr"/>
            <a:r>
              <a:rPr lang="en-US" sz="2400" b="1" dirty="0" smtClean="0"/>
              <a:t>Well-defined spectrometer response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095870" y="1628800"/>
            <a:ext cx="301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algn="r"/>
            <a:r>
              <a:rPr lang="en-US" sz="2400" b="1" dirty="0" err="1" smtClean="0">
                <a:solidFill>
                  <a:srgbClr val="FF0000"/>
                </a:solidFill>
              </a:rPr>
              <a:t>Monochro</a:t>
            </a:r>
            <a:r>
              <a:rPr lang="en-US" sz="2400" b="1" dirty="0" smtClean="0">
                <a:solidFill>
                  <a:srgbClr val="FF0000"/>
                </a:solidFill>
              </a:rPr>
              <a:t> &amp; chopping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1810" y="5400218"/>
            <a:ext cx="3241074" cy="9541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70C0"/>
                </a:solidFill>
              </a:rPr>
              <a:t>Regain factor 10 at pulsed source ESS!</a:t>
            </a: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 dipole moment</a:t>
            </a:r>
            <a:endParaRPr lang="en-GB" dirty="0"/>
          </a:p>
        </p:txBody>
      </p:sp>
      <p:grpSp>
        <p:nvGrpSpPr>
          <p:cNvPr id="51" name="Group 49"/>
          <p:cNvGrpSpPr>
            <a:grpSpLocks/>
          </p:cNvGrpSpPr>
          <p:nvPr/>
        </p:nvGrpSpPr>
        <p:grpSpPr bwMode="auto">
          <a:xfrm rot="16200000">
            <a:off x="2800168" y="-109756"/>
            <a:ext cx="968375" cy="6335699"/>
            <a:chOff x="0" y="-2"/>
            <a:chExt cx="20000" cy="20008"/>
          </a:xfrm>
        </p:grpSpPr>
        <p:grpSp>
          <p:nvGrpSpPr>
            <p:cNvPr id="63" name="Group 50"/>
            <p:cNvGrpSpPr>
              <a:grpSpLocks/>
            </p:cNvGrpSpPr>
            <p:nvPr/>
          </p:nvGrpSpPr>
          <p:grpSpPr bwMode="auto">
            <a:xfrm>
              <a:off x="4887" y="5254"/>
              <a:ext cx="12170" cy="3233"/>
              <a:chOff x="1" y="0"/>
              <a:chExt cx="19999" cy="20013"/>
            </a:xfrm>
          </p:grpSpPr>
          <p:grpSp>
            <p:nvGrpSpPr>
              <p:cNvPr id="210" name="Group 51"/>
              <p:cNvGrpSpPr>
                <a:grpSpLocks/>
              </p:cNvGrpSpPr>
              <p:nvPr/>
            </p:nvGrpSpPr>
            <p:grpSpPr bwMode="auto">
              <a:xfrm>
                <a:off x="1" y="0"/>
                <a:ext cx="19817" cy="4971"/>
                <a:chOff x="1" y="0"/>
                <a:chExt cx="19999" cy="20002"/>
              </a:xfrm>
            </p:grpSpPr>
            <p:grpSp>
              <p:nvGrpSpPr>
                <p:cNvPr id="232" name="Group 52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9"/>
                  <a:chOff x="0" y="0"/>
                  <a:chExt cx="20000" cy="20003"/>
                </a:xfrm>
              </p:grpSpPr>
              <p:sp>
                <p:nvSpPr>
                  <p:cNvPr id="236" name="Arc 5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7" name="Arc 54"/>
                  <p:cNvSpPr>
                    <a:spLocks/>
                  </p:cNvSpPr>
                  <p:nvPr/>
                </p:nvSpPr>
                <p:spPr bwMode="auto">
                  <a:xfrm flipV="1">
                    <a:off x="0" y="10174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33" name="Group 55"/>
                <p:cNvGrpSpPr>
                  <a:grpSpLocks/>
                </p:cNvGrpSpPr>
                <p:nvPr/>
              </p:nvGrpSpPr>
              <p:grpSpPr bwMode="auto">
                <a:xfrm>
                  <a:off x="1" y="10015"/>
                  <a:ext cx="9889" cy="9987"/>
                  <a:chOff x="0" y="48"/>
                  <a:chExt cx="20000" cy="19952"/>
                </a:xfrm>
              </p:grpSpPr>
              <p:sp>
                <p:nvSpPr>
                  <p:cNvPr id="234" name="Arc 56"/>
                  <p:cNvSpPr>
                    <a:spLocks/>
                  </p:cNvSpPr>
                  <p:nvPr/>
                </p:nvSpPr>
                <p:spPr bwMode="auto">
                  <a:xfrm flipH="1">
                    <a:off x="0" y="48"/>
                    <a:ext cx="20000" cy="984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5" name="Arc 57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11" name="Group 58"/>
              <p:cNvGrpSpPr>
                <a:grpSpLocks/>
              </p:cNvGrpSpPr>
              <p:nvPr/>
            </p:nvGrpSpPr>
            <p:grpSpPr bwMode="auto">
              <a:xfrm>
                <a:off x="183" y="5014"/>
                <a:ext cx="19817" cy="4971"/>
                <a:chOff x="1" y="0"/>
                <a:chExt cx="19999" cy="20002"/>
              </a:xfrm>
            </p:grpSpPr>
            <p:grpSp>
              <p:nvGrpSpPr>
                <p:cNvPr id="226" name="Group 59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9"/>
                  <a:chOff x="0" y="0"/>
                  <a:chExt cx="20000" cy="20003"/>
                </a:xfrm>
              </p:grpSpPr>
              <p:sp>
                <p:nvSpPr>
                  <p:cNvPr id="230" name="Arc 6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1" name="Arc 61"/>
                  <p:cNvSpPr>
                    <a:spLocks/>
                  </p:cNvSpPr>
                  <p:nvPr/>
                </p:nvSpPr>
                <p:spPr bwMode="auto">
                  <a:xfrm flipV="1">
                    <a:off x="0" y="10174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7" name="Group 62"/>
                <p:cNvGrpSpPr>
                  <a:grpSpLocks/>
                </p:cNvGrpSpPr>
                <p:nvPr/>
              </p:nvGrpSpPr>
              <p:grpSpPr bwMode="auto">
                <a:xfrm>
                  <a:off x="1" y="9987"/>
                  <a:ext cx="9889" cy="10015"/>
                  <a:chOff x="0" y="-8"/>
                  <a:chExt cx="20000" cy="20008"/>
                </a:xfrm>
              </p:grpSpPr>
              <p:sp>
                <p:nvSpPr>
                  <p:cNvPr id="228" name="Arc 63"/>
                  <p:cNvSpPr>
                    <a:spLocks/>
                  </p:cNvSpPr>
                  <p:nvPr/>
                </p:nvSpPr>
                <p:spPr bwMode="auto">
                  <a:xfrm flipH="1">
                    <a:off x="0" y="-8"/>
                    <a:ext cx="20000" cy="990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9" name="Arc 64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12" name="Group 65"/>
              <p:cNvGrpSpPr>
                <a:grpSpLocks/>
              </p:cNvGrpSpPr>
              <p:nvPr/>
            </p:nvGrpSpPr>
            <p:grpSpPr bwMode="auto">
              <a:xfrm>
                <a:off x="1" y="10028"/>
                <a:ext cx="19817" cy="4971"/>
                <a:chOff x="1" y="0"/>
                <a:chExt cx="19999" cy="20002"/>
              </a:xfrm>
            </p:grpSpPr>
            <p:grpSp>
              <p:nvGrpSpPr>
                <p:cNvPr id="220" name="Group 66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9"/>
                  <a:chOff x="0" y="0"/>
                  <a:chExt cx="20000" cy="20003"/>
                </a:xfrm>
              </p:grpSpPr>
              <p:sp>
                <p:nvSpPr>
                  <p:cNvPr id="224" name="Arc 6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5" name="Arc 68"/>
                  <p:cNvSpPr>
                    <a:spLocks/>
                  </p:cNvSpPr>
                  <p:nvPr/>
                </p:nvSpPr>
                <p:spPr bwMode="auto">
                  <a:xfrm flipV="1">
                    <a:off x="0" y="10174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1" name="Group 69"/>
                <p:cNvGrpSpPr>
                  <a:grpSpLocks/>
                </p:cNvGrpSpPr>
                <p:nvPr/>
              </p:nvGrpSpPr>
              <p:grpSpPr bwMode="auto">
                <a:xfrm>
                  <a:off x="1" y="9991"/>
                  <a:ext cx="9889" cy="10011"/>
                  <a:chOff x="0" y="0"/>
                  <a:chExt cx="20000" cy="20000"/>
                </a:xfrm>
              </p:grpSpPr>
              <p:sp>
                <p:nvSpPr>
                  <p:cNvPr id="222" name="Arc 70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3" name="Arc 71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13" name="Group 72"/>
              <p:cNvGrpSpPr>
                <a:grpSpLocks/>
              </p:cNvGrpSpPr>
              <p:nvPr/>
            </p:nvGrpSpPr>
            <p:grpSpPr bwMode="auto">
              <a:xfrm>
                <a:off x="1" y="15042"/>
                <a:ext cx="19817" cy="4971"/>
                <a:chOff x="1" y="0"/>
                <a:chExt cx="19999" cy="20002"/>
              </a:xfrm>
            </p:grpSpPr>
            <p:grpSp>
              <p:nvGrpSpPr>
                <p:cNvPr id="214" name="Group 73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9"/>
                  <a:chOff x="0" y="0"/>
                  <a:chExt cx="20000" cy="20003"/>
                </a:xfrm>
              </p:grpSpPr>
              <p:sp>
                <p:nvSpPr>
                  <p:cNvPr id="218" name="Arc 7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9" name="Arc 75"/>
                  <p:cNvSpPr>
                    <a:spLocks/>
                  </p:cNvSpPr>
                  <p:nvPr/>
                </p:nvSpPr>
                <p:spPr bwMode="auto">
                  <a:xfrm flipV="1">
                    <a:off x="0" y="10174"/>
                    <a:ext cx="20000" cy="982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5" name="Group 76"/>
                <p:cNvGrpSpPr>
                  <a:grpSpLocks/>
                </p:cNvGrpSpPr>
                <p:nvPr/>
              </p:nvGrpSpPr>
              <p:grpSpPr bwMode="auto">
                <a:xfrm>
                  <a:off x="1" y="9991"/>
                  <a:ext cx="9889" cy="10011"/>
                  <a:chOff x="0" y="0"/>
                  <a:chExt cx="20000" cy="20000"/>
                </a:xfrm>
              </p:grpSpPr>
              <p:sp>
                <p:nvSpPr>
                  <p:cNvPr id="216" name="Arc 77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7" name="Arc 78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64" name="Group 79"/>
            <p:cNvGrpSpPr>
              <a:grpSpLocks/>
            </p:cNvGrpSpPr>
            <p:nvPr/>
          </p:nvGrpSpPr>
          <p:grpSpPr bwMode="auto">
            <a:xfrm>
              <a:off x="4720" y="2006"/>
              <a:ext cx="12170" cy="3233"/>
              <a:chOff x="0" y="0"/>
              <a:chExt cx="20000" cy="19997"/>
            </a:xfrm>
          </p:grpSpPr>
          <p:grpSp>
            <p:nvGrpSpPr>
              <p:cNvPr id="182" name="Group 80"/>
              <p:cNvGrpSpPr>
                <a:grpSpLocks/>
              </p:cNvGrpSpPr>
              <p:nvPr/>
            </p:nvGrpSpPr>
            <p:grpSpPr bwMode="auto">
              <a:xfrm>
                <a:off x="0" y="0"/>
                <a:ext cx="19818" cy="4967"/>
                <a:chOff x="0" y="0"/>
                <a:chExt cx="20000" cy="19994"/>
              </a:xfrm>
            </p:grpSpPr>
            <p:grpSp>
              <p:nvGrpSpPr>
                <p:cNvPr id="204" name="Group 81"/>
                <p:cNvGrpSpPr>
                  <a:grpSpLocks/>
                </p:cNvGrpSpPr>
                <p:nvPr/>
              </p:nvGrpSpPr>
              <p:grpSpPr bwMode="auto">
                <a:xfrm>
                  <a:off x="10112" y="0"/>
                  <a:ext cx="9888" cy="10035"/>
                  <a:chOff x="4" y="0"/>
                  <a:chExt cx="19996" cy="19999"/>
                </a:xfrm>
              </p:grpSpPr>
              <p:sp>
                <p:nvSpPr>
                  <p:cNvPr id="208" name="Arc 82"/>
                  <p:cNvSpPr>
                    <a:spLocks/>
                  </p:cNvSpPr>
                  <p:nvPr/>
                </p:nvSpPr>
                <p:spPr bwMode="auto">
                  <a:xfrm>
                    <a:off x="4" y="0"/>
                    <a:ext cx="19996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9" name="Arc 83"/>
                  <p:cNvSpPr>
                    <a:spLocks/>
                  </p:cNvSpPr>
                  <p:nvPr/>
                </p:nvSpPr>
                <p:spPr bwMode="auto">
                  <a:xfrm flipV="1">
                    <a:off x="4" y="10172"/>
                    <a:ext cx="19996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05" name="Group 84"/>
                <p:cNvGrpSpPr>
                  <a:grpSpLocks/>
                </p:cNvGrpSpPr>
                <p:nvPr/>
              </p:nvGrpSpPr>
              <p:grpSpPr bwMode="auto">
                <a:xfrm>
                  <a:off x="0" y="10011"/>
                  <a:ext cx="9890" cy="9983"/>
                  <a:chOff x="0" y="0"/>
                  <a:chExt cx="20000" cy="20000"/>
                </a:xfrm>
              </p:grpSpPr>
              <p:sp>
                <p:nvSpPr>
                  <p:cNvPr id="206" name="Arc 85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7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7" name="Arc 86"/>
                  <p:cNvSpPr>
                    <a:spLocks/>
                  </p:cNvSpPr>
                  <p:nvPr/>
                </p:nvSpPr>
                <p:spPr bwMode="auto">
                  <a:xfrm flipH="1" flipV="1">
                    <a:off x="0" y="10121"/>
                    <a:ext cx="20000" cy="987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83" name="Group 87"/>
              <p:cNvGrpSpPr>
                <a:grpSpLocks/>
              </p:cNvGrpSpPr>
              <p:nvPr/>
            </p:nvGrpSpPr>
            <p:grpSpPr bwMode="auto">
              <a:xfrm>
                <a:off x="182" y="5010"/>
                <a:ext cx="19818" cy="4967"/>
                <a:chOff x="0" y="0"/>
                <a:chExt cx="20000" cy="19998"/>
              </a:xfrm>
            </p:grpSpPr>
            <p:grpSp>
              <p:nvGrpSpPr>
                <p:cNvPr id="198" name="Group 88"/>
                <p:cNvGrpSpPr>
                  <a:grpSpLocks/>
                </p:cNvGrpSpPr>
                <p:nvPr/>
              </p:nvGrpSpPr>
              <p:grpSpPr bwMode="auto">
                <a:xfrm>
                  <a:off x="10110" y="0"/>
                  <a:ext cx="9890" cy="10037"/>
                  <a:chOff x="0" y="0"/>
                  <a:chExt cx="20000" cy="19999"/>
                </a:xfrm>
              </p:grpSpPr>
              <p:sp>
                <p:nvSpPr>
                  <p:cNvPr id="202" name="Arc 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3" name="Arc 90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99" name="Group 91"/>
                <p:cNvGrpSpPr>
                  <a:grpSpLocks/>
                </p:cNvGrpSpPr>
                <p:nvPr/>
              </p:nvGrpSpPr>
              <p:grpSpPr bwMode="auto">
                <a:xfrm>
                  <a:off x="0" y="10013"/>
                  <a:ext cx="9890" cy="9985"/>
                  <a:chOff x="0" y="0"/>
                  <a:chExt cx="20000" cy="20000"/>
                </a:xfrm>
              </p:grpSpPr>
              <p:sp>
                <p:nvSpPr>
                  <p:cNvPr id="200" name="Arc 92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7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1" name="Arc 93"/>
                  <p:cNvSpPr>
                    <a:spLocks/>
                  </p:cNvSpPr>
                  <p:nvPr/>
                </p:nvSpPr>
                <p:spPr bwMode="auto">
                  <a:xfrm flipH="1" flipV="1">
                    <a:off x="0" y="10121"/>
                    <a:ext cx="20000" cy="987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84" name="Group 94"/>
              <p:cNvGrpSpPr>
                <a:grpSpLocks/>
              </p:cNvGrpSpPr>
              <p:nvPr/>
            </p:nvGrpSpPr>
            <p:grpSpPr bwMode="auto">
              <a:xfrm>
                <a:off x="0" y="10020"/>
                <a:ext cx="19818" cy="4967"/>
                <a:chOff x="0" y="0"/>
                <a:chExt cx="20000" cy="19998"/>
              </a:xfrm>
            </p:grpSpPr>
            <p:grpSp>
              <p:nvGrpSpPr>
                <p:cNvPr id="192" name="Group 95"/>
                <p:cNvGrpSpPr>
                  <a:grpSpLocks/>
                </p:cNvGrpSpPr>
                <p:nvPr/>
              </p:nvGrpSpPr>
              <p:grpSpPr bwMode="auto">
                <a:xfrm>
                  <a:off x="10110" y="0"/>
                  <a:ext cx="9890" cy="10037"/>
                  <a:chOff x="0" y="0"/>
                  <a:chExt cx="20000" cy="19999"/>
                </a:xfrm>
              </p:grpSpPr>
              <p:sp>
                <p:nvSpPr>
                  <p:cNvPr id="196" name="Arc 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7" name="Arc 97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93" name="Group 98"/>
                <p:cNvGrpSpPr>
                  <a:grpSpLocks/>
                </p:cNvGrpSpPr>
                <p:nvPr/>
              </p:nvGrpSpPr>
              <p:grpSpPr bwMode="auto">
                <a:xfrm>
                  <a:off x="0" y="9989"/>
                  <a:ext cx="9890" cy="10009"/>
                  <a:chOff x="0" y="0"/>
                  <a:chExt cx="20000" cy="20000"/>
                </a:xfrm>
              </p:grpSpPr>
              <p:sp>
                <p:nvSpPr>
                  <p:cNvPr id="194" name="Arc 99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5" name="Arc 100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85" name="Group 101"/>
              <p:cNvGrpSpPr>
                <a:grpSpLocks/>
              </p:cNvGrpSpPr>
              <p:nvPr/>
            </p:nvGrpSpPr>
            <p:grpSpPr bwMode="auto">
              <a:xfrm>
                <a:off x="0" y="15030"/>
                <a:ext cx="19818" cy="4967"/>
                <a:chOff x="0" y="0"/>
                <a:chExt cx="20000" cy="19998"/>
              </a:xfrm>
            </p:grpSpPr>
            <p:grpSp>
              <p:nvGrpSpPr>
                <p:cNvPr id="186" name="Group 102"/>
                <p:cNvGrpSpPr>
                  <a:grpSpLocks/>
                </p:cNvGrpSpPr>
                <p:nvPr/>
              </p:nvGrpSpPr>
              <p:grpSpPr bwMode="auto">
                <a:xfrm>
                  <a:off x="10110" y="0"/>
                  <a:ext cx="9890" cy="10037"/>
                  <a:chOff x="0" y="0"/>
                  <a:chExt cx="20000" cy="19999"/>
                </a:xfrm>
              </p:grpSpPr>
              <p:sp>
                <p:nvSpPr>
                  <p:cNvPr id="190" name="Arc 10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1" name="Arc 104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87" name="Group 105"/>
                <p:cNvGrpSpPr>
                  <a:grpSpLocks/>
                </p:cNvGrpSpPr>
                <p:nvPr/>
              </p:nvGrpSpPr>
              <p:grpSpPr bwMode="auto">
                <a:xfrm>
                  <a:off x="0" y="9989"/>
                  <a:ext cx="9890" cy="10009"/>
                  <a:chOff x="0" y="0"/>
                  <a:chExt cx="20000" cy="20000"/>
                </a:xfrm>
              </p:grpSpPr>
              <p:sp>
                <p:nvSpPr>
                  <p:cNvPr id="188" name="Arc 106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9" name="Arc 107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65" name="Group 108"/>
            <p:cNvGrpSpPr>
              <a:grpSpLocks/>
            </p:cNvGrpSpPr>
            <p:nvPr/>
          </p:nvGrpSpPr>
          <p:grpSpPr bwMode="auto">
            <a:xfrm>
              <a:off x="4720" y="8477"/>
              <a:ext cx="12170" cy="3233"/>
              <a:chOff x="-1" y="0"/>
              <a:chExt cx="20001" cy="19997"/>
            </a:xfrm>
          </p:grpSpPr>
          <p:grpSp>
            <p:nvGrpSpPr>
              <p:cNvPr id="154" name="Group 109"/>
              <p:cNvGrpSpPr>
                <a:grpSpLocks/>
              </p:cNvGrpSpPr>
              <p:nvPr/>
            </p:nvGrpSpPr>
            <p:grpSpPr bwMode="auto">
              <a:xfrm>
                <a:off x="-1" y="0"/>
                <a:ext cx="19819" cy="4967"/>
                <a:chOff x="-1" y="0"/>
                <a:chExt cx="20001" cy="19994"/>
              </a:xfrm>
            </p:grpSpPr>
            <p:grpSp>
              <p:nvGrpSpPr>
                <p:cNvPr id="176" name="Group 110"/>
                <p:cNvGrpSpPr>
                  <a:grpSpLocks/>
                </p:cNvGrpSpPr>
                <p:nvPr/>
              </p:nvGrpSpPr>
              <p:grpSpPr bwMode="auto">
                <a:xfrm>
                  <a:off x="10110" y="0"/>
                  <a:ext cx="9890" cy="10035"/>
                  <a:chOff x="0" y="0"/>
                  <a:chExt cx="20000" cy="19999"/>
                </a:xfrm>
              </p:grpSpPr>
              <p:sp>
                <p:nvSpPr>
                  <p:cNvPr id="180" name="Arc 11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1" name="Arc 112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7" name="Group 113"/>
                <p:cNvGrpSpPr>
                  <a:grpSpLocks/>
                </p:cNvGrpSpPr>
                <p:nvPr/>
              </p:nvGrpSpPr>
              <p:grpSpPr bwMode="auto">
                <a:xfrm>
                  <a:off x="-1" y="9983"/>
                  <a:ext cx="9890" cy="10011"/>
                  <a:chOff x="0" y="-8"/>
                  <a:chExt cx="20000" cy="20008"/>
                </a:xfrm>
              </p:grpSpPr>
              <p:sp>
                <p:nvSpPr>
                  <p:cNvPr id="178" name="Arc 114"/>
                  <p:cNvSpPr>
                    <a:spLocks/>
                  </p:cNvSpPr>
                  <p:nvPr/>
                </p:nvSpPr>
                <p:spPr bwMode="auto">
                  <a:xfrm flipH="1">
                    <a:off x="0" y="-8"/>
                    <a:ext cx="20000" cy="990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9" name="Arc 115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55" name="Group 116"/>
              <p:cNvGrpSpPr>
                <a:grpSpLocks/>
              </p:cNvGrpSpPr>
              <p:nvPr/>
            </p:nvGrpSpPr>
            <p:grpSpPr bwMode="auto">
              <a:xfrm>
                <a:off x="181" y="5010"/>
                <a:ext cx="19819" cy="4967"/>
                <a:chOff x="1" y="0"/>
                <a:chExt cx="19999" cy="19998"/>
              </a:xfrm>
            </p:grpSpPr>
            <p:grpSp>
              <p:nvGrpSpPr>
                <p:cNvPr id="170" name="Group 117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174" name="Arc 11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5" name="Arc 119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1" name="Group 120"/>
                <p:cNvGrpSpPr>
                  <a:grpSpLocks/>
                </p:cNvGrpSpPr>
                <p:nvPr/>
              </p:nvGrpSpPr>
              <p:grpSpPr bwMode="auto">
                <a:xfrm>
                  <a:off x="1" y="9985"/>
                  <a:ext cx="9889" cy="10013"/>
                  <a:chOff x="0" y="-8"/>
                  <a:chExt cx="20000" cy="20008"/>
                </a:xfrm>
              </p:grpSpPr>
              <p:sp>
                <p:nvSpPr>
                  <p:cNvPr id="172" name="Arc 121"/>
                  <p:cNvSpPr>
                    <a:spLocks/>
                  </p:cNvSpPr>
                  <p:nvPr/>
                </p:nvSpPr>
                <p:spPr bwMode="auto">
                  <a:xfrm flipH="1">
                    <a:off x="0" y="-8"/>
                    <a:ext cx="20000" cy="990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3" name="Arc 122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56" name="Group 123"/>
              <p:cNvGrpSpPr>
                <a:grpSpLocks/>
              </p:cNvGrpSpPr>
              <p:nvPr/>
            </p:nvGrpSpPr>
            <p:grpSpPr bwMode="auto">
              <a:xfrm>
                <a:off x="-1" y="10020"/>
                <a:ext cx="19819" cy="4967"/>
                <a:chOff x="1" y="0"/>
                <a:chExt cx="19999" cy="19998"/>
              </a:xfrm>
            </p:grpSpPr>
            <p:grpSp>
              <p:nvGrpSpPr>
                <p:cNvPr id="164" name="Group 124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168" name="Arc 1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9" name="Arc 126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5" name="Group 127"/>
                <p:cNvGrpSpPr>
                  <a:grpSpLocks/>
                </p:cNvGrpSpPr>
                <p:nvPr/>
              </p:nvGrpSpPr>
              <p:grpSpPr bwMode="auto">
                <a:xfrm>
                  <a:off x="1" y="9989"/>
                  <a:ext cx="9889" cy="10009"/>
                  <a:chOff x="0" y="0"/>
                  <a:chExt cx="20000" cy="20000"/>
                </a:xfrm>
              </p:grpSpPr>
              <p:sp>
                <p:nvSpPr>
                  <p:cNvPr id="166" name="Arc 128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7" name="Arc 129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57" name="Group 130"/>
              <p:cNvGrpSpPr>
                <a:grpSpLocks/>
              </p:cNvGrpSpPr>
              <p:nvPr/>
            </p:nvGrpSpPr>
            <p:grpSpPr bwMode="auto">
              <a:xfrm>
                <a:off x="-1" y="15030"/>
                <a:ext cx="19819" cy="4967"/>
                <a:chOff x="1" y="0"/>
                <a:chExt cx="19999" cy="19998"/>
              </a:xfrm>
            </p:grpSpPr>
            <p:grpSp>
              <p:nvGrpSpPr>
                <p:cNvPr id="158" name="Group 131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162" name="Arc 1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3" name="Arc 133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9" name="Group 134"/>
                <p:cNvGrpSpPr>
                  <a:grpSpLocks/>
                </p:cNvGrpSpPr>
                <p:nvPr/>
              </p:nvGrpSpPr>
              <p:grpSpPr bwMode="auto">
                <a:xfrm>
                  <a:off x="1" y="9989"/>
                  <a:ext cx="9889" cy="10009"/>
                  <a:chOff x="0" y="0"/>
                  <a:chExt cx="20000" cy="20000"/>
                </a:xfrm>
              </p:grpSpPr>
              <p:sp>
                <p:nvSpPr>
                  <p:cNvPr id="160" name="Arc 135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1" name="Arc 136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66" name="Group 137"/>
            <p:cNvGrpSpPr>
              <a:grpSpLocks/>
            </p:cNvGrpSpPr>
            <p:nvPr/>
          </p:nvGrpSpPr>
          <p:grpSpPr bwMode="auto">
            <a:xfrm>
              <a:off x="4887" y="11700"/>
              <a:ext cx="12059" cy="803"/>
              <a:chOff x="-1" y="0"/>
              <a:chExt cx="20001" cy="19997"/>
            </a:xfrm>
          </p:grpSpPr>
          <p:grpSp>
            <p:nvGrpSpPr>
              <p:cNvPr id="148" name="Group 138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52" name="Arc 139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3" name="Arc 140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49" name="Group 141"/>
              <p:cNvGrpSpPr>
                <a:grpSpLocks/>
              </p:cNvGrpSpPr>
              <p:nvPr/>
            </p:nvGrpSpPr>
            <p:grpSpPr bwMode="auto">
              <a:xfrm>
                <a:off x="-1" y="9986"/>
                <a:ext cx="9890" cy="10011"/>
                <a:chOff x="0" y="0"/>
                <a:chExt cx="20000" cy="20000"/>
              </a:xfrm>
            </p:grpSpPr>
            <p:sp>
              <p:nvSpPr>
                <p:cNvPr id="150" name="Arc 142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1" name="Arc 143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20000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67" name="Group 144"/>
            <p:cNvGrpSpPr>
              <a:grpSpLocks/>
            </p:cNvGrpSpPr>
            <p:nvPr/>
          </p:nvGrpSpPr>
          <p:grpSpPr bwMode="auto">
            <a:xfrm>
              <a:off x="4998" y="12510"/>
              <a:ext cx="12059" cy="803"/>
              <a:chOff x="-1" y="0"/>
              <a:chExt cx="20001" cy="19997"/>
            </a:xfrm>
          </p:grpSpPr>
          <p:grpSp>
            <p:nvGrpSpPr>
              <p:cNvPr id="142" name="Group 145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46" name="Arc 146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7" name="Arc 147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148"/>
              <p:cNvGrpSpPr>
                <a:grpSpLocks/>
              </p:cNvGrpSpPr>
              <p:nvPr/>
            </p:nvGrpSpPr>
            <p:grpSpPr bwMode="auto">
              <a:xfrm>
                <a:off x="-1" y="9986"/>
                <a:ext cx="9890" cy="10011"/>
                <a:chOff x="0" y="0"/>
                <a:chExt cx="20000" cy="20000"/>
              </a:xfrm>
            </p:grpSpPr>
            <p:sp>
              <p:nvSpPr>
                <p:cNvPr id="144" name="Arc 149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5" name="Arc 150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20000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68" name="Group 151"/>
            <p:cNvGrpSpPr>
              <a:grpSpLocks/>
            </p:cNvGrpSpPr>
            <p:nvPr/>
          </p:nvGrpSpPr>
          <p:grpSpPr bwMode="auto">
            <a:xfrm>
              <a:off x="4887" y="13320"/>
              <a:ext cx="12059" cy="803"/>
              <a:chOff x="-1" y="0"/>
              <a:chExt cx="20001" cy="19997"/>
            </a:xfrm>
          </p:grpSpPr>
          <p:grpSp>
            <p:nvGrpSpPr>
              <p:cNvPr id="136" name="Group 152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40" name="Arc 153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1" name="Arc 154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37" name="Group 155"/>
              <p:cNvGrpSpPr>
                <a:grpSpLocks/>
              </p:cNvGrpSpPr>
              <p:nvPr/>
            </p:nvGrpSpPr>
            <p:grpSpPr bwMode="auto">
              <a:xfrm>
                <a:off x="-1" y="9986"/>
                <a:ext cx="9890" cy="10011"/>
                <a:chOff x="0" y="0"/>
                <a:chExt cx="20000" cy="20000"/>
              </a:xfrm>
            </p:grpSpPr>
            <p:sp>
              <p:nvSpPr>
                <p:cNvPr id="138" name="Arc 156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9" name="Arc 157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20000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69" name="Group 158"/>
            <p:cNvGrpSpPr>
              <a:grpSpLocks/>
            </p:cNvGrpSpPr>
            <p:nvPr/>
          </p:nvGrpSpPr>
          <p:grpSpPr bwMode="auto">
            <a:xfrm>
              <a:off x="4887" y="14130"/>
              <a:ext cx="12059" cy="803"/>
              <a:chOff x="-1" y="0"/>
              <a:chExt cx="20001" cy="19997"/>
            </a:xfrm>
          </p:grpSpPr>
          <p:grpSp>
            <p:nvGrpSpPr>
              <p:cNvPr id="130" name="Group 159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34" name="Arc 160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5" name="Arc 161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162"/>
              <p:cNvGrpSpPr>
                <a:grpSpLocks/>
              </p:cNvGrpSpPr>
              <p:nvPr/>
            </p:nvGrpSpPr>
            <p:grpSpPr bwMode="auto">
              <a:xfrm>
                <a:off x="-1" y="9986"/>
                <a:ext cx="9890" cy="10011"/>
                <a:chOff x="0" y="0"/>
                <a:chExt cx="20000" cy="20000"/>
              </a:xfrm>
            </p:grpSpPr>
            <p:sp>
              <p:nvSpPr>
                <p:cNvPr id="132" name="Arc 163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3" name="Arc 164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20000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70" name="Group 165"/>
            <p:cNvGrpSpPr>
              <a:grpSpLocks/>
            </p:cNvGrpSpPr>
            <p:nvPr/>
          </p:nvGrpSpPr>
          <p:grpSpPr bwMode="auto">
            <a:xfrm>
              <a:off x="4887" y="1188"/>
              <a:ext cx="12059" cy="803"/>
              <a:chOff x="-1" y="0"/>
              <a:chExt cx="20001" cy="19997"/>
            </a:xfrm>
          </p:grpSpPr>
          <p:grpSp>
            <p:nvGrpSpPr>
              <p:cNvPr id="124" name="Group 166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28" name="Arc 167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9" name="Arc 168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25" name="Group 169"/>
              <p:cNvGrpSpPr>
                <a:grpSpLocks/>
              </p:cNvGrpSpPr>
              <p:nvPr/>
            </p:nvGrpSpPr>
            <p:grpSpPr bwMode="auto">
              <a:xfrm>
                <a:off x="-1" y="10011"/>
                <a:ext cx="9890" cy="9986"/>
                <a:chOff x="0" y="0"/>
                <a:chExt cx="20000" cy="20000"/>
              </a:xfrm>
            </p:grpSpPr>
            <p:sp>
              <p:nvSpPr>
                <p:cNvPr id="126" name="Arc 170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87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7" name="Arc 171"/>
                <p:cNvSpPr>
                  <a:spLocks/>
                </p:cNvSpPr>
                <p:nvPr/>
              </p:nvSpPr>
              <p:spPr bwMode="auto">
                <a:xfrm flipH="1" flipV="1">
                  <a:off x="0" y="10126"/>
                  <a:ext cx="20000" cy="987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71" name="Group 172"/>
            <p:cNvGrpSpPr>
              <a:grpSpLocks/>
            </p:cNvGrpSpPr>
            <p:nvPr/>
          </p:nvGrpSpPr>
          <p:grpSpPr bwMode="auto">
            <a:xfrm>
              <a:off x="4720" y="14923"/>
              <a:ext cx="12059" cy="803"/>
              <a:chOff x="-1" y="0"/>
              <a:chExt cx="20001" cy="19997"/>
            </a:xfrm>
          </p:grpSpPr>
          <p:grpSp>
            <p:nvGrpSpPr>
              <p:cNvPr id="118" name="Group 173"/>
              <p:cNvGrpSpPr>
                <a:grpSpLocks/>
              </p:cNvGrpSpPr>
              <p:nvPr/>
            </p:nvGrpSpPr>
            <p:grpSpPr bwMode="auto">
              <a:xfrm>
                <a:off x="10110" y="0"/>
                <a:ext cx="9890" cy="10036"/>
                <a:chOff x="0" y="0"/>
                <a:chExt cx="20000" cy="19999"/>
              </a:xfrm>
            </p:grpSpPr>
            <p:sp>
              <p:nvSpPr>
                <p:cNvPr id="122" name="Arc 174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3" name="Arc 175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9" name="Group 176"/>
              <p:cNvGrpSpPr>
                <a:grpSpLocks/>
              </p:cNvGrpSpPr>
              <p:nvPr/>
            </p:nvGrpSpPr>
            <p:grpSpPr bwMode="auto">
              <a:xfrm>
                <a:off x="-1" y="9986"/>
                <a:ext cx="9890" cy="10011"/>
                <a:chOff x="0" y="0"/>
                <a:chExt cx="20000" cy="20000"/>
              </a:xfrm>
            </p:grpSpPr>
            <p:sp>
              <p:nvSpPr>
                <p:cNvPr id="120" name="Arc 177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1" name="Arc 178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20000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72" name="Group 179"/>
            <p:cNvGrpSpPr>
              <a:grpSpLocks/>
            </p:cNvGrpSpPr>
            <p:nvPr/>
          </p:nvGrpSpPr>
          <p:grpSpPr bwMode="auto">
            <a:xfrm>
              <a:off x="4720" y="15716"/>
              <a:ext cx="12170" cy="3233"/>
              <a:chOff x="-1" y="0"/>
              <a:chExt cx="20001" cy="19997"/>
            </a:xfrm>
          </p:grpSpPr>
          <p:grpSp>
            <p:nvGrpSpPr>
              <p:cNvPr id="90" name="Group 180"/>
              <p:cNvGrpSpPr>
                <a:grpSpLocks/>
              </p:cNvGrpSpPr>
              <p:nvPr/>
            </p:nvGrpSpPr>
            <p:grpSpPr bwMode="auto">
              <a:xfrm>
                <a:off x="-1" y="0"/>
                <a:ext cx="19819" cy="4967"/>
                <a:chOff x="-1" y="0"/>
                <a:chExt cx="20001" cy="19994"/>
              </a:xfrm>
            </p:grpSpPr>
            <p:grpSp>
              <p:nvGrpSpPr>
                <p:cNvPr id="112" name="Group 181"/>
                <p:cNvGrpSpPr>
                  <a:grpSpLocks/>
                </p:cNvGrpSpPr>
                <p:nvPr/>
              </p:nvGrpSpPr>
              <p:grpSpPr bwMode="auto">
                <a:xfrm>
                  <a:off x="10110" y="0"/>
                  <a:ext cx="9890" cy="10035"/>
                  <a:chOff x="0" y="0"/>
                  <a:chExt cx="20000" cy="19999"/>
                </a:xfrm>
              </p:grpSpPr>
              <p:sp>
                <p:nvSpPr>
                  <p:cNvPr id="116" name="Arc 18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" name="Arc 183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3" name="Group 184"/>
                <p:cNvGrpSpPr>
                  <a:grpSpLocks/>
                </p:cNvGrpSpPr>
                <p:nvPr/>
              </p:nvGrpSpPr>
              <p:grpSpPr bwMode="auto">
                <a:xfrm>
                  <a:off x="-1" y="9983"/>
                  <a:ext cx="9890" cy="10011"/>
                  <a:chOff x="0" y="-8"/>
                  <a:chExt cx="20000" cy="20008"/>
                </a:xfrm>
              </p:grpSpPr>
              <p:sp>
                <p:nvSpPr>
                  <p:cNvPr id="114" name="Arc 185"/>
                  <p:cNvSpPr>
                    <a:spLocks/>
                  </p:cNvSpPr>
                  <p:nvPr/>
                </p:nvSpPr>
                <p:spPr bwMode="auto">
                  <a:xfrm flipH="1">
                    <a:off x="0" y="-8"/>
                    <a:ext cx="20000" cy="990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" name="Arc 186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1" name="Group 187"/>
              <p:cNvGrpSpPr>
                <a:grpSpLocks/>
              </p:cNvGrpSpPr>
              <p:nvPr/>
            </p:nvGrpSpPr>
            <p:grpSpPr bwMode="auto">
              <a:xfrm>
                <a:off x="181" y="5010"/>
                <a:ext cx="19819" cy="4967"/>
                <a:chOff x="1" y="0"/>
                <a:chExt cx="19999" cy="19998"/>
              </a:xfrm>
            </p:grpSpPr>
            <p:grpSp>
              <p:nvGrpSpPr>
                <p:cNvPr id="106" name="Group 188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110" name="Arc 1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" name="Arc 190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7" name="Group 191"/>
                <p:cNvGrpSpPr>
                  <a:grpSpLocks/>
                </p:cNvGrpSpPr>
                <p:nvPr/>
              </p:nvGrpSpPr>
              <p:grpSpPr bwMode="auto">
                <a:xfrm>
                  <a:off x="1" y="9985"/>
                  <a:ext cx="9889" cy="10013"/>
                  <a:chOff x="0" y="-8"/>
                  <a:chExt cx="20000" cy="20008"/>
                </a:xfrm>
              </p:grpSpPr>
              <p:sp>
                <p:nvSpPr>
                  <p:cNvPr id="108" name="Arc 192"/>
                  <p:cNvSpPr>
                    <a:spLocks/>
                  </p:cNvSpPr>
                  <p:nvPr/>
                </p:nvSpPr>
                <p:spPr bwMode="auto">
                  <a:xfrm flipH="1">
                    <a:off x="0" y="-8"/>
                    <a:ext cx="20000" cy="990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" name="Arc 193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2" name="Group 194"/>
              <p:cNvGrpSpPr>
                <a:grpSpLocks/>
              </p:cNvGrpSpPr>
              <p:nvPr/>
            </p:nvGrpSpPr>
            <p:grpSpPr bwMode="auto">
              <a:xfrm>
                <a:off x="-1" y="10020"/>
                <a:ext cx="19819" cy="4967"/>
                <a:chOff x="1" y="0"/>
                <a:chExt cx="19999" cy="19998"/>
              </a:xfrm>
            </p:grpSpPr>
            <p:grpSp>
              <p:nvGrpSpPr>
                <p:cNvPr id="100" name="Group 195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104" name="Arc 1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" name="Arc 197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1" name="Group 198"/>
                <p:cNvGrpSpPr>
                  <a:grpSpLocks/>
                </p:cNvGrpSpPr>
                <p:nvPr/>
              </p:nvGrpSpPr>
              <p:grpSpPr bwMode="auto">
                <a:xfrm>
                  <a:off x="1" y="9989"/>
                  <a:ext cx="9889" cy="10009"/>
                  <a:chOff x="0" y="0"/>
                  <a:chExt cx="20000" cy="20000"/>
                </a:xfrm>
              </p:grpSpPr>
              <p:sp>
                <p:nvSpPr>
                  <p:cNvPr id="102" name="Arc 199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" name="Arc 200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3" name="Group 201"/>
              <p:cNvGrpSpPr>
                <a:grpSpLocks/>
              </p:cNvGrpSpPr>
              <p:nvPr/>
            </p:nvGrpSpPr>
            <p:grpSpPr bwMode="auto">
              <a:xfrm>
                <a:off x="-1" y="15030"/>
                <a:ext cx="19819" cy="4967"/>
                <a:chOff x="1" y="0"/>
                <a:chExt cx="19999" cy="19998"/>
              </a:xfrm>
            </p:grpSpPr>
            <p:grpSp>
              <p:nvGrpSpPr>
                <p:cNvPr id="94" name="Group 202"/>
                <p:cNvGrpSpPr>
                  <a:grpSpLocks/>
                </p:cNvGrpSpPr>
                <p:nvPr/>
              </p:nvGrpSpPr>
              <p:grpSpPr bwMode="auto">
                <a:xfrm>
                  <a:off x="10111" y="0"/>
                  <a:ext cx="9889" cy="10037"/>
                  <a:chOff x="0" y="0"/>
                  <a:chExt cx="20000" cy="19999"/>
                </a:xfrm>
              </p:grpSpPr>
              <p:sp>
                <p:nvSpPr>
                  <p:cNvPr id="98" name="Arc 20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" name="Arc 204"/>
                  <p:cNvSpPr>
                    <a:spLocks/>
                  </p:cNvSpPr>
                  <p:nvPr/>
                </p:nvSpPr>
                <p:spPr bwMode="auto">
                  <a:xfrm flipV="1">
                    <a:off x="0" y="10172"/>
                    <a:ext cx="20000" cy="982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5" name="Group 205"/>
                <p:cNvGrpSpPr>
                  <a:grpSpLocks/>
                </p:cNvGrpSpPr>
                <p:nvPr/>
              </p:nvGrpSpPr>
              <p:grpSpPr bwMode="auto">
                <a:xfrm>
                  <a:off x="1" y="9989"/>
                  <a:ext cx="9889" cy="10009"/>
                  <a:chOff x="0" y="0"/>
                  <a:chExt cx="20000" cy="20000"/>
                </a:xfrm>
              </p:grpSpPr>
              <p:sp>
                <p:nvSpPr>
                  <p:cNvPr id="96" name="Arc 206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20000" cy="989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" name="Arc 207"/>
                  <p:cNvSpPr>
                    <a:spLocks/>
                  </p:cNvSpPr>
                  <p:nvPr/>
                </p:nvSpPr>
                <p:spPr bwMode="auto">
                  <a:xfrm flipH="1" flipV="1">
                    <a:off x="0" y="10145"/>
                    <a:ext cx="20000" cy="985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73" name="Group 208"/>
            <p:cNvGrpSpPr>
              <a:grpSpLocks/>
            </p:cNvGrpSpPr>
            <p:nvPr/>
          </p:nvGrpSpPr>
          <p:grpSpPr bwMode="auto">
            <a:xfrm>
              <a:off x="4553" y="18939"/>
              <a:ext cx="12060" cy="803"/>
              <a:chOff x="0" y="0"/>
              <a:chExt cx="20000" cy="19997"/>
            </a:xfrm>
          </p:grpSpPr>
          <p:grpSp>
            <p:nvGrpSpPr>
              <p:cNvPr id="84" name="Group 209"/>
              <p:cNvGrpSpPr>
                <a:grpSpLocks/>
              </p:cNvGrpSpPr>
              <p:nvPr/>
            </p:nvGrpSpPr>
            <p:grpSpPr bwMode="auto">
              <a:xfrm>
                <a:off x="10111" y="0"/>
                <a:ext cx="9889" cy="10036"/>
                <a:chOff x="0" y="0"/>
                <a:chExt cx="20000" cy="19999"/>
              </a:xfrm>
            </p:grpSpPr>
            <p:sp>
              <p:nvSpPr>
                <p:cNvPr id="88" name="Arc 210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" name="Arc 211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5" name="Group 212"/>
              <p:cNvGrpSpPr>
                <a:grpSpLocks/>
              </p:cNvGrpSpPr>
              <p:nvPr/>
            </p:nvGrpSpPr>
            <p:grpSpPr bwMode="auto">
              <a:xfrm>
                <a:off x="0" y="9986"/>
                <a:ext cx="9889" cy="10011"/>
                <a:chOff x="0" y="0"/>
                <a:chExt cx="19998" cy="20000"/>
              </a:xfrm>
            </p:grpSpPr>
            <p:sp>
              <p:nvSpPr>
                <p:cNvPr id="86" name="Arc 213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19998" cy="99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" name="Arc 214"/>
                <p:cNvSpPr>
                  <a:spLocks/>
                </p:cNvSpPr>
                <p:nvPr/>
              </p:nvSpPr>
              <p:spPr bwMode="auto">
                <a:xfrm flipH="1" flipV="1">
                  <a:off x="0" y="10151"/>
                  <a:ext cx="19998" cy="984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74" name="Group 215"/>
            <p:cNvGrpSpPr>
              <a:grpSpLocks/>
            </p:cNvGrpSpPr>
            <p:nvPr/>
          </p:nvGrpSpPr>
          <p:grpSpPr bwMode="auto">
            <a:xfrm>
              <a:off x="4886" y="395"/>
              <a:ext cx="12060" cy="803"/>
              <a:chOff x="0" y="0"/>
              <a:chExt cx="20000" cy="19997"/>
            </a:xfrm>
          </p:grpSpPr>
          <p:grpSp>
            <p:nvGrpSpPr>
              <p:cNvPr id="78" name="Group 216"/>
              <p:cNvGrpSpPr>
                <a:grpSpLocks/>
              </p:cNvGrpSpPr>
              <p:nvPr/>
            </p:nvGrpSpPr>
            <p:grpSpPr bwMode="auto">
              <a:xfrm>
                <a:off x="10111" y="0"/>
                <a:ext cx="9889" cy="10036"/>
                <a:chOff x="0" y="0"/>
                <a:chExt cx="20000" cy="19999"/>
              </a:xfrm>
            </p:grpSpPr>
            <p:sp>
              <p:nvSpPr>
                <p:cNvPr id="82" name="Arc 217"/>
                <p:cNvSpPr>
                  <a:spLocks/>
                </p:cNvSpPr>
                <p:nvPr/>
              </p:nvSpPr>
              <p:spPr bwMode="auto">
                <a:xfrm>
                  <a:off x="0" y="0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Arc 218"/>
                <p:cNvSpPr>
                  <a:spLocks/>
                </p:cNvSpPr>
                <p:nvPr/>
              </p:nvSpPr>
              <p:spPr bwMode="auto">
                <a:xfrm flipV="1">
                  <a:off x="0" y="10173"/>
                  <a:ext cx="20000" cy="982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9" name="Group 219"/>
              <p:cNvGrpSpPr>
                <a:grpSpLocks/>
              </p:cNvGrpSpPr>
              <p:nvPr/>
            </p:nvGrpSpPr>
            <p:grpSpPr bwMode="auto">
              <a:xfrm>
                <a:off x="0" y="10011"/>
                <a:ext cx="9889" cy="9986"/>
                <a:chOff x="0" y="0"/>
                <a:chExt cx="20000" cy="20000"/>
              </a:xfrm>
            </p:grpSpPr>
            <p:sp>
              <p:nvSpPr>
                <p:cNvPr id="80" name="Arc 220"/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20000" cy="987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Arc 221"/>
                <p:cNvSpPr>
                  <a:spLocks/>
                </p:cNvSpPr>
                <p:nvPr/>
              </p:nvSpPr>
              <p:spPr bwMode="auto">
                <a:xfrm flipH="1" flipV="1">
                  <a:off x="0" y="10126"/>
                  <a:ext cx="20000" cy="987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75" name="Line 222"/>
            <p:cNvSpPr>
              <a:spLocks noChangeShapeType="1"/>
            </p:cNvSpPr>
            <p:nvPr/>
          </p:nvSpPr>
          <p:spPr bwMode="auto">
            <a:xfrm>
              <a:off x="0" y="5279"/>
              <a:ext cx="19833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223"/>
            <p:cNvSpPr>
              <a:spLocks noChangeShapeType="1"/>
            </p:cNvSpPr>
            <p:nvPr/>
          </p:nvSpPr>
          <p:spPr bwMode="auto">
            <a:xfrm flipV="1">
              <a:off x="0" y="-2"/>
              <a:ext cx="11" cy="5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224"/>
            <p:cNvSpPr>
              <a:spLocks/>
            </p:cNvSpPr>
            <p:nvPr/>
          </p:nvSpPr>
          <p:spPr bwMode="auto">
            <a:xfrm>
              <a:off x="0" y="5292"/>
              <a:ext cx="20000" cy="14714"/>
            </a:xfrm>
            <a:custGeom>
              <a:avLst/>
              <a:gdLst>
                <a:gd name="T0" fmla="*/ 19911 w 20000"/>
                <a:gd name="T1" fmla="*/ 0 h 20000"/>
                <a:gd name="T2" fmla="*/ 19911 w 20000"/>
                <a:gd name="T3" fmla="*/ 4374 h 20000"/>
                <a:gd name="T4" fmla="*/ 0 w 20000"/>
                <a:gd name="T5" fmla="*/ 4374 h 20000"/>
                <a:gd name="T6" fmla="*/ 0 w 20000"/>
                <a:gd name="T7" fmla="*/ 14162 h 20000"/>
                <a:gd name="T8" fmla="*/ 19989 w 20000"/>
                <a:gd name="T9" fmla="*/ 14155 h 20000"/>
                <a:gd name="T10" fmla="*/ 19989 w 20000"/>
                <a:gd name="T11" fmla="*/ 18551 h 20000"/>
                <a:gd name="T12" fmla="*/ 0 w 20000"/>
                <a:gd name="T13" fmla="*/ 18569 h 20000"/>
                <a:gd name="T14" fmla="*/ 0 w 20000"/>
                <a:gd name="T15" fmla="*/ 1999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9911" y="0"/>
                  </a:moveTo>
                  <a:lnTo>
                    <a:pt x="19911" y="4374"/>
                  </a:lnTo>
                  <a:lnTo>
                    <a:pt x="0" y="4374"/>
                  </a:lnTo>
                  <a:lnTo>
                    <a:pt x="0" y="14162"/>
                  </a:lnTo>
                  <a:lnTo>
                    <a:pt x="19989" y="14155"/>
                  </a:lnTo>
                  <a:lnTo>
                    <a:pt x="19989" y="18551"/>
                  </a:lnTo>
                  <a:lnTo>
                    <a:pt x="0" y="18569"/>
                  </a:lnTo>
                  <a:lnTo>
                    <a:pt x="0" y="1999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772319" y="874758"/>
            <a:ext cx="266700" cy="895826"/>
            <a:chOff x="1108076" y="1081089"/>
            <a:chExt cx="266700" cy="895826"/>
          </a:xfrm>
        </p:grpSpPr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1262063" y="1081089"/>
              <a:ext cx="0" cy="712788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Oval 225"/>
            <p:cNvSpPr>
              <a:spLocks noChangeArrowheads="1"/>
            </p:cNvSpPr>
            <p:nvPr/>
          </p:nvSpPr>
          <p:spPr bwMode="auto">
            <a:xfrm>
              <a:off x="1108076" y="1706564"/>
              <a:ext cx="266700" cy="270351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3143328" y="1476560"/>
            <a:ext cx="1563687" cy="330201"/>
            <a:chOff x="423863" y="4010030"/>
            <a:chExt cx="1563687" cy="330201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38250" y="4133855"/>
              <a:ext cx="749300" cy="34925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Arc 24"/>
            <p:cNvSpPr>
              <a:spLocks/>
            </p:cNvSpPr>
            <p:nvPr/>
          </p:nvSpPr>
          <p:spPr bwMode="auto">
            <a:xfrm flipH="1" flipV="1">
              <a:off x="423863" y="4160843"/>
              <a:ext cx="774700" cy="179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Arc 25"/>
            <p:cNvSpPr>
              <a:spLocks/>
            </p:cNvSpPr>
            <p:nvPr/>
          </p:nvSpPr>
          <p:spPr bwMode="auto">
            <a:xfrm flipV="1">
              <a:off x="1212850" y="4160843"/>
              <a:ext cx="774700" cy="179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Arc 26"/>
            <p:cNvSpPr>
              <a:spLocks/>
            </p:cNvSpPr>
            <p:nvPr/>
          </p:nvSpPr>
          <p:spPr bwMode="auto">
            <a:xfrm flipH="1">
              <a:off x="423863" y="4010030"/>
              <a:ext cx="644525" cy="1508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1890712" y="4154493"/>
              <a:ext cx="96837" cy="15081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med"/>
                  <a:tailEnd type="triangl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Oval 227"/>
            <p:cNvSpPr>
              <a:spLocks noChangeArrowheads="1"/>
            </p:cNvSpPr>
            <p:nvPr/>
          </p:nvSpPr>
          <p:spPr bwMode="auto">
            <a:xfrm>
              <a:off x="1111250" y="4024317"/>
              <a:ext cx="264995" cy="279737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1421650" y="986678"/>
            <a:ext cx="1581149" cy="796926"/>
            <a:chOff x="439738" y="2493966"/>
            <a:chExt cx="1581149" cy="796926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439738" y="2981329"/>
              <a:ext cx="1581149" cy="30956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rc 6"/>
            <p:cNvSpPr>
              <a:spLocks/>
            </p:cNvSpPr>
            <p:nvPr/>
          </p:nvSpPr>
          <p:spPr bwMode="auto">
            <a:xfrm flipH="1">
              <a:off x="841375" y="2516191"/>
              <a:ext cx="387350" cy="666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rc 7"/>
            <p:cNvSpPr>
              <a:spLocks/>
            </p:cNvSpPr>
            <p:nvPr/>
          </p:nvSpPr>
          <p:spPr bwMode="auto">
            <a:xfrm flipH="1" flipV="1">
              <a:off x="838200" y="2578103"/>
              <a:ext cx="390525" cy="82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rc 8"/>
            <p:cNvSpPr>
              <a:spLocks/>
            </p:cNvSpPr>
            <p:nvPr/>
          </p:nvSpPr>
          <p:spPr bwMode="auto">
            <a:xfrm flipV="1">
              <a:off x="1228725" y="2628903"/>
              <a:ext cx="481012" cy="317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Arc 9"/>
            <p:cNvSpPr>
              <a:spLocks/>
            </p:cNvSpPr>
            <p:nvPr/>
          </p:nvSpPr>
          <p:spPr bwMode="auto">
            <a:xfrm>
              <a:off x="1225550" y="2563816"/>
              <a:ext cx="484187" cy="603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Arc 10"/>
            <p:cNvSpPr>
              <a:spLocks/>
            </p:cNvSpPr>
            <p:nvPr/>
          </p:nvSpPr>
          <p:spPr bwMode="auto">
            <a:xfrm flipH="1">
              <a:off x="661988" y="2563816"/>
              <a:ext cx="566737" cy="1349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Arc 11"/>
            <p:cNvSpPr>
              <a:spLocks/>
            </p:cNvSpPr>
            <p:nvPr/>
          </p:nvSpPr>
          <p:spPr bwMode="auto">
            <a:xfrm flipH="1" flipV="1">
              <a:off x="663575" y="2698753"/>
              <a:ext cx="558800" cy="1158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Arc 12"/>
            <p:cNvSpPr>
              <a:spLocks/>
            </p:cNvSpPr>
            <p:nvPr/>
          </p:nvSpPr>
          <p:spPr bwMode="auto">
            <a:xfrm flipV="1">
              <a:off x="1222375" y="2740028"/>
              <a:ext cx="627062" cy="730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Arc 13"/>
            <p:cNvSpPr>
              <a:spLocks/>
            </p:cNvSpPr>
            <p:nvPr/>
          </p:nvSpPr>
          <p:spPr bwMode="auto">
            <a:xfrm>
              <a:off x="1219200" y="2693991"/>
              <a:ext cx="631825" cy="444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Arc 14"/>
            <p:cNvSpPr>
              <a:spLocks/>
            </p:cNvSpPr>
            <p:nvPr/>
          </p:nvSpPr>
          <p:spPr bwMode="auto">
            <a:xfrm flipH="1">
              <a:off x="560388" y="2690816"/>
              <a:ext cx="665162" cy="1063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Arc 15"/>
            <p:cNvSpPr>
              <a:spLocks/>
            </p:cNvSpPr>
            <p:nvPr/>
          </p:nvSpPr>
          <p:spPr bwMode="auto">
            <a:xfrm flipH="1" flipV="1">
              <a:off x="560388" y="2792416"/>
              <a:ext cx="665162" cy="1603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1228725" y="2892429"/>
              <a:ext cx="660400" cy="223838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Arc 17"/>
            <p:cNvSpPr>
              <a:spLocks/>
            </p:cNvSpPr>
            <p:nvPr/>
          </p:nvSpPr>
          <p:spPr bwMode="auto">
            <a:xfrm>
              <a:off x="1233488" y="2516191"/>
              <a:ext cx="323850" cy="285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Arc 18"/>
            <p:cNvSpPr>
              <a:spLocks/>
            </p:cNvSpPr>
            <p:nvPr/>
          </p:nvSpPr>
          <p:spPr bwMode="auto">
            <a:xfrm flipV="1">
              <a:off x="1243013" y="2544766"/>
              <a:ext cx="314325" cy="238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Arc 19"/>
            <p:cNvSpPr>
              <a:spLocks/>
            </p:cNvSpPr>
            <p:nvPr/>
          </p:nvSpPr>
          <p:spPr bwMode="auto">
            <a:xfrm flipH="1" flipV="1">
              <a:off x="981075" y="2522541"/>
              <a:ext cx="258762" cy="492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Arc 20"/>
            <p:cNvSpPr>
              <a:spLocks/>
            </p:cNvSpPr>
            <p:nvPr/>
          </p:nvSpPr>
          <p:spPr bwMode="auto">
            <a:xfrm flipH="1">
              <a:off x="976313" y="2493966"/>
              <a:ext cx="260350" cy="317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Oval 226"/>
            <p:cNvSpPr>
              <a:spLocks noChangeArrowheads="1"/>
            </p:cNvSpPr>
            <p:nvPr/>
          </p:nvSpPr>
          <p:spPr bwMode="auto">
            <a:xfrm>
              <a:off x="1135063" y="3000379"/>
              <a:ext cx="298522" cy="290513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Arc 228"/>
            <p:cNvSpPr>
              <a:spLocks/>
            </p:cNvSpPr>
            <p:nvPr/>
          </p:nvSpPr>
          <p:spPr bwMode="auto">
            <a:xfrm flipV="1">
              <a:off x="1228725" y="2884491"/>
              <a:ext cx="658812" cy="682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4791051" y="1414930"/>
            <a:ext cx="1581149" cy="800101"/>
            <a:chOff x="390525" y="5321306"/>
            <a:chExt cx="1581149" cy="800101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390525" y="5321306"/>
              <a:ext cx="1581149" cy="3079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Arc 29"/>
            <p:cNvSpPr>
              <a:spLocks/>
            </p:cNvSpPr>
            <p:nvPr/>
          </p:nvSpPr>
          <p:spPr bwMode="auto">
            <a:xfrm flipH="1" flipV="1">
              <a:off x="792163" y="6027745"/>
              <a:ext cx="388937" cy="666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Arc 30"/>
            <p:cNvSpPr>
              <a:spLocks/>
            </p:cNvSpPr>
            <p:nvPr/>
          </p:nvSpPr>
          <p:spPr bwMode="auto">
            <a:xfrm flipH="1">
              <a:off x="788988" y="5949957"/>
              <a:ext cx="392112" cy="82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Arc 31"/>
            <p:cNvSpPr>
              <a:spLocks/>
            </p:cNvSpPr>
            <p:nvPr/>
          </p:nvSpPr>
          <p:spPr bwMode="auto">
            <a:xfrm>
              <a:off x="1179513" y="5949957"/>
              <a:ext cx="481012" cy="317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Arc 32"/>
            <p:cNvSpPr>
              <a:spLocks/>
            </p:cNvSpPr>
            <p:nvPr/>
          </p:nvSpPr>
          <p:spPr bwMode="auto">
            <a:xfrm flipV="1">
              <a:off x="1177925" y="5986469"/>
              <a:ext cx="482600" cy="603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Arc 33"/>
            <p:cNvSpPr>
              <a:spLocks/>
            </p:cNvSpPr>
            <p:nvPr/>
          </p:nvSpPr>
          <p:spPr bwMode="auto">
            <a:xfrm flipH="1" flipV="1">
              <a:off x="612775" y="5911857"/>
              <a:ext cx="566737" cy="1349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Arc 34"/>
            <p:cNvSpPr>
              <a:spLocks/>
            </p:cNvSpPr>
            <p:nvPr/>
          </p:nvSpPr>
          <p:spPr bwMode="auto">
            <a:xfrm flipH="1">
              <a:off x="615950" y="5795969"/>
              <a:ext cx="558800" cy="1158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Arc 35"/>
            <p:cNvSpPr>
              <a:spLocks/>
            </p:cNvSpPr>
            <p:nvPr/>
          </p:nvSpPr>
          <p:spPr bwMode="auto">
            <a:xfrm>
              <a:off x="1174750" y="5797557"/>
              <a:ext cx="625475" cy="730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Arc 36"/>
            <p:cNvSpPr>
              <a:spLocks/>
            </p:cNvSpPr>
            <p:nvPr/>
          </p:nvSpPr>
          <p:spPr bwMode="auto">
            <a:xfrm flipV="1">
              <a:off x="1171575" y="5873757"/>
              <a:ext cx="631825" cy="428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Arc 37"/>
            <p:cNvSpPr>
              <a:spLocks/>
            </p:cNvSpPr>
            <p:nvPr/>
          </p:nvSpPr>
          <p:spPr bwMode="auto">
            <a:xfrm flipH="1" flipV="1">
              <a:off x="511175" y="5813432"/>
              <a:ext cx="666750" cy="1063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Arc 38"/>
            <p:cNvSpPr>
              <a:spLocks/>
            </p:cNvSpPr>
            <p:nvPr/>
          </p:nvSpPr>
          <p:spPr bwMode="auto">
            <a:xfrm flipH="1">
              <a:off x="511175" y="5657857"/>
              <a:ext cx="666750" cy="1603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Arc 39"/>
            <p:cNvSpPr>
              <a:spLocks/>
            </p:cNvSpPr>
            <p:nvPr/>
          </p:nvSpPr>
          <p:spPr bwMode="auto">
            <a:xfrm>
              <a:off x="1179513" y="5657857"/>
              <a:ext cx="731837" cy="85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1179513" y="5494344"/>
              <a:ext cx="17462" cy="627063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Arc 41"/>
            <p:cNvSpPr>
              <a:spLocks/>
            </p:cNvSpPr>
            <p:nvPr/>
          </p:nvSpPr>
          <p:spPr bwMode="auto">
            <a:xfrm flipV="1">
              <a:off x="1185863" y="6065845"/>
              <a:ext cx="322262" cy="285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Arc 42"/>
            <p:cNvSpPr>
              <a:spLocks/>
            </p:cNvSpPr>
            <p:nvPr/>
          </p:nvSpPr>
          <p:spPr bwMode="auto">
            <a:xfrm>
              <a:off x="1193800" y="6042032"/>
              <a:ext cx="314325" cy="238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Arc 43"/>
            <p:cNvSpPr>
              <a:spLocks/>
            </p:cNvSpPr>
            <p:nvPr/>
          </p:nvSpPr>
          <p:spPr bwMode="auto">
            <a:xfrm flipH="1">
              <a:off x="933450" y="6040445"/>
              <a:ext cx="257175" cy="476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Arc 44"/>
            <p:cNvSpPr>
              <a:spLocks/>
            </p:cNvSpPr>
            <p:nvPr/>
          </p:nvSpPr>
          <p:spPr bwMode="auto">
            <a:xfrm flipH="1" flipV="1">
              <a:off x="927100" y="6084895"/>
              <a:ext cx="261937" cy="317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Oval 229"/>
            <p:cNvSpPr>
              <a:spLocks noChangeArrowheads="1"/>
            </p:cNvSpPr>
            <p:nvPr/>
          </p:nvSpPr>
          <p:spPr bwMode="auto">
            <a:xfrm>
              <a:off x="1044575" y="5408619"/>
              <a:ext cx="280987" cy="266700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Arc 230"/>
            <p:cNvSpPr>
              <a:spLocks/>
            </p:cNvSpPr>
            <p:nvPr/>
          </p:nvSpPr>
          <p:spPr bwMode="auto">
            <a:xfrm flipV="1">
              <a:off x="1257300" y="5743582"/>
              <a:ext cx="654050" cy="682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Arc 231"/>
            <p:cNvSpPr>
              <a:spLocks/>
            </p:cNvSpPr>
            <p:nvPr/>
          </p:nvSpPr>
          <p:spPr bwMode="auto">
            <a:xfrm flipH="1" flipV="1">
              <a:off x="439738" y="5646744"/>
              <a:ext cx="814387" cy="1651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9" name="Rectangle 232"/>
          <p:cNvSpPr>
            <a:spLocks noChangeArrowheads="1"/>
          </p:cNvSpPr>
          <p:nvPr/>
        </p:nvSpPr>
        <p:spPr bwMode="auto">
          <a:xfrm>
            <a:off x="3275131" y="2265752"/>
            <a:ext cx="151592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en-US" altLang="en-US" sz="1800" i="1" dirty="0" smtClean="0">
                <a:latin typeface="Times New Roman" panose="02020603050405020304" pitchFamily="18" charset="0"/>
              </a:rPr>
              <a:t>Free precession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sp>
        <p:nvSpPr>
          <p:cNvPr id="60" name="Rectangle 233"/>
          <p:cNvSpPr>
            <a:spLocks noChangeArrowheads="1"/>
          </p:cNvSpPr>
          <p:nvPr/>
        </p:nvSpPr>
        <p:spPr bwMode="auto">
          <a:xfrm>
            <a:off x="1566906" y="2265752"/>
            <a:ext cx="1290637" cy="5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en-US" altLang="en-US" sz="18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en-US" sz="1800" i="1" dirty="0">
                <a:latin typeface="Times New Roman" panose="02020603050405020304" pitchFamily="18" charset="0"/>
              </a:rPr>
              <a:t>/2 </a:t>
            </a:r>
            <a:r>
              <a:rPr lang="en-US" altLang="en-US" sz="1800" i="1" dirty="0" smtClean="0">
                <a:latin typeface="Times New Roman" panose="02020603050405020304" pitchFamily="18" charset="0"/>
              </a:rPr>
              <a:t>flip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sp>
        <p:nvSpPr>
          <p:cNvPr id="61" name="Rectangle 234"/>
          <p:cNvSpPr>
            <a:spLocks noChangeArrowheads="1"/>
          </p:cNvSpPr>
          <p:nvPr/>
        </p:nvSpPr>
        <p:spPr bwMode="auto">
          <a:xfrm>
            <a:off x="373857" y="2265752"/>
            <a:ext cx="10636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en-US" altLang="en-US" i="1" dirty="0">
                <a:latin typeface="Times New Roman" panose="02020603050405020304" pitchFamily="18" charset="0"/>
              </a:rPr>
              <a:t>n</a:t>
            </a:r>
            <a:r>
              <a:rPr lang="en-US" altLang="en-US" sz="1800" i="1" dirty="0" smtClean="0">
                <a:latin typeface="Times New Roman" panose="02020603050405020304" pitchFamily="18" charset="0"/>
              </a:rPr>
              <a:t> Spin up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sp>
        <p:nvSpPr>
          <p:cNvPr id="62" name="Rectangle 235"/>
          <p:cNvSpPr>
            <a:spLocks noChangeArrowheads="1"/>
          </p:cNvSpPr>
          <p:nvPr/>
        </p:nvSpPr>
        <p:spPr bwMode="auto">
          <a:xfrm>
            <a:off x="4936307" y="2265752"/>
            <a:ext cx="12906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en-US" altLang="en-US" sz="1800" i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en-US" sz="1800" i="1" dirty="0">
                <a:latin typeface="Times New Roman" panose="02020603050405020304" pitchFamily="18" charset="0"/>
              </a:rPr>
              <a:t>/</a:t>
            </a:r>
            <a:r>
              <a:rPr lang="en-US" altLang="en-US" sz="1800" i="1" dirty="0" smtClean="0">
                <a:latin typeface="Times New Roman" panose="02020603050405020304" pitchFamily="18" charset="0"/>
              </a:rPr>
              <a:t>2 flip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cxnSp>
        <p:nvCxnSpPr>
          <p:cNvPr id="250" name="Straight Arrow Connector 249"/>
          <p:cNvCxnSpPr/>
          <p:nvPr/>
        </p:nvCxnSpPr>
        <p:spPr>
          <a:xfrm>
            <a:off x="71500" y="3867435"/>
            <a:ext cx="6481700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6432434" y="3417385"/>
            <a:ext cx="28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/>
              <a:t>t</a:t>
            </a:r>
            <a:endParaRPr lang="en-GB" sz="2400" i="1" dirty="0"/>
          </a:p>
        </p:txBody>
      </p:sp>
      <p:grpSp>
        <p:nvGrpSpPr>
          <p:cNvPr id="313" name="Group 312"/>
          <p:cNvGrpSpPr/>
          <p:nvPr/>
        </p:nvGrpSpPr>
        <p:grpSpPr>
          <a:xfrm>
            <a:off x="1048931" y="4374105"/>
            <a:ext cx="5065399" cy="1548195"/>
            <a:chOff x="957275" y="4209004"/>
            <a:chExt cx="2667000" cy="914400"/>
          </a:xfrm>
        </p:grpSpPr>
        <p:cxnSp>
          <p:nvCxnSpPr>
            <p:cNvPr id="257" name="Straight Connector 256"/>
            <p:cNvCxnSpPr/>
            <p:nvPr/>
          </p:nvCxnSpPr>
          <p:spPr>
            <a:xfrm>
              <a:off x="15714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17238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18762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20286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21810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23334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24858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26382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27906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29430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30954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32478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34002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0" name="Group 82"/>
            <p:cNvGrpSpPr/>
            <p:nvPr/>
          </p:nvGrpSpPr>
          <p:grpSpPr>
            <a:xfrm>
              <a:off x="1800098" y="4475704"/>
              <a:ext cx="1371600" cy="381000"/>
              <a:chOff x="685800" y="1524000"/>
              <a:chExt cx="1371600" cy="381000"/>
            </a:xfrm>
          </p:grpSpPr>
          <p:cxnSp>
            <p:nvCxnSpPr>
              <p:cNvPr id="311" name="Straight Connector 310"/>
              <p:cNvCxnSpPr/>
              <p:nvPr/>
            </p:nvCxnSpPr>
            <p:spPr>
              <a:xfrm>
                <a:off x="685800" y="1524000"/>
                <a:ext cx="1371600" cy="0"/>
              </a:xfrm>
              <a:prstGeom prst="line">
                <a:avLst/>
              </a:prstGeom>
              <a:ln w="5715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85800" y="1905000"/>
                <a:ext cx="1371600" cy="0"/>
              </a:xfrm>
              <a:prstGeom prst="line">
                <a:avLst/>
              </a:prstGeom>
              <a:ln w="5715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7" name="Straight Connector 286"/>
            <p:cNvCxnSpPr/>
            <p:nvPr/>
          </p:nvCxnSpPr>
          <p:spPr>
            <a:xfrm>
              <a:off x="14190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3552698" y="4209004"/>
              <a:ext cx="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/>
            <p:cNvCxnSpPr/>
            <p:nvPr/>
          </p:nvCxnSpPr>
          <p:spPr>
            <a:xfrm flipV="1">
              <a:off x="1342898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/>
            <p:cNvCxnSpPr/>
            <p:nvPr/>
          </p:nvCxnSpPr>
          <p:spPr>
            <a:xfrm rot="2700000" flipV="1">
              <a:off x="1566875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/>
            <p:nvPr/>
          </p:nvCxnSpPr>
          <p:spPr>
            <a:xfrm rot="8100000" flipV="1">
              <a:off x="3404921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/>
            <p:cNvCxnSpPr/>
            <p:nvPr/>
          </p:nvCxnSpPr>
          <p:spPr>
            <a:xfrm rot="10800000" flipV="1">
              <a:off x="3624275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 rot="5400000" flipV="1">
              <a:off x="1914398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 rot="5400000" flipV="1">
              <a:off x="3133597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Oval 306"/>
            <p:cNvSpPr/>
            <p:nvPr/>
          </p:nvSpPr>
          <p:spPr>
            <a:xfrm>
              <a:off x="2181098" y="4621754"/>
              <a:ext cx="76200" cy="76200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Arrow Connector 307"/>
            <p:cNvCxnSpPr/>
            <p:nvPr/>
          </p:nvCxnSpPr>
          <p:spPr>
            <a:xfrm rot="16200000" flipH="1" flipV="1">
              <a:off x="2523998" y="4551904"/>
              <a:ext cx="0" cy="228600"/>
            </a:xfrm>
            <a:prstGeom prst="straightConnector1">
              <a:avLst/>
            </a:prstGeom>
            <a:ln w="28575">
              <a:solidFill>
                <a:srgbClr val="00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/>
            <p:cNvSpPr/>
            <p:nvPr/>
          </p:nvSpPr>
          <p:spPr>
            <a:xfrm>
              <a:off x="2790698" y="4621754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ight Arrow 309"/>
            <p:cNvSpPr/>
            <p:nvPr/>
          </p:nvSpPr>
          <p:spPr>
            <a:xfrm>
              <a:off x="957275" y="4590004"/>
              <a:ext cx="228600" cy="152400"/>
            </a:xfrm>
            <a:prstGeom prst="rightArrow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4" name="TextBox 313"/>
          <p:cNvSpPr txBox="1"/>
          <p:nvPr/>
        </p:nvSpPr>
        <p:spPr>
          <a:xfrm>
            <a:off x="6417205" y="3822430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/>
              <a:t>x</a:t>
            </a:r>
            <a:endParaRPr lang="en-GB" sz="2400" i="1" dirty="0"/>
          </a:p>
        </p:txBody>
      </p:sp>
      <p:cxnSp>
        <p:nvCxnSpPr>
          <p:cNvPr id="318" name="Straight Arrow Connector 317"/>
          <p:cNvCxnSpPr/>
          <p:nvPr/>
        </p:nvCxnSpPr>
        <p:spPr>
          <a:xfrm flipV="1">
            <a:off x="333262" y="1209614"/>
            <a:ext cx="0" cy="73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>
            <a:off x="71500" y="143531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B</a:t>
            </a:r>
            <a:endParaRPr lang="en-GB" b="1" i="1" dirty="0"/>
          </a:p>
        </p:txBody>
      </p:sp>
      <p:sp>
        <p:nvSpPr>
          <p:cNvPr id="320" name="TextBox 319"/>
          <p:cNvSpPr txBox="1"/>
          <p:nvPr/>
        </p:nvSpPr>
        <p:spPr>
          <a:xfrm>
            <a:off x="1579422" y="458832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B</a:t>
            </a:r>
            <a:endParaRPr lang="en-GB" b="1" i="1" dirty="0"/>
          </a:p>
        </p:txBody>
      </p:sp>
      <p:sp>
        <p:nvSpPr>
          <p:cNvPr id="321" name="TextBox 320"/>
          <p:cNvSpPr txBox="1"/>
          <p:nvPr/>
        </p:nvSpPr>
        <p:spPr>
          <a:xfrm>
            <a:off x="540644" y="529924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UCN</a:t>
            </a:r>
            <a:endParaRPr lang="en-GB" sz="2400" dirty="0"/>
          </a:p>
        </p:txBody>
      </p:sp>
      <p:sp>
        <p:nvSpPr>
          <p:cNvPr id="322" name="TextBox 321"/>
          <p:cNvSpPr txBox="1"/>
          <p:nvPr/>
        </p:nvSpPr>
        <p:spPr>
          <a:xfrm>
            <a:off x="170833" y="5292230"/>
            <a:ext cx="1483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Pulsed</a:t>
            </a:r>
          </a:p>
          <a:p>
            <a:pPr algn="ctr"/>
            <a:r>
              <a:rPr lang="en-GB" sz="2400" dirty="0" smtClean="0"/>
              <a:t>cold beam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/>
              <p:cNvSpPr txBox="1"/>
              <p:nvPr/>
            </p:nvSpPr>
            <p:spPr>
              <a:xfrm>
                <a:off x="6957265" y="2753721"/>
                <a:ext cx="1860446" cy="85529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5" name="TextBox 3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265" y="2753721"/>
                <a:ext cx="1860446" cy="8552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45" y="4167395"/>
            <a:ext cx="2584355" cy="20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" name="TextBox 329"/>
          <p:cNvSpPr txBox="1"/>
          <p:nvPr/>
        </p:nvSpPr>
        <p:spPr>
          <a:xfrm>
            <a:off x="6822250" y="3962364"/>
            <a:ext cx="1789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</a:rPr>
              <a:t>v</a:t>
            </a:r>
            <a:r>
              <a:rPr lang="en-GB" sz="2400" dirty="0" smtClean="0">
                <a:solidFill>
                  <a:srgbClr val="0070C0"/>
                </a:solidFill>
              </a:rPr>
              <a:t>-dependent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Systematics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5582380" y="6297705"/>
            <a:ext cx="308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Time-dependent optics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333" name="Straight Arrow Connector 332"/>
          <p:cNvCxnSpPr>
            <a:stCxn id="331" idx="1"/>
          </p:cNvCxnSpPr>
          <p:nvPr/>
        </p:nvCxnSpPr>
        <p:spPr>
          <a:xfrm flipV="1">
            <a:off x="5582380" y="5881046"/>
            <a:ext cx="152328" cy="647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>
            <a:stCxn id="331" idx="1"/>
          </p:cNvCxnSpPr>
          <p:nvPr/>
        </p:nvCxnSpPr>
        <p:spPr>
          <a:xfrm flipH="1" flipV="1">
            <a:off x="2286458" y="5832236"/>
            <a:ext cx="3295922" cy="696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Textfeld 19"/>
          <p:cNvSpPr txBox="1"/>
          <p:nvPr/>
        </p:nvSpPr>
        <p:spPr>
          <a:xfrm>
            <a:off x="62405" y="4053291"/>
            <a:ext cx="280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cs typeface="Arial" pitchFamily="34" charset="0"/>
              </a:rPr>
              <a:t>Piegsa</a:t>
            </a:r>
            <a:r>
              <a:rPr lang="it-IT" sz="1400" dirty="0">
                <a:cs typeface="Arial" pitchFamily="34" charset="0"/>
              </a:rPr>
              <a:t>, </a:t>
            </a:r>
            <a:r>
              <a:rPr lang="it-IT" sz="1400" i="1" dirty="0" smtClean="0">
                <a:cs typeface="Arial" pitchFamily="34" charset="0"/>
              </a:rPr>
              <a:t>PRC </a:t>
            </a:r>
            <a:r>
              <a:rPr lang="it-IT" sz="1400" dirty="0">
                <a:cs typeface="Arial" pitchFamily="34" charset="0"/>
              </a:rPr>
              <a:t>88, 045502 (2013)</a:t>
            </a:r>
            <a:endParaRPr lang="en-GB" sz="1400" dirty="0">
              <a:cs typeface="Arial" pitchFamily="34" charset="0"/>
            </a:endParaRPr>
          </a:p>
        </p:txBody>
      </p:sp>
      <p:grpSp>
        <p:nvGrpSpPr>
          <p:cNvPr id="341" name="Group 61"/>
          <p:cNvGrpSpPr/>
          <p:nvPr/>
        </p:nvGrpSpPr>
        <p:grpSpPr>
          <a:xfrm>
            <a:off x="8550034" y="6199915"/>
            <a:ext cx="455574" cy="461665"/>
            <a:chOff x="205817" y="278650"/>
            <a:chExt cx="650820" cy="659521"/>
          </a:xfrm>
        </p:grpSpPr>
        <p:sp>
          <p:nvSpPr>
            <p:cNvPr id="342" name="Oval 341"/>
            <p:cNvSpPr/>
            <p:nvPr/>
          </p:nvSpPr>
          <p:spPr>
            <a:xfrm>
              <a:off x="296525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205817" y="278650"/>
              <a:ext cx="650820" cy="659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/>
                  </a:solidFill>
                  <a:latin typeface="Calibri" panose="020F0502020204030204" pitchFamily="34" charset="0"/>
                  <a:sym typeface="Symbol"/>
                </a:rPr>
                <a:t>↖</a:t>
              </a:r>
              <a:endParaRPr lang="en-US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44" name="Group 61"/>
          <p:cNvGrpSpPr/>
          <p:nvPr/>
        </p:nvGrpSpPr>
        <p:grpSpPr>
          <a:xfrm>
            <a:off x="8680956" y="4053262"/>
            <a:ext cx="346539" cy="461665"/>
            <a:chOff x="296525" y="278650"/>
            <a:chExt cx="495055" cy="659521"/>
          </a:xfrm>
        </p:grpSpPr>
        <p:sp>
          <p:nvSpPr>
            <p:cNvPr id="345" name="Oval 344"/>
            <p:cNvSpPr/>
            <p:nvPr/>
          </p:nvSpPr>
          <p:spPr>
            <a:xfrm>
              <a:off x="296525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97418" y="278650"/>
              <a:ext cx="467619" cy="659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  <a:latin typeface="Calibri" panose="020F0502020204030204" pitchFamily="34" charset="0"/>
                  <a:sym typeface="Symbol"/>
                </a:rPr>
                <a:t>λ</a:t>
              </a:r>
              <a:endParaRPr lang="en-US" sz="2400" dirty="0" smtClean="0">
                <a:solidFill>
                  <a:schemeClr val="accent2"/>
                </a:solidFill>
                <a:latin typeface="Calibri" panose="020F0502020204030204" pitchFamily="34" charset="0"/>
                <a:sym typeface="Symb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6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016732"/>
            <a:ext cx="880268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70C0"/>
                </a:solidFill>
              </a:rPr>
              <a:t>Neutron Beam EDM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1283276"/>
            <a:ext cx="6264740" cy="1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228184" y="2892389"/>
            <a:ext cx="3082275" cy="1076671"/>
            <a:chOff x="2339691" y="5244541"/>
            <a:chExt cx="3082275" cy="107667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691" y="5244541"/>
              <a:ext cx="2304320" cy="1076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2397630" y="5269801"/>
              <a:ext cx="302433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 Neutron </a:t>
              </a:r>
              <a:r>
                <a:rPr lang="de-CH" sz="1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beams</a:t>
              </a:r>
              <a:endParaRPr lang="de-CH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tabLst>
                  <a:tab pos="265113" algn="l"/>
                  <a:tab pos="1614488" algn="l"/>
                </a:tabLst>
              </a:pPr>
              <a:r>
                <a:rPr lang="de-CH" sz="1200" b="1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de-CH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	&gt;  50 kV/cm</a:t>
              </a:r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CH" sz="1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de-CH" sz="1200" b="1" baseline="-25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de-CH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	=  200 </a:t>
              </a:r>
              <a:r>
                <a:rPr lang="el-GR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de-CH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  <a:p>
              <a:pPr>
                <a:tabLst>
                  <a:tab pos="265113" algn="l"/>
                </a:tabLst>
              </a:pPr>
              <a:r>
                <a:rPr lang="de-CH" sz="12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	=  5 m 	(</a:t>
              </a:r>
              <a:r>
                <a:rPr lang="de-CH" sz="1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proof-of-prin</a:t>
              </a:r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.)</a:t>
              </a:r>
            </a:p>
            <a:p>
              <a:pPr>
                <a:tabLst>
                  <a:tab pos="265113" algn="l"/>
                  <a:tab pos="900113" algn="l"/>
                </a:tabLst>
              </a:pPr>
              <a:r>
                <a:rPr lang="de-CH" sz="12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	=  50 m 	(</a:t>
              </a:r>
              <a:r>
                <a:rPr lang="de-CH" sz="12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full-scale</a:t>
              </a:r>
              <a:r>
                <a:rPr lang="de-CH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GB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44724"/>
            <a:ext cx="2304320" cy="182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899592" y="407707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►"/>
              <a:tabLst>
                <a:tab pos="1698625" algn="l"/>
              </a:tabLs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Unique, complementary and novel approach – ideal for ESS</a:t>
            </a:r>
          </a:p>
          <a:p>
            <a:pPr marL="266700" lvl="1" indent="-266700"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►"/>
              <a:tabLst>
                <a:tab pos="1698625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main systematic false effect 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v×E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66700" lvl="1" indent="-266700"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►"/>
              <a:tabLst>
                <a:tab pos="1698625" algn="l"/>
              </a:tabLs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Proof-of-principle planned for PSI and ILL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335368" y="5589240"/>
            <a:ext cx="280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Arial" pitchFamily="34" charset="0"/>
                <a:cs typeface="Arial" pitchFamily="34" charset="0"/>
              </a:rPr>
              <a:t>Piegsa</a:t>
            </a:r>
            <a:r>
              <a:rPr lang="it-IT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it-IT" sz="1400" b="1" i="1" dirty="0" smtClean="0">
                <a:latin typeface="Arial" pitchFamily="34" charset="0"/>
                <a:cs typeface="Arial" pitchFamily="34" charset="0"/>
              </a:rPr>
              <a:t>PRC </a:t>
            </a:r>
            <a:r>
              <a:rPr lang="it-IT" sz="1400" b="1" dirty="0">
                <a:latin typeface="Arial" pitchFamily="34" charset="0"/>
                <a:cs typeface="Arial" pitchFamily="34" charset="0"/>
              </a:rPr>
              <a:t>88, 045502 (2013)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5805264"/>
            <a:ext cx="850644" cy="65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www.unibe.ch/unibe/portal/fak_naturwis/b_paw/e_iphy/abt_lhep/content/e405479/e531181/e532535/logo_snferc3_eng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 bwMode="auto">
          <a:xfrm>
            <a:off x="1187624" y="5805264"/>
            <a:ext cx="3395713" cy="6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14283" y="6174305"/>
            <a:ext cx="185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F. </a:t>
            </a:r>
            <a:r>
              <a:rPr lang="en-GB" dirty="0" err="1" smtClean="0"/>
              <a:t>Piegsa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5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779016"/>
            <a:ext cx="4547841" cy="3341889"/>
          </a:xfrm>
          <a:prstGeom prst="rect">
            <a:avLst/>
          </a:prstGeom>
        </p:spPr>
      </p:pic>
      <p:pic>
        <p:nvPicPr>
          <p:cNvPr id="20" name="Inhaltsplatzhalter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1" y="1968293"/>
            <a:ext cx="3907813" cy="235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5805264"/>
            <a:ext cx="850644" cy="65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 descr="http://www.unibe.ch/unibe/portal/fak_naturwis/b_paw/e_iphy/abt_lhep/content/e405479/e531181/e532535/logo_snferc3_e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 bwMode="auto">
          <a:xfrm>
            <a:off x="1187624" y="5805264"/>
            <a:ext cx="3395713" cy="6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eck 27"/>
          <p:cNvSpPr/>
          <p:nvPr/>
        </p:nvSpPr>
        <p:spPr>
          <a:xfrm>
            <a:off x="251520" y="107944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►"/>
              <a:tabLst>
                <a:tab pos="1698625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first Experiments with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rototype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etup at PSI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932040" y="4571836"/>
            <a:ext cx="390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effectLst/>
                <a:latin typeface="Arial" pitchFamily="34" charset="0"/>
                <a:cs typeface="Arial" pitchFamily="34" charset="0"/>
              </a:rPr>
              <a:t>PhD</a:t>
            </a:r>
            <a:r>
              <a:rPr lang="de-DE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effectLst/>
                <a:latin typeface="Arial" pitchFamily="34" charset="0"/>
                <a:cs typeface="Arial" pitchFamily="34" charset="0"/>
              </a:rPr>
              <a:t>Postdoc</a:t>
            </a:r>
            <a:r>
              <a:rPr lang="de-DE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" pitchFamily="34" charset="0"/>
                <a:cs typeface="Arial" pitchFamily="34" charset="0"/>
              </a:rPr>
              <a:t>Opportunities</a:t>
            </a:r>
            <a:endParaRPr lang="en-US" b="1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283" y="6174305"/>
            <a:ext cx="185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F. </a:t>
            </a:r>
            <a:r>
              <a:rPr lang="en-GB" dirty="0" err="1" smtClean="0"/>
              <a:t>Piegsa</a:t>
            </a:r>
            <a:endParaRPr lang="en-GB" dirty="0"/>
          </a:p>
        </p:txBody>
      </p:sp>
      <p:sp>
        <p:nvSpPr>
          <p:cNvPr id="11" name="Textfeld 19"/>
          <p:cNvSpPr txBox="1"/>
          <p:nvPr/>
        </p:nvSpPr>
        <p:spPr>
          <a:xfrm>
            <a:off x="6335368" y="5589240"/>
            <a:ext cx="280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Arial" pitchFamily="34" charset="0"/>
                <a:cs typeface="Arial" pitchFamily="34" charset="0"/>
              </a:rPr>
              <a:t>Piegsa</a:t>
            </a:r>
            <a:r>
              <a:rPr lang="it-IT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it-IT" sz="1400" b="1" i="1" dirty="0" smtClean="0">
                <a:latin typeface="Arial" pitchFamily="34" charset="0"/>
                <a:cs typeface="Arial" pitchFamily="34" charset="0"/>
              </a:rPr>
              <a:t>PRC </a:t>
            </a:r>
            <a:r>
              <a:rPr lang="it-IT" sz="1400" b="1" dirty="0">
                <a:latin typeface="Arial" pitchFamily="34" charset="0"/>
                <a:cs typeface="Arial" pitchFamily="34" charset="0"/>
              </a:rPr>
              <a:t>88, 045502 (2013)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070C0"/>
                </a:solidFill>
              </a:rPr>
              <a:t>Neutron Beam EDM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2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01351"/>
          </a:xfrm>
        </p:spPr>
        <p:txBody>
          <a:bodyPr>
            <a:normAutofit fontScale="92500" lnSpcReduction="10000"/>
          </a:bodyPr>
          <a:lstStyle/>
          <a:p>
            <a:pPr marL="227013" indent="-227013">
              <a:buNone/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Least understood weak interaction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 smtClean="0"/>
              <a:t>Complicated by nuclear structure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 smtClean="0"/>
              <a:t>Strongly suppressed by M</a:t>
            </a:r>
            <a:r>
              <a:rPr lang="en-US" baseline="-25000" dirty="0" smtClean="0"/>
              <a:t>π</a:t>
            </a:r>
            <a:r>
              <a:rPr lang="en-US" baseline="30000" dirty="0" smtClean="0"/>
              <a:t>2</a:t>
            </a:r>
            <a:r>
              <a:rPr lang="en-US" dirty="0" smtClean="0"/>
              <a:t>/M</a:t>
            </a:r>
            <a:r>
              <a:rPr lang="en-US" baseline="-25000" dirty="0" smtClean="0"/>
              <a:t>W</a:t>
            </a:r>
            <a:r>
              <a:rPr lang="en-US" baseline="30000" dirty="0" smtClean="0"/>
              <a:t>2</a:t>
            </a:r>
            <a:r>
              <a:rPr lang="en-US" dirty="0" smtClean="0"/>
              <a:t> ~ 10</a:t>
            </a:r>
            <a:r>
              <a:rPr lang="en-US" baseline="30000" dirty="0" smtClean="0"/>
              <a:t>-7</a:t>
            </a:r>
            <a:endParaRPr lang="en-US" dirty="0" smtClean="0"/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 smtClean="0"/>
              <a:t>Unique PV signature</a:t>
            </a:r>
          </a:p>
          <a:p>
            <a:pPr marL="227013" lvl="1" indent="-166688">
              <a:buNone/>
              <a:defRPr/>
            </a:pPr>
            <a:endParaRPr lang="en-US" sz="1100" dirty="0" smtClean="0"/>
          </a:p>
          <a:p>
            <a:pPr marL="227013" indent="-227013">
              <a:buNone/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Motivation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b="1" i="1" dirty="0" smtClean="0"/>
              <a:t>W</a:t>
            </a:r>
            <a:r>
              <a:rPr lang="en-US" b="1" dirty="0" smtClean="0"/>
              <a:t>,</a:t>
            </a:r>
            <a:r>
              <a:rPr lang="en-US" b="1" i="1" dirty="0" smtClean="0"/>
              <a:t>Z</a:t>
            </a:r>
            <a:r>
              <a:rPr lang="en-US" b="1" dirty="0" smtClean="0"/>
              <a:t> range 0.002 fm 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US" b="1" dirty="0" smtClean="0"/>
              <a:t>probe of short-range quark correlations in QCD </a:t>
            </a:r>
            <a:r>
              <a:rPr lang="en-US" b="1" dirty="0" err="1" smtClean="0"/>
              <a:t>nonperturbative</a:t>
            </a:r>
            <a:r>
              <a:rPr lang="en-US" b="1" dirty="0" smtClean="0"/>
              <a:t> regime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/>
              <a:t>N</a:t>
            </a:r>
            <a:r>
              <a:rPr lang="en-US" dirty="0" smtClean="0"/>
              <a:t>uclear PV – test of nuclear structure models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/>
              <a:t>T</a:t>
            </a:r>
            <a:r>
              <a:rPr lang="en-US" dirty="0" smtClean="0"/>
              <a:t>est of EFT in </a:t>
            </a:r>
            <a:r>
              <a:rPr lang="en-US" dirty="0" smtClean="0">
                <a:sym typeface="Symbol" charset="0"/>
              </a:rPr>
              <a:t></a:t>
            </a:r>
            <a:r>
              <a:rPr lang="en-US" dirty="0" smtClean="0"/>
              <a:t>S = 0 sector (</a:t>
            </a:r>
            <a:r>
              <a:rPr lang="en-US" dirty="0" smtClean="0">
                <a:sym typeface="Symbol" charset="0"/>
              </a:rPr>
              <a:t></a:t>
            </a:r>
            <a:r>
              <a:rPr lang="en-US" dirty="0" smtClean="0"/>
              <a:t>I=1/2 rule not understood)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/>
              <a:t>P</a:t>
            </a:r>
            <a:r>
              <a:rPr lang="en-US" dirty="0" smtClean="0"/>
              <a:t>hysics input to PV electron scattering experiments</a:t>
            </a:r>
          </a:p>
          <a:p>
            <a:pPr marL="227013" lvl="1" indent="-166688">
              <a:buFont typeface="Arial" pitchFamily="34" charset="0"/>
              <a:buChar char="•"/>
              <a:defRPr/>
            </a:pPr>
            <a:r>
              <a:rPr lang="en-US" dirty="0" smtClean="0"/>
              <a:t>0</a:t>
            </a:r>
            <a:r>
              <a:rPr lang="en-US" dirty="0" smtClean="0">
                <a:sym typeface="Symbol" charset="0"/>
              </a:rPr>
              <a:t></a:t>
            </a:r>
            <a:r>
              <a:rPr lang="en-US" dirty="0" smtClean="0"/>
              <a:t> decay – matrix elements of 4-quark operators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weak interaction</a:t>
            </a:r>
            <a:endParaRPr lang="en-US" dirty="0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190" y="1070386"/>
            <a:ext cx="2747164" cy="2538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4283" y="617430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C. Crawford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7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weak interaction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9527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Lattice QCD result (with simplifications):</a:t>
            </a:r>
          </a:p>
          <a:p>
            <a:pPr algn="ctr"/>
            <a:r>
              <a:rPr lang="en-US" sz="1400" i="1" dirty="0" smtClean="0"/>
              <a:t>J. </a:t>
            </a:r>
            <a:r>
              <a:rPr lang="en-US" sz="1400" i="1" dirty="0" err="1" smtClean="0"/>
              <a:t>Wasem</a:t>
            </a:r>
            <a:r>
              <a:rPr lang="en-US" sz="1400" i="1" dirty="0" smtClean="0"/>
              <a:t>, Phys. Rev</a:t>
            </a:r>
            <a:r>
              <a:rPr lang="en-US" sz="1400" i="1" dirty="0"/>
              <a:t>. </a:t>
            </a:r>
            <a:r>
              <a:rPr lang="en-US" sz="1400" i="1" dirty="0" smtClean="0"/>
              <a:t>C 85 </a:t>
            </a:r>
            <a:r>
              <a:rPr lang="en-US" sz="1400" i="1" dirty="0"/>
              <a:t>(2012) </a:t>
            </a:r>
            <a:r>
              <a:rPr lang="en-US" sz="1400" i="1" dirty="0" smtClean="0"/>
              <a:t>022501</a:t>
            </a:r>
            <a:endParaRPr lang="en-US" sz="1400" dirty="0"/>
          </a:p>
        </p:txBody>
      </p:sp>
      <p:grpSp>
        <p:nvGrpSpPr>
          <p:cNvPr id="3" name="Group 22"/>
          <p:cNvGrpSpPr/>
          <p:nvPr/>
        </p:nvGrpSpPr>
        <p:grpSpPr>
          <a:xfrm>
            <a:off x="0" y="2933945"/>
            <a:ext cx="3962400" cy="2971800"/>
            <a:chOff x="228600" y="1371600"/>
            <a:chExt cx="3425609" cy="2631104"/>
          </a:xfrm>
        </p:grpSpPr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228600" y="1371600"/>
              <a:ext cx="3425609" cy="2631104"/>
              <a:chOff x="0" y="2424"/>
              <a:chExt cx="1854" cy="1424"/>
            </a:xfrm>
          </p:grpSpPr>
          <p:pic>
            <p:nvPicPr>
              <p:cNvPr id="12" name="Picture 39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24"/>
                <a:ext cx="1854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40"/>
              <p:cNvSpPr txBox="1">
                <a:spLocks noChangeArrowheads="1"/>
              </p:cNvSpPr>
              <p:nvPr/>
            </p:nvSpPr>
            <p:spPr bwMode="auto">
              <a:xfrm>
                <a:off x="770" y="3409"/>
                <a:ext cx="9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>
                    <a:latin typeface="Times" charset="0"/>
                  </a:rPr>
                  <a:t>p-p and nuclei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487262" y="1450102"/>
              <a:ext cx="152866" cy="2020822"/>
              <a:chOff x="2016155" y="3915412"/>
              <a:chExt cx="152866" cy="2020822"/>
            </a:xfrm>
          </p:grpSpPr>
          <p:sp>
            <p:nvSpPr>
              <p:cNvPr id="10" name="Rectangle 22"/>
              <p:cNvSpPr>
                <a:spLocks noChangeArrowheads="1"/>
              </p:cNvSpPr>
              <p:nvPr/>
            </p:nvSpPr>
            <p:spPr bwMode="auto">
              <a:xfrm>
                <a:off x="2016155" y="3915412"/>
                <a:ext cx="152866" cy="2020822"/>
              </a:xfrm>
              <a:prstGeom prst="rect">
                <a:avLst/>
              </a:prstGeom>
              <a:solidFill>
                <a:srgbClr val="C3D69B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103644" y="3915412"/>
                <a:ext cx="0" cy="202082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6912260" y="5679250"/>
            <a:ext cx="22317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400" i="1" dirty="0" smtClean="0">
                <a:latin typeface="+mn-lt"/>
              </a:rPr>
              <a:t>[DOE Workshop on Forefront Questions in Nuclear Science and the Role of High Performance Computing]</a:t>
            </a:r>
            <a:endParaRPr lang="en-GB" sz="1400" i="1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6" idx="0"/>
            <a:endCxn id="10" idx="2"/>
          </p:cNvCxnSpPr>
          <p:nvPr/>
        </p:nvCxnSpPr>
        <p:spPr>
          <a:xfrm flipV="1">
            <a:off x="1181100" y="5305106"/>
            <a:ext cx="363204" cy="5901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1600200" y="5319210"/>
            <a:ext cx="228600" cy="2286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95745" y="632616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NPDGamma</a:t>
            </a:r>
            <a:r>
              <a:rPr lang="en-US" sz="1400" dirty="0" smtClean="0"/>
              <a:t> sensitivity at SNS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" y="1167714"/>
            <a:ext cx="3494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Theory:</a:t>
            </a:r>
          </a:p>
          <a:p>
            <a:r>
              <a:rPr lang="en-US" sz="2000" dirty="0" smtClean="0"/>
              <a:t>~5 coupling constants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2000" dirty="0" smtClean="0"/>
              <a:t>Large uncertainties due to non-</a:t>
            </a:r>
            <a:r>
              <a:rPr lang="en-US" sz="2000" dirty="0" err="1" smtClean="0"/>
              <a:t>perturbative</a:t>
            </a:r>
            <a:r>
              <a:rPr lang="en-US" sz="2000" dirty="0" smtClean="0"/>
              <a:t> QCD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2000" dirty="0" smtClean="0"/>
              <a:t>First results from lattice QCD!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44039" y="2095680"/>
            <a:ext cx="149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LOI Crawford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0" name="Table 1"/>
          <p:cNvGraphicFramePr>
            <a:graphicFrameLocks noGrp="1"/>
          </p:cNvGraphicFramePr>
          <p:nvPr>
            <p:extLst/>
          </p:nvPr>
        </p:nvGraphicFramePr>
        <p:xfrm>
          <a:off x="3649508" y="1164237"/>
          <a:ext cx="549449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29"/>
                <a:gridCol w="1205242"/>
                <a:gridCol w="463044"/>
                <a:gridCol w="1765177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Prediction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Exp</a:t>
                      </a:r>
                      <a:r>
                        <a:rPr lang="en-GB" baseline="0" dirty="0" smtClean="0"/>
                        <a:t> Sensitivity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</a:t>
                      </a:r>
                      <a:r>
                        <a:rPr lang="en-GB" dirty="0" smtClean="0"/>
                        <a:t>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 smtClean="0"/>
                        <a:t>φ</a:t>
                      </a:r>
                      <a:r>
                        <a:rPr lang="en-GB" i="1" baseline="-25000" dirty="0" err="1" smtClean="0"/>
                        <a:t>n</a:t>
                      </a:r>
                      <a:endParaRPr lang="en-GB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-7</a:t>
                      </a:r>
                      <a:r>
                        <a:rPr lang="en-GB" dirty="0" smtClean="0"/>
                        <a:t>…10</a:t>
                      </a:r>
                      <a:r>
                        <a:rPr lang="en-GB" baseline="30000" dirty="0" smtClean="0"/>
                        <a:t>-6 </a:t>
                      </a:r>
                      <a:r>
                        <a:rPr lang="en-GB" dirty="0" smtClean="0"/>
                        <a:t>rad/m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–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n</a:t>
                      </a:r>
                      <a:r>
                        <a:rPr lang="en-GB" dirty="0" err="1" smtClean="0"/>
                        <a:t>p</a:t>
                      </a:r>
                      <a:r>
                        <a:rPr lang="en-GB" dirty="0" err="1" smtClean="0">
                          <a:sym typeface="Wingdings" panose="05000000000000000000" pitchFamily="2" charset="2"/>
                        </a:rPr>
                        <a:t>d</a:t>
                      </a:r>
                      <a:r>
                        <a:rPr lang="el-GR" dirty="0" smtClean="0">
                          <a:sym typeface="Wingdings" panose="05000000000000000000" pitchFamily="2" charset="2"/>
                        </a:rPr>
                        <a:t>γ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dirty="0" smtClean="0">
                          <a:sym typeface="Wingdings" panose="05000000000000000000" pitchFamily="2" charset="2"/>
                        </a:rPr>
                        <a:t>A</a:t>
                      </a:r>
                      <a:r>
                        <a:rPr lang="el-GR" baseline="-25000" dirty="0" smtClean="0">
                          <a:sym typeface="Wingdings" panose="05000000000000000000" pitchFamily="2" charset="2"/>
                        </a:rPr>
                        <a:t>γ</a:t>
                      </a:r>
                      <a:endParaRPr lang="en-GB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1∙10</a:t>
                      </a:r>
                      <a:r>
                        <a:rPr lang="en-GB" baseline="30000" dirty="0" smtClean="0"/>
                        <a:t>-8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SNS 10</a:t>
                      </a:r>
                      <a:r>
                        <a:rPr lang="en-GB" baseline="30000" dirty="0" smtClean="0"/>
                        <a:t>-8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n</a:t>
                      </a:r>
                      <a:r>
                        <a:rPr lang="en-GB" dirty="0" err="1" smtClean="0"/>
                        <a:t>d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 smtClean="0"/>
                        <a:t>φ</a:t>
                      </a:r>
                      <a:r>
                        <a:rPr lang="en-GB" i="1" baseline="-25000" dirty="0" err="1" smtClean="0"/>
                        <a:t>n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-7</a:t>
                      </a:r>
                      <a:r>
                        <a:rPr lang="en-GB" dirty="0" smtClean="0"/>
                        <a:t>…10</a:t>
                      </a:r>
                      <a:r>
                        <a:rPr lang="en-GB" baseline="30000" dirty="0" smtClean="0"/>
                        <a:t>-6 </a:t>
                      </a:r>
                      <a:r>
                        <a:rPr lang="en-GB" dirty="0" smtClean="0"/>
                        <a:t>rad/m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–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n</a:t>
                      </a:r>
                      <a:r>
                        <a:rPr lang="en-GB" dirty="0" err="1" smtClean="0"/>
                        <a:t>d</a:t>
                      </a:r>
                      <a:r>
                        <a:rPr lang="en-GB" dirty="0" err="1" smtClean="0">
                          <a:sym typeface="Wingdings" panose="05000000000000000000" pitchFamily="2" charset="2"/>
                        </a:rPr>
                        <a:t>t</a:t>
                      </a:r>
                      <a:r>
                        <a:rPr lang="el-GR" dirty="0" smtClean="0">
                          <a:sym typeface="Wingdings" panose="05000000000000000000" pitchFamily="2" charset="2"/>
                        </a:rPr>
                        <a:t>γ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dirty="0" smtClean="0">
                          <a:sym typeface="Wingdings" panose="05000000000000000000" pitchFamily="2" charset="2"/>
                        </a:rPr>
                        <a:t>A</a:t>
                      </a:r>
                      <a:r>
                        <a:rPr lang="el-GR" baseline="-25000" dirty="0" smtClean="0">
                          <a:sym typeface="Wingdings" panose="05000000000000000000" pitchFamily="2" charset="2"/>
                        </a:rPr>
                        <a:t>γ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–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</a:t>
                      </a:r>
                      <a:r>
                        <a:rPr lang="en-GB" baseline="30000" dirty="0" smtClean="0"/>
                        <a:t>3</a:t>
                      </a:r>
                      <a:r>
                        <a:rPr lang="en-GB" dirty="0" smtClean="0"/>
                        <a:t>He</a:t>
                      </a:r>
                      <a:r>
                        <a:rPr lang="en-GB" dirty="0" smtClean="0">
                          <a:sym typeface="Wingdings" panose="05000000000000000000" pitchFamily="2" charset="2"/>
                        </a:rPr>
                        <a:t>p</a:t>
                      </a:r>
                      <a:r>
                        <a:rPr lang="en-GB" baseline="30000" dirty="0" smtClean="0">
                          <a:sym typeface="Wingdings" panose="05000000000000000000" pitchFamily="2" charset="2"/>
                        </a:rPr>
                        <a:t>3</a:t>
                      </a:r>
                      <a:r>
                        <a:rPr lang="en-GB" dirty="0" smtClean="0">
                          <a:sym typeface="Wingdings" panose="05000000000000000000" pitchFamily="2" charset="2"/>
                        </a:rPr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dirty="0" err="1" smtClean="0">
                          <a:sym typeface="Wingdings" panose="05000000000000000000" pitchFamily="2" charset="2"/>
                        </a:rPr>
                        <a:t>A</a:t>
                      </a:r>
                      <a:r>
                        <a:rPr lang="en-GB" i="1" baseline="-25000" dirty="0" err="1" smtClean="0">
                          <a:sym typeface="Wingdings" panose="05000000000000000000" pitchFamily="2" charset="2"/>
                        </a:rPr>
                        <a:t>p</a:t>
                      </a:r>
                      <a:endParaRPr lang="en-GB" i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r>
                        <a:rPr lang="en-GB" baseline="30000" dirty="0" smtClean="0"/>
                        <a:t>-6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–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</a:t>
                      </a:r>
                      <a:r>
                        <a:rPr lang="en-GB" baseline="30000" dirty="0" smtClean="0"/>
                        <a:t>4</a:t>
                      </a:r>
                      <a:r>
                        <a:rPr lang="en-GB" dirty="0" smtClean="0"/>
                        <a:t>He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 smtClean="0"/>
                        <a:t>φ</a:t>
                      </a:r>
                      <a:r>
                        <a:rPr lang="en-GB" i="1" baseline="-25000" dirty="0" err="1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&lt;10</a:t>
                      </a:r>
                      <a:r>
                        <a:rPr lang="en-GB" baseline="30000" dirty="0" smtClean="0"/>
                        <a:t>6</a:t>
                      </a:r>
                      <a:r>
                        <a:rPr lang="en-GB" dirty="0" smtClean="0"/>
                        <a:t> rad/m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NIST 10</a:t>
                      </a:r>
                      <a:r>
                        <a:rPr lang="en-GB" baseline="30000" dirty="0" smtClean="0"/>
                        <a:t>-6</a:t>
                      </a:r>
                      <a:r>
                        <a:rPr lang="en-GB" baseline="0" dirty="0" smtClean="0"/>
                        <a:t>rad/m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"/>
          <p:cNvSpPr txBox="1"/>
          <p:nvPr/>
        </p:nvSpPr>
        <p:spPr>
          <a:xfrm>
            <a:off x="3941930" y="3834045"/>
            <a:ext cx="52020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1588">
              <a:buNone/>
            </a:pPr>
            <a:r>
              <a:rPr lang="en-US" sz="2000" b="1" dirty="0"/>
              <a:t>Neutron and computing at the extreme </a:t>
            </a:r>
            <a:r>
              <a:rPr lang="en-US" sz="2000" b="1" dirty="0" smtClean="0"/>
              <a:t>scale</a:t>
            </a:r>
            <a:endParaRPr lang="en-US" sz="2000" b="1" dirty="0"/>
          </a:p>
          <a:p>
            <a:pPr>
              <a:buFont typeface="Arial" pitchFamily="34" charset="0"/>
              <a:buChar char="&gt;"/>
            </a:pPr>
            <a:r>
              <a:rPr lang="en-US" sz="2000" b="1" dirty="0">
                <a:solidFill>
                  <a:schemeClr val="accent1"/>
                </a:solidFill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</a:rPr>
              <a:t>Petaflop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Year: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400050" lvl="1" indent="-225425">
              <a:buFont typeface="Calibri" pitchFamily="34" charset="0"/>
              <a:buChar char="→"/>
            </a:pPr>
            <a:r>
              <a:rPr lang="en-US" sz="2000" dirty="0"/>
              <a:t>first calculations of </a:t>
            </a:r>
            <a:r>
              <a:rPr lang="en-US" sz="2000" dirty="0" err="1"/>
              <a:t>hadronic</a:t>
            </a:r>
            <a:r>
              <a:rPr lang="en-US" sz="2000" dirty="0"/>
              <a:t> PV</a:t>
            </a:r>
          </a:p>
          <a:p>
            <a:pPr>
              <a:buFont typeface="Arial" pitchFamily="34" charset="0"/>
              <a:buChar char="&gt;"/>
            </a:pPr>
            <a:r>
              <a:rPr lang="en-US" sz="2000" b="1" dirty="0">
                <a:solidFill>
                  <a:schemeClr val="accent1"/>
                </a:solidFill>
              </a:rPr>
              <a:t>100 </a:t>
            </a:r>
            <a:r>
              <a:rPr lang="en-US" sz="2000" b="1" dirty="0" err="1">
                <a:solidFill>
                  <a:schemeClr val="accent1"/>
                </a:solidFill>
              </a:rPr>
              <a:t>Petaflop</a:t>
            </a:r>
            <a:r>
              <a:rPr lang="en-US" sz="2000" b="1" dirty="0">
                <a:solidFill>
                  <a:schemeClr val="accent1"/>
                </a:solidFill>
              </a:rPr>
              <a:t> Year:</a:t>
            </a:r>
          </a:p>
          <a:p>
            <a:pPr marL="400050" lvl="1" indent="-225425">
              <a:buFont typeface="Calibri" pitchFamily="34" charset="0"/>
              <a:buChar char="→"/>
            </a:pPr>
            <a:r>
              <a:rPr lang="en-US" sz="2000" dirty="0"/>
              <a:t>Precision calculation of </a:t>
            </a:r>
            <a:r>
              <a:rPr lang="en-US" sz="2000" i="1" dirty="0" err="1"/>
              <a:t>g</a:t>
            </a:r>
            <a:r>
              <a:rPr lang="en-US" sz="2000" baseline="-25000" dirty="0" err="1"/>
              <a:t>A</a:t>
            </a:r>
            <a:endParaRPr lang="en-US" sz="2000" baseline="-25000" dirty="0"/>
          </a:p>
          <a:p>
            <a:pPr marL="400050" lvl="1" indent="-225425">
              <a:buFont typeface="Calibri" pitchFamily="34" charset="0"/>
              <a:buChar char="→"/>
            </a:pPr>
            <a:r>
              <a:rPr lang="en-US" sz="2000" dirty="0"/>
              <a:t>Disconnected diagrams for T-odd </a:t>
            </a:r>
            <a:r>
              <a:rPr lang="en-US" sz="2000" dirty="0" err="1" smtClean="0"/>
              <a:t>observabl</a:t>
            </a:r>
            <a:endParaRPr lang="en-US" sz="2000" dirty="0"/>
          </a:p>
          <a:p>
            <a:pPr>
              <a:buFont typeface="Arial" pitchFamily="34" charset="0"/>
              <a:buChar char="&gt;"/>
            </a:pPr>
            <a:r>
              <a:rPr lang="en-US" sz="2000" b="1" dirty="0">
                <a:solidFill>
                  <a:schemeClr val="accent1"/>
                </a:solidFill>
              </a:rPr>
              <a:t>1 </a:t>
            </a:r>
            <a:r>
              <a:rPr lang="en-US" sz="2000" b="1" dirty="0" err="1">
                <a:solidFill>
                  <a:schemeClr val="accent1"/>
                </a:solidFill>
              </a:rPr>
              <a:t>Exaflop</a:t>
            </a:r>
            <a:r>
              <a:rPr lang="en-US" sz="2000" b="1" dirty="0">
                <a:solidFill>
                  <a:schemeClr val="accent1"/>
                </a:solidFill>
              </a:rPr>
              <a:t> Year:</a:t>
            </a:r>
          </a:p>
          <a:p>
            <a:pPr marL="400050" lvl="1" indent="-225425">
              <a:buFont typeface="Calibri" pitchFamily="34" charset="0"/>
              <a:buChar char="→"/>
            </a:pPr>
            <a:r>
              <a:rPr lang="en-US" sz="2000" dirty="0"/>
              <a:t>PV nuclear force</a:t>
            </a:r>
          </a:p>
          <a:p>
            <a:pPr marL="400050" lvl="1" indent="-225425">
              <a:buFont typeface="Calibri" pitchFamily="34" charset="0"/>
              <a:buChar char="→"/>
            </a:pPr>
            <a:r>
              <a:rPr lang="en-US" sz="2000" dirty="0"/>
              <a:t>Neutron EDM from </a:t>
            </a:r>
            <a:r>
              <a:rPr lang="el-GR" sz="2000" i="1" dirty="0"/>
              <a:t>Θ</a:t>
            </a:r>
            <a:r>
              <a:rPr lang="en-US" sz="2000" baseline="-25000" dirty="0" smtClean="0"/>
              <a:t>QCD</a:t>
            </a:r>
            <a:endParaRPr lang="en-GB" sz="2000" dirty="0"/>
          </a:p>
        </p:txBody>
      </p:sp>
      <p:cxnSp>
        <p:nvCxnSpPr>
          <p:cNvPr id="22" name="Straight Arrow Connector 21"/>
          <p:cNvCxnSpPr>
            <a:stCxn id="17" idx="0"/>
            <a:endCxn id="16" idx="1"/>
          </p:cNvCxnSpPr>
          <p:nvPr/>
        </p:nvCxnSpPr>
        <p:spPr>
          <a:xfrm flipH="1" flipV="1">
            <a:off x="1714500" y="5547810"/>
            <a:ext cx="1371845" cy="778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00601" y="908720"/>
            <a:ext cx="4343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400" i="1" dirty="0" smtClean="0">
                <a:latin typeface="+mn-lt"/>
              </a:rPr>
              <a:t>[Schindler &amp; Springer, </a:t>
            </a:r>
            <a:r>
              <a:rPr lang="en-GB" sz="1400" i="1" dirty="0" err="1" smtClean="0">
                <a:latin typeface="+mn-lt"/>
              </a:rPr>
              <a:t>Prog</a:t>
            </a:r>
            <a:r>
              <a:rPr lang="en-GB" sz="1400" i="1" dirty="0" smtClean="0">
                <a:latin typeface="+mn-lt"/>
              </a:rPr>
              <a:t>. Part. </a:t>
            </a:r>
            <a:r>
              <a:rPr lang="en-GB" sz="1400" i="1" dirty="0" err="1" smtClean="0">
                <a:latin typeface="+mn-lt"/>
              </a:rPr>
              <a:t>Nucl</a:t>
            </a:r>
            <a:r>
              <a:rPr lang="en-GB" sz="1400" i="1" dirty="0" smtClean="0">
                <a:latin typeface="+mn-lt"/>
              </a:rPr>
              <a:t>. Phys. 72 (2013) 1]</a:t>
            </a:r>
            <a:endParaRPr lang="en-GB" sz="1400" i="1" dirty="0">
              <a:latin typeface="+mn-lt"/>
            </a:endParaRPr>
          </a:p>
        </p:txBody>
      </p:sp>
      <p:grpSp>
        <p:nvGrpSpPr>
          <p:cNvPr id="24" name="Group 61"/>
          <p:cNvGrpSpPr/>
          <p:nvPr/>
        </p:nvGrpSpPr>
        <p:grpSpPr>
          <a:xfrm>
            <a:off x="8442430" y="188640"/>
            <a:ext cx="547210" cy="646331"/>
            <a:chOff x="296524" y="278650"/>
            <a:chExt cx="495056" cy="659521"/>
          </a:xfrm>
        </p:grpSpPr>
        <p:sp>
          <p:nvSpPr>
            <p:cNvPr id="25" name="Oval 24"/>
            <p:cNvSpPr/>
            <p:nvPr/>
          </p:nvSpPr>
          <p:spPr>
            <a:xfrm>
              <a:off x="296525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524" y="278650"/>
              <a:ext cx="495056" cy="659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Calibri" panose="020F0502020204030204" pitchFamily="34" charset="0"/>
                  <a:sym typeface="Symbol"/>
                </a:rPr>
                <a:t>λ</a:t>
              </a:r>
              <a:endParaRPr lang="en-US" sz="3600" dirty="0" smtClean="0">
                <a:solidFill>
                  <a:schemeClr val="accent2"/>
                </a:solidFill>
                <a:latin typeface="Calibri" panose="020F0502020204030204" pitchFamily="34" charset="0"/>
                <a:sym typeface="Symb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5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06515" y="5454224"/>
            <a:ext cx="450050" cy="450050"/>
          </a:xfrm>
          <a:prstGeom prst="ellipse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1510" y="4194084"/>
            <a:ext cx="450050" cy="450050"/>
          </a:xfrm>
          <a:prstGeom prst="ellipse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1510" y="1358769"/>
            <a:ext cx="450050" cy="450050"/>
          </a:xfrm>
          <a:prstGeom prst="ellipse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1510" y="2618909"/>
            <a:ext cx="450050" cy="450050"/>
          </a:xfrm>
          <a:prstGeom prst="ellipse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170" y="1368009"/>
            <a:ext cx="8229600" cy="5076326"/>
          </a:xfrm>
        </p:spPr>
        <p:txBody>
          <a:bodyPr>
            <a:normAutofit fontScale="85000" lnSpcReduction="20000"/>
          </a:bodyPr>
          <a:lstStyle/>
          <a:p>
            <a:pPr marL="461963" indent="-461963">
              <a:buClr>
                <a:schemeClr val="accent2"/>
              </a:buClr>
              <a:buFont typeface="Symbol" pitchFamily="18" charset="2"/>
              <a:buChar char=""/>
            </a:pPr>
            <a:r>
              <a:rPr lang="en-GB" dirty="0">
                <a:solidFill>
                  <a:schemeClr val="accent1"/>
                </a:solidFill>
              </a:rPr>
              <a:t>Spatial localization </a:t>
            </a:r>
            <a:r>
              <a:rPr lang="en-GB" dirty="0"/>
              <a:t>of neutron pulse</a:t>
            </a:r>
          </a:p>
          <a:p>
            <a:pPr marL="801688" lvl="1" indent="-287338"/>
            <a:r>
              <a:rPr lang="en-GB" dirty="0"/>
              <a:t>Separation of beam-related background</a:t>
            </a:r>
          </a:p>
          <a:p>
            <a:pPr marL="801688" lvl="1" indent="-287338"/>
            <a:r>
              <a:rPr lang="en-GB" dirty="0"/>
              <a:t>Separation of undefined spectrometer response</a:t>
            </a:r>
          </a:p>
          <a:p>
            <a:pPr marL="461963" indent="-461963">
              <a:spcBef>
                <a:spcPts val="1800"/>
              </a:spcBef>
              <a:buClr>
                <a:schemeClr val="accent2"/>
              </a:buClr>
              <a:buFont typeface="Symbol" pitchFamily="18" charset="2"/>
              <a:buChar char=""/>
            </a:pPr>
            <a:r>
              <a:rPr lang="en-GB" dirty="0" smtClean="0">
                <a:solidFill>
                  <a:schemeClr val="accent1"/>
                </a:solidFill>
              </a:rPr>
              <a:t>Time localization </a:t>
            </a:r>
            <a:r>
              <a:rPr lang="en-GB" dirty="0" smtClean="0"/>
              <a:t>of neutron pulse</a:t>
            </a:r>
          </a:p>
          <a:p>
            <a:pPr marL="801688" lvl="1" indent="-287338"/>
            <a:r>
              <a:rPr lang="en-GB" dirty="0" smtClean="0"/>
              <a:t>Signal/background</a:t>
            </a:r>
          </a:p>
          <a:p>
            <a:pPr marL="801688" lvl="1" indent="-287338"/>
            <a:r>
              <a:rPr lang="en-GB" dirty="0" smtClean="0"/>
              <a:t>Suppression of background and drifts with different time constant</a:t>
            </a:r>
            <a:endParaRPr lang="en-US" dirty="0" smtClean="0"/>
          </a:p>
          <a:p>
            <a:pPr marL="461963" indent="-461963">
              <a:spcBef>
                <a:spcPts val="1800"/>
              </a:spcBef>
              <a:buClr>
                <a:schemeClr val="accent2"/>
              </a:buClr>
              <a:buFont typeface="Symbol" pitchFamily="18" charset="2"/>
              <a:buChar char=""/>
            </a:pPr>
            <a:r>
              <a:rPr lang="en-GB" dirty="0" smtClean="0">
                <a:solidFill>
                  <a:schemeClr val="accent1"/>
                </a:solidFill>
              </a:rPr>
              <a:t>Separation by neutron wavelength</a:t>
            </a:r>
          </a:p>
          <a:p>
            <a:pPr marL="801688" lvl="1" indent="-287338"/>
            <a:r>
              <a:rPr lang="en-GB" dirty="0" smtClean="0"/>
              <a:t>Velocity dependence of signal and </a:t>
            </a:r>
            <a:r>
              <a:rPr lang="en-GB" dirty="0" err="1" smtClean="0"/>
              <a:t>systematics</a:t>
            </a:r>
            <a:endParaRPr lang="en-GB" dirty="0" smtClean="0"/>
          </a:p>
          <a:p>
            <a:pPr marL="801688" lvl="1" indent="-287338"/>
            <a:r>
              <a:rPr lang="en-GB" dirty="0" smtClean="0"/>
              <a:t>Loss-free </a:t>
            </a:r>
            <a:r>
              <a:rPr lang="en-GB" dirty="0" err="1" smtClean="0"/>
              <a:t>monochromatization</a:t>
            </a:r>
            <a:endParaRPr lang="en-GB" dirty="0" smtClean="0"/>
          </a:p>
          <a:p>
            <a:pPr marL="461963" indent="-461963">
              <a:spcBef>
                <a:spcPts val="1800"/>
              </a:spcBef>
              <a:buClr>
                <a:schemeClr val="accent2"/>
              </a:buClr>
              <a:buFont typeface="Calibri" pitchFamily="34" charset="0"/>
              <a:buChar char="↖"/>
            </a:pPr>
            <a:r>
              <a:rPr lang="en-GB" dirty="0" smtClean="0">
                <a:solidFill>
                  <a:schemeClr val="accent1"/>
                </a:solidFill>
              </a:rPr>
              <a:t>Time-dependent neutron optics</a:t>
            </a:r>
          </a:p>
          <a:p>
            <a:pPr marL="801688" lvl="1" indent="-287338"/>
            <a:r>
              <a:rPr lang="en-GB" dirty="0" smtClean="0"/>
              <a:t>Wavelength-specific optics adapts to all neutrons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822250" y="1352919"/>
            <a:ext cx="2145281" cy="905951"/>
            <a:chOff x="1401512" y="2303875"/>
            <a:chExt cx="6500858" cy="2745305"/>
          </a:xfrm>
        </p:grpSpPr>
        <p:grpSp>
          <p:nvGrpSpPr>
            <p:cNvPr id="11" name="Group 24"/>
            <p:cNvGrpSpPr/>
            <p:nvPr/>
          </p:nvGrpSpPr>
          <p:grpSpPr>
            <a:xfrm>
              <a:off x="1401512" y="2303875"/>
              <a:ext cx="6500858" cy="2692416"/>
              <a:chOff x="1331640" y="1142984"/>
              <a:chExt cx="6500858" cy="2692416"/>
            </a:xfrm>
          </p:grpSpPr>
          <p:grpSp>
            <p:nvGrpSpPr>
              <p:cNvPr id="12" name="Group 22"/>
              <p:cNvGrpSpPr/>
              <p:nvPr/>
            </p:nvGrpSpPr>
            <p:grpSpPr>
              <a:xfrm>
                <a:off x="1435367" y="1223755"/>
                <a:ext cx="6293405" cy="2611645"/>
                <a:chOff x="1473200" y="1223755"/>
                <a:chExt cx="6293405" cy="2611645"/>
              </a:xfrm>
            </p:grpSpPr>
            <p:grpSp>
              <p:nvGrpSpPr>
                <p:cNvPr id="16" name="Group 19"/>
                <p:cNvGrpSpPr/>
                <p:nvPr/>
              </p:nvGrpSpPr>
              <p:grpSpPr>
                <a:xfrm>
                  <a:off x="1473200" y="1223755"/>
                  <a:ext cx="6293405" cy="2133600"/>
                  <a:chOff x="1473200" y="1223755"/>
                  <a:chExt cx="6293405" cy="2133600"/>
                </a:xfrm>
              </p:grpSpPr>
              <p:sp>
                <p:nvSpPr>
                  <p:cNvPr id="23" name="Freeform 22"/>
                  <p:cNvSpPr/>
                  <p:nvPr/>
                </p:nvSpPr>
                <p:spPr>
                  <a:xfrm>
                    <a:off x="1473200" y="1223755"/>
                    <a:ext cx="3149600" cy="2133600"/>
                  </a:xfrm>
                  <a:custGeom>
                    <a:avLst/>
                    <a:gdLst>
                      <a:gd name="connsiteX0" fmla="*/ 0 w 3149600"/>
                      <a:gd name="connsiteY0" fmla="*/ 0 h 2133600"/>
                      <a:gd name="connsiteX1" fmla="*/ 774700 w 3149600"/>
                      <a:gd name="connsiteY1" fmla="*/ 152400 h 2133600"/>
                      <a:gd name="connsiteX2" fmla="*/ 1206500 w 3149600"/>
                      <a:gd name="connsiteY2" fmla="*/ 596900 h 2133600"/>
                      <a:gd name="connsiteX3" fmla="*/ 1511300 w 3149600"/>
                      <a:gd name="connsiteY3" fmla="*/ 1346200 h 2133600"/>
                      <a:gd name="connsiteX4" fmla="*/ 1701800 w 3149600"/>
                      <a:gd name="connsiteY4" fmla="*/ 1828800 h 2133600"/>
                      <a:gd name="connsiteX5" fmla="*/ 2120900 w 3149600"/>
                      <a:gd name="connsiteY5" fmla="*/ 2070100 h 2133600"/>
                      <a:gd name="connsiteX6" fmla="*/ 2679700 w 3149600"/>
                      <a:gd name="connsiteY6" fmla="*/ 2120900 h 2133600"/>
                      <a:gd name="connsiteX7" fmla="*/ 3149600 w 3149600"/>
                      <a:gd name="connsiteY7" fmla="*/ 2133600 h 2133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49600" h="2133600">
                        <a:moveTo>
                          <a:pt x="0" y="0"/>
                        </a:moveTo>
                        <a:cubicBezTo>
                          <a:pt x="286808" y="26458"/>
                          <a:pt x="573617" y="52917"/>
                          <a:pt x="774700" y="152400"/>
                        </a:cubicBezTo>
                        <a:cubicBezTo>
                          <a:pt x="975783" y="251883"/>
                          <a:pt x="1083733" y="397933"/>
                          <a:pt x="1206500" y="596900"/>
                        </a:cubicBezTo>
                        <a:cubicBezTo>
                          <a:pt x="1329267" y="795867"/>
                          <a:pt x="1428750" y="1140883"/>
                          <a:pt x="1511300" y="1346200"/>
                        </a:cubicBezTo>
                        <a:cubicBezTo>
                          <a:pt x="1593850" y="1551517"/>
                          <a:pt x="1600200" y="1708150"/>
                          <a:pt x="1701800" y="1828800"/>
                        </a:cubicBezTo>
                        <a:cubicBezTo>
                          <a:pt x="1803400" y="1949450"/>
                          <a:pt x="1957917" y="2021417"/>
                          <a:pt x="2120900" y="2070100"/>
                        </a:cubicBezTo>
                        <a:cubicBezTo>
                          <a:pt x="2283883" y="2118783"/>
                          <a:pt x="2508250" y="2110317"/>
                          <a:pt x="2679700" y="2120900"/>
                        </a:cubicBezTo>
                        <a:cubicBezTo>
                          <a:pt x="2851150" y="2131483"/>
                          <a:pt x="3000375" y="2132541"/>
                          <a:pt x="3149600" y="213360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Freeform 23"/>
                  <p:cNvSpPr/>
                  <p:nvPr/>
                </p:nvSpPr>
                <p:spPr>
                  <a:xfrm flipH="1">
                    <a:off x="4617005" y="1223755"/>
                    <a:ext cx="3149600" cy="2133600"/>
                  </a:xfrm>
                  <a:custGeom>
                    <a:avLst/>
                    <a:gdLst>
                      <a:gd name="connsiteX0" fmla="*/ 0 w 3149600"/>
                      <a:gd name="connsiteY0" fmla="*/ 0 h 2133600"/>
                      <a:gd name="connsiteX1" fmla="*/ 774700 w 3149600"/>
                      <a:gd name="connsiteY1" fmla="*/ 152400 h 2133600"/>
                      <a:gd name="connsiteX2" fmla="*/ 1206500 w 3149600"/>
                      <a:gd name="connsiteY2" fmla="*/ 596900 h 2133600"/>
                      <a:gd name="connsiteX3" fmla="*/ 1511300 w 3149600"/>
                      <a:gd name="connsiteY3" fmla="*/ 1346200 h 2133600"/>
                      <a:gd name="connsiteX4" fmla="*/ 1701800 w 3149600"/>
                      <a:gd name="connsiteY4" fmla="*/ 1828800 h 2133600"/>
                      <a:gd name="connsiteX5" fmla="*/ 2120900 w 3149600"/>
                      <a:gd name="connsiteY5" fmla="*/ 2070100 h 2133600"/>
                      <a:gd name="connsiteX6" fmla="*/ 2679700 w 3149600"/>
                      <a:gd name="connsiteY6" fmla="*/ 2120900 h 2133600"/>
                      <a:gd name="connsiteX7" fmla="*/ 3149600 w 3149600"/>
                      <a:gd name="connsiteY7" fmla="*/ 2133600 h 2133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49600" h="2133600">
                        <a:moveTo>
                          <a:pt x="0" y="0"/>
                        </a:moveTo>
                        <a:cubicBezTo>
                          <a:pt x="286808" y="26458"/>
                          <a:pt x="573617" y="52917"/>
                          <a:pt x="774700" y="152400"/>
                        </a:cubicBezTo>
                        <a:cubicBezTo>
                          <a:pt x="975783" y="251883"/>
                          <a:pt x="1083733" y="397933"/>
                          <a:pt x="1206500" y="596900"/>
                        </a:cubicBezTo>
                        <a:cubicBezTo>
                          <a:pt x="1329267" y="795867"/>
                          <a:pt x="1428750" y="1140883"/>
                          <a:pt x="1511300" y="1346200"/>
                        </a:cubicBezTo>
                        <a:cubicBezTo>
                          <a:pt x="1593850" y="1551517"/>
                          <a:pt x="1600200" y="1708150"/>
                          <a:pt x="1701800" y="1828800"/>
                        </a:cubicBezTo>
                        <a:cubicBezTo>
                          <a:pt x="1803400" y="1949450"/>
                          <a:pt x="1957917" y="2021417"/>
                          <a:pt x="2120900" y="2070100"/>
                        </a:cubicBezTo>
                        <a:cubicBezTo>
                          <a:pt x="2283883" y="2118783"/>
                          <a:pt x="2508250" y="2110317"/>
                          <a:pt x="2679700" y="2120900"/>
                        </a:cubicBezTo>
                        <a:cubicBezTo>
                          <a:pt x="2851150" y="2131483"/>
                          <a:pt x="3000375" y="2132541"/>
                          <a:pt x="3149600" y="213360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7" name="Group 20"/>
                <p:cNvGrpSpPr/>
                <p:nvPr/>
              </p:nvGrpSpPr>
              <p:grpSpPr>
                <a:xfrm>
                  <a:off x="1495327" y="1638300"/>
                  <a:ext cx="6249150" cy="1955800"/>
                  <a:chOff x="1473200" y="1638300"/>
                  <a:chExt cx="6249150" cy="1955800"/>
                </a:xfrm>
              </p:grpSpPr>
              <p:sp>
                <p:nvSpPr>
                  <p:cNvPr id="21" name="Freeform 20"/>
                  <p:cNvSpPr/>
                  <p:nvPr/>
                </p:nvSpPr>
                <p:spPr>
                  <a:xfrm>
                    <a:off x="1473200" y="1638300"/>
                    <a:ext cx="3136900" cy="1955800"/>
                  </a:xfrm>
                  <a:custGeom>
                    <a:avLst/>
                    <a:gdLst>
                      <a:gd name="connsiteX0" fmla="*/ 0 w 3408311"/>
                      <a:gd name="connsiteY0" fmla="*/ 0 h 1992552"/>
                      <a:gd name="connsiteX1" fmla="*/ 495300 w 3408311"/>
                      <a:gd name="connsiteY1" fmla="*/ 76200 h 1992552"/>
                      <a:gd name="connsiteX2" fmla="*/ 927100 w 3408311"/>
                      <a:gd name="connsiteY2" fmla="*/ 317500 h 1992552"/>
                      <a:gd name="connsiteX3" fmla="*/ 1168400 w 3408311"/>
                      <a:gd name="connsiteY3" fmla="*/ 660400 h 1992552"/>
                      <a:gd name="connsiteX4" fmla="*/ 1333500 w 3408311"/>
                      <a:gd name="connsiteY4" fmla="*/ 1130300 h 1992552"/>
                      <a:gd name="connsiteX5" fmla="*/ 1511300 w 3408311"/>
                      <a:gd name="connsiteY5" fmla="*/ 1562100 h 1992552"/>
                      <a:gd name="connsiteX6" fmla="*/ 1790700 w 3408311"/>
                      <a:gd name="connsiteY6" fmla="*/ 1803400 h 1992552"/>
                      <a:gd name="connsiteX7" fmla="*/ 2311400 w 3408311"/>
                      <a:gd name="connsiteY7" fmla="*/ 1930400 h 1992552"/>
                      <a:gd name="connsiteX8" fmla="*/ 3136900 w 3408311"/>
                      <a:gd name="connsiteY8" fmla="*/ 1955800 h 1992552"/>
                      <a:gd name="connsiteX9" fmla="*/ 3390900 w 3408311"/>
                      <a:gd name="connsiteY9" fmla="*/ 1422400 h 1992552"/>
                      <a:gd name="connsiteX10" fmla="*/ 3365500 w 3408311"/>
                      <a:gd name="connsiteY10" fmla="*/ 1016000 h 1992552"/>
                      <a:gd name="connsiteX0" fmla="*/ 0 w 3390900"/>
                      <a:gd name="connsiteY0" fmla="*/ 0 h 1992552"/>
                      <a:gd name="connsiteX1" fmla="*/ 495300 w 3390900"/>
                      <a:gd name="connsiteY1" fmla="*/ 76200 h 1992552"/>
                      <a:gd name="connsiteX2" fmla="*/ 927100 w 3390900"/>
                      <a:gd name="connsiteY2" fmla="*/ 317500 h 1992552"/>
                      <a:gd name="connsiteX3" fmla="*/ 1168400 w 3390900"/>
                      <a:gd name="connsiteY3" fmla="*/ 660400 h 1992552"/>
                      <a:gd name="connsiteX4" fmla="*/ 1333500 w 3390900"/>
                      <a:gd name="connsiteY4" fmla="*/ 1130300 h 1992552"/>
                      <a:gd name="connsiteX5" fmla="*/ 1511300 w 3390900"/>
                      <a:gd name="connsiteY5" fmla="*/ 1562100 h 1992552"/>
                      <a:gd name="connsiteX6" fmla="*/ 1790700 w 3390900"/>
                      <a:gd name="connsiteY6" fmla="*/ 1803400 h 1992552"/>
                      <a:gd name="connsiteX7" fmla="*/ 2311400 w 3390900"/>
                      <a:gd name="connsiteY7" fmla="*/ 1930400 h 1992552"/>
                      <a:gd name="connsiteX8" fmla="*/ 3136900 w 3390900"/>
                      <a:gd name="connsiteY8" fmla="*/ 1955800 h 1992552"/>
                      <a:gd name="connsiteX9" fmla="*/ 3390900 w 3390900"/>
                      <a:gd name="connsiteY9" fmla="*/ 1422400 h 1992552"/>
                      <a:gd name="connsiteX0" fmla="*/ 0 w 3136900"/>
                      <a:gd name="connsiteY0" fmla="*/ 0 h 1992552"/>
                      <a:gd name="connsiteX1" fmla="*/ 495300 w 3136900"/>
                      <a:gd name="connsiteY1" fmla="*/ 76200 h 1992552"/>
                      <a:gd name="connsiteX2" fmla="*/ 927100 w 3136900"/>
                      <a:gd name="connsiteY2" fmla="*/ 317500 h 1992552"/>
                      <a:gd name="connsiteX3" fmla="*/ 1168400 w 3136900"/>
                      <a:gd name="connsiteY3" fmla="*/ 660400 h 1992552"/>
                      <a:gd name="connsiteX4" fmla="*/ 1333500 w 3136900"/>
                      <a:gd name="connsiteY4" fmla="*/ 1130300 h 1992552"/>
                      <a:gd name="connsiteX5" fmla="*/ 1511300 w 3136900"/>
                      <a:gd name="connsiteY5" fmla="*/ 1562100 h 1992552"/>
                      <a:gd name="connsiteX6" fmla="*/ 1790700 w 3136900"/>
                      <a:gd name="connsiteY6" fmla="*/ 1803400 h 1992552"/>
                      <a:gd name="connsiteX7" fmla="*/ 2311400 w 3136900"/>
                      <a:gd name="connsiteY7" fmla="*/ 1930400 h 1992552"/>
                      <a:gd name="connsiteX8" fmla="*/ 3136900 w 3136900"/>
                      <a:gd name="connsiteY8" fmla="*/ 1955800 h 1992552"/>
                      <a:gd name="connsiteX0" fmla="*/ 0 w 3136900"/>
                      <a:gd name="connsiteY0" fmla="*/ 0 h 1955800"/>
                      <a:gd name="connsiteX1" fmla="*/ 495300 w 3136900"/>
                      <a:gd name="connsiteY1" fmla="*/ 76200 h 1955800"/>
                      <a:gd name="connsiteX2" fmla="*/ 927100 w 3136900"/>
                      <a:gd name="connsiteY2" fmla="*/ 317500 h 1955800"/>
                      <a:gd name="connsiteX3" fmla="*/ 1168400 w 3136900"/>
                      <a:gd name="connsiteY3" fmla="*/ 660400 h 1955800"/>
                      <a:gd name="connsiteX4" fmla="*/ 1333500 w 3136900"/>
                      <a:gd name="connsiteY4" fmla="*/ 1130300 h 1955800"/>
                      <a:gd name="connsiteX5" fmla="*/ 1511300 w 3136900"/>
                      <a:gd name="connsiteY5" fmla="*/ 1562100 h 1955800"/>
                      <a:gd name="connsiteX6" fmla="*/ 1790700 w 3136900"/>
                      <a:gd name="connsiteY6" fmla="*/ 1803400 h 1955800"/>
                      <a:gd name="connsiteX7" fmla="*/ 2311400 w 3136900"/>
                      <a:gd name="connsiteY7" fmla="*/ 1930400 h 1955800"/>
                      <a:gd name="connsiteX8" fmla="*/ 3136900 w 3136900"/>
                      <a:gd name="connsiteY8" fmla="*/ 1955800 h 195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36900" h="1955800">
                        <a:moveTo>
                          <a:pt x="0" y="0"/>
                        </a:moveTo>
                        <a:cubicBezTo>
                          <a:pt x="170391" y="11641"/>
                          <a:pt x="340783" y="23283"/>
                          <a:pt x="495300" y="76200"/>
                        </a:cubicBezTo>
                        <a:cubicBezTo>
                          <a:pt x="649817" y="129117"/>
                          <a:pt x="814917" y="220133"/>
                          <a:pt x="927100" y="317500"/>
                        </a:cubicBezTo>
                        <a:cubicBezTo>
                          <a:pt x="1039283" y="414867"/>
                          <a:pt x="1100667" y="524933"/>
                          <a:pt x="1168400" y="660400"/>
                        </a:cubicBezTo>
                        <a:cubicBezTo>
                          <a:pt x="1236133" y="795867"/>
                          <a:pt x="1276350" y="980017"/>
                          <a:pt x="1333500" y="1130300"/>
                        </a:cubicBezTo>
                        <a:cubicBezTo>
                          <a:pt x="1390650" y="1280583"/>
                          <a:pt x="1435100" y="1449917"/>
                          <a:pt x="1511300" y="1562100"/>
                        </a:cubicBezTo>
                        <a:cubicBezTo>
                          <a:pt x="1587500" y="1674283"/>
                          <a:pt x="1657350" y="1742017"/>
                          <a:pt x="1790700" y="1803400"/>
                        </a:cubicBezTo>
                        <a:cubicBezTo>
                          <a:pt x="1924050" y="1864783"/>
                          <a:pt x="2087033" y="1905000"/>
                          <a:pt x="2311400" y="1930400"/>
                        </a:cubicBezTo>
                        <a:cubicBezTo>
                          <a:pt x="2535767" y="1955800"/>
                          <a:pt x="2410883" y="1951567"/>
                          <a:pt x="3136900" y="195580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Freeform 21"/>
                  <p:cNvSpPr/>
                  <p:nvPr/>
                </p:nvSpPr>
                <p:spPr>
                  <a:xfrm flipH="1">
                    <a:off x="4585450" y="1638300"/>
                    <a:ext cx="3136900" cy="1955800"/>
                  </a:xfrm>
                  <a:custGeom>
                    <a:avLst/>
                    <a:gdLst>
                      <a:gd name="connsiteX0" fmla="*/ 0 w 3408311"/>
                      <a:gd name="connsiteY0" fmla="*/ 0 h 1992552"/>
                      <a:gd name="connsiteX1" fmla="*/ 495300 w 3408311"/>
                      <a:gd name="connsiteY1" fmla="*/ 76200 h 1992552"/>
                      <a:gd name="connsiteX2" fmla="*/ 927100 w 3408311"/>
                      <a:gd name="connsiteY2" fmla="*/ 317500 h 1992552"/>
                      <a:gd name="connsiteX3" fmla="*/ 1168400 w 3408311"/>
                      <a:gd name="connsiteY3" fmla="*/ 660400 h 1992552"/>
                      <a:gd name="connsiteX4" fmla="*/ 1333500 w 3408311"/>
                      <a:gd name="connsiteY4" fmla="*/ 1130300 h 1992552"/>
                      <a:gd name="connsiteX5" fmla="*/ 1511300 w 3408311"/>
                      <a:gd name="connsiteY5" fmla="*/ 1562100 h 1992552"/>
                      <a:gd name="connsiteX6" fmla="*/ 1790700 w 3408311"/>
                      <a:gd name="connsiteY6" fmla="*/ 1803400 h 1992552"/>
                      <a:gd name="connsiteX7" fmla="*/ 2311400 w 3408311"/>
                      <a:gd name="connsiteY7" fmla="*/ 1930400 h 1992552"/>
                      <a:gd name="connsiteX8" fmla="*/ 3136900 w 3408311"/>
                      <a:gd name="connsiteY8" fmla="*/ 1955800 h 1992552"/>
                      <a:gd name="connsiteX9" fmla="*/ 3390900 w 3408311"/>
                      <a:gd name="connsiteY9" fmla="*/ 1422400 h 1992552"/>
                      <a:gd name="connsiteX10" fmla="*/ 3365500 w 3408311"/>
                      <a:gd name="connsiteY10" fmla="*/ 1016000 h 1992552"/>
                      <a:gd name="connsiteX0" fmla="*/ 0 w 3390900"/>
                      <a:gd name="connsiteY0" fmla="*/ 0 h 1992552"/>
                      <a:gd name="connsiteX1" fmla="*/ 495300 w 3390900"/>
                      <a:gd name="connsiteY1" fmla="*/ 76200 h 1992552"/>
                      <a:gd name="connsiteX2" fmla="*/ 927100 w 3390900"/>
                      <a:gd name="connsiteY2" fmla="*/ 317500 h 1992552"/>
                      <a:gd name="connsiteX3" fmla="*/ 1168400 w 3390900"/>
                      <a:gd name="connsiteY3" fmla="*/ 660400 h 1992552"/>
                      <a:gd name="connsiteX4" fmla="*/ 1333500 w 3390900"/>
                      <a:gd name="connsiteY4" fmla="*/ 1130300 h 1992552"/>
                      <a:gd name="connsiteX5" fmla="*/ 1511300 w 3390900"/>
                      <a:gd name="connsiteY5" fmla="*/ 1562100 h 1992552"/>
                      <a:gd name="connsiteX6" fmla="*/ 1790700 w 3390900"/>
                      <a:gd name="connsiteY6" fmla="*/ 1803400 h 1992552"/>
                      <a:gd name="connsiteX7" fmla="*/ 2311400 w 3390900"/>
                      <a:gd name="connsiteY7" fmla="*/ 1930400 h 1992552"/>
                      <a:gd name="connsiteX8" fmla="*/ 3136900 w 3390900"/>
                      <a:gd name="connsiteY8" fmla="*/ 1955800 h 1992552"/>
                      <a:gd name="connsiteX9" fmla="*/ 3390900 w 3390900"/>
                      <a:gd name="connsiteY9" fmla="*/ 1422400 h 1992552"/>
                      <a:gd name="connsiteX0" fmla="*/ 0 w 3136900"/>
                      <a:gd name="connsiteY0" fmla="*/ 0 h 1992552"/>
                      <a:gd name="connsiteX1" fmla="*/ 495300 w 3136900"/>
                      <a:gd name="connsiteY1" fmla="*/ 76200 h 1992552"/>
                      <a:gd name="connsiteX2" fmla="*/ 927100 w 3136900"/>
                      <a:gd name="connsiteY2" fmla="*/ 317500 h 1992552"/>
                      <a:gd name="connsiteX3" fmla="*/ 1168400 w 3136900"/>
                      <a:gd name="connsiteY3" fmla="*/ 660400 h 1992552"/>
                      <a:gd name="connsiteX4" fmla="*/ 1333500 w 3136900"/>
                      <a:gd name="connsiteY4" fmla="*/ 1130300 h 1992552"/>
                      <a:gd name="connsiteX5" fmla="*/ 1511300 w 3136900"/>
                      <a:gd name="connsiteY5" fmla="*/ 1562100 h 1992552"/>
                      <a:gd name="connsiteX6" fmla="*/ 1790700 w 3136900"/>
                      <a:gd name="connsiteY6" fmla="*/ 1803400 h 1992552"/>
                      <a:gd name="connsiteX7" fmla="*/ 2311400 w 3136900"/>
                      <a:gd name="connsiteY7" fmla="*/ 1930400 h 1992552"/>
                      <a:gd name="connsiteX8" fmla="*/ 3136900 w 3136900"/>
                      <a:gd name="connsiteY8" fmla="*/ 1955800 h 1992552"/>
                      <a:gd name="connsiteX0" fmla="*/ 0 w 3136900"/>
                      <a:gd name="connsiteY0" fmla="*/ 0 h 1955800"/>
                      <a:gd name="connsiteX1" fmla="*/ 495300 w 3136900"/>
                      <a:gd name="connsiteY1" fmla="*/ 76200 h 1955800"/>
                      <a:gd name="connsiteX2" fmla="*/ 927100 w 3136900"/>
                      <a:gd name="connsiteY2" fmla="*/ 317500 h 1955800"/>
                      <a:gd name="connsiteX3" fmla="*/ 1168400 w 3136900"/>
                      <a:gd name="connsiteY3" fmla="*/ 660400 h 1955800"/>
                      <a:gd name="connsiteX4" fmla="*/ 1333500 w 3136900"/>
                      <a:gd name="connsiteY4" fmla="*/ 1130300 h 1955800"/>
                      <a:gd name="connsiteX5" fmla="*/ 1511300 w 3136900"/>
                      <a:gd name="connsiteY5" fmla="*/ 1562100 h 1955800"/>
                      <a:gd name="connsiteX6" fmla="*/ 1790700 w 3136900"/>
                      <a:gd name="connsiteY6" fmla="*/ 1803400 h 1955800"/>
                      <a:gd name="connsiteX7" fmla="*/ 2311400 w 3136900"/>
                      <a:gd name="connsiteY7" fmla="*/ 1930400 h 1955800"/>
                      <a:gd name="connsiteX8" fmla="*/ 3136900 w 3136900"/>
                      <a:gd name="connsiteY8" fmla="*/ 1955800 h 195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36900" h="1955800">
                        <a:moveTo>
                          <a:pt x="0" y="0"/>
                        </a:moveTo>
                        <a:cubicBezTo>
                          <a:pt x="170391" y="11641"/>
                          <a:pt x="340783" y="23283"/>
                          <a:pt x="495300" y="76200"/>
                        </a:cubicBezTo>
                        <a:cubicBezTo>
                          <a:pt x="649817" y="129117"/>
                          <a:pt x="814917" y="220133"/>
                          <a:pt x="927100" y="317500"/>
                        </a:cubicBezTo>
                        <a:cubicBezTo>
                          <a:pt x="1039283" y="414867"/>
                          <a:pt x="1100667" y="524933"/>
                          <a:pt x="1168400" y="660400"/>
                        </a:cubicBezTo>
                        <a:cubicBezTo>
                          <a:pt x="1236133" y="795867"/>
                          <a:pt x="1276350" y="980017"/>
                          <a:pt x="1333500" y="1130300"/>
                        </a:cubicBezTo>
                        <a:cubicBezTo>
                          <a:pt x="1390650" y="1280583"/>
                          <a:pt x="1435100" y="1449917"/>
                          <a:pt x="1511300" y="1562100"/>
                        </a:cubicBezTo>
                        <a:cubicBezTo>
                          <a:pt x="1587500" y="1674283"/>
                          <a:pt x="1657350" y="1742017"/>
                          <a:pt x="1790700" y="1803400"/>
                        </a:cubicBezTo>
                        <a:cubicBezTo>
                          <a:pt x="1924050" y="1864783"/>
                          <a:pt x="2087033" y="1905000"/>
                          <a:pt x="2311400" y="1930400"/>
                        </a:cubicBezTo>
                        <a:cubicBezTo>
                          <a:pt x="2535767" y="1955800"/>
                          <a:pt x="2410883" y="1951567"/>
                          <a:pt x="3136900" y="195580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8" name="Group 21"/>
                <p:cNvGrpSpPr/>
                <p:nvPr/>
              </p:nvGrpSpPr>
              <p:grpSpPr>
                <a:xfrm>
                  <a:off x="1521102" y="2044700"/>
                  <a:ext cx="6197600" cy="1790700"/>
                  <a:chOff x="1485900" y="2044700"/>
                  <a:chExt cx="6197600" cy="1790700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1485900" y="2044700"/>
                    <a:ext cx="3098800" cy="1790700"/>
                  </a:xfrm>
                  <a:custGeom>
                    <a:avLst/>
                    <a:gdLst>
                      <a:gd name="connsiteX0" fmla="*/ 0 w 3098800"/>
                      <a:gd name="connsiteY0" fmla="*/ 0 h 1790700"/>
                      <a:gd name="connsiteX1" fmla="*/ 469900 w 3098800"/>
                      <a:gd name="connsiteY1" fmla="*/ 76200 h 1790700"/>
                      <a:gd name="connsiteX2" fmla="*/ 825500 w 3098800"/>
                      <a:gd name="connsiteY2" fmla="*/ 304800 h 1790700"/>
                      <a:gd name="connsiteX3" fmla="*/ 1104900 w 3098800"/>
                      <a:gd name="connsiteY3" fmla="*/ 762000 h 1790700"/>
                      <a:gd name="connsiteX4" fmla="*/ 1320800 w 3098800"/>
                      <a:gd name="connsiteY4" fmla="*/ 1320800 h 1790700"/>
                      <a:gd name="connsiteX5" fmla="*/ 1600200 w 3098800"/>
                      <a:gd name="connsiteY5" fmla="*/ 1612900 h 1790700"/>
                      <a:gd name="connsiteX6" fmla="*/ 2133600 w 3098800"/>
                      <a:gd name="connsiteY6" fmla="*/ 1752600 h 1790700"/>
                      <a:gd name="connsiteX7" fmla="*/ 2603500 w 3098800"/>
                      <a:gd name="connsiteY7" fmla="*/ 1778000 h 1790700"/>
                      <a:gd name="connsiteX8" fmla="*/ 3098800 w 3098800"/>
                      <a:gd name="connsiteY8" fmla="*/ 1790700 h 1790700"/>
                      <a:gd name="connsiteX9" fmla="*/ 3098800 w 3098800"/>
                      <a:gd name="connsiteY9" fmla="*/ 1790700 h 1790700"/>
                      <a:gd name="connsiteX10" fmla="*/ 3098800 w 3098800"/>
                      <a:gd name="connsiteY10" fmla="*/ 1790700 h 1790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8800" h="1790700">
                        <a:moveTo>
                          <a:pt x="0" y="0"/>
                        </a:moveTo>
                        <a:cubicBezTo>
                          <a:pt x="166158" y="12700"/>
                          <a:pt x="332317" y="25400"/>
                          <a:pt x="469900" y="76200"/>
                        </a:cubicBezTo>
                        <a:cubicBezTo>
                          <a:pt x="607483" y="127000"/>
                          <a:pt x="719667" y="190500"/>
                          <a:pt x="825500" y="304800"/>
                        </a:cubicBezTo>
                        <a:cubicBezTo>
                          <a:pt x="931333" y="419100"/>
                          <a:pt x="1022350" y="592667"/>
                          <a:pt x="1104900" y="762000"/>
                        </a:cubicBezTo>
                        <a:cubicBezTo>
                          <a:pt x="1187450" y="931333"/>
                          <a:pt x="1238250" y="1178983"/>
                          <a:pt x="1320800" y="1320800"/>
                        </a:cubicBezTo>
                        <a:cubicBezTo>
                          <a:pt x="1403350" y="1462617"/>
                          <a:pt x="1464733" y="1540933"/>
                          <a:pt x="1600200" y="1612900"/>
                        </a:cubicBezTo>
                        <a:cubicBezTo>
                          <a:pt x="1735667" y="1684867"/>
                          <a:pt x="1966383" y="1725083"/>
                          <a:pt x="2133600" y="1752600"/>
                        </a:cubicBezTo>
                        <a:cubicBezTo>
                          <a:pt x="2300817" y="1780117"/>
                          <a:pt x="2442633" y="1771650"/>
                          <a:pt x="2603500" y="1778000"/>
                        </a:cubicBezTo>
                        <a:cubicBezTo>
                          <a:pt x="2764367" y="1784350"/>
                          <a:pt x="3098800" y="1790700"/>
                          <a:pt x="3098800" y="1790700"/>
                        </a:cubicBezTo>
                        <a:lnTo>
                          <a:pt x="3098800" y="1790700"/>
                        </a:lnTo>
                        <a:lnTo>
                          <a:pt x="3098800" y="1790700"/>
                        </a:ln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 flipH="1">
                    <a:off x="4584700" y="2044700"/>
                    <a:ext cx="3098800" cy="1790700"/>
                  </a:xfrm>
                  <a:custGeom>
                    <a:avLst/>
                    <a:gdLst>
                      <a:gd name="connsiteX0" fmla="*/ 0 w 3098800"/>
                      <a:gd name="connsiteY0" fmla="*/ 0 h 1790700"/>
                      <a:gd name="connsiteX1" fmla="*/ 469900 w 3098800"/>
                      <a:gd name="connsiteY1" fmla="*/ 76200 h 1790700"/>
                      <a:gd name="connsiteX2" fmla="*/ 825500 w 3098800"/>
                      <a:gd name="connsiteY2" fmla="*/ 304800 h 1790700"/>
                      <a:gd name="connsiteX3" fmla="*/ 1104900 w 3098800"/>
                      <a:gd name="connsiteY3" fmla="*/ 762000 h 1790700"/>
                      <a:gd name="connsiteX4" fmla="*/ 1320800 w 3098800"/>
                      <a:gd name="connsiteY4" fmla="*/ 1320800 h 1790700"/>
                      <a:gd name="connsiteX5" fmla="*/ 1600200 w 3098800"/>
                      <a:gd name="connsiteY5" fmla="*/ 1612900 h 1790700"/>
                      <a:gd name="connsiteX6" fmla="*/ 2133600 w 3098800"/>
                      <a:gd name="connsiteY6" fmla="*/ 1752600 h 1790700"/>
                      <a:gd name="connsiteX7" fmla="*/ 2603500 w 3098800"/>
                      <a:gd name="connsiteY7" fmla="*/ 1778000 h 1790700"/>
                      <a:gd name="connsiteX8" fmla="*/ 3098800 w 3098800"/>
                      <a:gd name="connsiteY8" fmla="*/ 1790700 h 1790700"/>
                      <a:gd name="connsiteX9" fmla="*/ 3098800 w 3098800"/>
                      <a:gd name="connsiteY9" fmla="*/ 1790700 h 1790700"/>
                      <a:gd name="connsiteX10" fmla="*/ 3098800 w 3098800"/>
                      <a:gd name="connsiteY10" fmla="*/ 1790700 h 1790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8800" h="1790700">
                        <a:moveTo>
                          <a:pt x="0" y="0"/>
                        </a:moveTo>
                        <a:cubicBezTo>
                          <a:pt x="166158" y="12700"/>
                          <a:pt x="332317" y="25400"/>
                          <a:pt x="469900" y="76200"/>
                        </a:cubicBezTo>
                        <a:cubicBezTo>
                          <a:pt x="607483" y="127000"/>
                          <a:pt x="719667" y="190500"/>
                          <a:pt x="825500" y="304800"/>
                        </a:cubicBezTo>
                        <a:cubicBezTo>
                          <a:pt x="931333" y="419100"/>
                          <a:pt x="1022350" y="592667"/>
                          <a:pt x="1104900" y="762000"/>
                        </a:cubicBezTo>
                        <a:cubicBezTo>
                          <a:pt x="1187450" y="931333"/>
                          <a:pt x="1238250" y="1178983"/>
                          <a:pt x="1320800" y="1320800"/>
                        </a:cubicBezTo>
                        <a:cubicBezTo>
                          <a:pt x="1403350" y="1462617"/>
                          <a:pt x="1464733" y="1540933"/>
                          <a:pt x="1600200" y="1612900"/>
                        </a:cubicBezTo>
                        <a:cubicBezTo>
                          <a:pt x="1735667" y="1684867"/>
                          <a:pt x="1966383" y="1725083"/>
                          <a:pt x="2133600" y="1752600"/>
                        </a:cubicBezTo>
                        <a:cubicBezTo>
                          <a:pt x="2300817" y="1780117"/>
                          <a:pt x="2442633" y="1771650"/>
                          <a:pt x="2603500" y="1778000"/>
                        </a:cubicBezTo>
                        <a:cubicBezTo>
                          <a:pt x="2764367" y="1784350"/>
                          <a:pt x="3098800" y="1790700"/>
                          <a:pt x="3098800" y="1790700"/>
                        </a:cubicBezTo>
                        <a:lnTo>
                          <a:pt x="3098800" y="1790700"/>
                        </a:lnTo>
                        <a:lnTo>
                          <a:pt x="3098800" y="1790700"/>
                        </a:ln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3" name="Group 23"/>
              <p:cNvGrpSpPr/>
              <p:nvPr/>
            </p:nvGrpSpPr>
            <p:grpSpPr>
              <a:xfrm>
                <a:off x="1331640" y="1142984"/>
                <a:ext cx="6500858" cy="1071570"/>
                <a:chOff x="1331640" y="1142984"/>
                <a:chExt cx="6500858" cy="1071570"/>
              </a:xfrm>
            </p:grpSpPr>
            <p:sp>
              <p:nvSpPr>
                <p:cNvPr id="14" name="Rectangle 47"/>
                <p:cNvSpPr>
                  <a:spLocks noChangeArrowheads="1"/>
                </p:cNvSpPr>
                <p:nvPr/>
              </p:nvSpPr>
              <p:spPr bwMode="auto">
                <a:xfrm>
                  <a:off x="7689622" y="1142984"/>
                  <a:ext cx="142876" cy="1071570"/>
                </a:xfrm>
                <a:prstGeom prst="rect">
                  <a:avLst/>
                </a:prstGeom>
                <a:solidFill>
                  <a:srgbClr val="C0C0C0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" name="Rectangle 49"/>
                <p:cNvSpPr>
                  <a:spLocks noChangeArrowheads="1"/>
                </p:cNvSpPr>
                <p:nvPr/>
              </p:nvSpPr>
              <p:spPr bwMode="auto">
                <a:xfrm>
                  <a:off x="1331640" y="1142984"/>
                  <a:ext cx="149225" cy="1071570"/>
                </a:xfrm>
                <a:prstGeom prst="rect">
                  <a:avLst/>
                </a:prstGeom>
                <a:solidFill>
                  <a:srgbClr val="C0C0C0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25" name="Oval 24"/>
            <p:cNvSpPr/>
            <p:nvPr/>
          </p:nvSpPr>
          <p:spPr>
            <a:xfrm>
              <a:off x="3446875" y="4464116"/>
              <a:ext cx="2070230" cy="585064"/>
            </a:xfrm>
            <a:prstGeom prst="ellipse">
              <a:avLst/>
            </a:prstGeom>
            <a:solidFill>
              <a:srgbClr val="00CC5C">
                <a:alpha val="60000"/>
              </a:srgbClr>
            </a:solidFill>
            <a:ln w="34925">
              <a:solidFill>
                <a:srgbClr val="00CC5C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80" y="3579646"/>
            <a:ext cx="2304320" cy="182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7103453" y="5404122"/>
            <a:ext cx="1924042" cy="1355248"/>
            <a:chOff x="76200" y="3578107"/>
            <a:chExt cx="2740605" cy="1930415"/>
          </a:xfrm>
        </p:grpSpPr>
        <p:grpSp>
          <p:nvGrpSpPr>
            <p:cNvPr id="30" name="Group 18"/>
            <p:cNvGrpSpPr/>
            <p:nvPr/>
          </p:nvGrpSpPr>
          <p:grpSpPr>
            <a:xfrm>
              <a:off x="76200" y="3578107"/>
              <a:ext cx="2667000" cy="1447800"/>
              <a:chOff x="0" y="4114800"/>
              <a:chExt cx="2667000" cy="14478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6142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666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9190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714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2238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762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5286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810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8334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9858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1382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2906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4430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82"/>
              <p:cNvGrpSpPr/>
              <p:nvPr/>
            </p:nvGrpSpPr>
            <p:grpSpPr>
              <a:xfrm>
                <a:off x="842823" y="4381500"/>
                <a:ext cx="1371600" cy="381000"/>
                <a:chOff x="685800" y="1524000"/>
                <a:chExt cx="1371600" cy="381000"/>
              </a:xfrm>
            </p:grpSpPr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85800" y="1524000"/>
                  <a:ext cx="1371600" cy="0"/>
                </a:xfrm>
                <a:prstGeom prst="line">
                  <a:avLst/>
                </a:prstGeom>
                <a:ln w="57150" cap="rnd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685800" y="1905000"/>
                  <a:ext cx="1371600" cy="0"/>
                </a:xfrm>
                <a:prstGeom prst="line">
                  <a:avLst/>
                </a:prstGeom>
                <a:ln w="5715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Arc 46"/>
              <p:cNvSpPr/>
              <p:nvPr/>
            </p:nvSpPr>
            <p:spPr>
              <a:xfrm>
                <a:off x="461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flipV="1">
                <a:off x="538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614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c 49"/>
              <p:cNvSpPr/>
              <p:nvPr/>
            </p:nvSpPr>
            <p:spPr>
              <a:xfrm flipV="1">
                <a:off x="6904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c 50"/>
              <p:cNvSpPr/>
              <p:nvPr/>
            </p:nvSpPr>
            <p:spPr>
              <a:xfrm>
                <a:off x="7666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/>
              <p:cNvSpPr/>
              <p:nvPr/>
            </p:nvSpPr>
            <p:spPr>
              <a:xfrm flipV="1">
                <a:off x="842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>
                <a:off x="919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 53"/>
              <p:cNvSpPr/>
              <p:nvPr/>
            </p:nvSpPr>
            <p:spPr>
              <a:xfrm flipV="1">
                <a:off x="995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/>
              <p:cNvSpPr/>
              <p:nvPr/>
            </p:nvSpPr>
            <p:spPr>
              <a:xfrm>
                <a:off x="10714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Arc 55"/>
              <p:cNvSpPr/>
              <p:nvPr/>
            </p:nvSpPr>
            <p:spPr>
              <a:xfrm flipV="1">
                <a:off x="11476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>
                <a:off x="1223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flipV="1">
                <a:off x="1300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>
                <a:off x="1376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flipV="1">
                <a:off x="14524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>
                <a:off x="15286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flipV="1">
                <a:off x="1604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4618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595423" y="4114800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Arc 64"/>
              <p:cNvSpPr/>
              <p:nvPr/>
            </p:nvSpPr>
            <p:spPr>
              <a:xfrm>
                <a:off x="1681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flipV="1">
                <a:off x="1757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>
                <a:off x="18334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flipV="1">
                <a:off x="19096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>
                <a:off x="1985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flipV="1">
                <a:off x="2062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/>
              <p:cNvSpPr/>
              <p:nvPr/>
            </p:nvSpPr>
            <p:spPr>
              <a:xfrm>
                <a:off x="2138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flipV="1">
                <a:off x="22144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>
                <a:off x="22906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flipV="1">
                <a:off x="23668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>
                <a:off x="24430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flipV="1">
                <a:off x="2519223" y="5105400"/>
                <a:ext cx="76200" cy="457200"/>
              </a:xfrm>
              <a:prstGeom prst="arc">
                <a:avLst>
                  <a:gd name="adj1" fmla="val 10840930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385623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2700000" flipV="1">
                <a:off x="609600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rot="8100000" flipV="1">
                <a:off x="2447646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rot="10800000" flipV="1">
                <a:off x="2667000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5400000" flipV="1">
                <a:off x="957123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 flipV="1">
                <a:off x="2176322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>
              <a:xfrm>
                <a:off x="1223823" y="4527550"/>
                <a:ext cx="76200" cy="76200"/>
              </a:xfrm>
              <a:prstGeom prst="ellipse">
                <a:avLst/>
              </a:prstGeom>
              <a:solidFill>
                <a:srgbClr val="00660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 rot="16200000" flipH="1" flipV="1">
                <a:off x="1566723" y="4457700"/>
                <a:ext cx="0" cy="228600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1833423" y="452755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ight Arrow 85"/>
              <p:cNvSpPr/>
              <p:nvPr/>
            </p:nvSpPr>
            <p:spPr>
              <a:xfrm>
                <a:off x="0" y="4495800"/>
                <a:ext cx="228600" cy="152400"/>
              </a:xfrm>
              <a:prstGeom prst="rightArrow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31540" y="513919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</a:t>
              </a:r>
              <a:r>
                <a:rPr lang="en-GB" dirty="0" smtClean="0"/>
                <a:t>/2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97111" y="513919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</a:t>
              </a:r>
              <a:r>
                <a:rPr lang="en-GB" dirty="0" smtClean="0"/>
                <a:t>/2</a:t>
              </a:r>
              <a:endParaRPr lang="en-GB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" y="0"/>
            <a:ext cx="2141730" cy="1288492"/>
            <a:chOff x="1" y="0"/>
            <a:chExt cx="2141730" cy="1288492"/>
          </a:xfrm>
        </p:grpSpPr>
        <p:pic>
          <p:nvPicPr>
            <p:cNvPr id="89" name="Picture 88" descr="https://europeanspallationsource.se/sites/default/files/longpulseapril_6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141730" cy="128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Rectangle 89"/>
            <p:cNvSpPr/>
            <p:nvPr/>
          </p:nvSpPr>
          <p:spPr>
            <a:xfrm>
              <a:off x="1376645" y="274638"/>
              <a:ext cx="765086" cy="499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59024" y="274638"/>
            <a:ext cx="6225953" cy="6540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 smtClean="0"/>
              <a:t>ESS: Statistics AND Systematics!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Localization in time</a:t>
            </a:r>
            <a:endParaRPr lang="en-GB" dirty="0"/>
          </a:p>
        </p:txBody>
      </p:sp>
      <p:grpSp>
        <p:nvGrpSpPr>
          <p:cNvPr id="2" name="Group 34"/>
          <p:cNvGrpSpPr/>
          <p:nvPr/>
        </p:nvGrpSpPr>
        <p:grpSpPr>
          <a:xfrm>
            <a:off x="161510" y="278650"/>
            <a:ext cx="495055" cy="646331"/>
            <a:chOff x="431539" y="278650"/>
            <a:chExt cx="495055" cy="646331"/>
          </a:xfrm>
        </p:grpSpPr>
        <p:sp>
          <p:nvSpPr>
            <p:cNvPr id="36" name="Oval 35"/>
            <p:cNvSpPr/>
            <p:nvPr/>
          </p:nvSpPr>
          <p:spPr>
            <a:xfrm>
              <a:off x="431539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0096" y="278650"/>
              <a:ext cx="388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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aphicFrame>
        <p:nvGraphicFramePr>
          <p:cNvPr id="69" name="Object 13"/>
          <p:cNvGraphicFramePr>
            <a:graphicFrameLocks noChangeAspect="1"/>
          </p:cNvGraphicFramePr>
          <p:nvPr/>
        </p:nvGraphicFramePr>
        <p:xfrm>
          <a:off x="791580" y="4791838"/>
          <a:ext cx="252071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40" name="Equation" r:id="rId3" imgW="1752480" imgH="469800" progId="Equation.3">
                  <p:embed/>
                </p:oleObj>
              </mc:Choice>
              <mc:Fallback>
                <p:oleObj name="Equation" r:id="rId3" imgW="175248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4791838"/>
                        <a:ext cx="2520713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6505" y="1358770"/>
            <a:ext cx="44554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/>
            <a:r>
              <a:rPr lang="en-US" sz="2400" b="1" dirty="0" smtClean="0">
                <a:solidFill>
                  <a:schemeClr val="accent1"/>
                </a:solidFill>
              </a:rPr>
              <a:t>BG with different time constant </a:t>
            </a: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Traps of charged particles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Background from beta activation</a:t>
            </a:r>
          </a:p>
          <a:p>
            <a:pPr marL="174625" indent="-174625"/>
            <a:endParaRPr lang="en-US" sz="2400" dirty="0" smtClean="0"/>
          </a:p>
          <a:p>
            <a:pPr marL="174625" indent="-174625"/>
            <a:endParaRPr lang="en-US" sz="2400" dirty="0" smtClean="0"/>
          </a:p>
          <a:p>
            <a:pPr marL="174625" indent="-174625"/>
            <a:r>
              <a:rPr lang="en-US" sz="2400" dirty="0" smtClean="0"/>
              <a:t>BG time constant </a:t>
            </a:r>
            <a:r>
              <a:rPr lang="en-US" sz="2400" spc="-400" dirty="0" smtClean="0"/>
              <a:t>&gt;&gt;</a:t>
            </a:r>
            <a:r>
              <a:rPr lang="en-US" sz="2400" dirty="0" smtClean="0"/>
              <a:t>  Pulse period</a:t>
            </a:r>
          </a:p>
          <a:p>
            <a:pPr marL="174625" indent="-174625"/>
            <a:endParaRPr lang="en-US" sz="2400" dirty="0" smtClean="0"/>
          </a:p>
          <a:p>
            <a:pPr marL="174625" indent="-174625"/>
            <a:r>
              <a:rPr lang="en-US" sz="2400" b="1" dirty="0" smtClean="0">
                <a:solidFill>
                  <a:schemeClr val="accent1"/>
                </a:solidFill>
              </a:rPr>
              <a:t>Gain: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7006" y="1358770"/>
            <a:ext cx="45005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Changing environment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24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Variable background conditions (neighbors, high voltage)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Drifting detector</a:t>
            </a:r>
          </a:p>
          <a:p>
            <a:pPr marL="112713" indent="-112713">
              <a:buFont typeface="Arial" pitchFamily="34" charset="0"/>
              <a:buChar char="•"/>
            </a:pPr>
            <a:endParaRPr lang="en-US" sz="2400" dirty="0" smtClean="0"/>
          </a:p>
          <a:p>
            <a:pPr marL="112713" indent="-112713"/>
            <a:r>
              <a:rPr lang="en-US" sz="2400" dirty="0" smtClean="0"/>
              <a:t>Typical drift times </a:t>
            </a:r>
            <a:r>
              <a:rPr lang="en-US" sz="2400" spc="-400" dirty="0" smtClean="0"/>
              <a:t>&gt;&gt;</a:t>
            </a:r>
            <a:r>
              <a:rPr lang="en-US" sz="2400" dirty="0" smtClean="0"/>
              <a:t> pulse period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2400" dirty="0" smtClean="0"/>
          </a:p>
          <a:p>
            <a:pPr marL="174625" indent="-174625"/>
            <a:r>
              <a:rPr lang="en-US" sz="2400" b="1" dirty="0" smtClean="0">
                <a:solidFill>
                  <a:schemeClr val="accent1"/>
                </a:solidFill>
              </a:rPr>
              <a:t>Gain: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Measure parameters close to signal and correct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494547"/>
              </p:ext>
            </p:extLst>
          </p:nvPr>
        </p:nvGraphicFramePr>
        <p:xfrm>
          <a:off x="457200" y="108874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Proton pulse length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695</a:t>
                      </a:r>
                      <a:r>
                        <a:rPr lang="en-US" i="1" baseline="0" dirty="0" smtClean="0"/>
                        <a:t> ns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2.86 ms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 GW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r>
                        <a:rPr lang="en-US" baseline="0" dirty="0" smtClean="0"/>
                        <a:t> per 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 kJ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357 kJ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 repetition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– A long-pulse </a:t>
            </a:r>
            <a:r>
              <a:rPr lang="en-US" dirty="0" err="1" smtClean="0"/>
              <a:t>spallation</a:t>
            </a:r>
            <a:r>
              <a:rPr lang="en-US" dirty="0" smtClean="0"/>
              <a:t> source</a:t>
            </a:r>
            <a:endParaRPr lang="en-US" dirty="0"/>
          </a:p>
        </p:txBody>
      </p:sp>
      <p:pic>
        <p:nvPicPr>
          <p:cNvPr id="18" name="Picture 17" descr="https://europeanspallationsource.se/sites/default/files/longpulseapril_6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169"/>
            <a:ext cx="5905513" cy="35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7115" y="4739660"/>
            <a:ext cx="3466365" cy="156966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Time-averaged brightness: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ESS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 ILL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Peak brightness: </a:t>
            </a:r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ESS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 </a:t>
            </a:r>
            <a:r>
              <a:rPr lang="en-US" sz="2400" b="1" dirty="0" smtClean="0">
                <a:solidFill>
                  <a:schemeClr val="tx2"/>
                </a:solidFill>
              </a:rPr>
              <a:t>30 × ILL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6915" y="3630506"/>
            <a:ext cx="3454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Moderation time constant </a:t>
            </a:r>
            <a:r>
              <a:rPr lang="en-US" sz="1600" i="1" dirty="0" smtClean="0">
                <a:sym typeface="Symbol"/>
              </a:rPr>
              <a:t> </a:t>
            </a:r>
            <a:r>
              <a:rPr lang="en-US" sz="1600" i="1" dirty="0" smtClean="0"/>
              <a:t>100 </a:t>
            </a:r>
            <a:r>
              <a:rPr lang="el-GR" sz="1600" i="1" dirty="0" smtClean="0"/>
              <a:t>μ</a:t>
            </a:r>
            <a:r>
              <a:rPr lang="en-GB" sz="1600" i="1" dirty="0" smtClean="0"/>
              <a:t>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681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ANNI Instrument proposal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1358770"/>
            <a:ext cx="6400800" cy="4088305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H. Abele		TU Wien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G. Konrad		SMI Wien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B.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Märkisch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TU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München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U. Schmidt	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Universität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Heidelberg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T. Soldner		ILL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Theroine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ESS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68400" marR="0" lvl="0" indent="-3556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427163" algn="l"/>
                <a:tab pos="3544888" algn="l"/>
              </a:tabLst>
              <a:defRPr/>
            </a:pPr>
            <a:r>
              <a:rPr lang="en-US" sz="2000" b="1" dirty="0" smtClean="0"/>
              <a:t>LOIs for experiments by</a:t>
            </a:r>
          </a:p>
          <a:p>
            <a:pPr marL="1168400" marR="0" lvl="0" indent="-1778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27163" algn="l"/>
                <a:tab pos="3544888" algn="l"/>
              </a:tabLst>
              <a:defRPr/>
            </a:pPr>
            <a:r>
              <a:rPr lang="en-US" sz="2000" dirty="0" smtClean="0"/>
              <a:t>K. </a:t>
            </a:r>
            <a:r>
              <a:rPr lang="en-US" sz="2000" dirty="0" err="1" smtClean="0"/>
              <a:t>Bodek</a:t>
            </a:r>
            <a:r>
              <a:rPr lang="en-US" sz="2000" dirty="0"/>
              <a:t> </a:t>
            </a:r>
            <a:r>
              <a:rPr lang="en-US" sz="2000" dirty="0" smtClean="0"/>
              <a:t>(Krakow, n decay)</a:t>
            </a:r>
          </a:p>
          <a:p>
            <a:pPr marL="1168400" marR="0" lvl="0" indent="-1778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27163" algn="l"/>
                <a:tab pos="3544888" algn="l"/>
              </a:tabLst>
              <a:defRPr/>
            </a:pPr>
            <a:r>
              <a:rPr lang="en-US" sz="2000" dirty="0" smtClean="0"/>
              <a:t>F. </a:t>
            </a:r>
            <a:r>
              <a:rPr lang="en-US" sz="2000" dirty="0" err="1" smtClean="0"/>
              <a:t>Piegsa</a:t>
            </a:r>
            <a:r>
              <a:rPr lang="en-US" sz="2000" dirty="0" smtClean="0"/>
              <a:t> (Bern, beam EDM)</a:t>
            </a:r>
          </a:p>
          <a:p>
            <a:pPr marL="1168400" marR="0" lvl="0" indent="-1778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27163" algn="l"/>
                <a:tab pos="3544888" algn="l"/>
              </a:tabLst>
              <a:defRPr/>
            </a:pPr>
            <a:r>
              <a:rPr lang="en-US" sz="2000" dirty="0" smtClean="0"/>
              <a:t>C. Crawford (Kentucky, weak N-N interaction)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337927" y="5696090"/>
            <a:ext cx="446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New partners very welcome !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65575" y="1178750"/>
            <a:ext cx="6781800" cy="1143000"/>
          </a:xfrm>
          <a:prstGeom prst="roundRect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statistics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minimum systematics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versatile user instrumentation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820" y="2483895"/>
            <a:ext cx="8118630" cy="17543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Fully exploit pulse structure</a:t>
            </a:r>
          </a:p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Assure low background</a:t>
            </a:r>
          </a:p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Optimize for beam quality</a:t>
            </a:r>
          </a:p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Include polarization</a:t>
            </a:r>
          </a:p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Include </a:t>
            </a:r>
            <a:r>
              <a:rPr lang="en-US" sz="2400" dirty="0" err="1">
                <a:latin typeface="+mn-lt"/>
                <a:cs typeface="+mn-cs"/>
              </a:rPr>
              <a:t>ep</a:t>
            </a:r>
            <a:r>
              <a:rPr lang="en-US" sz="2400" dirty="0">
                <a:latin typeface="+mn-lt"/>
                <a:cs typeface="+mn-cs"/>
              </a:rPr>
              <a:t>/n separator</a:t>
            </a:r>
          </a:p>
          <a:p>
            <a:pPr marL="168275" indent="-1682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→"/>
              <a:defRPr/>
            </a:pPr>
            <a:r>
              <a:rPr lang="en-US" sz="2400" dirty="0">
                <a:latin typeface="+mn-lt"/>
                <a:cs typeface="+mn-cs"/>
              </a:rPr>
              <a:t>Provide flexibility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26595" y="4509120"/>
            <a:ext cx="7020780" cy="1440160"/>
          </a:xfrm>
          <a:prstGeom prst="roundRect">
            <a:avLst/>
          </a:prstGeom>
          <a:ln w="2540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Short instrument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14 Hz ESS, no frame overlap, optimization for pulse localization  experiments start at 26 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229030"/>
            <a:ext cx="8229600" cy="3305315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/>
              <a:t>Guide – high flux, low background</a:t>
            </a:r>
          </a:p>
          <a:p>
            <a:pPr lvl="1"/>
            <a:r>
              <a:rPr lang="en-GB" dirty="0" smtClean="0"/>
              <a:t>Suppression of secondary showers: 2</a:t>
            </a:r>
            <a:r>
              <a:rPr lang="en-GB" dirty="0" smtClean="0">
                <a:latin typeface="Calibri" panose="020F0502020204030204" pitchFamily="34" charset="0"/>
              </a:rPr>
              <a:t>× </a:t>
            </a:r>
            <a:r>
              <a:rPr lang="en-GB" dirty="0" smtClean="0"/>
              <a:t>out of sight</a:t>
            </a:r>
          </a:p>
          <a:p>
            <a:pPr lvl="1"/>
            <a:r>
              <a:rPr lang="en-GB" dirty="0" smtClean="0"/>
              <a:t>Polarization options for highest flux and for highest value (</a:t>
            </a:r>
            <a:r>
              <a:rPr lang="en-GB" i="1" dirty="0" smtClean="0"/>
              <a:t>P </a:t>
            </a:r>
            <a:r>
              <a:rPr lang="en-GB" dirty="0" smtClean="0"/>
              <a:t>&gt; 99.9%)</a:t>
            </a:r>
          </a:p>
          <a:p>
            <a:pPr lvl="1"/>
            <a:r>
              <a:rPr lang="en-GB" dirty="0" smtClean="0"/>
              <a:t>Keep low beam divergence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O</a:t>
            </a:r>
            <a:r>
              <a:rPr lang="en-GB" b="1" dirty="0" smtClean="0">
                <a:solidFill>
                  <a:srgbClr val="0070C0"/>
                </a:solidFill>
              </a:rPr>
              <a:t>ptimized for series of reference experiments</a:t>
            </a:r>
          </a:p>
          <a:p>
            <a:r>
              <a:rPr lang="en-GB" b="1" dirty="0" smtClean="0"/>
              <a:t>Chopper system – fully exploit pulse structure</a:t>
            </a:r>
          </a:p>
          <a:p>
            <a:pPr lvl="1"/>
            <a:r>
              <a:rPr lang="en-GB" dirty="0" smtClean="0"/>
              <a:t>Enables frame overlap suppression, pulse localization, pulse multiplication, </a:t>
            </a:r>
            <a:r>
              <a:rPr lang="en-GB" dirty="0" err="1" smtClean="0"/>
              <a:t>monochromatization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ANNI design</a:t>
            </a:r>
            <a:endParaRPr lang="en-GB" dirty="0"/>
          </a:p>
        </p:txBody>
      </p:sp>
      <p:pic>
        <p:nvPicPr>
          <p:cNvPr id="7" name="Picture 7" descr="Side View Full.png"/>
          <p:cNvPicPr>
            <a:picLocks noChangeAspect="1"/>
          </p:cNvPicPr>
          <p:nvPr/>
        </p:nvPicPr>
        <p:blipFill>
          <a:blip r:embed="rId2" cstate="print"/>
          <a:srcRect l="10012" t="20957" r="49415" b="34691"/>
          <a:stretch>
            <a:fillRect/>
          </a:stretch>
        </p:blipFill>
        <p:spPr bwMode="auto">
          <a:xfrm>
            <a:off x="424434" y="1043735"/>
            <a:ext cx="8108006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21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47"/>
          <p:cNvSpPr>
            <a:spLocks noChangeArrowheads="1"/>
          </p:cNvSpPr>
          <p:nvPr/>
        </p:nvSpPr>
        <p:spPr bwMode="auto">
          <a:xfrm>
            <a:off x="66673" y="938935"/>
            <a:ext cx="847727" cy="750888"/>
          </a:xfrm>
          <a:prstGeom prst="rect">
            <a:avLst/>
          </a:prstGeom>
          <a:solidFill>
            <a:srgbClr val="C0C0C0"/>
          </a:solidFill>
          <a:ln w="25400" cap="rnd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000" dirty="0">
                <a:latin typeface="Calibri" pitchFamily="34" charset="0"/>
              </a:rPr>
              <a:t>User </a:t>
            </a:r>
          </a:p>
          <a:p>
            <a:pPr algn="ctr"/>
            <a:r>
              <a:rPr lang="de-DE" sz="2000" dirty="0" smtClean="0">
                <a:latin typeface="Calibri" pitchFamily="34" charset="0"/>
              </a:rPr>
              <a:t>monitor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ep/n separator – successor of PERC</a:t>
            </a:r>
          </a:p>
        </p:txBody>
      </p:sp>
      <p:pic>
        <p:nvPicPr>
          <p:cNvPr id="9219" name="Image 29" descr="C:\Documents and Settings\soldner\Local Settings\Temp\SuperPER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40573"/>
            <a:ext cx="6951663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914400" y="2843935"/>
            <a:ext cx="7620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914400" y="2005735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38"/>
          <p:cNvSpPr txBox="1">
            <a:spLocks noChangeArrowheads="1"/>
          </p:cNvSpPr>
          <p:nvPr/>
        </p:nvSpPr>
        <p:spPr bwMode="auto">
          <a:xfrm>
            <a:off x="533400" y="1853335"/>
            <a:ext cx="309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B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3623320" y="5676140"/>
            <a:ext cx="3783995" cy="1038225"/>
            <a:chOff x="1016605" y="3810000"/>
            <a:chExt cx="3783995" cy="1038225"/>
          </a:xfrm>
        </p:grpSpPr>
        <p:sp>
          <p:nvSpPr>
            <p:cNvPr id="9363" name="TextBox 13"/>
            <p:cNvSpPr txBox="1">
              <a:spLocks noChangeArrowheads="1"/>
            </p:cNvSpPr>
            <p:nvPr/>
          </p:nvSpPr>
          <p:spPr bwMode="auto">
            <a:xfrm>
              <a:off x="1016605" y="3975336"/>
              <a:ext cx="1935215" cy="70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latin typeface="Calibri" pitchFamily="34" charset="0"/>
                </a:rPr>
                <a:t>MAC-E filter (“</a:t>
              </a:r>
              <a:r>
                <a:rPr lang="en-GB" sz="2000" dirty="0" err="1">
                  <a:latin typeface="Calibri" pitchFamily="34" charset="0"/>
                </a:rPr>
                <a:t>aSPECT</a:t>
              </a:r>
              <a:r>
                <a:rPr lang="en-GB" sz="2000" dirty="0">
                  <a:latin typeface="Calibri" pitchFamily="34" charset="0"/>
                </a:rPr>
                <a:t>”)</a:t>
              </a:r>
            </a:p>
          </p:txBody>
        </p:sp>
        <p:pic>
          <p:nvPicPr>
            <p:cNvPr id="936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2523" y="3810000"/>
              <a:ext cx="2258077" cy="103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4" name="Group 153"/>
          <p:cNvGrpSpPr/>
          <p:nvPr/>
        </p:nvGrpSpPr>
        <p:grpSpPr>
          <a:xfrm>
            <a:off x="3623320" y="4166429"/>
            <a:ext cx="2609245" cy="1357311"/>
            <a:chOff x="1016605" y="2300289"/>
            <a:chExt cx="2609245" cy="1357311"/>
          </a:xfrm>
        </p:grpSpPr>
        <p:sp>
          <p:nvSpPr>
            <p:cNvPr id="9255" name="TextBox 14"/>
            <p:cNvSpPr txBox="1">
              <a:spLocks noChangeArrowheads="1"/>
            </p:cNvSpPr>
            <p:nvPr/>
          </p:nvSpPr>
          <p:spPr bwMode="auto">
            <a:xfrm>
              <a:off x="1016605" y="2625004"/>
              <a:ext cx="1710190" cy="707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latin typeface="Calibri" pitchFamily="34" charset="0"/>
                </a:rPr>
                <a:t>Magnetic spectrometer</a:t>
              </a: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362200" y="2300289"/>
              <a:ext cx="1263650" cy="1357311"/>
              <a:chOff x="2951160" y="4357690"/>
              <a:chExt cx="1263650" cy="135731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543298" y="4357690"/>
                <a:ext cx="71437" cy="64294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543298" y="5072068"/>
                <a:ext cx="71437" cy="64294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>
                <a:off x="3686172" y="44291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30" name="Straight Connector 40"/>
                <p:cNvCxnSpPr/>
                <p:nvPr/>
              </p:nvCxnSpPr>
              <p:spPr>
                <a:xfrm rot="16200000" flipH="1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41"/>
                <p:cNvCxnSpPr/>
                <p:nvPr/>
              </p:nvCxnSpPr>
              <p:spPr>
                <a:xfrm rot="5400000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3838572" y="45815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28" name="Straight Connector 44"/>
                <p:cNvCxnSpPr/>
                <p:nvPr/>
              </p:nvCxnSpPr>
              <p:spPr>
                <a:xfrm rot="16200000" flipH="1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45"/>
                <p:cNvCxnSpPr/>
                <p:nvPr/>
              </p:nvCxnSpPr>
              <p:spPr>
                <a:xfrm rot="5400000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46"/>
              <p:cNvGrpSpPr>
                <a:grpSpLocks/>
              </p:cNvGrpSpPr>
              <p:nvPr/>
            </p:nvGrpSpPr>
            <p:grpSpPr bwMode="auto">
              <a:xfrm>
                <a:off x="3990972" y="47339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 rot="16200000" flipH="1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5400000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49"/>
              <p:cNvGrpSpPr>
                <a:grpSpLocks/>
              </p:cNvGrpSpPr>
              <p:nvPr/>
            </p:nvGrpSpPr>
            <p:grpSpPr bwMode="auto">
              <a:xfrm>
                <a:off x="4143372" y="48863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 rot="16200000" flipH="1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5400000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52"/>
              <p:cNvGrpSpPr>
                <a:grpSpLocks/>
              </p:cNvGrpSpPr>
              <p:nvPr/>
            </p:nvGrpSpPr>
            <p:grpSpPr bwMode="auto">
              <a:xfrm>
                <a:off x="3838572" y="44291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22" name="Straight Connector 121"/>
                <p:cNvCxnSpPr/>
                <p:nvPr/>
              </p:nvCxnSpPr>
              <p:spPr>
                <a:xfrm rot="16200000" flipH="1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5400000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55"/>
              <p:cNvGrpSpPr>
                <a:grpSpLocks/>
              </p:cNvGrpSpPr>
              <p:nvPr/>
            </p:nvGrpSpPr>
            <p:grpSpPr bwMode="auto">
              <a:xfrm>
                <a:off x="3990972" y="45815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 flipH="1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5400000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58"/>
              <p:cNvGrpSpPr>
                <a:grpSpLocks/>
              </p:cNvGrpSpPr>
              <p:nvPr/>
            </p:nvGrpSpPr>
            <p:grpSpPr bwMode="auto">
              <a:xfrm>
                <a:off x="4143372" y="47339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 rot="16200000" flipH="1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64"/>
              <p:cNvGrpSpPr>
                <a:grpSpLocks/>
              </p:cNvGrpSpPr>
              <p:nvPr/>
            </p:nvGrpSpPr>
            <p:grpSpPr bwMode="auto">
              <a:xfrm>
                <a:off x="3990972" y="44291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 rot="16200000" flipH="1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67"/>
              <p:cNvGrpSpPr>
                <a:grpSpLocks/>
              </p:cNvGrpSpPr>
              <p:nvPr/>
            </p:nvGrpSpPr>
            <p:grpSpPr bwMode="auto">
              <a:xfrm>
                <a:off x="4143372" y="4581526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16200000" flipH="1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5400000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76"/>
              <p:cNvGrpSpPr>
                <a:grpSpLocks/>
              </p:cNvGrpSpPr>
              <p:nvPr/>
            </p:nvGrpSpPr>
            <p:grpSpPr bwMode="auto">
              <a:xfrm>
                <a:off x="4143372" y="44291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16200000" flipH="1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3929059" y="4357694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85"/>
              <p:cNvGrpSpPr>
                <a:grpSpLocks/>
              </p:cNvGrpSpPr>
              <p:nvPr/>
            </p:nvGrpSpPr>
            <p:grpSpPr bwMode="auto">
              <a:xfrm>
                <a:off x="3686172" y="48863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rot="16200000" flipH="1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5400000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94"/>
              <p:cNvGrpSpPr>
                <a:grpSpLocks/>
              </p:cNvGrpSpPr>
              <p:nvPr/>
            </p:nvGrpSpPr>
            <p:grpSpPr bwMode="auto">
              <a:xfrm>
                <a:off x="3686172" y="47339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 rot="16200000" flipH="1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5400000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97"/>
              <p:cNvGrpSpPr>
                <a:grpSpLocks/>
              </p:cNvGrpSpPr>
              <p:nvPr/>
            </p:nvGrpSpPr>
            <p:grpSpPr bwMode="auto">
              <a:xfrm>
                <a:off x="3838572" y="48863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16200000" flipH="1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03"/>
              <p:cNvGrpSpPr>
                <a:grpSpLocks/>
              </p:cNvGrpSpPr>
              <p:nvPr/>
            </p:nvGrpSpPr>
            <p:grpSpPr bwMode="auto">
              <a:xfrm>
                <a:off x="3686172" y="45815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3929059" y="4357696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06"/>
              <p:cNvGrpSpPr>
                <a:grpSpLocks/>
              </p:cNvGrpSpPr>
              <p:nvPr/>
            </p:nvGrpSpPr>
            <p:grpSpPr bwMode="auto">
              <a:xfrm>
                <a:off x="3838572" y="47339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rot="16200000" flipH="1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3929059" y="4357697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109"/>
              <p:cNvGrpSpPr>
                <a:grpSpLocks/>
              </p:cNvGrpSpPr>
              <p:nvPr/>
            </p:nvGrpSpPr>
            <p:grpSpPr bwMode="auto">
              <a:xfrm>
                <a:off x="3990972" y="4886327"/>
                <a:ext cx="71438" cy="71438"/>
                <a:chOff x="3929058" y="4357694"/>
                <a:chExt cx="71438" cy="71439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rot="16200000" flipH="1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3929059" y="4357698"/>
                  <a:ext cx="71439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112"/>
              <p:cNvGrpSpPr>
                <a:grpSpLocks/>
              </p:cNvGrpSpPr>
              <p:nvPr/>
            </p:nvGrpSpPr>
            <p:grpSpPr bwMode="auto">
              <a:xfrm>
                <a:off x="3686172" y="50434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 rot="16200000" flipH="1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115"/>
              <p:cNvGrpSpPr>
                <a:grpSpLocks/>
              </p:cNvGrpSpPr>
              <p:nvPr/>
            </p:nvGrpSpPr>
            <p:grpSpPr bwMode="auto">
              <a:xfrm>
                <a:off x="3838572" y="51958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96" name="Straight Connector 95"/>
                <p:cNvCxnSpPr/>
                <p:nvPr/>
              </p:nvCxnSpPr>
              <p:spPr>
                <a:xfrm rot="16200000" flipH="1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rot="5400000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118"/>
              <p:cNvGrpSpPr>
                <a:grpSpLocks/>
              </p:cNvGrpSpPr>
              <p:nvPr/>
            </p:nvGrpSpPr>
            <p:grpSpPr bwMode="auto">
              <a:xfrm>
                <a:off x="3990972" y="53482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 rot="16200000" flipH="1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5400000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121"/>
              <p:cNvGrpSpPr>
                <a:grpSpLocks/>
              </p:cNvGrpSpPr>
              <p:nvPr/>
            </p:nvGrpSpPr>
            <p:grpSpPr bwMode="auto">
              <a:xfrm>
                <a:off x="4143372" y="55006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 rot="16200000" flipH="1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124"/>
              <p:cNvGrpSpPr>
                <a:grpSpLocks/>
              </p:cNvGrpSpPr>
              <p:nvPr/>
            </p:nvGrpSpPr>
            <p:grpSpPr bwMode="auto">
              <a:xfrm>
                <a:off x="3838572" y="50434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 rot="16200000" flipH="1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5400000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127"/>
              <p:cNvGrpSpPr>
                <a:grpSpLocks/>
              </p:cNvGrpSpPr>
              <p:nvPr/>
            </p:nvGrpSpPr>
            <p:grpSpPr bwMode="auto">
              <a:xfrm>
                <a:off x="3990972" y="51958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 rot="16200000" flipH="1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5400000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130"/>
              <p:cNvGrpSpPr>
                <a:grpSpLocks/>
              </p:cNvGrpSpPr>
              <p:nvPr/>
            </p:nvGrpSpPr>
            <p:grpSpPr bwMode="auto">
              <a:xfrm>
                <a:off x="4143372" y="53482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 flipH="1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136"/>
              <p:cNvGrpSpPr>
                <a:grpSpLocks/>
              </p:cNvGrpSpPr>
              <p:nvPr/>
            </p:nvGrpSpPr>
            <p:grpSpPr bwMode="auto">
              <a:xfrm>
                <a:off x="3990972" y="50434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 rot="16200000" flipH="1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6" name="Group 139"/>
              <p:cNvGrpSpPr>
                <a:grpSpLocks/>
              </p:cNvGrpSpPr>
              <p:nvPr/>
            </p:nvGrpSpPr>
            <p:grpSpPr bwMode="auto">
              <a:xfrm>
                <a:off x="4143372" y="51958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 rot="16200000" flipH="1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7" name="Group 148"/>
              <p:cNvGrpSpPr>
                <a:grpSpLocks/>
              </p:cNvGrpSpPr>
              <p:nvPr/>
            </p:nvGrpSpPr>
            <p:grpSpPr bwMode="auto">
              <a:xfrm>
                <a:off x="4143372" y="50434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80" name="Straight Connector 79"/>
                <p:cNvCxnSpPr/>
                <p:nvPr/>
              </p:nvCxnSpPr>
              <p:spPr>
                <a:xfrm rot="16200000" flipH="1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3929059" y="4357692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0" name="Group 157"/>
              <p:cNvGrpSpPr>
                <a:grpSpLocks/>
              </p:cNvGrpSpPr>
              <p:nvPr/>
            </p:nvGrpSpPr>
            <p:grpSpPr bwMode="auto">
              <a:xfrm>
                <a:off x="3686172" y="55006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rot="16200000" flipH="1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1" name="Group 166"/>
              <p:cNvGrpSpPr>
                <a:grpSpLocks/>
              </p:cNvGrpSpPr>
              <p:nvPr/>
            </p:nvGrpSpPr>
            <p:grpSpPr bwMode="auto">
              <a:xfrm>
                <a:off x="3686172" y="53482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 rot="16200000" flipH="1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2" name="Group 169"/>
              <p:cNvGrpSpPr>
                <a:grpSpLocks/>
              </p:cNvGrpSpPr>
              <p:nvPr/>
            </p:nvGrpSpPr>
            <p:grpSpPr bwMode="auto">
              <a:xfrm>
                <a:off x="3838572" y="55006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 rot="16200000" flipH="1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rot="5400000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4" name="Group 175"/>
              <p:cNvGrpSpPr>
                <a:grpSpLocks/>
              </p:cNvGrpSpPr>
              <p:nvPr/>
            </p:nvGrpSpPr>
            <p:grpSpPr bwMode="auto">
              <a:xfrm>
                <a:off x="3686172" y="51958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rot="16200000" flipH="1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5400000">
                  <a:off x="3929059" y="4357693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5" name="Group 178"/>
              <p:cNvGrpSpPr>
                <a:grpSpLocks/>
              </p:cNvGrpSpPr>
              <p:nvPr/>
            </p:nvGrpSpPr>
            <p:grpSpPr bwMode="auto">
              <a:xfrm>
                <a:off x="3838572" y="53482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 rot="16200000" flipH="1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3929059" y="4357694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6" name="Group 181"/>
              <p:cNvGrpSpPr>
                <a:grpSpLocks/>
              </p:cNvGrpSpPr>
              <p:nvPr/>
            </p:nvGrpSpPr>
            <p:grpSpPr bwMode="auto">
              <a:xfrm>
                <a:off x="3990972" y="5500695"/>
                <a:ext cx="71438" cy="71438"/>
                <a:chOff x="3929058" y="4357694"/>
                <a:chExt cx="71438" cy="71439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3929059" y="4357696"/>
                  <a:ext cx="71438" cy="714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Arc 59"/>
              <p:cNvSpPr/>
              <p:nvPr/>
            </p:nvSpPr>
            <p:spPr>
              <a:xfrm>
                <a:off x="3286123" y="5045083"/>
                <a:ext cx="642937" cy="571504"/>
              </a:xfrm>
              <a:prstGeom prst="arc">
                <a:avLst>
                  <a:gd name="adj1" fmla="val 16200000"/>
                  <a:gd name="adj2" fmla="val 5430694"/>
                </a:avLst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1" name="Arc 60"/>
              <p:cNvSpPr/>
              <p:nvPr/>
            </p:nvSpPr>
            <p:spPr>
              <a:xfrm flipV="1">
                <a:off x="3286123" y="4473580"/>
                <a:ext cx="642937" cy="571504"/>
              </a:xfrm>
              <a:prstGeom prst="arc">
                <a:avLst>
                  <a:gd name="adj1" fmla="val 16200000"/>
                  <a:gd name="adj2" fmla="val 5430694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3214685" y="4929196"/>
                <a:ext cx="35718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214685" y="4786323"/>
                <a:ext cx="35718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214685" y="5081600"/>
                <a:ext cx="35718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214685" y="5234001"/>
                <a:ext cx="35718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Freeform 65"/>
              <p:cNvSpPr/>
              <p:nvPr/>
            </p:nvSpPr>
            <p:spPr>
              <a:xfrm>
                <a:off x="2965448" y="4962550"/>
                <a:ext cx="620712" cy="98426"/>
              </a:xfrm>
              <a:custGeom>
                <a:avLst/>
                <a:gdLst>
                  <a:gd name="connsiteX0" fmla="*/ 0 w 621437"/>
                  <a:gd name="connsiteY0" fmla="*/ 17756 h 99135"/>
                  <a:gd name="connsiteX1" fmla="*/ 88776 w 621437"/>
                  <a:gd name="connsiteY1" fmla="*/ 97655 h 99135"/>
                  <a:gd name="connsiteX2" fmla="*/ 159798 w 621437"/>
                  <a:gd name="connsiteY2" fmla="*/ 8878 h 99135"/>
                  <a:gd name="connsiteX3" fmla="*/ 248575 w 621437"/>
                  <a:gd name="connsiteY3" fmla="*/ 97655 h 99135"/>
                  <a:gd name="connsiteX4" fmla="*/ 319596 w 621437"/>
                  <a:gd name="connsiteY4" fmla="*/ 0 h 99135"/>
                  <a:gd name="connsiteX5" fmla="*/ 417250 w 621437"/>
                  <a:gd name="connsiteY5" fmla="*/ 97655 h 99135"/>
                  <a:gd name="connsiteX6" fmla="*/ 506027 w 621437"/>
                  <a:gd name="connsiteY6" fmla="*/ 8878 h 99135"/>
                  <a:gd name="connsiteX7" fmla="*/ 559293 w 621437"/>
                  <a:gd name="connsiteY7" fmla="*/ 71022 h 99135"/>
                  <a:gd name="connsiteX8" fmla="*/ 621437 w 621437"/>
                  <a:gd name="connsiteY8" fmla="*/ 71022 h 99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1437" h="99135">
                    <a:moveTo>
                      <a:pt x="0" y="17756"/>
                    </a:moveTo>
                    <a:cubicBezTo>
                      <a:pt x="31071" y="58445"/>
                      <a:pt x="62143" y="99135"/>
                      <a:pt x="88776" y="97655"/>
                    </a:cubicBezTo>
                    <a:cubicBezTo>
                      <a:pt x="115409" y="96175"/>
                      <a:pt x="133165" y="8878"/>
                      <a:pt x="159798" y="8878"/>
                    </a:cubicBezTo>
                    <a:cubicBezTo>
                      <a:pt x="186431" y="8878"/>
                      <a:pt x="221942" y="99135"/>
                      <a:pt x="248575" y="97655"/>
                    </a:cubicBezTo>
                    <a:cubicBezTo>
                      <a:pt x="275208" y="96175"/>
                      <a:pt x="291484" y="0"/>
                      <a:pt x="319596" y="0"/>
                    </a:cubicBezTo>
                    <a:cubicBezTo>
                      <a:pt x="347708" y="0"/>
                      <a:pt x="386178" y="96175"/>
                      <a:pt x="417250" y="97655"/>
                    </a:cubicBezTo>
                    <a:cubicBezTo>
                      <a:pt x="448322" y="99135"/>
                      <a:pt x="482353" y="13317"/>
                      <a:pt x="506027" y="8878"/>
                    </a:cubicBezTo>
                    <a:cubicBezTo>
                      <a:pt x="529701" y="4439"/>
                      <a:pt x="540058" y="60665"/>
                      <a:pt x="559293" y="71022"/>
                    </a:cubicBezTo>
                    <a:cubicBezTo>
                      <a:pt x="578528" y="81379"/>
                      <a:pt x="621437" y="71022"/>
                      <a:pt x="621437" y="710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7" name="Freeform 66"/>
              <p:cNvSpPr/>
              <p:nvPr/>
            </p:nvSpPr>
            <p:spPr>
              <a:xfrm flipV="1">
                <a:off x="2951160" y="5000636"/>
                <a:ext cx="620713" cy="98426"/>
              </a:xfrm>
              <a:custGeom>
                <a:avLst/>
                <a:gdLst>
                  <a:gd name="connsiteX0" fmla="*/ 0 w 621437"/>
                  <a:gd name="connsiteY0" fmla="*/ 17756 h 99135"/>
                  <a:gd name="connsiteX1" fmla="*/ 88776 w 621437"/>
                  <a:gd name="connsiteY1" fmla="*/ 97655 h 99135"/>
                  <a:gd name="connsiteX2" fmla="*/ 159798 w 621437"/>
                  <a:gd name="connsiteY2" fmla="*/ 8878 h 99135"/>
                  <a:gd name="connsiteX3" fmla="*/ 248575 w 621437"/>
                  <a:gd name="connsiteY3" fmla="*/ 97655 h 99135"/>
                  <a:gd name="connsiteX4" fmla="*/ 319596 w 621437"/>
                  <a:gd name="connsiteY4" fmla="*/ 0 h 99135"/>
                  <a:gd name="connsiteX5" fmla="*/ 417250 w 621437"/>
                  <a:gd name="connsiteY5" fmla="*/ 97655 h 99135"/>
                  <a:gd name="connsiteX6" fmla="*/ 506027 w 621437"/>
                  <a:gd name="connsiteY6" fmla="*/ 8878 h 99135"/>
                  <a:gd name="connsiteX7" fmla="*/ 559293 w 621437"/>
                  <a:gd name="connsiteY7" fmla="*/ 71022 h 99135"/>
                  <a:gd name="connsiteX8" fmla="*/ 621437 w 621437"/>
                  <a:gd name="connsiteY8" fmla="*/ 71022 h 99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1437" h="99135">
                    <a:moveTo>
                      <a:pt x="0" y="17756"/>
                    </a:moveTo>
                    <a:cubicBezTo>
                      <a:pt x="31071" y="58445"/>
                      <a:pt x="62143" y="99135"/>
                      <a:pt x="88776" y="97655"/>
                    </a:cubicBezTo>
                    <a:cubicBezTo>
                      <a:pt x="115409" y="96175"/>
                      <a:pt x="133165" y="8878"/>
                      <a:pt x="159798" y="8878"/>
                    </a:cubicBezTo>
                    <a:cubicBezTo>
                      <a:pt x="186431" y="8878"/>
                      <a:pt x="221942" y="99135"/>
                      <a:pt x="248575" y="97655"/>
                    </a:cubicBezTo>
                    <a:cubicBezTo>
                      <a:pt x="275208" y="96175"/>
                      <a:pt x="291484" y="0"/>
                      <a:pt x="319596" y="0"/>
                    </a:cubicBezTo>
                    <a:cubicBezTo>
                      <a:pt x="347708" y="0"/>
                      <a:pt x="386178" y="96175"/>
                      <a:pt x="417250" y="97655"/>
                    </a:cubicBezTo>
                    <a:cubicBezTo>
                      <a:pt x="448322" y="99135"/>
                      <a:pt x="482353" y="13317"/>
                      <a:pt x="506027" y="8878"/>
                    </a:cubicBezTo>
                    <a:cubicBezTo>
                      <a:pt x="529701" y="4439"/>
                      <a:pt x="540058" y="60665"/>
                      <a:pt x="559293" y="71022"/>
                    </a:cubicBezTo>
                    <a:cubicBezTo>
                      <a:pt x="578528" y="81379"/>
                      <a:pt x="621437" y="71022"/>
                      <a:pt x="621437" y="71022"/>
                    </a:cubicBezTo>
                  </a:path>
                </a:pathLst>
              </a:cu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6337676" y="4337084"/>
            <a:ext cx="2734824" cy="1016000"/>
            <a:chOff x="5875776" y="2470944"/>
            <a:chExt cx="2734824" cy="1016000"/>
          </a:xfrm>
        </p:grpSpPr>
        <p:sp>
          <p:nvSpPr>
            <p:cNvPr id="9248" name="TextBox 16"/>
            <p:cNvSpPr txBox="1">
              <a:spLocks noChangeArrowheads="1"/>
            </p:cNvSpPr>
            <p:nvPr/>
          </p:nvSpPr>
          <p:spPr bwMode="auto">
            <a:xfrm>
              <a:off x="5875776" y="2470944"/>
              <a:ext cx="1609699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latin typeface="Calibri" pitchFamily="34" charset="0"/>
                </a:rPr>
                <a:t>Electrostatic chopper &amp; p detector</a:t>
              </a:r>
            </a:p>
          </p:txBody>
        </p:sp>
        <p:grpSp>
          <p:nvGrpSpPr>
            <p:cNvPr id="9229" name="Group 131"/>
            <p:cNvGrpSpPr>
              <a:grpSpLocks/>
            </p:cNvGrpSpPr>
            <p:nvPr/>
          </p:nvGrpSpPr>
          <p:grpSpPr bwMode="auto">
            <a:xfrm>
              <a:off x="7238969" y="2693097"/>
              <a:ext cx="1371631" cy="571694"/>
              <a:chOff x="7272300" y="5224476"/>
              <a:chExt cx="1371666" cy="571504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10800000">
                <a:off x="7272331" y="5273770"/>
                <a:ext cx="1371635" cy="2221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10800000">
                <a:off x="7272331" y="5499120"/>
                <a:ext cx="1371635" cy="1110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10800000">
                <a:off x="7278681" y="5713360"/>
                <a:ext cx="1365285" cy="1110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Rectangle 135"/>
              <p:cNvSpPr/>
              <p:nvPr/>
            </p:nvSpPr>
            <p:spPr>
              <a:xfrm>
                <a:off x="8491562" y="5224573"/>
                <a:ext cx="152404" cy="571310"/>
              </a:xfrm>
              <a:prstGeom prst="rect">
                <a:avLst/>
              </a:prstGeom>
              <a:solidFill>
                <a:schemeClr val="accent2">
                  <a:lumMod val="75000"/>
                  <a:alpha val="7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643815" y="5224573"/>
                <a:ext cx="46039" cy="571310"/>
              </a:xfrm>
              <a:prstGeom prst="rect">
                <a:avLst/>
              </a:prstGeom>
              <a:solidFill>
                <a:schemeClr val="accent2">
                  <a:lumMod val="75000"/>
                  <a:alpha val="84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sp>
        <p:nvSpPr>
          <p:cNvPr id="9227" name="Rectangle 47"/>
          <p:cNvSpPr>
            <a:spLocks noChangeArrowheads="1"/>
          </p:cNvSpPr>
          <p:nvPr/>
        </p:nvSpPr>
        <p:spPr bwMode="auto">
          <a:xfrm>
            <a:off x="7848600" y="938935"/>
            <a:ext cx="1219200" cy="750888"/>
          </a:xfrm>
          <a:prstGeom prst="rect">
            <a:avLst/>
          </a:prstGeom>
          <a:solidFill>
            <a:srgbClr val="C0C0C0"/>
          </a:solidFill>
          <a:ln w="25400" cap="rnd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000" dirty="0">
                <a:latin typeface="Calibri" pitchFamily="34" charset="0"/>
              </a:rPr>
              <a:t>User </a:t>
            </a:r>
          </a:p>
          <a:p>
            <a:pPr algn="ctr"/>
            <a:r>
              <a:rPr lang="de-DE" sz="2000" dirty="0">
                <a:latin typeface="Calibri" pitchFamily="34" charset="0"/>
              </a:rPr>
              <a:t>instrument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7569460" y="5872087"/>
            <a:ext cx="1503040" cy="646331"/>
            <a:chOff x="5859784" y="4005947"/>
            <a:chExt cx="1503040" cy="646331"/>
          </a:xfrm>
        </p:grpSpPr>
        <p:sp>
          <p:nvSpPr>
            <p:cNvPr id="9242" name="TextBox 139"/>
            <p:cNvSpPr txBox="1">
              <a:spLocks noChangeArrowheads="1"/>
            </p:cNvSpPr>
            <p:nvPr/>
          </p:nvSpPr>
          <p:spPr bwMode="auto">
            <a:xfrm>
              <a:off x="5859784" y="4005947"/>
              <a:ext cx="1143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Electron detector</a:t>
              </a:r>
              <a:endParaRPr lang="en-US" dirty="0">
                <a:latin typeface="Calibri" pitchFamily="34" charset="0"/>
              </a:endParaRPr>
            </a:p>
          </p:txBody>
        </p:sp>
        <p:grpSp>
          <p:nvGrpSpPr>
            <p:cNvPr id="9232" name="Group 146"/>
            <p:cNvGrpSpPr>
              <a:grpSpLocks/>
            </p:cNvGrpSpPr>
            <p:nvPr/>
          </p:nvGrpSpPr>
          <p:grpSpPr bwMode="auto">
            <a:xfrm>
              <a:off x="7219952" y="4043349"/>
              <a:ext cx="142872" cy="571311"/>
              <a:chOff x="2124134" y="2590800"/>
              <a:chExt cx="142876" cy="571504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2124131" y="2591500"/>
                <a:ext cx="142879" cy="57010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84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2133656" y="2591500"/>
                <a:ext cx="71440" cy="57010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6337676" y="3243296"/>
            <a:ext cx="2734824" cy="762000"/>
            <a:chOff x="5875776" y="1377156"/>
            <a:chExt cx="2734824" cy="762000"/>
          </a:xfrm>
        </p:grpSpPr>
        <p:sp>
          <p:nvSpPr>
            <p:cNvPr id="9231" name="TextBox 153"/>
            <p:cNvSpPr txBox="1">
              <a:spLocks noChangeArrowheads="1"/>
            </p:cNvSpPr>
            <p:nvPr/>
          </p:nvSpPr>
          <p:spPr bwMode="auto">
            <a:xfrm>
              <a:off x="5875776" y="1404213"/>
              <a:ext cx="16096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latin typeface="Calibri" pitchFamily="34" charset="0"/>
                </a:rPr>
                <a:t>Wien filter for protons</a:t>
              </a:r>
            </a:p>
          </p:txBody>
        </p:sp>
        <p:grpSp>
          <p:nvGrpSpPr>
            <p:cNvPr id="9234" name="Group 164"/>
            <p:cNvGrpSpPr>
              <a:grpSpLocks/>
            </p:cNvGrpSpPr>
            <p:nvPr/>
          </p:nvGrpSpPr>
          <p:grpSpPr bwMode="auto">
            <a:xfrm>
              <a:off x="7225039" y="1377156"/>
              <a:ext cx="1385561" cy="762000"/>
              <a:chOff x="6615404" y="2133600"/>
              <a:chExt cx="1385596" cy="762000"/>
            </a:xfrm>
          </p:grpSpPr>
          <p:grpSp>
            <p:nvGrpSpPr>
              <p:cNvPr id="9235" name="Group 131"/>
              <p:cNvGrpSpPr>
                <a:grpSpLocks/>
              </p:cNvGrpSpPr>
              <p:nvPr/>
            </p:nvGrpSpPr>
            <p:grpSpPr bwMode="auto">
              <a:xfrm>
                <a:off x="6629334" y="2228848"/>
                <a:ext cx="1371666" cy="571504"/>
                <a:chOff x="7272300" y="5224476"/>
                <a:chExt cx="1371666" cy="571504"/>
              </a:xfrm>
            </p:grpSpPr>
            <p:cxnSp>
              <p:nvCxnSpPr>
                <p:cNvPr id="156" name="Straight Connector 155"/>
                <p:cNvCxnSpPr/>
                <p:nvPr/>
              </p:nvCxnSpPr>
              <p:spPr>
                <a:xfrm rot="10800000">
                  <a:off x="7272331" y="5273691"/>
                  <a:ext cx="1371635" cy="22225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10800000">
                  <a:off x="7272331" y="5499116"/>
                  <a:ext cx="1371635" cy="11112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10800000">
                  <a:off x="7278681" y="5713428"/>
                  <a:ext cx="1365285" cy="1111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Rectangle 158"/>
                <p:cNvSpPr/>
                <p:nvPr/>
              </p:nvSpPr>
              <p:spPr>
                <a:xfrm>
                  <a:off x="8491562" y="5224478"/>
                  <a:ext cx="152404" cy="571500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7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9236" name="Group 163"/>
              <p:cNvGrpSpPr>
                <a:grpSpLocks/>
              </p:cNvGrpSpPr>
              <p:nvPr/>
            </p:nvGrpSpPr>
            <p:grpSpPr bwMode="auto">
              <a:xfrm>
                <a:off x="6705600" y="2133600"/>
                <a:ext cx="1066800" cy="762000"/>
                <a:chOff x="6705600" y="2133600"/>
                <a:chExt cx="1066800" cy="762000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6705567" y="2133600"/>
                  <a:ext cx="1066827" cy="7620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2" name="Rounded Rectangle 161"/>
                <p:cNvSpPr/>
                <p:nvPr/>
              </p:nvSpPr>
              <p:spPr>
                <a:xfrm>
                  <a:off x="6705567" y="2819400"/>
                  <a:ext cx="1066827" cy="76200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63" name="Freeform 162"/>
              <p:cNvSpPr/>
              <p:nvPr/>
            </p:nvSpPr>
            <p:spPr>
              <a:xfrm>
                <a:off x="6615078" y="2438400"/>
                <a:ext cx="1231931" cy="155575"/>
              </a:xfrm>
              <a:custGeom>
                <a:avLst/>
                <a:gdLst>
                  <a:gd name="connsiteX0" fmla="*/ 0 w 1231641"/>
                  <a:gd name="connsiteY0" fmla="*/ 6221 h 155510"/>
                  <a:gd name="connsiteX1" fmla="*/ 671804 w 1231641"/>
                  <a:gd name="connsiteY1" fmla="*/ 24882 h 155510"/>
                  <a:gd name="connsiteX2" fmla="*/ 1231641 w 1231641"/>
                  <a:gd name="connsiteY2" fmla="*/ 155510 h 15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641" h="155510">
                    <a:moveTo>
                      <a:pt x="0" y="6221"/>
                    </a:moveTo>
                    <a:cubicBezTo>
                      <a:pt x="233265" y="3110"/>
                      <a:pt x="466530" y="0"/>
                      <a:pt x="671804" y="24882"/>
                    </a:cubicBezTo>
                    <a:cubicBezTo>
                      <a:pt x="877078" y="49764"/>
                      <a:pt x="1054359" y="102637"/>
                      <a:pt x="1231641" y="15551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3623320" y="3270192"/>
            <a:ext cx="2555501" cy="708209"/>
            <a:chOff x="1016605" y="1404052"/>
            <a:chExt cx="2555501" cy="708209"/>
          </a:xfrm>
        </p:grpSpPr>
        <p:sp>
          <p:nvSpPr>
            <p:cNvPr id="9247" name="TextBox 138"/>
            <p:cNvSpPr txBox="1">
              <a:spLocks noChangeArrowheads="1"/>
            </p:cNvSpPr>
            <p:nvPr/>
          </p:nvSpPr>
          <p:spPr bwMode="auto">
            <a:xfrm>
              <a:off x="1016605" y="1404052"/>
              <a:ext cx="1685940" cy="708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 smtClean="0">
                  <a:latin typeface="Calibri" pitchFamily="34" charset="0"/>
                </a:rPr>
                <a:t>R×B spectrometer</a:t>
              </a:r>
              <a:endParaRPr lang="en-GB" sz="2000" dirty="0">
                <a:latin typeface="Calibri" pitchFamily="34" charset="0"/>
              </a:endParaRPr>
            </a:p>
          </p:txBody>
        </p:sp>
        <p:pic>
          <p:nvPicPr>
            <p:cNvPr id="1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657706" y="1404095"/>
              <a:ext cx="914400" cy="708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2" name="Freeform 151"/>
          <p:cNvSpPr/>
          <p:nvPr/>
        </p:nvSpPr>
        <p:spPr>
          <a:xfrm>
            <a:off x="923927" y="2000972"/>
            <a:ext cx="7477124" cy="819149"/>
          </a:xfrm>
          <a:custGeom>
            <a:avLst/>
            <a:gdLst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13" fmla="*/ 6362700 w 6362700"/>
              <a:gd name="connsiteY13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12" fmla="*/ 6362700 w 6362700"/>
              <a:gd name="connsiteY12" fmla="*/ 831850 h 846137"/>
              <a:gd name="connsiteX0" fmla="*/ 0 w 6362700"/>
              <a:gd name="connsiteY0" fmla="*/ 846137 h 846137"/>
              <a:gd name="connsiteX1" fmla="*/ 219075 w 6362700"/>
              <a:gd name="connsiteY1" fmla="*/ 708025 h 846137"/>
              <a:gd name="connsiteX2" fmla="*/ 423862 w 6362700"/>
              <a:gd name="connsiteY2" fmla="*/ 627062 h 846137"/>
              <a:gd name="connsiteX3" fmla="*/ 581025 w 6362700"/>
              <a:gd name="connsiteY3" fmla="*/ 617537 h 846137"/>
              <a:gd name="connsiteX4" fmla="*/ 4357687 w 6362700"/>
              <a:gd name="connsiteY4" fmla="*/ 631825 h 846137"/>
              <a:gd name="connsiteX5" fmla="*/ 4695825 w 6362700"/>
              <a:gd name="connsiteY5" fmla="*/ 574675 h 846137"/>
              <a:gd name="connsiteX6" fmla="*/ 4876800 w 6362700"/>
              <a:gd name="connsiteY6" fmla="*/ 131762 h 846137"/>
              <a:gd name="connsiteX7" fmla="*/ 4972050 w 6362700"/>
              <a:gd name="connsiteY7" fmla="*/ 3175 h 846137"/>
              <a:gd name="connsiteX8" fmla="*/ 5110162 w 6362700"/>
              <a:gd name="connsiteY8" fmla="*/ 150812 h 846137"/>
              <a:gd name="connsiteX9" fmla="*/ 5272087 w 6362700"/>
              <a:gd name="connsiteY9" fmla="*/ 617537 h 846137"/>
              <a:gd name="connsiteX10" fmla="*/ 5453062 w 6362700"/>
              <a:gd name="connsiteY10" fmla="*/ 808037 h 846137"/>
              <a:gd name="connsiteX11" fmla="*/ 6362700 w 6362700"/>
              <a:gd name="connsiteY11" fmla="*/ 831850 h 846137"/>
              <a:gd name="connsiteX0" fmla="*/ 0 w 5453062"/>
              <a:gd name="connsiteY0" fmla="*/ 846137 h 846137"/>
              <a:gd name="connsiteX1" fmla="*/ 219075 w 5453062"/>
              <a:gd name="connsiteY1" fmla="*/ 708025 h 846137"/>
              <a:gd name="connsiteX2" fmla="*/ 423862 w 5453062"/>
              <a:gd name="connsiteY2" fmla="*/ 627062 h 846137"/>
              <a:gd name="connsiteX3" fmla="*/ 581025 w 5453062"/>
              <a:gd name="connsiteY3" fmla="*/ 617537 h 846137"/>
              <a:gd name="connsiteX4" fmla="*/ 4357687 w 5453062"/>
              <a:gd name="connsiteY4" fmla="*/ 631825 h 846137"/>
              <a:gd name="connsiteX5" fmla="*/ 4695825 w 5453062"/>
              <a:gd name="connsiteY5" fmla="*/ 574675 h 846137"/>
              <a:gd name="connsiteX6" fmla="*/ 4876800 w 5453062"/>
              <a:gd name="connsiteY6" fmla="*/ 131762 h 846137"/>
              <a:gd name="connsiteX7" fmla="*/ 4972050 w 5453062"/>
              <a:gd name="connsiteY7" fmla="*/ 3175 h 846137"/>
              <a:gd name="connsiteX8" fmla="*/ 5110162 w 5453062"/>
              <a:gd name="connsiteY8" fmla="*/ 150812 h 846137"/>
              <a:gd name="connsiteX9" fmla="*/ 5272087 w 5453062"/>
              <a:gd name="connsiteY9" fmla="*/ 617537 h 846137"/>
              <a:gd name="connsiteX10" fmla="*/ 5453062 w 5453062"/>
              <a:gd name="connsiteY10" fmla="*/ 808037 h 846137"/>
              <a:gd name="connsiteX0" fmla="*/ 0 w 5484812"/>
              <a:gd name="connsiteY0" fmla="*/ 846137 h 846137"/>
              <a:gd name="connsiteX1" fmla="*/ 219075 w 5484812"/>
              <a:gd name="connsiteY1" fmla="*/ 708025 h 846137"/>
              <a:gd name="connsiteX2" fmla="*/ 423862 w 5484812"/>
              <a:gd name="connsiteY2" fmla="*/ 627062 h 846137"/>
              <a:gd name="connsiteX3" fmla="*/ 581025 w 5484812"/>
              <a:gd name="connsiteY3" fmla="*/ 617537 h 846137"/>
              <a:gd name="connsiteX4" fmla="*/ 4357687 w 5484812"/>
              <a:gd name="connsiteY4" fmla="*/ 631825 h 846137"/>
              <a:gd name="connsiteX5" fmla="*/ 4695825 w 5484812"/>
              <a:gd name="connsiteY5" fmla="*/ 574675 h 846137"/>
              <a:gd name="connsiteX6" fmla="*/ 4876800 w 5484812"/>
              <a:gd name="connsiteY6" fmla="*/ 131762 h 846137"/>
              <a:gd name="connsiteX7" fmla="*/ 4972050 w 5484812"/>
              <a:gd name="connsiteY7" fmla="*/ 3175 h 846137"/>
              <a:gd name="connsiteX8" fmla="*/ 5110162 w 5484812"/>
              <a:gd name="connsiteY8" fmla="*/ 150812 h 846137"/>
              <a:gd name="connsiteX9" fmla="*/ 5272087 w 5484812"/>
              <a:gd name="connsiteY9" fmla="*/ 617537 h 846137"/>
              <a:gd name="connsiteX10" fmla="*/ 5453062 w 5484812"/>
              <a:gd name="connsiteY10" fmla="*/ 808037 h 846137"/>
              <a:gd name="connsiteX11" fmla="*/ 5462587 w 5484812"/>
              <a:gd name="connsiteY11" fmla="*/ 798512 h 846137"/>
              <a:gd name="connsiteX0" fmla="*/ 0 w 6405562"/>
              <a:gd name="connsiteY0" fmla="*/ 846137 h 846137"/>
              <a:gd name="connsiteX1" fmla="*/ 219075 w 6405562"/>
              <a:gd name="connsiteY1" fmla="*/ 708025 h 846137"/>
              <a:gd name="connsiteX2" fmla="*/ 423862 w 6405562"/>
              <a:gd name="connsiteY2" fmla="*/ 627062 h 846137"/>
              <a:gd name="connsiteX3" fmla="*/ 581025 w 6405562"/>
              <a:gd name="connsiteY3" fmla="*/ 617537 h 846137"/>
              <a:gd name="connsiteX4" fmla="*/ 4357687 w 6405562"/>
              <a:gd name="connsiteY4" fmla="*/ 631825 h 846137"/>
              <a:gd name="connsiteX5" fmla="*/ 4695825 w 6405562"/>
              <a:gd name="connsiteY5" fmla="*/ 574675 h 846137"/>
              <a:gd name="connsiteX6" fmla="*/ 4876800 w 6405562"/>
              <a:gd name="connsiteY6" fmla="*/ 131762 h 846137"/>
              <a:gd name="connsiteX7" fmla="*/ 4972050 w 6405562"/>
              <a:gd name="connsiteY7" fmla="*/ 3175 h 846137"/>
              <a:gd name="connsiteX8" fmla="*/ 5110162 w 6405562"/>
              <a:gd name="connsiteY8" fmla="*/ 150812 h 846137"/>
              <a:gd name="connsiteX9" fmla="*/ 5272087 w 6405562"/>
              <a:gd name="connsiteY9" fmla="*/ 617537 h 846137"/>
              <a:gd name="connsiteX10" fmla="*/ 5453062 w 6405562"/>
              <a:gd name="connsiteY10" fmla="*/ 808037 h 846137"/>
              <a:gd name="connsiteX11" fmla="*/ 6405562 w 6405562"/>
              <a:gd name="connsiteY11" fmla="*/ 779462 h 846137"/>
              <a:gd name="connsiteX0" fmla="*/ 0 w 6329362"/>
              <a:gd name="connsiteY0" fmla="*/ 846137 h 846137"/>
              <a:gd name="connsiteX1" fmla="*/ 219075 w 6329362"/>
              <a:gd name="connsiteY1" fmla="*/ 708025 h 846137"/>
              <a:gd name="connsiteX2" fmla="*/ 423862 w 6329362"/>
              <a:gd name="connsiteY2" fmla="*/ 627062 h 846137"/>
              <a:gd name="connsiteX3" fmla="*/ 581025 w 6329362"/>
              <a:gd name="connsiteY3" fmla="*/ 617537 h 846137"/>
              <a:gd name="connsiteX4" fmla="*/ 4357687 w 6329362"/>
              <a:gd name="connsiteY4" fmla="*/ 631825 h 846137"/>
              <a:gd name="connsiteX5" fmla="*/ 4695825 w 6329362"/>
              <a:gd name="connsiteY5" fmla="*/ 574675 h 846137"/>
              <a:gd name="connsiteX6" fmla="*/ 4876800 w 6329362"/>
              <a:gd name="connsiteY6" fmla="*/ 131762 h 846137"/>
              <a:gd name="connsiteX7" fmla="*/ 4972050 w 6329362"/>
              <a:gd name="connsiteY7" fmla="*/ 3175 h 846137"/>
              <a:gd name="connsiteX8" fmla="*/ 5110162 w 6329362"/>
              <a:gd name="connsiteY8" fmla="*/ 150812 h 846137"/>
              <a:gd name="connsiteX9" fmla="*/ 5272087 w 6329362"/>
              <a:gd name="connsiteY9" fmla="*/ 617537 h 846137"/>
              <a:gd name="connsiteX10" fmla="*/ 5453062 w 6329362"/>
              <a:gd name="connsiteY10" fmla="*/ 808037 h 846137"/>
              <a:gd name="connsiteX11" fmla="*/ 6329362 w 6329362"/>
              <a:gd name="connsiteY11" fmla="*/ 779462 h 846137"/>
              <a:gd name="connsiteX0" fmla="*/ 0 w 6329362"/>
              <a:gd name="connsiteY0" fmla="*/ 846137 h 846137"/>
              <a:gd name="connsiteX1" fmla="*/ 219075 w 6329362"/>
              <a:gd name="connsiteY1" fmla="*/ 708025 h 846137"/>
              <a:gd name="connsiteX2" fmla="*/ 423862 w 6329362"/>
              <a:gd name="connsiteY2" fmla="*/ 627062 h 846137"/>
              <a:gd name="connsiteX3" fmla="*/ 581025 w 6329362"/>
              <a:gd name="connsiteY3" fmla="*/ 617537 h 846137"/>
              <a:gd name="connsiteX4" fmla="*/ 4357687 w 6329362"/>
              <a:gd name="connsiteY4" fmla="*/ 631825 h 846137"/>
              <a:gd name="connsiteX5" fmla="*/ 4695825 w 6329362"/>
              <a:gd name="connsiteY5" fmla="*/ 574675 h 846137"/>
              <a:gd name="connsiteX6" fmla="*/ 4876800 w 6329362"/>
              <a:gd name="connsiteY6" fmla="*/ 131762 h 846137"/>
              <a:gd name="connsiteX7" fmla="*/ 4972050 w 6329362"/>
              <a:gd name="connsiteY7" fmla="*/ 3175 h 846137"/>
              <a:gd name="connsiteX8" fmla="*/ 5110162 w 6329362"/>
              <a:gd name="connsiteY8" fmla="*/ 150812 h 846137"/>
              <a:gd name="connsiteX9" fmla="*/ 5272087 w 6329362"/>
              <a:gd name="connsiteY9" fmla="*/ 617537 h 846137"/>
              <a:gd name="connsiteX10" fmla="*/ 5453062 w 6329362"/>
              <a:gd name="connsiteY10" fmla="*/ 808037 h 846137"/>
              <a:gd name="connsiteX11" fmla="*/ 6329362 w 6329362"/>
              <a:gd name="connsiteY11" fmla="*/ 779462 h 846137"/>
              <a:gd name="connsiteX0" fmla="*/ 0 w 6253162"/>
              <a:gd name="connsiteY0" fmla="*/ 846137 h 846137"/>
              <a:gd name="connsiteX1" fmla="*/ 219075 w 6253162"/>
              <a:gd name="connsiteY1" fmla="*/ 708025 h 846137"/>
              <a:gd name="connsiteX2" fmla="*/ 423862 w 6253162"/>
              <a:gd name="connsiteY2" fmla="*/ 627062 h 846137"/>
              <a:gd name="connsiteX3" fmla="*/ 581025 w 6253162"/>
              <a:gd name="connsiteY3" fmla="*/ 617537 h 846137"/>
              <a:gd name="connsiteX4" fmla="*/ 4357687 w 6253162"/>
              <a:gd name="connsiteY4" fmla="*/ 631825 h 846137"/>
              <a:gd name="connsiteX5" fmla="*/ 4695825 w 6253162"/>
              <a:gd name="connsiteY5" fmla="*/ 574675 h 846137"/>
              <a:gd name="connsiteX6" fmla="*/ 4876800 w 6253162"/>
              <a:gd name="connsiteY6" fmla="*/ 131762 h 846137"/>
              <a:gd name="connsiteX7" fmla="*/ 4972050 w 6253162"/>
              <a:gd name="connsiteY7" fmla="*/ 3175 h 846137"/>
              <a:gd name="connsiteX8" fmla="*/ 5110162 w 6253162"/>
              <a:gd name="connsiteY8" fmla="*/ 150812 h 846137"/>
              <a:gd name="connsiteX9" fmla="*/ 5272087 w 6253162"/>
              <a:gd name="connsiteY9" fmla="*/ 617537 h 846137"/>
              <a:gd name="connsiteX10" fmla="*/ 5453062 w 6253162"/>
              <a:gd name="connsiteY10" fmla="*/ 808037 h 846137"/>
              <a:gd name="connsiteX11" fmla="*/ 6253162 w 62531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53062 w 6786562"/>
              <a:gd name="connsiteY10" fmla="*/ 808037 h 846137"/>
              <a:gd name="connsiteX11" fmla="*/ 6786562 w 67865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53062 w 6786562"/>
              <a:gd name="connsiteY10" fmla="*/ 808037 h 846137"/>
              <a:gd name="connsiteX11" fmla="*/ 6786562 w 6786562"/>
              <a:gd name="connsiteY11" fmla="*/ 779462 h 846137"/>
              <a:gd name="connsiteX0" fmla="*/ 0 w 6875462"/>
              <a:gd name="connsiteY0" fmla="*/ 846137 h 846137"/>
              <a:gd name="connsiteX1" fmla="*/ 219075 w 6875462"/>
              <a:gd name="connsiteY1" fmla="*/ 708025 h 846137"/>
              <a:gd name="connsiteX2" fmla="*/ 423862 w 6875462"/>
              <a:gd name="connsiteY2" fmla="*/ 627062 h 846137"/>
              <a:gd name="connsiteX3" fmla="*/ 581025 w 6875462"/>
              <a:gd name="connsiteY3" fmla="*/ 617537 h 846137"/>
              <a:gd name="connsiteX4" fmla="*/ 4357687 w 6875462"/>
              <a:gd name="connsiteY4" fmla="*/ 631825 h 846137"/>
              <a:gd name="connsiteX5" fmla="*/ 4695825 w 6875462"/>
              <a:gd name="connsiteY5" fmla="*/ 574675 h 846137"/>
              <a:gd name="connsiteX6" fmla="*/ 4876800 w 6875462"/>
              <a:gd name="connsiteY6" fmla="*/ 131762 h 846137"/>
              <a:gd name="connsiteX7" fmla="*/ 4972050 w 6875462"/>
              <a:gd name="connsiteY7" fmla="*/ 3175 h 846137"/>
              <a:gd name="connsiteX8" fmla="*/ 5110162 w 6875462"/>
              <a:gd name="connsiteY8" fmla="*/ 150812 h 846137"/>
              <a:gd name="connsiteX9" fmla="*/ 5272087 w 6875462"/>
              <a:gd name="connsiteY9" fmla="*/ 617537 h 846137"/>
              <a:gd name="connsiteX10" fmla="*/ 5453062 w 6875462"/>
              <a:gd name="connsiteY10" fmla="*/ 808037 h 846137"/>
              <a:gd name="connsiteX11" fmla="*/ 6653212 w 6875462"/>
              <a:gd name="connsiteY11" fmla="*/ 779462 h 846137"/>
              <a:gd name="connsiteX12" fmla="*/ 6786562 w 6875462"/>
              <a:gd name="connsiteY12" fmla="*/ 779462 h 846137"/>
              <a:gd name="connsiteX0" fmla="*/ 0 w 6856412"/>
              <a:gd name="connsiteY0" fmla="*/ 846137 h 846137"/>
              <a:gd name="connsiteX1" fmla="*/ 219075 w 6856412"/>
              <a:gd name="connsiteY1" fmla="*/ 708025 h 846137"/>
              <a:gd name="connsiteX2" fmla="*/ 423862 w 6856412"/>
              <a:gd name="connsiteY2" fmla="*/ 627062 h 846137"/>
              <a:gd name="connsiteX3" fmla="*/ 581025 w 6856412"/>
              <a:gd name="connsiteY3" fmla="*/ 617537 h 846137"/>
              <a:gd name="connsiteX4" fmla="*/ 4357687 w 6856412"/>
              <a:gd name="connsiteY4" fmla="*/ 631825 h 846137"/>
              <a:gd name="connsiteX5" fmla="*/ 4695825 w 6856412"/>
              <a:gd name="connsiteY5" fmla="*/ 574675 h 846137"/>
              <a:gd name="connsiteX6" fmla="*/ 4876800 w 6856412"/>
              <a:gd name="connsiteY6" fmla="*/ 131762 h 846137"/>
              <a:gd name="connsiteX7" fmla="*/ 4972050 w 6856412"/>
              <a:gd name="connsiteY7" fmla="*/ 3175 h 846137"/>
              <a:gd name="connsiteX8" fmla="*/ 5110162 w 6856412"/>
              <a:gd name="connsiteY8" fmla="*/ 150812 h 846137"/>
              <a:gd name="connsiteX9" fmla="*/ 5272087 w 6856412"/>
              <a:gd name="connsiteY9" fmla="*/ 617537 h 846137"/>
              <a:gd name="connsiteX10" fmla="*/ 5453062 w 6856412"/>
              <a:gd name="connsiteY10" fmla="*/ 808037 h 846137"/>
              <a:gd name="connsiteX11" fmla="*/ 6634162 w 6856412"/>
              <a:gd name="connsiteY11" fmla="*/ 779462 h 846137"/>
              <a:gd name="connsiteX12" fmla="*/ 6786562 w 6856412"/>
              <a:gd name="connsiteY12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634162 w 6786562"/>
              <a:gd name="connsiteY11" fmla="*/ 779462 h 846137"/>
              <a:gd name="connsiteX12" fmla="*/ 6786562 w 6786562"/>
              <a:gd name="connsiteY12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634162 w 6786562"/>
              <a:gd name="connsiteY11" fmla="*/ 779462 h 846137"/>
              <a:gd name="connsiteX12" fmla="*/ 6786562 w 6786562"/>
              <a:gd name="connsiteY12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634162 w 6786562"/>
              <a:gd name="connsiteY11" fmla="*/ 779462 h 846137"/>
              <a:gd name="connsiteX12" fmla="*/ 6786562 w 6786562"/>
              <a:gd name="connsiteY12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634162 w 6786562"/>
              <a:gd name="connsiteY11" fmla="*/ 779462 h 846137"/>
              <a:gd name="connsiteX12" fmla="*/ 6786562 w 6786562"/>
              <a:gd name="connsiteY12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786562 w 67865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786562 w 67865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786562 w 67865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272087 w 6786562"/>
              <a:gd name="connsiteY9" fmla="*/ 617537 h 846137"/>
              <a:gd name="connsiteX10" fmla="*/ 5414962 w 6786562"/>
              <a:gd name="connsiteY10" fmla="*/ 779462 h 846137"/>
              <a:gd name="connsiteX11" fmla="*/ 6786562 w 6786562"/>
              <a:gd name="connsiteY11" fmla="*/ 779462 h 846137"/>
              <a:gd name="connsiteX0" fmla="*/ 0 w 6786562"/>
              <a:gd name="connsiteY0" fmla="*/ 846137 h 846137"/>
              <a:gd name="connsiteX1" fmla="*/ 219075 w 6786562"/>
              <a:gd name="connsiteY1" fmla="*/ 708025 h 846137"/>
              <a:gd name="connsiteX2" fmla="*/ 423862 w 6786562"/>
              <a:gd name="connsiteY2" fmla="*/ 627062 h 846137"/>
              <a:gd name="connsiteX3" fmla="*/ 581025 w 6786562"/>
              <a:gd name="connsiteY3" fmla="*/ 617537 h 846137"/>
              <a:gd name="connsiteX4" fmla="*/ 4357687 w 6786562"/>
              <a:gd name="connsiteY4" fmla="*/ 631825 h 846137"/>
              <a:gd name="connsiteX5" fmla="*/ 4695825 w 6786562"/>
              <a:gd name="connsiteY5" fmla="*/ 574675 h 846137"/>
              <a:gd name="connsiteX6" fmla="*/ 4876800 w 6786562"/>
              <a:gd name="connsiteY6" fmla="*/ 131762 h 846137"/>
              <a:gd name="connsiteX7" fmla="*/ 4972050 w 6786562"/>
              <a:gd name="connsiteY7" fmla="*/ 3175 h 846137"/>
              <a:gd name="connsiteX8" fmla="*/ 5110162 w 6786562"/>
              <a:gd name="connsiteY8" fmla="*/ 150812 h 846137"/>
              <a:gd name="connsiteX9" fmla="*/ 5414962 w 6786562"/>
              <a:gd name="connsiteY9" fmla="*/ 779462 h 846137"/>
              <a:gd name="connsiteX10" fmla="*/ 6786562 w 6786562"/>
              <a:gd name="connsiteY10" fmla="*/ 779462 h 846137"/>
              <a:gd name="connsiteX0" fmla="*/ 0 w 6786562"/>
              <a:gd name="connsiteY0" fmla="*/ 950912 h 950912"/>
              <a:gd name="connsiteX1" fmla="*/ 219075 w 6786562"/>
              <a:gd name="connsiteY1" fmla="*/ 812800 h 950912"/>
              <a:gd name="connsiteX2" fmla="*/ 423862 w 6786562"/>
              <a:gd name="connsiteY2" fmla="*/ 731837 h 950912"/>
              <a:gd name="connsiteX3" fmla="*/ 581025 w 6786562"/>
              <a:gd name="connsiteY3" fmla="*/ 722312 h 950912"/>
              <a:gd name="connsiteX4" fmla="*/ 4357687 w 6786562"/>
              <a:gd name="connsiteY4" fmla="*/ 736600 h 950912"/>
              <a:gd name="connsiteX5" fmla="*/ 4695825 w 6786562"/>
              <a:gd name="connsiteY5" fmla="*/ 679450 h 950912"/>
              <a:gd name="connsiteX6" fmla="*/ 4876800 w 6786562"/>
              <a:gd name="connsiteY6" fmla="*/ 236537 h 950912"/>
              <a:gd name="connsiteX7" fmla="*/ 4972050 w 6786562"/>
              <a:gd name="connsiteY7" fmla="*/ 107950 h 950912"/>
              <a:gd name="connsiteX8" fmla="*/ 5414962 w 6786562"/>
              <a:gd name="connsiteY8" fmla="*/ 884237 h 950912"/>
              <a:gd name="connsiteX9" fmla="*/ 6786562 w 6786562"/>
              <a:gd name="connsiteY9" fmla="*/ 884237 h 950912"/>
              <a:gd name="connsiteX0" fmla="*/ 0 w 6786562"/>
              <a:gd name="connsiteY0" fmla="*/ 877093 h 877093"/>
              <a:gd name="connsiteX1" fmla="*/ 219075 w 6786562"/>
              <a:gd name="connsiteY1" fmla="*/ 738981 h 877093"/>
              <a:gd name="connsiteX2" fmla="*/ 423862 w 6786562"/>
              <a:gd name="connsiteY2" fmla="*/ 658018 h 877093"/>
              <a:gd name="connsiteX3" fmla="*/ 581025 w 6786562"/>
              <a:gd name="connsiteY3" fmla="*/ 648493 h 877093"/>
              <a:gd name="connsiteX4" fmla="*/ 4357687 w 6786562"/>
              <a:gd name="connsiteY4" fmla="*/ 662781 h 877093"/>
              <a:gd name="connsiteX5" fmla="*/ 4695825 w 6786562"/>
              <a:gd name="connsiteY5" fmla="*/ 605631 h 877093"/>
              <a:gd name="connsiteX6" fmla="*/ 4972050 w 6786562"/>
              <a:gd name="connsiteY6" fmla="*/ 34131 h 877093"/>
              <a:gd name="connsiteX7" fmla="*/ 5414962 w 6786562"/>
              <a:gd name="connsiteY7" fmla="*/ 810418 h 877093"/>
              <a:gd name="connsiteX8" fmla="*/ 6786562 w 6786562"/>
              <a:gd name="connsiteY8" fmla="*/ 810418 h 877093"/>
              <a:gd name="connsiteX0" fmla="*/ 0 w 6786562"/>
              <a:gd name="connsiteY0" fmla="*/ 878284 h 878284"/>
              <a:gd name="connsiteX1" fmla="*/ 219075 w 6786562"/>
              <a:gd name="connsiteY1" fmla="*/ 740172 h 878284"/>
              <a:gd name="connsiteX2" fmla="*/ 423862 w 6786562"/>
              <a:gd name="connsiteY2" fmla="*/ 659209 h 878284"/>
              <a:gd name="connsiteX3" fmla="*/ 581025 w 6786562"/>
              <a:gd name="connsiteY3" fmla="*/ 649684 h 878284"/>
              <a:gd name="connsiteX4" fmla="*/ 4357687 w 6786562"/>
              <a:gd name="connsiteY4" fmla="*/ 663972 h 878284"/>
              <a:gd name="connsiteX5" fmla="*/ 4695825 w 6786562"/>
              <a:gd name="connsiteY5" fmla="*/ 606822 h 878284"/>
              <a:gd name="connsiteX6" fmla="*/ 4698206 w 6786562"/>
              <a:gd name="connsiteY6" fmla="*/ 599678 h 878284"/>
              <a:gd name="connsiteX7" fmla="*/ 4972050 w 6786562"/>
              <a:gd name="connsiteY7" fmla="*/ 35322 h 878284"/>
              <a:gd name="connsiteX8" fmla="*/ 5414962 w 6786562"/>
              <a:gd name="connsiteY8" fmla="*/ 811609 h 878284"/>
              <a:gd name="connsiteX9" fmla="*/ 6786562 w 6786562"/>
              <a:gd name="connsiteY9" fmla="*/ 811609 h 878284"/>
              <a:gd name="connsiteX0" fmla="*/ 0 w 6786562"/>
              <a:gd name="connsiteY0" fmla="*/ 877093 h 877093"/>
              <a:gd name="connsiteX1" fmla="*/ 219075 w 6786562"/>
              <a:gd name="connsiteY1" fmla="*/ 738981 h 877093"/>
              <a:gd name="connsiteX2" fmla="*/ 423862 w 6786562"/>
              <a:gd name="connsiteY2" fmla="*/ 658018 h 877093"/>
              <a:gd name="connsiteX3" fmla="*/ 581025 w 6786562"/>
              <a:gd name="connsiteY3" fmla="*/ 648493 h 877093"/>
              <a:gd name="connsiteX4" fmla="*/ 4357687 w 6786562"/>
              <a:gd name="connsiteY4" fmla="*/ 662781 h 877093"/>
              <a:gd name="connsiteX5" fmla="*/ 4695825 w 6786562"/>
              <a:gd name="connsiteY5" fmla="*/ 605631 h 877093"/>
              <a:gd name="connsiteX6" fmla="*/ 4972050 w 6786562"/>
              <a:gd name="connsiteY6" fmla="*/ 34131 h 877093"/>
              <a:gd name="connsiteX7" fmla="*/ 5414962 w 6786562"/>
              <a:gd name="connsiteY7" fmla="*/ 810418 h 877093"/>
              <a:gd name="connsiteX8" fmla="*/ 6786562 w 6786562"/>
              <a:gd name="connsiteY8" fmla="*/ 810418 h 877093"/>
              <a:gd name="connsiteX0" fmla="*/ 0 w 6786562"/>
              <a:gd name="connsiteY0" fmla="*/ 867568 h 867568"/>
              <a:gd name="connsiteX1" fmla="*/ 219075 w 6786562"/>
              <a:gd name="connsiteY1" fmla="*/ 729456 h 867568"/>
              <a:gd name="connsiteX2" fmla="*/ 423862 w 6786562"/>
              <a:gd name="connsiteY2" fmla="*/ 648493 h 867568"/>
              <a:gd name="connsiteX3" fmla="*/ 581025 w 6786562"/>
              <a:gd name="connsiteY3" fmla="*/ 638968 h 867568"/>
              <a:gd name="connsiteX4" fmla="*/ 4357687 w 6786562"/>
              <a:gd name="connsiteY4" fmla="*/ 653256 h 867568"/>
              <a:gd name="connsiteX5" fmla="*/ 4972050 w 6786562"/>
              <a:gd name="connsiteY5" fmla="*/ 24606 h 867568"/>
              <a:gd name="connsiteX6" fmla="*/ 5414962 w 6786562"/>
              <a:gd name="connsiteY6" fmla="*/ 800893 h 867568"/>
              <a:gd name="connsiteX7" fmla="*/ 6786562 w 6786562"/>
              <a:gd name="connsiteY7" fmla="*/ 800893 h 867568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786562"/>
              <a:gd name="connsiteY0" fmla="*/ 842962 h 842962"/>
              <a:gd name="connsiteX1" fmla="*/ 219075 w 6786562"/>
              <a:gd name="connsiteY1" fmla="*/ 704850 h 842962"/>
              <a:gd name="connsiteX2" fmla="*/ 423862 w 6786562"/>
              <a:gd name="connsiteY2" fmla="*/ 623887 h 842962"/>
              <a:gd name="connsiteX3" fmla="*/ 581025 w 6786562"/>
              <a:gd name="connsiteY3" fmla="*/ 614362 h 842962"/>
              <a:gd name="connsiteX4" fmla="*/ 4357687 w 6786562"/>
              <a:gd name="connsiteY4" fmla="*/ 628650 h 842962"/>
              <a:gd name="connsiteX5" fmla="*/ 4972050 w 6786562"/>
              <a:gd name="connsiteY5" fmla="*/ 0 h 842962"/>
              <a:gd name="connsiteX6" fmla="*/ 5414962 w 6786562"/>
              <a:gd name="connsiteY6" fmla="*/ 776287 h 842962"/>
              <a:gd name="connsiteX7" fmla="*/ 6786562 w 6786562"/>
              <a:gd name="connsiteY7" fmla="*/ 776287 h 842962"/>
              <a:gd name="connsiteX0" fmla="*/ 0 w 6329362"/>
              <a:gd name="connsiteY0" fmla="*/ 842962 h 842962"/>
              <a:gd name="connsiteX1" fmla="*/ 219075 w 6329362"/>
              <a:gd name="connsiteY1" fmla="*/ 704850 h 842962"/>
              <a:gd name="connsiteX2" fmla="*/ 423862 w 6329362"/>
              <a:gd name="connsiteY2" fmla="*/ 623887 h 842962"/>
              <a:gd name="connsiteX3" fmla="*/ 581025 w 6329362"/>
              <a:gd name="connsiteY3" fmla="*/ 614362 h 842962"/>
              <a:gd name="connsiteX4" fmla="*/ 4357687 w 6329362"/>
              <a:gd name="connsiteY4" fmla="*/ 628650 h 842962"/>
              <a:gd name="connsiteX5" fmla="*/ 4972050 w 6329362"/>
              <a:gd name="connsiteY5" fmla="*/ 0 h 842962"/>
              <a:gd name="connsiteX6" fmla="*/ 5414962 w 6329362"/>
              <a:gd name="connsiteY6" fmla="*/ 776287 h 842962"/>
              <a:gd name="connsiteX7" fmla="*/ 6329362 w 6329362"/>
              <a:gd name="connsiteY7" fmla="*/ 766761 h 842962"/>
              <a:gd name="connsiteX0" fmla="*/ 0 w 6329362"/>
              <a:gd name="connsiteY0" fmla="*/ 842962 h 842962"/>
              <a:gd name="connsiteX1" fmla="*/ 219075 w 6329362"/>
              <a:gd name="connsiteY1" fmla="*/ 704850 h 842962"/>
              <a:gd name="connsiteX2" fmla="*/ 423862 w 6329362"/>
              <a:gd name="connsiteY2" fmla="*/ 623887 h 842962"/>
              <a:gd name="connsiteX3" fmla="*/ 581025 w 6329362"/>
              <a:gd name="connsiteY3" fmla="*/ 614362 h 842962"/>
              <a:gd name="connsiteX4" fmla="*/ 4357687 w 6329362"/>
              <a:gd name="connsiteY4" fmla="*/ 628650 h 842962"/>
              <a:gd name="connsiteX5" fmla="*/ 4972050 w 6329362"/>
              <a:gd name="connsiteY5" fmla="*/ 0 h 842962"/>
              <a:gd name="connsiteX6" fmla="*/ 5414962 w 6329362"/>
              <a:gd name="connsiteY6" fmla="*/ 766761 h 842962"/>
              <a:gd name="connsiteX7" fmla="*/ 6329362 w 6329362"/>
              <a:gd name="connsiteY7" fmla="*/ 766761 h 842962"/>
              <a:gd name="connsiteX0" fmla="*/ 0 w 6329362"/>
              <a:gd name="connsiteY0" fmla="*/ 842962 h 842962"/>
              <a:gd name="connsiteX1" fmla="*/ 219075 w 6329362"/>
              <a:gd name="connsiteY1" fmla="*/ 704850 h 842962"/>
              <a:gd name="connsiteX2" fmla="*/ 423862 w 6329362"/>
              <a:gd name="connsiteY2" fmla="*/ 623887 h 842962"/>
              <a:gd name="connsiteX3" fmla="*/ 581025 w 6329362"/>
              <a:gd name="connsiteY3" fmla="*/ 614362 h 842962"/>
              <a:gd name="connsiteX4" fmla="*/ 4357687 w 6329362"/>
              <a:gd name="connsiteY4" fmla="*/ 628650 h 842962"/>
              <a:gd name="connsiteX5" fmla="*/ 4972050 w 6329362"/>
              <a:gd name="connsiteY5" fmla="*/ 0 h 842962"/>
              <a:gd name="connsiteX6" fmla="*/ 5414962 w 6329362"/>
              <a:gd name="connsiteY6" fmla="*/ 766761 h 842962"/>
              <a:gd name="connsiteX7" fmla="*/ 6329362 w 6329362"/>
              <a:gd name="connsiteY7" fmla="*/ 766761 h 842962"/>
              <a:gd name="connsiteX0" fmla="*/ 19998 w 6349360"/>
              <a:gd name="connsiteY0" fmla="*/ 842962 h 853192"/>
              <a:gd name="connsiteX1" fmla="*/ 15235 w 6349360"/>
              <a:gd name="connsiteY1" fmla="*/ 842962 h 853192"/>
              <a:gd name="connsiteX2" fmla="*/ 239073 w 6349360"/>
              <a:gd name="connsiteY2" fmla="*/ 704850 h 853192"/>
              <a:gd name="connsiteX3" fmla="*/ 443860 w 6349360"/>
              <a:gd name="connsiteY3" fmla="*/ 623887 h 853192"/>
              <a:gd name="connsiteX4" fmla="*/ 601023 w 6349360"/>
              <a:gd name="connsiteY4" fmla="*/ 614362 h 853192"/>
              <a:gd name="connsiteX5" fmla="*/ 4377685 w 6349360"/>
              <a:gd name="connsiteY5" fmla="*/ 628650 h 853192"/>
              <a:gd name="connsiteX6" fmla="*/ 4992048 w 6349360"/>
              <a:gd name="connsiteY6" fmla="*/ 0 h 853192"/>
              <a:gd name="connsiteX7" fmla="*/ 5434960 w 6349360"/>
              <a:gd name="connsiteY7" fmla="*/ 766761 h 853192"/>
              <a:gd name="connsiteX8" fmla="*/ 6349360 w 6349360"/>
              <a:gd name="connsiteY8" fmla="*/ 766761 h 853192"/>
              <a:gd name="connsiteX0" fmla="*/ 48235 w 6377597"/>
              <a:gd name="connsiteY0" fmla="*/ 842962 h 842962"/>
              <a:gd name="connsiteX1" fmla="*/ 10135 w 6377597"/>
              <a:gd name="connsiteY1" fmla="*/ 733425 h 842962"/>
              <a:gd name="connsiteX2" fmla="*/ 267310 w 6377597"/>
              <a:gd name="connsiteY2" fmla="*/ 704850 h 842962"/>
              <a:gd name="connsiteX3" fmla="*/ 472097 w 6377597"/>
              <a:gd name="connsiteY3" fmla="*/ 623887 h 842962"/>
              <a:gd name="connsiteX4" fmla="*/ 629260 w 6377597"/>
              <a:gd name="connsiteY4" fmla="*/ 614362 h 842962"/>
              <a:gd name="connsiteX5" fmla="*/ 4405922 w 6377597"/>
              <a:gd name="connsiteY5" fmla="*/ 628650 h 842962"/>
              <a:gd name="connsiteX6" fmla="*/ 5020285 w 6377597"/>
              <a:gd name="connsiteY6" fmla="*/ 0 h 842962"/>
              <a:gd name="connsiteX7" fmla="*/ 5463197 w 6377597"/>
              <a:gd name="connsiteY7" fmla="*/ 766761 h 842962"/>
              <a:gd name="connsiteX8" fmla="*/ 6377597 w 6377597"/>
              <a:gd name="connsiteY8" fmla="*/ 766761 h 842962"/>
              <a:gd name="connsiteX0" fmla="*/ 0 w 7477124"/>
              <a:gd name="connsiteY0" fmla="*/ 819149 h 819149"/>
              <a:gd name="connsiteX1" fmla="*/ 1109662 w 7477124"/>
              <a:gd name="connsiteY1" fmla="*/ 733425 h 819149"/>
              <a:gd name="connsiteX2" fmla="*/ 1366837 w 7477124"/>
              <a:gd name="connsiteY2" fmla="*/ 704850 h 819149"/>
              <a:gd name="connsiteX3" fmla="*/ 1571624 w 7477124"/>
              <a:gd name="connsiteY3" fmla="*/ 623887 h 819149"/>
              <a:gd name="connsiteX4" fmla="*/ 1728787 w 7477124"/>
              <a:gd name="connsiteY4" fmla="*/ 614362 h 819149"/>
              <a:gd name="connsiteX5" fmla="*/ 5505449 w 7477124"/>
              <a:gd name="connsiteY5" fmla="*/ 628650 h 819149"/>
              <a:gd name="connsiteX6" fmla="*/ 6119812 w 7477124"/>
              <a:gd name="connsiteY6" fmla="*/ 0 h 819149"/>
              <a:gd name="connsiteX7" fmla="*/ 6562724 w 7477124"/>
              <a:gd name="connsiteY7" fmla="*/ 766761 h 819149"/>
              <a:gd name="connsiteX8" fmla="*/ 7477124 w 7477124"/>
              <a:gd name="connsiteY8" fmla="*/ 766761 h 819149"/>
              <a:gd name="connsiteX0" fmla="*/ 0 w 7477124"/>
              <a:gd name="connsiteY0" fmla="*/ 819149 h 820774"/>
              <a:gd name="connsiteX1" fmla="*/ 1138237 w 7477124"/>
              <a:gd name="connsiteY1" fmla="*/ 804863 h 820774"/>
              <a:gd name="connsiteX2" fmla="*/ 1366837 w 7477124"/>
              <a:gd name="connsiteY2" fmla="*/ 704850 h 820774"/>
              <a:gd name="connsiteX3" fmla="*/ 1571624 w 7477124"/>
              <a:gd name="connsiteY3" fmla="*/ 623887 h 820774"/>
              <a:gd name="connsiteX4" fmla="*/ 1728787 w 7477124"/>
              <a:gd name="connsiteY4" fmla="*/ 614362 h 820774"/>
              <a:gd name="connsiteX5" fmla="*/ 5505449 w 7477124"/>
              <a:gd name="connsiteY5" fmla="*/ 628650 h 820774"/>
              <a:gd name="connsiteX6" fmla="*/ 6119812 w 7477124"/>
              <a:gd name="connsiteY6" fmla="*/ 0 h 820774"/>
              <a:gd name="connsiteX7" fmla="*/ 6562724 w 7477124"/>
              <a:gd name="connsiteY7" fmla="*/ 766761 h 820774"/>
              <a:gd name="connsiteX8" fmla="*/ 7477124 w 7477124"/>
              <a:gd name="connsiteY8" fmla="*/ 766761 h 820774"/>
              <a:gd name="connsiteX0" fmla="*/ 0 w 7477124"/>
              <a:gd name="connsiteY0" fmla="*/ 819149 h 820774"/>
              <a:gd name="connsiteX1" fmla="*/ 1138237 w 7477124"/>
              <a:gd name="connsiteY1" fmla="*/ 804863 h 820774"/>
              <a:gd name="connsiteX2" fmla="*/ 1366837 w 7477124"/>
              <a:gd name="connsiteY2" fmla="*/ 704850 h 820774"/>
              <a:gd name="connsiteX3" fmla="*/ 1571624 w 7477124"/>
              <a:gd name="connsiteY3" fmla="*/ 623887 h 820774"/>
              <a:gd name="connsiteX4" fmla="*/ 1728787 w 7477124"/>
              <a:gd name="connsiteY4" fmla="*/ 614362 h 820774"/>
              <a:gd name="connsiteX5" fmla="*/ 5505449 w 7477124"/>
              <a:gd name="connsiteY5" fmla="*/ 628650 h 820774"/>
              <a:gd name="connsiteX6" fmla="*/ 6119812 w 7477124"/>
              <a:gd name="connsiteY6" fmla="*/ 0 h 820774"/>
              <a:gd name="connsiteX7" fmla="*/ 6562724 w 7477124"/>
              <a:gd name="connsiteY7" fmla="*/ 766761 h 820774"/>
              <a:gd name="connsiteX8" fmla="*/ 7477124 w 7477124"/>
              <a:gd name="connsiteY8" fmla="*/ 766761 h 820774"/>
              <a:gd name="connsiteX0" fmla="*/ 0 w 7477124"/>
              <a:gd name="connsiteY0" fmla="*/ 819149 h 820774"/>
              <a:gd name="connsiteX1" fmla="*/ 1138237 w 7477124"/>
              <a:gd name="connsiteY1" fmla="*/ 804863 h 820774"/>
              <a:gd name="connsiteX2" fmla="*/ 1366837 w 7477124"/>
              <a:gd name="connsiteY2" fmla="*/ 704850 h 820774"/>
              <a:gd name="connsiteX3" fmla="*/ 1571624 w 7477124"/>
              <a:gd name="connsiteY3" fmla="*/ 623887 h 820774"/>
              <a:gd name="connsiteX4" fmla="*/ 1728787 w 7477124"/>
              <a:gd name="connsiteY4" fmla="*/ 614362 h 820774"/>
              <a:gd name="connsiteX5" fmla="*/ 5505449 w 7477124"/>
              <a:gd name="connsiteY5" fmla="*/ 628650 h 820774"/>
              <a:gd name="connsiteX6" fmla="*/ 6119812 w 7477124"/>
              <a:gd name="connsiteY6" fmla="*/ 0 h 820774"/>
              <a:gd name="connsiteX7" fmla="*/ 6562724 w 7477124"/>
              <a:gd name="connsiteY7" fmla="*/ 766761 h 820774"/>
              <a:gd name="connsiteX8" fmla="*/ 7477124 w 7477124"/>
              <a:gd name="connsiteY8" fmla="*/ 766761 h 820774"/>
              <a:gd name="connsiteX0" fmla="*/ 0 w 7477124"/>
              <a:gd name="connsiteY0" fmla="*/ 819149 h 819149"/>
              <a:gd name="connsiteX1" fmla="*/ 1138237 w 7477124"/>
              <a:gd name="connsiteY1" fmla="*/ 804863 h 819149"/>
              <a:gd name="connsiteX2" fmla="*/ 1366837 w 7477124"/>
              <a:gd name="connsiteY2" fmla="*/ 704850 h 819149"/>
              <a:gd name="connsiteX3" fmla="*/ 1571624 w 7477124"/>
              <a:gd name="connsiteY3" fmla="*/ 623887 h 819149"/>
              <a:gd name="connsiteX4" fmla="*/ 1728787 w 7477124"/>
              <a:gd name="connsiteY4" fmla="*/ 614362 h 819149"/>
              <a:gd name="connsiteX5" fmla="*/ 5505449 w 7477124"/>
              <a:gd name="connsiteY5" fmla="*/ 628650 h 819149"/>
              <a:gd name="connsiteX6" fmla="*/ 6119812 w 7477124"/>
              <a:gd name="connsiteY6" fmla="*/ 0 h 819149"/>
              <a:gd name="connsiteX7" fmla="*/ 6562724 w 7477124"/>
              <a:gd name="connsiteY7" fmla="*/ 766761 h 819149"/>
              <a:gd name="connsiteX8" fmla="*/ 7477124 w 7477124"/>
              <a:gd name="connsiteY8" fmla="*/ 766761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7124" h="819149">
                <a:moveTo>
                  <a:pt x="0" y="819149"/>
                </a:moveTo>
                <a:cubicBezTo>
                  <a:pt x="-794" y="819149"/>
                  <a:pt x="982663" y="818357"/>
                  <a:pt x="1138237" y="804863"/>
                </a:cubicBezTo>
                <a:cubicBezTo>
                  <a:pt x="1227136" y="781844"/>
                  <a:pt x="1294606" y="735013"/>
                  <a:pt x="1366837" y="704850"/>
                </a:cubicBezTo>
                <a:cubicBezTo>
                  <a:pt x="1439068" y="674687"/>
                  <a:pt x="1511299" y="638968"/>
                  <a:pt x="1571624" y="623887"/>
                </a:cubicBezTo>
                <a:cubicBezTo>
                  <a:pt x="1631949" y="608806"/>
                  <a:pt x="1728787" y="614362"/>
                  <a:pt x="1728787" y="614362"/>
                </a:cubicBezTo>
                <a:lnTo>
                  <a:pt x="5505449" y="628650"/>
                </a:lnTo>
                <a:cubicBezTo>
                  <a:pt x="6039644" y="573881"/>
                  <a:pt x="5957887" y="56357"/>
                  <a:pt x="6119812" y="0"/>
                </a:cubicBezTo>
                <a:cubicBezTo>
                  <a:pt x="6271419" y="55562"/>
                  <a:pt x="6198393" y="732630"/>
                  <a:pt x="6562724" y="766761"/>
                </a:cubicBezTo>
                <a:lnTo>
                  <a:pt x="7477124" y="766761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90011" y="3631664"/>
            <a:ext cx="3491879" cy="26776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Fully optimized for ESS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Two detectors for improved </a:t>
            </a:r>
            <a:r>
              <a:rPr lang="en-US" sz="2400" dirty="0" err="1" smtClean="0"/>
              <a:t>systematics</a:t>
            </a:r>
            <a:r>
              <a:rPr lang="en-US" sz="2400" dirty="0" smtClean="0"/>
              <a:t> (backscattering, stability)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400" dirty="0" smtClean="0"/>
              <a:t>Will profit from experience and max PERC concept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ANNI – Benchmarks</a:t>
            </a:r>
          </a:p>
        </p:txBody>
      </p:sp>
      <p:graphicFrame>
        <p:nvGraphicFramePr>
          <p:cNvPr id="13315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223755"/>
          <a:ext cx="8001000" cy="4048443"/>
        </p:xfrm>
        <a:graphic>
          <a:graphicData uri="http://schemas.openxmlformats.org/drawingml/2006/table">
            <a:tbl>
              <a:tblPr/>
              <a:tblGrid>
                <a:gridCol w="1435100"/>
                <a:gridCol w="1563688"/>
                <a:gridCol w="781050"/>
                <a:gridCol w="1408112"/>
                <a:gridCol w="281305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Experiment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Facility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Gain Event rate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Gain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</a:b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Signal / Background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Comment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NPDGamma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FnPB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(SNS)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Wavelength information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PERC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MEPHISTO (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FRM II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Pulse localization in space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With PMC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PERKEO 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PF1B (ILL)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Pulse localization in space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With PMC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aSPECT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PF1B (ILL)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Pulse localization in time at ANNI only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BeamEDM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PF1B (ILL)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Wavelength information, time dependent optical elements</a:t>
                      </a:r>
                    </a:p>
                  </a:txBody>
                  <a:tcPr marL="73152" marR="73152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355" name="Content Placeholder 3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8788" y="5589240"/>
            <a:ext cx="5691187" cy="52387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World leading from 1 MW ESS power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05FEF60-1526-4C79-9337-18940E876728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906815" y="6356350"/>
            <a:ext cx="3330370" cy="365125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 physics at 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</a:rPr>
              <a:t>Goal</a:t>
            </a:r>
          </a:p>
          <a:p>
            <a:pPr marL="177800" indent="-177800"/>
            <a:r>
              <a:rPr lang="en-GB" dirty="0" smtClean="0"/>
              <a:t>Search for </a:t>
            </a:r>
            <a:r>
              <a:rPr lang="en-GB" dirty="0" err="1" smtClean="0"/>
              <a:t>nnbar</a:t>
            </a:r>
            <a:r>
              <a:rPr lang="en-GB" dirty="0" smtClean="0"/>
              <a:t>, gain factor 1000 in discovery potential</a:t>
            </a:r>
          </a:p>
          <a:p>
            <a:pPr marL="177800" indent="-177800"/>
            <a:r>
              <a:rPr lang="en-GB" dirty="0" smtClean="0"/>
              <a:t>Search for </a:t>
            </a:r>
            <a:r>
              <a:rPr lang="en-GB" dirty="0" err="1" smtClean="0"/>
              <a:t>nn</a:t>
            </a:r>
            <a:r>
              <a:rPr lang="en-GB" dirty="0" smtClean="0"/>
              <a:t>’ by regeneration experiment</a:t>
            </a:r>
          </a:p>
          <a:p>
            <a:pPr marL="177800" indent="-177800"/>
            <a:endParaRPr lang="en-GB" dirty="0" smtClean="0"/>
          </a:p>
          <a:p>
            <a:pPr marL="177800" indent="-177800">
              <a:buNone/>
            </a:pPr>
            <a:r>
              <a:rPr lang="en-GB" b="1" dirty="0" smtClean="0">
                <a:solidFill>
                  <a:srgbClr val="0070C0"/>
                </a:solidFill>
              </a:rPr>
              <a:t>Collaboration</a:t>
            </a:r>
            <a:endParaRPr lang="en-GB" b="1" dirty="0">
              <a:solidFill>
                <a:srgbClr val="0070C0"/>
              </a:solidFill>
            </a:endParaRPr>
          </a:p>
          <a:p>
            <a:pPr marL="177800" indent="-177800"/>
            <a:r>
              <a:rPr lang="en-GB" dirty="0" smtClean="0"/>
              <a:t>Speakers: </a:t>
            </a:r>
            <a:r>
              <a:rPr lang="en-GB" dirty="0"/>
              <a:t>G. </a:t>
            </a:r>
            <a:r>
              <a:rPr lang="en-GB" dirty="0" err="1" smtClean="0"/>
              <a:t>Brooijmans</a:t>
            </a:r>
            <a:r>
              <a:rPr lang="en-GB" dirty="0" smtClean="0"/>
              <a:t>, D. </a:t>
            </a:r>
            <a:r>
              <a:rPr lang="en-GB" dirty="0" err="1" smtClean="0"/>
              <a:t>Milstead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Lead scientist: Y. </a:t>
            </a:r>
            <a:r>
              <a:rPr lang="en-GB" dirty="0" err="1" smtClean="0"/>
              <a:t>Kamyshkov</a:t>
            </a:r>
            <a:endParaRPr lang="en-GB" dirty="0" smtClean="0"/>
          </a:p>
          <a:p>
            <a:pPr marL="177800" indent="-177800"/>
            <a:r>
              <a:rPr lang="en-GB" dirty="0" smtClean="0"/>
              <a:t>New collaborators welcome</a:t>
            </a:r>
          </a:p>
          <a:p>
            <a:pPr marL="177800" indent="-177800"/>
            <a:endParaRPr lang="en-GB" dirty="0"/>
          </a:p>
          <a:p>
            <a:pPr marL="177800" indent="-177800">
              <a:buNone/>
            </a:pPr>
            <a:r>
              <a:rPr lang="en-GB" b="1" dirty="0" smtClean="0">
                <a:solidFill>
                  <a:srgbClr val="0070C0"/>
                </a:solidFill>
              </a:rPr>
              <a:t>Concept</a:t>
            </a:r>
          </a:p>
          <a:p>
            <a:pPr marL="177800" indent="-177800"/>
            <a:r>
              <a:rPr lang="en-GB" dirty="0" smtClean="0"/>
              <a:t>Beam extraction from large solid angle using modern neutron optics, longer flight path</a:t>
            </a:r>
          </a:p>
          <a:p>
            <a:pPr marL="177800" indent="-177800"/>
            <a:r>
              <a:rPr lang="en-GB" dirty="0" smtClean="0"/>
              <a:t>HIBEAM (High Intensity Baryon Extraction and Measurement) as prototype and for intermediate physics results</a:t>
            </a:r>
          </a:p>
          <a:p>
            <a:pPr marL="177800" indent="-177800"/>
            <a:r>
              <a:rPr lang="en-GB" dirty="0" smtClean="0"/>
              <a:t>Exploits “green-field” nature of ESS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LoI</a:t>
            </a:r>
            <a:r>
              <a:rPr lang="en-GB" dirty="0" smtClean="0"/>
              <a:t> : </a:t>
            </a:r>
            <a:r>
              <a:rPr lang="en-GB" dirty="0" err="1" smtClean="0"/>
              <a:t>nnbar</a:t>
            </a:r>
            <a:r>
              <a:rPr lang="en-GB" dirty="0" smtClean="0"/>
              <a:t> @ 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3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01247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In SM: </a:t>
            </a:r>
            <a:r>
              <a:rPr lang="en-GB" i="1" dirty="0" smtClean="0"/>
              <a:t>B</a:t>
            </a:r>
            <a:r>
              <a:rPr lang="en-GB" dirty="0" smtClean="0"/>
              <a:t> and </a:t>
            </a:r>
            <a:r>
              <a:rPr lang="en-GB" i="1" dirty="0" smtClean="0"/>
              <a:t>L</a:t>
            </a:r>
            <a:r>
              <a:rPr lang="en-GB" dirty="0" smtClean="0"/>
              <a:t> accidental symmetries at perturbative level, violated non-</a:t>
            </a:r>
            <a:r>
              <a:rPr lang="en-GB" dirty="0" err="1" smtClean="0"/>
              <a:t>perturbatively</a:t>
            </a:r>
            <a:endParaRPr lang="en-GB" dirty="0" smtClean="0"/>
          </a:p>
          <a:p>
            <a:r>
              <a:rPr lang="en-GB" dirty="0" smtClean="0"/>
              <a:t>Beyond SM: </a:t>
            </a:r>
            <a:r>
              <a:rPr lang="en-GB" i="1" dirty="0" smtClean="0"/>
              <a:t>B</a:t>
            </a:r>
            <a:r>
              <a:rPr lang="en-GB" dirty="0" smtClean="0"/>
              <a:t> violation generic feature</a:t>
            </a:r>
          </a:p>
          <a:p>
            <a:pPr>
              <a:spcAft>
                <a:spcPts val="1800"/>
              </a:spcAft>
            </a:pPr>
            <a:r>
              <a:rPr lang="en-GB" i="1" dirty="0" smtClean="0"/>
              <a:t>B</a:t>
            </a:r>
            <a:r>
              <a:rPr lang="en-GB" dirty="0" smtClean="0"/>
              <a:t> violation needed for </a:t>
            </a:r>
            <a:r>
              <a:rPr lang="en-GB" dirty="0" err="1" smtClean="0"/>
              <a:t>baryogenesis</a:t>
            </a:r>
            <a:r>
              <a:rPr lang="en-GB" dirty="0" smtClean="0"/>
              <a:t>, </a:t>
            </a:r>
            <a:r>
              <a:rPr lang="en-GB" dirty="0" err="1" smtClean="0"/>
              <a:t>nnbar</a:t>
            </a:r>
            <a:r>
              <a:rPr lang="en-GB" dirty="0" smtClean="0"/>
              <a:t> could enable or constrain models of electroweak or post-</a:t>
            </a:r>
            <a:r>
              <a:rPr lang="en-GB" dirty="0" err="1" smtClean="0"/>
              <a:t>spahleron</a:t>
            </a:r>
            <a:r>
              <a:rPr lang="en-GB" dirty="0" smtClean="0"/>
              <a:t> </a:t>
            </a:r>
            <a:r>
              <a:rPr lang="en-GB" dirty="0" err="1" smtClean="0"/>
              <a:t>baryogenesis</a:t>
            </a:r>
            <a:endParaRPr lang="en-GB" dirty="0" smtClean="0"/>
          </a:p>
          <a:p>
            <a:r>
              <a:rPr lang="en-GB" dirty="0" smtClean="0"/>
              <a:t>Δ</a:t>
            </a:r>
            <a:r>
              <a:rPr lang="en-GB" i="1" dirty="0" smtClean="0"/>
              <a:t>B</a:t>
            </a:r>
            <a:r>
              <a:rPr lang="en-GB" dirty="0" smtClean="0"/>
              <a:t> = 2 complementary to </a:t>
            </a:r>
            <a:r>
              <a:rPr lang="el-GR" dirty="0" smtClean="0"/>
              <a:t>Δ</a:t>
            </a:r>
            <a:r>
              <a:rPr lang="en-GB" i="1" dirty="0" smtClean="0"/>
              <a:t>B</a:t>
            </a:r>
            <a:r>
              <a:rPr lang="en-GB" dirty="0" smtClean="0"/>
              <a:t> = 1:</a:t>
            </a:r>
          </a:p>
          <a:p>
            <a:pPr lvl="1"/>
            <a:r>
              <a:rPr lang="en-GB" dirty="0" smtClean="0"/>
              <a:t>Observable </a:t>
            </a:r>
            <a:r>
              <a:rPr lang="en-GB" dirty="0" err="1" smtClean="0"/>
              <a:t>nnbar</a:t>
            </a:r>
            <a:r>
              <a:rPr lang="en-GB" dirty="0" smtClean="0"/>
              <a:t> probes ~1000 </a:t>
            </a:r>
            <a:r>
              <a:rPr lang="en-GB" dirty="0" err="1" smtClean="0"/>
              <a:t>TeV</a:t>
            </a:r>
            <a:r>
              <a:rPr lang="en-GB" dirty="0" smtClean="0"/>
              <a:t>  (e.g. breaking scenarios of GUT)</a:t>
            </a:r>
          </a:p>
          <a:p>
            <a:pPr lvl="1"/>
            <a:r>
              <a:rPr lang="en-GB" dirty="0" smtClean="0"/>
              <a:t>p decay probes GUT scale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Several models propose observable </a:t>
            </a:r>
            <a:r>
              <a:rPr lang="en-GB" dirty="0" err="1" smtClean="0"/>
              <a:t>nnbar</a:t>
            </a:r>
            <a:endParaRPr lang="en-GB" dirty="0" smtClean="0"/>
          </a:p>
          <a:p>
            <a:r>
              <a:rPr lang="en-GB" dirty="0" smtClean="0"/>
              <a:t>Bound </a:t>
            </a:r>
            <a:r>
              <a:rPr lang="en-GB" dirty="0" err="1" smtClean="0"/>
              <a:t>nnbar</a:t>
            </a:r>
            <a:r>
              <a:rPr lang="en-GB" dirty="0" smtClean="0"/>
              <a:t> limited by neutrino background (at existing technology)</a:t>
            </a:r>
          </a:p>
          <a:p>
            <a:r>
              <a:rPr lang="en-GB" dirty="0" smtClean="0"/>
              <a:t>Complementary: free </a:t>
            </a:r>
            <a:r>
              <a:rPr lang="en-GB" dirty="0" err="1" smtClean="0"/>
              <a:t>nnbar</a:t>
            </a:r>
            <a:r>
              <a:rPr lang="en-GB" dirty="0" smtClean="0"/>
              <a:t> would limit Lorentz invariance violating operators to &lt; 10</a:t>
            </a:r>
            <a:r>
              <a:rPr lang="en-GB" baseline="30000" dirty="0" smtClean="0"/>
              <a:t>-23</a:t>
            </a:r>
            <a:r>
              <a:rPr lang="en-GB" dirty="0" smtClean="0"/>
              <a:t> GeV, bound </a:t>
            </a:r>
            <a:r>
              <a:rPr lang="en-GB" dirty="0" err="1" smtClean="0"/>
              <a:t>nnbar</a:t>
            </a:r>
            <a:r>
              <a:rPr lang="en-GB" dirty="0" smtClean="0"/>
              <a:t> not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 case </a:t>
            </a:r>
            <a:r>
              <a:rPr lang="en-GB" dirty="0" err="1" smtClean="0"/>
              <a:t>nnbar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26966" y="254887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Review:</a:t>
            </a:r>
          </a:p>
          <a:p>
            <a:r>
              <a:rPr lang="en-GB" dirty="0" smtClean="0"/>
              <a:t>arxiv:1410.1100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4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509" y="3203975"/>
            <a:ext cx="2196244" cy="2470782"/>
            <a:chOff x="-9509" y="3408093"/>
            <a:chExt cx="2196244" cy="2470782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92" r="19490" b="13170"/>
            <a:stretch/>
          </p:blipFill>
          <p:spPr>
            <a:xfrm flipH="1">
              <a:off x="26495" y="4284095"/>
              <a:ext cx="2160240" cy="15947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9509" y="3408093"/>
              <a:ext cx="18812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000" b="1" dirty="0" smtClean="0"/>
                <a:t>Option for optimized cold moderator</a:t>
              </a:r>
              <a:endParaRPr lang="en-GB" sz="2000" b="1" dirty="0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601670" y="3764942"/>
            <a:ext cx="1440160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m</a:t>
            </a:r>
            <a:r>
              <a:rPr lang="en-US" dirty="0" smtClean="0">
                <a:sym typeface="Symbol"/>
              </a:rPr>
              <a:t>6 super mirrors, focusing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Particle physics with neutrons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nnbar</a:t>
            </a:r>
            <a:r>
              <a:rPr lang="en-US" dirty="0" smtClean="0"/>
              <a:t> at ESS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83568" y="4970362"/>
            <a:ext cx="288032" cy="72008"/>
          </a:xfrm>
          <a:prstGeom prst="ellipse">
            <a:avLst/>
          </a:prstGeom>
          <a:solidFill>
            <a:srgbClr val="00B05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379517" y="5005572"/>
            <a:ext cx="288032" cy="1588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35696" y="4574318"/>
            <a:ext cx="6624736" cy="1588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5696" y="5438414"/>
            <a:ext cx="6624736" cy="1588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29972" y="5006366"/>
            <a:ext cx="864096" cy="1588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04248" y="4070262"/>
            <a:ext cx="1440160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4248" y="5870462"/>
            <a:ext cx="1440160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76256" y="4222662"/>
            <a:ext cx="1296144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76256" y="5726446"/>
            <a:ext cx="1296144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111250" y="4727214"/>
            <a:ext cx="2012950" cy="120650"/>
          </a:xfrm>
          <a:custGeom>
            <a:avLst/>
            <a:gdLst>
              <a:gd name="connsiteX0" fmla="*/ 0 w 2012950"/>
              <a:gd name="connsiteY0" fmla="*/ 120650 h 120650"/>
              <a:gd name="connsiteX1" fmla="*/ 254000 w 2012950"/>
              <a:gd name="connsiteY1" fmla="*/ 95250 h 120650"/>
              <a:gd name="connsiteX2" fmla="*/ 508000 w 2012950"/>
              <a:gd name="connsiteY2" fmla="*/ 69850 h 120650"/>
              <a:gd name="connsiteX3" fmla="*/ 774700 w 2012950"/>
              <a:gd name="connsiteY3" fmla="*/ 50800 h 120650"/>
              <a:gd name="connsiteX4" fmla="*/ 1028700 w 2012950"/>
              <a:gd name="connsiteY4" fmla="*/ 38100 h 120650"/>
              <a:gd name="connsiteX5" fmla="*/ 1295400 w 2012950"/>
              <a:gd name="connsiteY5" fmla="*/ 25400 h 120650"/>
              <a:gd name="connsiteX6" fmla="*/ 1536700 w 2012950"/>
              <a:gd name="connsiteY6" fmla="*/ 19050 h 120650"/>
              <a:gd name="connsiteX7" fmla="*/ 1765300 w 2012950"/>
              <a:gd name="connsiteY7" fmla="*/ 12700 h 120650"/>
              <a:gd name="connsiteX8" fmla="*/ 2012950 w 20129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2950" h="120650">
                <a:moveTo>
                  <a:pt x="0" y="120650"/>
                </a:moveTo>
                <a:lnTo>
                  <a:pt x="254000" y="95250"/>
                </a:lnTo>
                <a:lnTo>
                  <a:pt x="508000" y="69850"/>
                </a:lnTo>
                <a:cubicBezTo>
                  <a:pt x="594783" y="62442"/>
                  <a:pt x="687917" y="56092"/>
                  <a:pt x="774700" y="50800"/>
                </a:cubicBezTo>
                <a:cubicBezTo>
                  <a:pt x="861483" y="45508"/>
                  <a:pt x="1028700" y="38100"/>
                  <a:pt x="1028700" y="38100"/>
                </a:cubicBezTo>
                <a:lnTo>
                  <a:pt x="1295400" y="25400"/>
                </a:lnTo>
                <a:cubicBezTo>
                  <a:pt x="1380067" y="22225"/>
                  <a:pt x="1536700" y="19050"/>
                  <a:pt x="1536700" y="19050"/>
                </a:cubicBezTo>
                <a:lnTo>
                  <a:pt x="1765300" y="12700"/>
                </a:lnTo>
                <a:cubicBezTo>
                  <a:pt x="1844675" y="9525"/>
                  <a:pt x="1928812" y="4762"/>
                  <a:pt x="2012950" y="0"/>
                </a:cubicBezTo>
              </a:path>
            </a:pathLst>
          </a:cu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flipV="1">
            <a:off x="1115616" y="5173748"/>
            <a:ext cx="2012950" cy="120650"/>
          </a:xfrm>
          <a:custGeom>
            <a:avLst/>
            <a:gdLst>
              <a:gd name="connsiteX0" fmla="*/ 0 w 2012950"/>
              <a:gd name="connsiteY0" fmla="*/ 120650 h 120650"/>
              <a:gd name="connsiteX1" fmla="*/ 254000 w 2012950"/>
              <a:gd name="connsiteY1" fmla="*/ 95250 h 120650"/>
              <a:gd name="connsiteX2" fmla="*/ 508000 w 2012950"/>
              <a:gd name="connsiteY2" fmla="*/ 69850 h 120650"/>
              <a:gd name="connsiteX3" fmla="*/ 774700 w 2012950"/>
              <a:gd name="connsiteY3" fmla="*/ 50800 h 120650"/>
              <a:gd name="connsiteX4" fmla="*/ 1028700 w 2012950"/>
              <a:gd name="connsiteY4" fmla="*/ 38100 h 120650"/>
              <a:gd name="connsiteX5" fmla="*/ 1295400 w 2012950"/>
              <a:gd name="connsiteY5" fmla="*/ 25400 h 120650"/>
              <a:gd name="connsiteX6" fmla="*/ 1536700 w 2012950"/>
              <a:gd name="connsiteY6" fmla="*/ 19050 h 120650"/>
              <a:gd name="connsiteX7" fmla="*/ 1765300 w 2012950"/>
              <a:gd name="connsiteY7" fmla="*/ 12700 h 120650"/>
              <a:gd name="connsiteX8" fmla="*/ 2012950 w 20129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2950" h="120650">
                <a:moveTo>
                  <a:pt x="0" y="120650"/>
                </a:moveTo>
                <a:lnTo>
                  <a:pt x="254000" y="95250"/>
                </a:lnTo>
                <a:lnTo>
                  <a:pt x="508000" y="69850"/>
                </a:lnTo>
                <a:cubicBezTo>
                  <a:pt x="594783" y="62442"/>
                  <a:pt x="687917" y="56092"/>
                  <a:pt x="774700" y="50800"/>
                </a:cubicBezTo>
                <a:cubicBezTo>
                  <a:pt x="861483" y="45508"/>
                  <a:pt x="1028700" y="38100"/>
                  <a:pt x="1028700" y="38100"/>
                </a:cubicBezTo>
                <a:lnTo>
                  <a:pt x="1295400" y="25400"/>
                </a:lnTo>
                <a:cubicBezTo>
                  <a:pt x="1380067" y="22225"/>
                  <a:pt x="1536700" y="19050"/>
                  <a:pt x="1536700" y="19050"/>
                </a:cubicBezTo>
                <a:lnTo>
                  <a:pt x="1765300" y="12700"/>
                </a:lnTo>
                <a:cubicBezTo>
                  <a:pt x="1844675" y="9525"/>
                  <a:pt x="1928812" y="4762"/>
                  <a:pt x="2012950" y="0"/>
                </a:cubicBezTo>
              </a:path>
            </a:pathLst>
          </a:cu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948264" y="4358294"/>
            <a:ext cx="1152128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48264" y="5582430"/>
            <a:ext cx="1152128" cy="72008"/>
          </a:xfrm>
          <a:prstGeom prst="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8029178" y="5006366"/>
            <a:ext cx="719286" cy="794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516216" y="3952535"/>
            <a:ext cx="2016224" cy="45719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16216" y="6014478"/>
            <a:ext cx="2016224" cy="45719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1763688" y="4879614"/>
            <a:ext cx="1364878" cy="45719"/>
          </a:xfrm>
          <a:custGeom>
            <a:avLst/>
            <a:gdLst>
              <a:gd name="connsiteX0" fmla="*/ 0 w 2012950"/>
              <a:gd name="connsiteY0" fmla="*/ 120650 h 120650"/>
              <a:gd name="connsiteX1" fmla="*/ 254000 w 2012950"/>
              <a:gd name="connsiteY1" fmla="*/ 95250 h 120650"/>
              <a:gd name="connsiteX2" fmla="*/ 508000 w 2012950"/>
              <a:gd name="connsiteY2" fmla="*/ 69850 h 120650"/>
              <a:gd name="connsiteX3" fmla="*/ 774700 w 2012950"/>
              <a:gd name="connsiteY3" fmla="*/ 50800 h 120650"/>
              <a:gd name="connsiteX4" fmla="*/ 1028700 w 2012950"/>
              <a:gd name="connsiteY4" fmla="*/ 38100 h 120650"/>
              <a:gd name="connsiteX5" fmla="*/ 1295400 w 2012950"/>
              <a:gd name="connsiteY5" fmla="*/ 25400 h 120650"/>
              <a:gd name="connsiteX6" fmla="*/ 1536700 w 2012950"/>
              <a:gd name="connsiteY6" fmla="*/ 19050 h 120650"/>
              <a:gd name="connsiteX7" fmla="*/ 1765300 w 2012950"/>
              <a:gd name="connsiteY7" fmla="*/ 12700 h 120650"/>
              <a:gd name="connsiteX8" fmla="*/ 2012950 w 20129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2950" h="120650">
                <a:moveTo>
                  <a:pt x="0" y="120650"/>
                </a:moveTo>
                <a:lnTo>
                  <a:pt x="254000" y="95250"/>
                </a:lnTo>
                <a:lnTo>
                  <a:pt x="508000" y="69850"/>
                </a:lnTo>
                <a:cubicBezTo>
                  <a:pt x="594783" y="62442"/>
                  <a:pt x="687917" y="56092"/>
                  <a:pt x="774700" y="50800"/>
                </a:cubicBezTo>
                <a:cubicBezTo>
                  <a:pt x="861483" y="45508"/>
                  <a:pt x="1028700" y="38100"/>
                  <a:pt x="1028700" y="38100"/>
                </a:cubicBezTo>
                <a:lnTo>
                  <a:pt x="1295400" y="25400"/>
                </a:lnTo>
                <a:cubicBezTo>
                  <a:pt x="1380067" y="22225"/>
                  <a:pt x="1536700" y="19050"/>
                  <a:pt x="1536700" y="19050"/>
                </a:cubicBezTo>
                <a:lnTo>
                  <a:pt x="1765300" y="12700"/>
                </a:lnTo>
                <a:cubicBezTo>
                  <a:pt x="1844675" y="9525"/>
                  <a:pt x="1928812" y="4762"/>
                  <a:pt x="2012950" y="0"/>
                </a:cubicBezTo>
              </a:path>
            </a:pathLst>
          </a:cu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flipV="1">
            <a:off x="1763688" y="5104663"/>
            <a:ext cx="1364878" cy="45719"/>
          </a:xfrm>
          <a:custGeom>
            <a:avLst/>
            <a:gdLst>
              <a:gd name="connsiteX0" fmla="*/ 0 w 2012950"/>
              <a:gd name="connsiteY0" fmla="*/ 120650 h 120650"/>
              <a:gd name="connsiteX1" fmla="*/ 254000 w 2012950"/>
              <a:gd name="connsiteY1" fmla="*/ 95250 h 120650"/>
              <a:gd name="connsiteX2" fmla="*/ 508000 w 2012950"/>
              <a:gd name="connsiteY2" fmla="*/ 69850 h 120650"/>
              <a:gd name="connsiteX3" fmla="*/ 774700 w 2012950"/>
              <a:gd name="connsiteY3" fmla="*/ 50800 h 120650"/>
              <a:gd name="connsiteX4" fmla="*/ 1028700 w 2012950"/>
              <a:gd name="connsiteY4" fmla="*/ 38100 h 120650"/>
              <a:gd name="connsiteX5" fmla="*/ 1295400 w 2012950"/>
              <a:gd name="connsiteY5" fmla="*/ 25400 h 120650"/>
              <a:gd name="connsiteX6" fmla="*/ 1536700 w 2012950"/>
              <a:gd name="connsiteY6" fmla="*/ 19050 h 120650"/>
              <a:gd name="connsiteX7" fmla="*/ 1765300 w 2012950"/>
              <a:gd name="connsiteY7" fmla="*/ 12700 h 120650"/>
              <a:gd name="connsiteX8" fmla="*/ 2012950 w 20129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2950" h="120650">
                <a:moveTo>
                  <a:pt x="0" y="120650"/>
                </a:moveTo>
                <a:lnTo>
                  <a:pt x="254000" y="95250"/>
                </a:lnTo>
                <a:lnTo>
                  <a:pt x="508000" y="69850"/>
                </a:lnTo>
                <a:cubicBezTo>
                  <a:pt x="594783" y="62442"/>
                  <a:pt x="687917" y="56092"/>
                  <a:pt x="774700" y="50800"/>
                </a:cubicBezTo>
                <a:cubicBezTo>
                  <a:pt x="861483" y="45508"/>
                  <a:pt x="1028700" y="38100"/>
                  <a:pt x="1028700" y="38100"/>
                </a:cubicBezTo>
                <a:lnTo>
                  <a:pt x="1295400" y="25400"/>
                </a:lnTo>
                <a:cubicBezTo>
                  <a:pt x="1380067" y="22225"/>
                  <a:pt x="1536700" y="19050"/>
                  <a:pt x="1536700" y="19050"/>
                </a:cubicBezTo>
                <a:lnTo>
                  <a:pt x="1765300" y="12700"/>
                </a:lnTo>
                <a:cubicBezTo>
                  <a:pt x="1844675" y="9525"/>
                  <a:pt x="1928812" y="4762"/>
                  <a:pt x="2012950" y="0"/>
                </a:cubicBezTo>
              </a:path>
            </a:pathLst>
          </a:cu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422398" y="3973706"/>
            <a:ext cx="1937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200 m free flight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211959" y="4620037"/>
            <a:ext cx="1935215" cy="76944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Statistics gain : </a:t>
            </a:r>
            <a:r>
              <a:rPr lang="en-US" sz="2200" b="1" dirty="0" smtClean="0">
                <a:sym typeface="Symbol"/>
              </a:rPr>
              <a:t> 2-3 orders</a:t>
            </a:r>
            <a:endParaRPr lang="en-US" sz="2200" b="1" dirty="0"/>
          </a:p>
        </p:txBody>
      </p:sp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62" y="1403775"/>
            <a:ext cx="1088273" cy="139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Group 57"/>
          <p:cNvGrpSpPr/>
          <p:nvPr/>
        </p:nvGrpSpPr>
        <p:grpSpPr>
          <a:xfrm>
            <a:off x="1286635" y="1268759"/>
            <a:ext cx="4142049" cy="1350149"/>
            <a:chOff x="1286635" y="1268759"/>
            <a:chExt cx="4142049" cy="1350149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2141730" y="1718810"/>
              <a:ext cx="3285365" cy="1588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141730" y="2213865"/>
              <a:ext cx="3285365" cy="1588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180362" y="1965543"/>
              <a:ext cx="495055" cy="1588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179965" y="1965940"/>
              <a:ext cx="405045" cy="794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103"/>
            <p:cNvGrpSpPr/>
            <p:nvPr/>
          </p:nvGrpSpPr>
          <p:grpSpPr>
            <a:xfrm>
              <a:off x="4029024" y="1268759"/>
              <a:ext cx="1355202" cy="1350149"/>
              <a:chOff x="4027439" y="1448780"/>
              <a:chExt cx="1399656" cy="1432587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rot="5400000">
                <a:off x="4629379" y="2157919"/>
                <a:ext cx="195777" cy="1102"/>
              </a:xfrm>
              <a:prstGeom prst="line">
                <a:avLst/>
              </a:prstGeom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4227390" y="1528800"/>
                <a:ext cx="999754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227390" y="2752403"/>
                <a:ext cx="999754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277378" y="1632386"/>
                <a:ext cx="899779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277378" y="2654515"/>
                <a:ext cx="899779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327365" y="1724576"/>
                <a:ext cx="799803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327365" y="2556627"/>
                <a:ext cx="799803" cy="489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027439" y="1448780"/>
                <a:ext cx="1399656" cy="3107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027439" y="2850292"/>
                <a:ext cx="1399656" cy="3107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286635" y="1915014"/>
              <a:ext cx="720080" cy="1588"/>
            </a:xfrm>
            <a:prstGeom prst="line">
              <a:avLst/>
            </a:prstGeom>
            <a:ln w="2222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286635" y="2017661"/>
              <a:ext cx="720080" cy="1588"/>
            </a:xfrm>
            <a:prstGeom prst="line">
              <a:avLst/>
            </a:prstGeom>
            <a:ln w="2222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006715" y="1825004"/>
              <a:ext cx="1125125" cy="90010"/>
            </a:xfrm>
            <a:prstGeom prst="line">
              <a:avLst/>
            </a:prstGeom>
            <a:ln w="2222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006715" y="2017661"/>
              <a:ext cx="1125125" cy="90010"/>
            </a:xfrm>
            <a:prstGeom prst="line">
              <a:avLst/>
            </a:prstGeom>
            <a:ln w="2222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222883" y="2780346"/>
            <a:ext cx="12170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aseline="30000" dirty="0" smtClean="0"/>
              <a:t>58</a:t>
            </a:r>
            <a:r>
              <a:rPr lang="en-US" sz="2000" dirty="0" smtClean="0"/>
              <a:t>Ni guide</a:t>
            </a:r>
            <a:endParaRPr lang="en-US" sz="2000" dirty="0"/>
          </a:p>
        </p:txBody>
      </p:sp>
      <p:sp>
        <p:nvSpPr>
          <p:cNvPr id="83" name="TextBox 82"/>
          <p:cNvSpPr txBox="1"/>
          <p:nvPr/>
        </p:nvSpPr>
        <p:spPr>
          <a:xfrm>
            <a:off x="2906815" y="2789638"/>
            <a:ext cx="1979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ym typeface="Symbol"/>
              </a:rPr>
              <a:t> </a:t>
            </a:r>
            <a:r>
              <a:rPr lang="en-US" sz="2000" dirty="0" smtClean="0"/>
              <a:t>80 m free flight</a:t>
            </a:r>
            <a:endParaRPr lang="en-US" sz="2000" dirty="0"/>
          </a:p>
        </p:txBody>
      </p:sp>
      <p:sp>
        <p:nvSpPr>
          <p:cNvPr id="86" name="TextBox 85"/>
          <p:cNvSpPr txBox="1"/>
          <p:nvPr/>
        </p:nvSpPr>
        <p:spPr>
          <a:xfrm>
            <a:off x="5703059" y="2789638"/>
            <a:ext cx="174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ym typeface="Symbol"/>
              </a:rPr>
              <a:t>1 year running </a:t>
            </a:r>
          </a:p>
        </p:txBody>
      </p:sp>
      <p:pic>
        <p:nvPicPr>
          <p:cNvPr id="88" name="Picture 6" descr="http://blogs.telegraph.co.uk/news/files/2010/08/motorway-460_1213386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2150" y="1403775"/>
            <a:ext cx="1665185" cy="1042551"/>
          </a:xfrm>
          <a:prstGeom prst="rect">
            <a:avLst/>
          </a:prstGeom>
          <a:noFill/>
        </p:spPr>
      </p:pic>
      <p:sp>
        <p:nvSpPr>
          <p:cNvPr id="90" name="Rounded Rectangle 89"/>
          <p:cNvSpPr/>
          <p:nvPr/>
        </p:nvSpPr>
        <p:spPr>
          <a:xfrm>
            <a:off x="7317306" y="2663915"/>
            <a:ext cx="1620179" cy="6300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Replacement of reactor vessel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2" name="Arc 91"/>
          <p:cNvSpPr/>
          <p:nvPr/>
        </p:nvSpPr>
        <p:spPr>
          <a:xfrm>
            <a:off x="8757465" y="3629927"/>
            <a:ext cx="180020" cy="2880320"/>
          </a:xfrm>
          <a:prstGeom prst="arc">
            <a:avLst>
              <a:gd name="adj1" fmla="val 16267149"/>
              <a:gd name="adj2" fmla="val 534277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c 92"/>
          <p:cNvSpPr/>
          <p:nvPr/>
        </p:nvSpPr>
        <p:spPr>
          <a:xfrm>
            <a:off x="5697124" y="1223755"/>
            <a:ext cx="135015" cy="1485165"/>
          </a:xfrm>
          <a:prstGeom prst="arc">
            <a:avLst>
              <a:gd name="adj1" fmla="val 16267149"/>
              <a:gd name="adj2" fmla="val 534277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86535" y="5700157"/>
            <a:ext cx="5805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tabLst>
                <a:tab pos="357188" algn="l"/>
              </a:tabLst>
            </a:pPr>
            <a:r>
              <a:rPr lang="en-GB" sz="2000" b="1" dirty="0" smtClean="0">
                <a:solidFill>
                  <a:srgbClr val="0070C0"/>
                </a:solidFill>
              </a:rPr>
              <a:t>ESS included special large beam port (essential!)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66755" y="1358770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Magnetic screen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750215" y="1043735"/>
            <a:ext cx="16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Cold moderator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>
            <a:off x="2006715" y="2246094"/>
            <a:ext cx="12970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Parallelizing</a:t>
            </a:r>
          </a:p>
          <a:p>
            <a:pPr algn="ctr">
              <a:lnSpc>
                <a:spcPct val="50000"/>
              </a:lnSpc>
            </a:pPr>
            <a:r>
              <a:rPr lang="en-GB" dirty="0" smtClean="0"/>
              <a:t> optics</a:t>
            </a:r>
            <a:endParaRPr lang="en-GB" dirty="0"/>
          </a:p>
        </p:txBody>
      </p:sp>
      <p:sp>
        <p:nvSpPr>
          <p:cNvPr id="65" name="TextBox 64"/>
          <p:cNvSpPr txBox="1"/>
          <p:nvPr/>
        </p:nvSpPr>
        <p:spPr>
          <a:xfrm>
            <a:off x="5654744" y="5999220"/>
            <a:ext cx="184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ym typeface="Symbol"/>
              </a:rPr>
              <a:t>5</a:t>
            </a:r>
            <a:r>
              <a:rPr lang="en-US" sz="2000" dirty="0" smtClean="0">
                <a:sym typeface="Symbol"/>
              </a:rPr>
              <a:t> years running </a:t>
            </a:r>
          </a:p>
        </p:txBody>
      </p:sp>
    </p:spTree>
    <p:extLst>
      <p:ext uri="{BB962C8B-B14F-4D97-AF65-F5344CB8AC3E}">
        <p14:creationId xmlns:p14="http://schemas.microsoft.com/office/powerpoint/2010/main" val="91290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515" y="1142984"/>
            <a:ext cx="3754760" cy="4983179"/>
          </a:xfrm>
        </p:spPr>
        <p:txBody>
          <a:bodyPr>
            <a:normAutofit/>
          </a:bodyPr>
          <a:lstStyle/>
          <a:p>
            <a:pPr marL="177800" indent="-177800"/>
            <a:r>
              <a:rPr lang="en-GB" sz="2400" dirty="0" smtClean="0"/>
              <a:t>Hidden sector</a:t>
            </a:r>
          </a:p>
          <a:p>
            <a:pPr marL="177800" indent="-177800"/>
            <a:r>
              <a:rPr lang="en-GB" sz="2400" dirty="0" smtClean="0"/>
              <a:t>Restores parity symmetry</a:t>
            </a:r>
          </a:p>
          <a:p>
            <a:pPr marL="177800" indent="-177800"/>
            <a:r>
              <a:rPr lang="en-GB" sz="2400" dirty="0" smtClean="0"/>
              <a:t>Accessible by oscillation of </a:t>
            </a:r>
            <a:r>
              <a:rPr lang="en-GB" sz="2400" i="1" dirty="0" smtClean="0"/>
              <a:t>Q</a:t>
            </a:r>
            <a:r>
              <a:rPr lang="en-GB" sz="2400" dirty="0" smtClean="0"/>
              <a:t>=0 particles</a:t>
            </a:r>
          </a:p>
          <a:p>
            <a:pPr marL="177800" indent="-177800"/>
            <a:endParaRPr lang="en-GB" sz="2400" dirty="0" smtClean="0"/>
          </a:p>
          <a:p>
            <a:pPr marL="177800" indent="-177800"/>
            <a:endParaRPr lang="en-GB" sz="2400" dirty="0"/>
          </a:p>
          <a:p>
            <a:pPr marL="177800" indent="-177800"/>
            <a:endParaRPr lang="en-GB" sz="2400" dirty="0" smtClean="0"/>
          </a:p>
          <a:p>
            <a:pPr marL="177800" indent="-177800"/>
            <a:endParaRPr lang="en-GB" sz="2400" dirty="0"/>
          </a:p>
          <a:p>
            <a:pPr marL="177800" indent="-177800"/>
            <a:endParaRPr lang="en-GB" sz="2400" dirty="0" smtClean="0"/>
          </a:p>
          <a:p>
            <a:pPr marL="177800" indent="-177800"/>
            <a:r>
              <a:rPr lang="en-GB" sz="2400" dirty="0" smtClean="0"/>
              <a:t>Dark matter candidate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</a:t>
            </a:r>
            <a:r>
              <a:rPr lang="en-GB" dirty="0" err="1" smtClean="0"/>
              <a:t>n</a:t>
            </a:r>
            <a:r>
              <a:rPr lang="en-GB" dirty="0" smtClean="0"/>
              <a:t>’ at ESS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96829"/>
            <a:ext cx="4924450" cy="22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3609020"/>
            <a:ext cx="3501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Regeneration  experiment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659" y="605659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arXiv:1703.06735</a:t>
            </a:r>
            <a:endParaRPr lang="en-GB" dirty="0"/>
          </a:p>
        </p:txBody>
      </p:sp>
      <p:grpSp>
        <p:nvGrpSpPr>
          <p:cNvPr id="27" name="Group 26"/>
          <p:cNvGrpSpPr/>
          <p:nvPr/>
        </p:nvGrpSpPr>
        <p:grpSpPr>
          <a:xfrm>
            <a:off x="3716905" y="4238104"/>
            <a:ext cx="5475638" cy="1441147"/>
            <a:chOff x="-324544" y="1220122"/>
            <a:chExt cx="9758735" cy="263603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1628924"/>
              <a:ext cx="5678711" cy="222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004048" y="2349004"/>
              <a:ext cx="3744416" cy="1008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3528" y="3429124"/>
              <a:ext cx="475252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48064" y="2493020"/>
              <a:ext cx="72008" cy="72008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16416" y="2493020"/>
              <a:ext cx="288032" cy="720080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24329" y="1220122"/>
              <a:ext cx="1909862" cy="989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dirty="0" smtClean="0"/>
                <a:t>Neutron </a:t>
              </a:r>
              <a:r>
                <a:rPr lang="sv-SE" dirty="0" err="1" smtClean="0"/>
                <a:t>counter</a:t>
              </a:r>
              <a:endParaRPr lang="sv-SE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804248" y="2853060"/>
              <a:ext cx="1440160" cy="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059832" y="2853060"/>
              <a:ext cx="3816424" cy="0"/>
            </a:xfrm>
            <a:prstGeom prst="straightConnector1">
              <a:avLst/>
            </a:prstGeom>
            <a:ln w="60325">
              <a:solidFill>
                <a:schemeClr val="tx1"/>
              </a:solidFill>
              <a:prstDash val="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31840" y="2925068"/>
              <a:ext cx="93610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5536" y="1628924"/>
              <a:ext cx="4176464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5576" y="2565028"/>
              <a:ext cx="208823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95536" y="2853060"/>
              <a:ext cx="2520280" cy="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131840" y="2493020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475655" y="3296783"/>
                  <a:ext cx="1161728" cy="4770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v-SE" sz="2500" i="1">
                            <a:latin typeface="Cambria Math"/>
                          </a:rPr>
                          <m:t>𝑛</m:t>
                        </m:r>
                        <m:r>
                          <a:rPr lang="sv-SE" sz="2500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sv-SE" sz="2500" i="1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sv-SE" sz="2500" i="1">
                            <a:latin typeface="Cambria Math"/>
                            <a:ea typeface="Cambria Math"/>
                          </a:rPr>
                          <m:t>′</m:t>
                        </m:r>
                      </m:oMath>
                    </m:oMathPara>
                  </a14:m>
                  <a:endParaRPr lang="sv-SE" sz="25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655" y="3296783"/>
                  <a:ext cx="1161728" cy="4770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71028" b="-7907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498504" y="3296783"/>
                  <a:ext cx="1161728" cy="4770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v-SE" sz="2500" i="1" smtClean="0">
                            <a:latin typeface="Cambria Math"/>
                          </a:rPr>
                          <m:t>𝑛</m:t>
                        </m:r>
                        <m:r>
                          <a:rPr lang="sv-SE" sz="2500" b="0" i="1" smtClean="0">
                            <a:latin typeface="Cambria Math"/>
                          </a:rPr>
                          <m:t>′</m:t>
                        </m:r>
                        <m:r>
                          <a:rPr lang="sv-SE" sz="2500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sv-SE" sz="2500" i="1">
                            <a:latin typeface="Cambria Math"/>
                            <a:ea typeface="Cambria Math"/>
                          </a:rPr>
                          <m:t>𝑛</m:t>
                        </m:r>
                      </m:oMath>
                    </m:oMathPara>
                  </a14:m>
                  <a:endParaRPr lang="sv-SE" sz="2500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8504" y="3296783"/>
                  <a:ext cx="1161728" cy="4770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62617" b="-7907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4090750" y="1220122"/>
              <a:ext cx="1840958" cy="989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dirty="0" smtClean="0"/>
                <a:t>Neutron </a:t>
              </a:r>
              <a:r>
                <a:rPr lang="sv-SE" dirty="0" err="1" smtClean="0"/>
                <a:t>absorber</a:t>
              </a:r>
              <a:endParaRPr lang="sv-SE" dirty="0"/>
            </a:p>
          </p:txBody>
        </p:sp>
      </p:grpSp>
      <p:pic>
        <p:nvPicPr>
          <p:cNvPr id="9" name="Picture 2" descr="C:\Users\Admin\Downloads\pictur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5" y="3025391"/>
            <a:ext cx="3315326" cy="17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08816" y="5975334"/>
            <a:ext cx="31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Magnetically controlled regions</a:t>
            </a:r>
            <a:endParaRPr lang="en-GB" dirty="0"/>
          </a:p>
        </p:txBody>
      </p:sp>
      <p:cxnSp>
        <p:nvCxnSpPr>
          <p:cNvPr id="30" name="Straight Arrow Connector 29"/>
          <p:cNvCxnSpPr>
            <a:stCxn id="28" idx="0"/>
          </p:cNvCxnSpPr>
          <p:nvPr/>
        </p:nvCxnSpPr>
        <p:spPr>
          <a:xfrm flipH="1" flipV="1">
            <a:off x="5918910" y="5445786"/>
            <a:ext cx="556457" cy="529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</p:cNvCxnSpPr>
          <p:nvPr/>
        </p:nvCxnSpPr>
        <p:spPr>
          <a:xfrm flipV="1">
            <a:off x="6475367" y="5443505"/>
            <a:ext cx="540064" cy="53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91042" y="137946"/>
            <a:ext cx="21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D. </a:t>
            </a:r>
            <a:r>
              <a:rPr lang="en-GB" dirty="0" err="1" smtClean="0"/>
              <a:t>Milstead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Stage 1: HIBEAM</a:t>
            </a:r>
          </a:p>
          <a:p>
            <a:pPr lvl="1"/>
            <a:r>
              <a:rPr lang="en-GB" dirty="0" smtClean="0"/>
              <a:t>2025-2030</a:t>
            </a:r>
          </a:p>
          <a:p>
            <a:pPr lvl="1"/>
            <a:r>
              <a:rPr lang="en-GB" dirty="0" err="1" smtClean="0"/>
              <a:t>nnbar</a:t>
            </a:r>
            <a:r>
              <a:rPr lang="en-GB" dirty="0" smtClean="0"/>
              <a:t> prototype, factor 10 in discovery potential</a:t>
            </a:r>
          </a:p>
          <a:p>
            <a:pPr lvl="1"/>
            <a:r>
              <a:rPr lang="en-GB" dirty="0" smtClean="0"/>
              <a:t>Search for </a:t>
            </a:r>
            <a:r>
              <a:rPr lang="en-GB" dirty="0" err="1" smtClean="0"/>
              <a:t>nn</a:t>
            </a:r>
            <a:r>
              <a:rPr lang="en-GB" dirty="0" smtClean="0"/>
              <a:t>’</a:t>
            </a:r>
          </a:p>
          <a:p>
            <a:pPr lvl="1"/>
            <a:r>
              <a:rPr lang="en-GB" dirty="0" smtClean="0"/>
              <a:t>Measurements of weak nucleon-nucleon interactions</a:t>
            </a:r>
          </a:p>
          <a:p>
            <a:r>
              <a:rPr lang="en-GB" dirty="0" smtClean="0"/>
              <a:t>Stage 2: </a:t>
            </a:r>
            <a:r>
              <a:rPr lang="en-GB" dirty="0" err="1" smtClean="0"/>
              <a:t>nnbar</a:t>
            </a:r>
            <a:endParaRPr lang="en-GB" dirty="0" smtClean="0"/>
          </a:p>
          <a:p>
            <a:pPr lvl="1"/>
            <a:r>
              <a:rPr lang="en-GB" dirty="0" smtClean="0"/>
              <a:t>Late 2020, duration 5 years</a:t>
            </a:r>
          </a:p>
          <a:p>
            <a:pPr lvl="1"/>
            <a:r>
              <a:rPr lang="en-GB" dirty="0" smtClean="0"/>
              <a:t>Full scale experiment, factor 1000 in discovery potential</a:t>
            </a:r>
          </a:p>
          <a:p>
            <a:pPr lvl="1"/>
            <a:r>
              <a:rPr lang="en-GB" dirty="0" smtClean="0"/>
              <a:t>Further measurements of </a:t>
            </a:r>
            <a:r>
              <a:rPr lang="en-GB" dirty="0" err="1" smtClean="0"/>
              <a:t>nn</a:t>
            </a:r>
            <a:r>
              <a:rPr lang="en-GB" dirty="0" smtClean="0"/>
              <a:t>’, </a:t>
            </a:r>
            <a:r>
              <a:rPr lang="en-GB" dirty="0"/>
              <a:t>weak nucleon-nucleon interactions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HIBEAM &amp; </a:t>
            </a:r>
            <a:r>
              <a:rPr lang="en-GB" dirty="0" err="1" smtClean="0"/>
              <a:t>nnbar</a:t>
            </a:r>
            <a:r>
              <a:rPr lang="en-GB" dirty="0" smtClean="0"/>
              <a:t> Strategy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91042" y="137946"/>
            <a:ext cx="21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D. </a:t>
            </a:r>
            <a:r>
              <a:rPr lang="en-GB" dirty="0" err="1" smtClean="0"/>
              <a:t>Milstead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5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Very powerful </a:t>
            </a:r>
            <a:r>
              <a:rPr lang="en-GB" dirty="0" smtClean="0"/>
              <a:t>proton accelerator but long-pulse time </a:t>
            </a:r>
            <a:r>
              <a:rPr lang="en-GB" dirty="0"/>
              <a:t>structure not adapted</a:t>
            </a:r>
          </a:p>
          <a:p>
            <a:r>
              <a:rPr lang="en-GB" dirty="0" smtClean="0"/>
              <a:t>ESS</a:t>
            </a:r>
            <a:r>
              <a:rPr lang="el-GR" dirty="0"/>
              <a:t>ν</a:t>
            </a:r>
            <a:r>
              <a:rPr lang="en-GB" dirty="0"/>
              <a:t>SB proposal: </a:t>
            </a:r>
            <a:endParaRPr lang="en-GB" dirty="0" smtClean="0"/>
          </a:p>
          <a:p>
            <a:pPr lvl="1"/>
            <a:r>
              <a:rPr lang="en-GB" dirty="0" smtClean="0"/>
              <a:t>CP </a:t>
            </a:r>
            <a:r>
              <a:rPr lang="en-GB" dirty="0"/>
              <a:t>violation in neutrino </a:t>
            </a:r>
            <a:r>
              <a:rPr lang="en-GB" dirty="0" smtClean="0"/>
              <a:t>oscillation</a:t>
            </a:r>
          </a:p>
          <a:p>
            <a:pPr lvl="1"/>
            <a:r>
              <a:rPr lang="en-GB" dirty="0" smtClean="0"/>
              <a:t>Mass hierarchy</a:t>
            </a:r>
          </a:p>
          <a:p>
            <a:r>
              <a:rPr lang="en-GB" dirty="0" smtClean="0"/>
              <a:t>Major investments:</a:t>
            </a:r>
          </a:p>
          <a:p>
            <a:pPr lvl="1"/>
            <a:r>
              <a:rPr lang="en-GB" dirty="0" smtClean="0"/>
              <a:t>Accelerator upgrade: 10 MW, H</a:t>
            </a:r>
            <a:r>
              <a:rPr lang="en-GB" baseline="30000" dirty="0" smtClean="0"/>
              <a:t>–</a:t>
            </a:r>
            <a:endParaRPr lang="en-GB" dirty="0" smtClean="0"/>
          </a:p>
          <a:p>
            <a:pPr lvl="1"/>
            <a:r>
              <a:rPr lang="en-GB" dirty="0" smtClean="0"/>
              <a:t>Compressor ring</a:t>
            </a:r>
          </a:p>
          <a:p>
            <a:pPr lvl="1"/>
            <a:r>
              <a:rPr lang="en-GB" dirty="0" smtClean="0"/>
              <a:t>High-power targets</a:t>
            </a:r>
          </a:p>
          <a:p>
            <a:pPr lvl="1"/>
            <a:r>
              <a:rPr lang="en-GB" dirty="0" smtClean="0"/>
              <a:t>500 </a:t>
            </a:r>
            <a:r>
              <a:rPr lang="en-GB" dirty="0" err="1" smtClean="0"/>
              <a:t>kt</a:t>
            </a:r>
            <a:r>
              <a:rPr lang="en-GB" dirty="0" smtClean="0"/>
              <a:t> Detector at </a:t>
            </a:r>
            <a:r>
              <a:rPr lang="en-US" b="1" dirty="0">
                <a:sym typeface="Symbol"/>
              </a:rPr>
              <a:t></a:t>
            </a:r>
            <a:r>
              <a:rPr lang="en-GB" dirty="0" smtClean="0"/>
              <a:t> 500 km</a:t>
            </a:r>
          </a:p>
          <a:p>
            <a:pPr lvl="1"/>
            <a:endParaRPr lang="en-GB" dirty="0" smtClean="0"/>
          </a:p>
          <a:p>
            <a:pPr marL="0" indent="355600">
              <a:buNone/>
            </a:pPr>
            <a:r>
              <a:rPr lang="en-GB" dirty="0" smtClean="0"/>
              <a:t>… and ESS mission change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&amp; Neutrinos, </a:t>
            </a:r>
            <a:r>
              <a:rPr lang="en-GB" dirty="0" err="1" smtClean="0"/>
              <a:t>Muons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274076" y="1988840"/>
            <a:ext cx="18064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cs typeface="Times New Roman"/>
              </a:rPr>
              <a:t>arXiv:1212.5048</a:t>
            </a:r>
            <a:endParaRPr lang="en-US" dirty="0" smtClean="0">
              <a:cs typeface="Times New Roman"/>
            </a:endParaRPr>
          </a:p>
          <a:p>
            <a:pPr algn="ctr"/>
            <a:r>
              <a:rPr lang="en-US" b="1" dirty="0" smtClean="0">
                <a:cs typeface="Times New Roman"/>
              </a:rPr>
              <a:t>arXiv</a:t>
            </a:r>
            <a:r>
              <a:rPr lang="en-US" b="1" dirty="0">
                <a:cs typeface="Times New Roman"/>
              </a:rPr>
              <a:t>:</a:t>
            </a:r>
            <a:r>
              <a:rPr lang="en-US" b="1" dirty="0" smtClean="0">
                <a:cs typeface="Times New Roman"/>
              </a:rPr>
              <a:t>1309.7022</a:t>
            </a:r>
          </a:p>
        </p:txBody>
      </p:sp>
    </p:spTree>
    <p:extLst>
      <p:ext uri="{BB962C8B-B14F-4D97-AF65-F5344CB8AC3E}">
        <p14:creationId xmlns:p14="http://schemas.microsoft.com/office/powerpoint/2010/main" val="16373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514" y="908720"/>
            <a:ext cx="8713749" cy="56255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</a:rPr>
              <a:t>Scientific program</a:t>
            </a:r>
          </a:p>
          <a:p>
            <a:r>
              <a:rPr lang="en-GB" dirty="0" smtClean="0"/>
              <a:t>Cryogenic EDM experiment</a:t>
            </a:r>
          </a:p>
          <a:p>
            <a:r>
              <a:rPr lang="en-GB" dirty="0" smtClean="0"/>
              <a:t>Short-range gravity</a:t>
            </a:r>
            <a:endParaRPr lang="en-GB" dirty="0"/>
          </a:p>
          <a:p>
            <a:r>
              <a:rPr lang="en-GB" dirty="0" smtClean="0"/>
              <a:t>Neutron beta decay</a:t>
            </a:r>
          </a:p>
          <a:p>
            <a:r>
              <a:rPr lang="en-GB" dirty="0" smtClean="0"/>
              <a:t>Neutron optics and quantum mechanics</a:t>
            </a:r>
          </a:p>
          <a:p>
            <a:endParaRPr lang="en-GB" dirty="0" smtClean="0"/>
          </a:p>
          <a:p>
            <a:pPr>
              <a:buNone/>
            </a:pPr>
            <a:r>
              <a:rPr lang="en-GB" b="1" dirty="0" smtClean="0">
                <a:solidFill>
                  <a:srgbClr val="0070C0"/>
                </a:solidFill>
              </a:rPr>
              <a:t>Proposers</a:t>
            </a:r>
          </a:p>
          <a:p>
            <a:r>
              <a:rPr lang="en-GB" dirty="0" smtClean="0"/>
              <a:t>O. Zimmer, H. Abele, P. </a:t>
            </a:r>
            <a:r>
              <a:rPr lang="en-GB" dirty="0" err="1" smtClean="0"/>
              <a:t>Fierlinger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T. </a:t>
            </a:r>
            <a:r>
              <a:rPr lang="en-GB" dirty="0" err="1" smtClean="0"/>
              <a:t>Jenke</a:t>
            </a:r>
            <a:r>
              <a:rPr lang="en-GB" dirty="0" smtClean="0"/>
              <a:t>, T. Lauer, S. Paul – ILL, TUM, TUW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0070C0"/>
                </a:solidFill>
              </a:rPr>
              <a:t>Concept</a:t>
            </a:r>
          </a:p>
          <a:p>
            <a:r>
              <a:rPr lang="en-GB" dirty="0" smtClean="0"/>
              <a:t>Extraction of 8.9 Å neutrons with large solid angle, focussing on superfluid </a:t>
            </a:r>
            <a:r>
              <a:rPr lang="en-GB" baseline="30000" dirty="0" smtClean="0"/>
              <a:t>4</a:t>
            </a:r>
            <a:r>
              <a:rPr lang="en-GB" dirty="0" smtClean="0"/>
              <a:t>He UCN production volume</a:t>
            </a:r>
          </a:p>
          <a:p>
            <a:r>
              <a:rPr lang="en-GB" dirty="0" smtClean="0"/>
              <a:t>Large (</a:t>
            </a:r>
            <a:r>
              <a:rPr lang="en-GB" dirty="0" err="1" smtClean="0"/>
              <a:t>nnbar</a:t>
            </a:r>
            <a:r>
              <a:rPr lang="en-GB" dirty="0" smtClean="0"/>
              <a:t>) beam port, exploits “green-field” nature of ESS: extraction optimized from moderator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Particle physics at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LoI</a:t>
            </a:r>
            <a:r>
              <a:rPr lang="en-GB" dirty="0" smtClean="0"/>
              <a:t> : UCN Source</a:t>
            </a:r>
            <a:endParaRPr lang="en-US" dirty="0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 flipH="1" flipV="1">
            <a:off x="6576226" y="2389522"/>
            <a:ext cx="6350" cy="1830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20"/>
          <p:cNvSpPr>
            <a:spLocks noChangeShapeType="1"/>
          </p:cNvSpPr>
          <p:nvPr/>
        </p:nvSpPr>
        <p:spPr bwMode="auto">
          <a:xfrm flipV="1">
            <a:off x="6582577" y="4208797"/>
            <a:ext cx="2132656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Freeform 21"/>
          <p:cNvSpPr>
            <a:spLocks/>
          </p:cNvSpPr>
          <p:nvPr/>
        </p:nvSpPr>
        <p:spPr bwMode="auto">
          <a:xfrm>
            <a:off x="6582577" y="2692890"/>
            <a:ext cx="1974356" cy="1523846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495" y="575"/>
              </a:cxn>
              <a:cxn ang="0">
                <a:pos x="798" y="192"/>
              </a:cxn>
              <a:cxn ang="0">
                <a:pos x="1068" y="72"/>
              </a:cxn>
              <a:cxn ang="0">
                <a:pos x="1290" y="162"/>
              </a:cxn>
              <a:cxn ang="0">
                <a:pos x="1452" y="348"/>
              </a:cxn>
              <a:cxn ang="0">
                <a:pos x="1656" y="534"/>
              </a:cxn>
              <a:cxn ang="0">
                <a:pos x="1898" y="517"/>
              </a:cxn>
              <a:cxn ang="0">
                <a:pos x="2154" y="314"/>
              </a:cxn>
              <a:cxn ang="0">
                <a:pos x="2430" y="0"/>
              </a:cxn>
            </a:cxnLst>
            <a:rect l="0" t="0" r="r" b="b"/>
            <a:pathLst>
              <a:path w="2430" h="1296">
                <a:moveTo>
                  <a:pt x="0" y="1296"/>
                </a:moveTo>
                <a:cubicBezTo>
                  <a:pt x="82" y="1176"/>
                  <a:pt x="362" y="759"/>
                  <a:pt x="495" y="575"/>
                </a:cubicBezTo>
                <a:cubicBezTo>
                  <a:pt x="628" y="391"/>
                  <a:pt x="703" y="276"/>
                  <a:pt x="798" y="192"/>
                </a:cubicBezTo>
                <a:cubicBezTo>
                  <a:pt x="893" y="108"/>
                  <a:pt x="986" y="77"/>
                  <a:pt x="1068" y="72"/>
                </a:cubicBezTo>
                <a:cubicBezTo>
                  <a:pt x="1150" y="67"/>
                  <a:pt x="1226" y="116"/>
                  <a:pt x="1290" y="162"/>
                </a:cubicBezTo>
                <a:cubicBezTo>
                  <a:pt x="1354" y="208"/>
                  <a:pt x="1391" y="286"/>
                  <a:pt x="1452" y="348"/>
                </a:cubicBezTo>
                <a:cubicBezTo>
                  <a:pt x="1513" y="410"/>
                  <a:pt x="1582" y="506"/>
                  <a:pt x="1656" y="534"/>
                </a:cubicBezTo>
                <a:cubicBezTo>
                  <a:pt x="1730" y="562"/>
                  <a:pt x="1815" y="554"/>
                  <a:pt x="1898" y="517"/>
                </a:cubicBezTo>
                <a:cubicBezTo>
                  <a:pt x="1981" y="480"/>
                  <a:pt x="2066" y="400"/>
                  <a:pt x="2154" y="314"/>
                </a:cubicBezTo>
                <a:cubicBezTo>
                  <a:pt x="2243" y="227"/>
                  <a:pt x="2373" y="65"/>
                  <a:pt x="2430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" name="Freeform 22"/>
          <p:cNvSpPr>
            <a:spLocks/>
          </p:cNvSpPr>
          <p:nvPr/>
        </p:nvSpPr>
        <p:spPr bwMode="auto">
          <a:xfrm>
            <a:off x="6582576" y="2556937"/>
            <a:ext cx="675046" cy="1659798"/>
          </a:xfrm>
          <a:custGeom>
            <a:avLst/>
            <a:gdLst/>
            <a:ahLst/>
            <a:cxnLst>
              <a:cxn ang="0">
                <a:pos x="0" y="1518"/>
              </a:cxn>
              <a:cxn ang="0">
                <a:pos x="192" y="1452"/>
              </a:cxn>
              <a:cxn ang="0">
                <a:pos x="414" y="1164"/>
              </a:cxn>
              <a:cxn ang="0">
                <a:pos x="612" y="696"/>
              </a:cxn>
              <a:cxn ang="0">
                <a:pos x="822" y="0"/>
              </a:cxn>
            </a:cxnLst>
            <a:rect l="0" t="0" r="r" b="b"/>
            <a:pathLst>
              <a:path w="822" h="1518">
                <a:moveTo>
                  <a:pt x="0" y="1518"/>
                </a:moveTo>
                <a:cubicBezTo>
                  <a:pt x="32" y="1507"/>
                  <a:pt x="123" y="1511"/>
                  <a:pt x="192" y="1452"/>
                </a:cubicBezTo>
                <a:cubicBezTo>
                  <a:pt x="261" y="1393"/>
                  <a:pt x="344" y="1290"/>
                  <a:pt x="414" y="1164"/>
                </a:cubicBezTo>
                <a:cubicBezTo>
                  <a:pt x="484" y="1038"/>
                  <a:pt x="544" y="890"/>
                  <a:pt x="612" y="696"/>
                </a:cubicBezTo>
                <a:cubicBezTo>
                  <a:pt x="680" y="502"/>
                  <a:pt x="778" y="145"/>
                  <a:pt x="822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7307322" y="3348500"/>
            <a:ext cx="1612941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latin typeface="Arial" charset="0"/>
              </a:rPr>
              <a:t>„phonon-roton“ </a:t>
            </a:r>
            <a:endParaRPr lang="de-DE" sz="1400" b="1" dirty="0" smtClean="0">
              <a:latin typeface="Arial" charset="0"/>
            </a:endParaRPr>
          </a:p>
          <a:p>
            <a:pPr algn="ctr"/>
            <a:r>
              <a:rPr lang="de-DE" sz="1400" b="1" dirty="0" smtClean="0">
                <a:latin typeface="Arial" charset="0"/>
              </a:rPr>
              <a:t>dispersion</a:t>
            </a:r>
            <a:endParaRPr lang="de-DE" sz="1400" b="1" dirty="0">
              <a:latin typeface="Arial" charset="0"/>
            </a:endParaRPr>
          </a:p>
          <a:p>
            <a:pPr algn="ctr">
              <a:lnSpc>
                <a:spcPct val="110000"/>
              </a:lnSpc>
            </a:pPr>
            <a:r>
              <a:rPr lang="de-DE" sz="1400" b="1" dirty="0">
                <a:latin typeface="Arial" charset="0"/>
              </a:rPr>
              <a:t>of superfluid </a:t>
            </a:r>
            <a:r>
              <a:rPr lang="de-DE" sz="1400" b="1" baseline="30000" dirty="0">
                <a:latin typeface="Arial" charset="0"/>
              </a:rPr>
              <a:t>4</a:t>
            </a:r>
            <a:r>
              <a:rPr lang="de-DE" sz="1400" b="1" dirty="0">
                <a:latin typeface="Arial" charset="0"/>
              </a:rPr>
              <a:t>He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727039" y="2240868"/>
            <a:ext cx="2162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latin typeface="Arial" charset="0"/>
              </a:rPr>
              <a:t>free neutron dispersion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8766466" y="4113076"/>
            <a:ext cx="34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i="1" dirty="0">
                <a:latin typeface="Georgia" pitchFamily="18" charset="0"/>
              </a:rPr>
              <a:t>q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6174589" y="2168860"/>
            <a:ext cx="358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i="1">
                <a:latin typeface="Georgia" pitchFamily="18" charset="0"/>
                <a:sym typeface="Symbol" pitchFamily="18" charset="2"/>
              </a:rPr>
              <a:t></a:t>
            </a:r>
            <a:endParaRPr lang="de-DE" sz="2000" b="1" i="1">
              <a:latin typeface="Georgia" pitchFamily="18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442659" y="4208797"/>
            <a:ext cx="1574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800" b="1" dirty="0"/>
              <a:t>7 </a:t>
            </a:r>
            <a:r>
              <a:rPr lang="de-DE" sz="1800" b="1" dirty="0" smtClean="0"/>
              <a:t>nm</a:t>
            </a:r>
            <a:r>
              <a:rPr lang="de-DE" sz="1800" b="1" baseline="30000" dirty="0" smtClean="0"/>
              <a:t>-1</a:t>
            </a:r>
            <a:r>
              <a:rPr lang="de-DE" sz="1800" b="1" dirty="0" smtClean="0"/>
              <a:t> </a:t>
            </a:r>
          </a:p>
          <a:p>
            <a:pPr algn="ctr"/>
            <a:r>
              <a:rPr lang="de-DE" sz="1800" b="1" dirty="0" smtClean="0"/>
              <a:t>(</a:t>
            </a:r>
            <a:r>
              <a:rPr lang="de-DE" b="1" dirty="0" smtClean="0"/>
              <a:t>8.9 Å</a:t>
            </a:r>
            <a:r>
              <a:rPr lang="de-DE" sz="1800" b="1" dirty="0" smtClean="0"/>
              <a:t> </a:t>
            </a:r>
            <a:r>
              <a:rPr lang="de-DE" sz="1800" b="1" dirty="0" smtClean="0">
                <a:sym typeface="Symbol" panose="05050102010706020507" pitchFamily="18" charset="2"/>
              </a:rPr>
              <a:t> UCN</a:t>
            </a:r>
            <a:r>
              <a:rPr lang="de-DE" sz="1800" b="1" dirty="0" smtClean="0"/>
              <a:t>)</a:t>
            </a:r>
            <a:endParaRPr lang="de-DE" sz="1800" b="1" dirty="0"/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5742130" y="2852044"/>
            <a:ext cx="8194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smtClean="0"/>
              <a:t>1 meV</a:t>
            </a:r>
          </a:p>
          <a:p>
            <a:r>
              <a:rPr lang="de-DE" sz="1800" b="1" dirty="0" smtClean="0"/>
              <a:t>(12 K)</a:t>
            </a:r>
            <a:endParaRPr lang="de-DE" sz="18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582576" y="3032956"/>
            <a:ext cx="579222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61798" y="3032956"/>
            <a:ext cx="520" cy="1183779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7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310" y="1043735"/>
            <a:ext cx="6901992" cy="2160240"/>
            <a:chOff x="0" y="1080120"/>
            <a:chExt cx="9144000" cy="4509120"/>
          </a:xfrm>
        </p:grpSpPr>
        <p:sp>
          <p:nvSpPr>
            <p:cNvPr id="7" name="Oval 6"/>
            <p:cNvSpPr/>
            <p:nvPr/>
          </p:nvSpPr>
          <p:spPr>
            <a:xfrm>
              <a:off x="179512" y="1844824"/>
              <a:ext cx="8784976" cy="29523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Oval 8"/>
            <p:cNvSpPr/>
            <p:nvPr/>
          </p:nvSpPr>
          <p:spPr>
            <a:xfrm>
              <a:off x="179512" y="1333648"/>
              <a:ext cx="8784976" cy="3960440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79512" y="2232248"/>
              <a:ext cx="8784976" cy="2168866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79512" y="2500028"/>
              <a:ext cx="8784976" cy="1627306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79512" y="2719052"/>
              <a:ext cx="8784976" cy="119525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2748" y="1080120"/>
              <a:ext cx="3923928" cy="4509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167324" y="1080120"/>
              <a:ext cx="3923928" cy="4509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5148064" y="1368152"/>
              <a:ext cx="3456384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995936" y="1368152"/>
              <a:ext cx="4608512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3995936" y="1863582"/>
              <a:ext cx="4608512" cy="144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3995936" y="2232248"/>
              <a:ext cx="4608512" cy="10801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3995936" y="2511654"/>
              <a:ext cx="4608512" cy="7920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3995936" y="2736304"/>
              <a:ext cx="4608512" cy="57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5148064" y="3312368"/>
              <a:ext cx="3456384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995936" y="3312368"/>
              <a:ext cx="4608512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995936" y="3312368"/>
              <a:ext cx="4608512" cy="144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995936" y="3312368"/>
              <a:ext cx="4608512" cy="10801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3995936" y="3312368"/>
              <a:ext cx="4608512" cy="7920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995936" y="3312368"/>
              <a:ext cx="4608512" cy="57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9552" y="1368152"/>
              <a:ext cx="3456384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9552" y="1368152"/>
              <a:ext cx="4608512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9552" y="1863582"/>
              <a:ext cx="4608512" cy="144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39552" y="2232248"/>
              <a:ext cx="4608512" cy="10801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39552" y="2511654"/>
              <a:ext cx="4608512" cy="7920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539552" y="2736304"/>
              <a:ext cx="4608512" cy="57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39552" y="3312368"/>
              <a:ext cx="4608512" cy="57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39552" y="3312368"/>
              <a:ext cx="4608512" cy="7920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39552" y="3312368"/>
              <a:ext cx="4608512" cy="10801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39552" y="3312368"/>
              <a:ext cx="4608512" cy="1440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39552" y="3312368"/>
              <a:ext cx="4608512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39552" y="3312368"/>
              <a:ext cx="3456384" cy="19442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3313559"/>
              <a:ext cx="91440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4355976" y="2871694"/>
              <a:ext cx="432048" cy="8640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539552" y="3256409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3995936" y="3256409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5148064" y="3256409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8604448" y="3256409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179512" y="1844824"/>
              <a:ext cx="8784976" cy="29523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36" y="3683193"/>
            <a:ext cx="4221469" cy="3166187"/>
          </a:xfrm>
          <a:prstGeom prst="rect">
            <a:avLst/>
          </a:prstGeom>
        </p:spPr>
      </p:pic>
      <p:pic>
        <p:nvPicPr>
          <p:cNvPr id="81" name="Picture 8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9" r="-1"/>
          <a:stretch/>
        </p:blipFill>
        <p:spPr>
          <a:xfrm>
            <a:off x="179512" y="4122794"/>
            <a:ext cx="3761977" cy="2690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0487" y="328343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Hino et al.: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615407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D. </a:t>
            </a:r>
            <a:r>
              <a:rPr lang="en-GB" dirty="0" err="1" smtClean="0"/>
              <a:t>Kepka</a:t>
            </a:r>
            <a:r>
              <a:rPr lang="en-GB" dirty="0" smtClean="0"/>
              <a:t> et al.: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753" y="1130145"/>
            <a:ext cx="171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ESS moderator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82190" y="1223755"/>
            <a:ext cx="1742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He-II converter</a:t>
            </a:r>
            <a:endParaRPr lang="en-GB" sz="2000" dirty="0"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7834" y="1436804"/>
            <a:ext cx="271762" cy="58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883042" y="1589662"/>
            <a:ext cx="183723" cy="546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298271" y="2114563"/>
            <a:ext cx="181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arXiv:1611.07353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92280" y="863715"/>
            <a:ext cx="204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O. Zimmer</a:t>
            </a:r>
            <a:endParaRPr lang="en-GB" dirty="0"/>
          </a:p>
        </p:txBody>
      </p:sp>
      <p:sp>
        <p:nvSpPr>
          <p:cNvPr id="56" name="Title 5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UCN Source – Cold neutron extraction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" y="692696"/>
            <a:ext cx="8960994" cy="5040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" y="773705"/>
            <a:ext cx="8960994" cy="5040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00" y="2138415"/>
            <a:ext cx="1531842" cy="15325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1054201" y="5517232"/>
            <a:ext cx="7694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Converter volume: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          12 litres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UCN production rate:       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10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5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s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-1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(</a:t>
            </a:r>
            <a:r>
              <a:rPr lang="en-GB" sz="2000" i="1" dirty="0">
                <a:solidFill>
                  <a:srgbClr val="CC0000"/>
                </a:solidFill>
                <a:latin typeface="Calibri" panose="020F0502020204030204" pitchFamily="34" charset="0"/>
              </a:rPr>
              <a:t>E</a:t>
            </a:r>
            <a:r>
              <a:rPr lang="en-GB" sz="2000" dirty="0">
                <a:solidFill>
                  <a:srgbClr val="CC0000"/>
                </a:solidFill>
                <a:latin typeface="Calibri" panose="020F0502020204030204" pitchFamily="34" charset="0"/>
              </a:rPr>
              <a:t> &lt; 230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neV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Saturated UCN number:  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4×10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6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(stage I,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fomblin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spectrum, 2018)</a:t>
            </a:r>
          </a:p>
          <a:p>
            <a:r>
              <a:rPr lang="en-GB" sz="2000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	             2×10</a:t>
            </a:r>
            <a:r>
              <a:rPr lang="en-GB" sz="2000" baseline="30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7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 (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stage II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, </a:t>
            </a:r>
            <a:r>
              <a:rPr lang="en-GB" sz="2000" u="sng" dirty="0" smtClean="0">
                <a:solidFill>
                  <a:srgbClr val="CC0000"/>
                </a:solidFill>
                <a:latin typeface="Calibri" panose="020F0502020204030204" pitchFamily="34" charset="0"/>
              </a:rPr>
              <a:t>polarized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, </a:t>
            </a:r>
            <a:r>
              <a:rPr lang="en-GB" sz="2000" i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E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 &lt; 230 </a:t>
            </a:r>
            <a:r>
              <a:rPr lang="en-GB" sz="2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neV</a:t>
            </a:r>
            <a:r>
              <a:rPr lang="en-GB" sz="2000" dirty="0" smtClean="0">
                <a:solidFill>
                  <a:srgbClr val="CC0000"/>
                </a:solidFill>
                <a:latin typeface="Calibri" panose="020F0502020204030204" pitchFamily="34" charset="0"/>
              </a:rPr>
              <a:t>, &gt;2019)</a:t>
            </a:r>
          </a:p>
        </p:txBody>
      </p:sp>
      <p:pic>
        <p:nvPicPr>
          <p:cNvPr id="18" name="Picture 2" descr="logoill150"/>
          <p:cNvPicPr>
            <a:picLocks noChangeAspect="1" noChangeArrowheads="1"/>
          </p:cNvPicPr>
          <p:nvPr/>
        </p:nvPicPr>
        <p:blipFill>
          <a:blip r:embed="rId4" cstate="print"/>
          <a:srcRect b="39645"/>
          <a:stretch>
            <a:fillRect/>
          </a:stretch>
        </p:blipFill>
        <p:spPr bwMode="auto">
          <a:xfrm>
            <a:off x="6516216" y="5337756"/>
            <a:ext cx="949148" cy="5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846" y="5286825"/>
            <a:ext cx="1293486" cy="564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5822" y="1088740"/>
            <a:ext cx="204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O. Zimmer</a:t>
            </a:r>
            <a:endParaRPr lang="en-GB" dirty="0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solidFill>
                  <a:srgbClr val="0070C0"/>
                </a:solidFill>
              </a:rPr>
              <a:t>SuperSUN</a:t>
            </a:r>
            <a:r>
              <a:rPr lang="en-GB" dirty="0" smtClean="0">
                <a:solidFill>
                  <a:srgbClr val="0070C0"/>
                </a:solidFill>
              </a:rPr>
              <a:t> UCN Source – precursor for ESS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11960" y="3654025"/>
            <a:ext cx="225025" cy="981705"/>
          </a:xfrm>
          <a:prstGeom prst="straightConnector1">
            <a:avLst/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30" name="Picture 6"/>
          <p:cNvPicPr>
            <a:picLocks noChangeAspect="1" noChangeArrowheads="1"/>
          </p:cNvPicPr>
          <p:nvPr/>
        </p:nvPicPr>
        <p:blipFill>
          <a:blip r:embed="rId2" cstate="print">
            <a:lum bright="-25000" contrast="-10000"/>
          </a:blip>
          <a:stretch>
            <a:fillRect/>
          </a:stretch>
        </p:blipFill>
        <p:spPr bwMode="auto">
          <a:xfrm>
            <a:off x="-66228" y="8307"/>
            <a:ext cx="9276457" cy="684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530" y="1088739"/>
            <a:ext cx="8685965" cy="54456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FF66"/>
                </a:solidFill>
              </a:rPr>
              <a:t>ESS: New facility with </a:t>
            </a:r>
            <a:r>
              <a:rPr lang="en-GB" b="1" dirty="0" smtClean="0">
                <a:solidFill>
                  <a:srgbClr val="FFFF66"/>
                </a:solidFill>
              </a:rPr>
              <a:t>excellent opportunities for particle physics</a:t>
            </a:r>
            <a:endParaRPr lang="en-GB" b="1" dirty="0">
              <a:solidFill>
                <a:srgbClr val="FFFF66"/>
              </a:solidFill>
            </a:endParaRPr>
          </a:p>
          <a:p>
            <a:pPr marL="182563" indent="-182563">
              <a:spcBef>
                <a:spcPts val="1800"/>
              </a:spcBef>
            </a:pPr>
            <a:r>
              <a:rPr lang="en-GB" dirty="0" smtClean="0">
                <a:solidFill>
                  <a:srgbClr val="FFFF66"/>
                </a:solidFill>
              </a:rPr>
              <a:t>Cold beam line ANNI:</a:t>
            </a:r>
          </a:p>
          <a:p>
            <a:pPr marL="622300" lvl="1" indent="-222250"/>
            <a:r>
              <a:rPr lang="en-GB" dirty="0" smtClean="0">
                <a:solidFill>
                  <a:srgbClr val="FFFF66"/>
                </a:solidFill>
              </a:rPr>
              <a:t>Fully exploits pulse structure</a:t>
            </a:r>
          </a:p>
          <a:p>
            <a:pPr marL="982663" lvl="2" indent="-182563"/>
            <a:r>
              <a:rPr lang="en-GB" dirty="0" smtClean="0">
                <a:solidFill>
                  <a:srgbClr val="FFFF66"/>
                </a:solidFill>
              </a:rPr>
              <a:t>Pulse localization in space and time</a:t>
            </a:r>
          </a:p>
          <a:p>
            <a:pPr marL="982663" lvl="2" indent="-182563"/>
            <a:r>
              <a:rPr lang="en-GB" dirty="0" smtClean="0">
                <a:solidFill>
                  <a:srgbClr val="FFFF66"/>
                </a:solidFill>
              </a:rPr>
              <a:t>Wavelength-dependent systematics</a:t>
            </a:r>
          </a:p>
          <a:p>
            <a:pPr marL="982663" lvl="2" indent="-182563"/>
            <a:r>
              <a:rPr lang="en-GB" dirty="0" smtClean="0">
                <a:solidFill>
                  <a:srgbClr val="FFFF66"/>
                </a:solidFill>
              </a:rPr>
              <a:t>Time-dependent neutron optics</a:t>
            </a:r>
          </a:p>
          <a:p>
            <a:pPr marL="582613" lvl="1" indent="-182563">
              <a:buFont typeface="Calibri" pitchFamily="34" charset="0"/>
              <a:buChar char="→"/>
            </a:pPr>
            <a:r>
              <a:rPr lang="en-GB" dirty="0" smtClean="0">
                <a:solidFill>
                  <a:srgbClr val="FFFF66"/>
                </a:solidFill>
              </a:rPr>
              <a:t>Cleaner systematics at full statistics</a:t>
            </a:r>
          </a:p>
          <a:p>
            <a:pPr marL="622300" lvl="1" indent="-222250"/>
            <a:r>
              <a:rPr lang="en-GB" dirty="0" smtClean="0">
                <a:solidFill>
                  <a:srgbClr val="FFFF66"/>
                </a:solidFill>
              </a:rPr>
              <a:t>Will outperform all existing cold beam lines for particle physics by 1-2 orders of magnitude</a:t>
            </a:r>
          </a:p>
          <a:p>
            <a:pPr marL="182563" indent="-182563">
              <a:spcBef>
                <a:spcPts val="1800"/>
              </a:spcBef>
            </a:pPr>
            <a:r>
              <a:rPr lang="en-GB" dirty="0" err="1" smtClean="0">
                <a:solidFill>
                  <a:srgbClr val="FFFF66"/>
                </a:solidFill>
              </a:rPr>
              <a:t>nnbar</a:t>
            </a:r>
            <a:r>
              <a:rPr lang="en-GB" dirty="0" smtClean="0">
                <a:solidFill>
                  <a:srgbClr val="FFFF66"/>
                </a:solidFill>
              </a:rPr>
              <a:t>: Factor 1000 in discovery potential due to optimized extraction &amp; length </a:t>
            </a:r>
          </a:p>
          <a:p>
            <a:pPr marL="182563" indent="-182563">
              <a:spcBef>
                <a:spcPts val="1800"/>
              </a:spcBef>
            </a:pPr>
            <a:r>
              <a:rPr lang="en-GB" dirty="0" smtClean="0">
                <a:solidFill>
                  <a:srgbClr val="FFFF66"/>
                </a:solidFill>
              </a:rPr>
              <a:t>UCN source: Substantial gain due to optimized extraction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b="1" dirty="0" smtClean="0">
                <a:solidFill>
                  <a:srgbClr val="FFFF66"/>
                </a:solidFill>
              </a:rPr>
              <a:t>Joint strategy or competing proposals?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EXA2017</a:t>
            </a:r>
            <a:endParaRPr lang="en-GB" dirty="0">
              <a:solidFill>
                <a:srgbClr val="FFFF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>
                <a:solidFill>
                  <a:srgbClr val="FFFF66"/>
                </a:solidFill>
              </a:rPr>
              <a:pPr/>
              <a:t>33</a:t>
            </a:fld>
            <a:endParaRPr lang="en-GB" dirty="0">
              <a:solidFill>
                <a:srgbClr val="FFFF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rgbClr val="FFFF66"/>
                </a:solidFill>
              </a:rPr>
              <a:t>Particle physics at 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66"/>
                </a:solidFill>
              </a:rPr>
              <a:t>Summary</a:t>
            </a:r>
            <a:endParaRPr lang="en-GB" dirty="0">
              <a:solidFill>
                <a:srgbClr val="FFFF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21212" y="2633282"/>
            <a:ext cx="495055" cy="646331"/>
            <a:chOff x="431539" y="278650"/>
            <a:chExt cx="495055" cy="646331"/>
          </a:xfrm>
        </p:grpSpPr>
        <p:sp>
          <p:nvSpPr>
            <p:cNvPr id="8" name="Oval 7"/>
            <p:cNvSpPr/>
            <p:nvPr/>
          </p:nvSpPr>
          <p:spPr>
            <a:xfrm>
              <a:off x="431539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0096" y="278650"/>
              <a:ext cx="437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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99519" y="2226496"/>
            <a:ext cx="495055" cy="646331"/>
            <a:chOff x="431539" y="278650"/>
            <a:chExt cx="495055" cy="646331"/>
          </a:xfrm>
        </p:grpSpPr>
        <p:sp>
          <p:nvSpPr>
            <p:cNvPr id="11" name="Oval 10"/>
            <p:cNvSpPr/>
            <p:nvPr/>
          </p:nvSpPr>
          <p:spPr>
            <a:xfrm>
              <a:off x="431539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0096" y="27865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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5555" y="2122986"/>
            <a:ext cx="495055" cy="646331"/>
            <a:chOff x="431539" y="278650"/>
            <a:chExt cx="495055" cy="646331"/>
          </a:xfrm>
        </p:grpSpPr>
        <p:sp>
          <p:nvSpPr>
            <p:cNvPr id="14" name="Oval 13"/>
            <p:cNvSpPr/>
            <p:nvPr/>
          </p:nvSpPr>
          <p:spPr>
            <a:xfrm>
              <a:off x="431539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096" y="278650"/>
              <a:ext cx="388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  <a:latin typeface="+mj-lt"/>
                  <a:sym typeface="Symbol"/>
                </a:rPr>
                <a:t></a:t>
              </a:r>
              <a:endParaRPr lang="en-US" sz="3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40411" y="3008706"/>
            <a:ext cx="591829" cy="646331"/>
            <a:chOff x="358305" y="278650"/>
            <a:chExt cx="591829" cy="646331"/>
          </a:xfrm>
        </p:grpSpPr>
        <p:sp>
          <p:nvSpPr>
            <p:cNvPr id="18" name="Oval 17"/>
            <p:cNvSpPr/>
            <p:nvPr/>
          </p:nvSpPr>
          <p:spPr>
            <a:xfrm>
              <a:off x="431539" y="354288"/>
              <a:ext cx="495055" cy="495055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8305" y="278650"/>
              <a:ext cx="591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+mj-lt"/>
                  <a:sym typeface="Symbol"/>
                </a:rPr>
                <a:t>↖</a:t>
              </a:r>
              <a:endParaRPr lang="en-US" sz="36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Instrument Suite</a:t>
            </a:r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102217" y="863715"/>
            <a:ext cx="7575128" cy="5175575"/>
            <a:chOff x="1556665" y="1268760"/>
            <a:chExt cx="7575128" cy="5175575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2"/>
            <a:srcRect l="17024" t="7373" r="3735" b="9638"/>
            <a:stretch/>
          </p:blipFill>
          <p:spPr>
            <a:xfrm>
              <a:off x="1556665" y="1268760"/>
              <a:ext cx="7245806" cy="5175575"/>
            </a:xfrm>
            <a:prstGeom prst="rect">
              <a:avLst/>
            </a:prstGeom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2297714" y="1671225"/>
              <a:ext cx="6834079" cy="4760088"/>
              <a:chOff x="4518901" y="1504458"/>
              <a:chExt cx="7514106" cy="523374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35427" y="3137510"/>
                <a:ext cx="643627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ODIN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64142" y="3713326"/>
                <a:ext cx="827052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DREAM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56687" y="1514775"/>
                <a:ext cx="614326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NMX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0267778" y="2237117"/>
                <a:ext cx="1036501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MIRACLES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945326" y="1504458"/>
                <a:ext cx="617410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BEER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300026" y="1771404"/>
                <a:ext cx="781145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C-SPEC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168989" y="2913921"/>
                <a:ext cx="677363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T-REX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571963" y="2520137"/>
                <a:ext cx="781145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MAGIC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747209" y="2021759"/>
                <a:ext cx="893945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BIFROST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054463" y="3387657"/>
                <a:ext cx="978544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HEIMDAL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57460" y="5236238"/>
                <a:ext cx="682444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FREIA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45747" y="4562381"/>
                <a:ext cx="749400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059"/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LoKI</a:t>
                </a:r>
                <a:endPara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518901" y="5516493"/>
                <a:ext cx="700978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SKADI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563201" y="4765225"/>
                <a:ext cx="738845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VESPA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44881" y="5584075"/>
                <a:ext cx="668344" cy="338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059"/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ESTIA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524351" y="6643973"/>
                <a:ext cx="4475982" cy="0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524351" y="6554363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885049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245747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571012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885124" y="5584075"/>
                <a:ext cx="787860" cy="287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059"/>
                <a:r>
                  <a:rPr lang="en-US" sz="1100" dirty="0">
                    <a:solidFill>
                      <a:srgbClr val="4F81BD">
                        <a:lumMod val="75000"/>
                      </a:srgbClr>
                    </a:solidFill>
                  </a:rPr>
                  <a:t>50 m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52044" y="6246223"/>
                <a:ext cx="787860" cy="287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059"/>
                <a:r>
                  <a:rPr lang="en-US" sz="1100" dirty="0">
                    <a:solidFill>
                      <a:srgbClr val="4F81BD">
                        <a:lumMod val="75000"/>
                      </a:srgbClr>
                    </a:solidFill>
                  </a:rPr>
                  <a:t>100 m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60550" y="6236904"/>
                <a:ext cx="787860" cy="287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059"/>
                <a:r>
                  <a:rPr lang="en-US" sz="1100" dirty="0">
                    <a:solidFill>
                      <a:srgbClr val="4F81BD">
                        <a:lumMod val="75000"/>
                      </a:srgbClr>
                    </a:solidFill>
                  </a:rPr>
                  <a:t>150 m</a:t>
                </a: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6651" y="3337097"/>
            <a:ext cx="4369140" cy="3520902"/>
          </a:xfrm>
          <a:solidFill>
            <a:schemeClr val="bg1"/>
          </a:solidFill>
        </p:spPr>
        <p:txBody>
          <a:bodyPr lIns="108000" tIns="108000" rIns="108000" bIns="108000" anchor="ctr" anchorCtr="0"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22 public instruments, </a:t>
            </a:r>
            <a:r>
              <a:rPr lang="en-US" b="1" dirty="0" smtClean="0">
                <a:sym typeface="Symbol"/>
              </a:rPr>
              <a:t> </a:t>
            </a:r>
            <a:r>
              <a:rPr lang="en-GB" b="1" dirty="0" smtClean="0"/>
              <a:t>16 selected for</a:t>
            </a:r>
          </a:p>
          <a:p>
            <a:pPr marL="177800" indent="-177800"/>
            <a:r>
              <a:rPr lang="en-GB" dirty="0" smtClean="0"/>
              <a:t>Life sciences</a:t>
            </a:r>
          </a:p>
          <a:p>
            <a:pPr marL="177800" indent="-177800"/>
            <a:r>
              <a:rPr lang="en-GB" dirty="0" smtClean="0"/>
              <a:t>Soft condensed matter</a:t>
            </a:r>
          </a:p>
          <a:p>
            <a:pPr marL="177800" indent="-177800"/>
            <a:r>
              <a:rPr lang="en-GB" dirty="0" smtClean="0"/>
              <a:t>Chemistry of materials</a:t>
            </a:r>
          </a:p>
          <a:p>
            <a:pPr marL="177800" indent="-177800"/>
            <a:r>
              <a:rPr lang="en-GB" dirty="0" smtClean="0"/>
              <a:t>Energy research</a:t>
            </a:r>
          </a:p>
          <a:p>
            <a:pPr marL="177800" indent="-177800"/>
            <a:r>
              <a:rPr lang="en-GB" dirty="0" smtClean="0"/>
              <a:t>Magnetism, superconductivity</a:t>
            </a:r>
          </a:p>
          <a:p>
            <a:pPr marL="177800" indent="-177800"/>
            <a:r>
              <a:rPr lang="en-GB" dirty="0" smtClean="0"/>
              <a:t>Engineering, geosciences</a:t>
            </a:r>
          </a:p>
          <a:p>
            <a:pPr marL="177800" indent="-177800"/>
            <a:r>
              <a:rPr lang="en-GB" dirty="0" smtClean="0"/>
              <a:t>Archaeology, heritage conservation</a:t>
            </a:r>
          </a:p>
          <a:p>
            <a:pPr marL="0" indent="0">
              <a:buNone/>
            </a:pPr>
            <a:r>
              <a:rPr lang="en-US" b="1" dirty="0" smtClean="0">
                <a:sym typeface="Symbol"/>
              </a:rPr>
              <a:t> </a:t>
            </a:r>
            <a:r>
              <a:rPr lang="en-GB" b="1" dirty="0" smtClean="0"/>
              <a:t>6 more to come</a:t>
            </a:r>
            <a:endParaRPr lang="en-GB" b="1" dirty="0"/>
          </a:p>
          <a:p>
            <a:pPr marL="177800" indent="-177800"/>
            <a:r>
              <a:rPr lang="en-GB" dirty="0" smtClean="0"/>
              <a:t>1 particle physics in reference suite</a:t>
            </a:r>
          </a:p>
          <a:p>
            <a:pPr marL="0" indent="0">
              <a:buNone/>
            </a:pPr>
            <a:r>
              <a:rPr lang="en-GB" b="1" dirty="0" smtClean="0"/>
              <a:t>&gt; 22 with external funding</a:t>
            </a:r>
          </a:p>
        </p:txBody>
      </p:sp>
    </p:spTree>
    <p:extLst>
      <p:ext uri="{BB962C8B-B14F-4D97-AF65-F5344CB8AC3E}">
        <p14:creationId xmlns:p14="http://schemas.microsoft.com/office/powerpoint/2010/main" val="15298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EssViewSep2016.jpg"/>
          <p:cNvPicPr>
            <a:picLocks noChangeAspect="1"/>
          </p:cNvPicPr>
          <p:nvPr/>
        </p:nvPicPr>
        <p:blipFill rotWithShape="1">
          <a:blip r:embed="rId2" cstate="print"/>
          <a:srcRect l="766" t="1" r="766" b="-530"/>
          <a:stretch/>
        </p:blipFill>
        <p:spPr>
          <a:xfrm>
            <a:off x="0" y="-1"/>
            <a:ext cx="9144000" cy="6894385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260651"/>
            <a:ext cx="1524000" cy="8153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1851" y="-28781"/>
            <a:ext cx="5355291" cy="14415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Schedule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1441594"/>
            <a:ext cx="8136904" cy="5102331"/>
            <a:chOff x="223586" y="1601792"/>
            <a:chExt cx="9472614" cy="4949919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7" y="3816627"/>
              <a:ext cx="240643" cy="5759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2014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2009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28439" hangingPunct="1">
                  <a:defRPr/>
                </a:pPr>
                <a:endParaRPr lang="en-US" sz="1600" kern="1200">
                  <a:solidFill>
                    <a:prstClr val="white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439" hangingPunct="1">
                    <a:defRPr/>
                  </a:pPr>
                  <a:endParaRPr lang="en-US" sz="1600" kern="1200">
                    <a:solidFill>
                      <a:prstClr val="white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83603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2025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2003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2012</a:t>
              </a:r>
            </a:p>
            <a:p>
              <a:pPr defTabSz="1028439" hangingPunct="1"/>
              <a:r>
                <a:rPr lang="en-US" sz="1200" b="1" kern="1200" dirty="0">
                  <a:solidFill>
                    <a:prstClr val="black"/>
                  </a:solidFill>
                  <a:latin typeface="Helvetica"/>
                  <a:cs typeface="Helvetica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3"/>
              <a:ext cx="1892126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 smtClean="0">
                  <a:solidFill>
                    <a:srgbClr val="0094CA"/>
                  </a:solidFill>
                  <a:latin typeface="Helvetica"/>
                  <a:cs typeface="Helvetica"/>
                </a:rPr>
                <a:t>2019/2020</a:t>
              </a:r>
              <a:endParaRPr lang="en-US" sz="1400" b="1" kern="1200" dirty="0">
                <a:solidFill>
                  <a:srgbClr val="0094CA"/>
                </a:solidFill>
                <a:latin typeface="Helvetica"/>
                <a:cs typeface="Helvetica"/>
              </a:endParaRPr>
            </a:p>
            <a:p>
              <a:pPr defTabSz="1028439" hangingPunct="1"/>
              <a:r>
                <a:rPr lang="en-US" sz="1200" b="1" kern="1200" dirty="0">
                  <a:solidFill>
                    <a:prstClr val="black"/>
                  </a:solidFill>
                  <a:latin typeface="Helvetica"/>
                  <a:cs typeface="Helvetica"/>
                </a:rPr>
                <a:t>Machine Ready for</a:t>
              </a:r>
            </a:p>
            <a:p>
              <a:pPr defTabSz="1028439" hangingPunct="1"/>
              <a:r>
                <a:rPr lang="en-US" sz="1200" b="1" kern="1200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r>
                <a:rPr lang="en-US" sz="1200" b="1" kern="1200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st</a:t>
              </a:r>
              <a:r>
                <a:rPr lang="en-US" sz="1200" b="1" kern="1200" dirty="0">
                  <a:solidFill>
                    <a:prstClr val="black"/>
                  </a:solidFill>
                  <a:latin typeface="Helvetica"/>
                  <a:cs typeface="Helvetica"/>
                </a:rPr>
                <a:t> Beam 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56882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439" hangingPunct="1"/>
              <a:r>
                <a:rPr lang="en-US" sz="1400" b="1" kern="1200" dirty="0">
                  <a:solidFill>
                    <a:srgbClr val="0094CA"/>
                  </a:solidFill>
                  <a:latin typeface="Helvetica"/>
                  <a:cs typeface="Helvetica"/>
                </a:rPr>
                <a:t>2023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ESS Starts</a:t>
              </a:r>
            </a:p>
            <a:p>
              <a:pPr defTabSz="1028439" hangingPunct="1"/>
              <a:r>
                <a:rPr lang="en-US" sz="1200" b="1" kern="1200" dirty="0">
                  <a:solidFill>
                    <a:srgbClr val="000000"/>
                  </a:solidFill>
                  <a:latin typeface="Helvetica"/>
                  <a:cs typeface="Helvetica"/>
                </a:rPr>
                <a:t>User Program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29715" y="6444335"/>
            <a:ext cx="24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Aerial view August 2017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72097"/>
            <a:ext cx="8229600" cy="3237223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Exploit pulse structure </a:t>
            </a:r>
            <a:r>
              <a:rPr lang="en-GB" sz="2800" dirty="0" smtClean="0">
                <a:sym typeface="Wingdings" panose="05000000000000000000" pitchFamily="2" charset="2"/>
              </a:rPr>
              <a:t> Gain from peak brightness</a:t>
            </a: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ANNI : Cold beam line (full proposal)</a:t>
            </a:r>
          </a:p>
          <a:p>
            <a:pPr lvl="1"/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sz="2800" b="1" dirty="0" smtClean="0">
                <a:sym typeface="Wingdings" panose="05000000000000000000" pitchFamily="2" charset="2"/>
              </a:rPr>
              <a:t>Exploit green-field </a:t>
            </a:r>
            <a:r>
              <a:rPr lang="en-GB" sz="2800" dirty="0" smtClean="0">
                <a:sym typeface="Wingdings" panose="05000000000000000000" pitchFamily="2" charset="2"/>
              </a:rPr>
              <a:t> Gain from design optimization</a:t>
            </a: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Search for neutron-antineutron oscillations (</a:t>
            </a:r>
            <a:r>
              <a:rPr lang="en-GB" dirty="0" err="1" smtClean="0">
                <a:sym typeface="Wingdings" panose="05000000000000000000" pitchFamily="2" charset="2"/>
              </a:rPr>
              <a:t>LoI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Source for ultra-cold neutrons (</a:t>
            </a:r>
            <a:r>
              <a:rPr lang="en-GB" dirty="0" err="1" smtClean="0">
                <a:sym typeface="Wingdings" panose="05000000000000000000" pitchFamily="2" charset="2"/>
              </a:rPr>
              <a:t>LoI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EXA2017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5FEF60-1526-4C79-9337-18940E876728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Particle physics at the ESS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Proposals for Particle Physics with Neutrons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838817" y="1174117"/>
            <a:ext cx="3466365" cy="156966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Time-averaged brightness: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ESS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 ILL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Peak brightness: </a:t>
            </a:r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ESS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 </a:t>
            </a:r>
            <a:r>
              <a:rPr lang="en-US" sz="2400" b="1" dirty="0" smtClean="0">
                <a:solidFill>
                  <a:schemeClr val="tx2"/>
                </a:solidFill>
              </a:rPr>
              <a:t>30 × ILL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1611" y="1043736"/>
            <a:ext cx="7380819" cy="5312614"/>
          </a:xfrm>
        </p:spPr>
        <p:txBody>
          <a:bodyPr>
            <a:normAutofit lnSpcReduction="10000"/>
          </a:bodyPr>
          <a:lstStyle/>
          <a:p>
            <a:pPr marL="287338" indent="-287338"/>
            <a:r>
              <a:rPr lang="en-GB" dirty="0" smtClean="0">
                <a:solidFill>
                  <a:schemeClr val="accent1"/>
                </a:solidFill>
              </a:rPr>
              <a:t>Neutron beta decay with 10</a:t>
            </a:r>
            <a:r>
              <a:rPr lang="en-GB" baseline="30000" dirty="0" smtClean="0">
                <a:solidFill>
                  <a:schemeClr val="accent1"/>
                </a:solidFill>
              </a:rPr>
              <a:t>-4</a:t>
            </a:r>
            <a:r>
              <a:rPr lang="en-GB" dirty="0" smtClean="0">
                <a:solidFill>
                  <a:schemeClr val="accent1"/>
                </a:solidFill>
              </a:rPr>
              <a:t> accuracy</a:t>
            </a:r>
          </a:p>
          <a:p>
            <a:pPr marL="687388" lvl="1" indent="-287338"/>
            <a:r>
              <a:rPr lang="en-GB" dirty="0" smtClean="0"/>
              <a:t>Broad-band probe for physics beyond the standard model, at scales of 1-100 </a:t>
            </a:r>
            <a:r>
              <a:rPr lang="en-GB" dirty="0" err="1" smtClean="0"/>
              <a:t>TeV</a:t>
            </a:r>
            <a:endParaRPr lang="en-GB" dirty="0" smtClean="0"/>
          </a:p>
          <a:p>
            <a:pPr marL="287338" indent="-287338">
              <a:spcBef>
                <a:spcPts val="1800"/>
              </a:spcBef>
            </a:pPr>
            <a:r>
              <a:rPr lang="en-GB" dirty="0" smtClean="0">
                <a:solidFill>
                  <a:schemeClr val="accent1"/>
                </a:solidFill>
              </a:rPr>
              <a:t>New approaches to electromagnetic properties of the neutron</a:t>
            </a:r>
          </a:p>
          <a:p>
            <a:pPr marL="687388" lvl="1" indent="-287338"/>
            <a:r>
              <a:rPr lang="en-GB" dirty="0" smtClean="0"/>
              <a:t>Beam methods for EDM and charge as probe for matter creation and unification of forces</a:t>
            </a:r>
          </a:p>
          <a:p>
            <a:pPr marL="287338" indent="-287338">
              <a:spcBef>
                <a:spcPts val="1800"/>
              </a:spcBef>
            </a:pPr>
            <a:r>
              <a:rPr lang="en-GB" dirty="0">
                <a:solidFill>
                  <a:schemeClr val="accent1"/>
                </a:solidFill>
              </a:rPr>
              <a:t>Absolute measurements in hadronic weak interaction</a:t>
            </a:r>
          </a:p>
          <a:p>
            <a:pPr marL="687388" lvl="1" indent="-287338"/>
            <a:r>
              <a:rPr lang="en-GB" dirty="0"/>
              <a:t>Systematic experimental study of QCD in non-perturbative regime</a:t>
            </a:r>
            <a:endParaRPr lang="en-GB" i="1" dirty="0"/>
          </a:p>
          <a:p>
            <a:pPr marL="687388" lvl="1" indent="-287338"/>
            <a:endParaRPr lang="en-GB" dirty="0" smtClean="0"/>
          </a:p>
          <a:p>
            <a:pPr marL="687388" lvl="1" indent="-287338"/>
            <a:endParaRPr lang="en-GB" i="1" dirty="0" smtClean="0"/>
          </a:p>
          <a:p>
            <a:pPr marL="400050" lvl="1" indent="0">
              <a:buNone/>
            </a:pPr>
            <a:endParaRPr lang="en-GB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089575" cy="365125"/>
          </a:xfrm>
        </p:spPr>
        <p:txBody>
          <a:bodyPr/>
          <a:lstStyle/>
          <a:p>
            <a:r>
              <a:rPr lang="en-US" dirty="0" smtClean="0"/>
              <a:t>ANNI-</a:t>
            </a:r>
            <a:r>
              <a:rPr lang="en-US" dirty="0" err="1" smtClean="0"/>
              <a:t>HiBeam</a:t>
            </a:r>
            <a:r>
              <a:rPr lang="en-US" dirty="0" smtClean="0"/>
              <a:t>/</a:t>
            </a:r>
            <a:r>
              <a:rPr lang="en-US" dirty="0" err="1" smtClean="0"/>
              <a:t>nnbar</a:t>
            </a:r>
            <a:r>
              <a:rPr lang="en-US" dirty="0" smtClean="0"/>
              <a:t> 08/2017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Torsten Soldner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ANNI – Cold beam facility for particle physics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ANNI – Science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2546774" y="2916560"/>
            <a:ext cx="5625625" cy="240265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Rectangle 66"/>
          <p:cNvSpPr/>
          <p:nvPr/>
        </p:nvSpPr>
        <p:spPr>
          <a:xfrm>
            <a:off x="2546776" y="3068960"/>
            <a:ext cx="1395154" cy="208355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46774" y="2230736"/>
            <a:ext cx="1327202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V-A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6688" y="2230736"/>
            <a:ext cx="1303647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V+A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3047" y="2230736"/>
            <a:ext cx="1325097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70857" y="2230736"/>
            <a:ext cx="1301542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</a:t>
            </a: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206515" y="3030383"/>
          <a:ext cx="8921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48" name="Equation" r:id="rId3" imgW="469800" imgH="431640" progId="Equation.3">
                  <p:embed/>
                </p:oleObj>
              </mc:Choice>
              <mc:Fallback>
                <p:oleObj name="Equation" r:id="rId3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15" y="3030383"/>
                        <a:ext cx="89217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/>
        </p:nvGraphicFramePr>
        <p:xfrm>
          <a:off x="206515" y="3914577"/>
          <a:ext cx="81915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49" name="Equation" r:id="rId5" imgW="431640" imgH="431640" progId="Equation.3">
                  <p:embed/>
                </p:oleObj>
              </mc:Choice>
              <mc:Fallback>
                <p:oleObj name="Equation" r:id="rId5" imgW="431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15" y="3914577"/>
                        <a:ext cx="819150" cy="8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94"/>
          <p:cNvGrpSpPr/>
          <p:nvPr/>
        </p:nvGrpSpPr>
        <p:grpSpPr>
          <a:xfrm>
            <a:off x="1421650" y="4146351"/>
            <a:ext cx="215108" cy="357190"/>
            <a:chOff x="2071670" y="3889374"/>
            <a:chExt cx="215108" cy="357190"/>
          </a:xfrm>
        </p:grpSpPr>
        <p:cxnSp>
          <p:nvCxnSpPr>
            <p:cNvPr id="29" name="Straight Arrow Connector 28"/>
            <p:cNvCxnSpPr/>
            <p:nvPr/>
          </p:nvCxnSpPr>
          <p:spPr>
            <a:xfrm rot="16200000" flipV="1">
              <a:off x="2108183" y="4067175"/>
              <a:ext cx="356396" cy="79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own Arrow 29"/>
            <p:cNvSpPr/>
            <p:nvPr/>
          </p:nvSpPr>
          <p:spPr>
            <a:xfrm flipV="1">
              <a:off x="2071670" y="3889374"/>
              <a:ext cx="142876" cy="357190"/>
            </a:xfrm>
            <a:prstGeom prst="downArrow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93"/>
          <p:cNvGrpSpPr/>
          <p:nvPr/>
        </p:nvGrpSpPr>
        <p:grpSpPr>
          <a:xfrm>
            <a:off x="1452210" y="3261363"/>
            <a:ext cx="153988" cy="357190"/>
            <a:chOff x="2142314" y="2960680"/>
            <a:chExt cx="153988" cy="357190"/>
          </a:xfrm>
        </p:grpSpPr>
        <p:cxnSp>
          <p:nvCxnSpPr>
            <p:cNvPr id="35" name="Straight Arrow Connector 34"/>
            <p:cNvCxnSpPr/>
            <p:nvPr/>
          </p:nvCxnSpPr>
          <p:spPr>
            <a:xfrm rot="16200000" flipV="1">
              <a:off x="1964513" y="3138482"/>
              <a:ext cx="356396" cy="79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6200000" flipV="1">
              <a:off x="2112548" y="3134116"/>
              <a:ext cx="357190" cy="10318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5" name="Object 17"/>
          <p:cNvGraphicFramePr>
            <a:graphicFrameLocks noChangeAspect="1"/>
          </p:cNvGraphicFramePr>
          <p:nvPr/>
        </p:nvGraphicFramePr>
        <p:xfrm>
          <a:off x="4502529" y="3954614"/>
          <a:ext cx="2769771" cy="74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0" name="Equation" r:id="rId7" imgW="1803240" imgH="482400" progId="Equation.3">
                  <p:embed/>
                </p:oleObj>
              </mc:Choice>
              <mc:Fallback>
                <p:oleObj name="Equation" r:id="rId7" imgW="1803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529" y="3954614"/>
                        <a:ext cx="2769771" cy="7406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2"/>
          <p:cNvGraphicFramePr>
            <a:graphicFrameLocks noChangeAspect="1"/>
          </p:cNvGraphicFramePr>
          <p:nvPr/>
        </p:nvGraphicFramePr>
        <p:xfrm>
          <a:off x="4528650" y="3069626"/>
          <a:ext cx="2259286" cy="74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1" name="Equation" r:id="rId9" imgW="1473120" imgH="482400" progId="Equation.3">
                  <p:embed/>
                </p:oleObj>
              </mc:Choice>
              <mc:Fallback>
                <p:oleObj name="Equation" r:id="rId9" imgW="1473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650" y="3069626"/>
                        <a:ext cx="2259286" cy="7406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40"/>
          <p:cNvGraphicFramePr>
            <a:graphicFrameLocks noChangeAspect="1"/>
          </p:cNvGraphicFramePr>
          <p:nvPr/>
        </p:nvGraphicFramePr>
        <p:xfrm>
          <a:off x="2522327" y="4022122"/>
          <a:ext cx="1464608" cy="605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2" name="Equation" r:id="rId11" imgW="952200" imgH="393480" progId="Equation.3">
                  <p:embed/>
                </p:oleObj>
              </mc:Choice>
              <mc:Fallback>
                <p:oleObj name="Equation" r:id="rId11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327" y="4022122"/>
                        <a:ext cx="1464608" cy="605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42"/>
          <p:cNvGraphicFramePr>
            <a:graphicFrameLocks noChangeAspect="1"/>
          </p:cNvGraphicFramePr>
          <p:nvPr/>
        </p:nvGraphicFramePr>
        <p:xfrm>
          <a:off x="2567334" y="3117845"/>
          <a:ext cx="1074991" cy="644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3" name="Equation" r:id="rId13" imgW="698400" imgH="419040" progId="Equation.3">
                  <p:embed/>
                </p:oleObj>
              </mc:Choice>
              <mc:Fallback>
                <p:oleObj name="Equation" r:id="rId13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334" y="3117845"/>
                        <a:ext cx="1074991" cy="6442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17"/>
          <p:cNvGraphicFramePr>
            <a:graphicFrameLocks noChangeAspect="1"/>
          </p:cNvGraphicFramePr>
          <p:nvPr/>
        </p:nvGraphicFramePr>
        <p:xfrm>
          <a:off x="4686272" y="4626750"/>
          <a:ext cx="1444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4" name="Equation" r:id="rId15" imgW="75960" imgH="190440" progId="Equation.3">
                  <p:embed/>
                </p:oleObj>
              </mc:Choice>
              <mc:Fallback>
                <p:oleObj name="Equation" r:id="rId15" imgW="759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272" y="4626750"/>
                        <a:ext cx="14446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40"/>
          <p:cNvGraphicFramePr>
            <a:graphicFrameLocks noChangeAspect="1"/>
          </p:cNvGraphicFramePr>
          <p:nvPr/>
        </p:nvGraphicFramePr>
        <p:xfrm>
          <a:off x="2779785" y="4626750"/>
          <a:ext cx="1444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5" name="Equation" r:id="rId17" imgW="75960" imgH="190440" progId="Equation.3">
                  <p:embed/>
                </p:oleObj>
              </mc:Choice>
              <mc:Fallback>
                <p:oleObj name="Equation" r:id="rId17" imgW="759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85" y="4626750"/>
                        <a:ext cx="14446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97"/>
          <p:cNvGrpSpPr/>
          <p:nvPr/>
        </p:nvGrpSpPr>
        <p:grpSpPr>
          <a:xfrm>
            <a:off x="1639888" y="5484930"/>
            <a:ext cx="7037387" cy="914400"/>
            <a:chOff x="1639888" y="1673225"/>
            <a:chExt cx="7037387" cy="914400"/>
          </a:xfrm>
        </p:grpSpPr>
        <p:graphicFrame>
          <p:nvGraphicFramePr>
            <p:cNvPr id="37" name="Object 16"/>
            <p:cNvGraphicFramePr>
              <a:graphicFrameLocks noChangeAspect="1"/>
            </p:cNvGraphicFramePr>
            <p:nvPr/>
          </p:nvGraphicFramePr>
          <p:xfrm>
            <a:off x="1639888" y="1673225"/>
            <a:ext cx="7037387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56" name="Equation" r:id="rId19" imgW="3911400" imgH="507960" progId="Equation.3">
                    <p:embed/>
                  </p:oleObj>
                </mc:Choice>
                <mc:Fallback>
                  <p:oleObj name="Equation" r:id="rId19" imgW="391140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9888" y="1673225"/>
                          <a:ext cx="7037387" cy="914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" name="TextBox 80"/>
            <p:cNvSpPr txBox="1">
              <a:spLocks noChangeAspect="1"/>
            </p:cNvSpPr>
            <p:nvPr/>
          </p:nvSpPr>
          <p:spPr>
            <a:xfrm>
              <a:off x="3446875" y="1943835"/>
              <a:ext cx="285914" cy="363546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/>
                <a:t>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  <p:sp>
          <p:nvSpPr>
            <p:cNvPr id="82" name="TextBox 81"/>
            <p:cNvSpPr txBox="1">
              <a:spLocks noChangeAspect="1"/>
            </p:cNvSpPr>
            <p:nvPr/>
          </p:nvSpPr>
          <p:spPr>
            <a:xfrm>
              <a:off x="4391980" y="1943835"/>
              <a:ext cx="285914" cy="363546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/>
                <a:t>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  <p:sp>
          <p:nvSpPr>
            <p:cNvPr id="83" name="TextBox 82"/>
            <p:cNvSpPr txBox="1">
              <a:spLocks noChangeAspect="1"/>
            </p:cNvSpPr>
            <p:nvPr/>
          </p:nvSpPr>
          <p:spPr>
            <a:xfrm>
              <a:off x="5454682" y="1943835"/>
              <a:ext cx="285914" cy="363546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/>
                <a:t>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  <p:sp>
          <p:nvSpPr>
            <p:cNvPr id="84" name="TextBox 83"/>
            <p:cNvSpPr txBox="1">
              <a:spLocks noChangeAspect="1"/>
            </p:cNvSpPr>
            <p:nvPr/>
          </p:nvSpPr>
          <p:spPr>
            <a:xfrm>
              <a:off x="6894842" y="1943835"/>
              <a:ext cx="285914" cy="363546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/>
                <a:t>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  <p:sp>
          <p:nvSpPr>
            <p:cNvPr id="85" name="TextBox 84"/>
            <p:cNvSpPr txBox="1">
              <a:spLocks noChangeAspect="1"/>
            </p:cNvSpPr>
            <p:nvPr/>
          </p:nvSpPr>
          <p:spPr>
            <a:xfrm>
              <a:off x="6183471" y="1943835"/>
              <a:ext cx="285914" cy="363546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/>
                <a:t>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</p:grpSp>
      <p:sp>
        <p:nvSpPr>
          <p:cNvPr id="8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en-GB" dirty="0" smtClean="0"/>
              <a:t>Neutron beta decay</a:t>
            </a:r>
            <a:endParaRPr lang="en-US" dirty="0"/>
          </a:p>
        </p:txBody>
      </p:sp>
      <p:graphicFrame>
        <p:nvGraphicFramePr>
          <p:cNvPr id="746523" name="Object 27"/>
          <p:cNvGraphicFramePr>
            <a:graphicFrameLocks noChangeAspect="1"/>
          </p:cNvGraphicFramePr>
          <p:nvPr/>
        </p:nvGraphicFramePr>
        <p:xfrm>
          <a:off x="3356865" y="1133745"/>
          <a:ext cx="4076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357" name="Equation" r:id="rId21" imgW="2145960" imgH="380880" progId="Equation.3">
                  <p:embed/>
                </p:oleObj>
              </mc:Choice>
              <mc:Fallback>
                <p:oleObj name="Equation" r:id="rId21" imgW="21459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6865" y="1133745"/>
                        <a:ext cx="4076700" cy="7239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9" name="Group 37"/>
          <p:cNvGrpSpPr>
            <a:grpSpLocks noChangeAspect="1"/>
          </p:cNvGrpSpPr>
          <p:nvPr/>
        </p:nvGrpSpPr>
        <p:grpSpPr bwMode="auto">
          <a:xfrm>
            <a:off x="1225550" y="1808820"/>
            <a:ext cx="746125" cy="1246187"/>
            <a:chOff x="482" y="2982"/>
            <a:chExt cx="727" cy="1121"/>
          </a:xfrm>
        </p:grpSpPr>
        <p:sp>
          <p:nvSpPr>
            <p:cNvPr id="100" name="Line 46"/>
            <p:cNvSpPr>
              <a:spLocks noChangeAspect="1" noChangeShapeType="1"/>
            </p:cNvSpPr>
            <p:nvPr/>
          </p:nvSpPr>
          <p:spPr bwMode="auto">
            <a:xfrm flipV="1">
              <a:off x="581" y="3571"/>
              <a:ext cx="192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1" name="Object 38"/>
            <p:cNvGraphicFramePr>
              <a:graphicFrameLocks noChangeAspect="1"/>
            </p:cNvGraphicFramePr>
            <p:nvPr/>
          </p:nvGraphicFramePr>
          <p:xfrm>
            <a:off x="494" y="3973"/>
            <a:ext cx="131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58" name="Equation" r:id="rId23" imgW="126725" imgH="126725" progId="Equation.3">
                    <p:embed/>
                  </p:oleObj>
                </mc:Choice>
                <mc:Fallback>
                  <p:oleObj name="Equation" r:id="rId23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" y="3973"/>
                          <a:ext cx="131" cy="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Line 39"/>
            <p:cNvSpPr>
              <a:spLocks noChangeAspect="1" noChangeShapeType="1"/>
            </p:cNvSpPr>
            <p:nvPr/>
          </p:nvSpPr>
          <p:spPr bwMode="auto">
            <a:xfrm flipH="1" flipV="1">
              <a:off x="587" y="3167"/>
              <a:ext cx="192" cy="41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41"/>
            <p:cNvSpPr>
              <a:spLocks noChangeAspect="1" noChangeShapeType="1"/>
            </p:cNvSpPr>
            <p:nvPr/>
          </p:nvSpPr>
          <p:spPr bwMode="auto">
            <a:xfrm flipV="1">
              <a:off x="780" y="3159"/>
              <a:ext cx="27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 type="oval" w="lg" len="lg"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42"/>
            <p:cNvSpPr>
              <a:spLocks noChangeAspect="1" noChangeShapeType="1"/>
            </p:cNvSpPr>
            <p:nvPr/>
          </p:nvSpPr>
          <p:spPr bwMode="auto">
            <a:xfrm flipV="1">
              <a:off x="780" y="3159"/>
              <a:ext cx="274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5" name="Object 43"/>
            <p:cNvGraphicFramePr>
              <a:graphicFrameLocks noChangeAspect="1"/>
            </p:cNvGraphicFramePr>
            <p:nvPr/>
          </p:nvGraphicFramePr>
          <p:xfrm>
            <a:off x="1027" y="2982"/>
            <a:ext cx="182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59" name="Equation" r:id="rId25" imgW="177569" imgH="215619" progId="Equation.3">
                    <p:embed/>
                  </p:oleObj>
                </mc:Choice>
                <mc:Fallback>
                  <p:oleObj name="Equation" r:id="rId25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7" y="2982"/>
                          <a:ext cx="182" cy="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44"/>
            <p:cNvGraphicFramePr>
              <a:graphicFrameLocks noChangeAspect="1"/>
            </p:cNvGraphicFramePr>
            <p:nvPr/>
          </p:nvGraphicFramePr>
          <p:xfrm>
            <a:off x="729" y="3022"/>
            <a:ext cx="130" cy="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60" name="Equation" r:id="rId27" imgW="126835" imgH="139518" progId="Equation.3">
                    <p:embed/>
                  </p:oleObj>
                </mc:Choice>
                <mc:Fallback>
                  <p:oleObj name="Equation" r:id="rId27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9" y="3022"/>
                          <a:ext cx="130" cy="1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45"/>
            <p:cNvGraphicFramePr>
              <a:graphicFrameLocks noChangeAspect="1"/>
            </p:cNvGraphicFramePr>
            <p:nvPr/>
          </p:nvGraphicFramePr>
          <p:xfrm>
            <a:off x="482" y="3022"/>
            <a:ext cx="130" cy="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361" name="Equation" r:id="rId29" imgW="126780" imgH="164814" progId="Equation.3">
                    <p:embed/>
                  </p:oleObj>
                </mc:Choice>
                <mc:Fallback>
                  <p:oleObj name="Equation" r:id="rId29" imgW="126780" imgH="16481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" y="3022"/>
                          <a:ext cx="130" cy="1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1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oud 28"/>
          <p:cNvSpPr/>
          <p:nvPr/>
        </p:nvSpPr>
        <p:spPr>
          <a:xfrm>
            <a:off x="2584406" y="914400"/>
            <a:ext cx="5110207" cy="685800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Grand Unification</a:t>
            </a:r>
          </a:p>
        </p:txBody>
      </p:sp>
      <p:sp>
        <p:nvSpPr>
          <p:cNvPr id="35" name="Cloud 34"/>
          <p:cNvSpPr/>
          <p:nvPr/>
        </p:nvSpPr>
        <p:spPr>
          <a:xfrm>
            <a:off x="2438400" y="117676"/>
            <a:ext cx="5256213" cy="60960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Theory of Everything</a:t>
            </a:r>
          </a:p>
        </p:txBody>
      </p:sp>
      <p:grpSp>
        <p:nvGrpSpPr>
          <p:cNvPr id="3" name="Group 49"/>
          <p:cNvGrpSpPr>
            <a:grpSpLocks noChangeAspect="1"/>
          </p:cNvGrpSpPr>
          <p:nvPr/>
        </p:nvGrpSpPr>
        <p:grpSpPr bwMode="auto">
          <a:xfrm>
            <a:off x="1708438" y="2324100"/>
            <a:ext cx="807749" cy="1104900"/>
            <a:chOff x="2835" y="2343"/>
            <a:chExt cx="896" cy="1132"/>
          </a:xfrm>
        </p:grpSpPr>
        <p:sp>
          <p:nvSpPr>
            <p:cNvPr id="1096" name="Line 50"/>
            <p:cNvSpPr>
              <a:spLocks noChangeAspect="1" noChangeShapeType="1"/>
            </p:cNvSpPr>
            <p:nvPr/>
          </p:nvSpPr>
          <p:spPr bwMode="auto">
            <a:xfrm flipV="1">
              <a:off x="2982" y="2922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" name="Line 51"/>
            <p:cNvSpPr>
              <a:spLocks noChangeAspect="1" noChangeShapeType="1"/>
            </p:cNvSpPr>
            <p:nvPr/>
          </p:nvSpPr>
          <p:spPr bwMode="auto">
            <a:xfrm flipH="1" flipV="1">
              <a:off x="3357" y="2521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" name="Line 52"/>
            <p:cNvSpPr>
              <a:spLocks noChangeAspect="1" noChangeShapeType="1"/>
            </p:cNvSpPr>
            <p:nvPr/>
          </p:nvSpPr>
          <p:spPr bwMode="auto">
            <a:xfrm flipH="1" flipV="1">
              <a:off x="2982" y="2521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9" name="Line 53"/>
            <p:cNvSpPr>
              <a:spLocks noChangeAspect="1" noChangeShapeType="1"/>
            </p:cNvSpPr>
            <p:nvPr/>
          </p:nvSpPr>
          <p:spPr bwMode="auto">
            <a:xfrm flipV="1">
              <a:off x="3544" y="2521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0" name="Freeform 54"/>
            <p:cNvSpPr>
              <a:spLocks noChangeAspect="1"/>
            </p:cNvSpPr>
            <p:nvPr/>
          </p:nvSpPr>
          <p:spPr bwMode="auto">
            <a:xfrm>
              <a:off x="3169" y="2908"/>
              <a:ext cx="374" cy="1"/>
            </a:xfrm>
            <a:custGeom>
              <a:avLst/>
              <a:gdLst>
                <a:gd name="T0" fmla="*/ 0 w 374"/>
                <a:gd name="T1" fmla="*/ 0 h 1"/>
                <a:gd name="T2" fmla="*/ 374 w 374"/>
                <a:gd name="T3" fmla="*/ 0 h 1"/>
                <a:gd name="T4" fmla="*/ 0 60000 65536"/>
                <a:gd name="T5" fmla="*/ 0 60000 65536"/>
                <a:gd name="T6" fmla="*/ 0 w 374"/>
                <a:gd name="T7" fmla="*/ 0 h 1"/>
                <a:gd name="T8" fmla="*/ 374 w 37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4" h="1">
                  <a:moveTo>
                    <a:pt x="0" y="0"/>
                  </a:moveTo>
                  <a:cubicBezTo>
                    <a:pt x="62" y="0"/>
                    <a:pt x="312" y="0"/>
                    <a:pt x="374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prstDash val="dash"/>
              <a:round/>
              <a:headEnd type="oval" w="lg" len="lg"/>
              <a:tailEnd type="oval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6" name="Object 55"/>
            <p:cNvGraphicFramePr>
              <a:graphicFrameLocks noChangeAspect="1"/>
            </p:cNvGraphicFramePr>
            <p:nvPr/>
          </p:nvGraphicFramePr>
          <p:xfrm>
            <a:off x="3558" y="2386"/>
            <a:ext cx="127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15" name="Equation" r:id="rId3" imgW="126835" imgH="139518" progId="">
                    <p:embed/>
                  </p:oleObj>
                </mc:Choice>
                <mc:Fallback>
                  <p:oleObj name="Equation" r:id="rId3" imgW="126835" imgH="1395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8" y="2386"/>
                          <a:ext cx="127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56"/>
            <p:cNvGraphicFramePr>
              <a:graphicFrameLocks noChangeAspect="1"/>
            </p:cNvGraphicFramePr>
            <p:nvPr/>
          </p:nvGraphicFramePr>
          <p:xfrm>
            <a:off x="3243" y="2387"/>
            <a:ext cx="114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16" name="Equation" r:id="rId5" imgW="114201" imgH="139579" progId="">
                    <p:embed/>
                  </p:oleObj>
                </mc:Choice>
                <mc:Fallback>
                  <p:oleObj name="Equation" r:id="rId5" imgW="114201" imgH="13957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3" y="2387"/>
                          <a:ext cx="114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57"/>
            <p:cNvGraphicFramePr>
              <a:graphicFrameLocks noChangeAspect="1"/>
            </p:cNvGraphicFramePr>
            <p:nvPr/>
          </p:nvGraphicFramePr>
          <p:xfrm>
            <a:off x="2835" y="2343"/>
            <a:ext cx="164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17" name="Equation" r:id="rId7" imgW="165028" imgH="228501" progId="">
                    <p:embed/>
                  </p:oleObj>
                </mc:Choice>
                <mc:Fallback>
                  <p:oleObj name="Equation" r:id="rId7" imgW="165028" imgH="22850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2343"/>
                          <a:ext cx="164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8"/>
            <p:cNvGraphicFramePr>
              <a:graphicFrameLocks noChangeAspect="1"/>
            </p:cNvGraphicFramePr>
            <p:nvPr/>
          </p:nvGraphicFramePr>
          <p:xfrm>
            <a:off x="2848" y="3297"/>
            <a:ext cx="140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18" name="Equation" r:id="rId9" imgW="139579" imgH="177646" progId="Equation.3">
                    <p:embed/>
                  </p:oleObj>
                </mc:Choice>
                <mc:Fallback>
                  <p:oleObj name="Equation" r:id="rId9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3297"/>
                          <a:ext cx="140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59"/>
            <p:cNvGraphicFramePr>
              <a:graphicFrameLocks noChangeAspect="1"/>
            </p:cNvGraphicFramePr>
            <p:nvPr/>
          </p:nvGraphicFramePr>
          <p:xfrm>
            <a:off x="3217" y="2944"/>
            <a:ext cx="254" cy="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19" name="Equation" r:id="rId11" imgW="253780" imgH="304536" progId="">
                    <p:embed/>
                  </p:oleObj>
                </mc:Choice>
                <mc:Fallback>
                  <p:oleObj name="Equation" r:id="rId11" imgW="253780" imgH="30453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7" y="2944"/>
                          <a:ext cx="254" cy="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93"/>
          <p:cNvGrpSpPr>
            <a:grpSpLocks noChangeAspect="1"/>
          </p:cNvGrpSpPr>
          <p:nvPr/>
        </p:nvGrpSpPr>
        <p:grpSpPr bwMode="auto">
          <a:xfrm>
            <a:off x="839787" y="2645916"/>
            <a:ext cx="838200" cy="1164084"/>
            <a:chOff x="988" y="1117"/>
            <a:chExt cx="883" cy="1133"/>
          </a:xfrm>
        </p:grpSpPr>
        <p:sp>
          <p:nvSpPr>
            <p:cNvPr id="1091" name="Line 94"/>
            <p:cNvSpPr>
              <a:spLocks noChangeAspect="1" noChangeShapeType="1"/>
            </p:cNvSpPr>
            <p:nvPr/>
          </p:nvSpPr>
          <p:spPr bwMode="auto">
            <a:xfrm flipV="1">
              <a:off x="1122" y="1697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" name="Line 95"/>
            <p:cNvSpPr>
              <a:spLocks noChangeAspect="1" noChangeShapeType="1"/>
            </p:cNvSpPr>
            <p:nvPr/>
          </p:nvSpPr>
          <p:spPr bwMode="auto">
            <a:xfrm flipH="1" flipV="1">
              <a:off x="1497" y="1296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3" name="Line 96"/>
            <p:cNvSpPr>
              <a:spLocks noChangeAspect="1" noChangeShapeType="1"/>
            </p:cNvSpPr>
            <p:nvPr/>
          </p:nvSpPr>
          <p:spPr bwMode="auto">
            <a:xfrm flipH="1" flipV="1">
              <a:off x="1122" y="1296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4" name="Line 97"/>
            <p:cNvSpPr>
              <a:spLocks noChangeAspect="1" noChangeShapeType="1"/>
            </p:cNvSpPr>
            <p:nvPr/>
          </p:nvSpPr>
          <p:spPr bwMode="auto">
            <a:xfrm flipV="1">
              <a:off x="1684" y="1296"/>
              <a:ext cx="187" cy="4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" name="Freeform 98"/>
            <p:cNvSpPr>
              <a:spLocks noChangeAspect="1"/>
            </p:cNvSpPr>
            <p:nvPr/>
          </p:nvSpPr>
          <p:spPr bwMode="auto">
            <a:xfrm flipV="1">
              <a:off x="1309" y="1631"/>
              <a:ext cx="374" cy="118"/>
            </a:xfrm>
            <a:custGeom>
              <a:avLst/>
              <a:gdLst>
                <a:gd name="T0" fmla="*/ 0 w 635"/>
                <a:gd name="T1" fmla="*/ 66 h 200"/>
                <a:gd name="T2" fmla="*/ 27 w 635"/>
                <a:gd name="T3" fmla="*/ 8 h 200"/>
                <a:gd name="T4" fmla="*/ 80 w 635"/>
                <a:gd name="T5" fmla="*/ 116 h 200"/>
                <a:gd name="T6" fmla="*/ 134 w 635"/>
                <a:gd name="T7" fmla="*/ 11 h 200"/>
                <a:gd name="T8" fmla="*/ 187 w 635"/>
                <a:gd name="T9" fmla="*/ 118 h 200"/>
                <a:gd name="T10" fmla="*/ 240 w 635"/>
                <a:gd name="T11" fmla="*/ 11 h 200"/>
                <a:gd name="T12" fmla="*/ 292 w 635"/>
                <a:gd name="T13" fmla="*/ 118 h 200"/>
                <a:gd name="T14" fmla="*/ 349 w 635"/>
                <a:gd name="T15" fmla="*/ 12 h 200"/>
                <a:gd name="T16" fmla="*/ 374 w 635"/>
                <a:gd name="T17" fmla="*/ 66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5"/>
                <a:gd name="T28" fmla="*/ 0 h 200"/>
                <a:gd name="T29" fmla="*/ 635 w 635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5" h="200">
                  <a:moveTo>
                    <a:pt x="0" y="112"/>
                  </a:moveTo>
                  <a:cubicBezTo>
                    <a:pt x="7" y="96"/>
                    <a:pt x="23" y="0"/>
                    <a:pt x="45" y="14"/>
                  </a:cubicBezTo>
                  <a:cubicBezTo>
                    <a:pt x="67" y="28"/>
                    <a:pt x="105" y="196"/>
                    <a:pt x="135" y="197"/>
                  </a:cubicBezTo>
                  <a:cubicBezTo>
                    <a:pt x="165" y="198"/>
                    <a:pt x="198" y="18"/>
                    <a:pt x="228" y="18"/>
                  </a:cubicBezTo>
                  <a:cubicBezTo>
                    <a:pt x="254" y="17"/>
                    <a:pt x="279" y="200"/>
                    <a:pt x="317" y="200"/>
                  </a:cubicBezTo>
                  <a:cubicBezTo>
                    <a:pt x="347" y="200"/>
                    <a:pt x="377" y="18"/>
                    <a:pt x="407" y="18"/>
                  </a:cubicBezTo>
                  <a:cubicBezTo>
                    <a:pt x="433" y="21"/>
                    <a:pt x="458" y="184"/>
                    <a:pt x="496" y="200"/>
                  </a:cubicBezTo>
                  <a:cubicBezTo>
                    <a:pt x="527" y="200"/>
                    <a:pt x="569" y="36"/>
                    <a:pt x="592" y="21"/>
                  </a:cubicBezTo>
                  <a:cubicBezTo>
                    <a:pt x="615" y="6"/>
                    <a:pt x="626" y="93"/>
                    <a:pt x="635" y="11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 type="oval" w="lg" len="lg"/>
              <a:tailEnd type="oval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31" name="Object 99"/>
            <p:cNvGraphicFramePr>
              <a:graphicFrameLocks noChangeAspect="1"/>
            </p:cNvGraphicFramePr>
            <p:nvPr/>
          </p:nvGraphicFramePr>
          <p:xfrm>
            <a:off x="1679" y="1117"/>
            <a:ext cx="165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0" name="Equation" r:id="rId13" imgW="165028" imgH="228501" progId="Equation.3">
                    <p:embed/>
                  </p:oleObj>
                </mc:Choice>
                <mc:Fallback>
                  <p:oleObj name="Equation" r:id="rId13" imgW="165028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" y="1117"/>
                          <a:ext cx="165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00"/>
            <p:cNvGraphicFramePr>
              <a:graphicFrameLocks noChangeAspect="1"/>
            </p:cNvGraphicFramePr>
            <p:nvPr/>
          </p:nvGraphicFramePr>
          <p:xfrm>
            <a:off x="1383" y="1162"/>
            <a:ext cx="114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1" name="Equation" r:id="rId15" imgW="114201" imgH="139579" progId="Equation.3">
                    <p:embed/>
                  </p:oleObj>
                </mc:Choice>
                <mc:Fallback>
                  <p:oleObj name="Equation" r:id="rId15" imgW="114201" imgH="1395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162"/>
                          <a:ext cx="114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101"/>
            <p:cNvGraphicFramePr>
              <a:graphicFrameLocks noChangeAspect="1"/>
            </p:cNvGraphicFramePr>
            <p:nvPr/>
          </p:nvGraphicFramePr>
          <p:xfrm>
            <a:off x="994" y="1162"/>
            <a:ext cx="127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2" name="Equation" r:id="rId17" imgW="126835" imgH="139518" progId="Equation.3">
                    <p:embed/>
                  </p:oleObj>
                </mc:Choice>
                <mc:Fallback>
                  <p:oleObj name="Equation" r:id="rId17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4" y="1162"/>
                          <a:ext cx="127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102"/>
            <p:cNvGraphicFramePr>
              <a:graphicFrameLocks noChangeAspect="1"/>
            </p:cNvGraphicFramePr>
            <p:nvPr/>
          </p:nvGraphicFramePr>
          <p:xfrm>
            <a:off x="988" y="2072"/>
            <a:ext cx="140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3" name="Equation" r:id="rId19" imgW="139579" imgH="177646" progId="Equation.3">
                    <p:embed/>
                  </p:oleObj>
                </mc:Choice>
                <mc:Fallback>
                  <p:oleObj name="Equation" r:id="rId19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" y="2072"/>
                          <a:ext cx="140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5" name="Object 103"/>
            <p:cNvGraphicFramePr>
              <a:graphicFrameLocks noChangeAspect="1"/>
            </p:cNvGraphicFramePr>
            <p:nvPr/>
          </p:nvGraphicFramePr>
          <p:xfrm>
            <a:off x="1357" y="1763"/>
            <a:ext cx="254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4" name="Equation" r:id="rId20" imgW="253780" imgH="304536" progId="">
                    <p:embed/>
                  </p:oleObj>
                </mc:Choice>
                <mc:Fallback>
                  <p:oleObj name="Equation" r:id="rId20" imgW="253780" imgH="30453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7" y="1763"/>
                          <a:ext cx="254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37"/>
          <p:cNvGrpSpPr>
            <a:grpSpLocks noChangeAspect="1"/>
          </p:cNvGrpSpPr>
          <p:nvPr/>
        </p:nvGrpSpPr>
        <p:grpSpPr bwMode="auto">
          <a:xfrm>
            <a:off x="1225550" y="5078413"/>
            <a:ext cx="746125" cy="1246187"/>
            <a:chOff x="482" y="2982"/>
            <a:chExt cx="727" cy="1121"/>
          </a:xfrm>
        </p:grpSpPr>
        <p:sp>
          <p:nvSpPr>
            <p:cNvPr id="1087" name="Line 46"/>
            <p:cNvSpPr>
              <a:spLocks noChangeAspect="1" noChangeShapeType="1"/>
            </p:cNvSpPr>
            <p:nvPr/>
          </p:nvSpPr>
          <p:spPr bwMode="auto">
            <a:xfrm flipV="1">
              <a:off x="581" y="3571"/>
              <a:ext cx="192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36" name="Object 38"/>
            <p:cNvGraphicFramePr>
              <a:graphicFrameLocks noChangeAspect="1"/>
            </p:cNvGraphicFramePr>
            <p:nvPr/>
          </p:nvGraphicFramePr>
          <p:xfrm>
            <a:off x="494" y="3973"/>
            <a:ext cx="131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5" name="Equation" r:id="rId22" imgW="126725" imgH="126725" progId="Equation.3">
                    <p:embed/>
                  </p:oleObj>
                </mc:Choice>
                <mc:Fallback>
                  <p:oleObj name="Equation" r:id="rId22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" y="3973"/>
                          <a:ext cx="131" cy="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8" name="Line 39"/>
            <p:cNvSpPr>
              <a:spLocks noChangeAspect="1" noChangeShapeType="1"/>
            </p:cNvSpPr>
            <p:nvPr/>
          </p:nvSpPr>
          <p:spPr bwMode="auto">
            <a:xfrm flipH="1" flipV="1">
              <a:off x="587" y="3167"/>
              <a:ext cx="192" cy="41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" name="Line 41"/>
            <p:cNvSpPr>
              <a:spLocks noChangeAspect="1" noChangeShapeType="1"/>
            </p:cNvSpPr>
            <p:nvPr/>
          </p:nvSpPr>
          <p:spPr bwMode="auto">
            <a:xfrm flipV="1">
              <a:off x="780" y="3159"/>
              <a:ext cx="27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 type="oval" w="lg" len="lg"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0" name="Line 42"/>
            <p:cNvSpPr>
              <a:spLocks noChangeAspect="1" noChangeShapeType="1"/>
            </p:cNvSpPr>
            <p:nvPr/>
          </p:nvSpPr>
          <p:spPr bwMode="auto">
            <a:xfrm flipV="1">
              <a:off x="780" y="3159"/>
              <a:ext cx="274" cy="41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37" name="Object 43"/>
            <p:cNvGraphicFramePr>
              <a:graphicFrameLocks noChangeAspect="1"/>
            </p:cNvGraphicFramePr>
            <p:nvPr/>
          </p:nvGraphicFramePr>
          <p:xfrm>
            <a:off x="1027" y="2982"/>
            <a:ext cx="182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6" name="Equation" r:id="rId24" imgW="177569" imgH="215619" progId="Equation.3">
                    <p:embed/>
                  </p:oleObj>
                </mc:Choice>
                <mc:Fallback>
                  <p:oleObj name="Equation" r:id="rId24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7" y="2982"/>
                          <a:ext cx="182" cy="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8" name="Object 44"/>
            <p:cNvGraphicFramePr>
              <a:graphicFrameLocks noChangeAspect="1"/>
            </p:cNvGraphicFramePr>
            <p:nvPr/>
          </p:nvGraphicFramePr>
          <p:xfrm>
            <a:off x="729" y="3022"/>
            <a:ext cx="130" cy="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7" name="Equation" r:id="rId26" imgW="126835" imgH="139518" progId="Equation.3">
                    <p:embed/>
                  </p:oleObj>
                </mc:Choice>
                <mc:Fallback>
                  <p:oleObj name="Equation" r:id="rId26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9" y="3022"/>
                          <a:ext cx="130" cy="1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9" name="Object 45"/>
            <p:cNvGraphicFramePr>
              <a:graphicFrameLocks noChangeAspect="1"/>
            </p:cNvGraphicFramePr>
            <p:nvPr/>
          </p:nvGraphicFramePr>
          <p:xfrm>
            <a:off x="482" y="3022"/>
            <a:ext cx="130" cy="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8" name="Equation" r:id="rId28" imgW="126780" imgH="164814" progId="Equation.3">
                    <p:embed/>
                  </p:oleObj>
                </mc:Choice>
                <mc:Fallback>
                  <p:oleObj name="Equation" r:id="rId28" imgW="126780" imgH="16481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" y="3022"/>
                          <a:ext cx="130" cy="1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5" name="TextBox 124"/>
          <p:cNvSpPr txBox="1"/>
          <p:nvPr/>
        </p:nvSpPr>
        <p:spPr>
          <a:xfrm>
            <a:off x="2744787" y="6019800"/>
            <a:ext cx="446088" cy="519113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A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824412" y="6172200"/>
            <a:ext cx="434975" cy="519113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B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35387" y="6019801"/>
            <a:ext cx="428625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C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278187" y="6248401"/>
            <a:ext cx="427038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554787" y="6172200"/>
            <a:ext cx="455613" cy="519112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b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411787" y="6096000"/>
            <a:ext cx="469900" cy="519113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N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088187" y="6110287"/>
            <a:ext cx="523875" cy="519113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b</a:t>
            </a:r>
            <a:r>
              <a:rPr lang="el-GR" i="1" baseline="-25000" dirty="0"/>
              <a:t>ν</a:t>
            </a:r>
            <a:endParaRPr lang="en-US" i="1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4297362" y="6248400"/>
            <a:ext cx="460293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5945187" y="6096000"/>
            <a:ext cx="435497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/>
              <a:t>R</a:t>
            </a:r>
            <a:endParaRPr lang="en-US" i="1" dirty="0"/>
          </a:p>
        </p:txBody>
      </p:sp>
      <p:sp>
        <p:nvSpPr>
          <p:cNvPr id="80" name="TextBox 79"/>
          <p:cNvSpPr txBox="1"/>
          <p:nvPr/>
        </p:nvSpPr>
        <p:spPr>
          <a:xfrm>
            <a:off x="2058987" y="5424249"/>
            <a:ext cx="496359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i="1" dirty="0" smtClean="0"/>
              <a:t>τ</a:t>
            </a:r>
            <a:r>
              <a:rPr lang="en-US" i="1" baseline="-25000" dirty="0" smtClean="0"/>
              <a:t>n</a:t>
            </a:r>
            <a:endParaRPr lang="en-US" i="1" baseline="-25000" dirty="0"/>
          </a:p>
        </p:txBody>
      </p:sp>
      <p:cxnSp>
        <p:nvCxnSpPr>
          <p:cNvPr id="100" name="Straight Connector 99"/>
          <p:cNvCxnSpPr>
            <a:stCxn id="29" idx="1"/>
            <a:endCxn id="23" idx="3"/>
          </p:cNvCxnSpPr>
          <p:nvPr/>
        </p:nvCxnSpPr>
        <p:spPr>
          <a:xfrm flipH="1">
            <a:off x="3125787" y="1599470"/>
            <a:ext cx="2013723" cy="1267855"/>
          </a:xfrm>
          <a:prstGeom prst="line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9" idx="1"/>
            <a:endCxn id="24" idx="3"/>
          </p:cNvCxnSpPr>
          <p:nvPr/>
        </p:nvCxnSpPr>
        <p:spPr>
          <a:xfrm flipH="1">
            <a:off x="4344987" y="1599470"/>
            <a:ext cx="794523" cy="1293996"/>
          </a:xfrm>
          <a:prstGeom prst="line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29" idx="1"/>
            <a:endCxn id="26" idx="3"/>
          </p:cNvCxnSpPr>
          <p:nvPr/>
        </p:nvCxnSpPr>
        <p:spPr>
          <a:xfrm>
            <a:off x="5139510" y="1599470"/>
            <a:ext cx="500877" cy="1720698"/>
          </a:xfrm>
          <a:prstGeom prst="line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29" idx="1"/>
            <a:endCxn id="27" idx="3"/>
          </p:cNvCxnSpPr>
          <p:nvPr/>
        </p:nvCxnSpPr>
        <p:spPr>
          <a:xfrm>
            <a:off x="5139510" y="1599470"/>
            <a:ext cx="1948677" cy="1725055"/>
          </a:xfrm>
          <a:prstGeom prst="line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26" idx="1"/>
            <a:endCxn id="6" idx="0"/>
          </p:cNvCxnSpPr>
          <p:nvPr/>
        </p:nvCxnSpPr>
        <p:spPr>
          <a:xfrm>
            <a:off x="5640387" y="4037789"/>
            <a:ext cx="457200" cy="1417535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27" idx="1"/>
            <a:endCxn id="7" idx="0"/>
          </p:cNvCxnSpPr>
          <p:nvPr/>
        </p:nvCxnSpPr>
        <p:spPr>
          <a:xfrm>
            <a:off x="7088187" y="4113907"/>
            <a:ext cx="381000" cy="1341417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27" idx="1"/>
            <a:endCxn id="6" idx="0"/>
          </p:cNvCxnSpPr>
          <p:nvPr/>
        </p:nvCxnSpPr>
        <p:spPr>
          <a:xfrm flipH="1">
            <a:off x="6097587" y="4113907"/>
            <a:ext cx="990600" cy="1341417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27" idx="1"/>
            <a:endCxn id="5" idx="0"/>
          </p:cNvCxnSpPr>
          <p:nvPr/>
        </p:nvCxnSpPr>
        <p:spPr>
          <a:xfrm flipH="1">
            <a:off x="4725987" y="4113907"/>
            <a:ext cx="2362200" cy="1341417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27" idx="1"/>
            <a:endCxn id="4" idx="0"/>
          </p:cNvCxnSpPr>
          <p:nvPr/>
        </p:nvCxnSpPr>
        <p:spPr>
          <a:xfrm flipH="1">
            <a:off x="3354387" y="4113907"/>
            <a:ext cx="3733800" cy="1341417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77" idx="1"/>
            <a:endCxn id="7" idx="0"/>
          </p:cNvCxnSpPr>
          <p:nvPr/>
        </p:nvCxnSpPr>
        <p:spPr>
          <a:xfrm>
            <a:off x="7392987" y="3199426"/>
            <a:ext cx="76200" cy="2255898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77" idx="1"/>
            <a:endCxn id="6" idx="0"/>
          </p:cNvCxnSpPr>
          <p:nvPr/>
        </p:nvCxnSpPr>
        <p:spPr>
          <a:xfrm flipH="1">
            <a:off x="6097587" y="3199426"/>
            <a:ext cx="1295400" cy="2255898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77" idx="1"/>
            <a:endCxn id="5" idx="0"/>
          </p:cNvCxnSpPr>
          <p:nvPr/>
        </p:nvCxnSpPr>
        <p:spPr>
          <a:xfrm flipH="1">
            <a:off x="4725987" y="3199426"/>
            <a:ext cx="2667000" cy="2255898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77" idx="1"/>
            <a:endCxn id="4" idx="0"/>
          </p:cNvCxnSpPr>
          <p:nvPr/>
        </p:nvCxnSpPr>
        <p:spPr>
          <a:xfrm flipH="1">
            <a:off x="3354387" y="3199426"/>
            <a:ext cx="4038600" cy="2255898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25" idx="1"/>
            <a:endCxn id="5" idx="0"/>
          </p:cNvCxnSpPr>
          <p:nvPr/>
        </p:nvCxnSpPr>
        <p:spPr>
          <a:xfrm flipH="1">
            <a:off x="4725987" y="3122902"/>
            <a:ext cx="1027113" cy="2332422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24" idx="1"/>
            <a:endCxn id="6" idx="0"/>
          </p:cNvCxnSpPr>
          <p:nvPr/>
        </p:nvCxnSpPr>
        <p:spPr>
          <a:xfrm>
            <a:off x="4344987" y="4113421"/>
            <a:ext cx="1752600" cy="1341903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24" idx="1"/>
            <a:endCxn id="4" idx="0"/>
          </p:cNvCxnSpPr>
          <p:nvPr/>
        </p:nvCxnSpPr>
        <p:spPr>
          <a:xfrm flipH="1">
            <a:off x="3354387" y="4113421"/>
            <a:ext cx="990600" cy="1341903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23" idx="1"/>
            <a:endCxn id="5" idx="0"/>
          </p:cNvCxnSpPr>
          <p:nvPr/>
        </p:nvCxnSpPr>
        <p:spPr>
          <a:xfrm>
            <a:off x="3125787" y="3656707"/>
            <a:ext cx="1600200" cy="1798617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29" idx="1"/>
            <a:endCxn id="25" idx="3"/>
          </p:cNvCxnSpPr>
          <p:nvPr/>
        </p:nvCxnSpPr>
        <p:spPr>
          <a:xfrm>
            <a:off x="5139510" y="1599470"/>
            <a:ext cx="613590" cy="375239"/>
          </a:xfrm>
          <a:prstGeom prst="line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/>
          <p:cNvSpPr/>
          <p:nvPr/>
        </p:nvSpPr>
        <p:spPr>
          <a:xfrm>
            <a:off x="4953000" y="1905000"/>
            <a:ext cx="16002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Exotic Fermions</a:t>
            </a:r>
          </a:p>
        </p:txBody>
      </p:sp>
      <p:sp>
        <p:nvSpPr>
          <p:cNvPr id="26" name="Cloud 25"/>
          <p:cNvSpPr/>
          <p:nvPr/>
        </p:nvSpPr>
        <p:spPr>
          <a:xfrm>
            <a:off x="4878387" y="3276600"/>
            <a:ext cx="1524000" cy="762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Charged Higgs</a:t>
            </a:r>
          </a:p>
        </p:txBody>
      </p:sp>
      <p:sp>
        <p:nvSpPr>
          <p:cNvPr id="27" name="Cloud 26"/>
          <p:cNvSpPr/>
          <p:nvPr/>
        </p:nvSpPr>
        <p:spPr>
          <a:xfrm>
            <a:off x="6402387" y="3276600"/>
            <a:ext cx="1371600" cy="838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Lepto</a:t>
            </a:r>
            <a:r>
              <a:rPr lang="en-US" dirty="0"/>
              <a:t>-quarks</a:t>
            </a:r>
          </a:p>
        </p:txBody>
      </p:sp>
      <p:sp>
        <p:nvSpPr>
          <p:cNvPr id="77" name="Cloud 76"/>
          <p:cNvSpPr/>
          <p:nvPr/>
        </p:nvSpPr>
        <p:spPr>
          <a:xfrm>
            <a:off x="6630987" y="2286000"/>
            <a:ext cx="152400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Contact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Interaction</a:t>
            </a:r>
            <a:endParaRPr lang="en-US" dirty="0"/>
          </a:p>
        </p:txBody>
      </p:sp>
      <p:grpSp>
        <p:nvGrpSpPr>
          <p:cNvPr id="13" name="Group 17"/>
          <p:cNvGrpSpPr/>
          <p:nvPr/>
        </p:nvGrpSpPr>
        <p:grpSpPr>
          <a:xfrm>
            <a:off x="2744787" y="3646487"/>
            <a:ext cx="1219200" cy="1839913"/>
            <a:chOff x="2744787" y="3646487"/>
            <a:chExt cx="1219200" cy="1839913"/>
          </a:xfrm>
        </p:grpSpPr>
        <p:cxnSp>
          <p:nvCxnSpPr>
            <p:cNvPr id="174" name="Straight Connector 173"/>
            <p:cNvCxnSpPr>
              <a:stCxn id="23" idx="1"/>
              <a:endCxn id="4" idx="0"/>
            </p:cNvCxnSpPr>
            <p:nvPr/>
          </p:nvCxnSpPr>
          <p:spPr>
            <a:xfrm>
              <a:off x="3125787" y="3656707"/>
              <a:ext cx="228600" cy="1798617"/>
            </a:xfrm>
            <a:prstGeom prst="line">
              <a:avLst/>
            </a:prstGeom>
            <a:ln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744787" y="3646487"/>
              <a:ext cx="1219200" cy="183991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Standard Model</a:t>
              </a:r>
            </a:p>
          </p:txBody>
        </p:sp>
        <p:pic>
          <p:nvPicPr>
            <p:cNvPr id="1050" name="Picture 21" descr="Standard_Model_of_Elementary_Particles_Abridged.wmf"/>
            <p:cNvPicPr>
              <a:picLocks noChangeAspect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2744787" y="4343400"/>
              <a:ext cx="121761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3"/>
          <p:cNvSpPr/>
          <p:nvPr/>
        </p:nvSpPr>
        <p:spPr>
          <a:xfrm>
            <a:off x="2744787" y="5455324"/>
            <a:ext cx="1219200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V-A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6387" y="5455324"/>
            <a:ext cx="1219200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V+A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7987" y="5455324"/>
            <a:ext cx="1219200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9587" y="5455324"/>
            <a:ext cx="1219200" cy="4572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773987" y="6172200"/>
            <a:ext cx="455613" cy="51935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/>
              <a:t>…</a:t>
            </a:r>
            <a:endParaRPr lang="en-US" i="1" dirty="0"/>
          </a:p>
        </p:txBody>
      </p:sp>
      <p:sp>
        <p:nvSpPr>
          <p:cNvPr id="24" name="Cloud 23"/>
          <p:cNvSpPr/>
          <p:nvPr/>
        </p:nvSpPr>
        <p:spPr>
          <a:xfrm>
            <a:off x="3735387" y="2819400"/>
            <a:ext cx="12192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SUSY</a:t>
            </a:r>
          </a:p>
        </p:txBody>
      </p:sp>
      <p:sp>
        <p:nvSpPr>
          <p:cNvPr id="23" name="Cloud 22"/>
          <p:cNvSpPr/>
          <p:nvPr/>
        </p:nvSpPr>
        <p:spPr>
          <a:xfrm>
            <a:off x="2439987" y="2819400"/>
            <a:ext cx="1371600" cy="838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L-R </a:t>
            </a:r>
            <a:r>
              <a:rPr lang="en-US" dirty="0" smtClean="0"/>
              <a:t>Models</a:t>
            </a:r>
            <a:endParaRPr lang="en-US" dirty="0"/>
          </a:p>
        </p:txBody>
      </p:sp>
      <p:cxnSp>
        <p:nvCxnSpPr>
          <p:cNvPr id="214" name="Straight Connector 213"/>
          <p:cNvCxnSpPr>
            <a:stCxn id="24" idx="1"/>
            <a:endCxn id="7" idx="0"/>
          </p:cNvCxnSpPr>
          <p:nvPr/>
        </p:nvCxnSpPr>
        <p:spPr>
          <a:xfrm>
            <a:off x="4344987" y="4113421"/>
            <a:ext cx="3124200" cy="1341903"/>
          </a:xfrm>
          <a:prstGeom prst="line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4"/>
          <p:cNvGrpSpPr/>
          <p:nvPr/>
        </p:nvGrpSpPr>
        <p:grpSpPr>
          <a:xfrm>
            <a:off x="1062037" y="3805237"/>
            <a:ext cx="1073150" cy="1268413"/>
            <a:chOff x="69850" y="3805237"/>
            <a:chExt cx="1073150" cy="1268413"/>
          </a:xfrm>
        </p:grpSpPr>
        <p:sp>
          <p:nvSpPr>
            <p:cNvPr id="1082" name="Line 94"/>
            <p:cNvSpPr>
              <a:spLocks noChangeAspect="1" noChangeShapeType="1"/>
            </p:cNvSpPr>
            <p:nvPr/>
          </p:nvSpPr>
          <p:spPr bwMode="auto">
            <a:xfrm flipV="1">
              <a:off x="396282" y="4442441"/>
              <a:ext cx="191979" cy="445381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3" name="Line 95"/>
            <p:cNvSpPr>
              <a:spLocks noChangeAspect="1" noChangeShapeType="1"/>
            </p:cNvSpPr>
            <p:nvPr/>
          </p:nvSpPr>
          <p:spPr bwMode="auto">
            <a:xfrm flipH="1" flipV="1">
              <a:off x="759042" y="3997061"/>
              <a:ext cx="191979" cy="445381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" name="Line 96"/>
            <p:cNvSpPr>
              <a:spLocks noChangeAspect="1" noChangeShapeType="1"/>
            </p:cNvSpPr>
            <p:nvPr/>
          </p:nvSpPr>
          <p:spPr bwMode="auto">
            <a:xfrm flipH="1" flipV="1">
              <a:off x="396282" y="3997061"/>
              <a:ext cx="191979" cy="445381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" name="Line 97"/>
            <p:cNvSpPr>
              <a:spLocks noChangeAspect="1" noChangeShapeType="1"/>
            </p:cNvSpPr>
            <p:nvPr/>
          </p:nvSpPr>
          <p:spPr bwMode="auto">
            <a:xfrm flipV="1">
              <a:off x="951021" y="3997061"/>
              <a:ext cx="191979" cy="445381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40" name="Object 21"/>
            <p:cNvGraphicFramePr>
              <a:graphicFrameLocks noChangeAspect="1"/>
            </p:cNvGraphicFramePr>
            <p:nvPr/>
          </p:nvGraphicFramePr>
          <p:xfrm>
            <a:off x="940224" y="3805237"/>
            <a:ext cx="181285" cy="241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29" name="Equation" r:id="rId31" imgW="177569" imgH="215619" progId="Equation.3">
                    <p:embed/>
                  </p:oleObj>
                </mc:Choice>
                <mc:Fallback>
                  <p:oleObj name="Equation" r:id="rId31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224" y="3805237"/>
                          <a:ext cx="181285" cy="2410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1" name="Object 22"/>
            <p:cNvGraphicFramePr>
              <a:graphicFrameLocks noChangeAspect="1"/>
            </p:cNvGraphicFramePr>
            <p:nvPr/>
          </p:nvGraphicFramePr>
          <p:xfrm>
            <a:off x="635487" y="3848553"/>
            <a:ext cx="130125" cy="155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0" name="Equation" r:id="rId33" imgW="126835" imgH="139518" progId="Equation.3">
                    <p:embed/>
                  </p:oleObj>
                </mc:Choice>
                <mc:Fallback>
                  <p:oleObj name="Equation" r:id="rId33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487" y="3848553"/>
                          <a:ext cx="130125" cy="1554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3" name="Object 24"/>
            <p:cNvGraphicFramePr>
              <a:graphicFrameLocks noChangeAspect="1"/>
            </p:cNvGraphicFramePr>
            <p:nvPr/>
          </p:nvGraphicFramePr>
          <p:xfrm>
            <a:off x="76200" y="4894262"/>
            <a:ext cx="130175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1" name="Equation" r:id="rId35" imgW="126835" imgH="139518" progId="Equation.3">
                    <p:embed/>
                  </p:oleObj>
                </mc:Choice>
                <mc:Fallback>
                  <p:oleObj name="Equation" r:id="rId35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" y="4894262"/>
                          <a:ext cx="130175" cy="15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4" name="Object 25"/>
            <p:cNvGraphicFramePr>
              <a:graphicFrameLocks noChangeAspect="1"/>
            </p:cNvGraphicFramePr>
            <p:nvPr/>
          </p:nvGraphicFramePr>
          <p:xfrm>
            <a:off x="623455" y="4471642"/>
            <a:ext cx="246267" cy="257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2" name="Equation" r:id="rId37" imgW="241300" imgH="228600" progId="Equation.3">
                    <p:embed/>
                  </p:oleObj>
                </mc:Choice>
                <mc:Fallback>
                  <p:oleObj name="Equation" r:id="rId37" imgW="241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455" y="4471642"/>
                          <a:ext cx="246267" cy="257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2" name="Freeform 98"/>
            <p:cNvSpPr>
              <a:spLocks noChangeAspect="1"/>
            </p:cNvSpPr>
            <p:nvPr/>
          </p:nvSpPr>
          <p:spPr bwMode="auto">
            <a:xfrm flipV="1">
              <a:off x="589386" y="4374563"/>
              <a:ext cx="355025" cy="121237"/>
            </a:xfrm>
            <a:custGeom>
              <a:avLst/>
              <a:gdLst>
                <a:gd name="T0" fmla="*/ 0 w 635"/>
                <a:gd name="T1" fmla="*/ 66 h 200"/>
                <a:gd name="T2" fmla="*/ 27 w 635"/>
                <a:gd name="T3" fmla="*/ 8 h 200"/>
                <a:gd name="T4" fmla="*/ 80 w 635"/>
                <a:gd name="T5" fmla="*/ 116 h 200"/>
                <a:gd name="T6" fmla="*/ 134 w 635"/>
                <a:gd name="T7" fmla="*/ 11 h 200"/>
                <a:gd name="T8" fmla="*/ 187 w 635"/>
                <a:gd name="T9" fmla="*/ 118 h 200"/>
                <a:gd name="T10" fmla="*/ 240 w 635"/>
                <a:gd name="T11" fmla="*/ 11 h 200"/>
                <a:gd name="T12" fmla="*/ 292 w 635"/>
                <a:gd name="T13" fmla="*/ 118 h 200"/>
                <a:gd name="T14" fmla="*/ 349 w 635"/>
                <a:gd name="T15" fmla="*/ 12 h 200"/>
                <a:gd name="T16" fmla="*/ 374 w 635"/>
                <a:gd name="T17" fmla="*/ 66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5"/>
                <a:gd name="T28" fmla="*/ 0 h 200"/>
                <a:gd name="T29" fmla="*/ 635 w 635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5" h="200">
                  <a:moveTo>
                    <a:pt x="0" y="112"/>
                  </a:moveTo>
                  <a:cubicBezTo>
                    <a:pt x="7" y="96"/>
                    <a:pt x="23" y="0"/>
                    <a:pt x="45" y="14"/>
                  </a:cubicBezTo>
                  <a:cubicBezTo>
                    <a:pt x="67" y="28"/>
                    <a:pt x="105" y="196"/>
                    <a:pt x="135" y="197"/>
                  </a:cubicBezTo>
                  <a:cubicBezTo>
                    <a:pt x="165" y="198"/>
                    <a:pt x="198" y="18"/>
                    <a:pt x="228" y="18"/>
                  </a:cubicBezTo>
                  <a:cubicBezTo>
                    <a:pt x="254" y="17"/>
                    <a:pt x="279" y="200"/>
                    <a:pt x="317" y="200"/>
                  </a:cubicBezTo>
                  <a:cubicBezTo>
                    <a:pt x="347" y="200"/>
                    <a:pt x="377" y="18"/>
                    <a:pt x="407" y="18"/>
                  </a:cubicBezTo>
                  <a:cubicBezTo>
                    <a:pt x="433" y="21"/>
                    <a:pt x="458" y="184"/>
                    <a:pt x="496" y="200"/>
                  </a:cubicBezTo>
                  <a:cubicBezTo>
                    <a:pt x="527" y="200"/>
                    <a:pt x="569" y="36"/>
                    <a:pt x="592" y="21"/>
                  </a:cubicBezTo>
                  <a:cubicBezTo>
                    <a:pt x="615" y="6"/>
                    <a:pt x="626" y="93"/>
                    <a:pt x="635" y="112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 type="oval" w="lg" len="lg"/>
              <a:tailEnd type="oval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96"/>
            <p:cNvSpPr>
              <a:spLocks noChangeShapeType="1"/>
            </p:cNvSpPr>
            <p:nvPr/>
          </p:nvSpPr>
          <p:spPr bwMode="auto">
            <a:xfrm flipH="1" flipV="1">
              <a:off x="292100" y="3996182"/>
              <a:ext cx="0" cy="886968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96"/>
            <p:cNvSpPr>
              <a:spLocks noChangeShapeType="1"/>
            </p:cNvSpPr>
            <p:nvPr/>
          </p:nvSpPr>
          <p:spPr bwMode="auto">
            <a:xfrm flipH="1" flipV="1">
              <a:off x="152400" y="3996182"/>
              <a:ext cx="0" cy="886968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" name="Object 24"/>
            <p:cNvGraphicFramePr>
              <a:graphicFrameLocks noChangeAspect="1"/>
            </p:cNvGraphicFramePr>
            <p:nvPr/>
          </p:nvGraphicFramePr>
          <p:xfrm>
            <a:off x="203200" y="4851400"/>
            <a:ext cx="142875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3" name="Equation" r:id="rId39" imgW="139579" imgH="177646" progId="Equation.3">
                    <p:embed/>
                  </p:oleObj>
                </mc:Choice>
                <mc:Fallback>
                  <p:oleObj name="Equation" r:id="rId39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200" y="4851400"/>
                          <a:ext cx="142875" cy="200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4"/>
            <p:cNvGraphicFramePr>
              <a:graphicFrameLocks noChangeAspect="1"/>
            </p:cNvGraphicFramePr>
            <p:nvPr/>
          </p:nvGraphicFramePr>
          <p:xfrm>
            <a:off x="76200" y="3886200"/>
            <a:ext cx="130175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4" name="Equation" r:id="rId41" imgW="126835" imgH="139518" progId="Equation.3">
                    <p:embed/>
                  </p:oleObj>
                </mc:Choice>
                <mc:Fallback>
                  <p:oleObj name="Equation" r:id="rId41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" y="3886200"/>
                          <a:ext cx="130175" cy="15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24"/>
            <p:cNvGraphicFramePr>
              <a:graphicFrameLocks noChangeAspect="1"/>
            </p:cNvGraphicFramePr>
            <p:nvPr/>
          </p:nvGraphicFramePr>
          <p:xfrm>
            <a:off x="381000" y="3886200"/>
            <a:ext cx="130175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5" name="Equation" r:id="rId42" imgW="126835" imgH="139518" progId="Equation.3">
                    <p:embed/>
                  </p:oleObj>
                </mc:Choice>
                <mc:Fallback>
                  <p:oleObj name="Equation" r:id="rId42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3886200"/>
                          <a:ext cx="130175" cy="15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6" name="Object 24"/>
            <p:cNvGraphicFramePr>
              <a:graphicFrameLocks noChangeAspect="1"/>
            </p:cNvGraphicFramePr>
            <p:nvPr/>
          </p:nvGraphicFramePr>
          <p:xfrm>
            <a:off x="342900" y="4851400"/>
            <a:ext cx="142875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6" name="Equation" r:id="rId43" imgW="139579" imgH="177646" progId="Equation.3">
                    <p:embed/>
                  </p:oleObj>
                </mc:Choice>
                <mc:Fallback>
                  <p:oleObj name="Equation" r:id="rId43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" y="4851400"/>
                          <a:ext cx="142875" cy="200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24"/>
            <p:cNvGraphicFramePr>
              <a:graphicFrameLocks noChangeAspect="1"/>
            </p:cNvGraphicFramePr>
            <p:nvPr/>
          </p:nvGraphicFramePr>
          <p:xfrm>
            <a:off x="222250" y="3843338"/>
            <a:ext cx="142875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37" name="Equation" r:id="rId44" imgW="139579" imgH="177646" progId="Equation.3">
                    <p:embed/>
                  </p:oleObj>
                </mc:Choice>
                <mc:Fallback>
                  <p:oleObj name="Equation" r:id="rId44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50" y="3843338"/>
                          <a:ext cx="142875" cy="200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" name="Oval 131"/>
            <p:cNvSpPr/>
            <p:nvPr/>
          </p:nvSpPr>
          <p:spPr>
            <a:xfrm>
              <a:off x="69850" y="3844925"/>
              <a:ext cx="457200" cy="228600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76200" y="4845050"/>
              <a:ext cx="457200" cy="228600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1905782" y="4648200"/>
            <a:ext cx="762805" cy="374252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latin typeface="+mn-lt"/>
              </a:rPr>
              <a:t>V</a:t>
            </a:r>
            <a:r>
              <a:rPr lang="en-GB" sz="1600" i="1" baseline="-25000" dirty="0" err="1" smtClean="0">
                <a:latin typeface="+mn-lt"/>
              </a:rPr>
              <a:t>ud</a:t>
            </a:r>
            <a:r>
              <a:rPr lang="en-GB" sz="1600" dirty="0" smtClean="0">
                <a:latin typeface="+mn-lt"/>
              </a:rPr>
              <a:t>, </a:t>
            </a:r>
            <a:r>
              <a:rPr lang="en-GB" sz="1600" i="1" dirty="0" err="1" smtClean="0">
                <a:latin typeface="+mn-lt"/>
              </a:rPr>
              <a:t>g</a:t>
            </a:r>
            <a:r>
              <a:rPr lang="en-GB" sz="1600" baseline="-25000" dirty="0" err="1" smtClean="0">
                <a:latin typeface="+mn-lt"/>
              </a:rPr>
              <a:t>A</a:t>
            </a:r>
            <a:endParaRPr lang="en-GB" sz="1600" baseline="-25000" dirty="0">
              <a:latin typeface="+mn-lt"/>
            </a:endParaRPr>
          </a:p>
        </p:txBody>
      </p:sp>
      <p:grpSp>
        <p:nvGrpSpPr>
          <p:cNvPr id="15" name="Group 111"/>
          <p:cNvGrpSpPr/>
          <p:nvPr/>
        </p:nvGrpSpPr>
        <p:grpSpPr>
          <a:xfrm>
            <a:off x="7924800" y="228600"/>
            <a:ext cx="1219200" cy="5029200"/>
            <a:chOff x="7924800" y="228600"/>
            <a:chExt cx="1219200" cy="5029200"/>
          </a:xfrm>
        </p:grpSpPr>
        <p:sp>
          <p:nvSpPr>
            <p:cNvPr id="114" name="Snip Diagonal Corner Rectangle 113"/>
            <p:cNvSpPr/>
            <p:nvPr/>
          </p:nvSpPr>
          <p:spPr>
            <a:xfrm>
              <a:off x="8258135" y="2320724"/>
              <a:ext cx="352465" cy="2917703"/>
            </a:xfrm>
            <a:prstGeom prst="snip2DiagRect">
              <a:avLst/>
            </a:prstGeom>
            <a:gradFill flip="none" rotWithShape="1">
              <a:gsLst>
                <a:gs pos="0">
                  <a:schemeClr val="bg1"/>
                </a:gs>
                <a:gs pos="19000">
                  <a:srgbClr val="00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ANNI precision physics</a:t>
              </a:r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924800" y="621268"/>
              <a:ext cx="1023101" cy="36933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Accuracy</a:t>
              </a: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H="1" flipV="1">
              <a:off x="8599487" y="228600"/>
              <a:ext cx="11113" cy="5029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42"/>
            <p:cNvSpPr txBox="1">
              <a:spLocks noChangeArrowheads="1"/>
            </p:cNvSpPr>
            <p:nvPr/>
          </p:nvSpPr>
          <p:spPr bwMode="auto">
            <a:xfrm>
              <a:off x="8599487" y="2373312"/>
              <a:ext cx="5445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-4</a:t>
              </a:r>
            </a:p>
          </p:txBody>
        </p:sp>
        <p:sp>
          <p:nvSpPr>
            <p:cNvPr id="136" name="TextBox 44"/>
            <p:cNvSpPr txBox="1">
              <a:spLocks noChangeArrowheads="1"/>
            </p:cNvSpPr>
            <p:nvPr/>
          </p:nvSpPr>
          <p:spPr bwMode="auto">
            <a:xfrm>
              <a:off x="8599487" y="3733800"/>
              <a:ext cx="5445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-3</a:t>
              </a:r>
            </a:p>
          </p:txBody>
        </p:sp>
        <p:grpSp>
          <p:nvGrpSpPr>
            <p:cNvPr id="16" name="Group 137"/>
            <p:cNvGrpSpPr/>
            <p:nvPr/>
          </p:nvGrpSpPr>
          <p:grpSpPr>
            <a:xfrm>
              <a:off x="8447087" y="1600200"/>
              <a:ext cx="304800" cy="228600"/>
              <a:chOff x="7467600" y="1600200"/>
              <a:chExt cx="304800" cy="228600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7543800" y="16764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7467600" y="1600200"/>
                <a:ext cx="304800" cy="152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7467600" y="1676400"/>
                <a:ext cx="304800" cy="152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5" name="Snip Diagonal Corner Rectangle 144"/>
          <p:cNvSpPr/>
          <p:nvPr/>
        </p:nvSpPr>
        <p:spPr>
          <a:xfrm>
            <a:off x="104371" y="3048000"/>
            <a:ext cx="352829" cy="2190427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LHC direct production</a:t>
            </a:r>
            <a:endParaRPr lang="en-US" dirty="0"/>
          </a:p>
        </p:txBody>
      </p:sp>
      <p:grpSp>
        <p:nvGrpSpPr>
          <p:cNvPr id="17" name="Group 45"/>
          <p:cNvGrpSpPr/>
          <p:nvPr/>
        </p:nvGrpSpPr>
        <p:grpSpPr>
          <a:xfrm>
            <a:off x="-457200" y="272257"/>
            <a:ext cx="1490663" cy="4985543"/>
            <a:chOff x="-457200" y="272257"/>
            <a:chExt cx="1490663" cy="4985543"/>
          </a:xfrm>
        </p:grpSpPr>
        <p:cxnSp>
          <p:nvCxnSpPr>
            <p:cNvPr id="147" name="Straight Arrow Connector 146"/>
            <p:cNvCxnSpPr/>
            <p:nvPr/>
          </p:nvCxnSpPr>
          <p:spPr>
            <a:xfrm flipV="1">
              <a:off x="457200" y="272257"/>
              <a:ext cx="0" cy="4985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35"/>
            <p:cNvSpPr txBox="1">
              <a:spLocks noChangeArrowheads="1"/>
            </p:cNvSpPr>
            <p:nvPr/>
          </p:nvSpPr>
          <p:spPr bwMode="auto">
            <a:xfrm>
              <a:off x="457200" y="1066800"/>
              <a:ext cx="576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10</a:t>
              </a:r>
              <a:r>
                <a:rPr lang="en-US" baseline="30000">
                  <a:latin typeface="Calibri" pitchFamily="34" charset="0"/>
                </a:rPr>
                <a:t>16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49" name="TextBox 36"/>
            <p:cNvSpPr txBox="1">
              <a:spLocks noChangeArrowheads="1"/>
            </p:cNvSpPr>
            <p:nvPr/>
          </p:nvSpPr>
          <p:spPr bwMode="auto">
            <a:xfrm>
              <a:off x="457200" y="4202113"/>
              <a:ext cx="4968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150" name="TextBox 37"/>
            <p:cNvSpPr txBox="1">
              <a:spLocks noChangeArrowheads="1"/>
            </p:cNvSpPr>
            <p:nvPr/>
          </p:nvSpPr>
          <p:spPr bwMode="auto">
            <a:xfrm>
              <a:off x="457200" y="315913"/>
              <a:ext cx="5762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19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-457200" y="697468"/>
              <a:ext cx="1411027" cy="36933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Energy [</a:t>
              </a:r>
              <a:r>
                <a:rPr lang="en-US" dirty="0" err="1">
                  <a:latin typeface="+mn-lt"/>
                  <a:cs typeface="+mn-cs"/>
                </a:rPr>
                <a:t>GeV</a:t>
              </a:r>
              <a:r>
                <a:rPr lang="en-US" dirty="0">
                  <a:latin typeface="+mn-lt"/>
                  <a:cs typeface="+mn-cs"/>
                </a:rPr>
                <a:t>]</a:t>
              </a:r>
            </a:p>
          </p:txBody>
        </p:sp>
        <p:sp>
          <p:nvSpPr>
            <p:cNvPr id="152" name="TextBox 41"/>
            <p:cNvSpPr txBox="1">
              <a:spLocks noChangeArrowheads="1"/>
            </p:cNvSpPr>
            <p:nvPr/>
          </p:nvSpPr>
          <p:spPr bwMode="auto">
            <a:xfrm>
              <a:off x="457200" y="2068512"/>
              <a:ext cx="4968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5</a:t>
              </a:r>
            </a:p>
          </p:txBody>
        </p:sp>
        <p:sp>
          <p:nvSpPr>
            <p:cNvPr id="153" name="TextBox 45"/>
            <p:cNvSpPr txBox="1">
              <a:spLocks noChangeArrowheads="1"/>
            </p:cNvSpPr>
            <p:nvPr/>
          </p:nvSpPr>
          <p:spPr bwMode="auto">
            <a:xfrm>
              <a:off x="457200" y="2779898"/>
              <a:ext cx="4968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4</a:t>
              </a:r>
            </a:p>
          </p:txBody>
        </p:sp>
        <p:grpSp>
          <p:nvGrpSpPr>
            <p:cNvPr id="18" name="Group 153"/>
            <p:cNvGrpSpPr/>
            <p:nvPr/>
          </p:nvGrpSpPr>
          <p:grpSpPr>
            <a:xfrm>
              <a:off x="304800" y="1600200"/>
              <a:ext cx="304800" cy="228600"/>
              <a:chOff x="7467600" y="1600200"/>
              <a:chExt cx="304800" cy="228600"/>
            </a:xfrm>
          </p:grpSpPr>
          <p:sp>
            <p:nvSpPr>
              <p:cNvPr id="156" name="Rectangle 155"/>
              <p:cNvSpPr/>
              <p:nvPr/>
            </p:nvSpPr>
            <p:spPr>
              <a:xfrm>
                <a:off x="7543800" y="16764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 flipV="1">
                <a:off x="7467600" y="1600200"/>
                <a:ext cx="304800" cy="152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7467600" y="1676400"/>
                <a:ext cx="304800" cy="152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TextBox 36"/>
            <p:cNvSpPr txBox="1">
              <a:spLocks noChangeArrowheads="1"/>
            </p:cNvSpPr>
            <p:nvPr/>
          </p:nvSpPr>
          <p:spPr bwMode="auto">
            <a:xfrm>
              <a:off x="457200" y="3491284"/>
              <a:ext cx="4972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10</a:t>
              </a:r>
              <a:r>
                <a:rPr lang="en-US" baseline="30000" dirty="0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144" name="Rounded Rectangle 143"/>
          <p:cNvSpPr/>
          <p:nvPr/>
        </p:nvSpPr>
        <p:spPr>
          <a:xfrm>
            <a:off x="2299247" y="2407444"/>
            <a:ext cx="4545506" cy="204311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spAutoFit/>
          </a:bodyPr>
          <a:lstStyle/>
          <a:p>
            <a:pPr>
              <a:buFont typeface="Wingdings"/>
              <a:buChar char="à"/>
            </a:pPr>
            <a:r>
              <a:rPr lang="en-US" sz="3200" b="1" dirty="0" smtClean="0">
                <a:solidFill>
                  <a:srgbClr val="C00000"/>
                </a:solidFill>
              </a:rPr>
              <a:t>Neutron beta decay :</a:t>
            </a:r>
          </a:p>
          <a:p>
            <a:pPr algn="r"/>
            <a:r>
              <a:rPr lang="en-US" sz="3200" b="1" dirty="0" smtClean="0">
                <a:solidFill>
                  <a:srgbClr val="C00000"/>
                </a:solidFill>
              </a:rPr>
              <a:t>Broad band probe for new physics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1991</Words>
  <Application>Microsoft Office PowerPoint</Application>
  <PresentationFormat>Bildschirmpräsentation (4:3)</PresentationFormat>
  <Paragraphs>594</Paragraphs>
  <Slides>33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Symbol</vt:lpstr>
      <vt:lpstr>Wingdings</vt:lpstr>
      <vt:lpstr>Helvetica</vt:lpstr>
      <vt:lpstr>Times</vt:lpstr>
      <vt:lpstr>Cambria Math</vt:lpstr>
      <vt:lpstr>ＭＳ Ｐゴシック</vt:lpstr>
      <vt:lpstr>Calibri</vt:lpstr>
      <vt:lpstr>Times New Roman</vt:lpstr>
      <vt:lpstr>Arial</vt:lpstr>
      <vt:lpstr>Tahoma</vt:lpstr>
      <vt:lpstr>Georgia</vt:lpstr>
      <vt:lpstr>Office Theme</vt:lpstr>
      <vt:lpstr>Equation</vt:lpstr>
      <vt:lpstr>Particle Physics at the  European Spallation Source</vt:lpstr>
      <vt:lpstr>ESS – A long-pulse spallation source</vt:lpstr>
      <vt:lpstr>ESS &amp; Neutrinos, Muons?</vt:lpstr>
      <vt:lpstr>ESS Instrument Suite</vt:lpstr>
      <vt:lpstr>Schedule</vt:lpstr>
      <vt:lpstr>Proposals for Particle Physics with Neutrons</vt:lpstr>
      <vt:lpstr>ANNI – Science case</vt:lpstr>
      <vt:lpstr>Neutron beta decay</vt:lpstr>
      <vt:lpstr>PowerPoint-Präsentation</vt:lpstr>
      <vt:lpstr>Example: Fierz term b</vt:lpstr>
      <vt:lpstr>Advantage of pulsed beam – PERKEO III</vt:lpstr>
      <vt:lpstr>Spatial localization of neutrons</vt:lpstr>
      <vt:lpstr>Electric dipole moment</vt:lpstr>
      <vt:lpstr>Neutron Beam EDM</vt:lpstr>
      <vt:lpstr>Neutron Beam EDM</vt:lpstr>
      <vt:lpstr>Hadronic weak interaction</vt:lpstr>
      <vt:lpstr>Hadronic weak interaction</vt:lpstr>
      <vt:lpstr>ESS: Statistics AND Systematics!</vt:lpstr>
      <vt:lpstr>Localization in time</vt:lpstr>
      <vt:lpstr>ANNI Instrument proposal</vt:lpstr>
      <vt:lpstr>Concept</vt:lpstr>
      <vt:lpstr>ANNI design</vt:lpstr>
      <vt:lpstr>ep/n separator – successor of PERC</vt:lpstr>
      <vt:lpstr>ANNI – Benchmarks</vt:lpstr>
      <vt:lpstr>LoI : nnbar @ ESS</vt:lpstr>
      <vt:lpstr>Science case nnbar</vt:lpstr>
      <vt:lpstr>nnbar at ESS</vt:lpstr>
      <vt:lpstr>nn’ at ESS</vt:lpstr>
      <vt:lpstr>HIBEAM &amp; nnbar Strategy</vt:lpstr>
      <vt:lpstr>LoI : UCN Source</vt:lpstr>
      <vt:lpstr>PowerPoint-Präsentation</vt:lpstr>
      <vt:lpstr>PowerPoint-Präsentation</vt:lpstr>
      <vt:lpstr>Summary</vt:lpstr>
    </vt:vector>
  </TitlesOfParts>
  <Company>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</dc:title>
  <dc:creator>Torsten Soldner</dc:creator>
  <cp:lastModifiedBy>deutsch</cp:lastModifiedBy>
  <cp:revision>968</cp:revision>
  <dcterms:created xsi:type="dcterms:W3CDTF">2009-11-22T21:07:08Z</dcterms:created>
  <dcterms:modified xsi:type="dcterms:W3CDTF">2017-09-14T10:30:53Z</dcterms:modified>
</cp:coreProperties>
</file>