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4452" r:id="rId1"/>
    <p:sldMasterId id="2147484460" r:id="rId2"/>
    <p:sldMasterId id="2147484472" r:id="rId3"/>
    <p:sldMasterId id="2147484485" r:id="rId4"/>
  </p:sldMasterIdLst>
  <p:notesMasterIdLst>
    <p:notesMasterId r:id="rId38"/>
  </p:notesMasterIdLst>
  <p:handoutMasterIdLst>
    <p:handoutMasterId r:id="rId39"/>
  </p:handoutMasterIdLst>
  <p:sldIdLst>
    <p:sldId id="488" r:id="rId5"/>
    <p:sldId id="423" r:id="rId6"/>
    <p:sldId id="472" r:id="rId7"/>
    <p:sldId id="483" r:id="rId8"/>
    <p:sldId id="481" r:id="rId9"/>
    <p:sldId id="422" r:id="rId10"/>
    <p:sldId id="478" r:id="rId11"/>
    <p:sldId id="469" r:id="rId12"/>
    <p:sldId id="445" r:id="rId13"/>
    <p:sldId id="451" r:id="rId14"/>
    <p:sldId id="479" r:id="rId15"/>
    <p:sldId id="489" r:id="rId16"/>
    <p:sldId id="490" r:id="rId17"/>
    <p:sldId id="482" r:id="rId18"/>
    <p:sldId id="480" r:id="rId19"/>
    <p:sldId id="282" r:id="rId20"/>
    <p:sldId id="418" r:id="rId21"/>
    <p:sldId id="428" r:id="rId22"/>
    <p:sldId id="427" r:id="rId23"/>
    <p:sldId id="484" r:id="rId24"/>
    <p:sldId id="421" r:id="rId25"/>
    <p:sldId id="425" r:id="rId26"/>
    <p:sldId id="462" r:id="rId27"/>
    <p:sldId id="461" r:id="rId28"/>
    <p:sldId id="470" r:id="rId29"/>
    <p:sldId id="471" r:id="rId30"/>
    <p:sldId id="476" r:id="rId31"/>
    <p:sldId id="491" r:id="rId32"/>
    <p:sldId id="492" r:id="rId33"/>
    <p:sldId id="416" r:id="rId34"/>
    <p:sldId id="485" r:id="rId35"/>
    <p:sldId id="486" r:id="rId36"/>
    <p:sldId id="487" r:id="rId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276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CA35B"/>
    <a:srgbClr val="00FF00"/>
    <a:srgbClr val="40E8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7" autoAdjust="0"/>
    <p:restoredTop sz="85256" autoAdjust="0"/>
  </p:normalViewPr>
  <p:slideViewPr>
    <p:cSldViewPr snapToGrid="0" snapToObjects="1">
      <p:cViewPr varScale="1">
        <p:scale>
          <a:sx n="98" d="100"/>
          <a:sy n="98" d="100"/>
        </p:scale>
        <p:origin x="36" y="318"/>
      </p:cViewPr>
      <p:guideLst>
        <p:guide orient="horz" pos="1392"/>
        <p:guide pos="2760"/>
      </p:guideLst>
    </p:cSldViewPr>
  </p:slideViewPr>
  <p:outlineViewPr>
    <p:cViewPr>
      <p:scale>
        <a:sx n="33" d="100"/>
        <a:sy n="33" d="100"/>
      </p:scale>
      <p:origin x="0" y="-4258"/>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49" d="100"/>
          <a:sy n="49" d="100"/>
        </p:scale>
        <p:origin x="2668" y="5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4.emf"/><Relationship Id="rId6" Type="http://schemas.openxmlformats.org/officeDocument/2006/relationships/image" Target="../media/image9.wmf"/><Relationship Id="rId5" Type="http://schemas.openxmlformats.org/officeDocument/2006/relationships/image" Target="../media/image8.emf"/><Relationship Id="rId4"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7.emf"/><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31" tIns="46566" rIns="93131" bIns="46566" rtlCol="0"/>
          <a:lstStyle>
            <a:lvl1pPr algn="l">
              <a:defRPr sz="13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31" tIns="46566" rIns="93131" bIns="46566" rtlCol="0"/>
          <a:lstStyle>
            <a:lvl1pPr algn="r">
              <a:defRPr sz="1300"/>
            </a:lvl1pPr>
          </a:lstStyle>
          <a:p>
            <a:fld id="{C75414C3-3C8D-874D-A581-F243579B0949}" type="datetimeFigureOut">
              <a:rPr lang="en-US" smtClean="0"/>
              <a:t>9/14/2017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31" tIns="46566" rIns="93131" bIns="46566" rtlCol="0" anchor="b"/>
          <a:lstStyle>
            <a:lvl1pPr algn="l">
              <a:defRPr sz="13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31" tIns="46566" rIns="93131" bIns="46566" rtlCol="0" anchor="b"/>
          <a:lstStyle>
            <a:lvl1pPr algn="r">
              <a:defRPr sz="1300"/>
            </a:lvl1pPr>
          </a:lstStyle>
          <a:p>
            <a:fld id="{9E6AEE1C-21A9-F14D-99B5-A0EE4216E415}" type="slidenum">
              <a:rPr lang="en-US" smtClean="0"/>
              <a:t>‹#›</a:t>
            </a:fld>
            <a:endParaRPr lang="en-US"/>
          </a:p>
        </p:txBody>
      </p:sp>
    </p:spTree>
    <p:extLst>
      <p:ext uri="{BB962C8B-B14F-4D97-AF65-F5344CB8AC3E}">
        <p14:creationId xmlns:p14="http://schemas.microsoft.com/office/powerpoint/2010/main" val="13687662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31" tIns="46566" rIns="93131" bIns="4656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31" tIns="46566" rIns="93131" bIns="46566" rtlCol="0"/>
          <a:lstStyle>
            <a:lvl1pPr algn="r">
              <a:defRPr sz="1300"/>
            </a:lvl1pPr>
          </a:lstStyle>
          <a:p>
            <a:fld id="{A9511810-AB7C-B949-9B68-0D014D4BA818}" type="datetimeFigureOut">
              <a:rPr lang="en-US" smtClean="0"/>
              <a:t>9/14/2017</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31" tIns="46566" rIns="93131" bIns="4656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31" tIns="46566" rIns="93131" bIns="465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31" tIns="46566" rIns="93131" bIns="4656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31" tIns="46566" rIns="93131" bIns="46566" rtlCol="0" anchor="b"/>
          <a:lstStyle>
            <a:lvl1pPr algn="r">
              <a:defRPr sz="1300"/>
            </a:lvl1pPr>
          </a:lstStyle>
          <a:p>
            <a:fld id="{E449E859-6748-0C45-87C6-8F779BF45418}" type="slidenum">
              <a:rPr lang="en-US" smtClean="0"/>
              <a:t>‹#›</a:t>
            </a:fld>
            <a:endParaRPr lang="en-US"/>
          </a:p>
        </p:txBody>
      </p:sp>
    </p:spTree>
    <p:extLst>
      <p:ext uri="{BB962C8B-B14F-4D97-AF65-F5344CB8AC3E}">
        <p14:creationId xmlns:p14="http://schemas.microsoft.com/office/powerpoint/2010/main" val="106205299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[Breath]</a:t>
            </a:r>
          </a:p>
          <a:p>
            <a:endParaRPr lang="en-US" baseline="0" dirty="0"/>
          </a:p>
          <a:p>
            <a:endParaRPr lang="en-US" baseline="0" dirty="0"/>
          </a:p>
          <a:p>
            <a:r>
              <a:rPr lang="en-US" baseline="0" dirty="0"/>
              <a:t>I am honored to tell you about an experiment, that is currently taking place just 40 miles north of here at the Los Alamos National Laboratory. </a:t>
            </a:r>
          </a:p>
          <a:p>
            <a:r>
              <a:rPr lang="en-US" baseline="0" dirty="0"/>
              <a:t>We are trying to improve the measurement of the neutron lifetime. </a:t>
            </a:r>
            <a:endParaRPr lang="en-US" dirty="0"/>
          </a:p>
        </p:txBody>
      </p:sp>
      <p:sp>
        <p:nvSpPr>
          <p:cNvPr id="4" name="Slide Number Placeholder 3"/>
          <p:cNvSpPr>
            <a:spLocks noGrp="1"/>
          </p:cNvSpPr>
          <p:nvPr>
            <p:ph type="sldNum" sz="quarter" idx="10"/>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5DB4D883-857D-4C68-8817-75BE762A085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6434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decide to trap neutrons in a magneto-gravitational trap.</a:t>
            </a:r>
          </a:p>
          <a:p>
            <a:pPr marL="171450" indent="-171450">
              <a:buFont typeface="Arial" panose="020B0604020202020204" pitchFamily="34" charset="0"/>
              <a:buChar char="•"/>
            </a:pPr>
            <a:r>
              <a:rPr lang="en-US" dirty="0"/>
              <a:t>The use of magnetic and</a:t>
            </a:r>
            <a:r>
              <a:rPr lang="en-US" baseline="0" dirty="0"/>
              <a:t> gravitational fields</a:t>
            </a:r>
            <a:r>
              <a:rPr lang="en-US" dirty="0"/>
              <a:t> eliminates material surface</a:t>
            </a:r>
            <a:r>
              <a:rPr lang="en-US" baseline="0" dirty="0"/>
              <a:t> to avoid any loss related to material interaction. Neutrons of one </a:t>
            </a:r>
            <a:r>
              <a:rPr lang="en-US" baseline="0" dirty="0" err="1"/>
              <a:t>spinstate</a:t>
            </a:r>
            <a:r>
              <a:rPr lang="en-US" baseline="0" dirty="0"/>
              <a:t> are reflected by the magnetic field generated by a </a:t>
            </a:r>
            <a:r>
              <a:rPr lang="en-US" baseline="0" dirty="0" err="1"/>
              <a:t>halbach</a:t>
            </a:r>
            <a:r>
              <a:rPr lang="en-US" baseline="0" dirty="0"/>
              <a:t> array of permanent magnets, and confined by gravity up to certain height. </a:t>
            </a:r>
          </a:p>
          <a:p>
            <a:pPr marL="171450" indent="-171450">
              <a:buFont typeface="Arial" panose="020B0604020202020204" pitchFamily="34" charset="0"/>
              <a:buChar char="•"/>
            </a:pPr>
            <a:r>
              <a:rPr lang="en-US" baseline="0" dirty="0"/>
              <a:t>To avoid the spin-depolarization loss due to crossing regions of zero field, we add a set of EM coils to superimpose a holding field perpendicular to the array field. </a:t>
            </a:r>
            <a:endParaRPr lang="en-US" dirty="0"/>
          </a:p>
        </p:txBody>
      </p:sp>
      <p:sp>
        <p:nvSpPr>
          <p:cNvPr id="4" name="Slide Number Placeholder 3"/>
          <p:cNvSpPr>
            <a:spLocks noGrp="1"/>
          </p:cNvSpPr>
          <p:nvPr>
            <p:ph type="sldNum" sz="quarter" idx="10"/>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5DB4D883-857D-4C68-8817-75BE762A085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0054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magnets</a:t>
            </a:r>
            <a:r>
              <a:rPr lang="en-US" baseline="0" dirty="0"/>
              <a:t> were applied in strips along the symmetry direction to create a discrete approximation to a Halbach configuration in the asymmetry direction. This leads to a field ripple which, along with the asymmetry, serves to mix phase space trajectories.</a:t>
            </a:r>
            <a:endParaRPr lang="en-US" dirty="0"/>
          </a:p>
        </p:txBody>
      </p:sp>
      <p:sp>
        <p:nvSpPr>
          <p:cNvPr id="4" name="Slide Number Placeholder 3"/>
          <p:cNvSpPr>
            <a:spLocks noGrp="1"/>
          </p:cNvSpPr>
          <p:nvPr>
            <p:ph type="sldNum" sz="quarter" idx="10"/>
          </p:nvPr>
        </p:nvSpPr>
        <p:spPr/>
        <p:txBody>
          <a:bodyPr/>
          <a:lstStyle/>
          <a:p>
            <a:pPr>
              <a:defRPr/>
            </a:pPr>
            <a:fld id="{D7C6025C-4A34-2A4B-886B-853B2F01C327}" type="slidenum">
              <a:rPr lang="en-US" smtClean="0"/>
              <a:pPr>
                <a:defRPr/>
              </a:pPr>
              <a:t>14</a:t>
            </a:fld>
            <a:endParaRPr lang="en-US" dirty="0"/>
          </a:p>
        </p:txBody>
      </p:sp>
    </p:spTree>
    <p:extLst>
      <p:ext uri="{BB962C8B-B14F-4D97-AF65-F5344CB8AC3E}">
        <p14:creationId xmlns:p14="http://schemas.microsoft.com/office/powerpoint/2010/main" val="551356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654">
              <a:defRPr/>
            </a:pPr>
            <a:r>
              <a:rPr lang="en-US" sz="1300" dirty="0">
                <a:solidFill>
                  <a:srgbClr val="800000"/>
                </a:solidFill>
                <a:latin typeface="Palatino"/>
                <a:cs typeface="Palatino"/>
              </a:rPr>
              <a:t>Magnetic trapping on bottom and sides:</a:t>
            </a:r>
          </a:p>
          <a:p>
            <a:pPr marL="291033" indent="-291033">
              <a:buFont typeface="Arial"/>
              <a:buChar char="•"/>
            </a:pPr>
            <a:r>
              <a:rPr lang="en-US" sz="1300" dirty="0">
                <a:solidFill>
                  <a:srgbClr val="800000"/>
                </a:solidFill>
                <a:latin typeface="Palatino"/>
                <a:cs typeface="Palatino"/>
              </a:rPr>
              <a:t>5310 Permanent Magnets, 141 Rows</a:t>
            </a:r>
          </a:p>
          <a:p>
            <a:pPr marL="291033" indent="-291033">
              <a:buFont typeface="Arial"/>
              <a:buChar char="•"/>
            </a:pPr>
            <a:r>
              <a:rPr lang="en-US" sz="1300" dirty="0">
                <a:solidFill>
                  <a:srgbClr val="800000"/>
                </a:solidFill>
                <a:latin typeface="Palatino"/>
                <a:cs typeface="Palatino"/>
              </a:rPr>
              <a:t>Al-coated </a:t>
            </a:r>
            <a:r>
              <a:rPr lang="en-US" sz="1300" dirty="0" err="1">
                <a:solidFill>
                  <a:srgbClr val="800000"/>
                </a:solidFill>
                <a:latin typeface="Palatino"/>
                <a:cs typeface="Palatino"/>
              </a:rPr>
              <a:t>NdFeB</a:t>
            </a:r>
            <a:r>
              <a:rPr lang="en-US" sz="1300" dirty="0">
                <a:solidFill>
                  <a:srgbClr val="800000"/>
                </a:solidFill>
                <a:latin typeface="Palatino"/>
                <a:cs typeface="Palatino"/>
              </a:rPr>
              <a:t>, 2” x 1” x 0.5”</a:t>
            </a:r>
          </a:p>
          <a:p>
            <a:pPr marL="291033" indent="-291033">
              <a:buFont typeface="Arial"/>
              <a:buChar char="•"/>
            </a:pPr>
            <a:r>
              <a:rPr lang="en-US" sz="1300" dirty="0">
                <a:solidFill>
                  <a:srgbClr val="800000"/>
                </a:solidFill>
                <a:latin typeface="Palatino"/>
                <a:cs typeface="Palatino"/>
              </a:rPr>
              <a:t>~ 1T Field at surface</a:t>
            </a:r>
          </a:p>
          <a:p>
            <a:pPr defTabSz="465654">
              <a:defRPr/>
            </a:pPr>
            <a:endParaRPr lang="en-US" sz="1300" dirty="0">
              <a:solidFill>
                <a:srgbClr val="800000"/>
              </a:solidFill>
              <a:latin typeface="Palatino"/>
              <a:cs typeface="Palatino"/>
            </a:endParaRPr>
          </a:p>
          <a:p>
            <a:pPr defTabSz="465654">
              <a:defRPr/>
            </a:pPr>
            <a:r>
              <a:rPr lang="en-US" sz="1300" dirty="0">
                <a:solidFill>
                  <a:srgbClr val="800000"/>
                </a:solidFill>
                <a:latin typeface="Palatino"/>
                <a:cs typeface="Palatino"/>
              </a:rPr>
              <a:t>Gravitational trapping on top</a:t>
            </a:r>
          </a:p>
          <a:p>
            <a:pPr marL="291033" indent="-291033">
              <a:buFont typeface="Arial"/>
              <a:buChar char="•"/>
            </a:pPr>
            <a:r>
              <a:rPr lang="en-US" sz="1300" dirty="0">
                <a:solidFill>
                  <a:srgbClr val="800000"/>
                </a:solidFill>
                <a:latin typeface="Palatino"/>
                <a:cs typeface="Palatino"/>
              </a:rPr>
              <a:t>50cm trap depth</a:t>
            </a:r>
          </a:p>
          <a:p>
            <a:pPr marL="291033" indent="-291033">
              <a:buFont typeface="Arial"/>
              <a:buChar char="•"/>
            </a:pPr>
            <a:r>
              <a:rPr lang="en-US" sz="1300" dirty="0">
                <a:solidFill>
                  <a:srgbClr val="800000"/>
                </a:solidFill>
                <a:latin typeface="Palatino"/>
                <a:cs typeface="Palatino"/>
              </a:rPr>
              <a:t>Volume: 670 L</a:t>
            </a:r>
          </a:p>
          <a:p>
            <a:endParaRPr lang="en-US" dirty="0"/>
          </a:p>
        </p:txBody>
      </p:sp>
      <p:sp>
        <p:nvSpPr>
          <p:cNvPr id="4" name="Slide Number Placeholder 3"/>
          <p:cNvSpPr>
            <a:spLocks noGrp="1"/>
          </p:cNvSpPr>
          <p:nvPr>
            <p:ph type="sldNum" sz="quarter" idx="10"/>
          </p:nvPr>
        </p:nvSpPr>
        <p:spPr/>
        <p:txBody>
          <a:bodyPr/>
          <a:lstStyle/>
          <a:p>
            <a:fld id="{E449E859-6748-0C45-87C6-8F779BF45418}" type="slidenum">
              <a:rPr lang="en-US" smtClean="0"/>
              <a:t>15</a:t>
            </a:fld>
            <a:endParaRPr lang="en-US"/>
          </a:p>
        </p:txBody>
      </p:sp>
    </p:spTree>
    <p:extLst>
      <p:ext uri="{BB962C8B-B14F-4D97-AF65-F5344CB8AC3E}">
        <p14:creationId xmlns:p14="http://schemas.microsoft.com/office/powerpoint/2010/main" val="3097010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654">
              <a:defRPr/>
            </a:pPr>
            <a:r>
              <a:rPr lang="en-US" sz="1300" dirty="0">
                <a:solidFill>
                  <a:srgbClr val="800000"/>
                </a:solidFill>
                <a:latin typeface="Palatino"/>
                <a:cs typeface="Palatino"/>
              </a:rPr>
              <a:t>Magnetic trapping on bottom and sides:</a:t>
            </a:r>
          </a:p>
          <a:p>
            <a:pPr marL="291033" indent="-291033">
              <a:buFont typeface="Arial"/>
              <a:buChar char="•"/>
            </a:pPr>
            <a:r>
              <a:rPr lang="en-US" sz="1300" dirty="0">
                <a:solidFill>
                  <a:srgbClr val="800000"/>
                </a:solidFill>
                <a:latin typeface="Palatino"/>
                <a:cs typeface="Palatino"/>
              </a:rPr>
              <a:t>5310 Permanent Magnets, 141 Rows</a:t>
            </a:r>
          </a:p>
          <a:p>
            <a:pPr marL="291033" indent="-291033">
              <a:buFont typeface="Arial"/>
              <a:buChar char="•"/>
            </a:pPr>
            <a:r>
              <a:rPr lang="en-US" sz="1300" dirty="0">
                <a:solidFill>
                  <a:srgbClr val="800000"/>
                </a:solidFill>
                <a:latin typeface="Palatino"/>
                <a:cs typeface="Palatino"/>
              </a:rPr>
              <a:t>Al-coated </a:t>
            </a:r>
            <a:r>
              <a:rPr lang="en-US" sz="1300" dirty="0" err="1">
                <a:solidFill>
                  <a:srgbClr val="800000"/>
                </a:solidFill>
                <a:latin typeface="Palatino"/>
                <a:cs typeface="Palatino"/>
              </a:rPr>
              <a:t>NdFeB</a:t>
            </a:r>
            <a:r>
              <a:rPr lang="en-US" sz="1300" dirty="0">
                <a:solidFill>
                  <a:srgbClr val="800000"/>
                </a:solidFill>
                <a:latin typeface="Palatino"/>
                <a:cs typeface="Palatino"/>
              </a:rPr>
              <a:t>, 2” x 1” x 0.5”</a:t>
            </a:r>
          </a:p>
          <a:p>
            <a:pPr marL="291033" indent="-291033">
              <a:buFont typeface="Arial"/>
              <a:buChar char="•"/>
            </a:pPr>
            <a:r>
              <a:rPr lang="en-US" sz="1300" dirty="0">
                <a:solidFill>
                  <a:srgbClr val="800000"/>
                </a:solidFill>
                <a:latin typeface="Palatino"/>
                <a:cs typeface="Palatino"/>
              </a:rPr>
              <a:t>~ 1T Field at surface</a:t>
            </a:r>
          </a:p>
          <a:p>
            <a:pPr defTabSz="465654">
              <a:defRPr/>
            </a:pPr>
            <a:endParaRPr lang="en-US" sz="1300" dirty="0">
              <a:solidFill>
                <a:srgbClr val="800000"/>
              </a:solidFill>
              <a:latin typeface="Palatino"/>
              <a:cs typeface="Palatino"/>
            </a:endParaRPr>
          </a:p>
          <a:p>
            <a:pPr defTabSz="465654">
              <a:defRPr/>
            </a:pPr>
            <a:r>
              <a:rPr lang="en-US" sz="1300" dirty="0">
                <a:solidFill>
                  <a:srgbClr val="800000"/>
                </a:solidFill>
                <a:latin typeface="Palatino"/>
                <a:cs typeface="Palatino"/>
              </a:rPr>
              <a:t>Gravitational trapping on top</a:t>
            </a:r>
          </a:p>
          <a:p>
            <a:pPr marL="291033" indent="-291033">
              <a:buFont typeface="Arial"/>
              <a:buChar char="•"/>
            </a:pPr>
            <a:r>
              <a:rPr lang="en-US" sz="1300" dirty="0">
                <a:solidFill>
                  <a:srgbClr val="800000"/>
                </a:solidFill>
                <a:latin typeface="Palatino"/>
                <a:cs typeface="Palatino"/>
              </a:rPr>
              <a:t>50cm trap depth</a:t>
            </a:r>
          </a:p>
          <a:p>
            <a:pPr marL="291033" indent="-291033">
              <a:buFont typeface="Arial"/>
              <a:buChar char="•"/>
            </a:pPr>
            <a:r>
              <a:rPr lang="en-US" sz="1300" dirty="0">
                <a:solidFill>
                  <a:srgbClr val="800000"/>
                </a:solidFill>
                <a:latin typeface="Palatino"/>
                <a:cs typeface="Palatino"/>
              </a:rPr>
              <a:t>Volume: 670 L</a:t>
            </a:r>
          </a:p>
          <a:p>
            <a:endParaRPr lang="en-US" dirty="0"/>
          </a:p>
        </p:txBody>
      </p:sp>
      <p:sp>
        <p:nvSpPr>
          <p:cNvPr id="4" name="Slide Number Placeholder 3"/>
          <p:cNvSpPr>
            <a:spLocks noGrp="1"/>
          </p:cNvSpPr>
          <p:nvPr>
            <p:ph type="sldNum" sz="quarter" idx="10"/>
          </p:nvPr>
        </p:nvSpPr>
        <p:spPr/>
        <p:txBody>
          <a:bodyPr/>
          <a:lstStyle/>
          <a:p>
            <a:fld id="{E449E859-6748-0C45-87C6-8F779BF45418}" type="slidenum">
              <a:rPr lang="en-US" smtClean="0"/>
              <a:t>16</a:t>
            </a:fld>
            <a:endParaRPr lang="en-US"/>
          </a:p>
        </p:txBody>
      </p:sp>
    </p:spTree>
    <p:extLst>
      <p:ext uri="{BB962C8B-B14F-4D97-AF65-F5344CB8AC3E}">
        <p14:creationId xmlns:p14="http://schemas.microsoft.com/office/powerpoint/2010/main" val="3833100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49E859-6748-0C45-87C6-8F779BF45418}" type="slidenum">
              <a:rPr lang="en-US" smtClean="0"/>
              <a:t>18</a:t>
            </a:fld>
            <a:endParaRPr lang="en-US"/>
          </a:p>
        </p:txBody>
      </p:sp>
    </p:spTree>
    <p:extLst>
      <p:ext uri="{BB962C8B-B14F-4D97-AF65-F5344CB8AC3E}">
        <p14:creationId xmlns:p14="http://schemas.microsoft.com/office/powerpoint/2010/main" val="708744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565"/>
            <a:r>
              <a:rPr lang="en-US" dirty="0"/>
              <a:t>Figure 8) Overlay of the short and long, background subtracted, two step unloading spectra for two step counting. The long holding time spectrum has been offset in time to line up with the short holding time spectrum, and both have been normalized by their integrals. Counting groups are labeled 1 and 2</a:t>
            </a:r>
          </a:p>
          <a:p>
            <a:pPr defTabSz="440565"/>
            <a:r>
              <a:rPr lang="en-US" dirty="0"/>
              <a:t>Figure 9) Same as Figure 8 but with dagger cleaning.</a:t>
            </a:r>
          </a:p>
          <a:p>
            <a:endParaRPr lang="en-US" dirty="0"/>
          </a:p>
        </p:txBody>
      </p:sp>
      <p:sp>
        <p:nvSpPr>
          <p:cNvPr id="4" name="Slide Number Placeholder 3"/>
          <p:cNvSpPr>
            <a:spLocks noGrp="1"/>
          </p:cNvSpPr>
          <p:nvPr>
            <p:ph type="sldNum" sz="quarter" idx="10"/>
          </p:nvPr>
        </p:nvSpPr>
        <p:spPr/>
        <p:txBody>
          <a:bodyPr/>
          <a:lstStyle/>
          <a:p>
            <a:fld id="{E449E859-6748-0C45-87C6-8F779BF45418}" type="slidenum">
              <a:rPr lang="en-US" smtClean="0"/>
              <a:t>21</a:t>
            </a:fld>
            <a:endParaRPr lang="en-US"/>
          </a:p>
        </p:txBody>
      </p:sp>
    </p:spTree>
    <p:extLst>
      <p:ext uri="{BB962C8B-B14F-4D97-AF65-F5344CB8AC3E}">
        <p14:creationId xmlns:p14="http://schemas.microsoft.com/office/powerpoint/2010/main" val="69127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49E859-6748-0C45-87C6-8F779BF45418}" type="slidenum">
              <a:rPr lang="en-US" smtClean="0"/>
              <a:t>22</a:t>
            </a:fld>
            <a:endParaRPr lang="en-US"/>
          </a:p>
        </p:txBody>
      </p:sp>
    </p:spTree>
    <p:extLst>
      <p:ext uri="{BB962C8B-B14F-4D97-AF65-F5344CB8AC3E}">
        <p14:creationId xmlns:p14="http://schemas.microsoft.com/office/powerpoint/2010/main" val="1887814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49E859-6748-0C45-87C6-8F779BF45418}" type="slidenum">
              <a:rPr lang="en-US" smtClean="0"/>
              <a:t>26</a:t>
            </a:fld>
            <a:endParaRPr lang="en-US"/>
          </a:p>
        </p:txBody>
      </p:sp>
    </p:spTree>
    <p:extLst>
      <p:ext uri="{BB962C8B-B14F-4D97-AF65-F5344CB8AC3E}">
        <p14:creationId xmlns:p14="http://schemas.microsoft.com/office/powerpoint/2010/main" val="1425733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more number of light neutrinos, the higher the radiation pressure, the faster the universe expand, and the weak interaction freezes out at a higher temperature, the</a:t>
            </a:r>
            <a:r>
              <a:rPr lang="en-US" baseline="0" dirty="0"/>
              <a:t> larger the n/p ratio, and thus higher </a:t>
            </a:r>
            <a:r>
              <a:rPr lang="en-US" baseline="0" dirty="0" err="1"/>
              <a:t>Yp</a:t>
            </a:r>
            <a:r>
              <a:rPr lang="en-US" baseline="0" dirty="0"/>
              <a:t>.</a:t>
            </a:r>
          </a:p>
          <a:p>
            <a:r>
              <a:rPr lang="en-US" baseline="0" dirty="0"/>
              <a:t>After one, during nuclear synthesis, there are more He4 nuclide formed. </a:t>
            </a:r>
            <a:endParaRPr lang="en-US" dirty="0"/>
          </a:p>
          <a:p>
            <a:endParaRPr lang="en-US" dirty="0"/>
          </a:p>
          <a:p>
            <a:r>
              <a:rPr lang="en-US" dirty="0"/>
              <a:t>-CMB:</a:t>
            </a:r>
            <a:r>
              <a:rPr lang="en-US" baseline="0" dirty="0"/>
              <a:t> not only measures the curvature of the universe, but also measures the baryon to photon ratio, because the photon was tightly coupled to the baryon plasma, and its distribution tells us about the density of the baryons.</a:t>
            </a:r>
          </a:p>
          <a:p>
            <a:r>
              <a:rPr lang="en-US" baseline="0" dirty="0"/>
              <a:t>-Acoustic oscillation. </a:t>
            </a:r>
          </a:p>
          <a:p>
            <a:r>
              <a:rPr lang="en-US" baseline="0" dirty="0"/>
              <a:t>-The CMB photon, diffuse due to Thompson scattering, also probes the concentration of the free electrons, the number of which is affect by the presence of He4, which removes the electrons from plasma to form neutral atoms. </a:t>
            </a:r>
            <a:endParaRPr lang="en-US" dirty="0"/>
          </a:p>
        </p:txBody>
      </p:sp>
      <p:sp>
        <p:nvSpPr>
          <p:cNvPr id="4" name="Slide Number Placeholder 3"/>
          <p:cNvSpPr>
            <a:spLocks noGrp="1"/>
          </p:cNvSpPr>
          <p:nvPr>
            <p:ph type="sldNum" sz="quarter" idx="10"/>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5DB4D883-857D-4C68-8817-75BE762A085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9092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 neutron lifetime is also intimately related to the physics of big-bang nucleosynthesis, which is</a:t>
            </a:r>
            <a:r>
              <a:rPr lang="en-US" baseline="0" dirty="0"/>
              <a:t> one of the a direct probes to early universe. </a:t>
            </a:r>
            <a:endParaRPr lang="en-US" dirty="0"/>
          </a:p>
          <a:p>
            <a:endParaRPr lang="en-US" dirty="0"/>
          </a:p>
          <a:p>
            <a:r>
              <a:rPr lang="en-US" dirty="0"/>
              <a:t>-The longer the neutron lifetime, the less tightly coupled are the nucleons to the thermal cosmic soup, the earlier</a:t>
            </a:r>
            <a:r>
              <a:rPr lang="en-US" baseline="0" dirty="0"/>
              <a:t> the freeze-out time; the more n/p ratio, the larger the </a:t>
            </a:r>
            <a:r>
              <a:rPr lang="en-US" baseline="0" dirty="0" err="1"/>
              <a:t>Yp</a:t>
            </a:r>
            <a:r>
              <a:rPr lang="en-US" baseline="0" dirty="0"/>
              <a:t> number.</a:t>
            </a:r>
          </a:p>
          <a:p>
            <a:endParaRPr lang="en-US" baseline="0" dirty="0"/>
          </a:p>
          <a:p>
            <a:r>
              <a:rPr lang="en-US" baseline="0" dirty="0"/>
              <a:t>-The primordial neutrons are then protected from beta-decay, by fusing with proton to form deuteron, He3, He4, and Li7. </a:t>
            </a:r>
            <a:endParaRPr lang="en-US" dirty="0"/>
          </a:p>
          <a:p>
            <a:endParaRPr lang="en-US" dirty="0"/>
          </a:p>
          <a:p>
            <a:r>
              <a:rPr lang="en-US" dirty="0"/>
              <a:t>-The </a:t>
            </a:r>
            <a:r>
              <a:rPr lang="en-US" dirty="0" err="1"/>
              <a:t>arxiv</a:t>
            </a:r>
            <a:r>
              <a:rPr lang="en-US" dirty="0"/>
              <a:t> paper suggests</a:t>
            </a:r>
            <a:r>
              <a:rPr lang="en-US" baseline="0" dirty="0"/>
              <a:t> that the Plank data supports a long neutron lifetime, but don’t forget that we also have direct </a:t>
            </a:r>
            <a:r>
              <a:rPr lang="en-US" baseline="0" dirty="0" err="1"/>
              <a:t>astrophysicsal</a:t>
            </a:r>
            <a:r>
              <a:rPr lang="en-US" baseline="0" dirty="0"/>
              <a:t> observations that prefers a shorter neutron lifetime.</a:t>
            </a:r>
          </a:p>
          <a:p>
            <a:endParaRPr lang="en-US" baseline="0" dirty="0"/>
          </a:p>
          <a:p>
            <a:r>
              <a:rPr lang="en-US" dirty="0"/>
              <a:t>-the power spectrum density of the cosmic microwave background (CMB):</a:t>
            </a:r>
            <a:r>
              <a:rPr lang="en-US" baseline="0" dirty="0"/>
              <a:t> measures the curvature of the universe, but also measures the baryon to photon ratio, because the photon was tightly coupled to the baryon plasma, and its distribution tells us about the density of the baryons.</a:t>
            </a:r>
          </a:p>
          <a:p>
            <a:r>
              <a:rPr lang="en-US" baseline="0" dirty="0"/>
              <a:t>-Acoustic oscillation. </a:t>
            </a:r>
          </a:p>
          <a:p>
            <a:r>
              <a:rPr lang="en-US" baseline="0" dirty="0"/>
              <a:t>-The CMB photon, diffuse due to Thompson scattering, also probes the concentration of the free electrons, the number of which is affect by the presence of He4, which removes the electrons from plasma to form neutral atoms. </a:t>
            </a:r>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5DB4D883-857D-4C68-8817-75BE762A085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2516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D9397F-4ED6-C942-B2D5-687C52E38AA7}" type="slidenum">
              <a:rPr lang="en-US">
                <a:solidFill>
                  <a:prstClr val="black"/>
                </a:solidFill>
              </a:rPr>
              <a:pPr/>
              <a:t>2</a:t>
            </a:fld>
            <a:endParaRPr lang="en-US" dirty="0">
              <a:solidFill>
                <a:prstClr val="black"/>
              </a:solidFill>
            </a:endParaRPr>
          </a:p>
        </p:txBody>
      </p:sp>
      <p:sp>
        <p:nvSpPr>
          <p:cNvPr id="39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9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20202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sec is from Adams original table. My revised estimate</a:t>
            </a:r>
            <a:r>
              <a:rPr lang="en-US" baseline="0" dirty="0"/>
              <a:t> is .7 . See back up slide 17.</a:t>
            </a:r>
          </a:p>
          <a:p>
            <a:endParaRPr lang="en-US" baseline="0" dirty="0"/>
          </a:p>
          <a:p>
            <a:r>
              <a:rPr lang="en-US" baseline="0" dirty="0"/>
              <a:t>Depends on what you correct for and add an uncertainty for versus estimates for systematics you have not corrected for</a:t>
            </a:r>
            <a:endParaRPr lang="en-US" dirty="0"/>
          </a:p>
        </p:txBody>
      </p:sp>
      <p:sp>
        <p:nvSpPr>
          <p:cNvPr id="4" name="Slide Number Placeholder 3"/>
          <p:cNvSpPr>
            <a:spLocks noGrp="1"/>
          </p:cNvSpPr>
          <p:nvPr>
            <p:ph type="sldNum" sz="quarter" idx="10"/>
          </p:nvPr>
        </p:nvSpPr>
        <p:spPr/>
        <p:txBody>
          <a:bodyPr/>
          <a:lstStyle/>
          <a:p>
            <a:fld id="{E449E859-6748-0C45-87C6-8F779BF45418}" type="slidenum">
              <a:rPr lang="en-US" smtClean="0"/>
              <a:t>30</a:t>
            </a:fld>
            <a:endParaRPr lang="en-US"/>
          </a:p>
        </p:txBody>
      </p:sp>
    </p:spTree>
    <p:extLst>
      <p:ext uri="{BB962C8B-B14F-4D97-AF65-F5344CB8AC3E}">
        <p14:creationId xmlns:p14="http://schemas.microsoft.com/office/powerpoint/2010/main" val="700601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Vus</a:t>
            </a:r>
            <a:r>
              <a:rPr lang="en-US" dirty="0"/>
              <a:t> – </a:t>
            </a:r>
            <a:r>
              <a:rPr lang="en-US" dirty="0" err="1"/>
              <a:t>kaon</a:t>
            </a:r>
            <a:r>
              <a:rPr lang="en-US" dirty="0"/>
              <a:t>, hyperon, tau decays (.2253 (14), ,2250 (27) and .2202 (15)</a:t>
            </a:r>
          </a:p>
          <a:p>
            <a:endParaRPr lang="en-US" dirty="0"/>
          </a:p>
          <a:p>
            <a:r>
              <a:rPr lang="en-US" dirty="0" err="1"/>
              <a:t>Vud</a:t>
            </a:r>
            <a:r>
              <a:rPr lang="en-US" dirty="0"/>
              <a:t> (nuclear)</a:t>
            </a:r>
            <a:r>
              <a:rPr lang="en-US" baseline="0" dirty="0"/>
              <a:t> -.97425  (8)</a:t>
            </a:r>
            <a:r>
              <a:rPr lang="en-US" baseline="0" dirty="0" err="1"/>
              <a:t>exp</a:t>
            </a:r>
            <a:r>
              <a:rPr lang="en-US" baseline="0" dirty="0"/>
              <a:t>, (10)</a:t>
            </a:r>
            <a:r>
              <a:rPr lang="en-US" baseline="0" dirty="0" err="1"/>
              <a:t>nucl</a:t>
            </a:r>
            <a:r>
              <a:rPr lang="en-US" baseline="0" dirty="0"/>
              <a:t> </a:t>
            </a:r>
            <a:r>
              <a:rPr lang="en-US" baseline="0" dirty="0" err="1"/>
              <a:t>dep</a:t>
            </a:r>
            <a:r>
              <a:rPr lang="en-US" baseline="0" dirty="0"/>
              <a:t>, and (18)RC =&gt; </a:t>
            </a:r>
            <a:r>
              <a:rPr lang="en-US" baseline="0" dirty="0" err="1"/>
              <a:t>Vus</a:t>
            </a:r>
            <a:r>
              <a:rPr lang="en-US" baseline="0" dirty="0"/>
              <a:t> =.2255 (10)</a:t>
            </a:r>
          </a:p>
          <a:p>
            <a:endParaRPr lang="en-US" baseline="0" dirty="0"/>
          </a:p>
          <a:p>
            <a:r>
              <a:rPr lang="en-US" baseline="0" dirty="0" err="1"/>
              <a:t>Vud</a:t>
            </a:r>
            <a:r>
              <a:rPr lang="en-US" baseline="0" dirty="0"/>
              <a:t> (neutron) - .9774 (5)tau and (16)A and (2)RC  =&gt; </a:t>
            </a:r>
            <a:r>
              <a:rPr lang="en-US" baseline="0" dirty="0" err="1"/>
              <a:t>Vus</a:t>
            </a:r>
            <a:r>
              <a:rPr lang="en-US" baseline="0" dirty="0"/>
              <a:t>=.2114</a:t>
            </a:r>
            <a:endParaRPr lang="en-US" dirty="0"/>
          </a:p>
        </p:txBody>
      </p:sp>
      <p:sp>
        <p:nvSpPr>
          <p:cNvPr id="4" name="Slide Number Placeholder 3"/>
          <p:cNvSpPr>
            <a:spLocks noGrp="1"/>
          </p:cNvSpPr>
          <p:nvPr>
            <p:ph type="sldNum" sz="quarter" idx="10"/>
          </p:nvPr>
        </p:nvSpPr>
        <p:spPr/>
        <p:txBody>
          <a:bodyPr/>
          <a:lstStyle/>
          <a:p>
            <a:fld id="{E449E859-6748-0C45-87C6-8F779BF45418}" type="slidenum">
              <a:rPr lang="en-US" smtClean="0"/>
              <a:t>4</a:t>
            </a:fld>
            <a:endParaRPr lang="en-US"/>
          </a:p>
        </p:txBody>
      </p:sp>
    </p:spTree>
    <p:extLst>
      <p:ext uri="{BB962C8B-B14F-4D97-AF65-F5344CB8AC3E}">
        <p14:creationId xmlns:p14="http://schemas.microsoft.com/office/powerpoint/2010/main" val="4143418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Systematics from </a:t>
            </a:r>
            <a:r>
              <a:rPr lang="en-US" dirty="0" err="1"/>
              <a:t>Nico</a:t>
            </a:r>
            <a:r>
              <a:rPr lang="en-US" dirty="0"/>
              <a:t>, slide 40</a:t>
            </a:r>
          </a:p>
          <a:p>
            <a:endParaRPr lang="en-US" dirty="0"/>
          </a:p>
          <a:p>
            <a:r>
              <a:rPr lang="en-US" dirty="0"/>
              <a:t>Geoff Greene has said – beam measurements look difficult and they are, whereas UCN measurements look simple, but they are not. I hope to</a:t>
            </a:r>
            <a:r>
              <a:rPr lang="en-US" baseline="0" dirty="0"/>
              <a:t> convince you that our approach is relatively almost as simple as the cartoon above illustrates, at least as compared to beam measurements which are indeed an experimental tour de force…which over decades have squeezed out incredible precision. </a:t>
            </a:r>
            <a:endParaRPr lang="en-US" dirty="0"/>
          </a:p>
          <a:p>
            <a:endParaRPr lang="en-US" dirty="0"/>
          </a:p>
          <a:p>
            <a:r>
              <a:rPr lang="en-US" dirty="0"/>
              <a:t>So,</a:t>
            </a:r>
            <a:r>
              <a:rPr lang="en-US" baseline="0" dirty="0"/>
              <a:t> if you want to make a measurement of the neutron lifetime at the 1s level or better, what technique is currently state of the art?</a:t>
            </a:r>
          </a:p>
          <a:p>
            <a:r>
              <a:rPr lang="en-US" baseline="0" dirty="0"/>
              <a:t> Uncertainties in beam </a:t>
            </a:r>
            <a:r>
              <a:rPr lang="en-US" baseline="0" dirty="0" err="1"/>
              <a:t>measurments</a:t>
            </a:r>
            <a:r>
              <a:rPr lang="en-US" baseline="0" dirty="0"/>
              <a:t>….</a:t>
            </a:r>
          </a:p>
          <a:p>
            <a:endParaRPr lang="en-US" baseline="0" dirty="0"/>
          </a:p>
        </p:txBody>
      </p:sp>
      <p:sp>
        <p:nvSpPr>
          <p:cNvPr id="4" name="Slide Number Placeholder 3"/>
          <p:cNvSpPr>
            <a:spLocks noGrp="1"/>
          </p:cNvSpPr>
          <p:nvPr>
            <p:ph type="sldNum" sz="quarter" idx="10"/>
          </p:nvPr>
        </p:nvSpPr>
        <p:spPr/>
        <p:txBody>
          <a:bodyPr/>
          <a:lstStyle/>
          <a:p>
            <a:pPr>
              <a:defRPr/>
            </a:pPr>
            <a:fld id="{D7C6025C-4A34-2A4B-886B-853B2F01C327}" type="slidenum">
              <a:rPr lang="en-US" smtClean="0"/>
              <a:pPr>
                <a:defRPr/>
              </a:pPr>
              <a:t>5</a:t>
            </a:fld>
            <a:endParaRPr lang="en-US" dirty="0"/>
          </a:p>
        </p:txBody>
      </p:sp>
    </p:spTree>
    <p:extLst>
      <p:ext uri="{BB962C8B-B14F-4D97-AF65-F5344CB8AC3E}">
        <p14:creationId xmlns:p14="http://schemas.microsoft.com/office/powerpoint/2010/main" val="3701863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Wonderful review by </a:t>
            </a:r>
            <a:r>
              <a:rPr lang="en-US" baseline="0" dirty="0" err="1"/>
              <a:t>Wiedfeldt</a:t>
            </a:r>
            <a:r>
              <a:rPr lang="en-US" baseline="0" dirty="0"/>
              <a:t> and </a:t>
            </a:r>
            <a:r>
              <a:rPr lang="en-US" baseline="0" dirty="0" err="1"/>
              <a:t>greene</a:t>
            </a:r>
            <a:r>
              <a:rPr lang="en-US" baseline="0" dirty="0"/>
              <a:t> rev mod physics volume 83, 2011</a:t>
            </a:r>
          </a:p>
          <a:p>
            <a:endParaRPr lang="en-US" baseline="0" dirty="0"/>
          </a:p>
          <a:p>
            <a:r>
              <a:rPr lang="en-US" baseline="0" dirty="0"/>
              <a:t>Rutherford suggested existence neutron ~ 1920  (atomic number differs from atomic mass and positively charged protons alone would not be bound by EM force only)</a:t>
            </a:r>
          </a:p>
          <a:p>
            <a:r>
              <a:rPr lang="en-US" baseline="0" dirty="0"/>
              <a:t>Chadwick discovered neutron in 1932 (1.005 -1.008 </a:t>
            </a:r>
            <a:r>
              <a:rPr lang="en-US" baseline="0" dirty="0" err="1"/>
              <a:t>amu</a:t>
            </a:r>
            <a:r>
              <a:rPr lang="en-US" baseline="0" dirty="0"/>
              <a:t> – close to present value of 1.0087 </a:t>
            </a:r>
            <a:r>
              <a:rPr lang="en-US" baseline="0" dirty="0" err="1"/>
              <a:t>amu</a:t>
            </a:r>
            <a:endParaRPr lang="en-US" baseline="0" dirty="0"/>
          </a:p>
          <a:p>
            <a:r>
              <a:rPr lang="en-US" baseline="0" dirty="0"/>
              <a:t>First accurate  mass Chadwick, </a:t>
            </a:r>
            <a:r>
              <a:rPr lang="en-US" baseline="0" dirty="0" err="1"/>
              <a:t>goldhaber</a:t>
            </a:r>
            <a:r>
              <a:rPr lang="en-US" baseline="0" dirty="0"/>
              <a:t> in 1934 – after more accurate measurement in 1935 these authors suggest neutron could decay into a proton, electron, and neutrino</a:t>
            </a:r>
          </a:p>
          <a:p>
            <a:endParaRPr lang="en-US" baseline="0" dirty="0"/>
          </a:p>
          <a:p>
            <a:r>
              <a:rPr lang="en-US" baseline="0" dirty="0"/>
              <a:t>Oak ridge graphite reactor  operated ~ 1 year after first reaction at CP-1 Stagg field </a:t>
            </a:r>
            <a:r>
              <a:rPr lang="en-US" baseline="0" dirty="0" err="1"/>
              <a:t>Chicgo</a:t>
            </a:r>
            <a:r>
              <a:rPr lang="en-US" baseline="0" dirty="0"/>
              <a:t> – in 1940’s first observation of decay of free decay of neutron observed by Snell and company  - and so  the </a:t>
            </a:r>
            <a:r>
              <a:rPr lang="en-US" baseline="0" dirty="0" err="1"/>
              <a:t>entreprise</a:t>
            </a:r>
            <a:r>
              <a:rPr lang="en-US" baseline="0" dirty="0"/>
              <a:t> of neutron lifetime measurement was </a:t>
            </a:r>
            <a:r>
              <a:rPr lang="en-US" baseline="0" dirty="0" err="1"/>
              <a:t>launced</a:t>
            </a:r>
            <a:r>
              <a:rPr lang="en-US" baseline="0" dirty="0"/>
              <a:t>.</a:t>
            </a:r>
            <a:endParaRPr lang="en-US" dirty="0"/>
          </a:p>
          <a:p>
            <a:pPr>
              <a:buClr>
                <a:schemeClr val="accent1"/>
              </a:buClr>
            </a:pPr>
            <a:endParaRPr lang="en-US" dirty="0"/>
          </a:p>
          <a:p>
            <a:pPr>
              <a:buClr>
                <a:schemeClr val="accent1"/>
              </a:buClr>
            </a:pPr>
            <a:endParaRPr lang="en-US" dirty="0"/>
          </a:p>
          <a:p>
            <a:pPr>
              <a:buClr>
                <a:schemeClr val="accent1"/>
              </a:buClr>
            </a:pPr>
            <a:endParaRPr lang="en-US" dirty="0"/>
          </a:p>
          <a:p>
            <a:pPr>
              <a:buClr>
                <a:schemeClr val="accent1"/>
              </a:buClr>
            </a:pPr>
            <a:r>
              <a:rPr lang="en-US" dirty="0"/>
              <a:t>There is significant disagreement between measurements made with  cold neutron beams and bottled ultra cold neutrons</a:t>
            </a:r>
          </a:p>
          <a:p>
            <a:pPr>
              <a:buClr>
                <a:schemeClr val="accent1"/>
              </a:buClr>
            </a:pPr>
            <a:r>
              <a:rPr lang="en-US" dirty="0"/>
              <a:t>The </a:t>
            </a:r>
            <a:r>
              <a:rPr lang="en-US" dirty="0" err="1"/>
              <a:t>UCNτ</a:t>
            </a:r>
            <a:r>
              <a:rPr lang="en-US" dirty="0"/>
              <a:t> Collaboration is using  a magneto-gravitational trap to make a measurement of the lifetime that eliminates major systematic uncertainties in previous bottle measurements</a:t>
            </a:r>
          </a:p>
          <a:p>
            <a:endParaRPr lang="en-US" dirty="0"/>
          </a:p>
        </p:txBody>
      </p:sp>
      <p:sp>
        <p:nvSpPr>
          <p:cNvPr id="4" name="Slide Number Placeholder 3"/>
          <p:cNvSpPr>
            <a:spLocks noGrp="1"/>
          </p:cNvSpPr>
          <p:nvPr>
            <p:ph type="sldNum" sz="quarter" idx="10"/>
          </p:nvPr>
        </p:nvSpPr>
        <p:spPr/>
        <p:txBody>
          <a:bodyPr/>
          <a:lstStyle/>
          <a:p>
            <a:fld id="{E449E859-6748-0C45-87C6-8F779BF45418}" type="slidenum">
              <a:rPr lang="en-US" smtClean="0"/>
              <a:t>6</a:t>
            </a:fld>
            <a:endParaRPr lang="en-US"/>
          </a:p>
        </p:txBody>
      </p:sp>
    </p:spTree>
    <p:extLst>
      <p:ext uri="{BB962C8B-B14F-4D97-AF65-F5344CB8AC3E}">
        <p14:creationId xmlns:p14="http://schemas.microsoft.com/office/powerpoint/2010/main" val="3569720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Wonderful review by </a:t>
            </a:r>
            <a:r>
              <a:rPr lang="en-US" baseline="0" dirty="0" err="1"/>
              <a:t>Wiedfeldt</a:t>
            </a:r>
            <a:r>
              <a:rPr lang="en-US" baseline="0" dirty="0"/>
              <a:t> and </a:t>
            </a:r>
            <a:r>
              <a:rPr lang="en-US" baseline="0" dirty="0" err="1"/>
              <a:t>greene</a:t>
            </a:r>
            <a:r>
              <a:rPr lang="en-US" baseline="0" dirty="0"/>
              <a:t> rev mod physics volume 83, 2011</a:t>
            </a:r>
          </a:p>
          <a:p>
            <a:endParaRPr lang="en-US" baseline="0" dirty="0"/>
          </a:p>
          <a:p>
            <a:r>
              <a:rPr lang="en-US" baseline="0" dirty="0"/>
              <a:t>Rutherford suggested existence neutron ~ 1920  (atomic number differs from atomic mass and positively charged protons alone would not be bound by EM force only)</a:t>
            </a:r>
          </a:p>
          <a:p>
            <a:r>
              <a:rPr lang="en-US" baseline="0" dirty="0"/>
              <a:t>Chadwick discovered neutron in 1932 (1.005 -1.008 </a:t>
            </a:r>
            <a:r>
              <a:rPr lang="en-US" baseline="0" dirty="0" err="1"/>
              <a:t>amu</a:t>
            </a:r>
            <a:r>
              <a:rPr lang="en-US" baseline="0" dirty="0"/>
              <a:t> – close to present value of 1.0087 </a:t>
            </a:r>
            <a:r>
              <a:rPr lang="en-US" baseline="0" dirty="0" err="1"/>
              <a:t>amu</a:t>
            </a:r>
            <a:endParaRPr lang="en-US" baseline="0" dirty="0"/>
          </a:p>
          <a:p>
            <a:r>
              <a:rPr lang="en-US" baseline="0" dirty="0"/>
              <a:t>First accurate  mass Chadwick, </a:t>
            </a:r>
            <a:r>
              <a:rPr lang="en-US" baseline="0" dirty="0" err="1"/>
              <a:t>goldhaber</a:t>
            </a:r>
            <a:r>
              <a:rPr lang="en-US" baseline="0" dirty="0"/>
              <a:t> in 1934 – after more accurate measurement in 1935 these authors suggest neutron could decay into a proton, electron, and neutrino</a:t>
            </a:r>
          </a:p>
          <a:p>
            <a:endParaRPr lang="en-US" baseline="0" dirty="0"/>
          </a:p>
          <a:p>
            <a:r>
              <a:rPr lang="en-US" baseline="0" dirty="0"/>
              <a:t>Oak ridge graphite reactor  operated ~ 1 year after first reaction at CP-1 Stagg field </a:t>
            </a:r>
            <a:r>
              <a:rPr lang="en-US" baseline="0" dirty="0" err="1"/>
              <a:t>Chicgo</a:t>
            </a:r>
            <a:r>
              <a:rPr lang="en-US" baseline="0" dirty="0"/>
              <a:t> – in 1940’s first observation of decay of free decay of neutron observed by Snell and company  - and so  the </a:t>
            </a:r>
            <a:r>
              <a:rPr lang="en-US" baseline="0" dirty="0" err="1"/>
              <a:t>entreprise</a:t>
            </a:r>
            <a:r>
              <a:rPr lang="en-US" baseline="0" dirty="0"/>
              <a:t> of neutron lifetime measurement was </a:t>
            </a:r>
            <a:r>
              <a:rPr lang="en-US" baseline="0" dirty="0" err="1"/>
              <a:t>launced</a:t>
            </a:r>
            <a:r>
              <a:rPr lang="en-US" baseline="0" dirty="0"/>
              <a:t>.</a:t>
            </a:r>
            <a:endParaRPr lang="en-US" dirty="0"/>
          </a:p>
          <a:p>
            <a:pPr>
              <a:buClr>
                <a:schemeClr val="accent1"/>
              </a:buClr>
            </a:pPr>
            <a:endParaRPr lang="en-US" dirty="0"/>
          </a:p>
          <a:p>
            <a:pPr>
              <a:buClr>
                <a:schemeClr val="accent1"/>
              </a:buClr>
            </a:pPr>
            <a:endParaRPr lang="en-US" dirty="0"/>
          </a:p>
          <a:p>
            <a:pPr>
              <a:buClr>
                <a:schemeClr val="accent1"/>
              </a:buClr>
            </a:pPr>
            <a:endParaRPr lang="en-US" dirty="0"/>
          </a:p>
          <a:p>
            <a:pPr>
              <a:buClr>
                <a:schemeClr val="accent1"/>
              </a:buClr>
            </a:pPr>
            <a:r>
              <a:rPr lang="en-US" dirty="0"/>
              <a:t>There is significant disagreement between measurements made with  cold neutron beams and bottled ultra cold neutrons</a:t>
            </a:r>
          </a:p>
          <a:p>
            <a:pPr>
              <a:buClr>
                <a:schemeClr val="accent1"/>
              </a:buClr>
            </a:pPr>
            <a:r>
              <a:rPr lang="en-US" dirty="0"/>
              <a:t>The </a:t>
            </a:r>
            <a:r>
              <a:rPr lang="en-US" dirty="0" err="1"/>
              <a:t>UCNτ</a:t>
            </a:r>
            <a:r>
              <a:rPr lang="en-US" dirty="0"/>
              <a:t> Collaboration is using  a magneto-gravitational trap to make a measurement of the lifetime that eliminates major systematic uncertainties in previous bottle measurements</a:t>
            </a:r>
          </a:p>
          <a:p>
            <a:endParaRPr lang="en-US" dirty="0"/>
          </a:p>
        </p:txBody>
      </p:sp>
      <p:sp>
        <p:nvSpPr>
          <p:cNvPr id="4" name="Slide Number Placeholder 3"/>
          <p:cNvSpPr>
            <a:spLocks noGrp="1"/>
          </p:cNvSpPr>
          <p:nvPr>
            <p:ph type="sldNum" sz="quarter" idx="10"/>
          </p:nvPr>
        </p:nvSpPr>
        <p:spPr/>
        <p:txBody>
          <a:bodyPr/>
          <a:lstStyle/>
          <a:p>
            <a:fld id="{E449E859-6748-0C45-87C6-8F779BF45418}" type="slidenum">
              <a:rPr lang="en-US" smtClean="0"/>
              <a:t>7</a:t>
            </a:fld>
            <a:endParaRPr lang="en-US"/>
          </a:p>
        </p:txBody>
      </p:sp>
    </p:spTree>
    <p:extLst>
      <p:ext uri="{BB962C8B-B14F-4D97-AF65-F5344CB8AC3E}">
        <p14:creationId xmlns:p14="http://schemas.microsoft.com/office/powerpoint/2010/main" val="1015939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Dubbers</a:t>
            </a:r>
            <a:r>
              <a:rPr lang="en-US" baseline="0" dirty="0"/>
              <a:t> &amp; Schmidt summarized the challenge using this graph.</a:t>
            </a:r>
            <a:endParaRPr lang="en-US" dirty="0"/>
          </a:p>
          <a:p>
            <a:pPr marL="156320" indent="-156320">
              <a:buFont typeface="Arial" pitchFamily="34" charset="0"/>
              <a:buChar char="•"/>
            </a:pPr>
            <a:r>
              <a:rPr lang="en-US" dirty="0"/>
              <a:t>150s correction from</a:t>
            </a:r>
            <a:r>
              <a:rPr lang="en-US" baseline="0" dirty="0"/>
              <a:t> the “measured storage time” to the “beta-decay time” .</a:t>
            </a:r>
          </a:p>
          <a:p>
            <a:pPr marL="156320" indent="-156320">
              <a:buFont typeface="Arial" pitchFamily="34" charset="0"/>
              <a:buChar char="•"/>
            </a:pPr>
            <a:r>
              <a:rPr lang="en-US" baseline="0" dirty="0" err="1"/>
              <a:t>Serebrov</a:t>
            </a:r>
            <a:r>
              <a:rPr lang="en-US" baseline="0" dirty="0"/>
              <a:t>: 5 s correction (0.5%) -&gt; need to measure the loss lifetime to 10% to get &lt; 1s precision.</a:t>
            </a:r>
          </a:p>
          <a:p>
            <a:pPr marL="156320" indent="-156320">
              <a:buFont typeface="Arial" pitchFamily="34" charset="0"/>
              <a:buChar char="•"/>
            </a:pPr>
            <a:r>
              <a:rPr lang="en-US" baseline="0" dirty="0"/>
              <a:t>Use solid coating -&gt; no </a:t>
            </a:r>
            <a:r>
              <a:rPr lang="en-US" baseline="0" dirty="0" err="1"/>
              <a:t>qausi</a:t>
            </a:r>
            <a:r>
              <a:rPr lang="en-US" baseline="0" dirty="0"/>
              <a:t>-elastic scattering as in </a:t>
            </a:r>
            <a:r>
              <a:rPr lang="en-US" baseline="0" dirty="0" err="1"/>
              <a:t>fomblin</a:t>
            </a:r>
            <a:r>
              <a:rPr lang="en-US" baseline="0" dirty="0"/>
              <a:t> liquid.</a:t>
            </a:r>
          </a:p>
          <a:p>
            <a:pPr marL="156320" indent="-156320">
              <a:buFont typeface="Arial" pitchFamily="34" charset="0"/>
              <a:buChar char="•"/>
            </a:pPr>
            <a:r>
              <a:rPr lang="en-US" baseline="0" dirty="0"/>
              <a:t>Compare neutrons stored in traps of different surface to volume ratio, and measure the lifetime of groups of neutrons with different energy, in order to extract the energy dependence of the loss mechanism.</a:t>
            </a:r>
          </a:p>
          <a:p>
            <a:pPr marL="156320" indent="-156320">
              <a:buFont typeface="Arial" pitchFamily="34" charset="0"/>
              <a:buChar char="•"/>
            </a:pPr>
            <a:r>
              <a:rPr lang="en-US" baseline="0" dirty="0"/>
              <a:t>The trouble is despite many efforts, there is no reliable model of UCN loss on surface. The surface quality can vary </a:t>
            </a:r>
            <a:r>
              <a:rPr lang="en-US" baseline="0" dirty="0" err="1"/>
              <a:t>everytime</a:t>
            </a:r>
            <a:r>
              <a:rPr lang="en-US" baseline="0" dirty="0"/>
              <a:t> you open the vacuum chamber.</a:t>
            </a:r>
            <a:endParaRPr lang="en-US" dirty="0"/>
          </a:p>
          <a:p>
            <a:endParaRPr lang="en-US" dirty="0"/>
          </a:p>
          <a:p>
            <a:pPr defTabSz="440695">
              <a:defRPr/>
            </a:pPr>
            <a:r>
              <a:rPr lang="en-US" baseline="0" dirty="0"/>
              <a:t>Most of the rest of the talk will focus on UCN measurements, so short discussion of UCN</a:t>
            </a:r>
            <a:endParaRPr lang="en-US" dirty="0"/>
          </a:p>
          <a:p>
            <a:endParaRPr lang="en-US" dirty="0"/>
          </a:p>
        </p:txBody>
      </p:sp>
      <p:sp>
        <p:nvSpPr>
          <p:cNvPr id="4" name="Slide Number Placeholder 3"/>
          <p:cNvSpPr>
            <a:spLocks noGrp="1"/>
          </p:cNvSpPr>
          <p:nvPr>
            <p:ph type="sldNum" sz="quarter" idx="10"/>
          </p:nvPr>
        </p:nvSpPr>
        <p:spPr/>
        <p:txBody>
          <a:bodyPr/>
          <a:lstStyle/>
          <a:p>
            <a:fld id="{E449E859-6748-0C45-87C6-8F779BF45418}" type="slidenum">
              <a:rPr lang="en-US" smtClean="0"/>
              <a:t>9</a:t>
            </a:fld>
            <a:endParaRPr lang="en-US"/>
          </a:p>
        </p:txBody>
      </p:sp>
    </p:spTree>
    <p:extLst>
      <p:ext uri="{BB962C8B-B14F-4D97-AF65-F5344CB8AC3E}">
        <p14:creationId xmlns:p14="http://schemas.microsoft.com/office/powerpoint/2010/main" val="3801779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52 V production rate, R , was measured to be</a:t>
            </a:r>
          </a:p>
          <a:p>
            <a:r>
              <a:rPr lang="en-US" dirty="0"/>
              <a:t>R =  1.82(18) °</a:t>
            </a:r>
            <a:r>
              <a:rPr lang="en-US" dirty="0" err="1"/>
              <a:t>ø</a:t>
            </a:r>
            <a:r>
              <a:rPr lang="en-US" dirty="0"/>
              <a:t>  103  s−1  with a gate valve detector rate of 318</a:t>
            </a:r>
          </a:p>
          <a:p>
            <a:r>
              <a:rPr lang="en-US" dirty="0"/>
              <a:t>UCN/s. If this is taken as the UCN flux into the area of the</a:t>
            </a:r>
          </a:p>
          <a:p>
            <a:r>
              <a:rPr lang="en-US" dirty="0"/>
              <a:t>foil, the UCN density can be calculated using kinetic theory</a:t>
            </a:r>
          </a:p>
          <a:p>
            <a:r>
              <a:rPr lang="el-GR" dirty="0"/>
              <a:t>as: ρUCN = 4R</a:t>
            </a:r>
          </a:p>
          <a:p>
            <a:r>
              <a:rPr lang="en-US" dirty="0"/>
              <a:t>a ¯ v  , where ¯ v =  390 cm/ s is the average neutron</a:t>
            </a:r>
          </a:p>
          <a:p>
            <a:r>
              <a:rPr lang="en-US" dirty="0"/>
              <a:t>velocity and a  is the area of the foil. This gives a density of</a:t>
            </a:r>
          </a:p>
          <a:p>
            <a:r>
              <a:rPr lang="en-US" dirty="0"/>
              <a:t>44 (5) UCN/cm3  when normalized to the gate valve monitor</a:t>
            </a:r>
          </a:p>
          <a:p>
            <a:r>
              <a:rPr lang="en-US" dirty="0"/>
              <a:t>rate 586 s−1 , obtained when the source and beam are optimally</a:t>
            </a:r>
          </a:p>
          <a:p>
            <a:r>
              <a:rPr lang="en-US" dirty="0"/>
              <a:t>tuned.</a:t>
            </a:r>
          </a:p>
          <a:p>
            <a:r>
              <a:rPr lang="en-US" dirty="0"/>
              <a:t>There are</a:t>
            </a:r>
          </a:p>
        </p:txBody>
      </p:sp>
      <p:sp>
        <p:nvSpPr>
          <p:cNvPr id="4" name="Slide Number Placeholder 3"/>
          <p:cNvSpPr>
            <a:spLocks noGrp="1"/>
          </p:cNvSpPr>
          <p:nvPr>
            <p:ph type="sldNum" sz="quarter" idx="10"/>
          </p:nvPr>
        </p:nvSpPr>
        <p:spPr/>
        <p:txBody>
          <a:bodyPr/>
          <a:lstStyle/>
          <a:p>
            <a:fld id="{E449E859-6748-0C45-87C6-8F779BF45418}" type="slidenum">
              <a:rPr lang="en-US" smtClean="0"/>
              <a:t>10</a:t>
            </a:fld>
            <a:endParaRPr lang="en-US"/>
          </a:p>
        </p:txBody>
      </p:sp>
    </p:spTree>
    <p:extLst>
      <p:ext uri="{BB962C8B-B14F-4D97-AF65-F5344CB8AC3E}">
        <p14:creationId xmlns:p14="http://schemas.microsoft.com/office/powerpoint/2010/main" val="3469711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52 V production rate, R , was measured to be</a:t>
            </a:r>
          </a:p>
          <a:p>
            <a:r>
              <a:rPr lang="en-US" dirty="0"/>
              <a:t>R =  1.82(18) °</a:t>
            </a:r>
            <a:r>
              <a:rPr lang="en-US" dirty="0" err="1"/>
              <a:t>ø</a:t>
            </a:r>
            <a:r>
              <a:rPr lang="en-US" dirty="0"/>
              <a:t>  103  s−1  with a gate valve detector rate of 318</a:t>
            </a:r>
          </a:p>
          <a:p>
            <a:r>
              <a:rPr lang="en-US" dirty="0"/>
              <a:t>UCN/s. If this is taken as the UCN flux into the area of the</a:t>
            </a:r>
          </a:p>
          <a:p>
            <a:r>
              <a:rPr lang="en-US" dirty="0"/>
              <a:t>foil, the UCN density can be calculated using kinetic theory</a:t>
            </a:r>
          </a:p>
          <a:p>
            <a:r>
              <a:rPr lang="el-GR" dirty="0"/>
              <a:t>as: ρUCN = 4R</a:t>
            </a:r>
          </a:p>
          <a:p>
            <a:r>
              <a:rPr lang="en-US" dirty="0"/>
              <a:t>a ¯ v  , where ¯ v =  390 cm/ s is the average neutron</a:t>
            </a:r>
          </a:p>
          <a:p>
            <a:r>
              <a:rPr lang="en-US" dirty="0"/>
              <a:t>velocity and a  is the area of the foil. This gives a density of</a:t>
            </a:r>
          </a:p>
          <a:p>
            <a:r>
              <a:rPr lang="en-US" dirty="0"/>
              <a:t>44 (5) UCN/cm3  when normalized to the gate valve monitor</a:t>
            </a:r>
          </a:p>
          <a:p>
            <a:r>
              <a:rPr lang="en-US" dirty="0"/>
              <a:t>rate 586 s−1 , obtained when the source and beam are optimally</a:t>
            </a:r>
          </a:p>
          <a:p>
            <a:r>
              <a:rPr lang="en-US" dirty="0"/>
              <a:t>tuned.</a:t>
            </a:r>
          </a:p>
          <a:p>
            <a:r>
              <a:rPr lang="en-US" dirty="0"/>
              <a:t>There are</a:t>
            </a:r>
          </a:p>
        </p:txBody>
      </p:sp>
      <p:sp>
        <p:nvSpPr>
          <p:cNvPr id="4" name="Slide Number Placeholder 3"/>
          <p:cNvSpPr>
            <a:spLocks noGrp="1"/>
          </p:cNvSpPr>
          <p:nvPr>
            <p:ph type="sldNum" sz="quarter" idx="10"/>
          </p:nvPr>
        </p:nvSpPr>
        <p:spPr/>
        <p:txBody>
          <a:bodyPr/>
          <a:lstStyle/>
          <a:p>
            <a:fld id="{E449E859-6748-0C45-87C6-8F779BF45418}" type="slidenum">
              <a:rPr lang="en-US" smtClean="0"/>
              <a:t>11</a:t>
            </a:fld>
            <a:endParaRPr lang="en-US"/>
          </a:p>
        </p:txBody>
      </p:sp>
    </p:spTree>
    <p:extLst>
      <p:ext uri="{BB962C8B-B14F-4D97-AF65-F5344CB8AC3E}">
        <p14:creationId xmlns:p14="http://schemas.microsoft.com/office/powerpoint/2010/main" val="1009292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77564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E77D8-19A9-4370-8187-7F83E166D16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A5401C-B9E4-48E0-8317-E67FAEA0623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E5B50F-9D93-421C-843F-9FAB2FFF9C87}"/>
              </a:ext>
            </a:extLst>
          </p:cNvPr>
          <p:cNvSpPr>
            <a:spLocks noGrp="1"/>
          </p:cNvSpPr>
          <p:nvPr>
            <p:ph type="dt" sz="half" idx="10"/>
          </p:nvPr>
        </p:nvSpPr>
        <p:spPr/>
        <p:txBody>
          <a:bodyPr/>
          <a:lstStyle/>
          <a:p>
            <a:fld id="{A43B15B1-2533-4D2A-BB27-8FFFD3CCB1F5}" type="datetimeFigureOut">
              <a:rPr lang="en-US" smtClean="0"/>
              <a:t>9/14/2017</a:t>
            </a:fld>
            <a:endParaRPr lang="en-US"/>
          </a:p>
        </p:txBody>
      </p:sp>
      <p:sp>
        <p:nvSpPr>
          <p:cNvPr id="5" name="Footer Placeholder 4">
            <a:extLst>
              <a:ext uri="{FF2B5EF4-FFF2-40B4-BE49-F238E27FC236}">
                <a16:creationId xmlns:a16="http://schemas.microsoft.com/office/drawing/2014/main" id="{BA379943-60F4-40D3-90D8-EA56D01B5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7A50C-015A-4728-8350-056FA9EBA0E4}"/>
              </a:ext>
            </a:extLst>
          </p:cNvPr>
          <p:cNvSpPr>
            <a:spLocks noGrp="1"/>
          </p:cNvSpPr>
          <p:nvPr>
            <p:ph type="sldNum" sz="quarter" idx="12"/>
          </p:nvPr>
        </p:nvSpPr>
        <p:spPr/>
        <p:txBody>
          <a:bodyPr/>
          <a:lstStyle/>
          <a:p>
            <a:fld id="{A37DB6D9-8242-45CD-ADE8-4C64C9890438}" type="slidenum">
              <a:rPr lang="en-US" smtClean="0"/>
              <a:t>‹#›</a:t>
            </a:fld>
            <a:endParaRPr lang="en-US"/>
          </a:p>
        </p:txBody>
      </p:sp>
    </p:spTree>
    <p:extLst>
      <p:ext uri="{BB962C8B-B14F-4D97-AF65-F5344CB8AC3E}">
        <p14:creationId xmlns:p14="http://schemas.microsoft.com/office/powerpoint/2010/main" val="1412384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2B864-1650-4E9B-8D8A-3D00562375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80F5E-5D59-4147-A7F4-8D51595D9F0D}"/>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617B0C-6F0A-4FC1-B0D1-E6D08CDCBE6D}"/>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9378B0-3F5A-469F-B291-73A652753F0B}"/>
              </a:ext>
            </a:extLst>
          </p:cNvPr>
          <p:cNvSpPr>
            <a:spLocks noGrp="1"/>
          </p:cNvSpPr>
          <p:nvPr>
            <p:ph type="dt" sz="half" idx="10"/>
          </p:nvPr>
        </p:nvSpPr>
        <p:spPr/>
        <p:txBody>
          <a:bodyPr/>
          <a:lstStyle/>
          <a:p>
            <a:fld id="{A43B15B1-2533-4D2A-BB27-8FFFD3CCB1F5}" type="datetimeFigureOut">
              <a:rPr lang="en-US" smtClean="0"/>
              <a:t>9/14/2017</a:t>
            </a:fld>
            <a:endParaRPr lang="en-US"/>
          </a:p>
        </p:txBody>
      </p:sp>
      <p:sp>
        <p:nvSpPr>
          <p:cNvPr id="6" name="Footer Placeholder 5">
            <a:extLst>
              <a:ext uri="{FF2B5EF4-FFF2-40B4-BE49-F238E27FC236}">
                <a16:creationId xmlns:a16="http://schemas.microsoft.com/office/drawing/2014/main" id="{6253B8DE-546D-41ED-95F0-B25B59F5D2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32A2B-30AD-4549-A495-C26EBE5660A1}"/>
              </a:ext>
            </a:extLst>
          </p:cNvPr>
          <p:cNvSpPr>
            <a:spLocks noGrp="1"/>
          </p:cNvSpPr>
          <p:nvPr>
            <p:ph type="sldNum" sz="quarter" idx="12"/>
          </p:nvPr>
        </p:nvSpPr>
        <p:spPr/>
        <p:txBody>
          <a:bodyPr/>
          <a:lstStyle/>
          <a:p>
            <a:fld id="{A37DB6D9-8242-45CD-ADE8-4C64C9890438}" type="slidenum">
              <a:rPr lang="en-US" smtClean="0"/>
              <a:t>‹#›</a:t>
            </a:fld>
            <a:endParaRPr lang="en-US"/>
          </a:p>
        </p:txBody>
      </p:sp>
    </p:spTree>
    <p:extLst>
      <p:ext uri="{BB962C8B-B14F-4D97-AF65-F5344CB8AC3E}">
        <p14:creationId xmlns:p14="http://schemas.microsoft.com/office/powerpoint/2010/main" val="1025260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150E0-325E-4EC3-ABF2-C2F6838DE39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E8D6A9-B26B-457B-83B4-25038932CFB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03271F5-0150-442E-B7DB-1DB8F155E516}"/>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4EA520-9A10-481D-BC38-66BC09937F3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D2DA4E3-C74F-46BC-8814-CDC0D6C9F0A5}"/>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DAFC4-3C0D-40A0-82A3-EF8696881D57}"/>
              </a:ext>
            </a:extLst>
          </p:cNvPr>
          <p:cNvSpPr>
            <a:spLocks noGrp="1"/>
          </p:cNvSpPr>
          <p:nvPr>
            <p:ph type="dt" sz="half" idx="10"/>
          </p:nvPr>
        </p:nvSpPr>
        <p:spPr/>
        <p:txBody>
          <a:bodyPr/>
          <a:lstStyle/>
          <a:p>
            <a:fld id="{A43B15B1-2533-4D2A-BB27-8FFFD3CCB1F5}" type="datetimeFigureOut">
              <a:rPr lang="en-US" smtClean="0"/>
              <a:t>9/14/2017</a:t>
            </a:fld>
            <a:endParaRPr lang="en-US"/>
          </a:p>
        </p:txBody>
      </p:sp>
      <p:sp>
        <p:nvSpPr>
          <p:cNvPr id="8" name="Footer Placeholder 7">
            <a:extLst>
              <a:ext uri="{FF2B5EF4-FFF2-40B4-BE49-F238E27FC236}">
                <a16:creationId xmlns:a16="http://schemas.microsoft.com/office/drawing/2014/main" id="{584F2D1B-8290-49E8-B3E9-2CD6C9414F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230CB4-2022-48FE-BC3F-6CB173793479}"/>
              </a:ext>
            </a:extLst>
          </p:cNvPr>
          <p:cNvSpPr>
            <a:spLocks noGrp="1"/>
          </p:cNvSpPr>
          <p:nvPr>
            <p:ph type="sldNum" sz="quarter" idx="12"/>
          </p:nvPr>
        </p:nvSpPr>
        <p:spPr/>
        <p:txBody>
          <a:bodyPr/>
          <a:lstStyle/>
          <a:p>
            <a:fld id="{A37DB6D9-8242-45CD-ADE8-4C64C9890438}" type="slidenum">
              <a:rPr lang="en-US" smtClean="0"/>
              <a:t>‹#›</a:t>
            </a:fld>
            <a:endParaRPr lang="en-US"/>
          </a:p>
        </p:txBody>
      </p:sp>
    </p:spTree>
    <p:extLst>
      <p:ext uri="{BB962C8B-B14F-4D97-AF65-F5344CB8AC3E}">
        <p14:creationId xmlns:p14="http://schemas.microsoft.com/office/powerpoint/2010/main" val="1233501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C125A-6D92-428F-8DED-E0030A3839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9ACFB6-A385-4604-89D5-283A77466AD5}"/>
              </a:ext>
            </a:extLst>
          </p:cNvPr>
          <p:cNvSpPr>
            <a:spLocks noGrp="1"/>
          </p:cNvSpPr>
          <p:nvPr>
            <p:ph type="dt" sz="half" idx="10"/>
          </p:nvPr>
        </p:nvSpPr>
        <p:spPr/>
        <p:txBody>
          <a:bodyPr/>
          <a:lstStyle/>
          <a:p>
            <a:fld id="{A43B15B1-2533-4D2A-BB27-8FFFD3CCB1F5}" type="datetimeFigureOut">
              <a:rPr lang="en-US" smtClean="0"/>
              <a:t>9/14/2017</a:t>
            </a:fld>
            <a:endParaRPr lang="en-US"/>
          </a:p>
        </p:txBody>
      </p:sp>
      <p:sp>
        <p:nvSpPr>
          <p:cNvPr id="4" name="Footer Placeholder 3">
            <a:extLst>
              <a:ext uri="{FF2B5EF4-FFF2-40B4-BE49-F238E27FC236}">
                <a16:creationId xmlns:a16="http://schemas.microsoft.com/office/drawing/2014/main" id="{0E2D484E-5009-4FAD-9E39-93EEF7E4BA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D4BD90-B925-4EFB-AAB6-B0797E733142}"/>
              </a:ext>
            </a:extLst>
          </p:cNvPr>
          <p:cNvSpPr>
            <a:spLocks noGrp="1"/>
          </p:cNvSpPr>
          <p:nvPr>
            <p:ph type="sldNum" sz="quarter" idx="12"/>
          </p:nvPr>
        </p:nvSpPr>
        <p:spPr/>
        <p:txBody>
          <a:bodyPr/>
          <a:lstStyle/>
          <a:p>
            <a:fld id="{A37DB6D9-8242-45CD-ADE8-4C64C9890438}" type="slidenum">
              <a:rPr lang="en-US" smtClean="0"/>
              <a:t>‹#›</a:t>
            </a:fld>
            <a:endParaRPr lang="en-US"/>
          </a:p>
        </p:txBody>
      </p:sp>
    </p:spTree>
    <p:extLst>
      <p:ext uri="{BB962C8B-B14F-4D97-AF65-F5344CB8AC3E}">
        <p14:creationId xmlns:p14="http://schemas.microsoft.com/office/powerpoint/2010/main" val="3989671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39B327-F01A-443E-96A1-F7336E20153F}"/>
              </a:ext>
            </a:extLst>
          </p:cNvPr>
          <p:cNvSpPr>
            <a:spLocks noGrp="1"/>
          </p:cNvSpPr>
          <p:nvPr>
            <p:ph type="dt" sz="half" idx="10"/>
          </p:nvPr>
        </p:nvSpPr>
        <p:spPr/>
        <p:txBody>
          <a:bodyPr/>
          <a:lstStyle/>
          <a:p>
            <a:fld id="{A43B15B1-2533-4D2A-BB27-8FFFD3CCB1F5}" type="datetimeFigureOut">
              <a:rPr lang="en-US" smtClean="0"/>
              <a:t>9/14/2017</a:t>
            </a:fld>
            <a:endParaRPr lang="en-US"/>
          </a:p>
        </p:txBody>
      </p:sp>
      <p:sp>
        <p:nvSpPr>
          <p:cNvPr id="3" name="Footer Placeholder 2">
            <a:extLst>
              <a:ext uri="{FF2B5EF4-FFF2-40B4-BE49-F238E27FC236}">
                <a16:creationId xmlns:a16="http://schemas.microsoft.com/office/drawing/2014/main" id="{BCFE6C1E-841C-4221-81AD-E776BB05D2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48E473-74CB-4E06-9AFF-999E4E2AE201}"/>
              </a:ext>
            </a:extLst>
          </p:cNvPr>
          <p:cNvSpPr>
            <a:spLocks noGrp="1"/>
          </p:cNvSpPr>
          <p:nvPr>
            <p:ph type="sldNum" sz="quarter" idx="12"/>
          </p:nvPr>
        </p:nvSpPr>
        <p:spPr/>
        <p:txBody>
          <a:bodyPr/>
          <a:lstStyle/>
          <a:p>
            <a:fld id="{A37DB6D9-8242-45CD-ADE8-4C64C9890438}" type="slidenum">
              <a:rPr lang="en-US" smtClean="0"/>
              <a:t>‹#›</a:t>
            </a:fld>
            <a:endParaRPr lang="en-US"/>
          </a:p>
        </p:txBody>
      </p:sp>
    </p:spTree>
    <p:extLst>
      <p:ext uri="{BB962C8B-B14F-4D97-AF65-F5344CB8AC3E}">
        <p14:creationId xmlns:p14="http://schemas.microsoft.com/office/powerpoint/2010/main" val="3381684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08A2-2ABB-4115-86A2-6B33DBF4879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7EBB29-3F29-469B-B1D2-B297D851849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C40949-E0D1-431B-937B-DB6A6D0ECEB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D150A8-C56B-498B-B303-FF9EE51C5910}"/>
              </a:ext>
            </a:extLst>
          </p:cNvPr>
          <p:cNvSpPr>
            <a:spLocks noGrp="1"/>
          </p:cNvSpPr>
          <p:nvPr>
            <p:ph type="dt" sz="half" idx="10"/>
          </p:nvPr>
        </p:nvSpPr>
        <p:spPr/>
        <p:txBody>
          <a:bodyPr/>
          <a:lstStyle/>
          <a:p>
            <a:fld id="{A43B15B1-2533-4D2A-BB27-8FFFD3CCB1F5}" type="datetimeFigureOut">
              <a:rPr lang="en-US" smtClean="0"/>
              <a:t>9/14/2017</a:t>
            </a:fld>
            <a:endParaRPr lang="en-US"/>
          </a:p>
        </p:txBody>
      </p:sp>
      <p:sp>
        <p:nvSpPr>
          <p:cNvPr id="6" name="Footer Placeholder 5">
            <a:extLst>
              <a:ext uri="{FF2B5EF4-FFF2-40B4-BE49-F238E27FC236}">
                <a16:creationId xmlns:a16="http://schemas.microsoft.com/office/drawing/2014/main" id="{3FAAC9D5-F6C5-4FA2-92B8-1C91D7A57A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25A1F5-7579-4EAA-9E61-C6CA0AEDA98F}"/>
              </a:ext>
            </a:extLst>
          </p:cNvPr>
          <p:cNvSpPr>
            <a:spLocks noGrp="1"/>
          </p:cNvSpPr>
          <p:nvPr>
            <p:ph type="sldNum" sz="quarter" idx="12"/>
          </p:nvPr>
        </p:nvSpPr>
        <p:spPr/>
        <p:txBody>
          <a:bodyPr/>
          <a:lstStyle/>
          <a:p>
            <a:fld id="{A37DB6D9-8242-45CD-ADE8-4C64C9890438}" type="slidenum">
              <a:rPr lang="en-US" smtClean="0"/>
              <a:t>‹#›</a:t>
            </a:fld>
            <a:endParaRPr lang="en-US"/>
          </a:p>
        </p:txBody>
      </p:sp>
    </p:spTree>
    <p:extLst>
      <p:ext uri="{BB962C8B-B14F-4D97-AF65-F5344CB8AC3E}">
        <p14:creationId xmlns:p14="http://schemas.microsoft.com/office/powerpoint/2010/main" val="3386590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7E142-E9ED-4C0D-BFBC-61A07FF36B1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9624AA-9FFF-47D0-8C4D-092D90DAD97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BDCBF2-8F3A-4F27-84A6-F9EA92DF7E0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B3C220-5290-44BF-913C-9245BC1A058B}"/>
              </a:ext>
            </a:extLst>
          </p:cNvPr>
          <p:cNvSpPr>
            <a:spLocks noGrp="1"/>
          </p:cNvSpPr>
          <p:nvPr>
            <p:ph type="dt" sz="half" idx="10"/>
          </p:nvPr>
        </p:nvSpPr>
        <p:spPr/>
        <p:txBody>
          <a:bodyPr/>
          <a:lstStyle/>
          <a:p>
            <a:fld id="{A43B15B1-2533-4D2A-BB27-8FFFD3CCB1F5}" type="datetimeFigureOut">
              <a:rPr lang="en-US" smtClean="0"/>
              <a:t>9/14/2017</a:t>
            </a:fld>
            <a:endParaRPr lang="en-US"/>
          </a:p>
        </p:txBody>
      </p:sp>
      <p:sp>
        <p:nvSpPr>
          <p:cNvPr id="6" name="Footer Placeholder 5">
            <a:extLst>
              <a:ext uri="{FF2B5EF4-FFF2-40B4-BE49-F238E27FC236}">
                <a16:creationId xmlns:a16="http://schemas.microsoft.com/office/drawing/2014/main" id="{0F895783-51CB-4320-8EA0-71E5385C67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F33A6F-CAA4-4EA1-AD3B-D0EDFC7B9CC0}"/>
              </a:ext>
            </a:extLst>
          </p:cNvPr>
          <p:cNvSpPr>
            <a:spLocks noGrp="1"/>
          </p:cNvSpPr>
          <p:nvPr>
            <p:ph type="sldNum" sz="quarter" idx="12"/>
          </p:nvPr>
        </p:nvSpPr>
        <p:spPr/>
        <p:txBody>
          <a:bodyPr/>
          <a:lstStyle/>
          <a:p>
            <a:fld id="{A37DB6D9-8242-45CD-ADE8-4C64C9890438}" type="slidenum">
              <a:rPr lang="en-US" smtClean="0"/>
              <a:t>‹#›</a:t>
            </a:fld>
            <a:endParaRPr lang="en-US"/>
          </a:p>
        </p:txBody>
      </p:sp>
    </p:spTree>
    <p:extLst>
      <p:ext uri="{BB962C8B-B14F-4D97-AF65-F5344CB8AC3E}">
        <p14:creationId xmlns:p14="http://schemas.microsoft.com/office/powerpoint/2010/main" val="2943783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3324-9B7F-4F60-A273-E73FCA175D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140949-85DF-4B38-8806-334B609079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4A1E3-C235-4FBA-A485-2784252AF966}"/>
              </a:ext>
            </a:extLst>
          </p:cNvPr>
          <p:cNvSpPr>
            <a:spLocks noGrp="1"/>
          </p:cNvSpPr>
          <p:nvPr>
            <p:ph type="dt" sz="half" idx="10"/>
          </p:nvPr>
        </p:nvSpPr>
        <p:spPr/>
        <p:txBody>
          <a:bodyPr/>
          <a:lstStyle/>
          <a:p>
            <a:fld id="{A43B15B1-2533-4D2A-BB27-8FFFD3CCB1F5}" type="datetimeFigureOut">
              <a:rPr lang="en-US" smtClean="0"/>
              <a:t>9/14/2017</a:t>
            </a:fld>
            <a:endParaRPr lang="en-US"/>
          </a:p>
        </p:txBody>
      </p:sp>
      <p:sp>
        <p:nvSpPr>
          <p:cNvPr id="5" name="Footer Placeholder 4">
            <a:extLst>
              <a:ext uri="{FF2B5EF4-FFF2-40B4-BE49-F238E27FC236}">
                <a16:creationId xmlns:a16="http://schemas.microsoft.com/office/drawing/2014/main" id="{66420E96-3220-4664-AAE5-F09521EA3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9E33-37F0-4B37-8E03-C4E106265337}"/>
              </a:ext>
            </a:extLst>
          </p:cNvPr>
          <p:cNvSpPr>
            <a:spLocks noGrp="1"/>
          </p:cNvSpPr>
          <p:nvPr>
            <p:ph type="sldNum" sz="quarter" idx="12"/>
          </p:nvPr>
        </p:nvSpPr>
        <p:spPr/>
        <p:txBody>
          <a:bodyPr/>
          <a:lstStyle/>
          <a:p>
            <a:fld id="{A37DB6D9-8242-45CD-ADE8-4C64C9890438}" type="slidenum">
              <a:rPr lang="en-US" smtClean="0"/>
              <a:t>‹#›</a:t>
            </a:fld>
            <a:endParaRPr lang="en-US"/>
          </a:p>
        </p:txBody>
      </p:sp>
    </p:spTree>
    <p:extLst>
      <p:ext uri="{BB962C8B-B14F-4D97-AF65-F5344CB8AC3E}">
        <p14:creationId xmlns:p14="http://schemas.microsoft.com/office/powerpoint/2010/main" val="430869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3B9671-B7E7-474B-9D6E-BFF60050EA3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D9D8DB-709C-4DAB-90B2-FB6EA693598A}"/>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4D25D-E5A1-48E0-942F-9BAC8A27E90C}"/>
              </a:ext>
            </a:extLst>
          </p:cNvPr>
          <p:cNvSpPr>
            <a:spLocks noGrp="1"/>
          </p:cNvSpPr>
          <p:nvPr>
            <p:ph type="dt" sz="half" idx="10"/>
          </p:nvPr>
        </p:nvSpPr>
        <p:spPr/>
        <p:txBody>
          <a:bodyPr/>
          <a:lstStyle/>
          <a:p>
            <a:fld id="{A43B15B1-2533-4D2A-BB27-8FFFD3CCB1F5}" type="datetimeFigureOut">
              <a:rPr lang="en-US" smtClean="0"/>
              <a:t>9/14/2017</a:t>
            </a:fld>
            <a:endParaRPr lang="en-US"/>
          </a:p>
        </p:txBody>
      </p:sp>
      <p:sp>
        <p:nvSpPr>
          <p:cNvPr id="5" name="Footer Placeholder 4">
            <a:extLst>
              <a:ext uri="{FF2B5EF4-FFF2-40B4-BE49-F238E27FC236}">
                <a16:creationId xmlns:a16="http://schemas.microsoft.com/office/drawing/2014/main" id="{3A3CDC25-1B33-4A2F-8ED3-0FD9B03FC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E13F6-C859-4FA4-8629-3B3384E885CA}"/>
              </a:ext>
            </a:extLst>
          </p:cNvPr>
          <p:cNvSpPr>
            <a:spLocks noGrp="1"/>
          </p:cNvSpPr>
          <p:nvPr>
            <p:ph type="sldNum" sz="quarter" idx="12"/>
          </p:nvPr>
        </p:nvSpPr>
        <p:spPr/>
        <p:txBody>
          <a:bodyPr/>
          <a:lstStyle/>
          <a:p>
            <a:fld id="{A37DB6D9-8242-45CD-ADE8-4C64C9890438}" type="slidenum">
              <a:rPr lang="en-US" smtClean="0"/>
              <a:t>‹#›</a:t>
            </a:fld>
            <a:endParaRPr lang="en-US"/>
          </a:p>
        </p:txBody>
      </p:sp>
    </p:spTree>
    <p:extLst>
      <p:ext uri="{BB962C8B-B14F-4D97-AF65-F5344CB8AC3E}">
        <p14:creationId xmlns:p14="http://schemas.microsoft.com/office/powerpoint/2010/main" val="4033340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6" indent="0" algn="ctr">
              <a:buNone/>
              <a:defRPr>
                <a:solidFill>
                  <a:schemeClr val="tx1">
                    <a:tint val="75000"/>
                  </a:schemeClr>
                </a:solidFill>
              </a:defRPr>
            </a:lvl3pPr>
            <a:lvl4pPr marL="1371174" indent="0" algn="ctr">
              <a:buNone/>
              <a:defRPr>
                <a:solidFill>
                  <a:schemeClr val="tx1">
                    <a:tint val="75000"/>
                  </a:schemeClr>
                </a:solidFill>
              </a:defRPr>
            </a:lvl4pPr>
            <a:lvl5pPr marL="1828231" indent="0" algn="ctr">
              <a:buNone/>
              <a:defRPr>
                <a:solidFill>
                  <a:schemeClr val="tx1">
                    <a:tint val="75000"/>
                  </a:schemeClr>
                </a:solidFill>
              </a:defRPr>
            </a:lvl5pPr>
            <a:lvl6pPr marL="2285289" indent="0" algn="ctr">
              <a:buNone/>
              <a:defRPr>
                <a:solidFill>
                  <a:schemeClr val="tx1">
                    <a:tint val="75000"/>
                  </a:schemeClr>
                </a:solidFill>
              </a:defRPr>
            </a:lvl6pPr>
            <a:lvl7pPr marL="2742346" indent="0" algn="ctr">
              <a:buNone/>
              <a:defRPr>
                <a:solidFill>
                  <a:schemeClr val="tx1">
                    <a:tint val="75000"/>
                  </a:schemeClr>
                </a:solidFill>
              </a:defRPr>
            </a:lvl7pPr>
            <a:lvl8pPr marL="3199404" indent="0" algn="ctr">
              <a:buNone/>
              <a:defRPr>
                <a:solidFill>
                  <a:schemeClr val="tx1">
                    <a:tint val="75000"/>
                  </a:schemeClr>
                </a:solidFill>
              </a:defRPr>
            </a:lvl8pPr>
            <a:lvl9pPr marL="36564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D5E2DCA-84E1-4D5B-A85A-727BB9AD184A}" type="datetime1">
              <a:rPr lang="en-US" smtClean="0"/>
              <a:pPr/>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45EFA-FB25-4078-A3A9-8A9B7B9DAE1F}" type="slidenum">
              <a:rPr lang="en-US" smtClean="0"/>
              <a:pPr/>
              <a:t>‹#›</a:t>
            </a:fld>
            <a:endParaRPr lang="en-US"/>
          </a:p>
        </p:txBody>
      </p:sp>
    </p:spTree>
    <p:extLst>
      <p:ext uri="{BB962C8B-B14F-4D97-AF65-F5344CB8AC3E}">
        <p14:creationId xmlns:p14="http://schemas.microsoft.com/office/powerpoint/2010/main" val="133913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90000" cy="779517"/>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2280334-3F60-4E9C-AF28-9A4629B85084}" type="datetime1">
              <a:rPr lang="en-US" smtClean="0"/>
              <a:t>9/14/2017</a:t>
            </a:fld>
            <a:endParaRPr lang="en-US" dirty="0"/>
          </a:p>
        </p:txBody>
      </p:sp>
      <p:sp>
        <p:nvSpPr>
          <p:cNvPr id="6" name="Slide Number Placeholder 5"/>
          <p:cNvSpPr>
            <a:spLocks noGrp="1"/>
          </p:cNvSpPr>
          <p:nvPr>
            <p:ph type="sldNum" sz="quarter" idx="12"/>
          </p:nvPr>
        </p:nvSpPr>
        <p:spPr>
          <a:xfrm>
            <a:off x="7070190" y="6492875"/>
            <a:ext cx="2133600" cy="365125"/>
          </a:xfrm>
          <a:prstGeom prst="rect">
            <a:avLst/>
          </a:prstGeom>
        </p:spPr>
        <p:txBody>
          <a:bodyPr/>
          <a:lstStyle/>
          <a:p>
            <a:fld id="{C5AF7249-F59C-444E-9564-55A59CBB215A}" type="slidenum">
              <a:rPr lang="en-US" smtClean="0"/>
              <a:t>‹#›</a:t>
            </a:fld>
            <a:endParaRPr lang="en-US"/>
          </a:p>
        </p:txBody>
      </p:sp>
    </p:spTree>
    <p:extLst>
      <p:ext uri="{BB962C8B-B14F-4D97-AF65-F5344CB8AC3E}">
        <p14:creationId xmlns:p14="http://schemas.microsoft.com/office/powerpoint/2010/main" val="3876568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2B00F-7DF7-4DBD-AB4D-6F585BF668AA}" type="datetime1">
              <a:rPr lang="en-US" smtClean="0"/>
              <a:pPr/>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45EFA-FB25-4078-A3A9-8A9B7B9DAE1F}" type="slidenum">
              <a:rPr lang="en-US" smtClean="0"/>
              <a:pPr/>
              <a:t>‹#›</a:t>
            </a:fld>
            <a:endParaRPr lang="en-US"/>
          </a:p>
        </p:txBody>
      </p:sp>
    </p:spTree>
    <p:extLst>
      <p:ext uri="{BB962C8B-B14F-4D97-AF65-F5344CB8AC3E}">
        <p14:creationId xmlns:p14="http://schemas.microsoft.com/office/powerpoint/2010/main" val="1573841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6" indent="0">
              <a:buNone/>
              <a:defRPr sz="1600">
                <a:solidFill>
                  <a:schemeClr val="tx1">
                    <a:tint val="75000"/>
                  </a:schemeClr>
                </a:solidFill>
              </a:defRPr>
            </a:lvl3pPr>
            <a:lvl4pPr marL="1371174" indent="0">
              <a:buNone/>
              <a:defRPr sz="1400">
                <a:solidFill>
                  <a:schemeClr val="tx1">
                    <a:tint val="75000"/>
                  </a:schemeClr>
                </a:solidFill>
              </a:defRPr>
            </a:lvl4pPr>
            <a:lvl5pPr marL="1828231" indent="0">
              <a:buNone/>
              <a:defRPr sz="1400">
                <a:solidFill>
                  <a:schemeClr val="tx1">
                    <a:tint val="75000"/>
                  </a:schemeClr>
                </a:solidFill>
              </a:defRPr>
            </a:lvl5pPr>
            <a:lvl6pPr marL="2285289" indent="0">
              <a:buNone/>
              <a:defRPr sz="1400">
                <a:solidFill>
                  <a:schemeClr val="tx1">
                    <a:tint val="75000"/>
                  </a:schemeClr>
                </a:solidFill>
              </a:defRPr>
            </a:lvl6pPr>
            <a:lvl7pPr marL="2742346" indent="0">
              <a:buNone/>
              <a:defRPr sz="1400">
                <a:solidFill>
                  <a:schemeClr val="tx1">
                    <a:tint val="75000"/>
                  </a:schemeClr>
                </a:solidFill>
              </a:defRPr>
            </a:lvl7pPr>
            <a:lvl8pPr marL="3199404" indent="0">
              <a:buNone/>
              <a:defRPr sz="1400">
                <a:solidFill>
                  <a:schemeClr val="tx1">
                    <a:tint val="75000"/>
                  </a:schemeClr>
                </a:solidFill>
              </a:defRPr>
            </a:lvl8pPr>
            <a:lvl9pPr marL="365646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65F776-30EB-479A-A238-5027BAE1029E}" type="datetime1">
              <a:rPr lang="en-US" smtClean="0"/>
              <a:pPr/>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45EFA-FB25-4078-A3A9-8A9B7B9DAE1F}" type="slidenum">
              <a:rPr lang="en-US" smtClean="0"/>
              <a:pPr/>
              <a:t>‹#›</a:t>
            </a:fld>
            <a:endParaRPr lang="en-US"/>
          </a:p>
        </p:txBody>
      </p:sp>
    </p:spTree>
    <p:extLst>
      <p:ext uri="{BB962C8B-B14F-4D97-AF65-F5344CB8AC3E}">
        <p14:creationId xmlns:p14="http://schemas.microsoft.com/office/powerpoint/2010/main" val="1686188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2F4E22-0315-44DB-BE89-4E04DE356442}" type="datetime1">
              <a:rPr lang="en-US" smtClean="0"/>
              <a:pPr/>
              <a:t>9/14/2017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45EFA-FB25-4078-A3A9-8A9B7B9DAE1F}" type="slidenum">
              <a:rPr lang="en-US" smtClean="0"/>
              <a:pPr/>
              <a:t>‹#›</a:t>
            </a:fld>
            <a:endParaRPr lang="en-US"/>
          </a:p>
        </p:txBody>
      </p:sp>
    </p:spTree>
    <p:extLst>
      <p:ext uri="{BB962C8B-B14F-4D97-AF65-F5344CB8AC3E}">
        <p14:creationId xmlns:p14="http://schemas.microsoft.com/office/powerpoint/2010/main" val="1746920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55C737-47DF-4270-BA69-A960CD92D887}" type="datetime1">
              <a:rPr lang="en-US" smtClean="0"/>
              <a:pPr/>
              <a:t>9/14/2017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145EFA-FB25-4078-A3A9-8A9B7B9DAE1F}" type="slidenum">
              <a:rPr lang="en-US" smtClean="0"/>
              <a:pPr/>
              <a:t>‹#›</a:t>
            </a:fld>
            <a:endParaRPr lang="en-US"/>
          </a:p>
        </p:txBody>
      </p:sp>
    </p:spTree>
    <p:extLst>
      <p:ext uri="{BB962C8B-B14F-4D97-AF65-F5344CB8AC3E}">
        <p14:creationId xmlns:p14="http://schemas.microsoft.com/office/powerpoint/2010/main" val="3272819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C2349E-6A3A-4043-B8E5-31543C01DDE8}" type="datetime1">
              <a:rPr lang="en-US" smtClean="0"/>
              <a:pPr/>
              <a:t>9/14/2017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145EFA-FB25-4078-A3A9-8A9B7B9DAE1F}" type="slidenum">
              <a:rPr lang="en-US" smtClean="0"/>
              <a:pPr/>
              <a:t>‹#›</a:t>
            </a:fld>
            <a:endParaRPr lang="en-US"/>
          </a:p>
        </p:txBody>
      </p:sp>
    </p:spTree>
    <p:extLst>
      <p:ext uri="{BB962C8B-B14F-4D97-AF65-F5344CB8AC3E}">
        <p14:creationId xmlns:p14="http://schemas.microsoft.com/office/powerpoint/2010/main" val="465992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5144A-5757-441A-976C-A91AE7DED133}" type="datetime1">
              <a:rPr lang="en-US" smtClean="0"/>
              <a:pPr/>
              <a:t>9/14/2017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145EFA-FB25-4078-A3A9-8A9B7B9DAE1F}" type="slidenum">
              <a:rPr lang="en-US" smtClean="0"/>
              <a:pPr/>
              <a:t>‹#›</a:t>
            </a:fld>
            <a:endParaRPr lang="en-US"/>
          </a:p>
        </p:txBody>
      </p:sp>
    </p:spTree>
    <p:extLst>
      <p:ext uri="{BB962C8B-B14F-4D97-AF65-F5344CB8AC3E}">
        <p14:creationId xmlns:p14="http://schemas.microsoft.com/office/powerpoint/2010/main" val="1680900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31A924-BAE3-4B7D-BF21-D2A9A67C0FC6}" type="datetime1">
              <a:rPr lang="en-US" smtClean="0"/>
              <a:pPr/>
              <a:t>9/14/2017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45EFA-FB25-4078-A3A9-8A9B7B9DAE1F}" type="slidenum">
              <a:rPr lang="en-US" smtClean="0"/>
              <a:pPr/>
              <a:t>‹#›</a:t>
            </a:fld>
            <a:endParaRPr lang="en-US"/>
          </a:p>
        </p:txBody>
      </p:sp>
    </p:spTree>
    <p:extLst>
      <p:ext uri="{BB962C8B-B14F-4D97-AF65-F5344CB8AC3E}">
        <p14:creationId xmlns:p14="http://schemas.microsoft.com/office/powerpoint/2010/main" val="297093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5A74E5-3332-4D16-ABDE-DFBF0BAAED11}" type="datetime1">
              <a:rPr lang="en-US" smtClean="0"/>
              <a:pPr/>
              <a:t>9/14/2017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45EFA-FB25-4078-A3A9-8A9B7B9DAE1F}" type="slidenum">
              <a:rPr lang="en-US" smtClean="0"/>
              <a:pPr/>
              <a:t>‹#›</a:t>
            </a:fld>
            <a:endParaRPr lang="en-US"/>
          </a:p>
        </p:txBody>
      </p:sp>
    </p:spTree>
    <p:extLst>
      <p:ext uri="{BB962C8B-B14F-4D97-AF65-F5344CB8AC3E}">
        <p14:creationId xmlns:p14="http://schemas.microsoft.com/office/powerpoint/2010/main" val="4166834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B33821-4029-4BF6-BDD0-0767A59D2172}" type="datetime1">
              <a:rPr lang="en-US" smtClean="0"/>
              <a:pPr/>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45EFA-FB25-4078-A3A9-8A9B7B9DAE1F}" type="slidenum">
              <a:rPr lang="en-US" smtClean="0"/>
              <a:pPr/>
              <a:t>‹#›</a:t>
            </a:fld>
            <a:endParaRPr lang="en-US"/>
          </a:p>
        </p:txBody>
      </p:sp>
    </p:spTree>
    <p:extLst>
      <p:ext uri="{BB962C8B-B14F-4D97-AF65-F5344CB8AC3E}">
        <p14:creationId xmlns:p14="http://schemas.microsoft.com/office/powerpoint/2010/main" val="3638417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4785FB-25CE-4596-BEEC-632FDA715EE8}" type="datetime1">
              <a:rPr lang="en-US" smtClean="0"/>
              <a:pPr/>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45EFA-FB25-4078-A3A9-8A9B7B9DAE1F}" type="slidenum">
              <a:rPr lang="en-US" smtClean="0"/>
              <a:pPr/>
              <a:t>‹#›</a:t>
            </a:fld>
            <a:endParaRPr lang="en-US"/>
          </a:p>
        </p:txBody>
      </p:sp>
    </p:spTree>
    <p:extLst>
      <p:ext uri="{BB962C8B-B14F-4D97-AF65-F5344CB8AC3E}">
        <p14:creationId xmlns:p14="http://schemas.microsoft.com/office/powerpoint/2010/main" val="1701781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E890472-B825-410E-BC61-8AB6C28EFC95}" type="datetime1">
              <a:rPr lang="en-US" smtClean="0"/>
              <a:t>9/14/2017</a:t>
            </a:fld>
            <a:endParaRPr lang="en-US"/>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26989687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71040" y="568862"/>
            <a:ext cx="7806240" cy="1143480"/>
          </a:xfrm>
        </p:spPr>
        <p:txBody>
          <a:bodyPr/>
          <a:lstStyle/>
          <a:p>
            <a:r>
              <a:rPr lang="en-US"/>
              <a:t>Click to edit Master title style</a:t>
            </a:r>
          </a:p>
        </p:txBody>
      </p:sp>
      <p:sp>
        <p:nvSpPr>
          <p:cNvPr id="3" name="Content Placeholder 2"/>
          <p:cNvSpPr>
            <a:spLocks noGrp="1"/>
          </p:cNvSpPr>
          <p:nvPr>
            <p:ph sz="half" idx="1"/>
          </p:nvPr>
        </p:nvSpPr>
        <p:spPr>
          <a:xfrm>
            <a:off x="671040" y="1906761"/>
            <a:ext cx="3833280" cy="43190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2562" y="1906761"/>
            <a:ext cx="3834720" cy="2089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2562" y="4134674"/>
            <a:ext cx="3834720" cy="2091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9611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D5E2DCA-84E1-4D5B-A85A-727BB9AD184A}" type="datetime1">
              <a:rPr lang="en-US" smtClean="0">
                <a:solidFill>
                  <a:prstClr val="black">
                    <a:tint val="75000"/>
                  </a:prstClr>
                </a:solidFill>
              </a:rPr>
              <a:pPr/>
              <a:t>9/14/2017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45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2B00F-7DF7-4DBD-AB4D-6F585BF668AA}" type="datetime1">
              <a:rPr lang="en-US" smtClean="0">
                <a:solidFill>
                  <a:prstClr val="black">
                    <a:tint val="75000"/>
                  </a:prstClr>
                </a:solidFill>
              </a:rPr>
              <a:pPr/>
              <a:t>9/14/2017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496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65F776-30EB-479A-A238-5027BAE1029E}" type="datetime1">
              <a:rPr lang="en-US" smtClean="0">
                <a:solidFill>
                  <a:prstClr val="black">
                    <a:tint val="75000"/>
                  </a:prstClr>
                </a:solidFill>
              </a:rPr>
              <a:pPr/>
              <a:t>9/14/2017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9333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2F4E22-0315-44DB-BE89-4E04DE356442}" type="datetime1">
              <a:rPr lang="en-US" smtClean="0">
                <a:solidFill>
                  <a:prstClr val="black">
                    <a:tint val="75000"/>
                  </a:prstClr>
                </a:solidFill>
              </a:rPr>
              <a:pPr/>
              <a:t>9/14/2017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685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55C737-47DF-4270-BA69-A960CD92D887}" type="datetime1">
              <a:rPr lang="en-US" smtClean="0">
                <a:solidFill>
                  <a:prstClr val="black">
                    <a:tint val="75000"/>
                  </a:prstClr>
                </a:solidFill>
              </a:rPr>
              <a:pPr/>
              <a:t>9/14/2017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5370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C2349E-6A3A-4043-B8E5-31543C01DDE8}" type="datetime1">
              <a:rPr lang="en-US" smtClean="0">
                <a:solidFill>
                  <a:prstClr val="black">
                    <a:tint val="75000"/>
                  </a:prstClr>
                </a:solidFill>
              </a:rPr>
              <a:pPr/>
              <a:t>9/14/2017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857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5144A-5757-441A-976C-A91AE7DED133}" type="datetime1">
              <a:rPr lang="en-US" smtClean="0">
                <a:solidFill>
                  <a:prstClr val="black">
                    <a:tint val="75000"/>
                  </a:prstClr>
                </a:solidFill>
              </a:rPr>
              <a:pPr/>
              <a:t>9/14/2017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195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31A924-BAE3-4B7D-BF21-D2A9A67C0FC6}" type="datetime1">
              <a:rPr lang="en-US" smtClean="0">
                <a:solidFill>
                  <a:prstClr val="black">
                    <a:tint val="75000"/>
                  </a:prstClr>
                </a:solidFill>
              </a:rPr>
              <a:pPr/>
              <a:t>9/14/2017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58199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5A74E5-3332-4D16-ABDE-DFBF0BAAED11}" type="datetime1">
              <a:rPr lang="en-US" smtClean="0">
                <a:solidFill>
                  <a:prstClr val="black">
                    <a:tint val="75000"/>
                  </a:prstClr>
                </a:solidFill>
              </a:rPr>
              <a:pPr/>
              <a:t>9/14/2017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6899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319" y="15906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3251C15-8281-4F67-8C66-CE6D26B61448}" type="datetime1">
              <a:rPr lang="en-US" smtClean="0"/>
              <a:t>9/14/2017</a:t>
            </a:fld>
            <a:endParaRPr lang="en-US" dirty="0"/>
          </a:p>
        </p:txBody>
      </p:sp>
      <p:sp>
        <p:nvSpPr>
          <p:cNvPr id="6" name="Footer Placeholder 5"/>
          <p:cNvSpPr>
            <a:spLocks noGrp="1"/>
          </p:cNvSpPr>
          <p:nvPr>
            <p:ph type="ftr" sz="quarter" idx="11"/>
          </p:nvPr>
        </p:nvSpPr>
        <p:spPr>
          <a:xfrm>
            <a:off x="4113588" y="634387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586788" y="6492875"/>
            <a:ext cx="557212" cy="365125"/>
          </a:xfrm>
          <a:prstGeom prst="rect">
            <a:avLst/>
          </a:prstGeom>
        </p:spPr>
        <p:txBody>
          <a:bodyPr/>
          <a:lstStyle/>
          <a:p>
            <a:fld id="{C5AF7249-F59C-444E-9564-55A59CBB215A}" type="slidenum">
              <a:rPr lang="en-US" smtClean="0"/>
              <a:t>‹#›</a:t>
            </a:fld>
            <a:endParaRPr lang="en-US" dirty="0"/>
          </a:p>
        </p:txBody>
      </p:sp>
    </p:spTree>
    <p:extLst>
      <p:ext uri="{BB962C8B-B14F-4D97-AF65-F5344CB8AC3E}">
        <p14:creationId xmlns:p14="http://schemas.microsoft.com/office/powerpoint/2010/main" val="2469560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B33821-4029-4BF6-BDD0-0767A59D2172}" type="datetime1">
              <a:rPr lang="en-US" smtClean="0">
                <a:solidFill>
                  <a:prstClr val="black">
                    <a:tint val="75000"/>
                  </a:prstClr>
                </a:solidFill>
              </a:rPr>
              <a:pPr/>
              <a:t>9/14/2017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4087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4785FB-25CE-4596-BEEC-632FDA715EE8}" type="datetime1">
              <a:rPr lang="en-US" smtClean="0">
                <a:solidFill>
                  <a:prstClr val="black">
                    <a:tint val="75000"/>
                  </a:prstClr>
                </a:solidFill>
              </a:rPr>
              <a:pPr/>
              <a:t>9/14/2017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9431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71040" y="568862"/>
            <a:ext cx="7806240" cy="1143480"/>
          </a:xfrm>
        </p:spPr>
        <p:txBody>
          <a:bodyPr/>
          <a:lstStyle/>
          <a:p>
            <a:r>
              <a:rPr lang="en-US"/>
              <a:t>Click to edit Master title style</a:t>
            </a:r>
          </a:p>
        </p:txBody>
      </p:sp>
      <p:sp>
        <p:nvSpPr>
          <p:cNvPr id="3" name="Content Placeholder 2"/>
          <p:cNvSpPr>
            <a:spLocks noGrp="1"/>
          </p:cNvSpPr>
          <p:nvPr>
            <p:ph sz="half" idx="1"/>
          </p:nvPr>
        </p:nvSpPr>
        <p:spPr>
          <a:xfrm>
            <a:off x="671040" y="1906761"/>
            <a:ext cx="3833280" cy="43190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2562" y="1906761"/>
            <a:ext cx="3834720" cy="2089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2562" y="4134674"/>
            <a:ext cx="3834720" cy="2091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885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FF1B02E-D8CD-4865-AF39-D969424D8B37}" type="datetime1">
              <a:rPr lang="en-US" smtClean="0"/>
              <a:t>9/14/2017</a:t>
            </a:fld>
            <a:endParaRPr lang="en-US" dirty="0"/>
          </a:p>
        </p:txBody>
      </p:sp>
      <p:sp>
        <p:nvSpPr>
          <p:cNvPr id="9" name="Slide Number Placeholder 8"/>
          <p:cNvSpPr>
            <a:spLocks noGrp="1"/>
          </p:cNvSpPr>
          <p:nvPr>
            <p:ph type="sldNum" sz="quarter" idx="12"/>
          </p:nvPr>
        </p:nvSpPr>
        <p:spPr>
          <a:xfrm>
            <a:off x="3653356" y="6339719"/>
            <a:ext cx="2133600" cy="365125"/>
          </a:xfrm>
          <a:prstGeom prst="rect">
            <a:avLst/>
          </a:prstGeom>
        </p:spPr>
        <p:txBody>
          <a:bodyPr/>
          <a:lstStyle/>
          <a:p>
            <a:fld id="{C5AF7249-F59C-444E-9564-55A59CBB215A}" type="slidenum">
              <a:rPr lang="en-US" smtClean="0"/>
              <a:t>‹#›</a:t>
            </a:fld>
            <a:endParaRPr lang="en-US"/>
          </a:p>
        </p:txBody>
      </p:sp>
    </p:spTree>
    <p:extLst>
      <p:ext uri="{BB962C8B-B14F-4D97-AF65-F5344CB8AC3E}">
        <p14:creationId xmlns:p14="http://schemas.microsoft.com/office/powerpoint/2010/main" val="1128121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29B9E89-99F6-45A2-9C66-7E5D748D8DCA}" type="datetime1">
              <a:rPr lang="en-US" smtClean="0"/>
              <a:t>9/14/2017</a:t>
            </a:fld>
            <a:endParaRPr lang="en-US" dirty="0"/>
          </a:p>
        </p:txBody>
      </p:sp>
      <p:sp>
        <p:nvSpPr>
          <p:cNvPr id="5" name="Slide Number Placeholder 4"/>
          <p:cNvSpPr>
            <a:spLocks noGrp="1"/>
          </p:cNvSpPr>
          <p:nvPr>
            <p:ph type="sldNum" sz="quarter" idx="12"/>
          </p:nvPr>
        </p:nvSpPr>
        <p:spPr>
          <a:xfrm>
            <a:off x="8724195" y="6492875"/>
            <a:ext cx="419805" cy="365125"/>
          </a:xfrm>
          <a:prstGeom prst="rect">
            <a:avLst/>
          </a:prstGeom>
        </p:spPr>
        <p:txBody>
          <a:bodyPr/>
          <a:lstStyle/>
          <a:p>
            <a:fld id="{C5AF7249-F59C-444E-9564-55A59CBB215A}" type="slidenum">
              <a:rPr lang="en-US" smtClean="0"/>
              <a:t>‹#›</a:t>
            </a:fld>
            <a:endParaRPr lang="en-US"/>
          </a:p>
        </p:txBody>
      </p:sp>
    </p:spTree>
    <p:extLst>
      <p:ext uri="{BB962C8B-B14F-4D97-AF65-F5344CB8AC3E}">
        <p14:creationId xmlns:p14="http://schemas.microsoft.com/office/powerpoint/2010/main" val="2567089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01517" y="6492875"/>
            <a:ext cx="442483" cy="365125"/>
          </a:xfrm>
          <a:prstGeom prst="rect">
            <a:avLst/>
          </a:prstGeom>
        </p:spPr>
        <p:txBody>
          <a:bodyPr/>
          <a:lstStyle/>
          <a:p>
            <a:fld id="{C5AF7249-F59C-444E-9564-55A59CBB215A}" type="slidenum">
              <a:rPr lang="en-US" smtClean="0"/>
              <a:t>‹#›</a:t>
            </a:fld>
            <a:endParaRPr lang="en-US"/>
          </a:p>
        </p:txBody>
      </p:sp>
    </p:spTree>
    <p:extLst>
      <p:ext uri="{BB962C8B-B14F-4D97-AF65-F5344CB8AC3E}">
        <p14:creationId xmlns:p14="http://schemas.microsoft.com/office/powerpoint/2010/main" val="472084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6B8B7-B04F-4913-8363-0874606A469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8EE525-4888-4303-94D6-E0F665237EC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661B91-B0B0-4326-B04B-6E27084CE73C}"/>
              </a:ext>
            </a:extLst>
          </p:cNvPr>
          <p:cNvSpPr>
            <a:spLocks noGrp="1"/>
          </p:cNvSpPr>
          <p:nvPr>
            <p:ph type="dt" sz="half" idx="10"/>
          </p:nvPr>
        </p:nvSpPr>
        <p:spPr/>
        <p:txBody>
          <a:bodyPr/>
          <a:lstStyle/>
          <a:p>
            <a:fld id="{A43B15B1-2533-4D2A-BB27-8FFFD3CCB1F5}" type="datetimeFigureOut">
              <a:rPr lang="en-US" smtClean="0"/>
              <a:t>9/14/2017</a:t>
            </a:fld>
            <a:endParaRPr lang="en-US"/>
          </a:p>
        </p:txBody>
      </p:sp>
      <p:sp>
        <p:nvSpPr>
          <p:cNvPr id="5" name="Footer Placeholder 4">
            <a:extLst>
              <a:ext uri="{FF2B5EF4-FFF2-40B4-BE49-F238E27FC236}">
                <a16:creationId xmlns:a16="http://schemas.microsoft.com/office/drawing/2014/main" id="{3E28722F-239F-4F2A-B05D-986280AD4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70561-F890-4FD2-8FBF-0DCEE50AAD39}"/>
              </a:ext>
            </a:extLst>
          </p:cNvPr>
          <p:cNvSpPr>
            <a:spLocks noGrp="1"/>
          </p:cNvSpPr>
          <p:nvPr>
            <p:ph type="sldNum" sz="quarter" idx="12"/>
          </p:nvPr>
        </p:nvSpPr>
        <p:spPr/>
        <p:txBody>
          <a:bodyPr/>
          <a:lstStyle/>
          <a:p>
            <a:fld id="{A37DB6D9-8242-45CD-ADE8-4C64C9890438}" type="slidenum">
              <a:rPr lang="en-US" smtClean="0"/>
              <a:t>‹#›</a:t>
            </a:fld>
            <a:endParaRPr lang="en-US"/>
          </a:p>
        </p:txBody>
      </p:sp>
    </p:spTree>
    <p:extLst>
      <p:ext uri="{BB962C8B-B14F-4D97-AF65-F5344CB8AC3E}">
        <p14:creationId xmlns:p14="http://schemas.microsoft.com/office/powerpoint/2010/main" val="3591374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7AC17-9A46-49BC-BF27-6E4254FA98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23FDDA-AE7F-4FD6-919F-7E01EF3F8B1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5AE4E2-0D8A-434E-9E2C-7B6AA16391F5}"/>
              </a:ext>
            </a:extLst>
          </p:cNvPr>
          <p:cNvSpPr>
            <a:spLocks noGrp="1"/>
          </p:cNvSpPr>
          <p:nvPr>
            <p:ph type="dt" sz="half" idx="10"/>
          </p:nvPr>
        </p:nvSpPr>
        <p:spPr/>
        <p:txBody>
          <a:bodyPr/>
          <a:lstStyle/>
          <a:p>
            <a:fld id="{A43B15B1-2533-4D2A-BB27-8FFFD3CCB1F5}" type="datetimeFigureOut">
              <a:rPr lang="en-US" smtClean="0"/>
              <a:t>9/14/2017</a:t>
            </a:fld>
            <a:endParaRPr lang="en-US"/>
          </a:p>
        </p:txBody>
      </p:sp>
      <p:sp>
        <p:nvSpPr>
          <p:cNvPr id="5" name="Footer Placeholder 4">
            <a:extLst>
              <a:ext uri="{FF2B5EF4-FFF2-40B4-BE49-F238E27FC236}">
                <a16:creationId xmlns:a16="http://schemas.microsoft.com/office/drawing/2014/main" id="{D66A780B-5143-4743-9359-F36803E42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F48FCC-AFCA-4469-BFFB-CBC5E1518177}"/>
              </a:ext>
            </a:extLst>
          </p:cNvPr>
          <p:cNvSpPr>
            <a:spLocks noGrp="1"/>
          </p:cNvSpPr>
          <p:nvPr>
            <p:ph type="sldNum" sz="quarter" idx="12"/>
          </p:nvPr>
        </p:nvSpPr>
        <p:spPr/>
        <p:txBody>
          <a:bodyPr/>
          <a:lstStyle/>
          <a:p>
            <a:fld id="{A37DB6D9-8242-45CD-ADE8-4C64C9890438}" type="slidenum">
              <a:rPr lang="en-US" smtClean="0"/>
              <a:t>‹#›</a:t>
            </a:fld>
            <a:endParaRPr lang="en-US"/>
          </a:p>
        </p:txBody>
      </p:sp>
    </p:spTree>
    <p:extLst>
      <p:ext uri="{BB962C8B-B14F-4D97-AF65-F5344CB8AC3E}">
        <p14:creationId xmlns:p14="http://schemas.microsoft.com/office/powerpoint/2010/main" val="3041608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76200"/>
            <a:ext cx="8229600" cy="1143000"/>
          </a:xfrm>
          <a:prstGeom prst="rect">
            <a:avLst/>
          </a:prstGeom>
          <a:ln>
            <a:noFill/>
          </a:ln>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Unknown.png"/>
          <p:cNvPicPr>
            <a:picLocks noChangeAspect="1"/>
          </p:cNvPicPr>
          <p:nvPr userDrawn="1"/>
        </p:nvPicPr>
        <p:blipFill rotWithShape="1">
          <a:blip r:embed="rId9">
            <a:extLst>
              <a:ext uri="{28A0092B-C50C-407E-A947-70E740481C1C}">
                <a14:useLocalDpi xmlns:a14="http://schemas.microsoft.com/office/drawing/2010/main" val="0"/>
              </a:ext>
            </a:extLst>
          </a:blip>
          <a:srcRect l="7142" t="8731" b="12282"/>
          <a:stretch/>
        </p:blipFill>
        <p:spPr>
          <a:xfrm>
            <a:off x="8011875" y="6154800"/>
            <a:ext cx="1132125" cy="703200"/>
          </a:xfrm>
          <a:prstGeom prst="rect">
            <a:avLst/>
          </a:prstGeom>
        </p:spPr>
      </p:pic>
      <p:sp>
        <p:nvSpPr>
          <p:cNvPr id="4" name="Slide Number Placeholder 3"/>
          <p:cNvSpPr>
            <a:spLocks noGrp="1"/>
          </p:cNvSpPr>
          <p:nvPr>
            <p:ph type="sldNum" sz="quarter" idx="4"/>
          </p:nvPr>
        </p:nvSpPr>
        <p:spPr>
          <a:xfrm>
            <a:off x="8659429" y="6492875"/>
            <a:ext cx="48457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B65D8-593F-304B-96C2-1008E75E0BAA}" type="slidenum">
              <a:rPr lang="en-US" smtClean="0"/>
              <a:t>‹#›</a:t>
            </a:fld>
            <a:endParaRPr lang="en-US"/>
          </a:p>
        </p:txBody>
      </p:sp>
    </p:spTree>
    <p:extLst>
      <p:ext uri="{BB962C8B-B14F-4D97-AF65-F5344CB8AC3E}">
        <p14:creationId xmlns:p14="http://schemas.microsoft.com/office/powerpoint/2010/main" val="2533819176"/>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Lst>
  <p:hf hdr="0" ftr="0" dt="0"/>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0F1B10-4F5F-4FD0-9E03-06584B4AF90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14E7AD-8054-43B1-BBF2-50FA0FD9DAC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DEF16-3A3C-43ED-BD0F-6D62E34A972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B15B1-2533-4D2A-BB27-8FFFD3CCB1F5}" type="datetimeFigureOut">
              <a:rPr lang="en-US" smtClean="0"/>
              <a:t>9/14/2017</a:t>
            </a:fld>
            <a:endParaRPr lang="en-US"/>
          </a:p>
        </p:txBody>
      </p:sp>
      <p:sp>
        <p:nvSpPr>
          <p:cNvPr id="5" name="Footer Placeholder 4">
            <a:extLst>
              <a:ext uri="{FF2B5EF4-FFF2-40B4-BE49-F238E27FC236}">
                <a16:creationId xmlns:a16="http://schemas.microsoft.com/office/drawing/2014/main" id="{AEC2E50A-FEB1-4668-A851-332FFF9C26F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570F7D-2DFF-483C-BFC1-EBA7AA8A15A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DB6D9-8242-45CD-ADE8-4C64C9890438}" type="slidenum">
              <a:rPr lang="en-US" smtClean="0"/>
              <a:t>‹#›</a:t>
            </a:fld>
            <a:endParaRPr lang="en-US"/>
          </a:p>
        </p:txBody>
      </p:sp>
    </p:spTree>
    <p:extLst>
      <p:ext uri="{BB962C8B-B14F-4D97-AF65-F5344CB8AC3E}">
        <p14:creationId xmlns:p14="http://schemas.microsoft.com/office/powerpoint/2010/main" val="2725366194"/>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0" tIns="45706" rIns="91410" bIns="45706"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410" tIns="45706" rIns="91410" bIns="4570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1410" tIns="45706" rIns="91410" bIns="45706" rtlCol="0" anchor="ctr"/>
          <a:lstStyle>
            <a:lvl1pPr algn="l">
              <a:defRPr sz="1200">
                <a:solidFill>
                  <a:schemeClr val="tx1">
                    <a:tint val="75000"/>
                  </a:schemeClr>
                </a:solidFill>
              </a:defRPr>
            </a:lvl1pPr>
          </a:lstStyle>
          <a:p>
            <a:fld id="{65C8CBAF-5E2B-4E4B-8251-081D53EFED46}" type="datetime1">
              <a:rPr lang="en-US" smtClean="0"/>
              <a:pPr/>
              <a:t>9/14/2017</a:t>
            </a:fld>
            <a:endParaRPr lang="en-US"/>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10" tIns="45706" rIns="91410" bIns="4570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10" tIns="45706" rIns="91410" bIns="45706" rtlCol="0" anchor="ctr"/>
          <a:lstStyle>
            <a:lvl1pPr algn="r">
              <a:defRPr sz="1200">
                <a:solidFill>
                  <a:schemeClr val="tx1">
                    <a:tint val="75000"/>
                  </a:schemeClr>
                </a:solidFill>
              </a:defRPr>
            </a:lvl1pPr>
          </a:lstStyle>
          <a:p>
            <a:fld id="{16145EFA-FB25-4078-A3A9-8A9B7B9DAE1F}" type="slidenum">
              <a:rPr lang="en-US" smtClean="0"/>
              <a:pPr/>
              <a:t>‹#›</a:t>
            </a:fld>
            <a:endParaRPr lang="en-US"/>
          </a:p>
        </p:txBody>
      </p:sp>
    </p:spTree>
    <p:extLst>
      <p:ext uri="{BB962C8B-B14F-4D97-AF65-F5344CB8AC3E}">
        <p14:creationId xmlns:p14="http://schemas.microsoft.com/office/powerpoint/2010/main" val="2443126434"/>
      </p:ext>
    </p:extLst>
  </p:cSld>
  <p:clrMap bg1="lt1" tx1="dk1" bg2="lt2" tx2="dk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 id="2147484484" r:id="rId12"/>
  </p:sldLayoutIdLst>
  <p:hf hdr="0" ftr="0" dt="0"/>
  <p:txStyles>
    <p:titleStyle>
      <a:lvl1pPr algn="ctr" defTabSz="914116" rtl="0" eaLnBrk="1" latinLnBrk="0" hangingPunct="1">
        <a:spcBef>
          <a:spcPct val="0"/>
        </a:spcBef>
        <a:buNone/>
        <a:defRPr sz="4400" kern="1200">
          <a:solidFill>
            <a:schemeClr val="tx1"/>
          </a:solidFill>
          <a:latin typeface="+mj-lt"/>
          <a:ea typeface="+mj-ea"/>
          <a:cs typeface="+mj-cs"/>
        </a:defRPr>
      </a:lvl1pPr>
    </p:titleStyle>
    <p:bodyStyle>
      <a:lvl1pPr marL="342793" indent="-342793" algn="l" defTabSz="91411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19" indent="-285660" algn="l" defTabSz="91411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646" indent="-228529" algn="l" defTabSz="91411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02"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60"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18"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76"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34"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91"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5C8CBAF-5E2B-4E4B-8251-081D53EFED46}" type="datetime1">
              <a:rPr lang="en-US" smtClean="0">
                <a:solidFill>
                  <a:prstClr val="black">
                    <a:tint val="75000"/>
                  </a:prstClr>
                </a:solidFill>
              </a:rPr>
              <a:pPr defTabSz="914400"/>
              <a:t>9/14/2017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6145EFA-FB25-4078-A3A9-8A9B7B9DAE1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69937929"/>
      </p:ext>
    </p:extLst>
  </p:cSld>
  <p:clrMap bg1="lt1" tx1="dk1" bg2="lt2" tx2="dk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 id="2147484497"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png"/><Relationship Id="rId7" Type="http://schemas.openxmlformats.org/officeDocument/2006/relationships/image" Target="../media/image32.emf"/><Relationship Id="rId12"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1.emf"/><Relationship Id="rId11" Type="http://schemas.openxmlformats.org/officeDocument/2006/relationships/image" Target="../media/image36.emf"/><Relationship Id="rId5" Type="http://schemas.openxmlformats.org/officeDocument/2006/relationships/image" Target="../media/image30.png"/><Relationship Id="rId10" Type="http://schemas.openxmlformats.org/officeDocument/2006/relationships/image" Target="../media/image35.emf"/><Relationship Id="rId4" Type="http://schemas.openxmlformats.org/officeDocument/2006/relationships/image" Target="../media/image29.png"/><Relationship Id="rId9"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7.emf"/><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45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20.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10.png"/><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emf"/><Relationship Id="rId5" Type="http://schemas.openxmlformats.org/officeDocument/2006/relationships/oleObject" Target="../embeddings/oleObject8.bin"/><Relationship Id="rId10" Type="http://schemas.openxmlformats.org/officeDocument/2006/relationships/image" Target="../media/image9.wmf"/><Relationship Id="rId4" Type="http://schemas.openxmlformats.org/officeDocument/2006/relationships/image" Target="../media/image70.png"/><Relationship Id="rId9" Type="http://schemas.openxmlformats.org/officeDocument/2006/relationships/oleObject" Target="../embeddings/oleObject10.bin"/></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8.emf"/><Relationship Id="rId18" Type="http://schemas.openxmlformats.org/officeDocument/2006/relationships/image" Target="../media/image9.wmf"/><Relationship Id="rId3" Type="http://schemas.openxmlformats.org/officeDocument/2006/relationships/notesSlide" Target="../notesSlides/notesSlide3.xml"/><Relationship Id="rId7" Type="http://schemas.openxmlformats.org/officeDocument/2006/relationships/image" Target="../media/image5.emf"/><Relationship Id="rId12" Type="http://schemas.openxmlformats.org/officeDocument/2006/relationships/oleObject" Target="../embeddings/oleObject5.bin"/><Relationship Id="rId17" Type="http://schemas.openxmlformats.org/officeDocument/2006/relationships/oleObject" Target="../embeddings/oleObject6.bin"/><Relationship Id="rId2" Type="http://schemas.openxmlformats.org/officeDocument/2006/relationships/slideLayout" Target="../slideLayouts/slideLayout2.xml"/><Relationship Id="rId16" Type="http://schemas.openxmlformats.org/officeDocument/2006/relationships/image" Target="../media/image12.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7.emf"/><Relationship Id="rId5" Type="http://schemas.openxmlformats.org/officeDocument/2006/relationships/image" Target="../media/image4.emf"/><Relationship Id="rId15" Type="http://schemas.openxmlformats.org/officeDocument/2006/relationships/image" Target="../media/image11.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6.emf"/><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22.png"/><Relationship Id="rId2" Type="http://schemas.microsoft.com/office/2007/relationships/media" Target="../media/media1.mp4"/><Relationship Id="rId1" Type="http://schemas.openxmlformats.org/officeDocument/2006/relationships/vmlDrawing" Target="../drawings/vmlDrawing2.vml"/><Relationship Id="rId6" Type="http://schemas.openxmlformats.org/officeDocument/2006/relationships/image" Target="../media/image21.wmf"/><Relationship Id="rId5" Type="http://schemas.openxmlformats.org/officeDocument/2006/relationships/oleObject" Target="../embeddings/oleObject7.bin"/><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944562"/>
          </a:xfrm>
        </p:spPr>
        <p:txBody>
          <a:bodyPr>
            <a:noAutofit/>
          </a:bodyPr>
          <a:lstStyle/>
          <a:p>
            <a:r>
              <a:rPr lang="en-US" sz="3200" b="1" dirty="0"/>
              <a:t>Precision Neutron Lifetime Measurement using a Magneto-Gravitational Trap</a:t>
            </a:r>
            <a:endParaRPr lang="en-US" sz="3200" dirty="0"/>
          </a:p>
        </p:txBody>
      </p:sp>
      <p:sp>
        <p:nvSpPr>
          <p:cNvPr id="3" name="Slide Number Placeholder 2"/>
          <p:cNvSpPr>
            <a:spLocks noGrp="1"/>
          </p:cNvSpPr>
          <p:nvPr>
            <p:ph type="sldNum" sz="quarter" idx="12"/>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16145EFA-FB25-4078-A3A9-8A9B7B9DAE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9532"/>
            <a:ext cx="9144000" cy="5468471"/>
          </a:xfrm>
          <a:prstGeom prst="rect">
            <a:avLst/>
          </a:prstGeom>
        </p:spPr>
      </p:pic>
      <p:sp>
        <p:nvSpPr>
          <p:cNvPr id="5" name="Subtitle 2"/>
          <p:cNvSpPr txBox="1">
            <a:spLocks/>
          </p:cNvSpPr>
          <p:nvPr/>
        </p:nvSpPr>
        <p:spPr>
          <a:xfrm>
            <a:off x="3578833" y="4094930"/>
            <a:ext cx="6553200" cy="2400122"/>
          </a:xfrm>
          <a:prstGeom prst="rect">
            <a:avLst/>
          </a:prstGeom>
        </p:spPr>
        <p:txBody>
          <a:bodyPr>
            <a:normAutofit fontScale="77500" lnSpcReduction="20000"/>
          </a:bodyPr>
          <a:lstStyle>
            <a:lvl1pPr marL="342793" indent="-342793" algn="l" defTabSz="91411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19" indent="-285660" algn="l" defTabSz="91411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646" indent="-228529" algn="l" defTabSz="91411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02"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60"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18"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76"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34"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91"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116"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Chen-Yu Liu</a:t>
            </a:r>
          </a:p>
          <a:p>
            <a:pPr marL="0" marR="0" lvl="0" indent="0" algn="ctr" defTabSz="914116"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Indiana University</a:t>
            </a:r>
          </a:p>
          <a:p>
            <a:pPr marL="0" marR="0" lvl="0" indent="0" algn="ctr" defTabSz="914116"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FFFF00"/>
              </a:solidFill>
              <a:effectLst/>
              <a:uLnTx/>
              <a:uFillTx/>
              <a:latin typeface="Calibri"/>
              <a:ea typeface="+mn-ea"/>
              <a:cs typeface="+mn-cs"/>
            </a:endParaRPr>
          </a:p>
          <a:p>
            <a:pPr marL="0" marR="0" lvl="0" indent="0" algn="ctr" defTabSz="914116" rtl="0" eaLnBrk="1" fontAlgn="auto" latinLnBrk="0" hangingPunct="1">
              <a:lnSpc>
                <a:spcPct val="100000"/>
              </a:lnSpc>
              <a:spcBef>
                <a:spcPct val="20000"/>
              </a:spcBef>
              <a:spcAft>
                <a:spcPts val="0"/>
              </a:spcAft>
              <a:buClrTx/>
              <a:buSzTx/>
              <a:buFont typeface="Arial" pitchFamily="34" charset="0"/>
              <a:buNone/>
              <a:tabLst/>
              <a:defRPr/>
            </a:pPr>
            <a:r>
              <a:rPr lang="en-US" b="1" dirty="0">
                <a:solidFill>
                  <a:srgbClr val="FFFF00"/>
                </a:solidFill>
                <a:latin typeface="Calibri"/>
              </a:rPr>
              <a:t>September</a:t>
            </a:r>
            <a:r>
              <a:rPr kumimoji="0" lang="en-US" sz="3200" b="1" i="0" u="none" strike="noStrike" kern="1200" cap="none" spc="0" normalizeH="0" baseline="0" noProof="0" dirty="0">
                <a:ln>
                  <a:noFill/>
                </a:ln>
                <a:solidFill>
                  <a:srgbClr val="FFFF00"/>
                </a:solidFill>
                <a:effectLst/>
                <a:uLnTx/>
                <a:uFillTx/>
                <a:latin typeface="Calibri"/>
                <a:ea typeface="+mn-ea"/>
                <a:cs typeface="+mn-cs"/>
              </a:rPr>
              <a:t> </a:t>
            </a:r>
            <a:r>
              <a:rPr lang="en-US" b="1" dirty="0">
                <a:solidFill>
                  <a:srgbClr val="FFFF00"/>
                </a:solidFill>
                <a:latin typeface="Calibri"/>
              </a:rPr>
              <a:t>14</a:t>
            </a:r>
            <a:r>
              <a:rPr kumimoji="0" lang="en-US" sz="3200" b="1" i="0" u="none" strike="noStrike" kern="1200" cap="none" spc="0" normalizeH="0" baseline="0" noProof="0" dirty="0">
                <a:ln>
                  <a:noFill/>
                </a:ln>
                <a:solidFill>
                  <a:srgbClr val="FFFF00"/>
                </a:solidFill>
                <a:effectLst/>
                <a:uLnTx/>
                <a:uFillTx/>
                <a:latin typeface="Calibri"/>
                <a:ea typeface="+mn-ea"/>
                <a:cs typeface="+mn-cs"/>
              </a:rPr>
              <a:t>, 2017</a:t>
            </a:r>
          </a:p>
          <a:p>
            <a:pPr marL="0" marR="0" lvl="0" indent="0" algn="ctr" defTabSz="914116"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EXA2017</a:t>
            </a:r>
          </a:p>
          <a:p>
            <a:pPr marL="0" marR="0" lvl="0" indent="0" algn="ctr" defTabSz="914116" rtl="0" eaLnBrk="1" fontAlgn="auto" latinLnBrk="0" hangingPunct="1">
              <a:lnSpc>
                <a:spcPct val="100000"/>
              </a:lnSpc>
              <a:spcBef>
                <a:spcPct val="20000"/>
              </a:spcBef>
              <a:spcAft>
                <a:spcPts val="0"/>
              </a:spcAft>
              <a:buClrTx/>
              <a:buSzTx/>
              <a:buFont typeface="Arial" pitchFamily="34" charset="0"/>
              <a:buNone/>
              <a:tabLst/>
              <a:defRPr/>
            </a:pPr>
            <a:r>
              <a:rPr lang="en-US" b="1" dirty="0">
                <a:solidFill>
                  <a:srgbClr val="FFFF00"/>
                </a:solidFill>
                <a:latin typeface="Calibri"/>
              </a:rPr>
              <a:t>Ӧ</a:t>
            </a:r>
            <a:r>
              <a:rPr kumimoji="0" lang="en-US" sz="3200" b="1" i="0" u="none" strike="noStrike" kern="1200" cap="none" spc="0" normalizeH="0" baseline="0" noProof="0" dirty="0">
                <a:ln>
                  <a:noFill/>
                </a:ln>
                <a:solidFill>
                  <a:srgbClr val="FFFF00"/>
                </a:solidFill>
                <a:effectLst/>
                <a:uLnTx/>
                <a:uFillTx/>
                <a:latin typeface="Calibri"/>
                <a:ea typeface="+mn-ea"/>
                <a:cs typeface="+mn-cs"/>
              </a:rPr>
              <a:t>AW, Vienna</a:t>
            </a:r>
          </a:p>
        </p:txBody>
      </p:sp>
      <p:pic>
        <p:nvPicPr>
          <p:cNvPr id="6" name="Picture 5" descr="UCNtau_logo.png"/>
          <p:cNvPicPr>
            <a:picLocks noChangeAspect="1"/>
          </p:cNvPicPr>
          <p:nvPr/>
        </p:nvPicPr>
        <p:blipFill>
          <a:blip r:embed="rId4" cstate="print"/>
          <a:stretch>
            <a:fillRect/>
          </a:stretch>
        </p:blipFill>
        <p:spPr>
          <a:xfrm>
            <a:off x="6553200" y="1976379"/>
            <a:ext cx="2648395" cy="1929980"/>
          </a:xfrm>
          <a:prstGeom prst="rect">
            <a:avLst/>
          </a:prstGeom>
        </p:spPr>
      </p:pic>
    </p:spTree>
    <p:extLst>
      <p:ext uri="{BB962C8B-B14F-4D97-AF65-F5344CB8AC3E}">
        <p14:creationId xmlns:p14="http://schemas.microsoft.com/office/powerpoint/2010/main" val="3923615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939"/>
            <a:ext cx="9011920" cy="999067"/>
          </a:xfrm>
        </p:spPr>
        <p:txBody>
          <a:bodyPr>
            <a:noAutofit/>
          </a:bodyPr>
          <a:lstStyle/>
          <a:p>
            <a:r>
              <a:rPr lang="en-US" sz="3600" dirty="0"/>
              <a:t>UCN “</a:t>
            </a:r>
            <a:r>
              <a:rPr lang="en-US" sz="3600" i="1" dirty="0" err="1"/>
              <a:t>Pokotilovsky</a:t>
            </a:r>
            <a:r>
              <a:rPr lang="en-US" sz="3600" dirty="0" err="1"/>
              <a:t>”source</a:t>
            </a:r>
            <a:r>
              <a:rPr lang="en-US" sz="3600" dirty="0"/>
              <a:t> operating at the Los Alamos Neutron Science Center (LANSCE)</a:t>
            </a:r>
          </a:p>
        </p:txBody>
      </p:sp>
      <p:sp>
        <p:nvSpPr>
          <p:cNvPr id="3" name="Slide Number Placeholder 2"/>
          <p:cNvSpPr>
            <a:spLocks noGrp="1"/>
          </p:cNvSpPr>
          <p:nvPr>
            <p:ph type="sldNum" sz="quarter" idx="12"/>
          </p:nvPr>
        </p:nvSpPr>
        <p:spPr/>
        <p:txBody>
          <a:bodyPr/>
          <a:lstStyle/>
          <a:p>
            <a:fld id="{C5AF7249-F59C-444E-9564-55A59CBB215A}" type="slidenum">
              <a:rPr lang="en-US" smtClean="0"/>
              <a:t>10</a:t>
            </a:fld>
            <a:endParaRPr lang="en-US"/>
          </a:p>
        </p:txBody>
      </p:sp>
      <p:sp>
        <p:nvSpPr>
          <p:cNvPr id="9" name="TextBox 8"/>
          <p:cNvSpPr txBox="1"/>
          <p:nvPr/>
        </p:nvSpPr>
        <p:spPr>
          <a:xfrm>
            <a:off x="996654" y="6128041"/>
            <a:ext cx="7755467" cy="369332"/>
          </a:xfrm>
          <a:prstGeom prst="rect">
            <a:avLst/>
          </a:prstGeom>
          <a:noFill/>
        </p:spPr>
        <p:txBody>
          <a:bodyPr wrap="square" rtlCol="0">
            <a:spAutoFit/>
          </a:bodyPr>
          <a:lstStyle/>
          <a:p>
            <a:r>
              <a:rPr lang="en-US" dirty="0">
                <a:solidFill>
                  <a:schemeClr val="accent1"/>
                </a:solidFill>
              </a:rPr>
              <a:t>A. Saunders, et al. RSI 84, 013304 (2013)</a:t>
            </a:r>
          </a:p>
        </p:txBody>
      </p:sp>
      <p:sp>
        <p:nvSpPr>
          <p:cNvPr id="4" name="TextBox 3"/>
          <p:cNvSpPr txBox="1"/>
          <p:nvPr/>
        </p:nvSpPr>
        <p:spPr>
          <a:xfrm>
            <a:off x="7564055" y="1764817"/>
            <a:ext cx="1731445" cy="3539430"/>
          </a:xfrm>
          <a:prstGeom prst="rect">
            <a:avLst/>
          </a:prstGeom>
          <a:noFill/>
        </p:spPr>
        <p:txBody>
          <a:bodyPr wrap="square" rtlCol="0">
            <a:spAutoFit/>
          </a:bodyPr>
          <a:lstStyle/>
          <a:p>
            <a:r>
              <a:rPr lang="en-US" sz="1600" dirty="0"/>
              <a:t>Source upgrade:</a:t>
            </a:r>
          </a:p>
          <a:p>
            <a:pPr marL="285750" indent="-285750">
              <a:buFont typeface="Arial" panose="020B0604020202020204" pitchFamily="34" charset="0"/>
              <a:buChar char="•"/>
            </a:pPr>
            <a:r>
              <a:rPr lang="en-US" sz="1600" dirty="0"/>
              <a:t>Better moderator cooling</a:t>
            </a:r>
          </a:p>
          <a:p>
            <a:pPr marL="285750" indent="-285750">
              <a:buFont typeface="Arial" panose="020B0604020202020204" pitchFamily="34" charset="0"/>
              <a:buChar char="•"/>
            </a:pPr>
            <a:r>
              <a:rPr lang="en-US" sz="1600" dirty="0" err="1"/>
              <a:t>NiP</a:t>
            </a:r>
            <a:r>
              <a:rPr lang="en-US" sz="1600" dirty="0"/>
              <a:t> guides</a:t>
            </a:r>
          </a:p>
          <a:p>
            <a:pPr marL="285750" indent="-285750">
              <a:buFont typeface="Arial" panose="020B0604020202020204" pitchFamily="34" charset="0"/>
              <a:buChar char="•"/>
            </a:pPr>
            <a:r>
              <a:rPr lang="en-US" sz="1600" dirty="0"/>
              <a:t>Optimized geometry</a:t>
            </a:r>
          </a:p>
          <a:p>
            <a:r>
              <a:rPr lang="en-US" sz="1600" dirty="0"/>
              <a:t>UCN density measured by Vanadium activation: </a:t>
            </a:r>
            <a:r>
              <a:rPr lang="en-US" sz="1600" b="1" dirty="0"/>
              <a:t>184 UCN/cc</a:t>
            </a:r>
            <a:r>
              <a:rPr lang="en-US" sz="1600" dirty="0"/>
              <a:t>.</a:t>
            </a:r>
          </a:p>
          <a:p>
            <a:r>
              <a:rPr lang="en-US" sz="1600" dirty="0"/>
              <a:t>See talk by </a:t>
            </a:r>
            <a:r>
              <a:rPr lang="en-US" sz="1600" dirty="0" err="1"/>
              <a:t>Takeyasu</a:t>
            </a:r>
            <a:r>
              <a:rPr lang="en-US" sz="1600" dirty="0"/>
              <a:t> Ito</a:t>
            </a:r>
          </a:p>
        </p:txBody>
      </p:sp>
      <p:pic>
        <p:nvPicPr>
          <p:cNvPr id="6" name="Picture 5"/>
          <p:cNvPicPr>
            <a:picLocks noChangeAspect="1"/>
          </p:cNvPicPr>
          <p:nvPr/>
        </p:nvPicPr>
        <p:blipFill>
          <a:blip r:embed="rId3"/>
          <a:stretch>
            <a:fillRect/>
          </a:stretch>
        </p:blipFill>
        <p:spPr>
          <a:xfrm>
            <a:off x="1589820" y="1234596"/>
            <a:ext cx="4865282" cy="4854236"/>
          </a:xfrm>
          <a:prstGeom prst="rect">
            <a:avLst/>
          </a:prstGeom>
        </p:spPr>
      </p:pic>
      <p:grpSp>
        <p:nvGrpSpPr>
          <p:cNvPr id="22" name="Group 21"/>
          <p:cNvGrpSpPr/>
          <p:nvPr/>
        </p:nvGrpSpPr>
        <p:grpSpPr>
          <a:xfrm>
            <a:off x="0" y="1128532"/>
            <a:ext cx="7511970" cy="4960300"/>
            <a:chOff x="0" y="1128532"/>
            <a:chExt cx="7511970" cy="4960300"/>
          </a:xfrm>
        </p:grpSpPr>
        <p:sp>
          <p:nvSpPr>
            <p:cNvPr id="21" name="Rectangle 20"/>
            <p:cNvSpPr/>
            <p:nvPr/>
          </p:nvSpPr>
          <p:spPr>
            <a:xfrm>
              <a:off x="69448" y="1128532"/>
              <a:ext cx="7442522" cy="4960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4"/>
            <a:srcRect l="7887"/>
            <a:stretch/>
          </p:blipFill>
          <p:spPr>
            <a:xfrm>
              <a:off x="0" y="1336162"/>
              <a:ext cx="7464642" cy="4651104"/>
            </a:xfrm>
            <a:prstGeom prst="rect">
              <a:avLst/>
            </a:prstGeom>
            <a:solidFill>
              <a:schemeClr val="bg1"/>
            </a:solidFill>
          </p:spPr>
        </p:pic>
      </p:grpSp>
    </p:spTree>
    <p:extLst>
      <p:ext uri="{BB962C8B-B14F-4D97-AF65-F5344CB8AC3E}">
        <p14:creationId xmlns:p14="http://schemas.microsoft.com/office/powerpoint/2010/main" val="396807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939"/>
            <a:ext cx="9011920" cy="999067"/>
          </a:xfrm>
        </p:spPr>
        <p:txBody>
          <a:bodyPr>
            <a:noAutofit/>
          </a:bodyPr>
          <a:lstStyle/>
          <a:p>
            <a:r>
              <a:rPr lang="en-US" sz="3600" dirty="0"/>
              <a:t>UCN “</a:t>
            </a:r>
            <a:r>
              <a:rPr lang="en-US" sz="3600" i="1" dirty="0" err="1"/>
              <a:t>Pokotilovsky</a:t>
            </a:r>
            <a:r>
              <a:rPr lang="en-US" sz="3600" dirty="0" err="1"/>
              <a:t>”source</a:t>
            </a:r>
            <a:r>
              <a:rPr lang="en-US" sz="3600" dirty="0"/>
              <a:t> operating at the Los Alamos Neutron Science Center (LANSCE)</a:t>
            </a:r>
          </a:p>
        </p:txBody>
      </p:sp>
      <p:sp>
        <p:nvSpPr>
          <p:cNvPr id="3" name="Slide Number Placeholder 2"/>
          <p:cNvSpPr>
            <a:spLocks noGrp="1"/>
          </p:cNvSpPr>
          <p:nvPr>
            <p:ph type="sldNum" sz="quarter" idx="12"/>
          </p:nvPr>
        </p:nvSpPr>
        <p:spPr/>
        <p:txBody>
          <a:bodyPr/>
          <a:lstStyle/>
          <a:p>
            <a:fld id="{C5AF7249-F59C-444E-9564-55A59CBB215A}" type="slidenum">
              <a:rPr lang="en-US" smtClean="0"/>
              <a:t>11</a:t>
            </a:fld>
            <a:endParaRPr lang="en-US"/>
          </a:p>
        </p:txBody>
      </p:sp>
      <p:sp>
        <p:nvSpPr>
          <p:cNvPr id="4" name="TextBox 3"/>
          <p:cNvSpPr txBox="1"/>
          <p:nvPr/>
        </p:nvSpPr>
        <p:spPr>
          <a:xfrm>
            <a:off x="7033514" y="1764817"/>
            <a:ext cx="2153646" cy="2554545"/>
          </a:xfrm>
          <a:prstGeom prst="rect">
            <a:avLst/>
          </a:prstGeom>
          <a:noFill/>
        </p:spPr>
        <p:txBody>
          <a:bodyPr wrap="square" rtlCol="0">
            <a:spAutoFit/>
          </a:bodyPr>
          <a:lstStyle/>
          <a:p>
            <a:r>
              <a:rPr lang="en-US" sz="1600" dirty="0"/>
              <a:t>Source upgrade:</a:t>
            </a:r>
          </a:p>
          <a:p>
            <a:pPr marL="285750" indent="-285750">
              <a:buFont typeface="Arial" panose="020B0604020202020204" pitchFamily="34" charset="0"/>
              <a:buChar char="•"/>
            </a:pPr>
            <a:r>
              <a:rPr lang="en-US" sz="1600" dirty="0"/>
              <a:t>Better moderator cooling</a:t>
            </a:r>
          </a:p>
          <a:p>
            <a:pPr marL="285750" indent="-285750">
              <a:buFont typeface="Arial" panose="020B0604020202020204" pitchFamily="34" charset="0"/>
              <a:buChar char="•"/>
            </a:pPr>
            <a:r>
              <a:rPr lang="en-US" sz="1600" dirty="0" err="1"/>
              <a:t>NiP</a:t>
            </a:r>
            <a:r>
              <a:rPr lang="en-US" sz="1600" dirty="0"/>
              <a:t> guides</a:t>
            </a:r>
          </a:p>
          <a:p>
            <a:pPr marL="285750" indent="-285750">
              <a:buFont typeface="Arial" panose="020B0604020202020204" pitchFamily="34" charset="0"/>
              <a:buChar char="•"/>
            </a:pPr>
            <a:r>
              <a:rPr lang="en-US" sz="1600" dirty="0"/>
              <a:t>Optimized geometry</a:t>
            </a:r>
          </a:p>
          <a:p>
            <a:endParaRPr lang="en-US" sz="1600" dirty="0"/>
          </a:p>
          <a:p>
            <a:r>
              <a:rPr lang="en-US" sz="1600" dirty="0"/>
              <a:t>UCN density measured by Vanadium activation: </a:t>
            </a:r>
            <a:r>
              <a:rPr lang="en-US" sz="1600" b="1" dirty="0"/>
              <a:t>184 UCN/cc</a:t>
            </a:r>
            <a:r>
              <a:rPr lang="en-US" sz="1600" dirty="0"/>
              <a:t>.</a:t>
            </a:r>
          </a:p>
        </p:txBody>
      </p:sp>
      <p:pic>
        <p:nvPicPr>
          <p:cNvPr id="6" name="Picture 5"/>
          <p:cNvPicPr>
            <a:picLocks noChangeAspect="1"/>
          </p:cNvPicPr>
          <p:nvPr/>
        </p:nvPicPr>
        <p:blipFill>
          <a:blip r:embed="rId3"/>
          <a:stretch>
            <a:fillRect/>
          </a:stretch>
        </p:blipFill>
        <p:spPr>
          <a:xfrm>
            <a:off x="1589820" y="1234596"/>
            <a:ext cx="4865282" cy="4854236"/>
          </a:xfrm>
          <a:prstGeom prst="rect">
            <a:avLst/>
          </a:prstGeom>
        </p:spPr>
      </p:pic>
      <p:sp>
        <p:nvSpPr>
          <p:cNvPr id="7" name="TextBox 6">
            <a:extLst>
              <a:ext uri="{FF2B5EF4-FFF2-40B4-BE49-F238E27FC236}">
                <a16:creationId xmlns:a16="http://schemas.microsoft.com/office/drawing/2014/main" id="{6A2BDACF-C0A6-4D11-B683-DB14133002BC}"/>
              </a:ext>
            </a:extLst>
          </p:cNvPr>
          <p:cNvSpPr txBox="1"/>
          <p:nvPr/>
        </p:nvSpPr>
        <p:spPr>
          <a:xfrm>
            <a:off x="996654" y="6128041"/>
            <a:ext cx="7755467" cy="369332"/>
          </a:xfrm>
          <a:prstGeom prst="rect">
            <a:avLst/>
          </a:prstGeom>
          <a:noFill/>
        </p:spPr>
        <p:txBody>
          <a:bodyPr wrap="square" rtlCol="0">
            <a:spAutoFit/>
          </a:bodyPr>
          <a:lstStyle/>
          <a:p>
            <a:r>
              <a:rPr lang="en-US" dirty="0">
                <a:solidFill>
                  <a:schemeClr val="accent1"/>
                </a:solidFill>
              </a:rPr>
              <a:t>A. Saunders, et al. RSI 84, 013304 (2013)</a:t>
            </a:r>
          </a:p>
        </p:txBody>
      </p:sp>
    </p:spTree>
    <p:extLst>
      <p:ext uri="{BB962C8B-B14F-4D97-AF65-F5344CB8AC3E}">
        <p14:creationId xmlns:p14="http://schemas.microsoft.com/office/powerpoint/2010/main" val="4276697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806240" cy="685800"/>
          </a:xfrm>
        </p:spPr>
        <p:txBody>
          <a:bodyPr>
            <a:normAutofit fontScale="90000"/>
          </a:bodyPr>
          <a:lstStyle/>
          <a:p>
            <a:r>
              <a:rPr lang="en-US" dirty="0"/>
              <a:t>UCN</a:t>
            </a:r>
            <a:r>
              <a:rPr lang="en-US" dirty="0">
                <a:sym typeface="Symbol"/>
              </a:rPr>
              <a:t>: </a:t>
            </a:r>
            <a:r>
              <a:rPr lang="en-US" dirty="0"/>
              <a:t>Magneto-Gravitational Trap</a:t>
            </a:r>
          </a:p>
        </p:txBody>
      </p:sp>
      <p:pic>
        <p:nvPicPr>
          <p:cNvPr id="5" name="Picture 3"/>
          <p:cNvPicPr>
            <a:picLocks noChangeAspect="1" noChangeArrowheads="1"/>
          </p:cNvPicPr>
          <p:nvPr/>
        </p:nvPicPr>
        <p:blipFill>
          <a:blip r:embed="rId3" cstate="print"/>
          <a:srcRect/>
          <a:stretch>
            <a:fillRect/>
          </a:stretch>
        </p:blipFill>
        <p:spPr bwMode="auto">
          <a:xfrm>
            <a:off x="285750" y="3322361"/>
            <a:ext cx="6324600" cy="3011022"/>
          </a:xfrm>
          <a:prstGeom prst="rect">
            <a:avLst/>
          </a:prstGeom>
          <a:noFill/>
          <a:ln w="9525">
            <a:noFill/>
            <a:miter lim="800000"/>
            <a:headEnd/>
            <a:tailEnd/>
          </a:ln>
        </p:spPr>
      </p:pic>
      <p:sp>
        <p:nvSpPr>
          <p:cNvPr id="3" name="TextBox 2"/>
          <p:cNvSpPr txBox="1"/>
          <p:nvPr/>
        </p:nvSpPr>
        <p:spPr>
          <a:xfrm>
            <a:off x="285750" y="861545"/>
            <a:ext cx="8629650" cy="2677656"/>
          </a:xfrm>
          <a:prstGeom prst="rect">
            <a:avLst/>
          </a:prstGeom>
          <a:noFill/>
        </p:spPr>
        <p:txBody>
          <a:bodyPr wrap="square" lIns="91410" tIns="45706" rIns="91410" bIns="45706" rtlCol="0">
            <a:spAutoFit/>
          </a:bodyPr>
          <a:lstStyle/>
          <a:p>
            <a:pPr marL="342793" marR="0" lvl="0" indent="-342793"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Magnetic trapping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Halbach</a:t>
            </a:r>
            <a:r>
              <a:rPr kumimoji="0" lang="en-US" sz="2400" b="0" i="0" u="none" strike="noStrike" kern="1200" cap="none" spc="0" normalizeH="0" baseline="0" noProof="0" dirty="0">
                <a:ln>
                  <a:noFill/>
                </a:ln>
                <a:solidFill>
                  <a:prstClr val="black"/>
                </a:solidFill>
                <a:effectLst/>
                <a:uLnTx/>
                <a:uFillTx/>
                <a:latin typeface="Calibri"/>
                <a:ea typeface="+mn-ea"/>
                <a:cs typeface="+mn-cs"/>
              </a:rPr>
              <a:t> array of permanent magnets along trap floor repels spin polarized neutrons.</a:t>
            </a:r>
          </a:p>
          <a:p>
            <a:pPr marL="285660" marR="0" lvl="0" indent="-285660"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660" marR="0" lvl="0" indent="-285660"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Minimize UCN spin-depolarization loss</a:t>
            </a:r>
            <a:r>
              <a:rPr kumimoji="0" lang="en-US" sz="2400" b="0" i="0" u="none" strike="noStrike" kern="1200" cap="none" spc="0" normalizeH="0" baseline="0" noProof="0" dirty="0">
                <a:ln>
                  <a:noFill/>
                </a:ln>
                <a:solidFill>
                  <a:prstClr val="black"/>
                </a:solidFill>
                <a:effectLst/>
                <a:uLnTx/>
                <a:uFillTx/>
                <a:latin typeface="Calibri"/>
                <a:ea typeface="+mn-ea"/>
                <a:cs typeface="+mn-cs"/>
              </a:rPr>
              <a:t>: EM Coils arranged on the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toroidal</a:t>
            </a:r>
            <a:r>
              <a:rPr kumimoji="0" lang="en-US" sz="2400" b="0" i="0" u="none" strike="noStrike" kern="1200" cap="none" spc="0" normalizeH="0" baseline="0" noProof="0" dirty="0">
                <a:ln>
                  <a:noFill/>
                </a:ln>
                <a:solidFill>
                  <a:prstClr val="black"/>
                </a:solidFill>
                <a:effectLst/>
                <a:uLnTx/>
                <a:uFillTx/>
                <a:latin typeface="Calibri"/>
                <a:ea typeface="+mn-ea"/>
                <a:cs typeface="+mn-cs"/>
              </a:rPr>
              <a:t> axis generates holding </a:t>
            </a:r>
            <a:r>
              <a:rPr kumimoji="0" lang="en-US" sz="2400" b="1" i="0" u="none" strike="noStrike" kern="1200" cap="none" spc="0" normalizeH="0" baseline="0" noProof="0" dirty="0">
                <a:ln>
                  <a:noFill/>
                </a:ln>
                <a:solidFill>
                  <a:prstClr val="black"/>
                </a:solidFill>
                <a:effectLst/>
                <a:uLnTx/>
                <a:uFillTx/>
                <a:latin typeface="Calibri"/>
                <a:ea typeface="+mn-ea"/>
                <a:cs typeface="+mn-cs"/>
              </a:rPr>
              <a:t>B</a:t>
            </a:r>
            <a:r>
              <a:rPr kumimoji="0" lang="en-US" sz="2400" b="0" i="0" u="none" strike="noStrike" kern="1200" cap="none" spc="0" normalizeH="0" baseline="0" noProof="0" dirty="0">
                <a:ln>
                  <a:noFill/>
                </a:ln>
                <a:solidFill>
                  <a:prstClr val="black"/>
                </a:solidFill>
                <a:effectLst/>
                <a:uLnTx/>
                <a:uFillTx/>
                <a:latin typeface="Calibri"/>
                <a:ea typeface="+mn-ea"/>
                <a:cs typeface="+mn-cs"/>
              </a:rPr>
              <a:t> field throughout the trap (perpendicular to the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Halbach</a:t>
            </a:r>
            <a:r>
              <a:rPr kumimoji="0" lang="en-US" sz="2400" b="0" i="0" u="none" strike="noStrike" kern="1200" cap="none" spc="0" normalizeH="0" baseline="0" noProof="0" dirty="0">
                <a:ln>
                  <a:noFill/>
                </a:ln>
                <a:solidFill>
                  <a:prstClr val="black"/>
                </a:solidFill>
                <a:effectLst/>
                <a:uLnTx/>
                <a:uFillTx/>
                <a:latin typeface="Calibri"/>
                <a:ea typeface="+mn-ea"/>
                <a:cs typeface="+mn-cs"/>
              </a:rPr>
              <a:t> array field).</a:t>
            </a:r>
          </a:p>
          <a:p>
            <a:pPr marL="0" marR="0" lvl="0" indent="0" algn="l" defTabSz="91411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descr="UCNtau_logo.png"/>
          <p:cNvPicPr>
            <a:picLocks noChangeAspect="1"/>
          </p:cNvPicPr>
          <p:nvPr/>
        </p:nvPicPr>
        <p:blipFill>
          <a:blip r:embed="rId4" cstate="print"/>
          <a:stretch>
            <a:fillRect/>
          </a:stretch>
        </p:blipFill>
        <p:spPr>
          <a:xfrm>
            <a:off x="6527095" y="2895600"/>
            <a:ext cx="2651541" cy="1932272"/>
          </a:xfrm>
          <a:prstGeom prst="rect">
            <a:avLst/>
          </a:prstGeom>
        </p:spPr>
      </p:pic>
      <p:sp>
        <p:nvSpPr>
          <p:cNvPr id="4" name="TextBox 3"/>
          <p:cNvSpPr txBox="1"/>
          <p:nvPr/>
        </p:nvSpPr>
        <p:spPr>
          <a:xfrm>
            <a:off x="3962001" y="6424266"/>
            <a:ext cx="3670172" cy="369332"/>
          </a:xfrm>
          <a:prstGeom prst="rect">
            <a:avLst/>
          </a:prstGeom>
          <a:noFill/>
        </p:spPr>
        <p:txBody>
          <a:bodyPr wrap="non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Calibri"/>
                <a:ea typeface="+mn-ea"/>
                <a:cs typeface="+mn-cs"/>
              </a:rPr>
              <a:t>Walstrom</a:t>
            </a:r>
            <a:r>
              <a:rPr kumimoji="0" lang="en-US" sz="1800" b="0" i="0" u="none" strike="noStrike" kern="1200" cap="none" spc="0" normalizeH="0" baseline="0" noProof="0" dirty="0">
                <a:ln>
                  <a:noFill/>
                </a:ln>
                <a:solidFill>
                  <a:srgbClr val="0000FF"/>
                </a:solidFill>
                <a:effectLst/>
                <a:uLnTx/>
                <a:uFillTx/>
                <a:latin typeface="Calibri"/>
                <a:ea typeface="+mn-ea"/>
                <a:cs typeface="+mn-cs"/>
              </a:rPr>
              <a:t> et al, NIMA, 599, 82 (2009)</a:t>
            </a:r>
          </a:p>
        </p:txBody>
      </p:sp>
    </p:spTree>
    <p:extLst>
      <p:ext uri="{BB962C8B-B14F-4D97-AF65-F5344CB8AC3E}">
        <p14:creationId xmlns:p14="http://schemas.microsoft.com/office/powerpoint/2010/main" val="694057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Main Features of the UCN</a:t>
            </a:r>
            <a:r>
              <a:rPr lang="en-US" dirty="0">
                <a:sym typeface="Symbol"/>
              </a:rPr>
              <a:t> Experiment</a:t>
            </a:r>
            <a:endParaRPr lang="en-US" dirty="0"/>
          </a:p>
        </p:txBody>
      </p:sp>
      <p:sp>
        <p:nvSpPr>
          <p:cNvPr id="3" name="Content Placeholder 2"/>
          <p:cNvSpPr>
            <a:spLocks noGrp="1"/>
          </p:cNvSpPr>
          <p:nvPr>
            <p:ph idx="1"/>
          </p:nvPr>
        </p:nvSpPr>
        <p:spPr>
          <a:xfrm>
            <a:off x="457200" y="1600200"/>
            <a:ext cx="8686800" cy="5486400"/>
          </a:xfrm>
        </p:spPr>
        <p:txBody>
          <a:bodyPr>
            <a:normAutofit fontScale="77500" lnSpcReduction="20000"/>
          </a:bodyPr>
          <a:lstStyle/>
          <a:p>
            <a:pPr marL="514350" indent="-514350">
              <a:buFont typeface="+mj-lt"/>
              <a:buAutoNum type="arabicPeriod"/>
            </a:pPr>
            <a:r>
              <a:rPr lang="en-US" dirty="0"/>
              <a:t>An intrinsically low loss rate and long trap lifetime </a:t>
            </a:r>
          </a:p>
          <a:p>
            <a:pPr marL="857250" lvl="1" indent="-457200">
              <a:buFont typeface="Wingdings"/>
              <a:buChar char="à"/>
            </a:pPr>
            <a:r>
              <a:rPr lang="en-US" dirty="0">
                <a:sym typeface="Wingdings" panose="05000000000000000000" pitchFamily="2" charset="2"/>
              </a:rPr>
              <a:t>confinement w/ </a:t>
            </a:r>
            <a:r>
              <a:rPr lang="en-US" b="1" dirty="0">
                <a:sym typeface="Wingdings" panose="05000000000000000000" pitchFamily="2" charset="2"/>
              </a:rPr>
              <a:t>magnetic fields &amp; gravit</a:t>
            </a:r>
            <a:r>
              <a:rPr lang="en-US" dirty="0">
                <a:sym typeface="Wingdings" panose="05000000000000000000" pitchFamily="2" charset="2"/>
              </a:rPr>
              <a:t>y; no material interaction.</a:t>
            </a:r>
          </a:p>
          <a:p>
            <a:pPr marL="857250" lvl="1" indent="-457200">
              <a:buFont typeface="Wingdings"/>
              <a:buChar char="à"/>
            </a:pPr>
            <a:endParaRPr lang="en-US" dirty="0">
              <a:sym typeface="Wingdings" panose="05000000000000000000" pitchFamily="2" charset="2"/>
            </a:endParaRPr>
          </a:p>
          <a:p>
            <a:pPr marL="514350" indent="-514350">
              <a:buFont typeface="+mj-lt"/>
              <a:buAutoNum type="arabicPeriod"/>
            </a:pPr>
            <a:r>
              <a:rPr lang="en-US" dirty="0">
                <a:sym typeface="Wingdings" panose="05000000000000000000" pitchFamily="2" charset="2"/>
              </a:rPr>
              <a:t>Rapid evolution and mixing of the phase space </a:t>
            </a:r>
          </a:p>
          <a:p>
            <a:pPr marL="857250" lvl="1" indent="-457200">
              <a:buFont typeface="Wingdings"/>
              <a:buChar char="à"/>
            </a:pPr>
            <a:r>
              <a:rPr lang="en-US" dirty="0">
                <a:sym typeface="Wingdings" panose="05000000000000000000" pitchFamily="2" charset="2"/>
              </a:rPr>
              <a:t>fast removal of quasi-bound neutrons; The neutron population quickly reach a stochastic distribution.</a:t>
            </a:r>
          </a:p>
          <a:p>
            <a:pPr marL="857250" lvl="1" indent="-457200">
              <a:buFont typeface="Wingdings"/>
              <a:buChar char="à"/>
            </a:pPr>
            <a:endParaRPr lang="en-US" dirty="0">
              <a:sym typeface="Wingdings" panose="05000000000000000000" pitchFamily="2" charset="2"/>
            </a:endParaRPr>
          </a:p>
          <a:p>
            <a:pPr marL="514350" indent="-514350">
              <a:buFont typeface="+mj-lt"/>
              <a:buAutoNum type="arabicPeriod"/>
            </a:pPr>
            <a:r>
              <a:rPr lang="en-US" dirty="0">
                <a:sym typeface="Wingdings" panose="05000000000000000000" pitchFamily="2" charset="2"/>
              </a:rPr>
              <a:t>Phase-space insensitive detection scheme.</a:t>
            </a:r>
          </a:p>
          <a:p>
            <a:pPr marL="400050" lvl="1" indent="0">
              <a:buNone/>
            </a:pPr>
            <a:r>
              <a:rPr lang="en-US" dirty="0">
                <a:sym typeface="Wingdings" panose="05000000000000000000" pitchFamily="2" charset="2"/>
              </a:rPr>
              <a:t> Negligible bias on neutron detection efficiency even if the neutron distribution could evolve between the short and long storage times.</a:t>
            </a:r>
          </a:p>
          <a:p>
            <a:pPr marL="514350" indent="-514350">
              <a:buFont typeface="+mj-lt"/>
              <a:buAutoNum type="arabicPeriod"/>
            </a:pPr>
            <a:endParaRPr lang="en-US" dirty="0">
              <a:sym typeface="Wingdings" panose="05000000000000000000" pitchFamily="2" charset="2"/>
            </a:endParaRPr>
          </a:p>
          <a:p>
            <a:pPr marL="514350" indent="-514350">
              <a:buFont typeface="+mj-lt"/>
              <a:buAutoNum type="arabicPeriod"/>
            </a:pPr>
            <a:r>
              <a:rPr lang="en-US" dirty="0">
                <a:sym typeface="Wingdings" panose="05000000000000000000" pitchFamily="2" charset="2"/>
              </a:rPr>
              <a:t>A large neutron statistics for sub-1 sec precision (1 s statistical uncertainty every few days) </a:t>
            </a:r>
          </a:p>
          <a:p>
            <a:pPr marL="400050" lvl="1" indent="0">
              <a:buNone/>
            </a:pPr>
            <a:r>
              <a:rPr lang="en-US" dirty="0">
                <a:sym typeface="Wingdings" panose="05000000000000000000" pitchFamily="2" charset="2"/>
              </a:rPr>
              <a:t> enable data-driven study of systematic effects:  needs a large volume, high UCN density, and high neutron detection efficiency. </a:t>
            </a:r>
            <a:endParaRPr lang="en-US" dirty="0"/>
          </a:p>
        </p:txBody>
      </p:sp>
      <p:sp>
        <p:nvSpPr>
          <p:cNvPr id="4" name="Slide Number Placeholder 3"/>
          <p:cNvSpPr>
            <a:spLocks noGrp="1"/>
          </p:cNvSpPr>
          <p:nvPr>
            <p:ph type="sldNum" sz="quarter" idx="12"/>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DB3430BD-0590-412A-8A95-D52B58C7375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059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noChangeArrowheads="1"/>
          </p:cNvPicPr>
          <p:nvPr/>
        </p:nvPicPr>
        <p:blipFill>
          <a:blip r:embed="rId3" cstate="print"/>
          <a:srcRect/>
          <a:stretch>
            <a:fillRect/>
          </a:stretch>
        </p:blipFill>
        <p:spPr bwMode="auto">
          <a:xfrm>
            <a:off x="4847119" y="1073193"/>
            <a:ext cx="4282771" cy="2591562"/>
          </a:xfrm>
          <a:prstGeom prst="rect">
            <a:avLst/>
          </a:prstGeom>
          <a:noFill/>
          <a:ln w="9525">
            <a:noFill/>
            <a:miter lim="800000"/>
            <a:headEnd/>
            <a:tailEnd/>
          </a:ln>
        </p:spPr>
      </p:pic>
      <p:pic>
        <p:nvPicPr>
          <p:cNvPr id="7" name="Picture 1"/>
          <p:cNvPicPr>
            <a:picLocks noChangeAspect="1" noChangeArrowheads="1"/>
          </p:cNvPicPr>
          <p:nvPr/>
        </p:nvPicPr>
        <p:blipFill>
          <a:blip r:embed="rId3" cstate="print"/>
          <a:srcRect/>
          <a:stretch>
            <a:fillRect/>
          </a:stretch>
        </p:blipFill>
        <p:spPr bwMode="auto">
          <a:xfrm>
            <a:off x="304800" y="12967421"/>
            <a:ext cx="9296400" cy="5625379"/>
          </a:xfrm>
          <a:prstGeom prst="rect">
            <a:avLst/>
          </a:prstGeom>
          <a:noFill/>
          <a:ln w="9525">
            <a:noFill/>
            <a:miter lim="800000"/>
            <a:headEnd/>
            <a:tailEnd/>
          </a:ln>
        </p:spPr>
      </p:pic>
      <p:pic>
        <p:nvPicPr>
          <p:cNvPr id="8" name="Picture 1"/>
          <p:cNvPicPr>
            <a:picLocks noChangeAspect="1" noChangeArrowheads="1"/>
          </p:cNvPicPr>
          <p:nvPr/>
        </p:nvPicPr>
        <p:blipFill>
          <a:blip r:embed="rId3" cstate="print"/>
          <a:srcRect/>
          <a:stretch>
            <a:fillRect/>
          </a:stretch>
        </p:blipFill>
        <p:spPr bwMode="auto">
          <a:xfrm>
            <a:off x="457200" y="13119821"/>
            <a:ext cx="9296400" cy="5625379"/>
          </a:xfrm>
          <a:prstGeom prst="rect">
            <a:avLst/>
          </a:prstGeom>
          <a:noFill/>
          <a:ln w="9525">
            <a:noFill/>
            <a:miter lim="800000"/>
            <a:headEnd/>
            <a:tailEnd/>
          </a:ln>
        </p:spPr>
      </p:pic>
      <p:pic>
        <p:nvPicPr>
          <p:cNvPr id="9" name="Picture 1"/>
          <p:cNvPicPr>
            <a:picLocks noChangeAspect="1" noChangeArrowheads="1"/>
          </p:cNvPicPr>
          <p:nvPr/>
        </p:nvPicPr>
        <p:blipFill>
          <a:blip r:embed="rId3" cstate="print"/>
          <a:srcRect/>
          <a:stretch>
            <a:fillRect/>
          </a:stretch>
        </p:blipFill>
        <p:spPr bwMode="auto">
          <a:xfrm>
            <a:off x="609600" y="13272221"/>
            <a:ext cx="9296400" cy="5625379"/>
          </a:xfrm>
          <a:prstGeom prst="rect">
            <a:avLst/>
          </a:prstGeom>
          <a:noFill/>
          <a:ln w="9525">
            <a:noFill/>
            <a:miter lim="800000"/>
            <a:headEnd/>
            <a:tailEnd/>
          </a:ln>
        </p:spPr>
      </p:pic>
      <p:pic>
        <p:nvPicPr>
          <p:cNvPr id="10" name="Picture 1"/>
          <p:cNvPicPr>
            <a:picLocks noChangeAspect="1" noChangeArrowheads="1"/>
          </p:cNvPicPr>
          <p:nvPr/>
        </p:nvPicPr>
        <p:blipFill>
          <a:blip r:embed="rId3" cstate="print"/>
          <a:srcRect/>
          <a:stretch>
            <a:fillRect/>
          </a:stretch>
        </p:blipFill>
        <p:spPr bwMode="auto">
          <a:xfrm>
            <a:off x="762000" y="13424621"/>
            <a:ext cx="9296400" cy="5625379"/>
          </a:xfrm>
          <a:prstGeom prst="rect">
            <a:avLst/>
          </a:prstGeom>
          <a:noFill/>
          <a:ln w="9525">
            <a:noFill/>
            <a:miter lim="800000"/>
            <a:headEnd/>
            <a:tailEnd/>
          </a:ln>
        </p:spPr>
      </p:pic>
      <p:pic>
        <p:nvPicPr>
          <p:cNvPr id="11" name="Picture 1"/>
          <p:cNvPicPr>
            <a:picLocks noChangeAspect="1" noChangeArrowheads="1"/>
          </p:cNvPicPr>
          <p:nvPr/>
        </p:nvPicPr>
        <p:blipFill>
          <a:blip r:embed="rId3" cstate="print"/>
          <a:srcRect/>
          <a:stretch>
            <a:fillRect/>
          </a:stretch>
        </p:blipFill>
        <p:spPr bwMode="auto">
          <a:xfrm>
            <a:off x="914400" y="13577021"/>
            <a:ext cx="9296400" cy="5625379"/>
          </a:xfrm>
          <a:prstGeom prst="rect">
            <a:avLst/>
          </a:prstGeom>
          <a:noFill/>
          <a:ln w="9525">
            <a:noFill/>
            <a:miter lim="800000"/>
            <a:headEnd/>
            <a:tailEnd/>
          </a:ln>
        </p:spPr>
      </p:pic>
      <p:pic>
        <p:nvPicPr>
          <p:cNvPr id="12" name="Picture 1"/>
          <p:cNvPicPr>
            <a:picLocks noChangeAspect="1" noChangeArrowheads="1"/>
          </p:cNvPicPr>
          <p:nvPr/>
        </p:nvPicPr>
        <p:blipFill>
          <a:blip r:embed="rId3" cstate="print"/>
          <a:srcRect/>
          <a:stretch>
            <a:fillRect/>
          </a:stretch>
        </p:blipFill>
        <p:spPr bwMode="auto">
          <a:xfrm>
            <a:off x="1066800" y="13729421"/>
            <a:ext cx="9296400" cy="5625379"/>
          </a:xfrm>
          <a:prstGeom prst="rect">
            <a:avLst/>
          </a:prstGeom>
          <a:noFill/>
          <a:ln w="9525">
            <a:noFill/>
            <a:miter lim="800000"/>
            <a:headEnd/>
            <a:tailEnd/>
          </a:ln>
        </p:spPr>
      </p:pic>
      <p:pic>
        <p:nvPicPr>
          <p:cNvPr id="13" name="Picture 1"/>
          <p:cNvPicPr>
            <a:picLocks noChangeAspect="1" noChangeArrowheads="1"/>
          </p:cNvPicPr>
          <p:nvPr/>
        </p:nvPicPr>
        <p:blipFill>
          <a:blip r:embed="rId3" cstate="print"/>
          <a:srcRect/>
          <a:stretch>
            <a:fillRect/>
          </a:stretch>
        </p:blipFill>
        <p:spPr bwMode="auto">
          <a:xfrm>
            <a:off x="-685800" y="10591800"/>
            <a:ext cx="9296400" cy="5625379"/>
          </a:xfrm>
          <a:prstGeom prst="rect">
            <a:avLst/>
          </a:prstGeom>
          <a:noFill/>
          <a:ln w="9525">
            <a:noFill/>
            <a:miter lim="800000"/>
            <a:headEnd/>
            <a:tailEnd/>
          </a:ln>
        </p:spPr>
      </p:pic>
      <p:pic>
        <p:nvPicPr>
          <p:cNvPr id="16" name="Picture 15"/>
          <p:cNvPicPr>
            <a:picLocks noChangeAspect="1" noChangeArrowheads="1"/>
          </p:cNvPicPr>
          <p:nvPr/>
        </p:nvPicPr>
        <p:blipFill>
          <a:blip r:embed="rId3" cstate="print"/>
          <a:srcRect/>
          <a:stretch>
            <a:fillRect/>
          </a:stretch>
        </p:blipFill>
        <p:spPr bwMode="auto">
          <a:xfrm>
            <a:off x="1219200" y="13881821"/>
            <a:ext cx="9296400" cy="5625379"/>
          </a:xfrm>
          <a:prstGeom prst="rect">
            <a:avLst/>
          </a:prstGeom>
          <a:noFill/>
          <a:ln w="9525">
            <a:noFill/>
            <a:miter lim="800000"/>
            <a:headEnd/>
            <a:tailEnd/>
          </a:ln>
        </p:spPr>
      </p:pic>
      <p:pic>
        <p:nvPicPr>
          <p:cNvPr id="17" name="Picture 16"/>
          <p:cNvPicPr>
            <a:picLocks noChangeAspect="1" noChangeArrowheads="1"/>
          </p:cNvPicPr>
          <p:nvPr/>
        </p:nvPicPr>
        <p:blipFill>
          <a:blip r:embed="rId3" cstate="print"/>
          <a:srcRect/>
          <a:stretch>
            <a:fillRect/>
          </a:stretch>
        </p:blipFill>
        <p:spPr bwMode="auto">
          <a:xfrm>
            <a:off x="1371600" y="14034221"/>
            <a:ext cx="9296400" cy="5625379"/>
          </a:xfrm>
          <a:prstGeom prst="rect">
            <a:avLst/>
          </a:prstGeom>
          <a:noFill/>
          <a:ln w="9525">
            <a:noFill/>
            <a:miter lim="800000"/>
            <a:headEnd/>
            <a:tailEnd/>
          </a:ln>
        </p:spPr>
      </p:pic>
      <p:pic>
        <p:nvPicPr>
          <p:cNvPr id="18" name="Picture 17"/>
          <p:cNvPicPr>
            <a:picLocks noChangeAspect="1" noChangeArrowheads="1"/>
          </p:cNvPicPr>
          <p:nvPr/>
        </p:nvPicPr>
        <p:blipFill>
          <a:blip r:embed="rId3" cstate="print"/>
          <a:srcRect/>
          <a:stretch>
            <a:fillRect/>
          </a:stretch>
        </p:blipFill>
        <p:spPr bwMode="auto">
          <a:xfrm>
            <a:off x="1524000" y="14186621"/>
            <a:ext cx="9296400" cy="5625379"/>
          </a:xfrm>
          <a:prstGeom prst="rect">
            <a:avLst/>
          </a:prstGeom>
          <a:noFill/>
          <a:ln w="9525">
            <a:noFill/>
            <a:miter lim="800000"/>
            <a:headEnd/>
            <a:tailEnd/>
          </a:ln>
        </p:spPr>
      </p:pic>
      <p:pic>
        <p:nvPicPr>
          <p:cNvPr id="19" name="Picture 18"/>
          <p:cNvPicPr>
            <a:picLocks noChangeAspect="1" noChangeArrowheads="1"/>
          </p:cNvPicPr>
          <p:nvPr/>
        </p:nvPicPr>
        <p:blipFill>
          <a:blip r:embed="rId3" cstate="print"/>
          <a:srcRect/>
          <a:stretch>
            <a:fillRect/>
          </a:stretch>
        </p:blipFill>
        <p:spPr bwMode="auto">
          <a:xfrm>
            <a:off x="1676400" y="14339021"/>
            <a:ext cx="9296400" cy="5625379"/>
          </a:xfrm>
          <a:prstGeom prst="rect">
            <a:avLst/>
          </a:prstGeom>
          <a:noFill/>
          <a:ln w="9525">
            <a:noFill/>
            <a:miter lim="800000"/>
            <a:headEnd/>
            <a:tailEnd/>
          </a:ln>
        </p:spPr>
      </p:pic>
      <p:pic>
        <p:nvPicPr>
          <p:cNvPr id="35" name="Picture 34"/>
          <p:cNvPicPr>
            <a:picLocks noChangeAspect="1" noChangeArrowheads="1"/>
          </p:cNvPicPr>
          <p:nvPr/>
        </p:nvPicPr>
        <p:blipFill>
          <a:blip r:embed="rId4" cstate="print"/>
          <a:srcRect/>
          <a:stretch>
            <a:fillRect/>
          </a:stretch>
        </p:blipFill>
        <p:spPr bwMode="auto">
          <a:xfrm>
            <a:off x="201897" y="3922825"/>
            <a:ext cx="7697502" cy="2914912"/>
          </a:xfrm>
          <a:prstGeom prst="rect">
            <a:avLst/>
          </a:prstGeom>
          <a:noFill/>
          <a:ln w="9525">
            <a:noFill/>
            <a:miter lim="800000"/>
            <a:headEnd/>
            <a:tailEnd/>
          </a:ln>
        </p:spPr>
      </p:pic>
      <p:pic>
        <p:nvPicPr>
          <p:cNvPr id="46" name="Picture 45"/>
          <p:cNvPicPr>
            <a:picLocks noChangeAspect="1" noChangeArrowheads="1"/>
          </p:cNvPicPr>
          <p:nvPr/>
        </p:nvPicPr>
        <p:blipFill>
          <a:blip r:embed="rId5" cstate="print"/>
          <a:srcRect/>
          <a:stretch>
            <a:fillRect/>
          </a:stretch>
        </p:blipFill>
        <p:spPr bwMode="auto">
          <a:xfrm>
            <a:off x="773330" y="1375082"/>
            <a:ext cx="3196017" cy="1000542"/>
          </a:xfrm>
          <a:prstGeom prst="rect">
            <a:avLst/>
          </a:prstGeom>
          <a:noFill/>
          <a:ln w="9525">
            <a:noFill/>
            <a:miter lim="800000"/>
            <a:headEnd/>
            <a:tailEnd/>
          </a:ln>
          <a:scene3d>
            <a:camera prst="orthographicFront">
              <a:rot lat="0" lon="0" rev="21588000"/>
            </a:camera>
            <a:lightRig rig="threePt" dir="t"/>
          </a:scene3d>
        </p:spPr>
      </p:pic>
      <p:cxnSp>
        <p:nvCxnSpPr>
          <p:cNvPr id="47" name="Straight Arrow Connector 46"/>
          <p:cNvCxnSpPr/>
          <p:nvPr/>
        </p:nvCxnSpPr>
        <p:spPr bwMode="auto">
          <a:xfrm>
            <a:off x="1063547" y="2227267"/>
            <a:ext cx="1084811" cy="0"/>
          </a:xfrm>
          <a:prstGeom prst="straightConnector1">
            <a:avLst/>
          </a:prstGeom>
          <a:solidFill>
            <a:schemeClr val="accent1"/>
          </a:solidFill>
          <a:ln w="9525" cap="flat" cmpd="sng" algn="ctr">
            <a:solidFill>
              <a:srgbClr val="3366FF"/>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49" name="Picture 4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5417" y="2250554"/>
            <a:ext cx="114300" cy="165100"/>
          </a:xfrm>
          <a:prstGeom prst="rect">
            <a:avLst/>
          </a:prstGeom>
        </p:spPr>
      </p:pic>
      <p:cxnSp>
        <p:nvCxnSpPr>
          <p:cNvPr id="50" name="Straight Arrow Connector 49"/>
          <p:cNvCxnSpPr/>
          <p:nvPr/>
        </p:nvCxnSpPr>
        <p:spPr bwMode="auto">
          <a:xfrm>
            <a:off x="812188" y="1292091"/>
            <a:ext cx="6876" cy="794818"/>
          </a:xfrm>
          <a:prstGeom prst="straightConnector1">
            <a:avLst/>
          </a:prstGeom>
          <a:solidFill>
            <a:schemeClr val="accent1"/>
          </a:solidFill>
          <a:ln w="9525" cap="flat" cmpd="sng" algn="ctr">
            <a:solidFill>
              <a:srgbClr val="3366FF"/>
            </a:solidFill>
            <a:prstDash val="solid"/>
            <a:round/>
            <a:headEnd type="triangle"/>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52" name="Picture 51"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938" y="1288390"/>
            <a:ext cx="101600" cy="139700"/>
          </a:xfrm>
          <a:prstGeom prst="rect">
            <a:avLst/>
          </a:prstGeom>
        </p:spPr>
      </p:pic>
      <p:cxnSp>
        <p:nvCxnSpPr>
          <p:cNvPr id="56" name="Straight Connector 55"/>
          <p:cNvCxnSpPr/>
          <p:nvPr/>
        </p:nvCxnSpPr>
        <p:spPr bwMode="auto">
          <a:xfrm flipH="1">
            <a:off x="719747" y="1815813"/>
            <a:ext cx="196821"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57" name="Picture 56"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2933" y="1719203"/>
            <a:ext cx="114300" cy="165100"/>
          </a:xfrm>
          <a:prstGeom prst="rect">
            <a:avLst/>
          </a:prstGeom>
        </p:spPr>
      </p:pic>
      <p:pic>
        <p:nvPicPr>
          <p:cNvPr id="58" name="Picture 57"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7200" y="1120472"/>
            <a:ext cx="3213100" cy="279400"/>
          </a:xfrm>
          <a:prstGeom prst="rect">
            <a:avLst/>
          </a:prstGeom>
        </p:spPr>
      </p:pic>
      <p:pic>
        <p:nvPicPr>
          <p:cNvPr id="2" name="Picture 1"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91" y="6541167"/>
            <a:ext cx="1498600" cy="152400"/>
          </a:xfrm>
          <a:prstGeom prst="rect">
            <a:avLst/>
          </a:prstGeom>
        </p:spPr>
      </p:pic>
      <p:cxnSp>
        <p:nvCxnSpPr>
          <p:cNvPr id="4" name="Straight Arrow Connector 3"/>
          <p:cNvCxnSpPr/>
          <p:nvPr/>
        </p:nvCxnSpPr>
        <p:spPr bwMode="auto">
          <a:xfrm flipH="1">
            <a:off x="7954211" y="4104105"/>
            <a:ext cx="26736" cy="2286000"/>
          </a:xfrm>
          <a:prstGeom prst="straightConnector1">
            <a:avLst/>
          </a:prstGeom>
          <a:solidFill>
            <a:schemeClr val="accent1"/>
          </a:solidFill>
          <a:ln w="28575" cap="flat" cmpd="sng" algn="ctr">
            <a:solidFill>
              <a:srgbClr val="0000FF"/>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5" name="Picture 4"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61827" y="5084011"/>
            <a:ext cx="533400" cy="152400"/>
          </a:xfrm>
          <a:prstGeom prst="rect">
            <a:avLst/>
          </a:prstGeom>
        </p:spPr>
      </p:pic>
      <p:sp>
        <p:nvSpPr>
          <p:cNvPr id="3" name="Title 2"/>
          <p:cNvSpPr>
            <a:spLocks noGrp="1"/>
          </p:cNvSpPr>
          <p:nvPr>
            <p:ph type="title"/>
          </p:nvPr>
        </p:nvSpPr>
        <p:spPr>
          <a:xfrm>
            <a:off x="0" y="0"/>
            <a:ext cx="8229600" cy="723287"/>
          </a:xfrm>
        </p:spPr>
        <p:txBody>
          <a:bodyPr>
            <a:normAutofit fontScale="90000"/>
          </a:bodyPr>
          <a:lstStyle/>
          <a:p>
            <a:r>
              <a:rPr lang="en-US" dirty="0"/>
              <a:t>Details of the </a:t>
            </a:r>
            <a:r>
              <a:rPr lang="en-US" dirty="0" err="1"/>
              <a:t>Halbach</a:t>
            </a:r>
            <a:r>
              <a:rPr lang="en-US" dirty="0"/>
              <a:t> Array</a:t>
            </a:r>
          </a:p>
        </p:txBody>
      </p:sp>
      <p:sp>
        <p:nvSpPr>
          <p:cNvPr id="6" name="Slide Number Placeholder 5"/>
          <p:cNvSpPr>
            <a:spLocks noGrp="1"/>
          </p:cNvSpPr>
          <p:nvPr>
            <p:ph type="sldNum" sz="quarter" idx="12"/>
          </p:nvPr>
        </p:nvSpPr>
        <p:spPr/>
        <p:txBody>
          <a:bodyPr/>
          <a:lstStyle/>
          <a:p>
            <a:fld id="{C5AF7249-F59C-444E-9564-55A59CBB215A}" type="slidenum">
              <a:rPr lang="en-US" smtClean="0"/>
              <a:t>14</a:t>
            </a:fld>
            <a:endParaRPr lang="en-US"/>
          </a:p>
        </p:txBody>
      </p:sp>
      <p:pic>
        <p:nvPicPr>
          <p:cNvPr id="29" name="Picture 6">
            <a:extLst>
              <a:ext uri="{FF2B5EF4-FFF2-40B4-BE49-F238E27FC236}">
                <a16:creationId xmlns:a16="http://schemas.microsoft.com/office/drawing/2014/main" id="{EDB011D0-5F93-4C4B-BEAA-3BF662C582F3}"/>
              </a:ext>
            </a:extLst>
          </p:cNvPr>
          <p:cNvPicPr>
            <a:picLocks noChangeAspect="1" noChangeArrowheads="1"/>
          </p:cNvPicPr>
          <p:nvPr/>
        </p:nvPicPr>
        <p:blipFill>
          <a:blip r:embed="rId12" cstate="print"/>
          <a:srcRect/>
          <a:stretch>
            <a:fillRect/>
          </a:stretch>
        </p:blipFill>
        <p:spPr bwMode="auto">
          <a:xfrm>
            <a:off x="1371600" y="3058275"/>
            <a:ext cx="1491981" cy="1212960"/>
          </a:xfrm>
          <a:prstGeom prst="rect">
            <a:avLst/>
          </a:prstGeom>
          <a:noFill/>
          <a:ln w="9525">
            <a:noFill/>
            <a:miter lim="800000"/>
            <a:headEnd/>
            <a:tailEnd/>
          </a:ln>
        </p:spPr>
      </p:pic>
    </p:spTree>
    <p:extLst>
      <p:ext uri="{BB962C8B-B14F-4D97-AF65-F5344CB8AC3E}">
        <p14:creationId xmlns:p14="http://schemas.microsoft.com/office/powerpoint/2010/main" val="3222820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C5AF7249-F59C-444E-9564-55A59CBB215A}" type="slidenum">
              <a:rPr lang="en-US" smtClean="0"/>
              <a:t>15</a:t>
            </a:fld>
            <a:endParaRPr lang="en-US"/>
          </a:p>
        </p:txBody>
      </p:sp>
      <p:pic>
        <p:nvPicPr>
          <p:cNvPr id="7" name="Picture 6">
            <a:extLst>
              <a:ext uri="{FF2B5EF4-FFF2-40B4-BE49-F238E27FC236}">
                <a16:creationId xmlns:a16="http://schemas.microsoft.com/office/drawing/2014/main" id="{6B581A42-9674-4D54-8F88-944D400DD179}"/>
              </a:ext>
            </a:extLst>
          </p:cNvPr>
          <p:cNvPicPr>
            <a:picLocks noChangeAspect="1"/>
          </p:cNvPicPr>
          <p:nvPr/>
        </p:nvPicPr>
        <p:blipFill>
          <a:blip r:embed="rId3"/>
          <a:stretch>
            <a:fillRect/>
          </a:stretch>
        </p:blipFill>
        <p:spPr>
          <a:xfrm>
            <a:off x="3477802" y="2530662"/>
            <a:ext cx="5713149" cy="4327338"/>
          </a:xfrm>
          <a:prstGeom prst="rect">
            <a:avLst/>
          </a:prstGeom>
        </p:spPr>
      </p:pic>
      <p:pic>
        <p:nvPicPr>
          <p:cNvPr id="10" name="Picture 9" descr="IMG_20121218_162955.JPG">
            <a:extLst>
              <a:ext uri="{FF2B5EF4-FFF2-40B4-BE49-F238E27FC236}">
                <a16:creationId xmlns:a16="http://schemas.microsoft.com/office/drawing/2014/main" id="{0C4AB299-7F95-4808-9BC3-CD96C57137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234683" cy="3926014"/>
          </a:xfrm>
          <a:prstGeom prst="rect">
            <a:avLst/>
          </a:prstGeom>
        </p:spPr>
      </p:pic>
      <p:sp>
        <p:nvSpPr>
          <p:cNvPr id="11" name="Title 1">
            <a:extLst>
              <a:ext uri="{FF2B5EF4-FFF2-40B4-BE49-F238E27FC236}">
                <a16:creationId xmlns:a16="http://schemas.microsoft.com/office/drawing/2014/main" id="{8FF3612F-1EF4-4A93-A381-36E5762E1903}"/>
              </a:ext>
            </a:extLst>
          </p:cNvPr>
          <p:cNvSpPr txBox="1">
            <a:spLocks/>
          </p:cNvSpPr>
          <p:nvPr/>
        </p:nvSpPr>
        <p:spPr>
          <a:xfrm>
            <a:off x="0" y="1"/>
            <a:ext cx="8229600" cy="559068"/>
          </a:xfrm>
          <a:prstGeom prst="rect">
            <a:avLst/>
          </a:prstGeom>
          <a:ln>
            <a:noFill/>
          </a:ln>
        </p:spPr>
        <p:txBody>
          <a:bodyPr vert="horz" lIns="91440" tIns="45720" rIns="91440" bIns="45720" rtlCol="0" anchor="ctr">
            <a:normAutofit fontScale="97500" lnSpcReduction="10000"/>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3200" dirty="0">
                <a:highlight>
                  <a:srgbClr val="FFFF00"/>
                </a:highlight>
              </a:rPr>
              <a:t>UCN</a:t>
            </a:r>
            <a:r>
              <a:rPr lang="en-US" sz="3200" dirty="0">
                <a:highlight>
                  <a:srgbClr val="FFFF00"/>
                </a:highlight>
                <a:sym typeface="Symbol" panose="05050102010706020507" pitchFamily="18" charset="2"/>
              </a:rPr>
              <a:t></a:t>
            </a:r>
            <a:r>
              <a:rPr lang="en-US" sz="3200" dirty="0">
                <a:highlight>
                  <a:srgbClr val="FFFF00"/>
                </a:highlight>
              </a:rPr>
              <a:t> Magneto-gravitational trap</a:t>
            </a:r>
          </a:p>
        </p:txBody>
      </p:sp>
      <p:pic>
        <p:nvPicPr>
          <p:cNvPr id="6" name="Picture 2">
            <a:extLst>
              <a:ext uri="{FF2B5EF4-FFF2-40B4-BE49-F238E27FC236}">
                <a16:creationId xmlns:a16="http://schemas.microsoft.com/office/drawing/2014/main" id="{339843CF-E975-4647-BB84-2FFC98BD1F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676" r="38079"/>
          <a:stretch/>
        </p:blipFill>
        <p:spPr bwMode="auto">
          <a:xfrm>
            <a:off x="5493947" y="358071"/>
            <a:ext cx="2735653" cy="2103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0D19E4FC-AABF-4143-A88F-402B07793B9E}"/>
              </a:ext>
            </a:extLst>
          </p:cNvPr>
          <p:cNvSpPr/>
          <p:nvPr/>
        </p:nvSpPr>
        <p:spPr>
          <a:xfrm>
            <a:off x="5653231" y="81072"/>
            <a:ext cx="2862390" cy="276999"/>
          </a:xfrm>
          <a:prstGeom prst="rect">
            <a:avLst/>
          </a:prstGeom>
          <a:noFill/>
        </p:spPr>
        <p:txBody>
          <a:bodyPr wrap="square">
            <a:spAutoFit/>
          </a:bodyPr>
          <a:lstStyle/>
          <a:p>
            <a:r>
              <a:rPr lang="en-US" sz="1200" b="1" dirty="0">
                <a:solidFill>
                  <a:srgbClr val="0000FF"/>
                </a:solidFill>
                <a:sym typeface="Symbol"/>
              </a:rPr>
              <a:t>D. </a:t>
            </a:r>
            <a:r>
              <a:rPr lang="en-US" sz="1200" b="1" dirty="0" err="1">
                <a:solidFill>
                  <a:srgbClr val="0000FF"/>
                </a:solidFill>
                <a:sym typeface="Symbol"/>
              </a:rPr>
              <a:t>Salvat</a:t>
            </a:r>
            <a:r>
              <a:rPr lang="en-US" sz="1200" b="1" dirty="0">
                <a:solidFill>
                  <a:srgbClr val="0000FF"/>
                </a:solidFill>
                <a:sym typeface="Symbol"/>
              </a:rPr>
              <a:t>, PRC 89, 052501 (2014)</a:t>
            </a:r>
            <a:r>
              <a:rPr lang="en-US" sz="1200" b="1" dirty="0">
                <a:solidFill>
                  <a:srgbClr val="0000FF"/>
                </a:solidFill>
              </a:rPr>
              <a:t> </a:t>
            </a:r>
          </a:p>
        </p:txBody>
      </p:sp>
    </p:spTree>
    <p:extLst>
      <p:ext uri="{BB962C8B-B14F-4D97-AF65-F5344CB8AC3E}">
        <p14:creationId xmlns:p14="http://schemas.microsoft.com/office/powerpoint/2010/main" val="2886248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593342" y="1758400"/>
            <a:ext cx="5550658" cy="4204262"/>
          </a:xfrm>
          <a:prstGeom prst="rect">
            <a:avLst/>
          </a:prstGeom>
        </p:spPr>
      </p:pic>
      <p:sp>
        <p:nvSpPr>
          <p:cNvPr id="2" name="Title 1"/>
          <p:cNvSpPr>
            <a:spLocks noGrp="1"/>
          </p:cNvSpPr>
          <p:nvPr>
            <p:ph type="title"/>
          </p:nvPr>
        </p:nvSpPr>
        <p:spPr>
          <a:xfrm>
            <a:off x="-1" y="1"/>
            <a:ext cx="8961987" cy="559068"/>
          </a:xfrm>
        </p:spPr>
        <p:txBody>
          <a:bodyPr>
            <a:normAutofit fontScale="90000"/>
          </a:bodyPr>
          <a:lstStyle/>
          <a:p>
            <a:r>
              <a:rPr lang="en-US" sz="3200" dirty="0"/>
              <a:t>UCN</a:t>
            </a:r>
            <a:r>
              <a:rPr lang="en-US" sz="3200" dirty="0">
                <a:sym typeface="Symbol" panose="05050102010706020507" pitchFamily="18" charset="2"/>
              </a:rPr>
              <a:t></a:t>
            </a:r>
            <a:r>
              <a:rPr lang="en-US" sz="3200" dirty="0"/>
              <a:t> Magneto-gravitational trap at Los Alamos Natl. Lab</a:t>
            </a:r>
          </a:p>
        </p:txBody>
      </p:sp>
      <p:sp>
        <p:nvSpPr>
          <p:cNvPr id="8" name="Slide Number Placeholder 7"/>
          <p:cNvSpPr>
            <a:spLocks noGrp="1"/>
          </p:cNvSpPr>
          <p:nvPr>
            <p:ph type="sldNum" sz="quarter" idx="12"/>
          </p:nvPr>
        </p:nvSpPr>
        <p:spPr/>
        <p:txBody>
          <a:bodyPr/>
          <a:lstStyle/>
          <a:p>
            <a:fld id="{C5AF7249-F59C-444E-9564-55A59CBB215A}" type="slidenum">
              <a:rPr lang="en-US" smtClean="0"/>
              <a:t>16</a:t>
            </a:fld>
            <a:endParaRPr lang="en-US"/>
          </a:p>
        </p:txBody>
      </p:sp>
      <p:pic>
        <p:nvPicPr>
          <p:cNvPr id="6" name="Picture 5" descr="IMG_20121218_16295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102" y="3860531"/>
            <a:ext cx="2841304" cy="2130979"/>
          </a:xfrm>
          <a:prstGeom prst="rect">
            <a:avLst/>
          </a:prstGeom>
        </p:spPr>
      </p:pic>
      <p:sp>
        <p:nvSpPr>
          <p:cNvPr id="30" name="TextBox 29"/>
          <p:cNvSpPr txBox="1"/>
          <p:nvPr/>
        </p:nvSpPr>
        <p:spPr>
          <a:xfrm>
            <a:off x="0" y="778639"/>
            <a:ext cx="5549879" cy="2862322"/>
          </a:xfrm>
          <a:prstGeom prst="rect">
            <a:avLst/>
          </a:prstGeom>
          <a:noFill/>
        </p:spPr>
        <p:txBody>
          <a:bodyPr wrap="square" rtlCol="0">
            <a:spAutoFit/>
          </a:bodyPr>
          <a:lstStyle/>
          <a:p>
            <a:pPr marL="285750" indent="-285750">
              <a:buClr>
                <a:schemeClr val="accent1"/>
              </a:buClr>
              <a:buFont typeface="Arial"/>
              <a:buChar char="•"/>
            </a:pPr>
            <a:r>
              <a:rPr lang="en-US" sz="2000" dirty="0"/>
              <a:t>Large </a:t>
            </a:r>
            <a:r>
              <a:rPr lang="en-US" sz="2000" dirty="0" err="1"/>
              <a:t>Halbach</a:t>
            </a:r>
            <a:r>
              <a:rPr lang="en-US" sz="2000" dirty="0"/>
              <a:t> array of permanent magnets – large neutron statistics</a:t>
            </a:r>
          </a:p>
          <a:p>
            <a:pPr marL="285750" indent="-285750">
              <a:buClr>
                <a:schemeClr val="accent1"/>
              </a:buClr>
              <a:buFont typeface="Arial"/>
              <a:buChar char="•"/>
            </a:pPr>
            <a:r>
              <a:rPr lang="en-US" sz="2000" dirty="0"/>
              <a:t>Intrinsically long lifetime - no material interactions during storage period</a:t>
            </a:r>
          </a:p>
          <a:p>
            <a:pPr marL="285750" indent="-285750">
              <a:buClr>
                <a:schemeClr val="accent1"/>
              </a:buClr>
              <a:buFont typeface="Arial"/>
              <a:buChar char="•"/>
            </a:pPr>
            <a:r>
              <a:rPr lang="en-US" sz="2000" dirty="0">
                <a:sym typeface="Wingdings" panose="05000000000000000000" pitchFamily="2" charset="2"/>
              </a:rPr>
              <a:t>Asymmetric trap for rapid evolution and mixing of the phase space – fast removal of quasi-bound neutrons </a:t>
            </a:r>
            <a:endParaRPr lang="en-US" sz="2000" dirty="0"/>
          </a:p>
          <a:p>
            <a:pPr marL="285750" indent="-285750">
              <a:buClr>
                <a:schemeClr val="accent1"/>
              </a:buClr>
              <a:buFont typeface="Arial"/>
              <a:buChar char="•"/>
            </a:pPr>
            <a:r>
              <a:rPr lang="en-US" sz="2000" i="1" dirty="0"/>
              <a:t>In situ </a:t>
            </a:r>
            <a:r>
              <a:rPr lang="en-US" sz="2000" dirty="0"/>
              <a:t>active detector – neutron unloading observed in real time</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0286" t="5346" r="4000" b="8569"/>
          <a:stretch/>
        </p:blipFill>
        <p:spPr>
          <a:xfrm>
            <a:off x="0" y="572255"/>
            <a:ext cx="8724195" cy="5825822"/>
          </a:xfrm>
          <a:prstGeom prst="rect">
            <a:avLst/>
          </a:prstGeom>
        </p:spPr>
      </p:pic>
    </p:spTree>
    <p:extLst>
      <p:ext uri="{BB962C8B-B14F-4D97-AF65-F5344CB8AC3E}">
        <p14:creationId xmlns:p14="http://schemas.microsoft.com/office/powerpoint/2010/main" val="5213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73706"/>
            <a:ext cx="4113552" cy="4093428"/>
          </a:xfrm>
          <a:prstGeom prst="rect">
            <a:avLst/>
          </a:prstGeom>
          <a:noFill/>
        </p:spPr>
        <p:txBody>
          <a:bodyPr wrap="square" rtlCol="0">
            <a:spAutoFit/>
          </a:bodyPr>
          <a:lstStyle/>
          <a:p>
            <a:pPr marL="285750" indent="-285750">
              <a:buClr>
                <a:srgbClr val="FF0000"/>
              </a:buClr>
              <a:buFont typeface="Arial" panose="020B0604020202020204" pitchFamily="34" charset="0"/>
              <a:buChar char="•"/>
            </a:pPr>
            <a:r>
              <a:rPr lang="en-US" sz="2000" dirty="0"/>
              <a:t>Load trap for </a:t>
            </a:r>
            <a:r>
              <a:rPr lang="en-US" sz="2000" dirty="0">
                <a:solidFill>
                  <a:schemeClr val="accent1"/>
                </a:solidFill>
              </a:rPr>
              <a:t>150 sec</a:t>
            </a:r>
          </a:p>
          <a:p>
            <a:pPr marL="285750" indent="-285750">
              <a:buClr>
                <a:srgbClr val="FF0000"/>
              </a:buClr>
              <a:buFont typeface="Arial" panose="020B0604020202020204" pitchFamily="34" charset="0"/>
              <a:buChar char="•"/>
            </a:pPr>
            <a:r>
              <a:rPr lang="en-US" sz="2000" dirty="0"/>
              <a:t>Clean for a variable time (</a:t>
            </a:r>
            <a:r>
              <a:rPr lang="en-US" sz="2000" dirty="0">
                <a:solidFill>
                  <a:schemeClr val="accent1"/>
                </a:solidFill>
              </a:rPr>
              <a:t>100-400 sec</a:t>
            </a:r>
            <a:r>
              <a:rPr lang="en-US" sz="2000" dirty="0"/>
              <a:t>)</a:t>
            </a:r>
          </a:p>
          <a:p>
            <a:pPr marL="285750" indent="-285750">
              <a:buClr>
                <a:srgbClr val="FF0000"/>
              </a:buClr>
              <a:buFont typeface="Arial" panose="020B0604020202020204" pitchFamily="34" charset="0"/>
              <a:buChar char="•"/>
            </a:pPr>
            <a:r>
              <a:rPr lang="en-US" sz="2000" dirty="0"/>
              <a:t>Cleaners in trap for loading and cleaning</a:t>
            </a:r>
          </a:p>
          <a:p>
            <a:pPr marL="285750" indent="-285750">
              <a:buClr>
                <a:srgbClr val="FF0000"/>
              </a:buClr>
              <a:buFont typeface="Arial" panose="020B0604020202020204" pitchFamily="34" charset="0"/>
              <a:buChar char="•"/>
            </a:pPr>
            <a:r>
              <a:rPr lang="en-US" sz="2000" dirty="0"/>
              <a:t>Dagger can also be lowered during loading and cleaning – “dagger cleaning”</a:t>
            </a:r>
          </a:p>
          <a:p>
            <a:pPr marL="285750" indent="-285750">
              <a:buClr>
                <a:srgbClr val="FF0000"/>
              </a:buClr>
              <a:buFont typeface="Arial" panose="020B0604020202020204" pitchFamily="34" charset="0"/>
              <a:buChar char="•"/>
            </a:pPr>
            <a:r>
              <a:rPr lang="en-US" sz="2000" dirty="0"/>
              <a:t>Cleaners and dagger raised during storage time (</a:t>
            </a:r>
            <a:r>
              <a:rPr lang="en-US" sz="2000" dirty="0">
                <a:solidFill>
                  <a:schemeClr val="accent1"/>
                </a:solidFill>
              </a:rPr>
              <a:t>10 – 1510 sec</a:t>
            </a:r>
            <a:r>
              <a:rPr lang="en-US" sz="2000" dirty="0"/>
              <a:t>)</a:t>
            </a:r>
          </a:p>
          <a:p>
            <a:pPr marL="285750" indent="-285750">
              <a:buClr>
                <a:srgbClr val="FF0000"/>
              </a:buClr>
              <a:buFont typeface="Arial" panose="020B0604020202020204" pitchFamily="34" charset="0"/>
              <a:buChar char="•"/>
            </a:pPr>
            <a:r>
              <a:rPr lang="en-US" sz="2000" dirty="0"/>
              <a:t>Dagger lowered to count remaining UCN – either in 1 single step, or multiple steps</a:t>
            </a:r>
          </a:p>
        </p:txBody>
      </p:sp>
      <p:pic>
        <p:nvPicPr>
          <p:cNvPr id="18" name="Picture 17"/>
          <p:cNvPicPr>
            <a:picLocks noChangeAspect="1"/>
          </p:cNvPicPr>
          <p:nvPr/>
        </p:nvPicPr>
        <p:blipFill>
          <a:blip r:embed="rId4"/>
          <a:stretch>
            <a:fillRect/>
          </a:stretch>
        </p:blipFill>
        <p:spPr>
          <a:xfrm>
            <a:off x="4626412" y="4250645"/>
            <a:ext cx="3910263" cy="2484209"/>
          </a:xfrm>
          <a:prstGeom prst="rect">
            <a:avLst/>
          </a:prstGeom>
        </p:spPr>
      </p:pic>
      <p:sp>
        <p:nvSpPr>
          <p:cNvPr id="4" name="Slide Number Placeholder 3"/>
          <p:cNvSpPr>
            <a:spLocks noGrp="1"/>
          </p:cNvSpPr>
          <p:nvPr>
            <p:ph type="sldNum" sz="quarter" idx="12"/>
          </p:nvPr>
        </p:nvSpPr>
        <p:spPr/>
        <p:txBody>
          <a:bodyPr/>
          <a:lstStyle/>
          <a:p>
            <a:fld id="{C5AF7249-F59C-444E-9564-55A59CBB215A}" type="slidenum">
              <a:rPr lang="en-US" smtClean="0"/>
              <a:t>17</a:t>
            </a:fld>
            <a:endParaRPr lang="en-US"/>
          </a:p>
        </p:txBody>
      </p:sp>
      <p:pic>
        <p:nvPicPr>
          <p:cNvPr id="6" name="UCNMonteCarloFa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58884" y="94086"/>
            <a:ext cx="4156560" cy="4156560"/>
          </a:xfrm>
          <a:prstGeom prst="rect">
            <a:avLst/>
          </a:prstGeom>
        </p:spPr>
      </p:pic>
      <p:sp>
        <p:nvSpPr>
          <p:cNvPr id="8" name="Title 1">
            <a:extLst>
              <a:ext uri="{FF2B5EF4-FFF2-40B4-BE49-F238E27FC236}">
                <a16:creationId xmlns:a16="http://schemas.microsoft.com/office/drawing/2014/main" id="{3578B1CF-B2B5-4042-8E27-F70604B933DE}"/>
              </a:ext>
            </a:extLst>
          </p:cNvPr>
          <p:cNvSpPr txBox="1">
            <a:spLocks/>
          </p:cNvSpPr>
          <p:nvPr/>
        </p:nvSpPr>
        <p:spPr>
          <a:xfrm>
            <a:off x="0" y="-11625"/>
            <a:ext cx="8227105" cy="578556"/>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3200"/>
              <a:t>Illustration of cleaning and unloading</a:t>
            </a:r>
            <a:endParaRPr lang="en-US" sz="3200" dirty="0"/>
          </a:p>
        </p:txBody>
      </p:sp>
    </p:spTree>
    <p:extLst>
      <p:ext uri="{BB962C8B-B14F-4D97-AF65-F5344CB8AC3E}">
        <p14:creationId xmlns:p14="http://schemas.microsoft.com/office/powerpoint/2010/main" val="48000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812904"/>
          </a:xfrm>
        </p:spPr>
        <p:txBody>
          <a:bodyPr/>
          <a:lstStyle/>
          <a:p>
            <a:r>
              <a:rPr lang="en-US" dirty="0"/>
              <a:t>UCN Detector</a:t>
            </a:r>
          </a:p>
        </p:txBody>
      </p:sp>
      <p:sp>
        <p:nvSpPr>
          <p:cNvPr id="3" name="Slide Number Placeholder 2"/>
          <p:cNvSpPr>
            <a:spLocks noGrp="1"/>
          </p:cNvSpPr>
          <p:nvPr>
            <p:ph type="sldNum" sz="quarter" idx="12"/>
          </p:nvPr>
        </p:nvSpPr>
        <p:spPr/>
        <p:txBody>
          <a:bodyPr/>
          <a:lstStyle/>
          <a:p>
            <a:fld id="{C5AF7249-F59C-444E-9564-55A59CBB215A}" type="slidenum">
              <a:rPr lang="en-US" smtClean="0"/>
              <a:t>18</a:t>
            </a:fld>
            <a:endParaRPr lang="en-US"/>
          </a:p>
        </p:txBody>
      </p:sp>
      <p:pic>
        <p:nvPicPr>
          <p:cNvPr id="4" name="Picture 3"/>
          <p:cNvPicPr>
            <a:picLocks noChangeAspect="1"/>
          </p:cNvPicPr>
          <p:nvPr/>
        </p:nvPicPr>
        <p:blipFill>
          <a:blip r:embed="rId3"/>
          <a:stretch>
            <a:fillRect/>
          </a:stretch>
        </p:blipFill>
        <p:spPr>
          <a:xfrm>
            <a:off x="661" y="4371654"/>
            <a:ext cx="3596411" cy="2486346"/>
          </a:xfrm>
          <a:prstGeom prst="rect">
            <a:avLst/>
          </a:prstGeom>
        </p:spPr>
      </p:pic>
      <p:pic>
        <p:nvPicPr>
          <p:cNvPr id="5" name="Picture 4"/>
          <p:cNvPicPr>
            <a:picLocks noChangeAspect="1"/>
          </p:cNvPicPr>
          <p:nvPr/>
        </p:nvPicPr>
        <p:blipFill>
          <a:blip r:embed="rId4"/>
          <a:stretch>
            <a:fillRect/>
          </a:stretch>
        </p:blipFill>
        <p:spPr>
          <a:xfrm>
            <a:off x="3532639" y="4371654"/>
            <a:ext cx="2232546" cy="2329342"/>
          </a:xfrm>
          <a:prstGeom prst="rect">
            <a:avLst/>
          </a:prstGeom>
        </p:spPr>
      </p:pic>
      <p:sp>
        <p:nvSpPr>
          <p:cNvPr id="7" name="TextBox 6"/>
          <p:cNvSpPr txBox="1"/>
          <p:nvPr/>
        </p:nvSpPr>
        <p:spPr>
          <a:xfrm>
            <a:off x="978371" y="4026898"/>
            <a:ext cx="1365567" cy="369332"/>
          </a:xfrm>
          <a:prstGeom prst="rect">
            <a:avLst/>
          </a:prstGeom>
          <a:noFill/>
        </p:spPr>
        <p:txBody>
          <a:bodyPr wrap="none" rtlCol="0">
            <a:spAutoFit/>
          </a:bodyPr>
          <a:lstStyle/>
          <a:p>
            <a:r>
              <a:rPr lang="en-US" dirty="0"/>
              <a:t>Light Output</a:t>
            </a:r>
          </a:p>
        </p:txBody>
      </p:sp>
      <p:sp>
        <p:nvSpPr>
          <p:cNvPr id="9" name="TextBox 8"/>
          <p:cNvSpPr txBox="1"/>
          <p:nvPr/>
        </p:nvSpPr>
        <p:spPr>
          <a:xfrm>
            <a:off x="4213155" y="3943575"/>
            <a:ext cx="1071255" cy="369332"/>
          </a:xfrm>
          <a:prstGeom prst="rect">
            <a:avLst/>
          </a:prstGeom>
          <a:noFill/>
        </p:spPr>
        <p:txBody>
          <a:bodyPr wrap="none" rtlCol="0">
            <a:spAutoFit/>
          </a:bodyPr>
          <a:lstStyle/>
          <a:p>
            <a:r>
              <a:rPr lang="en-US" dirty="0"/>
              <a:t>Efficiency</a:t>
            </a:r>
          </a:p>
        </p:txBody>
      </p:sp>
      <p:sp>
        <p:nvSpPr>
          <p:cNvPr id="10" name="TextBox 9"/>
          <p:cNvSpPr txBox="1"/>
          <p:nvPr/>
        </p:nvSpPr>
        <p:spPr>
          <a:xfrm>
            <a:off x="77808" y="992962"/>
            <a:ext cx="3693888" cy="2585323"/>
          </a:xfrm>
          <a:prstGeom prst="rect">
            <a:avLst/>
          </a:prstGeom>
          <a:noFill/>
        </p:spPr>
        <p:txBody>
          <a:bodyPr wrap="square" rtlCol="0">
            <a:spAutoFit/>
          </a:bodyPr>
          <a:lstStyle/>
          <a:p>
            <a:pPr marL="285750" indent="-285750">
              <a:buFont typeface="Arial" panose="020B0604020202020204" pitchFamily="34" charset="0"/>
              <a:buChar char="•"/>
            </a:pPr>
            <a:r>
              <a:rPr lang="en-US" baseline="30000" dirty="0"/>
              <a:t>10</a:t>
            </a:r>
            <a:r>
              <a:rPr lang="en-US" dirty="0"/>
              <a:t>B coated ZnS foils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signals were discriminated with a 0.5 photo-electron threshold. </a:t>
            </a:r>
          </a:p>
          <a:p>
            <a:pPr marL="285750" indent="-285750">
              <a:buFont typeface="Arial" panose="020B0604020202020204" pitchFamily="34" charset="0"/>
              <a:buChar char="•"/>
            </a:pPr>
            <a:r>
              <a:rPr lang="en-US" dirty="0"/>
              <a:t>Logic pluses with a width of 10 ns were recorded using a multi scalar with a clock period of 0.8 ns. </a:t>
            </a:r>
          </a:p>
          <a:p>
            <a:pPr marL="285750" indent="-285750">
              <a:buFont typeface="Arial" panose="020B0604020202020204" pitchFamily="34" charset="0"/>
              <a:buChar char="•"/>
            </a:pPr>
            <a:r>
              <a:rPr lang="en-US" dirty="0"/>
              <a:t>Coincidences in software</a:t>
            </a:r>
          </a:p>
        </p:txBody>
      </p:sp>
      <p:pic>
        <p:nvPicPr>
          <p:cNvPr id="13" name="Picture 12"/>
          <p:cNvPicPr>
            <a:picLocks noChangeAspect="1"/>
          </p:cNvPicPr>
          <p:nvPr/>
        </p:nvPicPr>
        <p:blipFill>
          <a:blip r:embed="rId5"/>
          <a:stretch>
            <a:fillRect/>
          </a:stretch>
        </p:blipFill>
        <p:spPr>
          <a:xfrm>
            <a:off x="5905927" y="4473782"/>
            <a:ext cx="2818268" cy="1850074"/>
          </a:xfrm>
          <a:prstGeom prst="rect">
            <a:avLst/>
          </a:prstGeom>
        </p:spPr>
      </p:pic>
      <p:sp>
        <p:nvSpPr>
          <p:cNvPr id="14" name="TextBox 13"/>
          <p:cNvSpPr txBox="1"/>
          <p:nvPr/>
        </p:nvSpPr>
        <p:spPr>
          <a:xfrm>
            <a:off x="6718303" y="4148298"/>
            <a:ext cx="1295547" cy="369332"/>
          </a:xfrm>
          <a:prstGeom prst="rect">
            <a:avLst/>
          </a:prstGeom>
          <a:noFill/>
        </p:spPr>
        <p:txBody>
          <a:bodyPr wrap="none" rtlCol="0">
            <a:spAutoFit/>
          </a:bodyPr>
          <a:lstStyle/>
          <a:p>
            <a:r>
              <a:rPr lang="en-US" dirty="0"/>
              <a:t>Pulse shape</a:t>
            </a:r>
          </a:p>
        </p:txBody>
      </p:sp>
      <p:grpSp>
        <p:nvGrpSpPr>
          <p:cNvPr id="12" name="Group 11"/>
          <p:cNvGrpSpPr>
            <a:grpSpLocks noChangeAspect="1"/>
          </p:cNvGrpSpPr>
          <p:nvPr/>
        </p:nvGrpSpPr>
        <p:grpSpPr>
          <a:xfrm>
            <a:off x="6519633" y="59772"/>
            <a:ext cx="2610391" cy="2210482"/>
            <a:chOff x="4072865" y="1514475"/>
            <a:chExt cx="4683342" cy="3965859"/>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2865" y="2091243"/>
              <a:ext cx="4275414" cy="2843213"/>
            </a:xfrm>
            <a:prstGeom prst="rect">
              <a:avLst/>
            </a:prstGeom>
          </p:spPr>
        </p:pic>
        <p:cxnSp>
          <p:nvCxnSpPr>
            <p:cNvPr id="16" name="Straight Arrow Connector 15"/>
            <p:cNvCxnSpPr/>
            <p:nvPr/>
          </p:nvCxnSpPr>
          <p:spPr>
            <a:xfrm flipH="1" flipV="1">
              <a:off x="6346815" y="3850482"/>
              <a:ext cx="109718" cy="107156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032512" y="4941952"/>
              <a:ext cx="3723695" cy="538382"/>
            </a:xfrm>
            <a:prstGeom prst="rect">
              <a:avLst/>
            </a:prstGeom>
            <a:noFill/>
          </p:spPr>
          <p:txBody>
            <a:bodyPr wrap="none" rtlCol="0">
              <a:spAutoFit/>
            </a:bodyPr>
            <a:lstStyle/>
            <a:p>
              <a:r>
                <a:rPr lang="en-US" sz="1350" dirty="0"/>
                <a:t>20 nm of </a:t>
              </a:r>
              <a:r>
                <a:rPr lang="en-US" sz="1350" baseline="30000" dirty="0"/>
                <a:t>10</a:t>
              </a:r>
              <a:r>
                <a:rPr lang="en-US" sz="1350" dirty="0"/>
                <a:t>B on </a:t>
              </a:r>
              <a:r>
                <a:rPr lang="en-US" sz="1350" dirty="0" err="1"/>
                <a:t>ZnS</a:t>
              </a:r>
              <a:r>
                <a:rPr lang="en-US" sz="1350" dirty="0"/>
                <a:t> screen</a:t>
              </a:r>
            </a:p>
          </p:txBody>
        </p:sp>
        <p:cxnSp>
          <p:nvCxnSpPr>
            <p:cNvPr id="18" name="Straight Arrow Connector 17"/>
            <p:cNvCxnSpPr/>
            <p:nvPr/>
          </p:nvCxnSpPr>
          <p:spPr>
            <a:xfrm>
              <a:off x="5044177" y="1791475"/>
              <a:ext cx="260003" cy="45005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72000" y="1514475"/>
              <a:ext cx="1588320" cy="300082"/>
            </a:xfrm>
            <a:prstGeom prst="rect">
              <a:avLst/>
            </a:prstGeom>
            <a:noFill/>
          </p:spPr>
          <p:txBody>
            <a:bodyPr wrap="none" rtlCol="0">
              <a:spAutoFit/>
            </a:bodyPr>
            <a:lstStyle/>
            <a:p>
              <a:r>
                <a:rPr lang="en-US" sz="1350" dirty="0"/>
                <a:t>WSF/PM tube cover</a:t>
              </a:r>
            </a:p>
          </p:txBody>
        </p:sp>
      </p:gr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5319" y="2261786"/>
            <a:ext cx="2646376" cy="1765112"/>
          </a:xfrm>
          <a:prstGeom prst="rect">
            <a:avLst/>
          </a:prstGeom>
        </p:spPr>
      </p:pic>
      <p:sp>
        <p:nvSpPr>
          <p:cNvPr id="20" name="TextBox 19">
            <a:extLst>
              <a:ext uri="{FF2B5EF4-FFF2-40B4-BE49-F238E27FC236}">
                <a16:creationId xmlns:a16="http://schemas.microsoft.com/office/drawing/2014/main" id="{005B240D-4157-4BE7-BAE5-E22BAA327087}"/>
              </a:ext>
            </a:extLst>
          </p:cNvPr>
          <p:cNvSpPr txBox="1"/>
          <p:nvPr/>
        </p:nvSpPr>
        <p:spPr>
          <a:xfrm>
            <a:off x="3631894" y="787205"/>
            <a:ext cx="2923228" cy="523220"/>
          </a:xfrm>
          <a:prstGeom prst="rect">
            <a:avLst/>
          </a:prstGeom>
          <a:noFill/>
        </p:spPr>
        <p:txBody>
          <a:bodyPr wrap="square" rtlCol="0">
            <a:spAutoFit/>
          </a:bodyPr>
          <a:lstStyle/>
          <a:p>
            <a:r>
              <a:rPr lang="en-US" sz="1400" dirty="0">
                <a:solidFill>
                  <a:srgbClr val="0000FF"/>
                </a:solidFill>
              </a:rPr>
              <a:t>Z. Wang</a:t>
            </a:r>
            <a:r>
              <a:rPr lang="en-US" sz="1400" i="1" dirty="0">
                <a:solidFill>
                  <a:srgbClr val="0000FF"/>
                </a:solidFill>
              </a:rPr>
              <a:t> et al.</a:t>
            </a:r>
            <a:r>
              <a:rPr lang="en-US" sz="1400" dirty="0">
                <a:solidFill>
                  <a:srgbClr val="0000FF"/>
                </a:solidFill>
              </a:rPr>
              <a:t>, NIMA </a:t>
            </a:r>
            <a:r>
              <a:rPr lang="en-US" sz="1400" b="1" dirty="0">
                <a:solidFill>
                  <a:srgbClr val="0000FF"/>
                </a:solidFill>
              </a:rPr>
              <a:t>798</a:t>
            </a:r>
            <a:r>
              <a:rPr lang="en-US" sz="1400" dirty="0">
                <a:solidFill>
                  <a:srgbClr val="0000FF"/>
                </a:solidFill>
              </a:rPr>
              <a:t>, 30 (2015).</a:t>
            </a:r>
          </a:p>
          <a:p>
            <a:endParaRPr lang="en-US" sz="1400" dirty="0"/>
          </a:p>
        </p:txBody>
      </p:sp>
      <p:grpSp>
        <p:nvGrpSpPr>
          <p:cNvPr id="28" name="Group 27">
            <a:extLst>
              <a:ext uri="{FF2B5EF4-FFF2-40B4-BE49-F238E27FC236}">
                <a16:creationId xmlns:a16="http://schemas.microsoft.com/office/drawing/2014/main" id="{09DFB4F5-4B10-4A8A-9C9B-F48A9D355DF3}"/>
              </a:ext>
            </a:extLst>
          </p:cNvPr>
          <p:cNvGrpSpPr/>
          <p:nvPr/>
        </p:nvGrpSpPr>
        <p:grpSpPr>
          <a:xfrm>
            <a:off x="3864601" y="1146341"/>
            <a:ext cx="2455791" cy="2227277"/>
            <a:chOff x="-1292" y="1905001"/>
            <a:chExt cx="6021093" cy="4316004"/>
          </a:xfrm>
        </p:grpSpPr>
        <p:pic>
          <p:nvPicPr>
            <p:cNvPr id="29" name="Picture 2">
              <a:extLst>
                <a:ext uri="{FF2B5EF4-FFF2-40B4-BE49-F238E27FC236}">
                  <a16:creationId xmlns:a16="http://schemas.microsoft.com/office/drawing/2014/main" id="{F13C67AD-A3D3-4E32-BEA3-191E0F5B0C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851253" y="1052456"/>
              <a:ext cx="4316004" cy="6021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a:extLst>
                <a:ext uri="{FF2B5EF4-FFF2-40B4-BE49-F238E27FC236}">
                  <a16:creationId xmlns:a16="http://schemas.microsoft.com/office/drawing/2014/main" id="{66AB9885-634D-4C26-B7D8-7B2159B05128}"/>
                </a:ext>
              </a:extLst>
            </p:cNvPr>
            <p:cNvSpPr txBox="1"/>
            <p:nvPr/>
          </p:nvSpPr>
          <p:spPr>
            <a:xfrm>
              <a:off x="2133600" y="2106203"/>
              <a:ext cx="809402" cy="618306"/>
            </a:xfrm>
            <a:prstGeom prst="rect">
              <a:avLst/>
            </a:prstGeom>
            <a:noFill/>
          </p:spPr>
          <p:txBody>
            <a:bodyPr wrap="none" rtlCol="0">
              <a:spAutoFit/>
            </a:bodyPr>
            <a:lstStyle/>
            <a:p>
              <a:r>
                <a:rPr lang="en-US" baseline="30000" dirty="0"/>
                <a:t>7</a:t>
              </a:r>
              <a:r>
                <a:rPr lang="en-US" dirty="0"/>
                <a:t>Li</a:t>
              </a:r>
            </a:p>
          </p:txBody>
        </p:sp>
        <p:sp>
          <p:nvSpPr>
            <p:cNvPr id="31" name="TextBox 30">
              <a:extLst>
                <a:ext uri="{FF2B5EF4-FFF2-40B4-BE49-F238E27FC236}">
                  <a16:creationId xmlns:a16="http://schemas.microsoft.com/office/drawing/2014/main" id="{4B77B44D-3207-412D-956A-D73418EA0B64}"/>
                </a:ext>
              </a:extLst>
            </p:cNvPr>
            <p:cNvSpPr txBox="1"/>
            <p:nvPr/>
          </p:nvSpPr>
          <p:spPr>
            <a:xfrm>
              <a:off x="2895601" y="2868204"/>
              <a:ext cx="1022567" cy="618306"/>
            </a:xfrm>
            <a:prstGeom prst="rect">
              <a:avLst/>
            </a:prstGeom>
            <a:noFill/>
          </p:spPr>
          <p:txBody>
            <a:bodyPr wrap="none" rtlCol="0">
              <a:spAutoFit/>
            </a:bodyPr>
            <a:lstStyle/>
            <a:p>
              <a:r>
                <a:rPr lang="en-US" baseline="30000" dirty="0"/>
                <a:t>4</a:t>
              </a:r>
              <a:r>
                <a:rPr lang="en-US" dirty="0"/>
                <a:t>He</a:t>
              </a:r>
            </a:p>
          </p:txBody>
        </p:sp>
        <p:sp>
          <p:nvSpPr>
            <p:cNvPr id="32" name="TextBox 31">
              <a:extLst>
                <a:ext uri="{FF2B5EF4-FFF2-40B4-BE49-F238E27FC236}">
                  <a16:creationId xmlns:a16="http://schemas.microsoft.com/office/drawing/2014/main" id="{2C5ABFE0-D699-4A58-99CA-78BAF6A7A7AB}"/>
                </a:ext>
              </a:extLst>
            </p:cNvPr>
            <p:cNvSpPr txBox="1"/>
            <p:nvPr/>
          </p:nvSpPr>
          <p:spPr>
            <a:xfrm>
              <a:off x="3907455" y="3502422"/>
              <a:ext cx="1696543" cy="618306"/>
            </a:xfrm>
            <a:prstGeom prst="rect">
              <a:avLst/>
            </a:prstGeom>
            <a:noFill/>
          </p:spPr>
          <p:txBody>
            <a:bodyPr wrap="none" rtlCol="0">
              <a:spAutoFit/>
            </a:bodyPr>
            <a:lstStyle/>
            <a:p>
              <a:r>
                <a:rPr lang="en-US" baseline="30000" dirty="0"/>
                <a:t>7</a:t>
              </a:r>
              <a:r>
                <a:rPr lang="en-US" dirty="0"/>
                <a:t>Li+</a:t>
              </a:r>
              <a:r>
                <a:rPr lang="en-US" baseline="30000" dirty="0"/>
                <a:t>4</a:t>
              </a:r>
              <a:r>
                <a:rPr lang="en-US" dirty="0"/>
                <a:t>He</a:t>
              </a:r>
            </a:p>
          </p:txBody>
        </p:sp>
      </p:grpSp>
      <p:sp>
        <p:nvSpPr>
          <p:cNvPr id="33" name="TextBox 32">
            <a:extLst>
              <a:ext uri="{FF2B5EF4-FFF2-40B4-BE49-F238E27FC236}">
                <a16:creationId xmlns:a16="http://schemas.microsoft.com/office/drawing/2014/main" id="{21A3A467-E9C7-4317-A4D6-0752C0C6960E}"/>
              </a:ext>
            </a:extLst>
          </p:cNvPr>
          <p:cNvSpPr txBox="1"/>
          <p:nvPr/>
        </p:nvSpPr>
        <p:spPr>
          <a:xfrm>
            <a:off x="691015" y="1290656"/>
            <a:ext cx="1914307" cy="369332"/>
          </a:xfrm>
          <a:prstGeom prst="rect">
            <a:avLst/>
          </a:prstGeom>
          <a:noFill/>
        </p:spPr>
        <p:txBody>
          <a:bodyPr wrap="none" rtlCol="0">
            <a:spAutoFit/>
          </a:bodyPr>
          <a:lstStyle/>
          <a:p>
            <a:r>
              <a:rPr lang="en-US" dirty="0"/>
              <a:t>n + </a:t>
            </a:r>
            <a:r>
              <a:rPr lang="en-US" baseline="30000" dirty="0"/>
              <a:t>10</a:t>
            </a:r>
            <a:r>
              <a:rPr lang="en-US" dirty="0"/>
              <a:t>B </a:t>
            </a:r>
            <a:r>
              <a:rPr lang="en-US" dirty="0">
                <a:sym typeface="Wingdings" panose="05000000000000000000" pitchFamily="2" charset="2"/>
              </a:rPr>
              <a:t> </a:t>
            </a:r>
            <a:r>
              <a:rPr lang="en-US" baseline="30000" dirty="0">
                <a:sym typeface="Wingdings" panose="05000000000000000000" pitchFamily="2" charset="2"/>
              </a:rPr>
              <a:t>7</a:t>
            </a:r>
            <a:r>
              <a:rPr lang="en-US" dirty="0">
                <a:sym typeface="Wingdings" panose="05000000000000000000" pitchFamily="2" charset="2"/>
              </a:rPr>
              <a:t>Li  + </a:t>
            </a:r>
            <a:r>
              <a:rPr lang="en-US" dirty="0">
                <a:sym typeface="Symbol"/>
              </a:rPr>
              <a:t> </a:t>
            </a:r>
            <a:endParaRPr lang="en-US" dirty="0"/>
          </a:p>
        </p:txBody>
      </p:sp>
    </p:spTree>
    <p:extLst>
      <p:ext uri="{BB962C8B-B14F-4D97-AF65-F5344CB8AC3E}">
        <p14:creationId xmlns:p14="http://schemas.microsoft.com/office/powerpoint/2010/main" val="360053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t="15667"/>
          <a:stretch/>
        </p:blipFill>
        <p:spPr>
          <a:xfrm>
            <a:off x="1026918" y="409840"/>
            <a:ext cx="7385562" cy="3978994"/>
          </a:xfrm>
          <a:prstGeom prst="rect">
            <a:avLst/>
          </a:prstGeom>
        </p:spPr>
      </p:pic>
      <p:sp>
        <p:nvSpPr>
          <p:cNvPr id="2" name="Title 1"/>
          <p:cNvSpPr>
            <a:spLocks noGrp="1"/>
          </p:cNvSpPr>
          <p:nvPr>
            <p:ph type="title"/>
          </p:nvPr>
        </p:nvSpPr>
        <p:spPr/>
        <p:txBody>
          <a:bodyPr/>
          <a:lstStyle/>
          <a:p>
            <a:r>
              <a:rPr lang="en-US" dirty="0">
                <a:solidFill>
                  <a:schemeClr val="tx1"/>
                </a:solidFill>
              </a:rPr>
              <a:t>Flux Monitoring</a:t>
            </a:r>
          </a:p>
        </p:txBody>
      </p:sp>
      <p:sp>
        <p:nvSpPr>
          <p:cNvPr id="3" name="Slide Number Placeholder 2"/>
          <p:cNvSpPr>
            <a:spLocks noGrp="1"/>
          </p:cNvSpPr>
          <p:nvPr>
            <p:ph type="sldNum" sz="quarter" idx="12"/>
          </p:nvPr>
        </p:nvSpPr>
        <p:spPr/>
        <p:txBody>
          <a:bodyPr/>
          <a:lstStyle/>
          <a:p>
            <a:fld id="{C5AF7249-F59C-444E-9564-55A59CBB215A}" type="slidenum">
              <a:rPr lang="en-US" smtClean="0"/>
              <a:t>19</a:t>
            </a:fld>
            <a:endParaRPr lang="en-US"/>
          </a:p>
        </p:txBody>
      </p:sp>
      <p:sp>
        <p:nvSpPr>
          <p:cNvPr id="21" name="TextBox 20"/>
          <p:cNvSpPr txBox="1"/>
          <p:nvPr/>
        </p:nvSpPr>
        <p:spPr>
          <a:xfrm>
            <a:off x="559559" y="1003523"/>
            <a:ext cx="4144522" cy="1200329"/>
          </a:xfrm>
          <a:prstGeom prst="rect">
            <a:avLst/>
          </a:prstGeom>
          <a:noFill/>
        </p:spPr>
        <p:txBody>
          <a:bodyPr wrap="square" rtlCol="0">
            <a:spAutoFit/>
          </a:bodyPr>
          <a:lstStyle/>
          <a:p>
            <a:r>
              <a:rPr lang="en-US" dirty="0"/>
              <a:t>All monitors is </a:t>
            </a:r>
            <a:r>
              <a:rPr lang="en-US" baseline="30000" dirty="0"/>
              <a:t>10</a:t>
            </a:r>
            <a:r>
              <a:rPr lang="en-US" dirty="0"/>
              <a:t>B/</a:t>
            </a:r>
            <a:r>
              <a:rPr lang="en-US" dirty="0" err="1"/>
              <a:t>Zns</a:t>
            </a:r>
            <a:r>
              <a:rPr lang="en-US" dirty="0"/>
              <a:t> scintillators </a:t>
            </a:r>
            <a:r>
              <a:rPr lang="en-US" baseline="30000" dirty="0"/>
              <a:t>*</a:t>
            </a:r>
            <a:endParaRPr lang="en-US" dirty="0"/>
          </a:p>
          <a:p>
            <a:pPr marL="285750" indent="-285750">
              <a:buFont typeface="Arial" panose="020B0604020202020204" pitchFamily="34" charset="0"/>
              <a:buChar char="•"/>
            </a:pPr>
            <a:r>
              <a:rPr lang="en-US" dirty="0"/>
              <a:t>No 3He</a:t>
            </a:r>
          </a:p>
          <a:p>
            <a:pPr marL="285750" indent="-285750">
              <a:buFont typeface="Arial" panose="020B0604020202020204" pitchFamily="34" charset="0"/>
              <a:buChar char="•"/>
            </a:pPr>
            <a:r>
              <a:rPr lang="en-US" dirty="0"/>
              <a:t>Use ratio of the Mon to SP to correct for spectral effects</a:t>
            </a:r>
          </a:p>
        </p:txBody>
      </p:sp>
      <p:pic>
        <p:nvPicPr>
          <p:cNvPr id="7" name="Picture 6"/>
          <p:cNvPicPr>
            <a:picLocks noChangeAspect="1"/>
          </p:cNvPicPr>
          <p:nvPr/>
        </p:nvPicPr>
        <p:blipFill>
          <a:blip r:embed="rId3"/>
          <a:stretch>
            <a:fillRect/>
          </a:stretch>
        </p:blipFill>
        <p:spPr>
          <a:xfrm>
            <a:off x="370615" y="3851026"/>
            <a:ext cx="3886537" cy="2290466"/>
          </a:xfrm>
          <a:prstGeom prst="rect">
            <a:avLst/>
          </a:prstGeom>
        </p:spPr>
      </p:pic>
      <p:pic>
        <p:nvPicPr>
          <p:cNvPr id="9" name="Picture 8"/>
          <p:cNvPicPr>
            <a:picLocks noChangeAspect="1"/>
          </p:cNvPicPr>
          <p:nvPr/>
        </p:nvPicPr>
        <p:blipFill>
          <a:blip r:embed="rId4"/>
          <a:stretch>
            <a:fillRect/>
          </a:stretch>
        </p:blipFill>
        <p:spPr>
          <a:xfrm>
            <a:off x="4391547" y="3830298"/>
            <a:ext cx="3886537" cy="2331922"/>
          </a:xfrm>
          <a:prstGeom prst="rect">
            <a:avLst/>
          </a:prstGeom>
        </p:spPr>
      </p:pic>
    </p:spTree>
    <p:extLst>
      <p:ext uri="{BB962C8B-B14F-4D97-AF65-F5344CB8AC3E}">
        <p14:creationId xmlns:p14="http://schemas.microsoft.com/office/powerpoint/2010/main" val="1102229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540" y="389758"/>
            <a:ext cx="8559800" cy="779517"/>
          </a:xfrm>
        </p:spPr>
        <p:txBody>
          <a:bodyPr>
            <a:noAutofit/>
          </a:bodyPr>
          <a:lstStyle/>
          <a:p>
            <a:r>
              <a:rPr lang="en-US" sz="2000" b="1" dirty="0" err="1">
                <a:solidFill>
                  <a:srgbClr val="0000FF"/>
                </a:solidFill>
              </a:rPr>
              <a:t>UCNtau</a:t>
            </a:r>
            <a:r>
              <a:rPr lang="en-US" sz="2000" b="1" dirty="0">
                <a:solidFill>
                  <a:srgbClr val="0000FF"/>
                </a:solidFill>
              </a:rPr>
              <a:t> Collaboration</a:t>
            </a:r>
          </a:p>
        </p:txBody>
      </p:sp>
      <p:sp>
        <p:nvSpPr>
          <p:cNvPr id="3" name="Content Placeholder 2"/>
          <p:cNvSpPr>
            <a:spLocks noGrp="1"/>
          </p:cNvSpPr>
          <p:nvPr>
            <p:ph idx="1"/>
          </p:nvPr>
        </p:nvSpPr>
        <p:spPr>
          <a:xfrm>
            <a:off x="383540" y="1062038"/>
            <a:ext cx="8229600" cy="4525963"/>
          </a:xfrm>
        </p:spPr>
        <p:txBody>
          <a:bodyPr>
            <a:normAutofit fontScale="40000" lnSpcReduction="20000"/>
          </a:bodyPr>
          <a:lstStyle/>
          <a:p>
            <a:pPr marL="0" indent="0">
              <a:buNone/>
            </a:pPr>
            <a:r>
              <a:rPr lang="en-US" sz="4000" dirty="0">
                <a:solidFill>
                  <a:srgbClr val="C00000"/>
                </a:solidFill>
              </a:rPr>
              <a:t>R. W. Pattie Jr.</a:t>
            </a:r>
            <a:r>
              <a:rPr lang="en-US" sz="4000" baseline="30000" dirty="0">
                <a:solidFill>
                  <a:srgbClr val="C00000"/>
                </a:solidFill>
              </a:rPr>
              <a:t>1</a:t>
            </a:r>
            <a:r>
              <a:rPr lang="en-US" sz="4000" dirty="0">
                <a:solidFill>
                  <a:srgbClr val="FF0000"/>
                </a:solidFill>
              </a:rPr>
              <a:t>,  N. B. Callahan</a:t>
            </a:r>
            <a:r>
              <a:rPr lang="en-US" sz="4000" baseline="30000" dirty="0">
                <a:solidFill>
                  <a:srgbClr val="FF0000"/>
                </a:solidFill>
              </a:rPr>
              <a:t>2</a:t>
            </a:r>
            <a:r>
              <a:rPr lang="en-US" sz="4000" dirty="0">
                <a:solidFill>
                  <a:srgbClr val="FF0000"/>
                </a:solidFill>
              </a:rPr>
              <a:t>,  C. Cude-Woods</a:t>
            </a:r>
            <a:r>
              <a:rPr lang="en-US" sz="4000" baseline="30000" dirty="0">
                <a:solidFill>
                  <a:srgbClr val="FF0000"/>
                </a:solidFill>
              </a:rPr>
              <a:t>1,3</a:t>
            </a:r>
            <a:r>
              <a:rPr lang="en-US" sz="4000" dirty="0"/>
              <a:t>,  </a:t>
            </a:r>
            <a:r>
              <a:rPr lang="en-US" sz="4000" dirty="0">
                <a:solidFill>
                  <a:srgbClr val="FF0000"/>
                </a:solidFill>
              </a:rPr>
              <a:t>E. R. Adamek</a:t>
            </a:r>
            <a:r>
              <a:rPr lang="en-US" sz="4000" baseline="30000" dirty="0">
                <a:solidFill>
                  <a:srgbClr val="FF0000"/>
                </a:solidFill>
              </a:rPr>
              <a:t>2</a:t>
            </a:r>
            <a:r>
              <a:rPr lang="en-US" sz="4000" dirty="0">
                <a:solidFill>
                  <a:srgbClr val="FF0000"/>
                </a:solidFill>
              </a:rPr>
              <a:t>, M. A. Blatnik</a:t>
            </a:r>
            <a:r>
              <a:rPr lang="en-US" sz="4000" baseline="30000" dirty="0">
                <a:solidFill>
                  <a:srgbClr val="FF0000"/>
                </a:solidFill>
              </a:rPr>
              <a:t>4</a:t>
            </a:r>
            <a:r>
              <a:rPr lang="en-US" sz="4000" dirty="0"/>
              <a:t>, L. Broussard</a:t>
            </a:r>
            <a:r>
              <a:rPr lang="en-US" sz="4000" baseline="30000" dirty="0"/>
              <a:t>5</a:t>
            </a:r>
            <a:r>
              <a:rPr lang="en-US" sz="4000" dirty="0"/>
              <a:t>, </a:t>
            </a:r>
            <a:r>
              <a:rPr lang="en-US" sz="4000" dirty="0">
                <a:solidFill>
                  <a:srgbClr val="40E89B"/>
                </a:solidFill>
              </a:rPr>
              <a:t>S. M. Clayton</a:t>
            </a:r>
            <a:r>
              <a:rPr lang="en-US" sz="4000" baseline="30000" dirty="0">
                <a:solidFill>
                  <a:srgbClr val="40E89B"/>
                </a:solidFill>
              </a:rPr>
              <a:t>1</a:t>
            </a:r>
            <a:r>
              <a:rPr lang="en-US" sz="4000" dirty="0"/>
              <a:t>, S. A. Currie</a:t>
            </a:r>
            <a:r>
              <a:rPr lang="en-US" sz="4000" baseline="30000" dirty="0"/>
              <a:t>1</a:t>
            </a:r>
            <a:r>
              <a:rPr lang="en-US" sz="4000" dirty="0"/>
              <a:t>, </a:t>
            </a:r>
            <a:r>
              <a:rPr lang="en-US" sz="4000" dirty="0">
                <a:solidFill>
                  <a:srgbClr val="FF0000"/>
                </a:solidFill>
              </a:rPr>
              <a:t>E. B. Dees</a:t>
            </a:r>
            <a:r>
              <a:rPr lang="en-US" sz="4000" baseline="30000" dirty="0">
                <a:solidFill>
                  <a:srgbClr val="FF0000"/>
                </a:solidFill>
              </a:rPr>
              <a:t>3</a:t>
            </a:r>
            <a:r>
              <a:rPr lang="en-US" sz="4000" dirty="0"/>
              <a:t>, X. Ding</a:t>
            </a:r>
            <a:r>
              <a:rPr lang="en-US" sz="4000" baseline="30000" dirty="0"/>
              <a:t>6</a:t>
            </a:r>
            <a:r>
              <a:rPr lang="en-US" sz="4000" dirty="0">
                <a:solidFill>
                  <a:srgbClr val="FF0000"/>
                </a:solidFill>
              </a:rPr>
              <a:t>, E. M. Engel</a:t>
            </a:r>
            <a:r>
              <a:rPr lang="en-US" sz="4000" baseline="30000" dirty="0">
                <a:solidFill>
                  <a:srgbClr val="FF0000"/>
                </a:solidFill>
              </a:rPr>
              <a:t>7</a:t>
            </a:r>
            <a:r>
              <a:rPr lang="en-US" sz="4000" dirty="0"/>
              <a:t>, </a:t>
            </a:r>
            <a:r>
              <a:rPr lang="en-US" sz="4000" dirty="0">
                <a:solidFill>
                  <a:srgbClr val="FF0000"/>
                </a:solidFill>
              </a:rPr>
              <a:t>D. E. Fellers</a:t>
            </a:r>
            <a:r>
              <a:rPr lang="en-US" sz="4000" baseline="30000" dirty="0">
                <a:solidFill>
                  <a:srgbClr val="FF0000"/>
                </a:solidFill>
              </a:rPr>
              <a:t>1</a:t>
            </a:r>
            <a:r>
              <a:rPr lang="en-US" sz="4000" dirty="0"/>
              <a:t>, W. Fox</a:t>
            </a:r>
            <a:r>
              <a:rPr lang="en-US" sz="4000" baseline="30000" dirty="0"/>
              <a:t>2</a:t>
            </a:r>
            <a:r>
              <a:rPr lang="en-US" sz="4000" dirty="0"/>
              <a:t>,</a:t>
            </a:r>
            <a:r>
              <a:rPr lang="en-US" sz="4000" baseline="30000" dirty="0"/>
              <a:t> </a:t>
            </a:r>
            <a:r>
              <a:rPr lang="en-US" sz="4000" dirty="0"/>
              <a:t>P. Geltenbort</a:t>
            </a:r>
            <a:r>
              <a:rPr lang="en-US" sz="4000" baseline="30000" dirty="0"/>
              <a:t>12.</a:t>
            </a:r>
            <a:r>
              <a:rPr lang="en-US" sz="4000" dirty="0"/>
              <a:t>, </a:t>
            </a:r>
            <a:r>
              <a:rPr lang="en-US" sz="4000" dirty="0">
                <a:solidFill>
                  <a:srgbClr val="C00000"/>
                </a:solidFill>
              </a:rPr>
              <a:t>K. P. Hickerson</a:t>
            </a:r>
            <a:r>
              <a:rPr lang="en-US" sz="4000" baseline="30000" dirty="0">
                <a:solidFill>
                  <a:srgbClr val="C00000"/>
                </a:solidFill>
              </a:rPr>
              <a:t>4</a:t>
            </a:r>
            <a:r>
              <a:rPr lang="en-US" sz="4000" dirty="0"/>
              <a:t>, M. A. Hoffbauer</a:t>
            </a:r>
            <a:r>
              <a:rPr lang="en-US" sz="4000" baseline="30000" dirty="0"/>
              <a:t>1</a:t>
            </a:r>
            <a:r>
              <a:rPr lang="en-US" sz="4000" dirty="0"/>
              <a:t>, </a:t>
            </a:r>
            <a:r>
              <a:rPr lang="en-US" sz="4000" dirty="0">
                <a:solidFill>
                  <a:srgbClr val="40E89B"/>
                </a:solidFill>
              </a:rPr>
              <a:t>A. T. Holley</a:t>
            </a:r>
            <a:r>
              <a:rPr lang="en-US" sz="4000" baseline="30000" dirty="0">
                <a:solidFill>
                  <a:srgbClr val="40E89B"/>
                </a:solidFill>
              </a:rPr>
              <a:t>8</a:t>
            </a:r>
            <a:r>
              <a:rPr lang="en-US" sz="4000" dirty="0"/>
              <a:t>, A. Komives</a:t>
            </a:r>
            <a:r>
              <a:rPr lang="en-US" sz="4000" baseline="30000" dirty="0"/>
              <a:t>9</a:t>
            </a:r>
            <a:r>
              <a:rPr lang="en-US" sz="4000" dirty="0"/>
              <a:t>, </a:t>
            </a:r>
            <a:r>
              <a:rPr lang="en-US" sz="4000" dirty="0">
                <a:solidFill>
                  <a:srgbClr val="1CA35B"/>
                </a:solidFill>
              </a:rPr>
              <a:t>C.-Y. Liu</a:t>
            </a:r>
            <a:r>
              <a:rPr lang="en-US" sz="4000" baseline="30000" dirty="0">
                <a:solidFill>
                  <a:srgbClr val="1CA35B"/>
                </a:solidFill>
              </a:rPr>
              <a:t>2</a:t>
            </a:r>
            <a:r>
              <a:rPr lang="en-US" sz="4000" dirty="0"/>
              <a:t>, S. W. T. MacDonald</a:t>
            </a:r>
            <a:r>
              <a:rPr lang="en-US" sz="4000" baseline="30000" dirty="0"/>
              <a:t>1</a:t>
            </a:r>
            <a:r>
              <a:rPr lang="en-US" sz="4000" dirty="0">
                <a:solidFill>
                  <a:srgbClr val="FF0000"/>
                </a:solidFill>
              </a:rPr>
              <a:t>, </a:t>
            </a:r>
            <a:r>
              <a:rPr lang="en-US" sz="4000" dirty="0"/>
              <a:t>M. Makela</a:t>
            </a:r>
            <a:r>
              <a:rPr lang="en-US" sz="4000" baseline="30000" dirty="0"/>
              <a:t>1</a:t>
            </a:r>
            <a:r>
              <a:rPr lang="en-US" sz="4000" dirty="0"/>
              <a:t>, C. L. Morris</a:t>
            </a:r>
            <a:r>
              <a:rPr lang="en-US" sz="4000" baseline="30000" dirty="0"/>
              <a:t>1</a:t>
            </a:r>
            <a:r>
              <a:rPr lang="en-US" sz="4000" dirty="0">
                <a:solidFill>
                  <a:srgbClr val="FF0000"/>
                </a:solidFill>
              </a:rPr>
              <a:t>, J. D. Ortiz</a:t>
            </a:r>
            <a:r>
              <a:rPr lang="en-US" sz="4000" baseline="30000" dirty="0">
                <a:solidFill>
                  <a:srgbClr val="FF0000"/>
                </a:solidFill>
              </a:rPr>
              <a:t>1</a:t>
            </a:r>
            <a:r>
              <a:rPr lang="en-US" sz="4000" dirty="0"/>
              <a:t>, J. Ramsey</a:t>
            </a:r>
            <a:r>
              <a:rPr lang="en-US" sz="4000" baseline="30000" dirty="0"/>
              <a:t>1</a:t>
            </a:r>
            <a:r>
              <a:rPr lang="en-US" sz="4000" dirty="0"/>
              <a:t>, </a:t>
            </a:r>
            <a:r>
              <a:rPr lang="en-US" sz="4000" dirty="0">
                <a:solidFill>
                  <a:srgbClr val="C00000"/>
                </a:solidFill>
              </a:rPr>
              <a:t>D. J. Salvat</a:t>
            </a:r>
            <a:r>
              <a:rPr lang="en-US" sz="4000" baseline="30000" dirty="0">
                <a:solidFill>
                  <a:srgbClr val="C00000"/>
                </a:solidFill>
              </a:rPr>
              <a:t>10</a:t>
            </a:r>
            <a:r>
              <a:rPr lang="en-US" sz="4000" dirty="0"/>
              <a:t>, </a:t>
            </a:r>
            <a:r>
              <a:rPr lang="en-US" sz="4000" dirty="0">
                <a:solidFill>
                  <a:srgbClr val="1CA35B"/>
                </a:solidFill>
              </a:rPr>
              <a:t>A. Saunders</a:t>
            </a:r>
            <a:r>
              <a:rPr lang="en-US" sz="4000" baseline="30000" dirty="0">
                <a:solidFill>
                  <a:srgbClr val="1CA35B"/>
                </a:solidFill>
              </a:rPr>
              <a:t>1</a:t>
            </a:r>
            <a:r>
              <a:rPr lang="en-US" sz="4000" dirty="0">
                <a:solidFill>
                  <a:srgbClr val="1CA35B"/>
                </a:solidFill>
              </a:rPr>
              <a:t>, S. J. Seestrom</a:t>
            </a:r>
            <a:r>
              <a:rPr lang="en-US" sz="4000" baseline="30000" dirty="0"/>
              <a:t>1†</a:t>
            </a:r>
            <a:r>
              <a:rPr lang="en-US" sz="4000" dirty="0"/>
              <a:t>, E. I. Sharapov</a:t>
            </a:r>
            <a:r>
              <a:rPr lang="en-US" sz="4000" baseline="30000" dirty="0"/>
              <a:t>11</a:t>
            </a:r>
            <a:r>
              <a:rPr lang="en-US" sz="4000" dirty="0"/>
              <a:t>, S. K.  Sjue</a:t>
            </a:r>
            <a:r>
              <a:rPr lang="en-US" sz="4000" baseline="30000" dirty="0"/>
              <a:t>1</a:t>
            </a:r>
            <a:r>
              <a:rPr lang="en-US" sz="4000" dirty="0"/>
              <a:t>, Z. Tang</a:t>
            </a:r>
            <a:r>
              <a:rPr lang="en-US" sz="4000" baseline="30000" dirty="0"/>
              <a:t>1</a:t>
            </a:r>
            <a:r>
              <a:rPr lang="en-US" sz="4000" dirty="0"/>
              <a:t>, J. Vanderwerp</a:t>
            </a:r>
            <a:r>
              <a:rPr lang="en-US" sz="4000" baseline="30000" dirty="0"/>
              <a:t>2</a:t>
            </a:r>
            <a:r>
              <a:rPr lang="en-US" sz="4000" dirty="0"/>
              <a:t>, B. Vogelaar</a:t>
            </a:r>
            <a:r>
              <a:rPr lang="en-US" sz="4000" baseline="30000" dirty="0"/>
              <a:t>6</a:t>
            </a:r>
            <a:r>
              <a:rPr lang="en-US" sz="4000" dirty="0"/>
              <a:t>, P. L. Walstrom</a:t>
            </a:r>
            <a:r>
              <a:rPr lang="en-US" sz="4000" baseline="30000" dirty="0"/>
              <a:t>1</a:t>
            </a:r>
            <a:r>
              <a:rPr lang="en-US" sz="4000" dirty="0"/>
              <a:t>, Z. Wang</a:t>
            </a:r>
            <a:r>
              <a:rPr lang="en-US" sz="4000" baseline="30000" dirty="0"/>
              <a:t>1</a:t>
            </a:r>
            <a:r>
              <a:rPr lang="en-US" sz="4000" dirty="0"/>
              <a:t>, </a:t>
            </a:r>
            <a:r>
              <a:rPr lang="en-US" sz="4000" dirty="0">
                <a:solidFill>
                  <a:srgbClr val="C00000"/>
                </a:solidFill>
              </a:rPr>
              <a:t>W. Wei</a:t>
            </a:r>
            <a:r>
              <a:rPr lang="en-US" sz="4000" baseline="30000" dirty="0">
                <a:solidFill>
                  <a:srgbClr val="C00000"/>
                </a:solidFill>
              </a:rPr>
              <a:t>1</a:t>
            </a:r>
            <a:r>
              <a:rPr lang="en-US" sz="4000" dirty="0">
                <a:solidFill>
                  <a:srgbClr val="C00000"/>
                </a:solidFill>
              </a:rPr>
              <a:t>, </a:t>
            </a:r>
            <a:r>
              <a:rPr lang="en-US" sz="4000" dirty="0">
                <a:solidFill>
                  <a:srgbClr val="FF0000"/>
                </a:solidFill>
              </a:rPr>
              <a:t>H. L. Weaver</a:t>
            </a:r>
            <a:r>
              <a:rPr lang="en-US" sz="4000" baseline="30000" dirty="0">
                <a:solidFill>
                  <a:srgbClr val="FF0000"/>
                </a:solidFill>
              </a:rPr>
              <a:t>1</a:t>
            </a:r>
            <a:r>
              <a:rPr lang="en-US" sz="4000" dirty="0">
                <a:solidFill>
                  <a:srgbClr val="C00000"/>
                </a:solidFill>
              </a:rPr>
              <a:t>, J. W. Wexler</a:t>
            </a:r>
            <a:r>
              <a:rPr lang="en-US" sz="4000" baseline="30000" dirty="0">
                <a:solidFill>
                  <a:srgbClr val="C00000"/>
                </a:solidFill>
              </a:rPr>
              <a:t>3</a:t>
            </a:r>
            <a:r>
              <a:rPr lang="en-US" sz="4000" dirty="0">
                <a:solidFill>
                  <a:srgbClr val="C00000"/>
                </a:solidFill>
              </a:rPr>
              <a:t>, </a:t>
            </a:r>
            <a:r>
              <a:rPr lang="en-US" sz="4000" dirty="0"/>
              <a:t>T. L. Womack</a:t>
            </a:r>
            <a:r>
              <a:rPr lang="en-US" sz="4000" baseline="30000" dirty="0"/>
              <a:t>1</a:t>
            </a:r>
            <a:r>
              <a:rPr lang="en-US" sz="4000" dirty="0"/>
              <a:t>, A. R. Young</a:t>
            </a:r>
            <a:r>
              <a:rPr lang="en-US" sz="4000" baseline="30000" dirty="0"/>
              <a:t>3</a:t>
            </a:r>
            <a:r>
              <a:rPr lang="en-US" sz="4000" dirty="0"/>
              <a:t>, and </a:t>
            </a:r>
            <a:r>
              <a:rPr lang="en-US" sz="4000" dirty="0">
                <a:solidFill>
                  <a:srgbClr val="FF0000"/>
                </a:solidFill>
              </a:rPr>
              <a:t>B. A. Zeck</a:t>
            </a:r>
            <a:r>
              <a:rPr lang="en-US" sz="4000" baseline="30000" dirty="0">
                <a:solidFill>
                  <a:srgbClr val="FF0000"/>
                </a:solidFill>
              </a:rPr>
              <a:t>1,3</a:t>
            </a:r>
            <a:endParaRPr lang="en-US" sz="4000" dirty="0">
              <a:solidFill>
                <a:srgbClr val="FF0000"/>
              </a:solidFill>
            </a:endParaRPr>
          </a:p>
          <a:p>
            <a:pPr marL="0" indent="0">
              <a:buNone/>
            </a:pPr>
            <a:endParaRPr lang="en-US" sz="4000" dirty="0"/>
          </a:p>
          <a:p>
            <a:pPr marL="0" indent="0">
              <a:buNone/>
            </a:pPr>
            <a:r>
              <a:rPr lang="en-US" b="1" dirty="0"/>
              <a:t>Affiliations:</a:t>
            </a:r>
            <a:endParaRPr lang="en-US" dirty="0"/>
          </a:p>
          <a:p>
            <a:pPr marL="0" indent="0">
              <a:buNone/>
            </a:pPr>
            <a:r>
              <a:rPr lang="en-US" baseline="30000" dirty="0"/>
              <a:t>1 </a:t>
            </a:r>
            <a:r>
              <a:rPr lang="en-US" dirty="0"/>
              <a:t>Los Alamos National Laboratory, Los Alamos, NM 87545, USA</a:t>
            </a:r>
          </a:p>
          <a:p>
            <a:pPr marL="0" indent="0">
              <a:buNone/>
            </a:pPr>
            <a:r>
              <a:rPr lang="en-US" baseline="30000" dirty="0"/>
              <a:t>2 </a:t>
            </a:r>
            <a:r>
              <a:rPr lang="en-US" dirty="0"/>
              <a:t>Center for Exploration of Energy and Matter and Department of Physics, Indiana University, Bloomington, IN 47408, USA</a:t>
            </a:r>
          </a:p>
          <a:p>
            <a:pPr marL="0" indent="0">
              <a:buNone/>
            </a:pPr>
            <a:r>
              <a:rPr lang="en-US" baseline="30000" dirty="0"/>
              <a:t>3 </a:t>
            </a:r>
            <a:r>
              <a:rPr lang="en-US" dirty="0"/>
              <a:t>Triangle Universities Nuclear Laboratory and North Carolina State University, Raleigh, NC 27695, USA</a:t>
            </a:r>
          </a:p>
          <a:p>
            <a:pPr marL="0" indent="0">
              <a:buNone/>
            </a:pPr>
            <a:r>
              <a:rPr lang="en-US" baseline="30000" dirty="0"/>
              <a:t>4 </a:t>
            </a:r>
            <a:r>
              <a:rPr lang="en-US" dirty="0"/>
              <a:t>Kellogg Radiation Laboratory, California Institute of Technology, Pasadena, CA 91125, USA</a:t>
            </a:r>
            <a:endParaRPr lang="en-US" baseline="30000" dirty="0"/>
          </a:p>
          <a:p>
            <a:pPr marL="0" indent="0">
              <a:buNone/>
            </a:pPr>
            <a:r>
              <a:rPr lang="en-US" baseline="30000" dirty="0"/>
              <a:t>5 </a:t>
            </a:r>
            <a:r>
              <a:rPr lang="en-US" dirty="0"/>
              <a:t>Oak Ridge National Laboratory, Oak Ridge, TN 37831, USA</a:t>
            </a:r>
          </a:p>
          <a:p>
            <a:pPr marL="0" indent="0">
              <a:buNone/>
            </a:pPr>
            <a:r>
              <a:rPr lang="en-US" baseline="30000" dirty="0"/>
              <a:t>6 </a:t>
            </a:r>
            <a:r>
              <a:rPr lang="en-US" dirty="0"/>
              <a:t>Department of Physics, Virginia Polytechnic Institute and State University, Blacksburg, VA 24061, USA</a:t>
            </a:r>
          </a:p>
          <a:p>
            <a:pPr marL="0" indent="0">
              <a:buNone/>
            </a:pPr>
            <a:r>
              <a:rPr lang="en-US" baseline="30000" dirty="0"/>
              <a:t>7</a:t>
            </a:r>
            <a:r>
              <a:rPr lang="en-US" dirty="0"/>
              <a:t> West Point Military Academy, West Point, NY 10996, USA</a:t>
            </a:r>
          </a:p>
          <a:p>
            <a:pPr marL="0" indent="0">
              <a:buNone/>
            </a:pPr>
            <a:r>
              <a:rPr lang="en-US" baseline="30000" dirty="0"/>
              <a:t>8</a:t>
            </a:r>
            <a:r>
              <a:rPr lang="en-US" i="1" dirty="0"/>
              <a:t> </a:t>
            </a:r>
            <a:r>
              <a:rPr lang="en-US" dirty="0"/>
              <a:t>Department of Physics</a:t>
            </a:r>
            <a:r>
              <a:rPr lang="en-US" i="1" dirty="0"/>
              <a:t>, </a:t>
            </a:r>
            <a:r>
              <a:rPr lang="en-US" dirty="0"/>
              <a:t>Tennessee Technological University, Cookeville, TN‎ 38505, USA</a:t>
            </a:r>
          </a:p>
          <a:p>
            <a:pPr marL="0" indent="0">
              <a:buNone/>
            </a:pPr>
            <a:r>
              <a:rPr lang="en-US" baseline="30000" dirty="0"/>
              <a:t>9</a:t>
            </a:r>
            <a:r>
              <a:rPr lang="en-US" dirty="0"/>
              <a:t> Department of Physics and Astronomy, DePauw University, Greencastle, IN 46135-0037, USA</a:t>
            </a:r>
          </a:p>
          <a:p>
            <a:pPr marL="0" indent="0">
              <a:buNone/>
            </a:pPr>
            <a:r>
              <a:rPr lang="en-US" baseline="30000" dirty="0"/>
              <a:t>10 </a:t>
            </a:r>
            <a:r>
              <a:rPr lang="en-US" dirty="0"/>
              <a:t>Department of Physics, University of Washington, Seattle, WA 98195-1560, USA</a:t>
            </a:r>
          </a:p>
          <a:p>
            <a:pPr marL="0" indent="0">
              <a:buNone/>
            </a:pPr>
            <a:r>
              <a:rPr lang="en-US" baseline="30000" dirty="0"/>
              <a:t>11 </a:t>
            </a:r>
            <a:r>
              <a:rPr lang="en-US" dirty="0"/>
              <a:t>Joint Institute for Nuclear Research, </a:t>
            </a:r>
            <a:r>
              <a:rPr lang="en-US" dirty="0" err="1"/>
              <a:t>Dubna</a:t>
            </a:r>
            <a:r>
              <a:rPr lang="en-US" dirty="0"/>
              <a:t>, Moscow region, Russia, 141980</a:t>
            </a:r>
          </a:p>
          <a:p>
            <a:pPr marL="0" indent="0">
              <a:buNone/>
            </a:pPr>
            <a:r>
              <a:rPr lang="en-US" baseline="30000" dirty="0"/>
              <a:t>12</a:t>
            </a:r>
            <a:r>
              <a:rPr lang="en-US" dirty="0"/>
              <a:t> </a:t>
            </a:r>
            <a:r>
              <a:rPr lang="en-US" dirty="0" err="1"/>
              <a:t>Institut</a:t>
            </a:r>
            <a:r>
              <a:rPr lang="en-US" dirty="0"/>
              <a:t> Laue-</a:t>
            </a:r>
            <a:r>
              <a:rPr lang="en-US" dirty="0" err="1"/>
              <a:t>Langevin</a:t>
            </a:r>
            <a:r>
              <a:rPr lang="en-US" dirty="0"/>
              <a:t> Grenoble, France, CS 20156 </a:t>
            </a:r>
            <a:endParaRPr lang="en-US" baseline="30000" dirty="0"/>
          </a:p>
        </p:txBody>
      </p:sp>
      <p:sp>
        <p:nvSpPr>
          <p:cNvPr id="4" name="TextBox 3"/>
          <p:cNvSpPr txBox="1"/>
          <p:nvPr/>
        </p:nvSpPr>
        <p:spPr>
          <a:xfrm>
            <a:off x="7070190" y="4325101"/>
            <a:ext cx="1887824" cy="954107"/>
          </a:xfrm>
          <a:prstGeom prst="rect">
            <a:avLst/>
          </a:prstGeom>
          <a:noFill/>
        </p:spPr>
        <p:txBody>
          <a:bodyPr wrap="none" rtlCol="0">
            <a:spAutoFit/>
          </a:bodyPr>
          <a:lstStyle/>
          <a:p>
            <a:r>
              <a:rPr lang="en-US" sz="1400" dirty="0">
                <a:solidFill>
                  <a:srgbClr val="FF0000"/>
                </a:solidFill>
              </a:rPr>
              <a:t>Student</a:t>
            </a:r>
          </a:p>
          <a:p>
            <a:r>
              <a:rPr lang="en-US" sz="1400" dirty="0">
                <a:solidFill>
                  <a:srgbClr val="C00000"/>
                </a:solidFill>
              </a:rPr>
              <a:t>Postdoc</a:t>
            </a:r>
          </a:p>
          <a:p>
            <a:r>
              <a:rPr lang="en-US" sz="1400" dirty="0">
                <a:solidFill>
                  <a:srgbClr val="40E89B"/>
                </a:solidFill>
              </a:rPr>
              <a:t>Spokesperson</a:t>
            </a:r>
          </a:p>
          <a:p>
            <a:r>
              <a:rPr lang="en-US" sz="1400" dirty="0">
                <a:solidFill>
                  <a:srgbClr val="1CA35B"/>
                </a:solidFill>
              </a:rPr>
              <a:t>Spokesperson emeritus</a:t>
            </a:r>
          </a:p>
        </p:txBody>
      </p:sp>
      <p:sp>
        <p:nvSpPr>
          <p:cNvPr id="5" name="TextBox 4"/>
          <p:cNvSpPr txBox="1"/>
          <p:nvPr/>
        </p:nvSpPr>
        <p:spPr>
          <a:xfrm>
            <a:off x="1120958" y="5588001"/>
            <a:ext cx="6893144" cy="830997"/>
          </a:xfrm>
          <a:prstGeom prst="rect">
            <a:avLst/>
          </a:prstGeom>
          <a:noFill/>
        </p:spPr>
        <p:txBody>
          <a:bodyPr wrap="square" rtlCol="0">
            <a:spAutoFit/>
          </a:bodyPr>
          <a:lstStyle/>
          <a:p>
            <a:r>
              <a:rPr lang="en-US" sz="1600" dirty="0">
                <a:solidFill>
                  <a:srgbClr val="0000FF"/>
                </a:solidFill>
              </a:rPr>
              <a:t>R. W. Pattie, et al, “Measurement of the neutron lifetime using an asymmetric magneto-</a:t>
            </a:r>
            <a:r>
              <a:rPr lang="en-US" sz="1600" dirty="0" err="1">
                <a:solidFill>
                  <a:srgbClr val="0000FF"/>
                </a:solidFill>
              </a:rPr>
              <a:t>gravatational</a:t>
            </a:r>
            <a:r>
              <a:rPr lang="en-US" sz="1600" dirty="0">
                <a:solidFill>
                  <a:srgbClr val="0000FF"/>
                </a:solidFill>
              </a:rPr>
              <a:t> trap and in situ detection”, submitted to Science; </a:t>
            </a:r>
            <a:r>
              <a:rPr lang="en-US" sz="1600" b="1" dirty="0">
                <a:solidFill>
                  <a:srgbClr val="FF0000"/>
                </a:solidFill>
              </a:rPr>
              <a:t>https://arxiv.org/abs/1707.01817</a:t>
            </a:r>
            <a:endParaRPr lang="en-US" sz="1600" b="1" baseline="30000" dirty="0">
              <a:solidFill>
                <a:srgbClr val="FF0000"/>
              </a:solidFill>
            </a:endParaRPr>
          </a:p>
        </p:txBody>
      </p:sp>
      <p:sp>
        <p:nvSpPr>
          <p:cNvPr id="6" name="Slide Number Placeholder 5"/>
          <p:cNvSpPr>
            <a:spLocks noGrp="1"/>
          </p:cNvSpPr>
          <p:nvPr>
            <p:ph type="sldNum" sz="quarter" idx="12"/>
          </p:nvPr>
        </p:nvSpPr>
        <p:spPr/>
        <p:txBody>
          <a:bodyPr/>
          <a:lstStyle/>
          <a:p>
            <a:fld id="{C5AF7249-F59C-444E-9564-55A59CBB215A}" type="slidenum">
              <a:rPr lang="en-US" smtClean="0"/>
              <a:t>2</a:t>
            </a:fld>
            <a:endParaRPr lang="en-US"/>
          </a:p>
        </p:txBody>
      </p:sp>
    </p:spTree>
    <p:extLst>
      <p:ext uri="{BB962C8B-B14F-4D97-AF65-F5344CB8AC3E}">
        <p14:creationId xmlns:p14="http://schemas.microsoft.com/office/powerpoint/2010/main" val="1478863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E8F89-0020-4DEB-9A19-0BC346A7D89C}"/>
              </a:ext>
            </a:extLst>
          </p:cNvPr>
          <p:cNvSpPr>
            <a:spLocks noGrp="1"/>
          </p:cNvSpPr>
          <p:nvPr>
            <p:ph type="title"/>
          </p:nvPr>
        </p:nvSpPr>
        <p:spPr/>
        <p:txBody>
          <a:bodyPr/>
          <a:lstStyle/>
          <a:p>
            <a:r>
              <a:rPr lang="en-US" dirty="0"/>
              <a:t>Multi-step UCN detection</a:t>
            </a:r>
          </a:p>
        </p:txBody>
      </p:sp>
      <p:sp>
        <p:nvSpPr>
          <p:cNvPr id="3" name="Slide Number Placeholder 2">
            <a:extLst>
              <a:ext uri="{FF2B5EF4-FFF2-40B4-BE49-F238E27FC236}">
                <a16:creationId xmlns:a16="http://schemas.microsoft.com/office/drawing/2014/main" id="{A39B4941-23A6-4573-B986-D915D4776527}"/>
              </a:ext>
            </a:extLst>
          </p:cNvPr>
          <p:cNvSpPr>
            <a:spLocks noGrp="1"/>
          </p:cNvSpPr>
          <p:nvPr>
            <p:ph type="sldNum" sz="quarter" idx="12"/>
          </p:nvPr>
        </p:nvSpPr>
        <p:spPr/>
        <p:txBody>
          <a:bodyPr/>
          <a:lstStyle/>
          <a:p>
            <a:fld id="{C5AF7249-F59C-444E-9564-55A59CBB215A}" type="slidenum">
              <a:rPr lang="en-US" smtClean="0"/>
              <a:t>20</a:t>
            </a:fld>
            <a:endParaRPr lang="en-US"/>
          </a:p>
        </p:txBody>
      </p:sp>
      <p:pic>
        <p:nvPicPr>
          <p:cNvPr id="6" name="Picture 5">
            <a:extLst>
              <a:ext uri="{FF2B5EF4-FFF2-40B4-BE49-F238E27FC236}">
                <a16:creationId xmlns:a16="http://schemas.microsoft.com/office/drawing/2014/main" id="{B53B7657-2BA5-4FB7-90DD-73E837748B6D}"/>
              </a:ext>
            </a:extLst>
          </p:cNvPr>
          <p:cNvPicPr>
            <a:picLocks noChangeAspect="1"/>
          </p:cNvPicPr>
          <p:nvPr/>
        </p:nvPicPr>
        <p:blipFill>
          <a:blip r:embed="rId2"/>
          <a:stretch>
            <a:fillRect/>
          </a:stretch>
        </p:blipFill>
        <p:spPr>
          <a:xfrm>
            <a:off x="160106" y="1306530"/>
            <a:ext cx="6560556" cy="4746433"/>
          </a:xfrm>
          <a:prstGeom prst="rect">
            <a:avLst/>
          </a:prstGeom>
        </p:spPr>
      </p:pic>
      <p:sp>
        <p:nvSpPr>
          <p:cNvPr id="7" name="TextBox 6">
            <a:extLst>
              <a:ext uri="{FF2B5EF4-FFF2-40B4-BE49-F238E27FC236}">
                <a16:creationId xmlns:a16="http://schemas.microsoft.com/office/drawing/2014/main" id="{214533DC-D0C4-4E67-B0AA-8BCA0C4F9D0F}"/>
              </a:ext>
            </a:extLst>
          </p:cNvPr>
          <p:cNvSpPr txBox="1"/>
          <p:nvPr/>
        </p:nvSpPr>
        <p:spPr>
          <a:xfrm>
            <a:off x="6659460" y="1988052"/>
            <a:ext cx="2274637" cy="3693319"/>
          </a:xfrm>
          <a:prstGeom prst="rect">
            <a:avLst/>
          </a:prstGeom>
          <a:noFill/>
        </p:spPr>
        <p:txBody>
          <a:bodyPr wrap="square" rtlCol="0">
            <a:spAutoFit/>
          </a:bodyPr>
          <a:lstStyle/>
          <a:p>
            <a:r>
              <a:rPr lang="en-US" dirty="0"/>
              <a:t>P1 counts neutrons above 25 cm.</a:t>
            </a:r>
          </a:p>
          <a:p>
            <a:endParaRPr lang="en-US" dirty="0"/>
          </a:p>
          <a:p>
            <a:r>
              <a:rPr lang="en-US" dirty="0"/>
              <a:t>It has a large draining time ~ 100 s.</a:t>
            </a:r>
          </a:p>
          <a:p>
            <a:endParaRPr lang="en-US" dirty="0"/>
          </a:p>
          <a:p>
            <a:r>
              <a:rPr lang="en-US" dirty="0"/>
              <a:t>The high-energy neutrons are removed from the subsequent counting at lower height using the fit extrapolated from data in P1.</a:t>
            </a:r>
          </a:p>
        </p:txBody>
      </p:sp>
      <p:sp>
        <p:nvSpPr>
          <p:cNvPr id="8" name="TextBox 7">
            <a:extLst>
              <a:ext uri="{FF2B5EF4-FFF2-40B4-BE49-F238E27FC236}">
                <a16:creationId xmlns:a16="http://schemas.microsoft.com/office/drawing/2014/main" id="{4AED47B3-C8D1-44FA-B666-04FB4F158640}"/>
              </a:ext>
            </a:extLst>
          </p:cNvPr>
          <p:cNvSpPr txBox="1"/>
          <p:nvPr/>
        </p:nvSpPr>
        <p:spPr>
          <a:xfrm rot="16200000">
            <a:off x="64086" y="1301521"/>
            <a:ext cx="561372" cy="369332"/>
          </a:xfrm>
          <a:prstGeom prst="rect">
            <a:avLst/>
          </a:prstGeom>
          <a:noFill/>
        </p:spPr>
        <p:txBody>
          <a:bodyPr wrap="none" rtlCol="0">
            <a:spAutoFit/>
          </a:bodyPr>
          <a:lstStyle/>
          <a:p>
            <a:r>
              <a:rPr lang="en-US" dirty="0"/>
              <a:t>(Hz)</a:t>
            </a:r>
          </a:p>
        </p:txBody>
      </p:sp>
    </p:spTree>
    <p:extLst>
      <p:ext uri="{BB962C8B-B14F-4D97-AF65-F5344CB8AC3E}">
        <p14:creationId xmlns:p14="http://schemas.microsoft.com/office/powerpoint/2010/main" val="1938762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192"/>
            <a:ext cx="9203790" cy="779517"/>
          </a:xfrm>
        </p:spPr>
        <p:txBody>
          <a:bodyPr>
            <a:noAutofit/>
          </a:bodyPr>
          <a:lstStyle/>
          <a:p>
            <a:r>
              <a:rPr lang="en-US" sz="2400" dirty="0"/>
              <a:t>Analysis of non-blinded tune up data   </a:t>
            </a:r>
          </a:p>
        </p:txBody>
      </p:sp>
      <p:sp>
        <p:nvSpPr>
          <p:cNvPr id="4" name="Slide Number Placeholder 3"/>
          <p:cNvSpPr>
            <a:spLocks noGrp="1"/>
          </p:cNvSpPr>
          <p:nvPr>
            <p:ph type="sldNum" sz="quarter" idx="12"/>
          </p:nvPr>
        </p:nvSpPr>
        <p:spPr/>
        <p:txBody>
          <a:bodyPr/>
          <a:lstStyle/>
          <a:p>
            <a:fld id="{C5AF7249-F59C-444E-9564-55A59CBB215A}" type="slidenum">
              <a:rPr lang="en-US" smtClean="0"/>
              <a:t>21</a:t>
            </a:fld>
            <a:endParaRPr lang="en-US"/>
          </a:p>
        </p:txBody>
      </p:sp>
      <p:pic>
        <p:nvPicPr>
          <p:cNvPr id="5" name="Picture 4"/>
          <p:cNvPicPr>
            <a:picLocks noChangeAspect="1"/>
          </p:cNvPicPr>
          <p:nvPr/>
        </p:nvPicPr>
        <p:blipFill>
          <a:blip r:embed="rId3"/>
          <a:stretch>
            <a:fillRect/>
          </a:stretch>
        </p:blipFill>
        <p:spPr>
          <a:xfrm>
            <a:off x="2259241" y="3545118"/>
            <a:ext cx="6119948" cy="1942041"/>
          </a:xfrm>
          <a:prstGeom prst="rect">
            <a:avLst/>
          </a:prstGeom>
        </p:spPr>
      </p:pic>
      <p:sp>
        <p:nvSpPr>
          <p:cNvPr id="6" name="TextBox 5"/>
          <p:cNvSpPr txBox="1"/>
          <p:nvPr/>
        </p:nvSpPr>
        <p:spPr>
          <a:xfrm>
            <a:off x="154292" y="3616520"/>
            <a:ext cx="1906354" cy="1231106"/>
          </a:xfrm>
          <a:prstGeom prst="rect">
            <a:avLst/>
          </a:prstGeom>
          <a:noFill/>
        </p:spPr>
        <p:txBody>
          <a:bodyPr wrap="square" rtlCol="0">
            <a:spAutoFit/>
          </a:bodyPr>
          <a:lstStyle/>
          <a:p>
            <a:pPr lvl="0"/>
            <a:r>
              <a:rPr lang="en-US" sz="1400" dirty="0"/>
              <a:t>A  - One step counting</a:t>
            </a:r>
          </a:p>
          <a:p>
            <a:pPr lvl="0"/>
            <a:r>
              <a:rPr lang="en-US" sz="1400" dirty="0"/>
              <a:t>B - Two step counting</a:t>
            </a:r>
          </a:p>
          <a:p>
            <a:pPr lvl="0"/>
            <a:r>
              <a:rPr lang="en-US" sz="1400" dirty="0"/>
              <a:t>C - Two step counting with dagger cleaning</a:t>
            </a:r>
          </a:p>
          <a:p>
            <a:endParaRPr lang="en-US" dirty="0"/>
          </a:p>
        </p:txBody>
      </p:sp>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614" y="1019157"/>
            <a:ext cx="4096385" cy="1791970"/>
          </a:xfrm>
          <a:prstGeom prst="rect">
            <a:avLst/>
          </a:prstGeom>
          <a:noFill/>
        </p:spPr>
      </p:pic>
      <p:pic>
        <p:nvPicPr>
          <p:cNvPr id="9" name="Picture 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7519" y="1019157"/>
            <a:ext cx="4114800" cy="1791970"/>
          </a:xfrm>
          <a:prstGeom prst="rect">
            <a:avLst/>
          </a:prstGeom>
          <a:noFill/>
        </p:spPr>
      </p:pic>
      <p:sp>
        <p:nvSpPr>
          <p:cNvPr id="10" name="TextBox 9"/>
          <p:cNvSpPr txBox="1"/>
          <p:nvPr/>
        </p:nvSpPr>
        <p:spPr>
          <a:xfrm>
            <a:off x="5264957" y="2776886"/>
            <a:ext cx="3065074" cy="369332"/>
          </a:xfrm>
          <a:prstGeom prst="rect">
            <a:avLst/>
          </a:prstGeom>
          <a:noFill/>
        </p:spPr>
        <p:txBody>
          <a:bodyPr wrap="square" rtlCol="0">
            <a:spAutoFit/>
          </a:bodyPr>
          <a:lstStyle/>
          <a:p>
            <a:pPr algn="ctr"/>
            <a:r>
              <a:rPr lang="en-US" dirty="0">
                <a:solidFill>
                  <a:srgbClr val="FF0000"/>
                </a:solidFill>
              </a:rPr>
              <a:t>Shallow Dagger Cleaning</a:t>
            </a:r>
          </a:p>
        </p:txBody>
      </p:sp>
      <p:sp>
        <p:nvSpPr>
          <p:cNvPr id="11" name="TextBox 10"/>
          <p:cNvSpPr txBox="1"/>
          <p:nvPr/>
        </p:nvSpPr>
        <p:spPr>
          <a:xfrm>
            <a:off x="1150157" y="2756867"/>
            <a:ext cx="3065074" cy="369332"/>
          </a:xfrm>
          <a:prstGeom prst="rect">
            <a:avLst/>
          </a:prstGeom>
          <a:noFill/>
        </p:spPr>
        <p:txBody>
          <a:bodyPr wrap="square" rtlCol="0">
            <a:spAutoFit/>
          </a:bodyPr>
          <a:lstStyle/>
          <a:p>
            <a:pPr algn="ctr"/>
            <a:r>
              <a:rPr lang="en-US" dirty="0">
                <a:solidFill>
                  <a:srgbClr val="FF0000"/>
                </a:solidFill>
              </a:rPr>
              <a:t>No Dagger Cleaning</a:t>
            </a:r>
          </a:p>
        </p:txBody>
      </p:sp>
      <p:pic>
        <p:nvPicPr>
          <p:cNvPr id="12" name="Picture 11"/>
          <p:cNvPicPr/>
          <p:nvPr/>
        </p:nvPicPr>
        <p:blipFill>
          <a:blip r:embed="rId6">
            <a:extLst>
              <a:ext uri="{28A0092B-C50C-407E-A947-70E740481C1C}">
                <a14:useLocalDpi xmlns:a14="http://schemas.microsoft.com/office/drawing/2010/main" val="0"/>
              </a:ext>
            </a:extLst>
          </a:blip>
          <a:srcRect/>
          <a:stretch>
            <a:fillRect/>
          </a:stretch>
        </p:blipFill>
        <p:spPr bwMode="auto">
          <a:xfrm>
            <a:off x="2060646" y="5337947"/>
            <a:ext cx="5943600" cy="1380490"/>
          </a:xfrm>
          <a:prstGeom prst="rect">
            <a:avLst/>
          </a:prstGeom>
          <a:noFill/>
          <a:ln>
            <a:noFill/>
          </a:ln>
        </p:spPr>
      </p:pic>
      <p:sp>
        <p:nvSpPr>
          <p:cNvPr id="3" name="TextBox 2">
            <a:extLst>
              <a:ext uri="{FF2B5EF4-FFF2-40B4-BE49-F238E27FC236}">
                <a16:creationId xmlns:a16="http://schemas.microsoft.com/office/drawing/2014/main" id="{E7F0D7C2-168A-47E1-A8BD-B78E7EC3115E}"/>
              </a:ext>
            </a:extLst>
          </p:cNvPr>
          <p:cNvSpPr txBox="1"/>
          <p:nvPr/>
        </p:nvSpPr>
        <p:spPr>
          <a:xfrm>
            <a:off x="5506948" y="331633"/>
            <a:ext cx="3540328" cy="369332"/>
          </a:xfrm>
          <a:prstGeom prst="rect">
            <a:avLst/>
          </a:prstGeom>
          <a:noFill/>
        </p:spPr>
        <p:txBody>
          <a:bodyPr wrap="none" rtlCol="0">
            <a:spAutoFit/>
          </a:bodyPr>
          <a:lstStyle/>
          <a:p>
            <a:r>
              <a:rPr lang="en-US" dirty="0">
                <a:solidFill>
                  <a:schemeClr val="accent1"/>
                </a:solidFill>
              </a:rPr>
              <a:t>Morris, et al., RSI </a:t>
            </a:r>
            <a:r>
              <a:rPr lang="en-US" b="1" dirty="0">
                <a:solidFill>
                  <a:schemeClr val="accent1"/>
                </a:solidFill>
              </a:rPr>
              <a:t>88</a:t>
            </a:r>
            <a:r>
              <a:rPr lang="en-US" dirty="0">
                <a:solidFill>
                  <a:schemeClr val="accent1"/>
                </a:solidFill>
              </a:rPr>
              <a:t>, 053508 (2017)</a:t>
            </a:r>
          </a:p>
        </p:txBody>
      </p:sp>
    </p:spTree>
    <p:extLst>
      <p:ext uri="{BB962C8B-B14F-4D97-AF65-F5344CB8AC3E}">
        <p14:creationId xmlns:p14="http://schemas.microsoft.com/office/powerpoint/2010/main" val="3283115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5734"/>
          <a:stretch/>
        </p:blipFill>
        <p:spPr>
          <a:xfrm>
            <a:off x="129310" y="826165"/>
            <a:ext cx="5162976" cy="2721620"/>
          </a:xfrm>
          <a:prstGeom prst="rect">
            <a:avLst/>
          </a:prstGeom>
        </p:spPr>
      </p:pic>
      <p:sp>
        <p:nvSpPr>
          <p:cNvPr id="2" name="Title 1"/>
          <p:cNvSpPr>
            <a:spLocks noGrp="1"/>
          </p:cNvSpPr>
          <p:nvPr>
            <p:ph type="title"/>
          </p:nvPr>
        </p:nvSpPr>
        <p:spPr>
          <a:xfrm>
            <a:off x="-20612" y="-13220"/>
            <a:ext cx="9276124" cy="779517"/>
          </a:xfrm>
        </p:spPr>
        <p:txBody>
          <a:bodyPr>
            <a:normAutofit fontScale="90000"/>
          </a:bodyPr>
          <a:lstStyle/>
          <a:p>
            <a:r>
              <a:rPr lang="en-US" sz="2800" dirty="0"/>
              <a:t>A number of blinded data sets were taken in 2015/2016 to study UCN cleaning</a:t>
            </a:r>
          </a:p>
        </p:txBody>
      </p:sp>
      <p:grpSp>
        <p:nvGrpSpPr>
          <p:cNvPr id="15" name="Group 14"/>
          <p:cNvGrpSpPr/>
          <p:nvPr/>
        </p:nvGrpSpPr>
        <p:grpSpPr>
          <a:xfrm>
            <a:off x="197370" y="800568"/>
            <a:ext cx="5067300" cy="2872664"/>
            <a:chOff x="386479" y="800568"/>
            <a:chExt cx="5067300" cy="2872664"/>
          </a:xfrm>
        </p:grpSpPr>
        <p:sp>
          <p:nvSpPr>
            <p:cNvPr id="8" name="Rectangle 7"/>
            <p:cNvSpPr/>
            <p:nvPr/>
          </p:nvSpPr>
          <p:spPr>
            <a:xfrm>
              <a:off x="386479" y="1417015"/>
              <a:ext cx="5067300" cy="225621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86479" y="800568"/>
              <a:ext cx="5067300" cy="60387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5739646" y="2361729"/>
            <a:ext cx="3012431" cy="646331"/>
          </a:xfrm>
          <a:prstGeom prst="rect">
            <a:avLst/>
          </a:prstGeom>
          <a:noFill/>
        </p:spPr>
        <p:txBody>
          <a:bodyPr wrap="square" rtlCol="0">
            <a:spAutoFit/>
          </a:bodyPr>
          <a:lstStyle/>
          <a:p>
            <a:pPr algn="ctr"/>
            <a:r>
              <a:rPr lang="en-US" dirty="0">
                <a:solidFill>
                  <a:srgbClr val="0000FF"/>
                </a:solidFill>
              </a:rPr>
              <a:t>Overall Statistical Uncertainty 0.7 sec</a:t>
            </a:r>
          </a:p>
        </p:txBody>
      </p:sp>
      <p:sp>
        <p:nvSpPr>
          <p:cNvPr id="13" name="TextBox 12"/>
          <p:cNvSpPr txBox="1"/>
          <p:nvPr/>
        </p:nvSpPr>
        <p:spPr>
          <a:xfrm>
            <a:off x="197370" y="3930385"/>
            <a:ext cx="4025034" cy="923330"/>
          </a:xfrm>
          <a:prstGeom prst="rect">
            <a:avLst/>
          </a:prstGeom>
          <a:noFill/>
        </p:spPr>
        <p:txBody>
          <a:bodyPr wrap="square" rtlCol="0">
            <a:spAutoFit/>
          </a:bodyPr>
          <a:lstStyle/>
          <a:p>
            <a:r>
              <a:rPr lang="en-US" dirty="0">
                <a:solidFill>
                  <a:srgbClr val="0000FF"/>
                </a:solidFill>
              </a:rPr>
              <a:t>Blinded lifetimes for different conditions vary somewhat more than statistics (</a:t>
            </a:r>
            <a:r>
              <a:rPr lang="en-US" dirty="0">
                <a:solidFill>
                  <a:srgbClr val="FF0000"/>
                </a:solidFill>
              </a:rPr>
              <a:t>analysis of green shaded run-sets</a:t>
            </a:r>
            <a:r>
              <a:rPr lang="en-US" dirty="0">
                <a:solidFill>
                  <a:srgbClr val="0000FF"/>
                </a:solidFill>
              </a:rPr>
              <a:t>)</a:t>
            </a:r>
          </a:p>
        </p:txBody>
      </p:sp>
      <mc:AlternateContent xmlns:mc="http://schemas.openxmlformats.org/markup-compatibility/2006" xmlns:a14="http://schemas.microsoft.com/office/drawing/2010/main">
        <mc:Choice Requires="a14">
          <p:sp>
            <p:nvSpPr>
              <p:cNvPr id="16" name="TextBox 15"/>
              <p:cNvSpPr txBox="1"/>
              <p:nvPr/>
            </p:nvSpPr>
            <p:spPr>
              <a:xfrm>
                <a:off x="1237691" y="4854935"/>
                <a:ext cx="1847082" cy="369332"/>
              </a:xfrm>
              <a:prstGeom prst="rect">
                <a:avLst/>
              </a:prstGeom>
              <a:noFill/>
            </p:spPr>
            <p:txBody>
              <a:bodyPr wrap="square" lIns="0" tIns="0" rIns="0" bIns="0" rtlCol="0">
                <a:spAutoFit/>
              </a:bodyPr>
              <a:lstStyle/>
              <a:p>
                <a14:m>
                  <m:oMath xmlns:m="http://schemas.openxmlformats.org/officeDocument/2006/math">
                    <m:sSup>
                      <m:sSupPr>
                        <m:ctrlPr>
                          <a:rPr lang="en-US" sz="2400" i="1" smtClean="0">
                            <a:latin typeface="Cambria Math" panose="02040503050406030204" pitchFamily="18" charset="0"/>
                            <a:ea typeface="Cambria Math" panose="02040503050406030204" pitchFamily="18" charset="0"/>
                          </a:rPr>
                        </m:ctrlPr>
                      </m:sSupPr>
                      <m:e>
                        <m:r>
                          <a:rPr lang="en-US" sz="2400" i="1" smtClean="0">
                            <a:latin typeface="Cambria Math" panose="02040503050406030204" pitchFamily="18" charset="0"/>
                            <a:ea typeface="Cambria Math" panose="02040503050406030204" pitchFamily="18" charset="0"/>
                          </a:rPr>
                          <m:t>𝑥</m:t>
                        </m:r>
                      </m:e>
                      <m:sup>
                        <m:r>
                          <a:rPr lang="en-US" sz="2400" i="1" smtClean="0">
                            <a:latin typeface="Cambria Math" panose="02040503050406030204" pitchFamily="18" charset="0"/>
                            <a:ea typeface="Cambria Math" panose="02040503050406030204" pitchFamily="18" charset="0"/>
                          </a:rPr>
                          <m:t>2</m:t>
                        </m:r>
                      </m:sup>
                    </m:sSup>
                    <m:r>
                      <a:rPr lang="en-US" sz="2400" i="1" smtClean="0">
                        <a:latin typeface="Cambria Math" panose="02040503050406030204" pitchFamily="18" charset="0"/>
                        <a:ea typeface="Cambria Math" panose="02040503050406030204" pitchFamily="18" charset="0"/>
                      </a:rPr>
                      <m:t>/</m:t>
                    </m:r>
                  </m:oMath>
                </a14:m>
                <a:r>
                  <a:rPr lang="en-US" sz="2400" dirty="0"/>
                  <a:t>DOF = 2.4</a:t>
                </a:r>
              </a:p>
            </p:txBody>
          </p:sp>
        </mc:Choice>
        <mc:Fallback xmlns="">
          <p:sp>
            <p:nvSpPr>
              <p:cNvPr id="16" name="TextBox 15"/>
              <p:cNvSpPr txBox="1">
                <a:spLocks noRot="1" noChangeAspect="1" noMove="1" noResize="1" noEditPoints="1" noAdjustHandles="1" noChangeArrowheads="1" noChangeShapeType="1" noTextEdit="1"/>
              </p:cNvSpPr>
              <p:nvPr/>
            </p:nvSpPr>
            <p:spPr>
              <a:xfrm>
                <a:off x="1237691" y="4854935"/>
                <a:ext cx="1847082" cy="369332"/>
              </a:xfrm>
              <a:prstGeom prst="rect">
                <a:avLst/>
              </a:prstGeom>
              <a:blipFill>
                <a:blip r:embed="rId5"/>
                <a:stretch>
                  <a:fillRect l="-3960" t="-24590" r="-660" b="-49180"/>
                </a:stretch>
              </a:blipFill>
            </p:spPr>
            <p:txBody>
              <a:bodyPr/>
              <a:lstStyle/>
              <a:p>
                <a:r>
                  <a:rPr lang="en-US">
                    <a:noFill/>
                  </a:rPr>
                  <a:t> </a:t>
                </a:r>
              </a:p>
            </p:txBody>
          </p:sp>
        </mc:Fallback>
      </mc:AlternateContent>
      <p:sp>
        <p:nvSpPr>
          <p:cNvPr id="4" name="Right Brace 3"/>
          <p:cNvSpPr/>
          <p:nvPr/>
        </p:nvSpPr>
        <p:spPr>
          <a:xfrm>
            <a:off x="5319901" y="1582911"/>
            <a:ext cx="392130" cy="194406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 name="Picture 4"/>
          <p:cNvPicPr>
            <a:picLocks noChangeAspect="1"/>
          </p:cNvPicPr>
          <p:nvPr/>
        </p:nvPicPr>
        <p:blipFill>
          <a:blip r:embed="rId6"/>
          <a:stretch>
            <a:fillRect/>
          </a:stretch>
        </p:blipFill>
        <p:spPr>
          <a:xfrm>
            <a:off x="4222404" y="3701891"/>
            <a:ext cx="4584589" cy="2755631"/>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129310" y="5399187"/>
                <a:ext cx="4495242" cy="981744"/>
              </a:xfrm>
              <a:prstGeom prst="rect">
                <a:avLst/>
              </a:prstGeom>
              <a:noFill/>
            </p:spPr>
            <p:txBody>
              <a:bodyPr wrap="square" rtlCol="0">
                <a:spAutoFit/>
              </a:bodyPr>
              <a:lstStyle/>
              <a:p>
                <a:r>
                  <a:rPr lang="en-US" dirty="0"/>
                  <a:t>We believe this is due to normalization/timing problems. Uncertainties for this data have been scaled by </a:t>
                </a:r>
                <a14:m>
                  <m:oMath xmlns:m="http://schemas.openxmlformats.org/officeDocument/2006/math">
                    <m:rad>
                      <m:radPr>
                        <m:degHide m:val="on"/>
                        <m:ctrlPr>
                          <a:rPr lang="en-US" i="1" smtClean="0">
                            <a:latin typeface="Cambria Math" panose="02040503050406030204" pitchFamily="18" charset="0"/>
                          </a:rPr>
                        </m:ctrlPr>
                      </m:radPr>
                      <m:deg/>
                      <m:e>
                        <m:f>
                          <m:fPr>
                            <m:type m:val="skw"/>
                            <m:ctrlPr>
                              <a:rPr lang="en-US" i="1" smtClean="0">
                                <a:latin typeface="Cambria Math" panose="02040503050406030204" pitchFamily="18" charset="0"/>
                              </a:rPr>
                            </m:ctrlPr>
                          </m:fPr>
                          <m:num>
                            <m:r>
                              <a:rPr lang="en-US" b="0" i="1" smtClean="0">
                                <a:latin typeface="Cambria Math" panose="02040503050406030204" pitchFamily="18" charset="0"/>
                              </a:rPr>
                              <m:t>𝑥</m:t>
                            </m:r>
                            <m:r>
                              <a:rPr lang="en-US" b="0" i="1" baseline="30000" smtClean="0">
                                <a:latin typeface="Cambria Math" panose="02040503050406030204" pitchFamily="18" charset="0"/>
                              </a:rPr>
                              <m:t>2</m:t>
                            </m:r>
                          </m:num>
                          <m:den>
                            <m:r>
                              <a:rPr lang="en-US" b="0" i="1" smtClean="0">
                                <a:latin typeface="Cambria Math" panose="02040503050406030204" pitchFamily="18" charset="0"/>
                              </a:rPr>
                              <m:t>𝑑𝑓</m:t>
                            </m:r>
                          </m:den>
                        </m:f>
                      </m:e>
                    </m:rad>
                  </m:oMath>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29310" y="5399187"/>
                <a:ext cx="4495242" cy="981744"/>
              </a:xfrm>
              <a:prstGeom prst="rect">
                <a:avLst/>
              </a:prstGeom>
              <a:blipFill rotWithShape="0">
                <a:blip r:embed="rId7"/>
                <a:stretch>
                  <a:fillRect l="-1084" t="-3727" r="-1626" b="-65839"/>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C5AF7249-F59C-444E-9564-55A59CBB215A}" type="slidenum">
              <a:rPr lang="en-US" smtClean="0"/>
              <a:t>22</a:t>
            </a:fld>
            <a:endParaRPr lang="en-US"/>
          </a:p>
        </p:txBody>
      </p:sp>
      <p:sp>
        <p:nvSpPr>
          <p:cNvPr id="10" name="TextBox 9">
            <a:extLst>
              <a:ext uri="{FF2B5EF4-FFF2-40B4-BE49-F238E27FC236}">
                <a16:creationId xmlns:a16="http://schemas.microsoft.com/office/drawing/2014/main" id="{311AAF02-8E67-4FB4-BB13-780F0C05447A}"/>
              </a:ext>
            </a:extLst>
          </p:cNvPr>
          <p:cNvSpPr txBox="1"/>
          <p:nvPr/>
        </p:nvSpPr>
        <p:spPr>
          <a:xfrm>
            <a:off x="5739646" y="663316"/>
            <a:ext cx="3349182" cy="1846659"/>
          </a:xfrm>
          <a:prstGeom prst="rect">
            <a:avLst/>
          </a:prstGeom>
          <a:noFill/>
        </p:spPr>
        <p:txBody>
          <a:bodyPr wrap="square" rtlCol="0">
            <a:spAutoFit/>
          </a:bodyPr>
          <a:lstStyle/>
          <a:p>
            <a:r>
              <a:rPr lang="en-US" sz="1600" dirty="0"/>
              <a:t>-AC: active cleaner (small area, fitted with UCN detectors), at 37 cm.</a:t>
            </a:r>
          </a:p>
          <a:p>
            <a:r>
              <a:rPr lang="en-US" sz="1600" dirty="0"/>
              <a:t>-Giant: giant cleaner (large area, no </a:t>
            </a:r>
            <a:r>
              <a:rPr lang="en-US" sz="1600" dirty="0" err="1"/>
              <a:t>detetors</a:t>
            </a:r>
            <a:r>
              <a:rPr lang="en-US" sz="1600" dirty="0"/>
              <a:t>), at 37 cm.</a:t>
            </a:r>
          </a:p>
          <a:p>
            <a:r>
              <a:rPr lang="en-US" sz="1600" dirty="0"/>
              <a:t>-DC: deep cleaning by lowering dagger      at 25 cm.</a:t>
            </a:r>
          </a:p>
          <a:p>
            <a:endParaRPr lang="en-US" dirty="0"/>
          </a:p>
        </p:txBody>
      </p:sp>
    </p:spTree>
    <p:extLst>
      <p:ext uri="{BB962C8B-B14F-4D97-AF65-F5344CB8AC3E}">
        <p14:creationId xmlns:p14="http://schemas.microsoft.com/office/powerpoint/2010/main" val="69770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AF7249-F59C-444E-9564-55A59CBB215A}" type="slidenum">
              <a:rPr lang="en-US" smtClean="0"/>
              <a:t>23</a:t>
            </a:fld>
            <a:endParaRPr lang="en-US"/>
          </a:p>
        </p:txBody>
      </p:sp>
      <p:sp>
        <p:nvSpPr>
          <p:cNvPr id="2" name="Title 1"/>
          <p:cNvSpPr>
            <a:spLocks noGrp="1"/>
          </p:cNvSpPr>
          <p:nvPr>
            <p:ph type="title" idx="4294967295"/>
          </p:nvPr>
        </p:nvSpPr>
        <p:spPr>
          <a:xfrm>
            <a:off x="0" y="0"/>
            <a:ext cx="8890000" cy="779463"/>
          </a:xfrm>
        </p:spPr>
        <p:txBody>
          <a:bodyPr>
            <a:normAutofit/>
          </a:bodyPr>
          <a:lstStyle/>
          <a:p>
            <a:r>
              <a:rPr lang="en-US" sz="3600" dirty="0"/>
              <a:t>Cleaning – 2016/2017</a:t>
            </a:r>
          </a:p>
        </p:txBody>
      </p:sp>
      <p:pic>
        <p:nvPicPr>
          <p:cNvPr id="7" name="Picture 6"/>
          <p:cNvPicPr>
            <a:picLocks noChangeAspect="1"/>
          </p:cNvPicPr>
          <p:nvPr/>
        </p:nvPicPr>
        <p:blipFill>
          <a:blip r:embed="rId2"/>
          <a:stretch>
            <a:fillRect/>
          </a:stretch>
        </p:blipFill>
        <p:spPr>
          <a:xfrm>
            <a:off x="4540573" y="2924691"/>
            <a:ext cx="4481006" cy="2962401"/>
          </a:xfrm>
          <a:prstGeom prst="rect">
            <a:avLst/>
          </a:prstGeom>
        </p:spPr>
      </p:pic>
      <p:pic>
        <p:nvPicPr>
          <p:cNvPr id="8" name="Picture 7"/>
          <p:cNvPicPr>
            <a:picLocks noChangeAspect="1"/>
          </p:cNvPicPr>
          <p:nvPr/>
        </p:nvPicPr>
        <p:blipFill>
          <a:blip r:embed="rId3"/>
          <a:stretch>
            <a:fillRect/>
          </a:stretch>
        </p:blipFill>
        <p:spPr>
          <a:xfrm>
            <a:off x="61646" y="2948273"/>
            <a:ext cx="4505982" cy="2978912"/>
          </a:xfrm>
          <a:prstGeom prst="rect">
            <a:avLst/>
          </a:prstGeom>
        </p:spPr>
      </p:pic>
      <p:sp>
        <p:nvSpPr>
          <p:cNvPr id="11" name="TextBox 10"/>
          <p:cNvSpPr txBox="1"/>
          <p:nvPr/>
        </p:nvSpPr>
        <p:spPr>
          <a:xfrm>
            <a:off x="1306286" y="2612571"/>
            <a:ext cx="2099614" cy="369332"/>
          </a:xfrm>
          <a:prstGeom prst="rect">
            <a:avLst/>
          </a:prstGeom>
          <a:noFill/>
        </p:spPr>
        <p:txBody>
          <a:bodyPr wrap="none" rtlCol="0">
            <a:spAutoFit/>
          </a:bodyPr>
          <a:lstStyle/>
          <a:p>
            <a:r>
              <a:rPr lang="en-US" dirty="0"/>
              <a:t>Active cleaner signal</a:t>
            </a:r>
          </a:p>
        </p:txBody>
      </p:sp>
      <p:sp>
        <p:nvSpPr>
          <p:cNvPr id="12" name="TextBox 11"/>
          <p:cNvSpPr txBox="1"/>
          <p:nvPr/>
        </p:nvSpPr>
        <p:spPr>
          <a:xfrm>
            <a:off x="5586883" y="2593704"/>
            <a:ext cx="2294859" cy="369332"/>
          </a:xfrm>
          <a:prstGeom prst="rect">
            <a:avLst/>
          </a:prstGeom>
          <a:noFill/>
        </p:spPr>
        <p:txBody>
          <a:bodyPr wrap="none" rtlCol="0">
            <a:spAutoFit/>
          </a:bodyPr>
          <a:lstStyle/>
          <a:p>
            <a:r>
              <a:rPr lang="en-US" dirty="0"/>
              <a:t>Dagger detector signal</a:t>
            </a:r>
          </a:p>
        </p:txBody>
      </p:sp>
      <p:cxnSp>
        <p:nvCxnSpPr>
          <p:cNvPr id="15" name="Straight Arrow Connector 14"/>
          <p:cNvCxnSpPr>
            <a:cxnSpLocks/>
          </p:cNvCxnSpPr>
          <p:nvPr/>
        </p:nvCxnSpPr>
        <p:spPr>
          <a:xfrm>
            <a:off x="2376534" y="1805577"/>
            <a:ext cx="1868993" cy="2361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04598" y="1035715"/>
            <a:ext cx="3328798" cy="923330"/>
          </a:xfrm>
          <a:prstGeom prst="rect">
            <a:avLst/>
          </a:prstGeom>
          <a:noFill/>
        </p:spPr>
        <p:txBody>
          <a:bodyPr wrap="square" rtlCol="0">
            <a:spAutoFit/>
          </a:bodyPr>
          <a:lstStyle/>
          <a:p>
            <a:r>
              <a:rPr lang="en-US" dirty="0"/>
              <a:t>The </a:t>
            </a:r>
            <a:r>
              <a:rPr lang="en-US" b="1" dirty="0"/>
              <a:t>giant cleaner (at 32 cm) </a:t>
            </a:r>
            <a:r>
              <a:rPr lang="en-US" dirty="0"/>
              <a:t>eliminates the need for a cleaning correction</a:t>
            </a:r>
          </a:p>
        </p:txBody>
      </p:sp>
      <p:grpSp>
        <p:nvGrpSpPr>
          <p:cNvPr id="10" name="Group 9">
            <a:extLst>
              <a:ext uri="{FF2B5EF4-FFF2-40B4-BE49-F238E27FC236}">
                <a16:creationId xmlns:a16="http://schemas.microsoft.com/office/drawing/2014/main" id="{E3885CE5-0AE1-41E2-811D-BDED0199E11E}"/>
              </a:ext>
            </a:extLst>
          </p:cNvPr>
          <p:cNvGrpSpPr/>
          <p:nvPr/>
        </p:nvGrpSpPr>
        <p:grpSpPr>
          <a:xfrm>
            <a:off x="1446966" y="3012047"/>
            <a:ext cx="4377961" cy="3670643"/>
            <a:chOff x="1446966" y="3012047"/>
            <a:chExt cx="4377961" cy="3670643"/>
          </a:xfrm>
        </p:grpSpPr>
        <p:grpSp>
          <p:nvGrpSpPr>
            <p:cNvPr id="5" name="Group 4">
              <a:extLst>
                <a:ext uri="{FF2B5EF4-FFF2-40B4-BE49-F238E27FC236}">
                  <a16:creationId xmlns:a16="http://schemas.microsoft.com/office/drawing/2014/main" id="{3E3F0BAA-531F-4174-8BE8-6F589C0E427C}"/>
                </a:ext>
              </a:extLst>
            </p:cNvPr>
            <p:cNvGrpSpPr/>
            <p:nvPr/>
          </p:nvGrpSpPr>
          <p:grpSpPr>
            <a:xfrm>
              <a:off x="1446966" y="3012047"/>
              <a:ext cx="4139917" cy="1692425"/>
              <a:chOff x="1446966" y="3012047"/>
              <a:chExt cx="4139917" cy="1692425"/>
            </a:xfrm>
          </p:grpSpPr>
          <p:sp>
            <p:nvSpPr>
              <p:cNvPr id="19" name="Rounded Rectangle 18"/>
              <p:cNvSpPr/>
              <p:nvPr/>
            </p:nvSpPr>
            <p:spPr>
              <a:xfrm>
                <a:off x="1446966" y="3012047"/>
                <a:ext cx="422031" cy="85656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1446966" y="3868614"/>
                <a:ext cx="2512085" cy="835858"/>
              </a:xfrm>
              <a:prstGeom prst="line">
                <a:avLst/>
              </a:prstGeom>
              <a:ln w="1270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868997" y="3868614"/>
                <a:ext cx="3717886" cy="835858"/>
              </a:xfrm>
              <a:prstGeom prst="line">
                <a:avLst/>
              </a:prstGeom>
              <a:ln w="12700">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7C5811DC-63C0-46BB-A313-99AC4E3FA8B7}"/>
                </a:ext>
              </a:extLst>
            </p:cNvPr>
            <p:cNvGrpSpPr/>
            <p:nvPr/>
          </p:nvGrpSpPr>
          <p:grpSpPr>
            <a:xfrm>
              <a:off x="3959051" y="4704472"/>
              <a:ext cx="1865876" cy="1978218"/>
              <a:chOff x="3959051" y="4704472"/>
              <a:chExt cx="1865876" cy="1978218"/>
            </a:xfrm>
          </p:grpSpPr>
          <p:pic>
            <p:nvPicPr>
              <p:cNvPr id="18" name="Picture 1" descr="image00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064" t="7155" r="39429" b="26940"/>
              <a:stretch/>
            </p:blipFill>
            <p:spPr bwMode="auto">
              <a:xfrm>
                <a:off x="3959051" y="4704472"/>
                <a:ext cx="1627832" cy="19782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567627" y="4937093"/>
                <a:ext cx="1257300" cy="830997"/>
              </a:xfrm>
              <a:prstGeom prst="rect">
                <a:avLst/>
              </a:prstGeom>
              <a:noFill/>
            </p:spPr>
            <p:txBody>
              <a:bodyPr wrap="square" rtlCol="0">
                <a:spAutoFit/>
              </a:bodyPr>
              <a:lstStyle/>
              <a:p>
                <a:r>
                  <a:rPr lang="en-US" sz="1200" dirty="0"/>
                  <a:t>Neutron pulse due to heating from the trap door closing</a:t>
                </a:r>
              </a:p>
            </p:txBody>
          </p:sp>
          <p:cxnSp>
            <p:nvCxnSpPr>
              <p:cNvPr id="26" name="Straight Arrow Connector 25"/>
              <p:cNvCxnSpPr/>
              <p:nvPr/>
            </p:nvCxnSpPr>
            <p:spPr>
              <a:xfrm flipH="1">
                <a:off x="4486963" y="5373301"/>
                <a:ext cx="199685" cy="187738"/>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3" name="TextBox 2">
            <a:extLst>
              <a:ext uri="{FF2B5EF4-FFF2-40B4-BE49-F238E27FC236}">
                <a16:creationId xmlns:a16="http://schemas.microsoft.com/office/drawing/2014/main" id="{9B204FC5-20F2-43A2-80E4-7E66727C66EA}"/>
              </a:ext>
            </a:extLst>
          </p:cNvPr>
          <p:cNvSpPr txBox="1"/>
          <p:nvPr/>
        </p:nvSpPr>
        <p:spPr>
          <a:xfrm>
            <a:off x="5616917" y="68026"/>
            <a:ext cx="3305841" cy="369332"/>
          </a:xfrm>
          <a:prstGeom prst="rect">
            <a:avLst/>
          </a:prstGeom>
          <a:solidFill>
            <a:srgbClr val="00FF00"/>
          </a:solidFill>
        </p:spPr>
        <p:txBody>
          <a:bodyPr wrap="none" rtlCol="0">
            <a:spAutoFit/>
          </a:bodyPr>
          <a:lstStyle/>
          <a:p>
            <a:r>
              <a:rPr lang="en-US" dirty="0"/>
              <a:t>Both measures UCN above 32 cm</a:t>
            </a:r>
          </a:p>
        </p:txBody>
      </p:sp>
      <p:graphicFrame>
        <p:nvGraphicFramePr>
          <p:cNvPr id="6" name="Table 5">
            <a:extLst>
              <a:ext uri="{FF2B5EF4-FFF2-40B4-BE49-F238E27FC236}">
                <a16:creationId xmlns:a16="http://schemas.microsoft.com/office/drawing/2014/main" id="{123A37D4-66BC-441B-BB86-6F2E67947FA1}"/>
              </a:ext>
            </a:extLst>
          </p:cNvPr>
          <p:cNvGraphicFramePr>
            <a:graphicFrameLocks noGrp="1"/>
          </p:cNvGraphicFramePr>
          <p:nvPr>
            <p:extLst>
              <p:ext uri="{D42A27DB-BD31-4B8C-83A1-F6EECF244321}">
                <p14:modId xmlns:p14="http://schemas.microsoft.com/office/powerpoint/2010/main" val="1720975625"/>
              </p:ext>
            </p:extLst>
          </p:nvPr>
        </p:nvGraphicFramePr>
        <p:xfrm>
          <a:off x="4304069" y="748645"/>
          <a:ext cx="4495746" cy="1828800"/>
        </p:xfrm>
        <a:graphic>
          <a:graphicData uri="http://schemas.openxmlformats.org/drawingml/2006/table">
            <a:tbl>
              <a:tblPr firstRow="1" bandRow="1">
                <a:tableStyleId>{5C22544A-7EE6-4342-B048-85BDC9FD1C3A}</a:tableStyleId>
              </a:tblPr>
              <a:tblGrid>
                <a:gridCol w="1498582">
                  <a:extLst>
                    <a:ext uri="{9D8B030D-6E8A-4147-A177-3AD203B41FA5}">
                      <a16:colId xmlns:a16="http://schemas.microsoft.com/office/drawing/2014/main" val="3941742020"/>
                    </a:ext>
                  </a:extLst>
                </a:gridCol>
                <a:gridCol w="1498582">
                  <a:extLst>
                    <a:ext uri="{9D8B030D-6E8A-4147-A177-3AD203B41FA5}">
                      <a16:colId xmlns:a16="http://schemas.microsoft.com/office/drawing/2014/main" val="1493837835"/>
                    </a:ext>
                  </a:extLst>
                </a:gridCol>
                <a:gridCol w="1498582">
                  <a:extLst>
                    <a:ext uri="{9D8B030D-6E8A-4147-A177-3AD203B41FA5}">
                      <a16:colId xmlns:a16="http://schemas.microsoft.com/office/drawing/2014/main" val="448884035"/>
                    </a:ext>
                  </a:extLst>
                </a:gridCol>
              </a:tblGrid>
              <a:tr h="220948">
                <a:tc>
                  <a:txBody>
                    <a:bodyPr/>
                    <a:lstStyle/>
                    <a:p>
                      <a:endParaRPr lang="en-US" dirty="0"/>
                    </a:p>
                  </a:txBody>
                  <a:tcPr/>
                </a:tc>
                <a:tc>
                  <a:txBody>
                    <a:bodyPr/>
                    <a:lstStyle/>
                    <a:p>
                      <a:pPr algn="ctr"/>
                      <a:r>
                        <a:rPr lang="en-US" dirty="0"/>
                        <a:t>AC</a:t>
                      </a:r>
                    </a:p>
                  </a:txBody>
                  <a:tcPr/>
                </a:tc>
                <a:tc>
                  <a:txBody>
                    <a:bodyPr/>
                    <a:lstStyle/>
                    <a:p>
                      <a:pPr algn="ctr"/>
                      <a:r>
                        <a:rPr lang="en-US" dirty="0"/>
                        <a:t>Dagger (P1)</a:t>
                      </a:r>
                    </a:p>
                  </a:txBody>
                  <a:tcPr/>
                </a:tc>
                <a:extLst>
                  <a:ext uri="{0D108BD9-81ED-4DB2-BD59-A6C34878D82A}">
                    <a16:rowId xmlns:a16="http://schemas.microsoft.com/office/drawing/2014/main" val="3953828393"/>
                  </a:ext>
                </a:extLst>
              </a:tr>
              <a:tr h="220948">
                <a:tc>
                  <a:txBody>
                    <a:bodyPr/>
                    <a:lstStyle/>
                    <a:p>
                      <a:r>
                        <a:rPr lang="en-US" dirty="0"/>
                        <a:t>AC + Dagger</a:t>
                      </a:r>
                    </a:p>
                  </a:txBody>
                  <a:tcPr/>
                </a:tc>
                <a:tc>
                  <a:txBody>
                    <a:bodyPr/>
                    <a:lstStyle/>
                    <a:p>
                      <a:pPr algn="ctr"/>
                      <a:r>
                        <a:rPr lang="en-US" dirty="0"/>
                        <a:t>66</a:t>
                      </a:r>
                    </a:p>
                  </a:txBody>
                  <a:tcPr/>
                </a:tc>
                <a:tc>
                  <a:txBody>
                    <a:bodyPr/>
                    <a:lstStyle/>
                    <a:p>
                      <a:pPr algn="ctr"/>
                      <a:r>
                        <a:rPr lang="en-US" dirty="0"/>
                        <a:t>107</a:t>
                      </a:r>
                    </a:p>
                  </a:txBody>
                  <a:tcPr/>
                </a:tc>
                <a:extLst>
                  <a:ext uri="{0D108BD9-81ED-4DB2-BD59-A6C34878D82A}">
                    <a16:rowId xmlns:a16="http://schemas.microsoft.com/office/drawing/2014/main" val="568992660"/>
                  </a:ext>
                </a:extLst>
              </a:tr>
              <a:tr h="220948">
                <a:tc>
                  <a:txBody>
                    <a:bodyPr/>
                    <a:lstStyle/>
                    <a:p>
                      <a:r>
                        <a:rPr lang="en-US" dirty="0"/>
                        <a:t>AC only</a:t>
                      </a:r>
                    </a:p>
                  </a:txBody>
                  <a:tcPr/>
                </a:tc>
                <a:tc>
                  <a:txBody>
                    <a:bodyPr/>
                    <a:lstStyle/>
                    <a:p>
                      <a:pPr algn="ctr"/>
                      <a:r>
                        <a:rPr lang="en-US" dirty="0"/>
                        <a:t>54</a:t>
                      </a:r>
                    </a:p>
                  </a:txBody>
                  <a:tcPr/>
                </a:tc>
                <a:tc>
                  <a:txBody>
                    <a:bodyPr/>
                    <a:lstStyle/>
                    <a:p>
                      <a:pPr algn="ctr"/>
                      <a:r>
                        <a:rPr lang="en-US" dirty="0"/>
                        <a:t>68</a:t>
                      </a:r>
                    </a:p>
                  </a:txBody>
                  <a:tcPr/>
                </a:tc>
                <a:extLst>
                  <a:ext uri="{0D108BD9-81ED-4DB2-BD59-A6C34878D82A}">
                    <a16:rowId xmlns:a16="http://schemas.microsoft.com/office/drawing/2014/main" val="2684640382"/>
                  </a:ext>
                </a:extLst>
              </a:tr>
              <a:tr h="220948">
                <a:tc>
                  <a:txBody>
                    <a:bodyPr/>
                    <a:lstStyle/>
                    <a:p>
                      <a:r>
                        <a:rPr lang="en-US" dirty="0"/>
                        <a:t>All cleaners</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668740342"/>
                  </a:ext>
                </a:extLst>
              </a:tr>
              <a:tr h="220948">
                <a:tc>
                  <a:txBody>
                    <a:bodyPr/>
                    <a:lstStyle/>
                    <a:p>
                      <a:r>
                        <a:rPr lang="en-US" dirty="0"/>
                        <a:t>No cleaners</a:t>
                      </a:r>
                    </a:p>
                  </a:txBody>
                  <a:tcPr/>
                </a:tc>
                <a:tc>
                  <a:txBody>
                    <a:bodyPr/>
                    <a:lstStyle/>
                    <a:p>
                      <a:pPr algn="ctr"/>
                      <a:r>
                        <a:rPr lang="en-US" dirty="0"/>
                        <a:t>1278</a:t>
                      </a:r>
                    </a:p>
                  </a:txBody>
                  <a:tcPr/>
                </a:tc>
                <a:tc>
                  <a:txBody>
                    <a:bodyPr/>
                    <a:lstStyle/>
                    <a:p>
                      <a:pPr algn="ctr"/>
                      <a:r>
                        <a:rPr lang="en-US" dirty="0"/>
                        <a:t>91</a:t>
                      </a:r>
                    </a:p>
                  </a:txBody>
                  <a:tcPr/>
                </a:tc>
                <a:extLst>
                  <a:ext uri="{0D108BD9-81ED-4DB2-BD59-A6C34878D82A}">
                    <a16:rowId xmlns:a16="http://schemas.microsoft.com/office/drawing/2014/main" val="2372428738"/>
                  </a:ext>
                </a:extLst>
              </a:tr>
            </a:tbl>
          </a:graphicData>
        </a:graphic>
      </p:graphicFrame>
    </p:spTree>
    <p:extLst>
      <p:ext uri="{BB962C8B-B14F-4D97-AF65-F5344CB8AC3E}">
        <p14:creationId xmlns:p14="http://schemas.microsoft.com/office/powerpoint/2010/main" val="98187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85511"/>
            <a:ext cx="8890000" cy="779517"/>
          </a:xfrm>
        </p:spPr>
        <p:txBody>
          <a:bodyPr>
            <a:normAutofit fontScale="90000"/>
          </a:bodyPr>
          <a:lstStyle/>
          <a:p>
            <a:r>
              <a:rPr lang="en-US" sz="3600" dirty="0"/>
              <a:t>FY2017 results with giant cleaner and new source.</a:t>
            </a:r>
          </a:p>
        </p:txBody>
      </p:sp>
      <p:sp>
        <p:nvSpPr>
          <p:cNvPr id="4" name="Slide Number Placeholder 3"/>
          <p:cNvSpPr>
            <a:spLocks noGrp="1"/>
          </p:cNvSpPr>
          <p:nvPr>
            <p:ph type="sldNum" sz="quarter" idx="12"/>
          </p:nvPr>
        </p:nvSpPr>
        <p:spPr/>
        <p:txBody>
          <a:bodyPr/>
          <a:lstStyle/>
          <a:p>
            <a:fld id="{C5AF7249-F59C-444E-9564-55A59CBB215A}" type="slidenum">
              <a:rPr lang="en-US" smtClean="0"/>
              <a:t>24</a:t>
            </a:fld>
            <a:endParaRPr lang="en-US"/>
          </a:p>
        </p:txBody>
      </p:sp>
      <p:pic>
        <p:nvPicPr>
          <p:cNvPr id="6" name="Picture 5"/>
          <p:cNvPicPr>
            <a:picLocks noChangeAspect="1"/>
          </p:cNvPicPr>
          <p:nvPr/>
        </p:nvPicPr>
        <p:blipFill>
          <a:blip r:embed="rId2"/>
          <a:stretch>
            <a:fillRect/>
          </a:stretch>
        </p:blipFill>
        <p:spPr>
          <a:xfrm>
            <a:off x="317467" y="989567"/>
            <a:ext cx="4691946" cy="2570929"/>
          </a:xfrm>
          <a:prstGeom prst="rect">
            <a:avLst/>
          </a:prstGeom>
        </p:spPr>
      </p:pic>
      <p:pic>
        <p:nvPicPr>
          <p:cNvPr id="7" name="Picture 6"/>
          <p:cNvPicPr>
            <a:picLocks noChangeAspect="1"/>
          </p:cNvPicPr>
          <p:nvPr/>
        </p:nvPicPr>
        <p:blipFill>
          <a:blip r:embed="rId3"/>
          <a:stretch>
            <a:fillRect/>
          </a:stretch>
        </p:blipFill>
        <p:spPr>
          <a:xfrm>
            <a:off x="413719" y="3560496"/>
            <a:ext cx="4308413" cy="2360774"/>
          </a:xfrm>
          <a:prstGeom prst="rect">
            <a:avLst/>
          </a:prstGeom>
        </p:spPr>
      </p:pic>
      <p:sp>
        <p:nvSpPr>
          <p:cNvPr id="9" name="Right Brace 8"/>
          <p:cNvSpPr/>
          <p:nvPr/>
        </p:nvSpPr>
        <p:spPr>
          <a:xfrm rot="16200000">
            <a:off x="1094874" y="2100220"/>
            <a:ext cx="385011" cy="52458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rot="19274642">
            <a:off x="827738" y="1300671"/>
            <a:ext cx="2040495" cy="369332"/>
          </a:xfrm>
          <a:prstGeom prst="rect">
            <a:avLst/>
          </a:prstGeom>
          <a:noFill/>
        </p:spPr>
        <p:txBody>
          <a:bodyPr wrap="none" rtlCol="0">
            <a:spAutoFit/>
          </a:bodyPr>
          <a:lstStyle/>
          <a:p>
            <a:r>
              <a:rPr lang="en-US" dirty="0"/>
              <a:t>Trap cleaned to 10</a:t>
            </a:r>
            <a:r>
              <a:rPr lang="en-US" baseline="30000" dirty="0"/>
              <a:t>-4</a:t>
            </a:r>
            <a:endParaRPr lang="en-US" dirty="0"/>
          </a:p>
        </p:txBody>
      </p:sp>
      <p:sp>
        <p:nvSpPr>
          <p:cNvPr id="14" name="TextBox 13"/>
          <p:cNvSpPr txBox="1"/>
          <p:nvPr/>
        </p:nvSpPr>
        <p:spPr>
          <a:xfrm>
            <a:off x="4829336" y="5049634"/>
            <a:ext cx="411789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No cleaning correction needed</a:t>
            </a:r>
          </a:p>
          <a:p>
            <a:pPr marL="285750" indent="-285750">
              <a:buFont typeface="Arial" panose="020B0604020202020204" pitchFamily="34" charset="0"/>
              <a:buChar char="•"/>
            </a:pPr>
            <a:r>
              <a:rPr lang="en-US" dirty="0"/>
              <a:t>New “current mode” counting method</a:t>
            </a:r>
          </a:p>
          <a:p>
            <a:pPr marL="285750" indent="-285750">
              <a:buFont typeface="Arial" panose="020B0604020202020204" pitchFamily="34" charset="0"/>
              <a:buChar char="•"/>
            </a:pPr>
            <a:r>
              <a:rPr lang="en-US" dirty="0"/>
              <a:t>Used a different blinding factor from 2015/2016 data</a:t>
            </a:r>
          </a:p>
        </p:txBody>
      </p:sp>
      <p:pic>
        <p:nvPicPr>
          <p:cNvPr id="11" name="Picture 10"/>
          <p:cNvPicPr>
            <a:picLocks noChangeAspect="1"/>
          </p:cNvPicPr>
          <p:nvPr/>
        </p:nvPicPr>
        <p:blipFill>
          <a:blip r:embed="rId4"/>
          <a:stretch>
            <a:fillRect/>
          </a:stretch>
        </p:blipFill>
        <p:spPr>
          <a:xfrm>
            <a:off x="5009413" y="1285267"/>
            <a:ext cx="3622647" cy="2154485"/>
          </a:xfrm>
          <a:prstGeom prst="rect">
            <a:avLst/>
          </a:prstGeom>
        </p:spPr>
      </p:pic>
      <p:pic>
        <p:nvPicPr>
          <p:cNvPr id="13" name="Picture 12"/>
          <p:cNvPicPr>
            <a:picLocks noChangeAspect="1"/>
          </p:cNvPicPr>
          <p:nvPr/>
        </p:nvPicPr>
        <p:blipFill>
          <a:blip r:embed="rId5"/>
          <a:stretch>
            <a:fillRect/>
          </a:stretch>
        </p:blipFill>
        <p:spPr>
          <a:xfrm>
            <a:off x="4627766" y="3974174"/>
            <a:ext cx="4319465" cy="832549"/>
          </a:xfrm>
          <a:prstGeom prst="rect">
            <a:avLst/>
          </a:prstGeom>
        </p:spPr>
      </p:pic>
    </p:spTree>
    <p:extLst>
      <p:ext uri="{BB962C8B-B14F-4D97-AF65-F5344CB8AC3E}">
        <p14:creationId xmlns:p14="http://schemas.microsoft.com/office/powerpoint/2010/main" val="813051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Systematic uncertainties for the “current mode” counting</a:t>
            </a:r>
          </a:p>
        </p:txBody>
      </p:sp>
      <p:sp>
        <p:nvSpPr>
          <p:cNvPr id="4" name="Slide Number Placeholder 3"/>
          <p:cNvSpPr>
            <a:spLocks noGrp="1"/>
          </p:cNvSpPr>
          <p:nvPr>
            <p:ph type="sldNum" sz="quarter" idx="12"/>
          </p:nvPr>
        </p:nvSpPr>
        <p:spPr/>
        <p:txBody>
          <a:bodyPr/>
          <a:lstStyle/>
          <a:p>
            <a:fld id="{C5AF7249-F59C-444E-9564-55A59CBB215A}" type="slidenum">
              <a:rPr lang="en-US" smtClean="0"/>
              <a:t>25</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402317141"/>
              </p:ext>
            </p:extLst>
          </p:nvPr>
        </p:nvGraphicFramePr>
        <p:xfrm>
          <a:off x="513397" y="709232"/>
          <a:ext cx="7074067" cy="2701769"/>
        </p:xfrm>
        <a:graphic>
          <a:graphicData uri="http://schemas.openxmlformats.org/drawingml/2006/table">
            <a:tbl>
              <a:tblPr>
                <a:tableStyleId>{5C22544A-7EE6-4342-B048-85BDC9FD1C3A}</a:tableStyleId>
              </a:tblPr>
              <a:tblGrid>
                <a:gridCol w="1908944">
                  <a:extLst>
                    <a:ext uri="{9D8B030D-6E8A-4147-A177-3AD203B41FA5}">
                      <a16:colId xmlns:a16="http://schemas.microsoft.com/office/drawing/2014/main" val="1644681336"/>
                    </a:ext>
                  </a:extLst>
                </a:gridCol>
                <a:gridCol w="1081206">
                  <a:extLst>
                    <a:ext uri="{9D8B030D-6E8A-4147-A177-3AD203B41FA5}">
                      <a16:colId xmlns:a16="http://schemas.microsoft.com/office/drawing/2014/main" val="3679620319"/>
                    </a:ext>
                  </a:extLst>
                </a:gridCol>
                <a:gridCol w="885928">
                  <a:extLst>
                    <a:ext uri="{9D8B030D-6E8A-4147-A177-3AD203B41FA5}">
                      <a16:colId xmlns:a16="http://schemas.microsoft.com/office/drawing/2014/main" val="1359044303"/>
                    </a:ext>
                  </a:extLst>
                </a:gridCol>
                <a:gridCol w="3197989">
                  <a:extLst>
                    <a:ext uri="{9D8B030D-6E8A-4147-A177-3AD203B41FA5}">
                      <a16:colId xmlns:a16="http://schemas.microsoft.com/office/drawing/2014/main" val="1072776998"/>
                    </a:ext>
                  </a:extLst>
                </a:gridCol>
              </a:tblGrid>
              <a:tr h="485807">
                <a:tc>
                  <a:txBody>
                    <a:bodyPr/>
                    <a:lstStyle/>
                    <a:p>
                      <a:pPr marL="0" marR="0" algn="ctr" fontAlgn="b">
                        <a:spcBef>
                          <a:spcPts val="0"/>
                        </a:spcBef>
                        <a:spcAft>
                          <a:spcPts val="0"/>
                        </a:spcAft>
                      </a:pPr>
                      <a:r>
                        <a:rPr lang="en-US" sz="1400" b="1" kern="1200" dirty="0">
                          <a:effectLst/>
                        </a:rPr>
                        <a:t>Effect</a:t>
                      </a:r>
                      <a:endParaRPr lang="en-US" sz="1100" b="1" dirty="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b="1" kern="1200" dirty="0">
                          <a:effectLst/>
                        </a:rPr>
                        <a:t>Upper bound (s)</a:t>
                      </a:r>
                      <a:endParaRPr lang="en-US" sz="1100" b="1" dirty="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b="1" kern="1200" dirty="0">
                          <a:effectLst/>
                        </a:rPr>
                        <a:t>Direction</a:t>
                      </a:r>
                      <a:endParaRPr lang="en-US" sz="1100" b="1" dirty="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b="1" kern="1200" dirty="0">
                          <a:effectLst/>
                        </a:rPr>
                        <a:t>Method of evaluation</a:t>
                      </a:r>
                      <a:endParaRPr lang="en-US" sz="1100" b="1" dirty="0">
                        <a:effectLst/>
                        <a:latin typeface="Times New Roman" panose="02020603050405020304" pitchFamily="18" charset="0"/>
                        <a:ea typeface="Calibri" panose="020F0502020204030204" pitchFamily="34" charset="0"/>
                      </a:endParaRPr>
                    </a:p>
                  </a:txBody>
                  <a:tcPr marL="7620" marR="7620" marT="7620" marB="0" anchor="b"/>
                </a:tc>
                <a:extLst>
                  <a:ext uri="{0D108BD9-81ED-4DB2-BD59-A6C34878D82A}">
                    <a16:rowId xmlns:a16="http://schemas.microsoft.com/office/drawing/2014/main" val="4211584863"/>
                  </a:ext>
                </a:extLst>
              </a:tr>
              <a:tr h="247165">
                <a:tc>
                  <a:txBody>
                    <a:bodyPr/>
                    <a:lstStyle/>
                    <a:p>
                      <a:pPr marL="0" marR="0" fontAlgn="b">
                        <a:spcBef>
                          <a:spcPts val="0"/>
                        </a:spcBef>
                        <a:spcAft>
                          <a:spcPts val="0"/>
                        </a:spcAft>
                      </a:pPr>
                      <a:r>
                        <a:rPr lang="en-US" sz="1400" kern="1200">
                          <a:effectLst/>
                        </a:rPr>
                        <a:t>Depolarization</a:t>
                      </a:r>
                      <a:endParaRPr lang="en-US" sz="110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0.07</a:t>
                      </a:r>
                      <a:endParaRPr lang="en-US" sz="110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a:t>
                      </a:r>
                      <a:endParaRPr lang="en-US" sz="110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Varied external holding field</a:t>
                      </a:r>
                      <a:endParaRPr lang="en-US" sz="1100">
                        <a:effectLst/>
                        <a:latin typeface="Times New Roman" panose="02020603050405020304" pitchFamily="18" charset="0"/>
                        <a:ea typeface="Calibri" panose="020F0502020204030204" pitchFamily="34" charset="0"/>
                      </a:endParaRPr>
                    </a:p>
                  </a:txBody>
                  <a:tcPr marL="7620" marR="7620" marT="7620" marB="0" anchor="b"/>
                </a:tc>
                <a:extLst>
                  <a:ext uri="{0D108BD9-81ED-4DB2-BD59-A6C34878D82A}">
                    <a16:rowId xmlns:a16="http://schemas.microsoft.com/office/drawing/2014/main" val="3236573884"/>
                  </a:ext>
                </a:extLst>
              </a:tr>
              <a:tr h="247165">
                <a:tc>
                  <a:txBody>
                    <a:bodyPr/>
                    <a:lstStyle/>
                    <a:p>
                      <a:pPr marL="0" marR="0" fontAlgn="b">
                        <a:spcBef>
                          <a:spcPts val="0"/>
                        </a:spcBef>
                        <a:spcAft>
                          <a:spcPts val="0"/>
                        </a:spcAft>
                      </a:pPr>
                      <a:r>
                        <a:rPr lang="en-US" sz="1400" kern="1200">
                          <a:effectLst/>
                        </a:rPr>
                        <a:t>Microphonic heating</a:t>
                      </a:r>
                      <a:endParaRPr lang="en-US" sz="110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0.24</a:t>
                      </a:r>
                      <a:endParaRPr lang="en-US" sz="110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a:t>
                      </a:r>
                      <a:endParaRPr lang="en-US" sz="110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Detector for heated neutrons</a:t>
                      </a:r>
                      <a:endParaRPr lang="en-US" sz="1100">
                        <a:effectLst/>
                        <a:latin typeface="Times New Roman" panose="02020603050405020304" pitchFamily="18" charset="0"/>
                        <a:ea typeface="Calibri" panose="020F0502020204030204" pitchFamily="34" charset="0"/>
                      </a:endParaRPr>
                    </a:p>
                  </a:txBody>
                  <a:tcPr marL="7620" marR="7620" marT="7620" marB="0" anchor="b"/>
                </a:tc>
                <a:extLst>
                  <a:ext uri="{0D108BD9-81ED-4DB2-BD59-A6C34878D82A}">
                    <a16:rowId xmlns:a16="http://schemas.microsoft.com/office/drawing/2014/main" val="2695936071"/>
                  </a:ext>
                </a:extLst>
              </a:tr>
              <a:tr h="247165">
                <a:tc>
                  <a:txBody>
                    <a:bodyPr/>
                    <a:lstStyle/>
                    <a:p>
                      <a:pPr marL="0" marR="0" fontAlgn="b">
                        <a:spcBef>
                          <a:spcPts val="0"/>
                        </a:spcBef>
                        <a:spcAft>
                          <a:spcPts val="0"/>
                        </a:spcAft>
                      </a:pPr>
                      <a:r>
                        <a:rPr lang="en-US" sz="1400" kern="1200">
                          <a:effectLst/>
                        </a:rPr>
                        <a:t>Insufficient cleaning</a:t>
                      </a:r>
                      <a:endParaRPr lang="en-US" sz="110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0.07</a:t>
                      </a:r>
                      <a:endParaRPr lang="en-US" sz="110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a:t>
                      </a:r>
                      <a:endParaRPr lang="en-US" sz="110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Detector for uncleaned neutrons</a:t>
                      </a:r>
                      <a:endParaRPr lang="en-US" sz="1100">
                        <a:effectLst/>
                        <a:latin typeface="Times New Roman" panose="02020603050405020304" pitchFamily="18" charset="0"/>
                        <a:ea typeface="Calibri" panose="020F0502020204030204" pitchFamily="34" charset="0"/>
                      </a:endParaRPr>
                    </a:p>
                  </a:txBody>
                  <a:tcPr marL="7620" marR="7620" marT="7620" marB="0" anchor="b"/>
                </a:tc>
                <a:extLst>
                  <a:ext uri="{0D108BD9-81ED-4DB2-BD59-A6C34878D82A}">
                    <a16:rowId xmlns:a16="http://schemas.microsoft.com/office/drawing/2014/main" val="2416915101"/>
                  </a:ext>
                </a:extLst>
              </a:tr>
              <a:tr h="247165">
                <a:tc>
                  <a:txBody>
                    <a:bodyPr/>
                    <a:lstStyle/>
                    <a:p>
                      <a:pPr marL="0" marR="0" fontAlgn="b">
                        <a:spcBef>
                          <a:spcPts val="0"/>
                        </a:spcBef>
                        <a:spcAft>
                          <a:spcPts val="0"/>
                        </a:spcAft>
                      </a:pPr>
                      <a:r>
                        <a:rPr lang="en-US" sz="1400" kern="1200">
                          <a:effectLst/>
                        </a:rPr>
                        <a:t>Dead time/pileup</a:t>
                      </a:r>
                      <a:endParaRPr lang="en-US" sz="110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0.04</a:t>
                      </a:r>
                      <a:endParaRPr lang="en-US" sz="110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a:t>
                      </a:r>
                      <a:endParaRPr lang="en-US" sz="110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Known hardware dead time</a:t>
                      </a:r>
                      <a:endParaRPr lang="en-US" sz="1100">
                        <a:effectLst/>
                        <a:latin typeface="Times New Roman" panose="02020603050405020304" pitchFamily="18" charset="0"/>
                        <a:ea typeface="Calibri" panose="020F0502020204030204" pitchFamily="34" charset="0"/>
                      </a:endParaRPr>
                    </a:p>
                  </a:txBody>
                  <a:tcPr marL="7620" marR="7620" marT="7620" marB="0" anchor="b"/>
                </a:tc>
                <a:extLst>
                  <a:ext uri="{0D108BD9-81ED-4DB2-BD59-A6C34878D82A}">
                    <a16:rowId xmlns:a16="http://schemas.microsoft.com/office/drawing/2014/main" val="2723075796"/>
                  </a:ext>
                </a:extLst>
              </a:tr>
              <a:tr h="247165">
                <a:tc>
                  <a:txBody>
                    <a:bodyPr/>
                    <a:lstStyle/>
                    <a:p>
                      <a:pPr marL="0" marR="0" fontAlgn="b">
                        <a:spcBef>
                          <a:spcPts val="0"/>
                        </a:spcBef>
                        <a:spcAft>
                          <a:spcPts val="0"/>
                        </a:spcAft>
                      </a:pPr>
                      <a:r>
                        <a:rPr lang="en-US" sz="1400" kern="1200">
                          <a:effectLst/>
                        </a:rPr>
                        <a:t>Phase space evolution</a:t>
                      </a:r>
                      <a:endParaRPr lang="en-US" sz="110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0.10</a:t>
                      </a:r>
                      <a:endParaRPr lang="en-US" sz="110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a:t>
                      </a:r>
                      <a:endParaRPr lang="en-US" sz="110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Measured neutron arrival time</a:t>
                      </a:r>
                      <a:endParaRPr lang="en-US" sz="1100">
                        <a:effectLst/>
                        <a:latin typeface="Times New Roman" panose="02020603050405020304" pitchFamily="18" charset="0"/>
                        <a:ea typeface="Calibri" panose="020F0502020204030204" pitchFamily="34" charset="0"/>
                      </a:endParaRPr>
                    </a:p>
                  </a:txBody>
                  <a:tcPr marL="7620" marR="7620" marT="7620" marB="0" anchor="b"/>
                </a:tc>
                <a:extLst>
                  <a:ext uri="{0D108BD9-81ED-4DB2-BD59-A6C34878D82A}">
                    <a16:rowId xmlns:a16="http://schemas.microsoft.com/office/drawing/2014/main" val="4150955165"/>
                  </a:ext>
                </a:extLst>
              </a:tr>
              <a:tr h="247165">
                <a:tc>
                  <a:txBody>
                    <a:bodyPr/>
                    <a:lstStyle/>
                    <a:p>
                      <a:pPr marL="0" marR="0" fontAlgn="b">
                        <a:spcBef>
                          <a:spcPts val="0"/>
                        </a:spcBef>
                        <a:spcAft>
                          <a:spcPts val="0"/>
                        </a:spcAft>
                      </a:pPr>
                      <a:r>
                        <a:rPr lang="en-US" sz="1400" kern="1200">
                          <a:effectLst/>
                        </a:rPr>
                        <a:t>Residual gas interactions</a:t>
                      </a:r>
                      <a:endParaRPr lang="en-US" sz="110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0.03</a:t>
                      </a:r>
                      <a:endParaRPr lang="en-US" sz="110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a:t>
                      </a:r>
                      <a:endParaRPr lang="en-US" sz="110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Measured gas cross sections and pressure</a:t>
                      </a:r>
                      <a:endParaRPr lang="en-US" sz="1100">
                        <a:effectLst/>
                        <a:latin typeface="Times New Roman" panose="02020603050405020304" pitchFamily="18" charset="0"/>
                        <a:ea typeface="Calibri" panose="020F0502020204030204" pitchFamily="34" charset="0"/>
                      </a:endParaRPr>
                    </a:p>
                  </a:txBody>
                  <a:tcPr marL="7620" marR="7620" marT="7620" marB="0" anchor="b"/>
                </a:tc>
                <a:extLst>
                  <a:ext uri="{0D108BD9-81ED-4DB2-BD59-A6C34878D82A}">
                    <a16:rowId xmlns:a16="http://schemas.microsoft.com/office/drawing/2014/main" val="1565178489"/>
                  </a:ext>
                </a:extLst>
              </a:tr>
              <a:tr h="485807">
                <a:tc>
                  <a:txBody>
                    <a:bodyPr/>
                    <a:lstStyle/>
                    <a:p>
                      <a:pPr marL="0" marR="0" fontAlgn="b">
                        <a:spcBef>
                          <a:spcPts val="0"/>
                        </a:spcBef>
                        <a:spcAft>
                          <a:spcPts val="0"/>
                        </a:spcAft>
                      </a:pPr>
                      <a:r>
                        <a:rPr lang="en-US" sz="1400" kern="1200" dirty="0">
                          <a:effectLst/>
                        </a:rPr>
                        <a:t>Background variations</a:t>
                      </a:r>
                      <a:endParaRPr lang="en-US" sz="1100" dirty="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&lt;0.01</a:t>
                      </a:r>
                      <a:endParaRPr lang="en-US" sz="110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a:t>
                      </a:r>
                      <a:endParaRPr lang="en-US" sz="110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kern="1200">
                          <a:effectLst/>
                        </a:rPr>
                        <a:t>Measured background as function of detector position</a:t>
                      </a:r>
                      <a:endParaRPr lang="en-US" sz="1100">
                        <a:effectLst/>
                        <a:latin typeface="Times New Roman" panose="02020603050405020304" pitchFamily="18" charset="0"/>
                        <a:ea typeface="Calibri" panose="020F0502020204030204" pitchFamily="34" charset="0"/>
                      </a:endParaRPr>
                    </a:p>
                  </a:txBody>
                  <a:tcPr marL="7620" marR="7620" marT="7620" marB="0" anchor="b"/>
                </a:tc>
                <a:extLst>
                  <a:ext uri="{0D108BD9-81ED-4DB2-BD59-A6C34878D82A}">
                    <a16:rowId xmlns:a16="http://schemas.microsoft.com/office/drawing/2014/main" val="2164498041"/>
                  </a:ext>
                </a:extLst>
              </a:tr>
              <a:tr h="247165">
                <a:tc>
                  <a:txBody>
                    <a:bodyPr/>
                    <a:lstStyle/>
                    <a:p>
                      <a:pPr marL="0" marR="0" algn="ctr" fontAlgn="b">
                        <a:spcBef>
                          <a:spcPts val="0"/>
                        </a:spcBef>
                        <a:spcAft>
                          <a:spcPts val="0"/>
                        </a:spcAft>
                      </a:pPr>
                      <a:r>
                        <a:rPr lang="en-US" sz="1400" b="1" kern="1200" dirty="0">
                          <a:effectLst/>
                        </a:rPr>
                        <a:t>Total</a:t>
                      </a:r>
                      <a:endParaRPr lang="en-US" sz="1100" b="1" dirty="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b="1" kern="1200" dirty="0">
                          <a:effectLst/>
                        </a:rPr>
                        <a:t>0.28</a:t>
                      </a:r>
                      <a:endParaRPr lang="en-US" sz="1100" b="1" dirty="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b="1" kern="1200" dirty="0">
                          <a:effectLst/>
                        </a:rPr>
                        <a:t> </a:t>
                      </a:r>
                      <a:endParaRPr lang="en-US" sz="1100" b="1" dirty="0">
                        <a:effectLst/>
                        <a:latin typeface="Times New Roman" panose="02020603050405020304" pitchFamily="18" charset="0"/>
                        <a:ea typeface="Calibri" panose="020F0502020204030204" pitchFamily="34" charset="0"/>
                      </a:endParaRPr>
                    </a:p>
                  </a:txBody>
                  <a:tcPr marL="7620" marR="7620" marT="7620" marB="0" anchor="b"/>
                </a:tc>
                <a:tc>
                  <a:txBody>
                    <a:bodyPr/>
                    <a:lstStyle/>
                    <a:p>
                      <a:pPr marL="0" marR="0" algn="ctr" fontAlgn="b">
                        <a:spcBef>
                          <a:spcPts val="0"/>
                        </a:spcBef>
                        <a:spcAft>
                          <a:spcPts val="0"/>
                        </a:spcAft>
                      </a:pPr>
                      <a:r>
                        <a:rPr lang="en-US" sz="1400" b="1" kern="1200" dirty="0">
                          <a:effectLst/>
                        </a:rPr>
                        <a:t>(uncorrelated sum)</a:t>
                      </a:r>
                      <a:endParaRPr lang="en-US" sz="1100" b="1" dirty="0">
                        <a:effectLst/>
                        <a:latin typeface="Times New Roman" panose="02020603050405020304" pitchFamily="18" charset="0"/>
                        <a:ea typeface="Calibri" panose="020F0502020204030204" pitchFamily="34" charset="0"/>
                      </a:endParaRPr>
                    </a:p>
                  </a:txBody>
                  <a:tcPr marL="7620" marR="7620" marT="7620" marB="0" anchor="b"/>
                </a:tc>
                <a:extLst>
                  <a:ext uri="{0D108BD9-81ED-4DB2-BD59-A6C34878D82A}">
                    <a16:rowId xmlns:a16="http://schemas.microsoft.com/office/drawing/2014/main" val="1910361662"/>
                  </a:ext>
                </a:extLst>
              </a:tr>
            </a:tbl>
          </a:graphicData>
        </a:graphic>
      </p:graphicFrame>
      <p:sp>
        <p:nvSpPr>
          <p:cNvPr id="9" name="Rectangle 2"/>
          <p:cNvSpPr>
            <a:spLocks noChangeArrowheads="1"/>
          </p:cNvSpPr>
          <p:nvPr/>
        </p:nvSpPr>
        <p:spPr bwMode="auto">
          <a:xfrm>
            <a:off x="1717675" y="249700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8398" t="40450" r="16845" b="7653"/>
          <a:stretch/>
        </p:blipFill>
        <p:spPr>
          <a:xfrm>
            <a:off x="142240" y="4521200"/>
            <a:ext cx="2458720" cy="1706880"/>
          </a:xfrm>
          <a:prstGeom prst="rect">
            <a:avLst/>
          </a:prstGeom>
        </p:spPr>
      </p:pic>
      <p:cxnSp>
        <p:nvCxnSpPr>
          <p:cNvPr id="12" name="Straight Arrow Connector 11"/>
          <p:cNvCxnSpPr/>
          <p:nvPr/>
        </p:nvCxnSpPr>
        <p:spPr>
          <a:xfrm flipV="1">
            <a:off x="1432560" y="4947920"/>
            <a:ext cx="0" cy="2032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967972" y="3844240"/>
            <a:ext cx="913520" cy="369332"/>
          </a:xfrm>
          <a:prstGeom prst="rect">
            <a:avLst/>
          </a:prstGeom>
          <a:noFill/>
        </p:spPr>
        <p:txBody>
          <a:bodyPr wrap="none" rtlCol="0">
            <a:spAutoFit/>
          </a:bodyPr>
          <a:lstStyle/>
          <a:p>
            <a:r>
              <a:rPr lang="en-US" dirty="0"/>
              <a:t>Heating</a:t>
            </a: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8398" t="40450" r="16845" b="7653"/>
          <a:stretch/>
        </p:blipFill>
        <p:spPr>
          <a:xfrm>
            <a:off x="2387600" y="4470122"/>
            <a:ext cx="2458720" cy="1706880"/>
          </a:xfrm>
          <a:prstGeom prst="rect">
            <a:avLst/>
          </a:prstGeom>
        </p:spPr>
      </p:pic>
      <p:cxnSp>
        <p:nvCxnSpPr>
          <p:cNvPr id="16" name="Straight Arrow Connector 15"/>
          <p:cNvCxnSpPr/>
          <p:nvPr/>
        </p:nvCxnSpPr>
        <p:spPr>
          <a:xfrm flipH="1">
            <a:off x="3169920" y="4870901"/>
            <a:ext cx="508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571416" y="3835211"/>
            <a:ext cx="2091085" cy="369332"/>
          </a:xfrm>
          <a:prstGeom prst="rect">
            <a:avLst/>
          </a:prstGeom>
          <a:noFill/>
        </p:spPr>
        <p:txBody>
          <a:bodyPr wrap="none" rtlCol="0">
            <a:spAutoFit/>
          </a:bodyPr>
          <a:lstStyle/>
          <a:p>
            <a:r>
              <a:rPr lang="en-US" dirty="0"/>
              <a:t>Insufficient Cleaning</a:t>
            </a:r>
          </a:p>
        </p:txBody>
      </p:sp>
      <p:pic>
        <p:nvPicPr>
          <p:cNvPr id="20" name="Picture 19"/>
          <p:cNvPicPr>
            <a:picLocks noChangeAspect="1"/>
          </p:cNvPicPr>
          <p:nvPr/>
        </p:nvPicPr>
        <p:blipFill>
          <a:blip r:embed="rId3"/>
          <a:stretch>
            <a:fillRect/>
          </a:stretch>
        </p:blipFill>
        <p:spPr>
          <a:xfrm>
            <a:off x="5181648" y="3718632"/>
            <a:ext cx="3284257" cy="2993129"/>
          </a:xfrm>
          <a:prstGeom prst="rect">
            <a:avLst/>
          </a:prstGeom>
        </p:spPr>
      </p:pic>
      <p:sp>
        <p:nvSpPr>
          <p:cNvPr id="21" name="TextBox 20"/>
          <p:cNvSpPr txBox="1"/>
          <p:nvPr/>
        </p:nvSpPr>
        <p:spPr>
          <a:xfrm>
            <a:off x="282284" y="4178776"/>
            <a:ext cx="2385653" cy="523220"/>
          </a:xfrm>
          <a:prstGeom prst="rect">
            <a:avLst/>
          </a:prstGeom>
          <a:noFill/>
        </p:spPr>
        <p:txBody>
          <a:bodyPr wrap="square" rtlCol="0">
            <a:spAutoFit/>
          </a:bodyPr>
          <a:lstStyle/>
          <a:p>
            <a:r>
              <a:rPr lang="en-US" sz="1400" dirty="0"/>
              <a:t>Limit established by long holding time excess</a:t>
            </a:r>
          </a:p>
        </p:txBody>
      </p:sp>
      <p:sp>
        <p:nvSpPr>
          <p:cNvPr id="22" name="TextBox 21"/>
          <p:cNvSpPr txBox="1"/>
          <p:nvPr/>
        </p:nvSpPr>
        <p:spPr>
          <a:xfrm>
            <a:off x="2515805" y="4157434"/>
            <a:ext cx="2385653" cy="523220"/>
          </a:xfrm>
          <a:prstGeom prst="rect">
            <a:avLst/>
          </a:prstGeom>
          <a:noFill/>
        </p:spPr>
        <p:txBody>
          <a:bodyPr wrap="square" rtlCol="0">
            <a:spAutoFit/>
          </a:bodyPr>
          <a:lstStyle/>
          <a:p>
            <a:r>
              <a:rPr lang="en-US" sz="1400" dirty="0"/>
              <a:t>Limit established by short holding time excess</a:t>
            </a:r>
          </a:p>
        </p:txBody>
      </p:sp>
      <p:sp>
        <p:nvSpPr>
          <p:cNvPr id="3" name="TextBox 2"/>
          <p:cNvSpPr txBox="1"/>
          <p:nvPr/>
        </p:nvSpPr>
        <p:spPr>
          <a:xfrm>
            <a:off x="5238746" y="6403984"/>
            <a:ext cx="2771143" cy="307777"/>
          </a:xfrm>
          <a:prstGeom prst="rect">
            <a:avLst/>
          </a:prstGeom>
          <a:noFill/>
        </p:spPr>
        <p:txBody>
          <a:bodyPr wrap="none" rtlCol="0">
            <a:spAutoFit/>
          </a:bodyPr>
          <a:lstStyle/>
          <a:p>
            <a:r>
              <a:rPr lang="en-US" sz="1400" dirty="0"/>
              <a:t>Using analysis by </a:t>
            </a:r>
            <a:r>
              <a:rPr lang="en-US" sz="1400" dirty="0" err="1"/>
              <a:t>Steyerl</a:t>
            </a:r>
            <a:r>
              <a:rPr lang="en-US" sz="1400" dirty="0"/>
              <a:t> et al. 2016</a:t>
            </a:r>
          </a:p>
        </p:txBody>
      </p:sp>
    </p:spTree>
    <p:extLst>
      <p:ext uri="{BB962C8B-B14F-4D97-AF65-F5344CB8AC3E}">
        <p14:creationId xmlns:p14="http://schemas.microsoft.com/office/powerpoint/2010/main" val="278759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New results</a:t>
            </a:r>
          </a:p>
        </p:txBody>
      </p:sp>
      <p:sp>
        <p:nvSpPr>
          <p:cNvPr id="4" name="Slide Number Placeholder 3"/>
          <p:cNvSpPr>
            <a:spLocks noGrp="1"/>
          </p:cNvSpPr>
          <p:nvPr>
            <p:ph type="sldNum" sz="quarter" idx="12"/>
          </p:nvPr>
        </p:nvSpPr>
        <p:spPr/>
        <p:txBody>
          <a:bodyPr/>
          <a:lstStyle/>
          <a:p>
            <a:fld id="{C5AF7249-F59C-444E-9564-55A59CBB215A}" type="slidenum">
              <a:rPr lang="en-US" smtClean="0"/>
              <a:t>26</a:t>
            </a:fld>
            <a:endParaRPr lang="en-US"/>
          </a:p>
        </p:txBody>
      </p:sp>
      <p:pic>
        <p:nvPicPr>
          <p:cNvPr id="3" name="Picture 2"/>
          <p:cNvPicPr>
            <a:picLocks noChangeAspect="1"/>
          </p:cNvPicPr>
          <p:nvPr/>
        </p:nvPicPr>
        <p:blipFill>
          <a:blip r:embed="rId3"/>
          <a:stretch>
            <a:fillRect/>
          </a:stretch>
        </p:blipFill>
        <p:spPr>
          <a:xfrm>
            <a:off x="30086" y="993437"/>
            <a:ext cx="9083827" cy="4871126"/>
          </a:xfrm>
          <a:prstGeom prst="rect">
            <a:avLst/>
          </a:prstGeom>
        </p:spPr>
      </p:pic>
    </p:spTree>
    <p:extLst>
      <p:ext uri="{BB962C8B-B14F-4D97-AF65-F5344CB8AC3E}">
        <p14:creationId xmlns:p14="http://schemas.microsoft.com/office/powerpoint/2010/main" val="2885373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5AF7249-F59C-444E-9564-55A59CBB215A}" type="slidenum">
              <a:rPr lang="en-US" smtClean="0"/>
              <a:t>27</a:t>
            </a:fld>
            <a:endParaRPr lang="en-US"/>
          </a:p>
        </p:txBody>
      </p:sp>
      <p:grpSp>
        <p:nvGrpSpPr>
          <p:cNvPr id="21" name="Group 20"/>
          <p:cNvGrpSpPr>
            <a:grpSpLocks noChangeAspect="1"/>
          </p:cNvGrpSpPr>
          <p:nvPr/>
        </p:nvGrpSpPr>
        <p:grpSpPr>
          <a:xfrm>
            <a:off x="832933" y="2807383"/>
            <a:ext cx="3871467" cy="3497890"/>
            <a:chOff x="6129594" y="1240983"/>
            <a:chExt cx="4865030" cy="4419983"/>
          </a:xfrm>
        </p:grpSpPr>
        <p:pic>
          <p:nvPicPr>
            <p:cNvPr id="6" name="Picture 5"/>
            <p:cNvPicPr>
              <a:picLocks noChangeAspect="1"/>
            </p:cNvPicPr>
            <p:nvPr/>
          </p:nvPicPr>
          <p:blipFill>
            <a:blip r:embed="rId3"/>
            <a:stretch>
              <a:fillRect/>
            </a:stretch>
          </p:blipFill>
          <p:spPr>
            <a:xfrm>
              <a:off x="6129594" y="1240983"/>
              <a:ext cx="4865030" cy="4419983"/>
            </a:xfrm>
            <a:prstGeom prst="rect">
              <a:avLst/>
            </a:prstGeom>
          </p:spPr>
        </p:pic>
        <p:sp>
          <p:nvSpPr>
            <p:cNvPr id="8" name="Freeform 7"/>
            <p:cNvSpPr/>
            <p:nvPr/>
          </p:nvSpPr>
          <p:spPr>
            <a:xfrm>
              <a:off x="8900160" y="1405890"/>
              <a:ext cx="830580" cy="3509010"/>
            </a:xfrm>
            <a:custGeom>
              <a:avLst/>
              <a:gdLst>
                <a:gd name="connsiteX0" fmla="*/ 7620 w 830580"/>
                <a:gd name="connsiteY0" fmla="*/ 7620 h 3509010"/>
                <a:gd name="connsiteX1" fmla="*/ 0 w 830580"/>
                <a:gd name="connsiteY1" fmla="*/ 3509010 h 3509010"/>
                <a:gd name="connsiteX2" fmla="*/ 830580 w 830580"/>
                <a:gd name="connsiteY2" fmla="*/ 3509010 h 3509010"/>
                <a:gd name="connsiteX3" fmla="*/ 822960 w 830580"/>
                <a:gd name="connsiteY3" fmla="*/ 0 h 3509010"/>
              </a:gdLst>
              <a:ahLst/>
              <a:cxnLst>
                <a:cxn ang="0">
                  <a:pos x="connsiteX0" y="connsiteY0"/>
                </a:cxn>
                <a:cxn ang="0">
                  <a:pos x="connsiteX1" y="connsiteY1"/>
                </a:cxn>
                <a:cxn ang="0">
                  <a:pos x="connsiteX2" y="connsiteY2"/>
                </a:cxn>
                <a:cxn ang="0">
                  <a:pos x="connsiteX3" y="connsiteY3"/>
                </a:cxn>
              </a:cxnLst>
              <a:rect l="l" t="t" r="r" b="b"/>
              <a:pathLst>
                <a:path w="830580" h="3509010">
                  <a:moveTo>
                    <a:pt x="7620" y="7620"/>
                  </a:moveTo>
                  <a:lnTo>
                    <a:pt x="0" y="3509010"/>
                  </a:lnTo>
                  <a:lnTo>
                    <a:pt x="830580" y="3509010"/>
                  </a:lnTo>
                  <a:lnTo>
                    <a:pt x="822960" y="0"/>
                  </a:lnTo>
                </a:path>
              </a:pathLst>
            </a:custGeom>
            <a:solidFill>
              <a:srgbClr val="0000FF">
                <a:alpha val="4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7111063" y="2167026"/>
              <a:ext cx="3615690" cy="2617470"/>
            </a:xfrm>
            <a:custGeom>
              <a:avLst/>
              <a:gdLst>
                <a:gd name="connsiteX0" fmla="*/ 0 w 3615690"/>
                <a:gd name="connsiteY0" fmla="*/ 0 h 2617470"/>
                <a:gd name="connsiteX1" fmla="*/ 3810 w 3615690"/>
                <a:gd name="connsiteY1" fmla="*/ 400050 h 2617470"/>
                <a:gd name="connsiteX2" fmla="*/ 3615690 w 3615690"/>
                <a:gd name="connsiteY2" fmla="*/ 2617470 h 2617470"/>
                <a:gd name="connsiteX3" fmla="*/ 3600450 w 3615690"/>
                <a:gd name="connsiteY3" fmla="*/ 2217420 h 2617470"/>
                <a:gd name="connsiteX4" fmla="*/ 0 w 3615690"/>
                <a:gd name="connsiteY4" fmla="*/ 0 h 261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5690" h="2617470">
                  <a:moveTo>
                    <a:pt x="0" y="0"/>
                  </a:moveTo>
                  <a:lnTo>
                    <a:pt x="3810" y="400050"/>
                  </a:lnTo>
                  <a:lnTo>
                    <a:pt x="3615690" y="2617470"/>
                  </a:lnTo>
                  <a:lnTo>
                    <a:pt x="3600450" y="2217420"/>
                  </a:lnTo>
                  <a:lnTo>
                    <a:pt x="0" y="0"/>
                  </a:lnTo>
                  <a:close/>
                </a:path>
              </a:pathLst>
            </a:custGeom>
            <a:solidFill>
              <a:srgbClr val="FFC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7081907" y="3249210"/>
              <a:ext cx="3611880" cy="78105"/>
            </a:xfrm>
            <a:custGeom>
              <a:avLst/>
              <a:gdLst>
                <a:gd name="connsiteX0" fmla="*/ 0 w 3611880"/>
                <a:gd name="connsiteY0" fmla="*/ 78105 h 78105"/>
                <a:gd name="connsiteX1" fmla="*/ 3810 w 3611880"/>
                <a:gd name="connsiteY1" fmla="*/ 0 h 78105"/>
                <a:gd name="connsiteX2" fmla="*/ 3606165 w 3611880"/>
                <a:gd name="connsiteY2" fmla="*/ 5715 h 78105"/>
                <a:gd name="connsiteX3" fmla="*/ 3611880 w 3611880"/>
                <a:gd name="connsiteY3" fmla="*/ 72390 h 78105"/>
                <a:gd name="connsiteX4" fmla="*/ 0 w 3611880"/>
                <a:gd name="connsiteY4" fmla="*/ 78105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880" h="78105">
                  <a:moveTo>
                    <a:pt x="0" y="78105"/>
                  </a:moveTo>
                  <a:lnTo>
                    <a:pt x="3810" y="0"/>
                  </a:lnTo>
                  <a:lnTo>
                    <a:pt x="3606165" y="5715"/>
                  </a:lnTo>
                  <a:lnTo>
                    <a:pt x="3611880" y="72390"/>
                  </a:lnTo>
                  <a:lnTo>
                    <a:pt x="0" y="78105"/>
                  </a:lnTo>
                  <a:close/>
                </a:path>
              </a:pathLst>
            </a:cu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CV</a:t>
              </a:r>
            </a:p>
          </p:txBody>
        </p:sp>
        <p:sp>
          <p:nvSpPr>
            <p:cNvPr id="15" name="Freeform 14"/>
            <p:cNvSpPr/>
            <p:nvPr/>
          </p:nvSpPr>
          <p:spPr>
            <a:xfrm>
              <a:off x="7114873" y="3261817"/>
              <a:ext cx="3611880" cy="80010"/>
            </a:xfrm>
            <a:custGeom>
              <a:avLst/>
              <a:gdLst>
                <a:gd name="connsiteX0" fmla="*/ 0 w 3611880"/>
                <a:gd name="connsiteY0" fmla="*/ 80010 h 80010"/>
                <a:gd name="connsiteX1" fmla="*/ 11430 w 3611880"/>
                <a:gd name="connsiteY1" fmla="*/ 0 h 80010"/>
                <a:gd name="connsiteX2" fmla="*/ 3604260 w 3611880"/>
                <a:gd name="connsiteY2" fmla="*/ 3810 h 80010"/>
                <a:gd name="connsiteX3" fmla="*/ 3611880 w 3611880"/>
                <a:gd name="connsiteY3" fmla="*/ 72390 h 80010"/>
                <a:gd name="connsiteX4" fmla="*/ 0 w 3611880"/>
                <a:gd name="connsiteY4" fmla="*/ 80010 h 8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880" h="80010">
                  <a:moveTo>
                    <a:pt x="0" y="80010"/>
                  </a:moveTo>
                  <a:lnTo>
                    <a:pt x="11430" y="0"/>
                  </a:lnTo>
                  <a:lnTo>
                    <a:pt x="3604260" y="3810"/>
                  </a:lnTo>
                  <a:lnTo>
                    <a:pt x="3611880" y="72390"/>
                  </a:lnTo>
                  <a:lnTo>
                    <a:pt x="0" y="80010"/>
                  </a:lnTo>
                  <a:close/>
                </a:path>
              </a:pathLst>
            </a:cu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7112000" y="1539875"/>
              <a:ext cx="3590925" cy="2422525"/>
            </a:xfrm>
            <a:custGeom>
              <a:avLst/>
              <a:gdLst>
                <a:gd name="connsiteX0" fmla="*/ 0 w 3590925"/>
                <a:gd name="connsiteY0" fmla="*/ 0 h 2422525"/>
                <a:gd name="connsiteX1" fmla="*/ 6350 w 3590925"/>
                <a:gd name="connsiteY1" fmla="*/ 193675 h 2422525"/>
                <a:gd name="connsiteX2" fmla="*/ 3581400 w 3590925"/>
                <a:gd name="connsiteY2" fmla="*/ 2422525 h 2422525"/>
                <a:gd name="connsiteX3" fmla="*/ 3590925 w 3590925"/>
                <a:gd name="connsiteY3" fmla="*/ 2235200 h 2422525"/>
                <a:gd name="connsiteX4" fmla="*/ 0 w 3590925"/>
                <a:gd name="connsiteY4" fmla="*/ 0 h 242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0925" h="2422525">
                  <a:moveTo>
                    <a:pt x="0" y="0"/>
                  </a:moveTo>
                  <a:lnTo>
                    <a:pt x="6350" y="193675"/>
                  </a:lnTo>
                  <a:lnTo>
                    <a:pt x="3581400" y="2422525"/>
                  </a:lnTo>
                  <a:lnTo>
                    <a:pt x="3590925" y="2235200"/>
                  </a:lnTo>
                  <a:lnTo>
                    <a:pt x="0" y="0"/>
                  </a:lnTo>
                  <a:close/>
                </a:path>
              </a:pathLst>
            </a:custGeom>
            <a:solidFill>
              <a:srgbClr val="00FF00">
                <a:alpha val="4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a:grpSpLocks noChangeAspect="1"/>
          </p:cNvGrpSpPr>
          <p:nvPr/>
        </p:nvGrpSpPr>
        <p:grpSpPr>
          <a:xfrm>
            <a:off x="5009520" y="2820503"/>
            <a:ext cx="3868763" cy="3492968"/>
            <a:chOff x="204004" y="1144194"/>
            <a:chExt cx="4895512" cy="4419983"/>
          </a:xfrm>
        </p:grpSpPr>
        <p:pic>
          <p:nvPicPr>
            <p:cNvPr id="5" name="Picture 4"/>
            <p:cNvPicPr>
              <a:picLocks noChangeAspect="1"/>
            </p:cNvPicPr>
            <p:nvPr/>
          </p:nvPicPr>
          <p:blipFill>
            <a:blip r:embed="rId4"/>
            <a:stretch>
              <a:fillRect/>
            </a:stretch>
          </p:blipFill>
          <p:spPr>
            <a:xfrm>
              <a:off x="204004" y="1144194"/>
              <a:ext cx="4895512" cy="4419983"/>
            </a:xfrm>
            <a:prstGeom prst="rect">
              <a:avLst/>
            </a:prstGeom>
          </p:spPr>
        </p:pic>
        <p:sp>
          <p:nvSpPr>
            <p:cNvPr id="7" name="Freeform 6"/>
            <p:cNvSpPr/>
            <p:nvPr/>
          </p:nvSpPr>
          <p:spPr>
            <a:xfrm>
              <a:off x="3627120" y="1303020"/>
              <a:ext cx="468630" cy="3509010"/>
            </a:xfrm>
            <a:custGeom>
              <a:avLst/>
              <a:gdLst>
                <a:gd name="connsiteX0" fmla="*/ 0 w 468630"/>
                <a:gd name="connsiteY0" fmla="*/ 7620 h 3509010"/>
                <a:gd name="connsiteX1" fmla="*/ 11430 w 468630"/>
                <a:gd name="connsiteY1" fmla="*/ 3505200 h 3509010"/>
                <a:gd name="connsiteX2" fmla="*/ 461010 w 468630"/>
                <a:gd name="connsiteY2" fmla="*/ 3509010 h 3509010"/>
                <a:gd name="connsiteX3" fmla="*/ 468630 w 468630"/>
                <a:gd name="connsiteY3" fmla="*/ 0 h 3509010"/>
              </a:gdLst>
              <a:ahLst/>
              <a:cxnLst>
                <a:cxn ang="0">
                  <a:pos x="connsiteX0" y="connsiteY0"/>
                </a:cxn>
                <a:cxn ang="0">
                  <a:pos x="connsiteX1" y="connsiteY1"/>
                </a:cxn>
                <a:cxn ang="0">
                  <a:pos x="connsiteX2" y="connsiteY2"/>
                </a:cxn>
                <a:cxn ang="0">
                  <a:pos x="connsiteX3" y="connsiteY3"/>
                </a:cxn>
              </a:cxnLst>
              <a:rect l="l" t="t" r="r" b="b"/>
              <a:pathLst>
                <a:path w="468630" h="3509010">
                  <a:moveTo>
                    <a:pt x="0" y="7620"/>
                  </a:moveTo>
                  <a:lnTo>
                    <a:pt x="11430" y="3505200"/>
                  </a:lnTo>
                  <a:lnTo>
                    <a:pt x="461010" y="3509010"/>
                  </a:lnTo>
                  <a:lnTo>
                    <a:pt x="468630" y="0"/>
                  </a:lnTo>
                </a:path>
              </a:pathLst>
            </a:custGeom>
            <a:solidFill>
              <a:srgbClr val="0000FF">
                <a:alpha val="50000"/>
              </a:srgbClr>
            </a:solidFill>
            <a:ln w="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1188720" y="2084070"/>
              <a:ext cx="3615690" cy="2617470"/>
            </a:xfrm>
            <a:custGeom>
              <a:avLst/>
              <a:gdLst>
                <a:gd name="connsiteX0" fmla="*/ 0 w 3615690"/>
                <a:gd name="connsiteY0" fmla="*/ 0 h 2617470"/>
                <a:gd name="connsiteX1" fmla="*/ 3810 w 3615690"/>
                <a:gd name="connsiteY1" fmla="*/ 400050 h 2617470"/>
                <a:gd name="connsiteX2" fmla="*/ 3615690 w 3615690"/>
                <a:gd name="connsiteY2" fmla="*/ 2617470 h 2617470"/>
                <a:gd name="connsiteX3" fmla="*/ 3600450 w 3615690"/>
                <a:gd name="connsiteY3" fmla="*/ 2217420 h 2617470"/>
                <a:gd name="connsiteX4" fmla="*/ 0 w 3615690"/>
                <a:gd name="connsiteY4" fmla="*/ 0 h 261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5690" h="2617470">
                  <a:moveTo>
                    <a:pt x="0" y="0"/>
                  </a:moveTo>
                  <a:lnTo>
                    <a:pt x="3810" y="400050"/>
                  </a:lnTo>
                  <a:lnTo>
                    <a:pt x="3615690" y="2617470"/>
                  </a:lnTo>
                  <a:lnTo>
                    <a:pt x="3600450" y="2217420"/>
                  </a:lnTo>
                  <a:lnTo>
                    <a:pt x="0" y="0"/>
                  </a:lnTo>
                  <a:close/>
                </a:path>
              </a:pathLst>
            </a:custGeom>
            <a:solidFill>
              <a:srgbClr val="FFC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1186815" y="3154680"/>
              <a:ext cx="3611880" cy="78105"/>
            </a:xfrm>
            <a:custGeom>
              <a:avLst/>
              <a:gdLst>
                <a:gd name="connsiteX0" fmla="*/ 0 w 3611880"/>
                <a:gd name="connsiteY0" fmla="*/ 78105 h 78105"/>
                <a:gd name="connsiteX1" fmla="*/ 3810 w 3611880"/>
                <a:gd name="connsiteY1" fmla="*/ 0 h 78105"/>
                <a:gd name="connsiteX2" fmla="*/ 3606165 w 3611880"/>
                <a:gd name="connsiteY2" fmla="*/ 5715 h 78105"/>
                <a:gd name="connsiteX3" fmla="*/ 3611880 w 3611880"/>
                <a:gd name="connsiteY3" fmla="*/ 72390 h 78105"/>
                <a:gd name="connsiteX4" fmla="*/ 0 w 3611880"/>
                <a:gd name="connsiteY4" fmla="*/ 78105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880" h="78105">
                  <a:moveTo>
                    <a:pt x="0" y="78105"/>
                  </a:moveTo>
                  <a:lnTo>
                    <a:pt x="3810" y="0"/>
                  </a:lnTo>
                  <a:lnTo>
                    <a:pt x="3606165" y="5715"/>
                  </a:lnTo>
                  <a:lnTo>
                    <a:pt x="3611880" y="72390"/>
                  </a:lnTo>
                  <a:lnTo>
                    <a:pt x="0" y="78105"/>
                  </a:lnTo>
                  <a:close/>
                </a:path>
              </a:pathLst>
            </a:cu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CV</a:t>
              </a:r>
            </a:p>
          </p:txBody>
        </p:sp>
        <p:sp>
          <p:nvSpPr>
            <p:cNvPr id="13" name="Freeform 12"/>
            <p:cNvSpPr/>
            <p:nvPr/>
          </p:nvSpPr>
          <p:spPr>
            <a:xfrm>
              <a:off x="1202509" y="3169031"/>
              <a:ext cx="3611880" cy="80010"/>
            </a:xfrm>
            <a:custGeom>
              <a:avLst/>
              <a:gdLst>
                <a:gd name="connsiteX0" fmla="*/ 0 w 3611880"/>
                <a:gd name="connsiteY0" fmla="*/ 80010 h 80010"/>
                <a:gd name="connsiteX1" fmla="*/ 11430 w 3611880"/>
                <a:gd name="connsiteY1" fmla="*/ 0 h 80010"/>
                <a:gd name="connsiteX2" fmla="*/ 3604260 w 3611880"/>
                <a:gd name="connsiteY2" fmla="*/ 3810 h 80010"/>
                <a:gd name="connsiteX3" fmla="*/ 3611880 w 3611880"/>
                <a:gd name="connsiteY3" fmla="*/ 72390 h 80010"/>
                <a:gd name="connsiteX4" fmla="*/ 0 w 3611880"/>
                <a:gd name="connsiteY4" fmla="*/ 80010 h 8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880" h="80010">
                  <a:moveTo>
                    <a:pt x="0" y="80010"/>
                  </a:moveTo>
                  <a:lnTo>
                    <a:pt x="11430" y="0"/>
                  </a:lnTo>
                  <a:lnTo>
                    <a:pt x="3604260" y="3810"/>
                  </a:lnTo>
                  <a:lnTo>
                    <a:pt x="3611880" y="72390"/>
                  </a:lnTo>
                  <a:lnTo>
                    <a:pt x="0" y="80010"/>
                  </a:lnTo>
                  <a:close/>
                </a:path>
              </a:pathLst>
            </a:cu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1188720" y="1341120"/>
              <a:ext cx="3604260" cy="2335530"/>
            </a:xfrm>
            <a:custGeom>
              <a:avLst/>
              <a:gdLst>
                <a:gd name="connsiteX0" fmla="*/ 0 w 3604260"/>
                <a:gd name="connsiteY0" fmla="*/ 133350 h 2335530"/>
                <a:gd name="connsiteX1" fmla="*/ 0 w 3604260"/>
                <a:gd name="connsiteY1" fmla="*/ 0 h 2335530"/>
                <a:gd name="connsiteX2" fmla="*/ 3604260 w 3604260"/>
                <a:gd name="connsiteY2" fmla="*/ 2225040 h 2335530"/>
                <a:gd name="connsiteX3" fmla="*/ 3604260 w 3604260"/>
                <a:gd name="connsiteY3" fmla="*/ 2335530 h 2335530"/>
                <a:gd name="connsiteX4" fmla="*/ 0 w 3604260"/>
                <a:gd name="connsiteY4" fmla="*/ 133350 h 233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4260" h="2335530">
                  <a:moveTo>
                    <a:pt x="0" y="133350"/>
                  </a:moveTo>
                  <a:lnTo>
                    <a:pt x="0" y="0"/>
                  </a:lnTo>
                  <a:lnTo>
                    <a:pt x="3604260" y="2225040"/>
                  </a:lnTo>
                  <a:lnTo>
                    <a:pt x="3604260" y="2335530"/>
                  </a:lnTo>
                  <a:lnTo>
                    <a:pt x="0" y="133350"/>
                  </a:lnTo>
                  <a:close/>
                </a:path>
              </a:pathLst>
            </a:custGeom>
            <a:solidFill>
              <a:srgbClr val="00FF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948942" y="1139469"/>
            <a:ext cx="1334211" cy="1625368"/>
            <a:chOff x="7536966" y="2129364"/>
            <a:chExt cx="1334211" cy="1625368"/>
          </a:xfrm>
        </p:grpSpPr>
        <p:sp>
          <p:nvSpPr>
            <p:cNvPr id="26" name="TextBox 25"/>
            <p:cNvSpPr txBox="1"/>
            <p:nvPr/>
          </p:nvSpPr>
          <p:spPr>
            <a:xfrm>
              <a:off x="7807040" y="2129364"/>
              <a:ext cx="713657" cy="338554"/>
            </a:xfrm>
            <a:prstGeom prst="rect">
              <a:avLst/>
            </a:prstGeom>
            <a:noFill/>
          </p:spPr>
          <p:txBody>
            <a:bodyPr wrap="none" rtlCol="0">
              <a:spAutoFit/>
            </a:bodyPr>
            <a:lstStyle/>
            <a:p>
              <a:r>
                <a:rPr lang="en-US" sz="1600" b="1" dirty="0" err="1">
                  <a:solidFill>
                    <a:srgbClr val="1CA35B"/>
                  </a:solidFill>
                </a:rPr>
                <a:t>pdg</a:t>
              </a:r>
              <a:r>
                <a:rPr lang="en-US" sz="1600" b="1" dirty="0">
                  <a:solidFill>
                    <a:srgbClr val="1CA35B"/>
                  </a:solidFill>
                </a:rPr>
                <a:t> </a:t>
              </a:r>
              <a:r>
                <a:rPr lang="en-US" sz="1600" b="1" dirty="0" err="1">
                  <a:solidFill>
                    <a:srgbClr val="1CA35B"/>
                  </a:solidFill>
                  <a:latin typeface="Symbol" panose="05050102010706020507" pitchFamily="18" charset="2"/>
                </a:rPr>
                <a:t>t</a:t>
              </a:r>
              <a:r>
                <a:rPr lang="en-US" sz="1600" b="1" baseline="-25000" dirty="0" err="1">
                  <a:solidFill>
                    <a:srgbClr val="1CA35B"/>
                  </a:solidFill>
                </a:rPr>
                <a:t>n</a:t>
              </a:r>
              <a:endParaRPr lang="en-US" sz="1600" b="1" baseline="-25000" dirty="0">
                <a:solidFill>
                  <a:srgbClr val="1CA35B"/>
                </a:solidFill>
              </a:endParaRPr>
            </a:p>
          </p:txBody>
        </p:sp>
        <p:sp>
          <p:nvSpPr>
            <p:cNvPr id="27" name="TextBox 26"/>
            <p:cNvSpPr txBox="1"/>
            <p:nvPr/>
          </p:nvSpPr>
          <p:spPr>
            <a:xfrm>
              <a:off x="7737309" y="2451067"/>
              <a:ext cx="875561" cy="338554"/>
            </a:xfrm>
            <a:prstGeom prst="rect">
              <a:avLst/>
            </a:prstGeom>
            <a:noFill/>
          </p:spPr>
          <p:txBody>
            <a:bodyPr wrap="none" rtlCol="0">
              <a:spAutoFit/>
            </a:bodyPr>
            <a:lstStyle/>
            <a:p>
              <a:r>
                <a:rPr lang="en-US" sz="1600" b="1" dirty="0">
                  <a:solidFill>
                    <a:schemeClr val="accent4">
                      <a:lumMod val="75000"/>
                    </a:schemeClr>
                  </a:solidFill>
                </a:rPr>
                <a:t>beam </a:t>
              </a:r>
              <a:r>
                <a:rPr lang="en-US" sz="1600" b="1" dirty="0" err="1">
                  <a:solidFill>
                    <a:schemeClr val="accent4">
                      <a:lumMod val="75000"/>
                    </a:schemeClr>
                  </a:solidFill>
                  <a:latin typeface="Symbol" panose="05050102010706020507" pitchFamily="18" charset="2"/>
                </a:rPr>
                <a:t>t</a:t>
              </a:r>
              <a:r>
                <a:rPr lang="en-US" sz="1600" b="1" baseline="-25000" dirty="0" err="1">
                  <a:solidFill>
                    <a:schemeClr val="accent4">
                      <a:lumMod val="75000"/>
                    </a:schemeClr>
                  </a:solidFill>
                </a:rPr>
                <a:t>n</a:t>
              </a:r>
              <a:endParaRPr lang="en-US" sz="1600" b="1" baseline="-25000" dirty="0">
                <a:solidFill>
                  <a:schemeClr val="accent4">
                    <a:lumMod val="75000"/>
                  </a:schemeClr>
                </a:solidFill>
              </a:endParaRPr>
            </a:p>
          </p:txBody>
        </p:sp>
        <p:sp>
          <p:nvSpPr>
            <p:cNvPr id="28" name="TextBox 27"/>
            <p:cNvSpPr txBox="1"/>
            <p:nvPr/>
          </p:nvSpPr>
          <p:spPr>
            <a:xfrm>
              <a:off x="7828680" y="2772770"/>
              <a:ext cx="662361" cy="338554"/>
            </a:xfrm>
            <a:prstGeom prst="rect">
              <a:avLst/>
            </a:prstGeom>
            <a:noFill/>
          </p:spPr>
          <p:txBody>
            <a:bodyPr wrap="none" rtlCol="0">
              <a:spAutoFit/>
            </a:bodyPr>
            <a:lstStyle/>
            <a:p>
              <a:r>
                <a:rPr lang="en-US" sz="1600" b="1" dirty="0" err="1">
                  <a:solidFill>
                    <a:srgbClr val="0000FF"/>
                  </a:solidFill>
                </a:rPr>
                <a:t>pdg</a:t>
              </a:r>
              <a:r>
                <a:rPr lang="en-US" sz="1600" b="1" dirty="0">
                  <a:solidFill>
                    <a:srgbClr val="0000FF"/>
                  </a:solidFill>
                </a:rPr>
                <a:t> </a:t>
              </a:r>
              <a:r>
                <a:rPr lang="en-US" sz="1600" b="1" dirty="0">
                  <a:solidFill>
                    <a:srgbClr val="0000FF"/>
                  </a:solidFill>
                  <a:latin typeface="Symbol" panose="05050102010706020507" pitchFamily="18" charset="2"/>
                </a:rPr>
                <a:t>l</a:t>
              </a:r>
              <a:endParaRPr lang="en-US" sz="1600" b="1" baseline="-25000" dirty="0">
                <a:solidFill>
                  <a:srgbClr val="0000FF"/>
                </a:solidFill>
                <a:latin typeface="Symbol" panose="05050102010706020507" pitchFamily="18" charset="2"/>
              </a:endParaRPr>
            </a:p>
          </p:txBody>
        </p:sp>
        <p:sp>
          <p:nvSpPr>
            <p:cNvPr id="29" name="TextBox 28"/>
            <p:cNvSpPr txBox="1"/>
            <p:nvPr/>
          </p:nvSpPr>
          <p:spPr>
            <a:xfrm>
              <a:off x="7536966" y="3094473"/>
              <a:ext cx="1334211" cy="338554"/>
            </a:xfrm>
            <a:prstGeom prst="rect">
              <a:avLst/>
            </a:prstGeom>
            <a:noFill/>
          </p:spPr>
          <p:txBody>
            <a:bodyPr wrap="none" rtlCol="0">
              <a:spAutoFit/>
            </a:bodyPr>
            <a:lstStyle/>
            <a:p>
              <a:r>
                <a:rPr lang="en-US" sz="1600" b="1" dirty="0">
                  <a:solidFill>
                    <a:srgbClr val="FF0000"/>
                  </a:solidFill>
                </a:rPr>
                <a:t>0</a:t>
              </a:r>
              <a:r>
                <a:rPr lang="en-US" sz="1600" b="1" baseline="30000" dirty="0">
                  <a:solidFill>
                    <a:srgbClr val="FF0000"/>
                  </a:solidFill>
                </a:rPr>
                <a:t>+</a:t>
              </a:r>
              <a:r>
                <a:rPr lang="en-US" sz="1600" b="1" dirty="0">
                  <a:solidFill>
                    <a:srgbClr val="FF0000"/>
                  </a:solidFill>
                </a:rPr>
                <a:t>→ 0</a:t>
              </a:r>
              <a:r>
                <a:rPr lang="en-US" sz="1600" b="1" baseline="30000" dirty="0">
                  <a:solidFill>
                    <a:srgbClr val="FF0000"/>
                  </a:solidFill>
                </a:rPr>
                <a:t>+</a:t>
              </a:r>
              <a:r>
                <a:rPr lang="en-US" sz="1600" b="1" dirty="0">
                  <a:solidFill>
                    <a:srgbClr val="FF0000"/>
                  </a:solidFill>
                </a:rPr>
                <a:t>decays</a:t>
              </a:r>
              <a:endParaRPr lang="en-US" sz="1600" b="1" baseline="-25000" dirty="0">
                <a:solidFill>
                  <a:srgbClr val="FF0000"/>
                </a:solidFill>
              </a:endParaRPr>
            </a:p>
          </p:txBody>
        </p:sp>
        <p:sp>
          <p:nvSpPr>
            <p:cNvPr id="30" name="TextBox 29"/>
            <p:cNvSpPr txBox="1"/>
            <p:nvPr/>
          </p:nvSpPr>
          <p:spPr>
            <a:xfrm>
              <a:off x="7931272" y="3416178"/>
              <a:ext cx="429926" cy="338554"/>
            </a:xfrm>
            <a:prstGeom prst="rect">
              <a:avLst/>
            </a:prstGeom>
            <a:noFill/>
          </p:spPr>
          <p:txBody>
            <a:bodyPr wrap="none" rtlCol="0">
              <a:spAutoFit/>
            </a:bodyPr>
            <a:lstStyle/>
            <a:p>
              <a:r>
                <a:rPr lang="en-US" sz="1600" b="1" dirty="0" err="1"/>
                <a:t>v</a:t>
              </a:r>
              <a:r>
                <a:rPr lang="en-US" sz="1600" b="1" baseline="-25000" dirty="0" err="1"/>
                <a:t>ud</a:t>
              </a:r>
              <a:endParaRPr lang="en-US" sz="1600" b="1" baseline="-25000" dirty="0"/>
            </a:p>
          </p:txBody>
        </p:sp>
      </p:grpSp>
      <p:grpSp>
        <p:nvGrpSpPr>
          <p:cNvPr id="31" name="Group 30"/>
          <p:cNvGrpSpPr/>
          <p:nvPr/>
        </p:nvGrpSpPr>
        <p:grpSpPr>
          <a:xfrm>
            <a:off x="7240023" y="1139469"/>
            <a:ext cx="1334211" cy="1625368"/>
            <a:chOff x="7536966" y="2129364"/>
            <a:chExt cx="1334211" cy="1625368"/>
          </a:xfrm>
          <a:solidFill>
            <a:schemeClr val="bg1"/>
          </a:solidFill>
        </p:grpSpPr>
        <p:sp>
          <p:nvSpPr>
            <p:cNvPr id="32" name="TextBox 31"/>
            <p:cNvSpPr txBox="1"/>
            <p:nvPr/>
          </p:nvSpPr>
          <p:spPr>
            <a:xfrm>
              <a:off x="7807040" y="2129364"/>
              <a:ext cx="906787" cy="338554"/>
            </a:xfrm>
            <a:prstGeom prst="rect">
              <a:avLst/>
            </a:prstGeom>
            <a:grpFill/>
          </p:spPr>
          <p:txBody>
            <a:bodyPr wrap="none" rtlCol="0">
              <a:spAutoFit/>
            </a:bodyPr>
            <a:lstStyle/>
            <a:p>
              <a:pPr algn="ctr"/>
              <a:r>
                <a:rPr lang="en-US" sz="1600" b="1" dirty="0">
                  <a:solidFill>
                    <a:srgbClr val="1CA35B"/>
                  </a:solidFill>
                </a:rPr>
                <a:t>bottle </a:t>
              </a:r>
              <a:r>
                <a:rPr lang="en-US" sz="1600" b="1" dirty="0" err="1">
                  <a:solidFill>
                    <a:srgbClr val="1CA35B"/>
                  </a:solidFill>
                  <a:latin typeface="Symbol" panose="05050102010706020507" pitchFamily="18" charset="2"/>
                </a:rPr>
                <a:t>t</a:t>
              </a:r>
              <a:r>
                <a:rPr lang="en-US" sz="1600" b="1" baseline="-25000" dirty="0" err="1">
                  <a:solidFill>
                    <a:srgbClr val="1CA35B"/>
                  </a:solidFill>
                </a:rPr>
                <a:t>n</a:t>
              </a:r>
              <a:endParaRPr lang="en-US" sz="1600" b="1" baseline="-25000" dirty="0">
                <a:solidFill>
                  <a:srgbClr val="1CA35B"/>
                </a:solidFill>
              </a:endParaRPr>
            </a:p>
          </p:txBody>
        </p:sp>
        <p:sp>
          <p:nvSpPr>
            <p:cNvPr id="33" name="TextBox 32"/>
            <p:cNvSpPr txBox="1"/>
            <p:nvPr/>
          </p:nvSpPr>
          <p:spPr>
            <a:xfrm>
              <a:off x="7737309" y="2451067"/>
              <a:ext cx="875561" cy="338554"/>
            </a:xfrm>
            <a:prstGeom prst="rect">
              <a:avLst/>
            </a:prstGeom>
            <a:grpFill/>
          </p:spPr>
          <p:txBody>
            <a:bodyPr wrap="none" rtlCol="0">
              <a:spAutoFit/>
            </a:bodyPr>
            <a:lstStyle/>
            <a:p>
              <a:pPr algn="ctr"/>
              <a:r>
                <a:rPr lang="en-US" sz="1600" b="1" dirty="0">
                  <a:solidFill>
                    <a:schemeClr val="accent4">
                      <a:lumMod val="75000"/>
                    </a:schemeClr>
                  </a:solidFill>
                </a:rPr>
                <a:t>beam </a:t>
              </a:r>
              <a:r>
                <a:rPr lang="en-US" sz="1600" b="1" dirty="0" err="1">
                  <a:solidFill>
                    <a:schemeClr val="accent4">
                      <a:lumMod val="75000"/>
                    </a:schemeClr>
                  </a:solidFill>
                  <a:latin typeface="Symbol" panose="05050102010706020507" pitchFamily="18" charset="2"/>
                </a:rPr>
                <a:t>t</a:t>
              </a:r>
              <a:r>
                <a:rPr lang="en-US" sz="1600" b="1" baseline="-25000" dirty="0" err="1">
                  <a:solidFill>
                    <a:schemeClr val="accent4">
                      <a:lumMod val="75000"/>
                    </a:schemeClr>
                  </a:solidFill>
                </a:rPr>
                <a:t>n</a:t>
              </a:r>
              <a:endParaRPr lang="en-US" sz="1600" b="1" baseline="-25000" dirty="0">
                <a:solidFill>
                  <a:schemeClr val="accent4">
                    <a:lumMod val="75000"/>
                  </a:schemeClr>
                </a:solidFill>
              </a:endParaRPr>
            </a:p>
          </p:txBody>
        </p:sp>
        <p:sp>
          <p:nvSpPr>
            <p:cNvPr id="34" name="TextBox 33"/>
            <p:cNvSpPr txBox="1"/>
            <p:nvPr/>
          </p:nvSpPr>
          <p:spPr>
            <a:xfrm>
              <a:off x="7551488" y="2747495"/>
              <a:ext cx="1305165" cy="338554"/>
            </a:xfrm>
            <a:prstGeom prst="rect">
              <a:avLst/>
            </a:prstGeom>
            <a:grpFill/>
          </p:spPr>
          <p:txBody>
            <a:bodyPr wrap="none" rtlCol="0">
              <a:spAutoFit/>
            </a:bodyPr>
            <a:lstStyle/>
            <a:p>
              <a:pPr algn="ctr"/>
              <a:r>
                <a:rPr lang="en-US" sz="1600" b="1" dirty="0" err="1">
                  <a:solidFill>
                    <a:srgbClr val="0000FF"/>
                  </a:solidFill>
                </a:rPr>
                <a:t>UCN+beam</a:t>
              </a:r>
              <a:r>
                <a:rPr lang="en-US" sz="1600" b="1" dirty="0">
                  <a:solidFill>
                    <a:srgbClr val="0000FF"/>
                  </a:solidFill>
                </a:rPr>
                <a:t> </a:t>
              </a:r>
              <a:r>
                <a:rPr lang="en-US" sz="1600" b="1" dirty="0">
                  <a:solidFill>
                    <a:srgbClr val="0000FF"/>
                  </a:solidFill>
                  <a:latin typeface="Symbol" panose="05050102010706020507" pitchFamily="18" charset="2"/>
                </a:rPr>
                <a:t>l</a:t>
              </a:r>
              <a:endParaRPr lang="en-US" sz="1600" b="1" baseline="-25000" dirty="0">
                <a:solidFill>
                  <a:srgbClr val="0000FF"/>
                </a:solidFill>
                <a:latin typeface="Symbol" panose="05050102010706020507" pitchFamily="18" charset="2"/>
              </a:endParaRPr>
            </a:p>
          </p:txBody>
        </p:sp>
        <p:sp>
          <p:nvSpPr>
            <p:cNvPr id="35" name="TextBox 34"/>
            <p:cNvSpPr txBox="1"/>
            <p:nvPr/>
          </p:nvSpPr>
          <p:spPr>
            <a:xfrm>
              <a:off x="7536966" y="3094473"/>
              <a:ext cx="1334211" cy="338554"/>
            </a:xfrm>
            <a:prstGeom prst="rect">
              <a:avLst/>
            </a:prstGeom>
            <a:grpFill/>
          </p:spPr>
          <p:txBody>
            <a:bodyPr wrap="none" rtlCol="0">
              <a:spAutoFit/>
            </a:bodyPr>
            <a:lstStyle/>
            <a:p>
              <a:pPr algn="ctr"/>
              <a:r>
                <a:rPr lang="en-US" sz="1600" b="1" dirty="0">
                  <a:solidFill>
                    <a:srgbClr val="FF0000"/>
                  </a:solidFill>
                </a:rPr>
                <a:t>0</a:t>
              </a:r>
              <a:r>
                <a:rPr lang="en-US" sz="1600" b="1" baseline="30000" dirty="0">
                  <a:solidFill>
                    <a:srgbClr val="FF0000"/>
                  </a:solidFill>
                </a:rPr>
                <a:t>+</a:t>
              </a:r>
              <a:r>
                <a:rPr lang="en-US" sz="1600" b="1" dirty="0">
                  <a:solidFill>
                    <a:srgbClr val="FF0000"/>
                  </a:solidFill>
                </a:rPr>
                <a:t>→ 0</a:t>
              </a:r>
              <a:r>
                <a:rPr lang="en-US" sz="1600" b="1" baseline="30000" dirty="0">
                  <a:solidFill>
                    <a:srgbClr val="FF0000"/>
                  </a:solidFill>
                </a:rPr>
                <a:t>+</a:t>
              </a:r>
              <a:r>
                <a:rPr lang="en-US" sz="1600" b="1" dirty="0">
                  <a:solidFill>
                    <a:srgbClr val="FF0000"/>
                  </a:solidFill>
                </a:rPr>
                <a:t>decays</a:t>
              </a:r>
              <a:endParaRPr lang="en-US" sz="1600" b="1" baseline="-25000" dirty="0">
                <a:solidFill>
                  <a:srgbClr val="FF0000"/>
                </a:solidFill>
              </a:endParaRPr>
            </a:p>
          </p:txBody>
        </p:sp>
        <p:sp>
          <p:nvSpPr>
            <p:cNvPr id="36" name="TextBox 35"/>
            <p:cNvSpPr txBox="1"/>
            <p:nvPr/>
          </p:nvSpPr>
          <p:spPr>
            <a:xfrm>
              <a:off x="7931272" y="3416178"/>
              <a:ext cx="429926" cy="338554"/>
            </a:xfrm>
            <a:prstGeom prst="rect">
              <a:avLst/>
            </a:prstGeom>
            <a:grpFill/>
          </p:spPr>
          <p:txBody>
            <a:bodyPr wrap="none" rtlCol="0">
              <a:spAutoFit/>
            </a:bodyPr>
            <a:lstStyle/>
            <a:p>
              <a:pPr algn="ctr"/>
              <a:r>
                <a:rPr lang="en-US" sz="1600" b="1" dirty="0" err="1"/>
                <a:t>v</a:t>
              </a:r>
              <a:r>
                <a:rPr lang="en-US" sz="1600" b="1" baseline="-25000" dirty="0" err="1"/>
                <a:t>ud</a:t>
              </a:r>
              <a:endParaRPr lang="en-US" sz="1600" b="1" baseline="-25000" dirty="0"/>
            </a:p>
          </p:txBody>
        </p:sp>
      </p:grpSp>
      <p:graphicFrame>
        <p:nvGraphicFramePr>
          <p:cNvPr id="37" name="Object 36"/>
          <p:cNvGraphicFramePr>
            <a:graphicFrameLocks noChangeAspect="1"/>
          </p:cNvGraphicFramePr>
          <p:nvPr>
            <p:extLst>
              <p:ext uri="{D42A27DB-BD31-4B8C-83A1-F6EECF244321}">
                <p14:modId xmlns:p14="http://schemas.microsoft.com/office/powerpoint/2010/main" val="2622076349"/>
              </p:ext>
            </p:extLst>
          </p:nvPr>
        </p:nvGraphicFramePr>
        <p:xfrm>
          <a:off x="853925" y="1780386"/>
          <a:ext cx="1545366" cy="379052"/>
        </p:xfrm>
        <a:graphic>
          <a:graphicData uri="http://schemas.openxmlformats.org/presentationml/2006/ole">
            <mc:AlternateContent xmlns:mc="http://schemas.openxmlformats.org/markup-compatibility/2006">
              <mc:Choice xmlns:v="urn:schemas-microsoft-com:vml" Requires="v">
                <p:oleObj spid="_x0000_s53490" name="Equation" r:id="rId5" imgW="1346200" imgH="330200" progId="Equation.DSMT4">
                  <p:embed/>
                </p:oleObj>
              </mc:Choice>
              <mc:Fallback>
                <p:oleObj name="Equation" r:id="rId5" imgW="1346200" imgH="330200" progId="Equation.DSMT4">
                  <p:embed/>
                  <p:pic>
                    <p:nvPicPr>
                      <p:cNvPr id="0" name=""/>
                      <p:cNvPicPr/>
                      <p:nvPr/>
                    </p:nvPicPr>
                    <p:blipFill>
                      <a:blip r:embed="rId6"/>
                      <a:stretch>
                        <a:fillRect/>
                      </a:stretch>
                    </p:blipFill>
                    <p:spPr>
                      <a:xfrm>
                        <a:off x="853925" y="1780386"/>
                        <a:ext cx="1545366" cy="379052"/>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1247370700"/>
              </p:ext>
            </p:extLst>
          </p:nvPr>
        </p:nvGraphicFramePr>
        <p:xfrm>
          <a:off x="853925" y="1056729"/>
          <a:ext cx="1594194" cy="710342"/>
        </p:xfrm>
        <a:graphic>
          <a:graphicData uri="http://schemas.openxmlformats.org/presentationml/2006/ole">
            <mc:AlternateContent xmlns:mc="http://schemas.openxmlformats.org/markup-compatibility/2006">
              <mc:Choice xmlns:v="urn:schemas-microsoft-com:vml" Requires="v">
                <p:oleObj spid="_x0000_s53491" name="Equation" r:id="rId7" imgW="1168400" imgH="520700" progId="Equation.DSMT4">
                  <p:embed/>
                </p:oleObj>
              </mc:Choice>
              <mc:Fallback>
                <p:oleObj name="Equation" r:id="rId7" imgW="1168400" imgH="520700" progId="Equation.DSMT4">
                  <p:embed/>
                  <p:pic>
                    <p:nvPicPr>
                      <p:cNvPr id="0" name=""/>
                      <p:cNvPicPr/>
                      <p:nvPr/>
                    </p:nvPicPr>
                    <p:blipFill>
                      <a:blip r:embed="rId8"/>
                      <a:stretch>
                        <a:fillRect/>
                      </a:stretch>
                    </p:blipFill>
                    <p:spPr>
                      <a:xfrm>
                        <a:off x="853925" y="1056729"/>
                        <a:ext cx="1594194" cy="710342"/>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2956997461"/>
              </p:ext>
            </p:extLst>
          </p:nvPr>
        </p:nvGraphicFramePr>
        <p:xfrm>
          <a:off x="886060" y="478103"/>
          <a:ext cx="1340777" cy="532873"/>
        </p:xfrm>
        <a:graphic>
          <a:graphicData uri="http://schemas.openxmlformats.org/presentationml/2006/ole">
            <mc:AlternateContent xmlns:mc="http://schemas.openxmlformats.org/markup-compatibility/2006">
              <mc:Choice xmlns:v="urn:schemas-microsoft-com:vml" Requires="v">
                <p:oleObj spid="_x0000_s53492" name="Equation" r:id="rId9" imgW="990360" imgH="393480" progId="Equation.3">
                  <p:embed/>
                </p:oleObj>
              </mc:Choice>
              <mc:Fallback>
                <p:oleObj name="Equation" r:id="rId9" imgW="990360" imgH="393480" progId="Equation.3">
                  <p:embed/>
                  <p:pic>
                    <p:nvPicPr>
                      <p:cNvPr id="0" name=""/>
                      <p:cNvPicPr/>
                      <p:nvPr/>
                    </p:nvPicPr>
                    <p:blipFill>
                      <a:blip r:embed="rId10"/>
                      <a:stretch>
                        <a:fillRect/>
                      </a:stretch>
                    </p:blipFill>
                    <p:spPr>
                      <a:xfrm>
                        <a:off x="886060" y="478103"/>
                        <a:ext cx="1340777" cy="532873"/>
                      </a:xfrm>
                      <a:prstGeom prst="rect">
                        <a:avLst/>
                      </a:prstGeom>
                    </p:spPr>
                  </p:pic>
                </p:oleObj>
              </mc:Fallback>
            </mc:AlternateContent>
          </a:graphicData>
        </a:graphic>
      </p:graphicFrame>
    </p:spTree>
    <p:extLst>
      <p:ext uri="{BB962C8B-B14F-4D97-AF65-F5344CB8AC3E}">
        <p14:creationId xmlns:p14="http://schemas.microsoft.com/office/powerpoint/2010/main" val="262345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16145EFA-FB25-4078-A3A9-8A9B7B9DAE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120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 y="1243806"/>
            <a:ext cx="4589043" cy="5156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600200"/>
            <a:ext cx="4276725"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724400" y="6119336"/>
            <a:ext cx="3365152" cy="800219"/>
          </a:xfrm>
          <a:prstGeom prst="rect">
            <a:avLst/>
          </a:prstGeom>
          <a:noFill/>
        </p:spPr>
        <p:txBody>
          <a:bodyPr wrap="non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Calibri"/>
                <a:ea typeface="+mn-ea"/>
                <a:cs typeface="+mn-cs"/>
              </a:rPr>
              <a:t>R. H. </a:t>
            </a:r>
            <a:r>
              <a:rPr kumimoji="0" lang="en-US" sz="1400" b="0" i="0" u="none" strike="noStrike" kern="1200" cap="none" spc="0" normalizeH="0" baseline="0" noProof="0" dirty="0" err="1">
                <a:ln>
                  <a:noFill/>
                </a:ln>
                <a:solidFill>
                  <a:srgbClr val="0000FF"/>
                </a:solidFill>
                <a:effectLst/>
                <a:uLnTx/>
                <a:uFillTx/>
                <a:latin typeface="Calibri"/>
                <a:ea typeface="+mn-ea"/>
                <a:cs typeface="+mn-cs"/>
              </a:rPr>
              <a:t>Cyburt</a:t>
            </a:r>
            <a:r>
              <a:rPr kumimoji="0" lang="en-US" sz="1400" b="0" i="0" u="none" strike="noStrike" kern="1200" cap="none" spc="0" normalizeH="0" baseline="0" noProof="0" dirty="0">
                <a:ln>
                  <a:noFill/>
                </a:ln>
                <a:solidFill>
                  <a:srgbClr val="0000FF"/>
                </a:solidFill>
                <a:effectLst/>
                <a:uLnTx/>
                <a:uFillTx/>
                <a:latin typeface="Calibri"/>
                <a:ea typeface="+mn-ea"/>
                <a:cs typeface="+mn-cs"/>
              </a:rPr>
              <a:t>, B.D. Fields, K.A. Olive, T-H </a:t>
            </a:r>
            <a:r>
              <a:rPr kumimoji="0" lang="en-US" sz="1400" b="0" i="0" u="none" strike="noStrike" kern="1200" cap="none" spc="0" normalizeH="0" baseline="0" noProof="0" dirty="0" err="1">
                <a:ln>
                  <a:noFill/>
                </a:ln>
                <a:solidFill>
                  <a:srgbClr val="0000FF"/>
                </a:solidFill>
                <a:effectLst/>
                <a:uLnTx/>
                <a:uFillTx/>
                <a:latin typeface="Calibri"/>
                <a:ea typeface="+mn-ea"/>
                <a:cs typeface="+mn-cs"/>
              </a:rPr>
              <a:t>Yeh</a:t>
            </a:r>
            <a:r>
              <a:rPr kumimoji="0" lang="en-US" sz="1400" b="0" i="0" u="none" strike="noStrike" kern="1200" cap="none" spc="0" normalizeH="0" baseline="0" noProof="0" dirty="0">
                <a:ln>
                  <a:noFill/>
                </a:ln>
                <a:solidFill>
                  <a:srgbClr val="0000FF"/>
                </a:solidFill>
                <a:effectLst/>
                <a:uLnTx/>
                <a:uFillTx/>
                <a:latin typeface="Calibri"/>
                <a:ea typeface="+mn-ea"/>
                <a:cs typeface="+mn-cs"/>
              </a:rPr>
              <a:t>,</a:t>
            </a:r>
          </a:p>
          <a:p>
            <a:pPr defTabSz="914116"/>
            <a:r>
              <a:rPr lang="da-DK" sz="1400" dirty="0">
                <a:solidFill>
                  <a:srgbClr val="0000FF"/>
                </a:solidFill>
              </a:rPr>
              <a:t>Rev. Mod. Phys. 88, 015004 (2016)</a:t>
            </a:r>
          </a:p>
          <a:p>
            <a:pPr marL="0" marR="0" lvl="0" indent="0" algn="l" defTabSz="91411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1239520" y="1938774"/>
            <a:ext cx="566181" cy="369332"/>
          </a:xfrm>
          <a:prstGeom prst="rect">
            <a:avLst/>
          </a:prstGeom>
          <a:noFill/>
        </p:spPr>
        <p:txBody>
          <a:bodyPr wrap="non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N=4</a:t>
            </a:r>
          </a:p>
        </p:txBody>
      </p:sp>
      <p:sp>
        <p:nvSpPr>
          <p:cNvPr id="8" name="TextBox 7"/>
          <p:cNvSpPr txBox="1"/>
          <p:nvPr/>
        </p:nvSpPr>
        <p:spPr>
          <a:xfrm>
            <a:off x="2133600" y="2294374"/>
            <a:ext cx="566181" cy="369332"/>
          </a:xfrm>
          <a:prstGeom prst="rect">
            <a:avLst/>
          </a:prstGeom>
          <a:noFill/>
        </p:spPr>
        <p:txBody>
          <a:bodyPr wrap="non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N=3</a:t>
            </a:r>
          </a:p>
        </p:txBody>
      </p:sp>
      <p:sp>
        <p:nvSpPr>
          <p:cNvPr id="9" name="TextBox 8"/>
          <p:cNvSpPr txBox="1"/>
          <p:nvPr/>
        </p:nvSpPr>
        <p:spPr>
          <a:xfrm>
            <a:off x="3048000" y="2479040"/>
            <a:ext cx="566181" cy="369332"/>
          </a:xfrm>
          <a:prstGeom prst="rect">
            <a:avLst/>
          </a:prstGeom>
          <a:noFill/>
        </p:spPr>
        <p:txBody>
          <a:bodyPr wrap="non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N=2</a:t>
            </a:r>
          </a:p>
        </p:txBody>
      </p:sp>
      <p:sp>
        <p:nvSpPr>
          <p:cNvPr id="10" name="Title 1"/>
          <p:cNvSpPr txBox="1">
            <a:spLocks/>
          </p:cNvSpPr>
          <p:nvPr/>
        </p:nvSpPr>
        <p:spPr>
          <a:xfrm>
            <a:off x="0" y="23446"/>
            <a:ext cx="9144000" cy="1143000"/>
          </a:xfrm>
          <a:prstGeom prst="rect">
            <a:avLst/>
          </a:prstGeom>
        </p:spPr>
        <p:txBody>
          <a:bodyPr vert="horz" lIns="91410" tIns="45706" rIns="91410" bIns="45706" rtlCol="0" anchor="ctr">
            <a:normAutofit fontScale="97500"/>
          </a:bodyPr>
          <a:lstStyle>
            <a:lvl1pPr algn="ctr" defTabSz="914116" rtl="0" eaLnBrk="1" latinLnBrk="0" hangingPunct="1">
              <a:spcBef>
                <a:spcPct val="0"/>
              </a:spcBef>
              <a:buNone/>
              <a:defRPr sz="4400" kern="1200">
                <a:solidFill>
                  <a:schemeClr val="tx1"/>
                </a:solidFill>
                <a:latin typeface="+mj-lt"/>
                <a:ea typeface="+mj-ea"/>
                <a:cs typeface="+mj-cs"/>
              </a:defRPr>
            </a:lvl1pPr>
          </a:lstStyle>
          <a:p>
            <a:pPr marL="0" marR="0" lvl="0" indent="0" algn="ctr" defTabSz="914116"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25000" noProof="0" dirty="0">
              <a:ln>
                <a:noFill/>
              </a:ln>
              <a:solidFill>
                <a:prstClr val="black"/>
              </a:solidFill>
              <a:effectLst/>
              <a:uLnTx/>
              <a:uFillTx/>
              <a:latin typeface="Calibri"/>
              <a:ea typeface="+mj-ea"/>
              <a:cs typeface="+mj-cs"/>
            </a:endParaRPr>
          </a:p>
        </p:txBody>
      </p:sp>
      <p:sp>
        <p:nvSpPr>
          <p:cNvPr id="5" name="Title 4"/>
          <p:cNvSpPr>
            <a:spLocks noGrp="1"/>
          </p:cNvSpPr>
          <p:nvPr>
            <p:ph type="title"/>
          </p:nvPr>
        </p:nvSpPr>
        <p:spPr>
          <a:xfrm>
            <a:off x="11723" y="23446"/>
            <a:ext cx="9144000" cy="1143000"/>
          </a:xfrm>
        </p:spPr>
        <p:txBody>
          <a:bodyPr>
            <a:normAutofit fontScale="90000"/>
          </a:bodyPr>
          <a:lstStyle/>
          <a:p>
            <a:r>
              <a:rPr lang="en-US" dirty="0">
                <a:sym typeface="Symbol"/>
              </a:rPr>
              <a:t>BBN: </a:t>
            </a:r>
            <a:r>
              <a:rPr lang="en-US" baseline="-25000" dirty="0">
                <a:sym typeface="Symbol"/>
              </a:rPr>
              <a:t>n</a:t>
            </a:r>
            <a:r>
              <a:rPr lang="en-US" dirty="0">
                <a:sym typeface="Symbol"/>
              </a:rPr>
              <a:t> and </a:t>
            </a:r>
            <a:r>
              <a:rPr lang="en-US" dirty="0" err="1">
                <a:sym typeface="Symbol"/>
              </a:rPr>
              <a:t>Y</a:t>
            </a:r>
            <a:r>
              <a:rPr lang="en-US" baseline="-25000" dirty="0" err="1">
                <a:sym typeface="Symbol"/>
              </a:rPr>
              <a:t>p</a:t>
            </a:r>
            <a:r>
              <a:rPr lang="en-US" dirty="0">
                <a:sym typeface="Symbol"/>
              </a:rPr>
              <a:t> (primordial </a:t>
            </a:r>
            <a:r>
              <a:rPr lang="en-US" baseline="30000" dirty="0">
                <a:sym typeface="Symbol"/>
              </a:rPr>
              <a:t>4</a:t>
            </a:r>
            <a:r>
              <a:rPr lang="en-US" dirty="0">
                <a:sym typeface="Symbol"/>
              </a:rPr>
              <a:t>He abundance)</a:t>
            </a:r>
            <a:endParaRPr lang="en-US" b="1" dirty="0"/>
          </a:p>
        </p:txBody>
      </p:sp>
    </p:spTree>
    <p:extLst>
      <p:ext uri="{BB962C8B-B14F-4D97-AF65-F5344CB8AC3E}">
        <p14:creationId xmlns:p14="http://schemas.microsoft.com/office/powerpoint/2010/main" val="2801149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BBN: </a:t>
            </a:r>
            <a:r>
              <a:rPr lang="en-US" dirty="0">
                <a:sym typeface="Symbol"/>
              </a:rPr>
              <a:t></a:t>
            </a:r>
            <a:r>
              <a:rPr lang="en-US" baseline="-25000" dirty="0">
                <a:sym typeface="Symbol"/>
              </a:rPr>
              <a:t>n </a:t>
            </a:r>
            <a:r>
              <a:rPr lang="en-US" dirty="0"/>
              <a:t>&amp; </a:t>
            </a:r>
            <a:r>
              <a:rPr lang="en-US" dirty="0" err="1"/>
              <a:t>Y</a:t>
            </a:r>
            <a:r>
              <a:rPr lang="en-US" baseline="-25000" dirty="0" err="1"/>
              <a:t>p</a:t>
            </a:r>
            <a:endParaRPr lang="en-US" baseline="-25000" dirty="0"/>
          </a:p>
        </p:txBody>
      </p:sp>
      <p:sp>
        <p:nvSpPr>
          <p:cNvPr id="4" name="Slide Number Placeholder 3"/>
          <p:cNvSpPr>
            <a:spLocks noGrp="1"/>
          </p:cNvSpPr>
          <p:nvPr>
            <p:ph type="sldNum" sz="quarter" idx="12"/>
          </p:nvPr>
        </p:nvSpPr>
        <p:spPr>
          <a:xfrm>
            <a:off x="6553200" y="6127753"/>
            <a:ext cx="2133600" cy="365125"/>
          </a:xfrm>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16145EFA-FB25-4078-A3A9-8A9B7B9DAE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017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18507" y="1513190"/>
            <a:ext cx="4749294" cy="5192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447800"/>
            <a:ext cx="4343400" cy="2892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70431" y="5556262"/>
            <a:ext cx="3419654" cy="1508105"/>
          </a:xfrm>
          <a:prstGeom prst="rect">
            <a:avLst/>
          </a:prstGeom>
          <a:noFill/>
        </p:spPr>
        <p:txBody>
          <a:bodyPr wrap="none" rtlCol="0">
            <a:spAutoFit/>
          </a:bodyPr>
          <a:lstStyle/>
          <a:p>
            <a:pPr lvl="0" defTabSz="914116">
              <a:defRPr/>
            </a:pPr>
            <a:r>
              <a:rPr lang="en-US" sz="1400" dirty="0">
                <a:solidFill>
                  <a:srgbClr val="0000FF"/>
                </a:solidFill>
              </a:rPr>
              <a:t>-R. H. </a:t>
            </a:r>
            <a:r>
              <a:rPr lang="en-US" sz="1400" dirty="0" err="1">
                <a:solidFill>
                  <a:srgbClr val="0000FF"/>
                </a:solidFill>
              </a:rPr>
              <a:t>Cyburt</a:t>
            </a:r>
            <a:r>
              <a:rPr lang="en-US" sz="1400" dirty="0">
                <a:solidFill>
                  <a:srgbClr val="0000FF"/>
                </a:solidFill>
              </a:rPr>
              <a:t>, B.D. Fields, K.A. Olive, T-H </a:t>
            </a:r>
            <a:r>
              <a:rPr lang="en-US" sz="1400" dirty="0" err="1">
                <a:solidFill>
                  <a:srgbClr val="0000FF"/>
                </a:solidFill>
              </a:rPr>
              <a:t>Yeh</a:t>
            </a:r>
            <a:r>
              <a:rPr lang="en-US" sz="1400" dirty="0">
                <a:solidFill>
                  <a:srgbClr val="0000FF"/>
                </a:solidFill>
              </a:rPr>
              <a:t>,</a:t>
            </a:r>
          </a:p>
          <a:p>
            <a:pPr defTabSz="914116"/>
            <a:r>
              <a:rPr lang="da-DK" sz="1400" dirty="0">
                <a:solidFill>
                  <a:srgbClr val="0000FF"/>
                </a:solidFill>
              </a:rPr>
              <a:t>Rev. Mod. Phys. 88, 015004 (2016)</a:t>
            </a:r>
          </a:p>
          <a:p>
            <a:pPr marL="0" marR="0" lvl="0" indent="0" algn="l" defTabSz="914116"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FF"/>
              </a:solidFill>
              <a:effectLst/>
              <a:uLnTx/>
              <a:uFillTx/>
              <a:latin typeface="Calibri"/>
              <a:ea typeface="+mn-ea"/>
              <a:cs typeface="+mn-cs"/>
            </a:endParaRPr>
          </a:p>
          <a:p>
            <a:pPr marR="0" lvl="0" algn="l" defTabSz="914116" rtl="0" eaLnBrk="1" fontAlgn="auto" latinLnBrk="0" hangingPunct="1">
              <a:lnSpc>
                <a:spcPct val="100000"/>
              </a:lnSpc>
              <a:spcBef>
                <a:spcPts val="0"/>
              </a:spcBef>
              <a:spcAft>
                <a:spcPts val="0"/>
              </a:spcAft>
              <a:buClrTx/>
              <a:buSzTx/>
              <a:tabLst/>
              <a:defRPr/>
            </a:pPr>
            <a:r>
              <a:rPr kumimoji="0" lang="it-IT" sz="1400" b="0" i="0" u="none" strike="noStrike" kern="1200" cap="none" spc="0" normalizeH="0" baseline="0" noProof="0" dirty="0">
                <a:ln>
                  <a:noFill/>
                </a:ln>
                <a:solidFill>
                  <a:srgbClr val="0000FF"/>
                </a:solidFill>
                <a:effectLst/>
                <a:uLnTx/>
                <a:uFillTx/>
                <a:latin typeface="Calibri"/>
                <a:ea typeface="+mn-ea"/>
                <a:cs typeface="+mn-cs"/>
              </a:rPr>
              <a:t>-L. Salvati </a:t>
            </a:r>
            <a:r>
              <a:rPr kumimoji="0" lang="it-IT" sz="1400" b="0" i="1" u="none" strike="noStrike" kern="1200" cap="none" spc="0" normalizeH="0" baseline="0" noProof="0" dirty="0">
                <a:ln>
                  <a:noFill/>
                </a:ln>
                <a:solidFill>
                  <a:srgbClr val="0000FF"/>
                </a:solidFill>
                <a:effectLst/>
                <a:uLnTx/>
                <a:uFillTx/>
                <a:latin typeface="Calibri"/>
                <a:ea typeface="+mn-ea"/>
                <a:cs typeface="+mn-cs"/>
              </a:rPr>
              <a:t>et al.</a:t>
            </a:r>
            <a:r>
              <a:rPr kumimoji="0" lang="it-IT" sz="1400" b="0" i="0" u="none" strike="noStrike" kern="1200" cap="none" spc="0" normalizeH="0" baseline="0" noProof="0" dirty="0">
                <a:ln>
                  <a:noFill/>
                </a:ln>
                <a:solidFill>
                  <a:srgbClr val="0000FF"/>
                </a:solidFill>
                <a:effectLst/>
                <a:uLnTx/>
                <a:uFillTx/>
                <a:latin typeface="Calibri"/>
                <a:ea typeface="+mn-ea"/>
                <a:cs typeface="+mn-cs"/>
              </a:rPr>
              <a:t> </a:t>
            </a:r>
            <a:r>
              <a:rPr lang="en-US" sz="1400" dirty="0">
                <a:solidFill>
                  <a:srgbClr val="0000FF"/>
                </a:solidFill>
              </a:rPr>
              <a:t>JCAP 1603 (2016) no.03, 055</a:t>
            </a:r>
            <a:endParaRPr kumimoji="0" lang="en-US" sz="1400" b="1" i="0" u="none" strike="noStrike" kern="1200" cap="none" spc="0" normalizeH="0" baseline="0" noProof="0" dirty="0">
              <a:ln>
                <a:noFill/>
              </a:ln>
              <a:solidFill>
                <a:srgbClr val="0000FF"/>
              </a:solidFill>
              <a:effectLst/>
              <a:uLnTx/>
              <a:uFillTx/>
              <a:latin typeface="Calibri"/>
            </a:endParaRPr>
          </a:p>
          <a:p>
            <a:pPr marL="0" marR="0" lvl="0" indent="0" algn="l" defTabSz="914116"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11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6506616" y="861536"/>
            <a:ext cx="583814" cy="369332"/>
          </a:xfrm>
          <a:prstGeom prst="rect">
            <a:avLst/>
          </a:prstGeom>
          <a:solidFill>
            <a:srgbClr val="FF00FF"/>
          </a:solidFill>
        </p:spPr>
        <p:txBody>
          <a:bodyPr wrap="non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BBN</a:t>
            </a:r>
          </a:p>
        </p:txBody>
      </p:sp>
      <p:sp>
        <p:nvSpPr>
          <p:cNvPr id="9" name="TextBox 8"/>
          <p:cNvSpPr txBox="1"/>
          <p:nvPr/>
        </p:nvSpPr>
        <p:spPr>
          <a:xfrm>
            <a:off x="6477000" y="1230868"/>
            <a:ext cx="2709460" cy="369332"/>
          </a:xfrm>
          <a:prstGeom prst="rect">
            <a:avLst/>
          </a:prstGeom>
          <a:solidFill>
            <a:srgbClr val="FFFF00"/>
          </a:solidFill>
        </p:spPr>
        <p:txBody>
          <a:bodyPr wrap="non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Astrophysical Observations</a:t>
            </a:r>
          </a:p>
        </p:txBody>
      </p:sp>
      <p:sp>
        <p:nvSpPr>
          <p:cNvPr id="10" name="TextBox 9"/>
          <p:cNvSpPr txBox="1"/>
          <p:nvPr/>
        </p:nvSpPr>
        <p:spPr>
          <a:xfrm>
            <a:off x="7159539" y="861536"/>
            <a:ext cx="630301" cy="369332"/>
          </a:xfrm>
          <a:prstGeom prst="rect">
            <a:avLst/>
          </a:prstGeom>
          <a:solidFill>
            <a:srgbClr val="00FFFF"/>
          </a:solidFill>
        </p:spPr>
        <p:txBody>
          <a:bodyPr wrap="non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CMB</a:t>
            </a:r>
          </a:p>
        </p:txBody>
      </p:sp>
    </p:spTree>
    <p:extLst>
      <p:ext uri="{BB962C8B-B14F-4D97-AF65-F5344CB8AC3E}">
        <p14:creationId xmlns:p14="http://schemas.microsoft.com/office/powerpoint/2010/main" val="3971188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9119" y="644703"/>
            <a:ext cx="8229600" cy="5298897"/>
          </a:xfrm>
        </p:spPr>
        <p:txBody>
          <a:bodyPr>
            <a:normAutofit fontScale="55000" lnSpcReduction="20000"/>
          </a:bodyPr>
          <a:lstStyle/>
          <a:p>
            <a:pPr marL="0" indent="0">
              <a:buNone/>
            </a:pPr>
            <a:r>
              <a:rPr lang="en-US" dirty="0"/>
              <a:t>Abstract: </a:t>
            </a:r>
          </a:p>
          <a:p>
            <a:pPr marL="0" indent="0">
              <a:buNone/>
            </a:pPr>
            <a:endParaRPr lang="en-US" dirty="0"/>
          </a:p>
          <a:p>
            <a:pPr marL="0" indent="0">
              <a:buNone/>
            </a:pPr>
            <a:r>
              <a:rPr lang="en-US" dirty="0"/>
              <a:t>The precise value of the mean neutron lifetime, </a:t>
            </a:r>
            <a:r>
              <a:rPr lang="en-US" i="1" dirty="0" err="1"/>
              <a:t>τ</a:t>
            </a:r>
            <a:r>
              <a:rPr lang="en-US" i="1" baseline="-25000" dirty="0" err="1"/>
              <a:t>n</a:t>
            </a:r>
            <a:r>
              <a:rPr lang="en-US" dirty="0"/>
              <a:t>, plays an important role in nuclear and particle physics and cosmology. It is a key input for predicting the ratio of protons to helium atoms in the primordial universe and is used to search for new physics beyond the Standard Model of particle physics. </a:t>
            </a:r>
          </a:p>
          <a:p>
            <a:pPr marL="0" indent="0">
              <a:buNone/>
            </a:pPr>
            <a:endParaRPr lang="en-US" dirty="0"/>
          </a:p>
          <a:p>
            <a:pPr marL="0" indent="0">
              <a:buNone/>
            </a:pPr>
            <a:r>
              <a:rPr lang="en-US" dirty="0"/>
              <a:t>There is a 3.9 standard deviation discrepancy between </a:t>
            </a:r>
            <a:r>
              <a:rPr lang="en-US" i="1" dirty="0" err="1"/>
              <a:t>τ</a:t>
            </a:r>
            <a:r>
              <a:rPr lang="en-US" i="1" baseline="-25000" dirty="0" err="1"/>
              <a:t>n</a:t>
            </a:r>
            <a:r>
              <a:rPr lang="en-US" baseline="-25000" dirty="0"/>
              <a:t> </a:t>
            </a:r>
            <a:r>
              <a:rPr lang="en-US" dirty="0"/>
              <a:t>measured by counting the decay rate of free neutrons in a beam (887.7 ± 2.2 s) and by counting surviving ultracold neutrons stored for different storage times in a material trap (878.5 ± 0.8 s). </a:t>
            </a:r>
          </a:p>
          <a:p>
            <a:pPr marL="0" indent="0">
              <a:buNone/>
            </a:pPr>
            <a:endParaRPr lang="en-US" dirty="0"/>
          </a:p>
          <a:p>
            <a:pPr marL="0" indent="0">
              <a:buNone/>
            </a:pPr>
            <a:r>
              <a:rPr lang="en-US" dirty="0"/>
              <a:t>The experiment described here eliminates loss mechanisms present in previous trap experiments by levitating polarized ultracold neutrons above the surface of an asymmetric storage trap using a repulsive magnetic field gradient so that the stored neutrons do not interact with material trap walls and neutrons in quasi-stable orbits rapidly exit the trap.</a:t>
            </a:r>
          </a:p>
          <a:p>
            <a:pPr marL="0" indent="0">
              <a:buNone/>
            </a:pPr>
            <a:endParaRPr lang="en-US" dirty="0"/>
          </a:p>
          <a:p>
            <a:pPr marL="0" indent="0">
              <a:buNone/>
            </a:pPr>
            <a:r>
              <a:rPr lang="en-US" dirty="0"/>
              <a:t>As a result of this approach and the use of a new </a:t>
            </a:r>
            <a:r>
              <a:rPr lang="en-US" i="1" dirty="0"/>
              <a:t>in situ </a:t>
            </a:r>
            <a:r>
              <a:rPr lang="en-US" dirty="0"/>
              <a:t>neutron detector, the lifetime reported here </a:t>
            </a:r>
            <a:r>
              <a:rPr lang="en-US" dirty="0">
                <a:solidFill>
                  <a:srgbClr val="0000FF"/>
                </a:solidFill>
              </a:rPr>
              <a:t>877.7 ± 0.7 (stat) +0.3/-0.1 (sys) s</a:t>
            </a:r>
            <a:r>
              <a:rPr lang="en-US" dirty="0"/>
              <a:t> is the first modern measurement of </a:t>
            </a:r>
            <a:r>
              <a:rPr lang="en-US" i="1" dirty="0" err="1"/>
              <a:t>τ</a:t>
            </a:r>
            <a:r>
              <a:rPr lang="en-US" i="1" baseline="-25000" dirty="0" err="1"/>
              <a:t>n</a:t>
            </a:r>
            <a:r>
              <a:rPr lang="en-US" i="1" dirty="0"/>
              <a:t> </a:t>
            </a:r>
            <a:r>
              <a:rPr lang="en-US" dirty="0"/>
              <a:t>that does not require corrections larger than the quoted uncertainties.</a:t>
            </a:r>
          </a:p>
        </p:txBody>
      </p:sp>
      <p:sp>
        <p:nvSpPr>
          <p:cNvPr id="4" name="Slide Number Placeholder 3"/>
          <p:cNvSpPr>
            <a:spLocks noGrp="1"/>
          </p:cNvSpPr>
          <p:nvPr>
            <p:ph type="sldNum" sz="quarter" idx="12"/>
          </p:nvPr>
        </p:nvSpPr>
        <p:spPr/>
        <p:txBody>
          <a:bodyPr/>
          <a:lstStyle/>
          <a:p>
            <a:fld id="{C5AF7249-F59C-444E-9564-55A59CBB215A}" type="slidenum">
              <a:rPr lang="en-US" smtClean="0"/>
              <a:t>3</a:t>
            </a:fld>
            <a:endParaRPr lang="en-US"/>
          </a:p>
        </p:txBody>
      </p:sp>
    </p:spTree>
    <p:extLst>
      <p:ext uri="{BB962C8B-B14F-4D97-AF65-F5344CB8AC3E}">
        <p14:creationId xmlns:p14="http://schemas.microsoft.com/office/powerpoint/2010/main" val="2921660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90" y="80003"/>
            <a:ext cx="9144000" cy="779517"/>
          </a:xfrm>
        </p:spPr>
        <p:txBody>
          <a:bodyPr>
            <a:noAutofit/>
          </a:bodyPr>
          <a:lstStyle/>
          <a:p>
            <a:r>
              <a:rPr lang="en-US" sz="3200" dirty="0"/>
              <a:t>We have developed a new method for measuring the neutron lifetime</a:t>
            </a:r>
          </a:p>
        </p:txBody>
      </p:sp>
      <p:sp>
        <p:nvSpPr>
          <p:cNvPr id="3" name="Content Placeholder 2"/>
          <p:cNvSpPr>
            <a:spLocks noGrp="1"/>
          </p:cNvSpPr>
          <p:nvPr>
            <p:ph idx="1"/>
          </p:nvPr>
        </p:nvSpPr>
        <p:spPr>
          <a:xfrm>
            <a:off x="297342" y="1587881"/>
            <a:ext cx="8652347" cy="4256188"/>
          </a:xfrm>
        </p:spPr>
        <p:txBody>
          <a:bodyPr>
            <a:normAutofit fontScale="92500" lnSpcReduction="10000"/>
          </a:bodyPr>
          <a:lstStyle/>
          <a:p>
            <a:r>
              <a:rPr lang="en-US" sz="2800" dirty="0"/>
              <a:t>We have demonstrated an </a:t>
            </a:r>
            <a:r>
              <a:rPr lang="en-US" sz="2800" i="1" dirty="0"/>
              <a:t>in situ </a:t>
            </a:r>
            <a:r>
              <a:rPr lang="en-US" sz="2800" dirty="0"/>
              <a:t>active neutron detector that allows for many systematic tests and enables the measurement of corrections for cleaning effectiveness and phase space evolution.</a:t>
            </a:r>
          </a:p>
          <a:p>
            <a:r>
              <a:rPr lang="en-US" sz="2800" dirty="0"/>
              <a:t>We have made a measurement of </a:t>
            </a:r>
            <a:r>
              <a:rPr lang="en-US" sz="2800" i="1" dirty="0">
                <a:latin typeface="Symbol" charset="2"/>
                <a:cs typeface="Symbol" charset="2"/>
                <a:sym typeface="Symbol" panose="05050102010706020507" pitchFamily="18" charset="2"/>
              </a:rPr>
              <a:t> </a:t>
            </a:r>
            <a:r>
              <a:rPr lang="en-US" sz="2800" baseline="-25000" dirty="0">
                <a:cs typeface="Symbol" charset="2"/>
              </a:rPr>
              <a:t>n</a:t>
            </a:r>
            <a:r>
              <a:rPr lang="en-US" sz="2800" dirty="0"/>
              <a:t> for the first time with </a:t>
            </a:r>
            <a:r>
              <a:rPr lang="en-US" sz="2800" b="1" dirty="0">
                <a:solidFill>
                  <a:srgbClr val="FF0000"/>
                </a:solidFill>
              </a:rPr>
              <a:t>no extrapolation</a:t>
            </a:r>
            <a:r>
              <a:rPr lang="en-US" sz="2800" dirty="0"/>
              <a:t>: 877.7 ± 0.7 (stat) +0.3/-0.1 (sys) s.</a:t>
            </a:r>
          </a:p>
          <a:p>
            <a:r>
              <a:rPr lang="en-US" sz="2800" dirty="0"/>
              <a:t>All systematic uncertainties have been quantified by measurements.</a:t>
            </a:r>
          </a:p>
          <a:p>
            <a:r>
              <a:rPr lang="en-US" sz="2800" dirty="0"/>
              <a:t>During 2017/2018 running, with x5 lower background and optimized data-taking, we hope to achieve a statistical uncertainty of ± 0.35 s (stat) ± 0.15 s (20 weekends of data)</a:t>
            </a:r>
          </a:p>
        </p:txBody>
      </p:sp>
      <p:sp>
        <p:nvSpPr>
          <p:cNvPr id="4" name="Slide Number Placeholder 3"/>
          <p:cNvSpPr>
            <a:spLocks noGrp="1"/>
          </p:cNvSpPr>
          <p:nvPr>
            <p:ph type="sldNum" sz="quarter" idx="12"/>
          </p:nvPr>
        </p:nvSpPr>
        <p:spPr/>
        <p:txBody>
          <a:bodyPr/>
          <a:lstStyle/>
          <a:p>
            <a:fld id="{C5AF7249-F59C-444E-9564-55A59CBB215A}" type="slidenum">
              <a:rPr lang="en-US" smtClean="0"/>
              <a:pPr/>
              <a:t>30</a:t>
            </a:fld>
            <a:endParaRPr lang="en-US"/>
          </a:p>
        </p:txBody>
      </p:sp>
    </p:spTree>
    <p:extLst>
      <p:ext uri="{BB962C8B-B14F-4D97-AF65-F5344CB8AC3E}">
        <p14:creationId xmlns:p14="http://schemas.microsoft.com/office/powerpoint/2010/main" val="2313668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90A6-A46B-4172-BBF0-3C0A8EBD18F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DB413ED-5339-4171-A541-BD94A5B31D08}"/>
              </a:ext>
            </a:extLst>
          </p:cNvPr>
          <p:cNvPicPr>
            <a:picLocks noGrp="1" noChangeAspect="1"/>
          </p:cNvPicPr>
          <p:nvPr>
            <p:ph idx="1"/>
          </p:nvPr>
        </p:nvPicPr>
        <p:blipFill>
          <a:blip r:embed="rId2"/>
          <a:stretch>
            <a:fillRect/>
          </a:stretch>
        </p:blipFill>
        <p:spPr>
          <a:xfrm>
            <a:off x="3691942" y="1071070"/>
            <a:ext cx="4445048" cy="3823562"/>
          </a:xfrm>
          <a:prstGeom prst="rect">
            <a:avLst/>
          </a:prstGeom>
        </p:spPr>
      </p:pic>
      <p:sp>
        <p:nvSpPr>
          <p:cNvPr id="4" name="Slide Number Placeholder 3">
            <a:extLst>
              <a:ext uri="{FF2B5EF4-FFF2-40B4-BE49-F238E27FC236}">
                <a16:creationId xmlns:a16="http://schemas.microsoft.com/office/drawing/2014/main" id="{370EB1BB-3971-4267-8E89-36347FA0CC58}"/>
              </a:ext>
            </a:extLst>
          </p:cNvPr>
          <p:cNvSpPr>
            <a:spLocks noGrp="1"/>
          </p:cNvSpPr>
          <p:nvPr>
            <p:ph type="sldNum" sz="quarter" idx="12"/>
          </p:nvPr>
        </p:nvSpPr>
        <p:spPr/>
        <p:txBody>
          <a:bodyPr/>
          <a:lstStyle/>
          <a:p>
            <a:fld id="{C5AF7249-F59C-444E-9564-55A59CBB215A}" type="slidenum">
              <a:rPr lang="en-US" smtClean="0"/>
              <a:t>31</a:t>
            </a:fld>
            <a:endParaRPr lang="en-US"/>
          </a:p>
        </p:txBody>
      </p:sp>
      <p:sp>
        <p:nvSpPr>
          <p:cNvPr id="6" name="TextBox 5">
            <a:extLst>
              <a:ext uri="{FF2B5EF4-FFF2-40B4-BE49-F238E27FC236}">
                <a16:creationId xmlns:a16="http://schemas.microsoft.com/office/drawing/2014/main" id="{AE621B30-4E93-46C6-98B2-79A34AD860DB}"/>
              </a:ext>
            </a:extLst>
          </p:cNvPr>
          <p:cNvSpPr txBox="1"/>
          <p:nvPr/>
        </p:nvSpPr>
        <p:spPr>
          <a:xfrm>
            <a:off x="3842536" y="5304269"/>
            <a:ext cx="3684470" cy="369332"/>
          </a:xfrm>
          <a:prstGeom prst="rect">
            <a:avLst/>
          </a:prstGeom>
          <a:noFill/>
        </p:spPr>
        <p:txBody>
          <a:bodyPr wrap="none" rtlCol="0">
            <a:spAutoFit/>
          </a:bodyPr>
          <a:lstStyle/>
          <a:p>
            <a:r>
              <a:rPr lang="en-US" dirty="0"/>
              <a:t>Statistical reach for one-weekend run</a:t>
            </a:r>
          </a:p>
        </p:txBody>
      </p:sp>
    </p:spTree>
    <p:extLst>
      <p:ext uri="{BB962C8B-B14F-4D97-AF65-F5344CB8AC3E}">
        <p14:creationId xmlns:p14="http://schemas.microsoft.com/office/powerpoint/2010/main" val="1440379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2CC30-C4C4-4E94-9A35-CF65C0225CB8}"/>
              </a:ext>
            </a:extLst>
          </p:cNvPr>
          <p:cNvSpPr>
            <a:spLocks noGrp="1"/>
          </p:cNvSpPr>
          <p:nvPr>
            <p:ph type="title"/>
          </p:nvPr>
        </p:nvSpPr>
        <p:spPr/>
        <p:txBody>
          <a:bodyPr/>
          <a:lstStyle/>
          <a:p>
            <a:r>
              <a:rPr lang="en-US" dirty="0"/>
              <a:t>Bias from statistical models</a:t>
            </a:r>
          </a:p>
        </p:txBody>
      </p:sp>
      <p:pic>
        <p:nvPicPr>
          <p:cNvPr id="5" name="Content Placeholder 4">
            <a:extLst>
              <a:ext uri="{FF2B5EF4-FFF2-40B4-BE49-F238E27FC236}">
                <a16:creationId xmlns:a16="http://schemas.microsoft.com/office/drawing/2014/main" id="{CB1DCC68-C262-4892-83B8-E1CFFB9F2AD3}"/>
              </a:ext>
            </a:extLst>
          </p:cNvPr>
          <p:cNvPicPr>
            <a:picLocks noGrp="1" noChangeAspect="1"/>
          </p:cNvPicPr>
          <p:nvPr>
            <p:ph idx="1"/>
          </p:nvPr>
        </p:nvPicPr>
        <p:blipFill>
          <a:blip r:embed="rId2"/>
          <a:stretch>
            <a:fillRect/>
          </a:stretch>
        </p:blipFill>
        <p:spPr>
          <a:xfrm>
            <a:off x="544733" y="1571774"/>
            <a:ext cx="4606112" cy="3416015"/>
          </a:xfrm>
          <a:prstGeom prst="rect">
            <a:avLst/>
          </a:prstGeom>
        </p:spPr>
      </p:pic>
      <p:sp>
        <p:nvSpPr>
          <p:cNvPr id="4" name="Slide Number Placeholder 3">
            <a:extLst>
              <a:ext uri="{FF2B5EF4-FFF2-40B4-BE49-F238E27FC236}">
                <a16:creationId xmlns:a16="http://schemas.microsoft.com/office/drawing/2014/main" id="{180EF066-B22A-43E2-BA1A-9BE71E0D769C}"/>
              </a:ext>
            </a:extLst>
          </p:cNvPr>
          <p:cNvSpPr>
            <a:spLocks noGrp="1"/>
          </p:cNvSpPr>
          <p:nvPr>
            <p:ph type="sldNum" sz="quarter" idx="12"/>
          </p:nvPr>
        </p:nvSpPr>
        <p:spPr/>
        <p:txBody>
          <a:bodyPr/>
          <a:lstStyle/>
          <a:p>
            <a:fld id="{C5AF7249-F59C-444E-9564-55A59CBB215A}" type="slidenum">
              <a:rPr lang="en-US" smtClean="0"/>
              <a:t>32</a:t>
            </a:fld>
            <a:endParaRPr lang="en-US"/>
          </a:p>
        </p:txBody>
      </p:sp>
      <p:sp>
        <p:nvSpPr>
          <p:cNvPr id="6" name="TextBox 5">
            <a:extLst>
              <a:ext uri="{FF2B5EF4-FFF2-40B4-BE49-F238E27FC236}">
                <a16:creationId xmlns:a16="http://schemas.microsoft.com/office/drawing/2014/main" id="{B366D756-2F55-450B-A726-7133251D00E8}"/>
              </a:ext>
            </a:extLst>
          </p:cNvPr>
          <p:cNvSpPr txBox="1"/>
          <p:nvPr/>
        </p:nvSpPr>
        <p:spPr>
          <a:xfrm>
            <a:off x="5270643" y="1808252"/>
            <a:ext cx="3482939" cy="4524315"/>
          </a:xfrm>
          <a:prstGeom prst="rect">
            <a:avLst/>
          </a:prstGeom>
          <a:noFill/>
        </p:spPr>
        <p:txBody>
          <a:bodyPr wrap="square" rtlCol="0">
            <a:spAutoFit/>
          </a:bodyPr>
          <a:lstStyle/>
          <a:p>
            <a:r>
              <a:rPr lang="en-US" dirty="0"/>
              <a:t>The standard “weighted average” assumes a Gaussian distributed event population and can result in a significant statistical bias.</a:t>
            </a:r>
          </a:p>
          <a:p>
            <a:endParaRPr lang="en-US" dirty="0"/>
          </a:p>
          <a:p>
            <a:r>
              <a:rPr lang="en-US" dirty="0"/>
              <a:t>Number of trapped neutrons are Poisson distributed.</a:t>
            </a:r>
          </a:p>
          <a:p>
            <a:r>
              <a:rPr lang="en-US" dirty="0"/>
              <a:t> </a:t>
            </a:r>
          </a:p>
          <a:p>
            <a:r>
              <a:rPr lang="en-US" dirty="0"/>
              <a:t>Neutron decays follow binomial distribution, which gives a uncertainty much smaller than sqrt(N). </a:t>
            </a:r>
          </a:p>
          <a:p>
            <a:endParaRPr lang="en-US" dirty="0"/>
          </a:p>
          <a:p>
            <a:r>
              <a:rPr lang="en-US" dirty="0"/>
              <a:t>*The most probable is smaller than the mean for Poisson and binomial distributions. </a:t>
            </a:r>
          </a:p>
        </p:txBody>
      </p:sp>
    </p:spTree>
    <p:extLst>
      <p:ext uri="{BB962C8B-B14F-4D97-AF65-F5344CB8AC3E}">
        <p14:creationId xmlns:p14="http://schemas.microsoft.com/office/powerpoint/2010/main" val="2889231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8499B-B3B8-4544-9702-D99E06E786BE}"/>
              </a:ext>
            </a:extLst>
          </p:cNvPr>
          <p:cNvSpPr>
            <a:spLocks noGrp="1"/>
          </p:cNvSpPr>
          <p:nvPr>
            <p:ph type="title"/>
          </p:nvPr>
        </p:nvSpPr>
        <p:spPr/>
        <p:txBody>
          <a:bodyPr/>
          <a:lstStyle/>
          <a:p>
            <a:r>
              <a:rPr lang="en-US" dirty="0"/>
              <a:t>Background variations</a:t>
            </a:r>
          </a:p>
        </p:txBody>
      </p:sp>
      <p:pic>
        <p:nvPicPr>
          <p:cNvPr id="5" name="Content Placeholder 4">
            <a:extLst>
              <a:ext uri="{FF2B5EF4-FFF2-40B4-BE49-F238E27FC236}">
                <a16:creationId xmlns:a16="http://schemas.microsoft.com/office/drawing/2014/main" id="{0822E61B-715F-40E8-82D4-D85903022A5D}"/>
              </a:ext>
            </a:extLst>
          </p:cNvPr>
          <p:cNvPicPr>
            <a:picLocks noGrp="1" noChangeAspect="1"/>
          </p:cNvPicPr>
          <p:nvPr>
            <p:ph idx="1"/>
          </p:nvPr>
        </p:nvPicPr>
        <p:blipFill>
          <a:blip r:embed="rId2"/>
          <a:stretch>
            <a:fillRect/>
          </a:stretch>
        </p:blipFill>
        <p:spPr>
          <a:xfrm>
            <a:off x="0" y="1130157"/>
            <a:ext cx="6206308" cy="4669605"/>
          </a:xfrm>
          <a:prstGeom prst="rect">
            <a:avLst/>
          </a:prstGeom>
        </p:spPr>
      </p:pic>
      <p:sp>
        <p:nvSpPr>
          <p:cNvPr id="4" name="Slide Number Placeholder 3">
            <a:extLst>
              <a:ext uri="{FF2B5EF4-FFF2-40B4-BE49-F238E27FC236}">
                <a16:creationId xmlns:a16="http://schemas.microsoft.com/office/drawing/2014/main" id="{D3C0D47B-DC92-4E12-87E8-58D91A11EEAD}"/>
              </a:ext>
            </a:extLst>
          </p:cNvPr>
          <p:cNvSpPr>
            <a:spLocks noGrp="1"/>
          </p:cNvSpPr>
          <p:nvPr>
            <p:ph type="sldNum" sz="quarter" idx="12"/>
          </p:nvPr>
        </p:nvSpPr>
        <p:spPr/>
        <p:txBody>
          <a:bodyPr/>
          <a:lstStyle/>
          <a:p>
            <a:fld id="{C5AF7249-F59C-444E-9564-55A59CBB215A}" type="slidenum">
              <a:rPr lang="en-US" smtClean="0"/>
              <a:t>33</a:t>
            </a:fld>
            <a:endParaRPr lang="en-US"/>
          </a:p>
        </p:txBody>
      </p:sp>
      <p:pic>
        <p:nvPicPr>
          <p:cNvPr id="6" name="Picture 5">
            <a:extLst>
              <a:ext uri="{FF2B5EF4-FFF2-40B4-BE49-F238E27FC236}">
                <a16:creationId xmlns:a16="http://schemas.microsoft.com/office/drawing/2014/main" id="{9507D228-9C28-446D-BF1A-52CB5E1A2305}"/>
              </a:ext>
            </a:extLst>
          </p:cNvPr>
          <p:cNvPicPr>
            <a:picLocks noChangeAspect="1"/>
          </p:cNvPicPr>
          <p:nvPr/>
        </p:nvPicPr>
        <p:blipFill>
          <a:blip r:embed="rId3"/>
          <a:stretch>
            <a:fillRect/>
          </a:stretch>
        </p:blipFill>
        <p:spPr>
          <a:xfrm>
            <a:off x="5342560" y="1329899"/>
            <a:ext cx="3801440" cy="2888932"/>
          </a:xfrm>
          <a:prstGeom prst="rect">
            <a:avLst/>
          </a:prstGeom>
        </p:spPr>
      </p:pic>
    </p:spTree>
    <p:extLst>
      <p:ext uri="{BB962C8B-B14F-4D97-AF65-F5344CB8AC3E}">
        <p14:creationId xmlns:p14="http://schemas.microsoft.com/office/powerpoint/2010/main" val="3662605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04859"/>
            <a:ext cx="8890000" cy="663037"/>
          </a:xfrm>
        </p:spPr>
        <p:txBody>
          <a:bodyPr>
            <a:normAutofit/>
          </a:bodyPr>
          <a:lstStyle/>
          <a:p>
            <a:r>
              <a:rPr lang="en-US" sz="3600" dirty="0"/>
              <a:t>Importance of precise measurements of </a:t>
            </a:r>
            <a:r>
              <a:rPr lang="en-US" sz="3600" dirty="0" err="1">
                <a:latin typeface="Symbol" panose="05050102010706020507" pitchFamily="18" charset="2"/>
              </a:rPr>
              <a:t>t</a:t>
            </a:r>
            <a:r>
              <a:rPr lang="en-US" sz="3600" baseline="-25000" dirty="0" err="1"/>
              <a:t>n</a:t>
            </a:r>
            <a:endParaRPr lang="en-US" sz="3600" baseline="-25000" dirty="0"/>
          </a:p>
        </p:txBody>
      </p:sp>
      <p:sp>
        <p:nvSpPr>
          <p:cNvPr id="4" name="Slide Number Placeholder 3"/>
          <p:cNvSpPr>
            <a:spLocks noGrp="1"/>
          </p:cNvSpPr>
          <p:nvPr>
            <p:ph type="sldNum" sz="quarter" idx="12"/>
          </p:nvPr>
        </p:nvSpPr>
        <p:spPr/>
        <p:txBody>
          <a:bodyPr/>
          <a:lstStyle/>
          <a:p>
            <a:fld id="{C5AF7249-F59C-444E-9564-55A59CBB215A}" type="slidenum">
              <a:rPr lang="en-US" smtClean="0"/>
              <a:t>4</a:t>
            </a:fld>
            <a:endParaRPr lang="en-US"/>
          </a:p>
        </p:txBody>
      </p:sp>
      <p:graphicFrame>
        <p:nvGraphicFramePr>
          <p:cNvPr id="5" name="Object 4"/>
          <p:cNvGraphicFramePr>
            <a:graphicFrameLocks noChangeAspect="1"/>
          </p:cNvGraphicFramePr>
          <p:nvPr>
            <p:extLst/>
          </p:nvPr>
        </p:nvGraphicFramePr>
        <p:xfrm>
          <a:off x="4394200" y="2895600"/>
          <a:ext cx="127000" cy="203200"/>
        </p:xfrm>
        <a:graphic>
          <a:graphicData uri="http://schemas.openxmlformats.org/presentationml/2006/ole">
            <mc:AlternateContent xmlns:mc="http://schemas.openxmlformats.org/markup-compatibility/2006">
              <mc:Choice xmlns:v="urn:schemas-microsoft-com:vml" Requires="v">
                <p:oleObj spid="_x0000_s54586" name="Equation" r:id="rId4" imgW="127000" imgH="203200" progId="Equation.DSMT4">
                  <p:embed/>
                </p:oleObj>
              </mc:Choice>
              <mc:Fallback>
                <p:oleObj name="Equation" r:id="rId4" imgW="127000" imgH="203200" progId="Equation.DSMT4">
                  <p:embed/>
                  <p:pic>
                    <p:nvPicPr>
                      <p:cNvPr id="0" name=""/>
                      <p:cNvPicPr/>
                      <p:nvPr/>
                    </p:nvPicPr>
                    <p:blipFill>
                      <a:blip r:embed="rId5"/>
                      <a:stretch>
                        <a:fillRect/>
                      </a:stretch>
                    </p:blipFill>
                    <p:spPr>
                      <a:xfrm>
                        <a:off x="4394200" y="2895600"/>
                        <a:ext cx="127000" cy="203200"/>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6044421" y="5937046"/>
          <a:ext cx="1545366" cy="379052"/>
        </p:xfrm>
        <a:graphic>
          <a:graphicData uri="http://schemas.openxmlformats.org/presentationml/2006/ole">
            <mc:AlternateContent xmlns:mc="http://schemas.openxmlformats.org/markup-compatibility/2006">
              <mc:Choice xmlns:v="urn:schemas-microsoft-com:vml" Requires="v">
                <p:oleObj spid="_x0000_s54587" name="Equation" r:id="rId6" imgW="1346200" imgH="330200" progId="Equation.DSMT4">
                  <p:embed/>
                </p:oleObj>
              </mc:Choice>
              <mc:Fallback>
                <p:oleObj name="Equation" r:id="rId6" imgW="1346200" imgH="330200" progId="Equation.DSMT4">
                  <p:embed/>
                  <p:pic>
                    <p:nvPicPr>
                      <p:cNvPr id="0" name=""/>
                      <p:cNvPicPr/>
                      <p:nvPr/>
                    </p:nvPicPr>
                    <p:blipFill>
                      <a:blip r:embed="rId7"/>
                      <a:stretch>
                        <a:fillRect/>
                      </a:stretch>
                    </p:blipFill>
                    <p:spPr>
                      <a:xfrm>
                        <a:off x="6044421" y="5937046"/>
                        <a:ext cx="1545366" cy="379052"/>
                      </a:xfrm>
                      <a:prstGeom prst="rect">
                        <a:avLst/>
                      </a:prstGeom>
                    </p:spPr>
                  </p:pic>
                </p:oleObj>
              </mc:Fallback>
            </mc:AlternateContent>
          </a:graphicData>
        </a:graphic>
      </p:graphicFrame>
      <p:graphicFrame>
        <p:nvGraphicFramePr>
          <p:cNvPr id="22" name="Object 21"/>
          <p:cNvGraphicFramePr>
            <a:graphicFrameLocks noChangeAspect="1"/>
          </p:cNvGraphicFramePr>
          <p:nvPr>
            <p:extLst/>
          </p:nvPr>
        </p:nvGraphicFramePr>
        <p:xfrm>
          <a:off x="4394200" y="2895600"/>
          <a:ext cx="127000" cy="203200"/>
        </p:xfrm>
        <a:graphic>
          <a:graphicData uri="http://schemas.openxmlformats.org/presentationml/2006/ole">
            <mc:AlternateContent xmlns:mc="http://schemas.openxmlformats.org/markup-compatibility/2006">
              <mc:Choice xmlns:v="urn:schemas-microsoft-com:vml" Requires="v">
                <p:oleObj spid="_x0000_s54588" name="Equation" r:id="rId8" imgW="127000" imgH="203200" progId="Equation.DSMT4">
                  <p:embed/>
                </p:oleObj>
              </mc:Choice>
              <mc:Fallback>
                <p:oleObj name="Equation" r:id="rId8" imgW="127000" imgH="203200" progId="Equation.DSMT4">
                  <p:embed/>
                  <p:pic>
                    <p:nvPicPr>
                      <p:cNvPr id="0" name=""/>
                      <p:cNvPicPr/>
                      <p:nvPr/>
                    </p:nvPicPr>
                    <p:blipFill>
                      <a:blip r:embed="rId9"/>
                      <a:stretch>
                        <a:fillRect/>
                      </a:stretch>
                    </p:blipFill>
                    <p:spPr>
                      <a:xfrm>
                        <a:off x="4394200" y="2895600"/>
                        <a:ext cx="127000" cy="203200"/>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6044421" y="5213389"/>
          <a:ext cx="1594194" cy="710342"/>
        </p:xfrm>
        <a:graphic>
          <a:graphicData uri="http://schemas.openxmlformats.org/presentationml/2006/ole">
            <mc:AlternateContent xmlns:mc="http://schemas.openxmlformats.org/markup-compatibility/2006">
              <mc:Choice xmlns:v="urn:schemas-microsoft-com:vml" Requires="v">
                <p:oleObj spid="_x0000_s54589" name="Equation" r:id="rId10" imgW="1168400" imgH="520700" progId="Equation.DSMT4">
                  <p:embed/>
                </p:oleObj>
              </mc:Choice>
              <mc:Fallback>
                <p:oleObj name="Equation" r:id="rId10" imgW="1168400" imgH="520700" progId="Equation.DSMT4">
                  <p:embed/>
                  <p:pic>
                    <p:nvPicPr>
                      <p:cNvPr id="0" name=""/>
                      <p:cNvPicPr/>
                      <p:nvPr/>
                    </p:nvPicPr>
                    <p:blipFill>
                      <a:blip r:embed="rId11"/>
                      <a:stretch>
                        <a:fillRect/>
                      </a:stretch>
                    </p:blipFill>
                    <p:spPr>
                      <a:xfrm>
                        <a:off x="6044421" y="5213389"/>
                        <a:ext cx="1594194" cy="710342"/>
                      </a:xfrm>
                      <a:prstGeom prst="rect">
                        <a:avLst/>
                      </a:prstGeom>
                    </p:spPr>
                  </p:pic>
                </p:oleObj>
              </mc:Fallback>
            </mc:AlternateContent>
          </a:graphicData>
        </a:graphic>
      </p:graphicFrame>
      <p:graphicFrame>
        <p:nvGraphicFramePr>
          <p:cNvPr id="3" name="Object 2"/>
          <p:cNvGraphicFramePr>
            <a:graphicFrameLocks noChangeAspect="1"/>
          </p:cNvGraphicFramePr>
          <p:nvPr>
            <p:extLst/>
          </p:nvPr>
        </p:nvGraphicFramePr>
        <p:xfrm>
          <a:off x="4787900" y="2844800"/>
          <a:ext cx="127000" cy="203200"/>
        </p:xfrm>
        <a:graphic>
          <a:graphicData uri="http://schemas.openxmlformats.org/presentationml/2006/ole">
            <mc:AlternateContent xmlns:mc="http://schemas.openxmlformats.org/markup-compatibility/2006">
              <mc:Choice xmlns:v="urn:schemas-microsoft-com:vml" Requires="v">
                <p:oleObj spid="_x0000_s54590" name="Equation" r:id="rId12" imgW="127000" imgH="203200" progId="Equation.DSMT4">
                  <p:embed/>
                </p:oleObj>
              </mc:Choice>
              <mc:Fallback>
                <p:oleObj name="Equation" r:id="rId12" imgW="127000" imgH="203200" progId="Equation.DSMT4">
                  <p:embed/>
                  <p:pic>
                    <p:nvPicPr>
                      <p:cNvPr id="0" name=""/>
                      <p:cNvPicPr/>
                      <p:nvPr/>
                    </p:nvPicPr>
                    <p:blipFill>
                      <a:blip r:embed="rId13"/>
                      <a:stretch>
                        <a:fillRect/>
                      </a:stretch>
                    </p:blipFill>
                    <p:spPr>
                      <a:xfrm>
                        <a:off x="4787900" y="2844800"/>
                        <a:ext cx="127000" cy="203200"/>
                      </a:xfrm>
                      <a:prstGeom prst="rect">
                        <a:avLst/>
                      </a:prstGeom>
                    </p:spPr>
                  </p:pic>
                </p:oleObj>
              </mc:Fallback>
            </mc:AlternateContent>
          </a:graphicData>
        </a:graphic>
      </p:graphicFrame>
      <p:grpSp>
        <p:nvGrpSpPr>
          <p:cNvPr id="17" name="Group 16"/>
          <p:cNvGrpSpPr>
            <a:grpSpLocks noChangeAspect="1"/>
          </p:cNvGrpSpPr>
          <p:nvPr/>
        </p:nvGrpSpPr>
        <p:grpSpPr>
          <a:xfrm>
            <a:off x="4457700" y="1828815"/>
            <a:ext cx="3132087" cy="2829857"/>
            <a:chOff x="6129594" y="1240983"/>
            <a:chExt cx="4865030" cy="4419983"/>
          </a:xfrm>
        </p:grpSpPr>
        <p:pic>
          <p:nvPicPr>
            <p:cNvPr id="18" name="Picture 17"/>
            <p:cNvPicPr>
              <a:picLocks noChangeAspect="1"/>
            </p:cNvPicPr>
            <p:nvPr/>
          </p:nvPicPr>
          <p:blipFill>
            <a:blip r:embed="rId14"/>
            <a:stretch>
              <a:fillRect/>
            </a:stretch>
          </p:blipFill>
          <p:spPr>
            <a:xfrm>
              <a:off x="6129594" y="1240983"/>
              <a:ext cx="4865030" cy="4419983"/>
            </a:xfrm>
            <a:prstGeom prst="rect">
              <a:avLst/>
            </a:prstGeom>
          </p:spPr>
        </p:pic>
        <p:sp>
          <p:nvSpPr>
            <p:cNvPr id="19" name="Freeform 18"/>
            <p:cNvSpPr/>
            <p:nvPr/>
          </p:nvSpPr>
          <p:spPr>
            <a:xfrm>
              <a:off x="8900160" y="1405890"/>
              <a:ext cx="830580" cy="3509010"/>
            </a:xfrm>
            <a:custGeom>
              <a:avLst/>
              <a:gdLst>
                <a:gd name="connsiteX0" fmla="*/ 7620 w 830580"/>
                <a:gd name="connsiteY0" fmla="*/ 7620 h 3509010"/>
                <a:gd name="connsiteX1" fmla="*/ 0 w 830580"/>
                <a:gd name="connsiteY1" fmla="*/ 3509010 h 3509010"/>
                <a:gd name="connsiteX2" fmla="*/ 830580 w 830580"/>
                <a:gd name="connsiteY2" fmla="*/ 3509010 h 3509010"/>
                <a:gd name="connsiteX3" fmla="*/ 822960 w 830580"/>
                <a:gd name="connsiteY3" fmla="*/ 0 h 3509010"/>
              </a:gdLst>
              <a:ahLst/>
              <a:cxnLst>
                <a:cxn ang="0">
                  <a:pos x="connsiteX0" y="connsiteY0"/>
                </a:cxn>
                <a:cxn ang="0">
                  <a:pos x="connsiteX1" y="connsiteY1"/>
                </a:cxn>
                <a:cxn ang="0">
                  <a:pos x="connsiteX2" y="connsiteY2"/>
                </a:cxn>
                <a:cxn ang="0">
                  <a:pos x="connsiteX3" y="connsiteY3"/>
                </a:cxn>
              </a:cxnLst>
              <a:rect l="l" t="t" r="r" b="b"/>
              <a:pathLst>
                <a:path w="830580" h="3509010">
                  <a:moveTo>
                    <a:pt x="7620" y="7620"/>
                  </a:moveTo>
                  <a:lnTo>
                    <a:pt x="0" y="3509010"/>
                  </a:lnTo>
                  <a:lnTo>
                    <a:pt x="830580" y="3509010"/>
                  </a:lnTo>
                  <a:lnTo>
                    <a:pt x="822960" y="0"/>
                  </a:lnTo>
                </a:path>
              </a:pathLst>
            </a:custGeom>
            <a:solidFill>
              <a:srgbClr val="0000FF">
                <a:alpha val="4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a:off x="7111063" y="2167026"/>
              <a:ext cx="3615690" cy="2617470"/>
            </a:xfrm>
            <a:custGeom>
              <a:avLst/>
              <a:gdLst>
                <a:gd name="connsiteX0" fmla="*/ 0 w 3615690"/>
                <a:gd name="connsiteY0" fmla="*/ 0 h 2617470"/>
                <a:gd name="connsiteX1" fmla="*/ 3810 w 3615690"/>
                <a:gd name="connsiteY1" fmla="*/ 400050 h 2617470"/>
                <a:gd name="connsiteX2" fmla="*/ 3615690 w 3615690"/>
                <a:gd name="connsiteY2" fmla="*/ 2617470 h 2617470"/>
                <a:gd name="connsiteX3" fmla="*/ 3600450 w 3615690"/>
                <a:gd name="connsiteY3" fmla="*/ 2217420 h 2617470"/>
                <a:gd name="connsiteX4" fmla="*/ 0 w 3615690"/>
                <a:gd name="connsiteY4" fmla="*/ 0 h 261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5690" h="2617470">
                  <a:moveTo>
                    <a:pt x="0" y="0"/>
                  </a:moveTo>
                  <a:lnTo>
                    <a:pt x="3810" y="400050"/>
                  </a:lnTo>
                  <a:lnTo>
                    <a:pt x="3615690" y="2617470"/>
                  </a:lnTo>
                  <a:lnTo>
                    <a:pt x="3600450" y="2217420"/>
                  </a:lnTo>
                  <a:lnTo>
                    <a:pt x="0" y="0"/>
                  </a:lnTo>
                  <a:close/>
                </a:path>
              </a:pathLst>
            </a:custGeom>
            <a:solidFill>
              <a:srgbClr val="FFC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a:off x="7081907" y="3249210"/>
              <a:ext cx="3611880" cy="78105"/>
            </a:xfrm>
            <a:custGeom>
              <a:avLst/>
              <a:gdLst>
                <a:gd name="connsiteX0" fmla="*/ 0 w 3611880"/>
                <a:gd name="connsiteY0" fmla="*/ 78105 h 78105"/>
                <a:gd name="connsiteX1" fmla="*/ 3810 w 3611880"/>
                <a:gd name="connsiteY1" fmla="*/ 0 h 78105"/>
                <a:gd name="connsiteX2" fmla="*/ 3606165 w 3611880"/>
                <a:gd name="connsiteY2" fmla="*/ 5715 h 78105"/>
                <a:gd name="connsiteX3" fmla="*/ 3611880 w 3611880"/>
                <a:gd name="connsiteY3" fmla="*/ 72390 h 78105"/>
                <a:gd name="connsiteX4" fmla="*/ 0 w 3611880"/>
                <a:gd name="connsiteY4" fmla="*/ 78105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880" h="78105">
                  <a:moveTo>
                    <a:pt x="0" y="78105"/>
                  </a:moveTo>
                  <a:lnTo>
                    <a:pt x="3810" y="0"/>
                  </a:lnTo>
                  <a:lnTo>
                    <a:pt x="3606165" y="5715"/>
                  </a:lnTo>
                  <a:lnTo>
                    <a:pt x="3611880" y="72390"/>
                  </a:lnTo>
                  <a:lnTo>
                    <a:pt x="0" y="78105"/>
                  </a:lnTo>
                  <a:close/>
                </a:path>
              </a:pathLst>
            </a:cu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CV</a:t>
              </a:r>
            </a:p>
          </p:txBody>
        </p:sp>
        <p:sp>
          <p:nvSpPr>
            <p:cNvPr id="27" name="Freeform 26"/>
            <p:cNvSpPr/>
            <p:nvPr/>
          </p:nvSpPr>
          <p:spPr>
            <a:xfrm>
              <a:off x="7114873" y="3261817"/>
              <a:ext cx="3611880" cy="80010"/>
            </a:xfrm>
            <a:custGeom>
              <a:avLst/>
              <a:gdLst>
                <a:gd name="connsiteX0" fmla="*/ 0 w 3611880"/>
                <a:gd name="connsiteY0" fmla="*/ 80010 h 80010"/>
                <a:gd name="connsiteX1" fmla="*/ 11430 w 3611880"/>
                <a:gd name="connsiteY1" fmla="*/ 0 h 80010"/>
                <a:gd name="connsiteX2" fmla="*/ 3604260 w 3611880"/>
                <a:gd name="connsiteY2" fmla="*/ 3810 h 80010"/>
                <a:gd name="connsiteX3" fmla="*/ 3611880 w 3611880"/>
                <a:gd name="connsiteY3" fmla="*/ 72390 h 80010"/>
                <a:gd name="connsiteX4" fmla="*/ 0 w 3611880"/>
                <a:gd name="connsiteY4" fmla="*/ 80010 h 8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880" h="80010">
                  <a:moveTo>
                    <a:pt x="0" y="80010"/>
                  </a:moveTo>
                  <a:lnTo>
                    <a:pt x="11430" y="0"/>
                  </a:lnTo>
                  <a:lnTo>
                    <a:pt x="3604260" y="3810"/>
                  </a:lnTo>
                  <a:lnTo>
                    <a:pt x="3611880" y="72390"/>
                  </a:lnTo>
                  <a:lnTo>
                    <a:pt x="0" y="80010"/>
                  </a:lnTo>
                  <a:close/>
                </a:path>
              </a:pathLst>
            </a:cu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7112000" y="1539875"/>
              <a:ext cx="3590925" cy="2422525"/>
            </a:xfrm>
            <a:custGeom>
              <a:avLst/>
              <a:gdLst>
                <a:gd name="connsiteX0" fmla="*/ 0 w 3590925"/>
                <a:gd name="connsiteY0" fmla="*/ 0 h 2422525"/>
                <a:gd name="connsiteX1" fmla="*/ 6350 w 3590925"/>
                <a:gd name="connsiteY1" fmla="*/ 193675 h 2422525"/>
                <a:gd name="connsiteX2" fmla="*/ 3581400 w 3590925"/>
                <a:gd name="connsiteY2" fmla="*/ 2422525 h 2422525"/>
                <a:gd name="connsiteX3" fmla="*/ 3590925 w 3590925"/>
                <a:gd name="connsiteY3" fmla="*/ 2235200 h 2422525"/>
                <a:gd name="connsiteX4" fmla="*/ 0 w 3590925"/>
                <a:gd name="connsiteY4" fmla="*/ 0 h 242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0925" h="2422525">
                  <a:moveTo>
                    <a:pt x="0" y="0"/>
                  </a:moveTo>
                  <a:lnTo>
                    <a:pt x="6350" y="193675"/>
                  </a:lnTo>
                  <a:lnTo>
                    <a:pt x="3581400" y="2422525"/>
                  </a:lnTo>
                  <a:lnTo>
                    <a:pt x="3590925" y="2235200"/>
                  </a:lnTo>
                  <a:lnTo>
                    <a:pt x="0" y="0"/>
                  </a:lnTo>
                  <a:close/>
                </a:path>
              </a:pathLst>
            </a:custGeom>
            <a:solidFill>
              <a:srgbClr val="00FF00">
                <a:alpha val="4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9" name="Picture 28"/>
          <p:cNvPicPr>
            <a:picLocks noChangeAspect="1"/>
          </p:cNvPicPr>
          <p:nvPr/>
        </p:nvPicPr>
        <p:blipFill>
          <a:blip r:embed="rId15"/>
          <a:stretch>
            <a:fillRect/>
          </a:stretch>
        </p:blipFill>
        <p:spPr>
          <a:xfrm>
            <a:off x="597552" y="3043141"/>
            <a:ext cx="3276186" cy="2873488"/>
          </a:xfrm>
          <a:prstGeom prst="rect">
            <a:avLst/>
          </a:prstGeom>
        </p:spPr>
      </p:pic>
      <p:pic>
        <p:nvPicPr>
          <p:cNvPr id="30" name="Picture 29"/>
          <p:cNvPicPr>
            <a:picLocks noChangeAspect="1"/>
          </p:cNvPicPr>
          <p:nvPr/>
        </p:nvPicPr>
        <p:blipFill>
          <a:blip r:embed="rId16"/>
          <a:stretch>
            <a:fillRect/>
          </a:stretch>
        </p:blipFill>
        <p:spPr>
          <a:xfrm>
            <a:off x="1227749" y="1846664"/>
            <a:ext cx="1963718" cy="1074487"/>
          </a:xfrm>
          <a:prstGeom prst="rect">
            <a:avLst/>
          </a:prstGeom>
        </p:spPr>
      </p:pic>
      <p:sp>
        <p:nvSpPr>
          <p:cNvPr id="10" name="TextBox 9"/>
          <p:cNvSpPr txBox="1"/>
          <p:nvPr/>
        </p:nvSpPr>
        <p:spPr>
          <a:xfrm>
            <a:off x="981131" y="1278121"/>
            <a:ext cx="3728778" cy="369332"/>
          </a:xfrm>
          <a:prstGeom prst="rect">
            <a:avLst/>
          </a:prstGeom>
          <a:noFill/>
        </p:spPr>
        <p:txBody>
          <a:bodyPr wrap="none" rtlCol="0">
            <a:spAutoFit/>
          </a:bodyPr>
          <a:lstStyle/>
          <a:p>
            <a:r>
              <a:rPr lang="en-US" dirty="0" err="1"/>
              <a:t>Primodial</a:t>
            </a:r>
            <a:r>
              <a:rPr lang="en-US" dirty="0"/>
              <a:t> “big bang” nucleosynthesis</a:t>
            </a:r>
          </a:p>
        </p:txBody>
      </p:sp>
      <p:sp>
        <p:nvSpPr>
          <p:cNvPr id="12" name="TextBox 11"/>
          <p:cNvSpPr txBox="1"/>
          <p:nvPr/>
        </p:nvSpPr>
        <p:spPr>
          <a:xfrm>
            <a:off x="5510137" y="1234514"/>
            <a:ext cx="2268638" cy="369332"/>
          </a:xfrm>
          <a:prstGeom prst="rect">
            <a:avLst/>
          </a:prstGeom>
          <a:noFill/>
        </p:spPr>
        <p:txBody>
          <a:bodyPr wrap="square" rtlCol="0">
            <a:spAutoFit/>
          </a:bodyPr>
          <a:lstStyle/>
          <a:p>
            <a:r>
              <a:rPr lang="en-US" dirty="0"/>
              <a:t>Standard model tests</a:t>
            </a:r>
          </a:p>
        </p:txBody>
      </p:sp>
      <p:grpSp>
        <p:nvGrpSpPr>
          <p:cNvPr id="7" name="Group 6"/>
          <p:cNvGrpSpPr/>
          <p:nvPr/>
        </p:nvGrpSpPr>
        <p:grpSpPr>
          <a:xfrm>
            <a:off x="7536966" y="2129364"/>
            <a:ext cx="1334211" cy="1625368"/>
            <a:chOff x="7536966" y="2129364"/>
            <a:chExt cx="1334211" cy="1625368"/>
          </a:xfrm>
        </p:grpSpPr>
        <p:sp>
          <p:nvSpPr>
            <p:cNvPr id="14" name="TextBox 13"/>
            <p:cNvSpPr txBox="1"/>
            <p:nvPr/>
          </p:nvSpPr>
          <p:spPr>
            <a:xfrm>
              <a:off x="7807040" y="2129364"/>
              <a:ext cx="713657" cy="338554"/>
            </a:xfrm>
            <a:prstGeom prst="rect">
              <a:avLst/>
            </a:prstGeom>
            <a:noFill/>
          </p:spPr>
          <p:txBody>
            <a:bodyPr wrap="none" rtlCol="0">
              <a:spAutoFit/>
            </a:bodyPr>
            <a:lstStyle/>
            <a:p>
              <a:r>
                <a:rPr lang="en-US" sz="1600" b="1" dirty="0" err="1">
                  <a:solidFill>
                    <a:srgbClr val="00FF00"/>
                  </a:solidFill>
                </a:rPr>
                <a:t>pdg</a:t>
              </a:r>
              <a:r>
                <a:rPr lang="en-US" sz="1600" b="1" dirty="0">
                  <a:solidFill>
                    <a:srgbClr val="00FF00"/>
                  </a:solidFill>
                </a:rPr>
                <a:t> </a:t>
              </a:r>
              <a:r>
                <a:rPr lang="en-US" sz="1600" b="1" dirty="0" err="1">
                  <a:solidFill>
                    <a:srgbClr val="00FF00"/>
                  </a:solidFill>
                  <a:latin typeface="Symbol" panose="05050102010706020507" pitchFamily="18" charset="2"/>
                </a:rPr>
                <a:t>t</a:t>
              </a:r>
              <a:r>
                <a:rPr lang="en-US" sz="1600" b="1" baseline="-25000" dirty="0" err="1">
                  <a:solidFill>
                    <a:srgbClr val="00FF00"/>
                  </a:solidFill>
                </a:rPr>
                <a:t>n</a:t>
              </a:r>
              <a:endParaRPr lang="en-US" sz="1600" b="1" baseline="-25000" dirty="0">
                <a:solidFill>
                  <a:srgbClr val="00FF00"/>
                </a:solidFill>
              </a:endParaRPr>
            </a:p>
          </p:txBody>
        </p:sp>
        <p:sp>
          <p:nvSpPr>
            <p:cNvPr id="35" name="TextBox 34"/>
            <p:cNvSpPr txBox="1"/>
            <p:nvPr/>
          </p:nvSpPr>
          <p:spPr>
            <a:xfrm>
              <a:off x="7737309" y="2451067"/>
              <a:ext cx="875561" cy="338554"/>
            </a:xfrm>
            <a:prstGeom prst="rect">
              <a:avLst/>
            </a:prstGeom>
            <a:noFill/>
          </p:spPr>
          <p:txBody>
            <a:bodyPr wrap="none" rtlCol="0">
              <a:spAutoFit/>
            </a:bodyPr>
            <a:lstStyle/>
            <a:p>
              <a:r>
                <a:rPr lang="en-US" sz="1600" b="1" dirty="0">
                  <a:solidFill>
                    <a:srgbClr val="FFC000"/>
                  </a:solidFill>
                </a:rPr>
                <a:t>beam </a:t>
              </a:r>
              <a:r>
                <a:rPr lang="en-US" sz="1600" b="1" dirty="0" err="1">
                  <a:solidFill>
                    <a:srgbClr val="FFC000"/>
                  </a:solidFill>
                  <a:latin typeface="Symbol" panose="05050102010706020507" pitchFamily="18" charset="2"/>
                </a:rPr>
                <a:t>t</a:t>
              </a:r>
              <a:r>
                <a:rPr lang="en-US" sz="1600" b="1" baseline="-25000" dirty="0" err="1">
                  <a:solidFill>
                    <a:srgbClr val="FFC000"/>
                  </a:solidFill>
                </a:rPr>
                <a:t>n</a:t>
              </a:r>
              <a:endParaRPr lang="en-US" sz="1600" b="1" baseline="-25000" dirty="0">
                <a:solidFill>
                  <a:srgbClr val="FFC000"/>
                </a:solidFill>
              </a:endParaRPr>
            </a:p>
          </p:txBody>
        </p:sp>
        <p:sp>
          <p:nvSpPr>
            <p:cNvPr id="36" name="TextBox 35"/>
            <p:cNvSpPr txBox="1"/>
            <p:nvPr/>
          </p:nvSpPr>
          <p:spPr>
            <a:xfrm>
              <a:off x="7828680" y="2772770"/>
              <a:ext cx="662361" cy="338554"/>
            </a:xfrm>
            <a:prstGeom prst="rect">
              <a:avLst/>
            </a:prstGeom>
            <a:noFill/>
          </p:spPr>
          <p:txBody>
            <a:bodyPr wrap="none" rtlCol="0">
              <a:spAutoFit/>
            </a:bodyPr>
            <a:lstStyle/>
            <a:p>
              <a:r>
                <a:rPr lang="en-US" sz="1600" b="1" dirty="0" err="1">
                  <a:solidFill>
                    <a:srgbClr val="0000FF"/>
                  </a:solidFill>
                </a:rPr>
                <a:t>pdg</a:t>
              </a:r>
              <a:r>
                <a:rPr lang="en-US" sz="1600" b="1" dirty="0">
                  <a:solidFill>
                    <a:srgbClr val="0000FF"/>
                  </a:solidFill>
                </a:rPr>
                <a:t> </a:t>
              </a:r>
              <a:r>
                <a:rPr lang="en-US" sz="1600" b="1" dirty="0">
                  <a:solidFill>
                    <a:srgbClr val="0000FF"/>
                  </a:solidFill>
                  <a:latin typeface="Symbol" panose="05050102010706020507" pitchFamily="18" charset="2"/>
                </a:rPr>
                <a:t>l</a:t>
              </a:r>
              <a:endParaRPr lang="en-US" sz="1600" b="1" baseline="-25000" dirty="0">
                <a:solidFill>
                  <a:srgbClr val="0000FF"/>
                </a:solidFill>
                <a:latin typeface="Symbol" panose="05050102010706020507" pitchFamily="18" charset="2"/>
              </a:endParaRPr>
            </a:p>
          </p:txBody>
        </p:sp>
        <p:sp>
          <p:nvSpPr>
            <p:cNvPr id="37" name="TextBox 36"/>
            <p:cNvSpPr txBox="1"/>
            <p:nvPr/>
          </p:nvSpPr>
          <p:spPr>
            <a:xfrm>
              <a:off x="7536966" y="3094473"/>
              <a:ext cx="1334211" cy="338554"/>
            </a:xfrm>
            <a:prstGeom prst="rect">
              <a:avLst/>
            </a:prstGeom>
            <a:noFill/>
          </p:spPr>
          <p:txBody>
            <a:bodyPr wrap="none" rtlCol="0">
              <a:spAutoFit/>
            </a:bodyPr>
            <a:lstStyle/>
            <a:p>
              <a:r>
                <a:rPr lang="en-US" sz="1600" b="1" dirty="0">
                  <a:solidFill>
                    <a:srgbClr val="FF0000"/>
                  </a:solidFill>
                </a:rPr>
                <a:t>0</a:t>
              </a:r>
              <a:r>
                <a:rPr lang="en-US" sz="1600" b="1" baseline="30000" dirty="0">
                  <a:solidFill>
                    <a:srgbClr val="FF0000"/>
                  </a:solidFill>
                </a:rPr>
                <a:t>+</a:t>
              </a:r>
              <a:r>
                <a:rPr lang="en-US" sz="1600" b="1" dirty="0">
                  <a:solidFill>
                    <a:srgbClr val="FF0000"/>
                  </a:solidFill>
                </a:rPr>
                <a:t>→ 0</a:t>
              </a:r>
              <a:r>
                <a:rPr lang="en-US" sz="1600" b="1" baseline="30000" dirty="0">
                  <a:solidFill>
                    <a:srgbClr val="FF0000"/>
                  </a:solidFill>
                </a:rPr>
                <a:t>+</a:t>
              </a:r>
              <a:r>
                <a:rPr lang="en-US" sz="1600" b="1" dirty="0">
                  <a:solidFill>
                    <a:srgbClr val="FF0000"/>
                  </a:solidFill>
                </a:rPr>
                <a:t>decays</a:t>
              </a:r>
              <a:endParaRPr lang="en-US" sz="1600" b="1" baseline="-25000" dirty="0">
                <a:solidFill>
                  <a:srgbClr val="FF0000"/>
                </a:solidFill>
              </a:endParaRPr>
            </a:p>
          </p:txBody>
        </p:sp>
        <p:sp>
          <p:nvSpPr>
            <p:cNvPr id="38" name="TextBox 37"/>
            <p:cNvSpPr txBox="1"/>
            <p:nvPr/>
          </p:nvSpPr>
          <p:spPr>
            <a:xfrm>
              <a:off x="7931272" y="3416178"/>
              <a:ext cx="429926" cy="338554"/>
            </a:xfrm>
            <a:prstGeom prst="rect">
              <a:avLst/>
            </a:prstGeom>
            <a:noFill/>
          </p:spPr>
          <p:txBody>
            <a:bodyPr wrap="none" rtlCol="0">
              <a:spAutoFit/>
            </a:bodyPr>
            <a:lstStyle/>
            <a:p>
              <a:r>
                <a:rPr lang="en-US" sz="1600" b="1" dirty="0" err="1"/>
                <a:t>v</a:t>
              </a:r>
              <a:r>
                <a:rPr lang="en-US" sz="1600" b="1" baseline="-25000" dirty="0" err="1"/>
                <a:t>ud</a:t>
              </a:r>
              <a:endParaRPr lang="en-US" sz="1600" b="1" baseline="-25000" dirty="0"/>
            </a:p>
          </p:txBody>
        </p:sp>
      </p:grpSp>
      <p:graphicFrame>
        <p:nvGraphicFramePr>
          <p:cNvPr id="6" name="Object 5"/>
          <p:cNvGraphicFramePr>
            <a:graphicFrameLocks noChangeAspect="1"/>
          </p:cNvGraphicFramePr>
          <p:nvPr>
            <p:extLst/>
          </p:nvPr>
        </p:nvGraphicFramePr>
        <p:xfrm>
          <a:off x="6076556" y="4634763"/>
          <a:ext cx="1340777" cy="532873"/>
        </p:xfrm>
        <a:graphic>
          <a:graphicData uri="http://schemas.openxmlformats.org/presentationml/2006/ole">
            <mc:AlternateContent xmlns:mc="http://schemas.openxmlformats.org/markup-compatibility/2006">
              <mc:Choice xmlns:v="urn:schemas-microsoft-com:vml" Requires="v">
                <p:oleObj spid="_x0000_s54591" name="Equation" r:id="rId17" imgW="990360" imgH="393480" progId="Equation.3">
                  <p:embed/>
                </p:oleObj>
              </mc:Choice>
              <mc:Fallback>
                <p:oleObj name="Equation" r:id="rId17" imgW="990360" imgH="393480" progId="Equation.3">
                  <p:embed/>
                  <p:pic>
                    <p:nvPicPr>
                      <p:cNvPr id="0" name=""/>
                      <p:cNvPicPr/>
                      <p:nvPr/>
                    </p:nvPicPr>
                    <p:blipFill>
                      <a:blip r:embed="rId18"/>
                      <a:stretch>
                        <a:fillRect/>
                      </a:stretch>
                    </p:blipFill>
                    <p:spPr>
                      <a:xfrm>
                        <a:off x="6076556" y="4634763"/>
                        <a:ext cx="1340777" cy="532873"/>
                      </a:xfrm>
                      <a:prstGeom prst="rect">
                        <a:avLst/>
                      </a:prstGeom>
                    </p:spPr>
                  </p:pic>
                </p:oleObj>
              </mc:Fallback>
            </mc:AlternateContent>
          </a:graphicData>
        </a:graphic>
      </p:graphicFrame>
    </p:spTree>
    <p:extLst>
      <p:ext uri="{BB962C8B-B14F-4D97-AF65-F5344CB8AC3E}">
        <p14:creationId xmlns:p14="http://schemas.microsoft.com/office/powerpoint/2010/main" val="776464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stretch>
            <a:fillRect/>
          </a:stretch>
        </p:blipFill>
        <p:spPr>
          <a:xfrm>
            <a:off x="1477402" y="975574"/>
            <a:ext cx="6872886" cy="2337908"/>
          </a:xfrm>
          <a:prstGeom prst="rect">
            <a:avLst/>
          </a:prstGeom>
        </p:spPr>
      </p:pic>
      <p:grpSp>
        <p:nvGrpSpPr>
          <p:cNvPr id="34" name="Group 33"/>
          <p:cNvGrpSpPr/>
          <p:nvPr/>
        </p:nvGrpSpPr>
        <p:grpSpPr>
          <a:xfrm>
            <a:off x="1898514" y="3722543"/>
            <a:ext cx="6503961" cy="2884804"/>
            <a:chOff x="1952682" y="3416899"/>
            <a:chExt cx="6753281" cy="3266492"/>
          </a:xfrm>
        </p:grpSpPr>
        <p:grpSp>
          <p:nvGrpSpPr>
            <p:cNvPr id="35" name="Group 34"/>
            <p:cNvGrpSpPr/>
            <p:nvPr/>
          </p:nvGrpSpPr>
          <p:grpSpPr>
            <a:xfrm>
              <a:off x="1952682" y="3416899"/>
              <a:ext cx="3800971" cy="3266492"/>
              <a:chOff x="2259240" y="3489894"/>
              <a:chExt cx="3800971" cy="3266492"/>
            </a:xfrm>
          </p:grpSpPr>
          <p:grpSp>
            <p:nvGrpSpPr>
              <p:cNvPr id="45" name="Group 44"/>
              <p:cNvGrpSpPr/>
              <p:nvPr/>
            </p:nvGrpSpPr>
            <p:grpSpPr>
              <a:xfrm>
                <a:off x="2259240" y="5263758"/>
                <a:ext cx="3800971" cy="1492628"/>
                <a:chOff x="4328727" y="4300623"/>
                <a:chExt cx="4591141" cy="1802925"/>
              </a:xfrm>
            </p:grpSpPr>
            <p:grpSp>
              <p:nvGrpSpPr>
                <p:cNvPr id="80" name="Group 79"/>
                <p:cNvGrpSpPr/>
                <p:nvPr/>
              </p:nvGrpSpPr>
              <p:grpSpPr>
                <a:xfrm>
                  <a:off x="4328727" y="4300623"/>
                  <a:ext cx="1095356" cy="1802925"/>
                  <a:chOff x="1875889" y="1344755"/>
                  <a:chExt cx="1454735" cy="2394452"/>
                </a:xfrm>
              </p:grpSpPr>
              <p:pic>
                <p:nvPicPr>
                  <p:cNvPr id="94" name="Picture 93" descr="bottl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7976" y="2196409"/>
                    <a:ext cx="1262648" cy="1542798"/>
                  </a:xfrm>
                  <a:prstGeom prst="rect">
                    <a:avLst/>
                  </a:prstGeom>
                </p:spPr>
              </p:pic>
              <p:pic>
                <p:nvPicPr>
                  <p:cNvPr id="95" name="Picture 94" descr="pitche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349959" flipH="1">
                    <a:off x="1875889" y="1344755"/>
                    <a:ext cx="861055" cy="861055"/>
                  </a:xfrm>
                  <a:prstGeom prst="rect">
                    <a:avLst/>
                  </a:prstGeom>
                </p:spPr>
              </p:pic>
              <p:sp>
                <p:nvSpPr>
                  <p:cNvPr id="96" name="Oval 95"/>
                  <p:cNvSpPr/>
                  <p:nvPr/>
                </p:nvSpPr>
                <p:spPr>
                  <a:xfrm>
                    <a:off x="2506154" y="3257588"/>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7" name="Oval 96"/>
                  <p:cNvSpPr/>
                  <p:nvPr/>
                </p:nvSpPr>
                <p:spPr>
                  <a:xfrm>
                    <a:off x="2736416" y="3105024"/>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8" name="Oval 97"/>
                  <p:cNvSpPr/>
                  <p:nvPr/>
                </p:nvSpPr>
                <p:spPr>
                  <a:xfrm>
                    <a:off x="2506154" y="2901706"/>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Oval 98"/>
                  <p:cNvSpPr/>
                  <p:nvPr/>
                </p:nvSpPr>
                <p:spPr>
                  <a:xfrm>
                    <a:off x="2607810" y="2073101"/>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Oval 99"/>
                  <p:cNvSpPr/>
                  <p:nvPr/>
                </p:nvSpPr>
                <p:spPr>
                  <a:xfrm>
                    <a:off x="2585021" y="2256109"/>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Oval 100"/>
                  <p:cNvSpPr/>
                  <p:nvPr/>
                </p:nvSpPr>
                <p:spPr>
                  <a:xfrm>
                    <a:off x="2787243" y="3317352"/>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2" name="Oval 101"/>
                  <p:cNvSpPr/>
                  <p:nvPr/>
                </p:nvSpPr>
                <p:spPr>
                  <a:xfrm>
                    <a:off x="2600578" y="1845729"/>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3" name="Oval 102"/>
                  <p:cNvSpPr/>
                  <p:nvPr/>
                </p:nvSpPr>
                <p:spPr>
                  <a:xfrm>
                    <a:off x="2506154" y="3151464"/>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4" name="Oval 103"/>
                  <p:cNvSpPr/>
                  <p:nvPr/>
                </p:nvSpPr>
                <p:spPr>
                  <a:xfrm>
                    <a:off x="2735049" y="2174757"/>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5" name="Oval 104"/>
                  <p:cNvSpPr/>
                  <p:nvPr/>
                </p:nvSpPr>
                <p:spPr>
                  <a:xfrm>
                    <a:off x="2686677" y="1971446"/>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Oval 105"/>
                  <p:cNvSpPr/>
                  <p:nvPr/>
                </p:nvSpPr>
                <p:spPr>
                  <a:xfrm>
                    <a:off x="2836705" y="3039053"/>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Oval 106"/>
                  <p:cNvSpPr/>
                  <p:nvPr/>
                </p:nvSpPr>
                <p:spPr>
                  <a:xfrm>
                    <a:off x="2635849" y="3423477"/>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1" name="Group 80"/>
                <p:cNvGrpSpPr/>
                <p:nvPr/>
              </p:nvGrpSpPr>
              <p:grpSpPr>
                <a:xfrm>
                  <a:off x="5454317" y="4941884"/>
                  <a:ext cx="950723" cy="1161664"/>
                  <a:chOff x="2450266" y="4743287"/>
                  <a:chExt cx="1262648" cy="1542798"/>
                </a:xfrm>
              </p:grpSpPr>
              <p:grpSp>
                <p:nvGrpSpPr>
                  <p:cNvPr id="86" name="Group 85"/>
                  <p:cNvGrpSpPr/>
                  <p:nvPr/>
                </p:nvGrpSpPr>
                <p:grpSpPr>
                  <a:xfrm>
                    <a:off x="2450266" y="4743287"/>
                    <a:ext cx="1262648" cy="1542798"/>
                    <a:chOff x="4921059" y="2174757"/>
                    <a:chExt cx="1262648" cy="1542798"/>
                  </a:xfrm>
                </p:grpSpPr>
                <p:pic>
                  <p:nvPicPr>
                    <p:cNvPr id="92" name="Picture 91" descr="bottl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1059" y="2174757"/>
                      <a:ext cx="1262648" cy="1542798"/>
                    </a:xfrm>
                    <a:prstGeom prst="rect">
                      <a:avLst/>
                    </a:prstGeom>
                  </p:spPr>
                </p:pic>
                <p:sp>
                  <p:nvSpPr>
                    <p:cNvPr id="93" name="Can 92"/>
                    <p:cNvSpPr/>
                    <p:nvPr/>
                  </p:nvSpPr>
                  <p:spPr>
                    <a:xfrm>
                      <a:off x="5290145" y="2336109"/>
                      <a:ext cx="465012" cy="203845"/>
                    </a:xfrm>
                    <a:prstGeom prst="can">
                      <a:avLst>
                        <a:gd name="adj" fmla="val 50000"/>
                      </a:avLst>
                    </a:prstGeom>
                    <a:solidFill>
                      <a:srgbClr val="575A5B">
                        <a:alpha val="8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7" name="Oval 86"/>
                  <p:cNvSpPr/>
                  <p:nvPr/>
                </p:nvSpPr>
                <p:spPr>
                  <a:xfrm>
                    <a:off x="3131881" y="5700573"/>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Oval 87"/>
                  <p:cNvSpPr/>
                  <p:nvPr/>
                </p:nvSpPr>
                <p:spPr>
                  <a:xfrm>
                    <a:off x="2901619" y="5497255"/>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Oval 88"/>
                  <p:cNvSpPr/>
                  <p:nvPr/>
                </p:nvSpPr>
                <p:spPr>
                  <a:xfrm>
                    <a:off x="3182708" y="5912901"/>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Oval 89"/>
                  <p:cNvSpPr/>
                  <p:nvPr/>
                </p:nvSpPr>
                <p:spPr>
                  <a:xfrm>
                    <a:off x="2901619" y="5747013"/>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Oval 90"/>
                  <p:cNvSpPr/>
                  <p:nvPr/>
                </p:nvSpPr>
                <p:spPr>
                  <a:xfrm>
                    <a:off x="3031314" y="6019026"/>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2" name="Group 81"/>
                <p:cNvGrpSpPr/>
                <p:nvPr/>
              </p:nvGrpSpPr>
              <p:grpSpPr>
                <a:xfrm>
                  <a:off x="7969145" y="4799919"/>
                  <a:ext cx="950723" cy="1215981"/>
                  <a:chOff x="6582335" y="4799919"/>
                  <a:chExt cx="950723" cy="1215981"/>
                </a:xfrm>
              </p:grpSpPr>
              <p:pic>
                <p:nvPicPr>
                  <p:cNvPr id="84" name="Picture 83" descr="bottl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92212">
                    <a:off x="6582335" y="4799919"/>
                    <a:ext cx="950723" cy="1161664"/>
                  </a:xfrm>
                  <a:prstGeom prst="rect">
                    <a:avLst/>
                  </a:prstGeom>
                </p:spPr>
              </p:pic>
              <p:sp>
                <p:nvSpPr>
                  <p:cNvPr id="85" name="Oval 84"/>
                  <p:cNvSpPr/>
                  <p:nvPr/>
                </p:nvSpPr>
                <p:spPr>
                  <a:xfrm>
                    <a:off x="7275674" y="5939357"/>
                    <a:ext cx="76543" cy="76543"/>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83" name="Straight Arrow Connector 82"/>
                <p:cNvCxnSpPr/>
                <p:nvPr/>
              </p:nvCxnSpPr>
              <p:spPr>
                <a:xfrm>
                  <a:off x="6436048" y="5509591"/>
                  <a:ext cx="153429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2263928" y="3489894"/>
                <a:ext cx="2961649" cy="1466092"/>
                <a:chOff x="425689" y="4310237"/>
                <a:chExt cx="3671467" cy="1817470"/>
              </a:xfrm>
            </p:grpSpPr>
            <p:grpSp>
              <p:nvGrpSpPr>
                <p:cNvPr id="50" name="Group 49"/>
                <p:cNvGrpSpPr/>
                <p:nvPr/>
              </p:nvGrpSpPr>
              <p:grpSpPr>
                <a:xfrm>
                  <a:off x="425689" y="4310237"/>
                  <a:ext cx="1095356" cy="1802925"/>
                  <a:chOff x="1875889" y="1344755"/>
                  <a:chExt cx="1454735" cy="2394452"/>
                </a:xfrm>
              </p:grpSpPr>
              <p:pic>
                <p:nvPicPr>
                  <p:cNvPr id="66" name="Picture 65" descr="bottle.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7976" y="2196409"/>
                    <a:ext cx="1262648" cy="1542798"/>
                  </a:xfrm>
                  <a:prstGeom prst="rect">
                    <a:avLst/>
                  </a:prstGeom>
                </p:spPr>
              </p:pic>
              <p:pic>
                <p:nvPicPr>
                  <p:cNvPr id="67" name="Picture 66" descr="pitcher.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349959" flipH="1">
                    <a:off x="1875889" y="1344755"/>
                    <a:ext cx="861055" cy="861055"/>
                  </a:xfrm>
                  <a:prstGeom prst="rect">
                    <a:avLst/>
                  </a:prstGeom>
                </p:spPr>
              </p:pic>
              <p:sp>
                <p:nvSpPr>
                  <p:cNvPr id="68" name="Oval 67"/>
                  <p:cNvSpPr/>
                  <p:nvPr/>
                </p:nvSpPr>
                <p:spPr>
                  <a:xfrm>
                    <a:off x="2506154" y="3257588"/>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Oval 68"/>
                  <p:cNvSpPr/>
                  <p:nvPr/>
                </p:nvSpPr>
                <p:spPr>
                  <a:xfrm>
                    <a:off x="2736416" y="3105024"/>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Oval 69"/>
                  <p:cNvSpPr/>
                  <p:nvPr/>
                </p:nvSpPr>
                <p:spPr>
                  <a:xfrm>
                    <a:off x="2506154" y="2901706"/>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Oval 70"/>
                  <p:cNvSpPr/>
                  <p:nvPr/>
                </p:nvSpPr>
                <p:spPr>
                  <a:xfrm>
                    <a:off x="2607810" y="2073101"/>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Oval 71"/>
                  <p:cNvSpPr/>
                  <p:nvPr/>
                </p:nvSpPr>
                <p:spPr>
                  <a:xfrm>
                    <a:off x="2585021" y="2256109"/>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Oval 72"/>
                  <p:cNvSpPr/>
                  <p:nvPr/>
                </p:nvSpPr>
                <p:spPr>
                  <a:xfrm>
                    <a:off x="2787243" y="3317352"/>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Oval 73"/>
                  <p:cNvSpPr/>
                  <p:nvPr/>
                </p:nvSpPr>
                <p:spPr>
                  <a:xfrm>
                    <a:off x="2600578" y="1845729"/>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Oval 74"/>
                  <p:cNvSpPr/>
                  <p:nvPr/>
                </p:nvSpPr>
                <p:spPr>
                  <a:xfrm>
                    <a:off x="2506154" y="3151464"/>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Oval 75"/>
                  <p:cNvSpPr/>
                  <p:nvPr/>
                </p:nvSpPr>
                <p:spPr>
                  <a:xfrm>
                    <a:off x="2735049" y="2174757"/>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Oval 76"/>
                  <p:cNvSpPr/>
                  <p:nvPr/>
                </p:nvSpPr>
                <p:spPr>
                  <a:xfrm>
                    <a:off x="2686677" y="1971446"/>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Oval 77"/>
                  <p:cNvSpPr/>
                  <p:nvPr/>
                </p:nvSpPr>
                <p:spPr>
                  <a:xfrm>
                    <a:off x="2836705" y="3039053"/>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Oval 78"/>
                  <p:cNvSpPr/>
                  <p:nvPr/>
                </p:nvSpPr>
                <p:spPr>
                  <a:xfrm>
                    <a:off x="2635849" y="3423477"/>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1" name="Group 50"/>
                <p:cNvGrpSpPr/>
                <p:nvPr/>
              </p:nvGrpSpPr>
              <p:grpSpPr>
                <a:xfrm>
                  <a:off x="1551279" y="4951498"/>
                  <a:ext cx="950723" cy="1161664"/>
                  <a:chOff x="2450266" y="4743287"/>
                  <a:chExt cx="1262648" cy="1542798"/>
                </a:xfrm>
              </p:grpSpPr>
              <p:grpSp>
                <p:nvGrpSpPr>
                  <p:cNvPr id="58" name="Group 57"/>
                  <p:cNvGrpSpPr/>
                  <p:nvPr/>
                </p:nvGrpSpPr>
                <p:grpSpPr>
                  <a:xfrm>
                    <a:off x="2450266" y="4743287"/>
                    <a:ext cx="1262648" cy="1542798"/>
                    <a:chOff x="4921059" y="2174757"/>
                    <a:chExt cx="1262648" cy="1542798"/>
                  </a:xfrm>
                </p:grpSpPr>
                <p:pic>
                  <p:nvPicPr>
                    <p:cNvPr id="64" name="Picture 63" descr="bottle.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1059" y="2174757"/>
                      <a:ext cx="1262648" cy="1542798"/>
                    </a:xfrm>
                    <a:prstGeom prst="rect">
                      <a:avLst/>
                    </a:prstGeom>
                  </p:spPr>
                </p:pic>
                <p:sp>
                  <p:nvSpPr>
                    <p:cNvPr id="65" name="Can 64"/>
                    <p:cNvSpPr/>
                    <p:nvPr/>
                  </p:nvSpPr>
                  <p:spPr>
                    <a:xfrm>
                      <a:off x="5290145" y="2336109"/>
                      <a:ext cx="465012" cy="203845"/>
                    </a:xfrm>
                    <a:prstGeom prst="can">
                      <a:avLst>
                        <a:gd name="adj" fmla="val 50000"/>
                      </a:avLst>
                    </a:prstGeom>
                    <a:solidFill>
                      <a:srgbClr val="575A5B">
                        <a:alpha val="8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9" name="Oval 58"/>
                  <p:cNvSpPr/>
                  <p:nvPr/>
                </p:nvSpPr>
                <p:spPr>
                  <a:xfrm>
                    <a:off x="3131881" y="5700573"/>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p:cNvSpPr/>
                  <p:nvPr/>
                </p:nvSpPr>
                <p:spPr>
                  <a:xfrm>
                    <a:off x="2901619" y="5497255"/>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Oval 60"/>
                  <p:cNvSpPr/>
                  <p:nvPr/>
                </p:nvSpPr>
                <p:spPr>
                  <a:xfrm>
                    <a:off x="3182708" y="5912901"/>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Oval 61"/>
                  <p:cNvSpPr/>
                  <p:nvPr/>
                </p:nvSpPr>
                <p:spPr>
                  <a:xfrm>
                    <a:off x="2901619" y="5747013"/>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Oval 62"/>
                  <p:cNvSpPr/>
                  <p:nvPr/>
                </p:nvSpPr>
                <p:spPr>
                  <a:xfrm>
                    <a:off x="3031314" y="6019026"/>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2" name="Group 51"/>
                <p:cNvGrpSpPr/>
                <p:nvPr/>
              </p:nvGrpSpPr>
              <p:grpSpPr>
                <a:xfrm>
                  <a:off x="3146433" y="4809533"/>
                  <a:ext cx="950723" cy="1318174"/>
                  <a:chOff x="3914849" y="4787056"/>
                  <a:chExt cx="1262648" cy="1750658"/>
                </a:xfrm>
              </p:grpSpPr>
              <p:pic>
                <p:nvPicPr>
                  <p:cNvPr id="54" name="Picture 53" descr="bottle.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292212">
                    <a:off x="3914849" y="4787056"/>
                    <a:ext cx="1262648" cy="1542798"/>
                  </a:xfrm>
                  <a:prstGeom prst="rect">
                    <a:avLst/>
                  </a:prstGeom>
                </p:spPr>
              </p:pic>
              <p:sp>
                <p:nvSpPr>
                  <p:cNvPr id="55" name="Oval 54"/>
                  <p:cNvSpPr/>
                  <p:nvPr/>
                </p:nvSpPr>
                <p:spPr>
                  <a:xfrm>
                    <a:off x="4988379" y="6389618"/>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Oval 55"/>
                  <p:cNvSpPr/>
                  <p:nvPr/>
                </p:nvSpPr>
                <p:spPr>
                  <a:xfrm>
                    <a:off x="4758117" y="6186300"/>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Oval 56"/>
                  <p:cNvSpPr/>
                  <p:nvPr/>
                </p:nvSpPr>
                <p:spPr>
                  <a:xfrm>
                    <a:off x="4758117" y="6436058"/>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53" name="Straight Arrow Connector 52"/>
                <p:cNvCxnSpPr/>
                <p:nvPr/>
              </p:nvCxnSpPr>
              <p:spPr>
                <a:xfrm>
                  <a:off x="2617412" y="5519205"/>
                  <a:ext cx="406187"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47" name="TextBox 46"/>
              <p:cNvSpPr txBox="1"/>
              <p:nvPr/>
            </p:nvSpPr>
            <p:spPr>
              <a:xfrm>
                <a:off x="2366811" y="4967550"/>
                <a:ext cx="776891" cy="338554"/>
              </a:xfrm>
              <a:prstGeom prst="rect">
                <a:avLst/>
              </a:prstGeom>
              <a:noFill/>
            </p:spPr>
            <p:txBody>
              <a:bodyPr wrap="square" rtlCol="0">
                <a:spAutoFit/>
              </a:bodyPr>
              <a:lstStyle/>
              <a:p>
                <a:pPr algn="ctr"/>
                <a:r>
                  <a:rPr lang="en-US" sz="1600" dirty="0">
                    <a:solidFill>
                      <a:srgbClr val="800000"/>
                    </a:solidFill>
                    <a:latin typeface="Palatino"/>
                    <a:cs typeface="Palatino"/>
                  </a:rPr>
                  <a:t>Fill</a:t>
                </a:r>
              </a:p>
            </p:txBody>
          </p:sp>
          <p:sp>
            <p:nvSpPr>
              <p:cNvPr id="48" name="TextBox 47"/>
              <p:cNvSpPr txBox="1"/>
              <p:nvPr/>
            </p:nvSpPr>
            <p:spPr>
              <a:xfrm>
                <a:off x="3772476" y="4975352"/>
                <a:ext cx="776891" cy="338554"/>
              </a:xfrm>
              <a:prstGeom prst="rect">
                <a:avLst/>
              </a:prstGeom>
              <a:noFill/>
            </p:spPr>
            <p:txBody>
              <a:bodyPr wrap="square" rtlCol="0">
                <a:spAutoFit/>
              </a:bodyPr>
              <a:lstStyle/>
              <a:p>
                <a:pPr algn="ctr"/>
                <a:r>
                  <a:rPr lang="en-US" sz="1600" dirty="0">
                    <a:solidFill>
                      <a:srgbClr val="800000"/>
                    </a:solidFill>
                    <a:latin typeface="Palatino"/>
                    <a:cs typeface="Palatino"/>
                  </a:rPr>
                  <a:t>Store</a:t>
                </a:r>
              </a:p>
            </p:txBody>
          </p:sp>
          <p:sp>
            <p:nvSpPr>
              <p:cNvPr id="49" name="TextBox 48"/>
              <p:cNvSpPr txBox="1"/>
              <p:nvPr/>
            </p:nvSpPr>
            <p:spPr>
              <a:xfrm>
                <a:off x="5084656" y="5038234"/>
                <a:ext cx="776891" cy="338553"/>
              </a:xfrm>
              <a:prstGeom prst="rect">
                <a:avLst/>
              </a:prstGeom>
              <a:noFill/>
            </p:spPr>
            <p:txBody>
              <a:bodyPr wrap="square" rtlCol="0">
                <a:spAutoFit/>
              </a:bodyPr>
              <a:lstStyle/>
              <a:p>
                <a:pPr algn="ctr"/>
                <a:r>
                  <a:rPr lang="en-US" sz="1600" dirty="0">
                    <a:solidFill>
                      <a:srgbClr val="800000"/>
                    </a:solidFill>
                    <a:latin typeface="Palatino"/>
                    <a:cs typeface="Palatino"/>
                  </a:rPr>
                  <a:t>Count</a:t>
                </a:r>
              </a:p>
            </p:txBody>
          </p:sp>
        </p:grpSp>
        <p:grpSp>
          <p:nvGrpSpPr>
            <p:cNvPr id="36" name="Group 35"/>
            <p:cNvGrpSpPr/>
            <p:nvPr/>
          </p:nvGrpSpPr>
          <p:grpSpPr>
            <a:xfrm>
              <a:off x="5496273" y="3727897"/>
              <a:ext cx="3209690" cy="2207922"/>
              <a:chOff x="5496273" y="3727897"/>
              <a:chExt cx="3209690" cy="2207922"/>
            </a:xfrm>
          </p:grpSpPr>
          <p:pic>
            <p:nvPicPr>
              <p:cNvPr id="37" name="Picture 36" descr="eyes_closed_plot.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2584" y="4220115"/>
                <a:ext cx="2545711" cy="1602127"/>
              </a:xfrm>
              <a:prstGeom prst="rect">
                <a:avLst/>
              </a:prstGeom>
            </p:spPr>
          </p:pic>
          <p:sp>
            <p:nvSpPr>
              <p:cNvPr id="38" name="TextBox 37"/>
              <p:cNvSpPr txBox="1"/>
              <p:nvPr/>
            </p:nvSpPr>
            <p:spPr>
              <a:xfrm>
                <a:off x="7864256" y="5685878"/>
                <a:ext cx="841707" cy="249941"/>
              </a:xfrm>
              <a:prstGeom prst="rect">
                <a:avLst/>
              </a:prstGeom>
              <a:noFill/>
            </p:spPr>
            <p:txBody>
              <a:bodyPr wrap="square" rtlCol="0">
                <a:spAutoFit/>
              </a:bodyPr>
              <a:lstStyle/>
              <a:p>
                <a:pPr algn="ctr"/>
                <a:r>
                  <a:rPr lang="en-US" sz="1400" dirty="0"/>
                  <a:t>Time</a:t>
                </a:r>
              </a:p>
            </p:txBody>
          </p:sp>
          <p:sp>
            <p:nvSpPr>
              <p:cNvPr id="41" name="TextBox 40"/>
              <p:cNvSpPr txBox="1"/>
              <p:nvPr/>
            </p:nvSpPr>
            <p:spPr>
              <a:xfrm>
                <a:off x="5496273" y="3727897"/>
                <a:ext cx="1039026" cy="523220"/>
              </a:xfrm>
              <a:prstGeom prst="rect">
                <a:avLst/>
              </a:prstGeom>
              <a:noFill/>
            </p:spPr>
            <p:txBody>
              <a:bodyPr wrap="square" rtlCol="0">
                <a:spAutoFit/>
              </a:bodyPr>
              <a:lstStyle/>
              <a:p>
                <a:pPr algn="ctr"/>
                <a:r>
                  <a:rPr lang="en-US" sz="1400" dirty="0"/>
                  <a:t>Number Observed</a:t>
                </a:r>
              </a:p>
            </p:txBody>
          </p:sp>
        </p:grpSp>
      </p:grpSp>
      <p:sp>
        <p:nvSpPr>
          <p:cNvPr id="5" name="TextBox 4"/>
          <p:cNvSpPr txBox="1"/>
          <p:nvPr/>
        </p:nvSpPr>
        <p:spPr>
          <a:xfrm>
            <a:off x="-52915" y="1478943"/>
            <a:ext cx="1373217" cy="923330"/>
          </a:xfrm>
          <a:prstGeom prst="rect">
            <a:avLst/>
          </a:prstGeom>
          <a:noFill/>
        </p:spPr>
        <p:txBody>
          <a:bodyPr wrap="square" rtlCol="0">
            <a:spAutoFit/>
          </a:bodyPr>
          <a:lstStyle/>
          <a:p>
            <a:pPr algn="ctr"/>
            <a:r>
              <a:rPr lang="en-US" dirty="0"/>
              <a:t>Cold Neutron </a:t>
            </a:r>
            <a:r>
              <a:rPr lang="en-US" u="sng" dirty="0"/>
              <a:t>Beam</a:t>
            </a:r>
          </a:p>
        </p:txBody>
      </p:sp>
      <p:sp>
        <p:nvSpPr>
          <p:cNvPr id="109" name="TextBox 108"/>
          <p:cNvSpPr txBox="1"/>
          <p:nvPr/>
        </p:nvSpPr>
        <p:spPr>
          <a:xfrm>
            <a:off x="81930" y="4508206"/>
            <a:ext cx="1106088" cy="1138773"/>
          </a:xfrm>
          <a:prstGeom prst="rect">
            <a:avLst/>
          </a:prstGeom>
          <a:noFill/>
        </p:spPr>
        <p:txBody>
          <a:bodyPr wrap="square" rtlCol="0">
            <a:spAutoFit/>
          </a:bodyPr>
          <a:lstStyle/>
          <a:p>
            <a:pPr algn="ctr"/>
            <a:r>
              <a:rPr lang="en-US" dirty="0"/>
              <a:t>Ultracold Neutron (UCN)</a:t>
            </a:r>
          </a:p>
          <a:p>
            <a:pPr algn="ctr"/>
            <a:r>
              <a:rPr lang="en-US" u="sng" dirty="0"/>
              <a:t>Bottle</a:t>
            </a:r>
          </a:p>
        </p:txBody>
      </p:sp>
      <p:sp>
        <p:nvSpPr>
          <p:cNvPr id="3" name="Title 2"/>
          <p:cNvSpPr>
            <a:spLocks noGrp="1"/>
          </p:cNvSpPr>
          <p:nvPr>
            <p:ph type="title"/>
          </p:nvPr>
        </p:nvSpPr>
        <p:spPr>
          <a:xfrm>
            <a:off x="250689" y="183623"/>
            <a:ext cx="8906974" cy="831131"/>
          </a:xfrm>
        </p:spPr>
        <p:txBody>
          <a:bodyPr>
            <a:normAutofit fontScale="90000"/>
          </a:bodyPr>
          <a:lstStyle/>
          <a:p>
            <a:r>
              <a:rPr lang="en-US" dirty="0"/>
              <a:t>The two techniques used to measure </a:t>
            </a:r>
            <a:r>
              <a:rPr lang="en-US" dirty="0" err="1">
                <a:latin typeface="Symbol" charset="2"/>
                <a:cs typeface="Symbol" charset="2"/>
              </a:rPr>
              <a:t>t</a:t>
            </a:r>
            <a:r>
              <a:rPr lang="en-US" baseline="-25000" dirty="0" err="1">
                <a:latin typeface="+mn-lt"/>
                <a:cs typeface="Symbol" charset="2"/>
              </a:rPr>
              <a:t>n</a:t>
            </a:r>
            <a:endParaRPr lang="en-US" baseline="-25000" dirty="0">
              <a:latin typeface="+mn-lt"/>
            </a:endParaRPr>
          </a:p>
        </p:txBody>
      </p:sp>
      <p:cxnSp>
        <p:nvCxnSpPr>
          <p:cNvPr id="4" name="Straight Connector 3"/>
          <p:cNvCxnSpPr>
            <a:cxnSpLocks/>
          </p:cNvCxnSpPr>
          <p:nvPr/>
        </p:nvCxnSpPr>
        <p:spPr>
          <a:xfrm>
            <a:off x="498370" y="3422385"/>
            <a:ext cx="8116925" cy="1"/>
          </a:xfrm>
          <a:prstGeom prst="line">
            <a:avLst/>
          </a:prstGeom>
          <a:effectLst>
            <a:glow rad="139700">
              <a:schemeClr val="accent5">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C5AF7249-F59C-444E-9564-55A59CBB215A}" type="slidenum">
              <a:rPr lang="en-US" smtClean="0"/>
              <a:t>5</a:t>
            </a:fld>
            <a:endParaRPr lang="en-US"/>
          </a:p>
        </p:txBody>
      </p:sp>
    </p:spTree>
    <p:extLst>
      <p:ext uri="{BB962C8B-B14F-4D97-AF65-F5344CB8AC3E}">
        <p14:creationId xmlns:p14="http://schemas.microsoft.com/office/powerpoint/2010/main" val="4118488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878774"/>
          </a:xfrm>
        </p:spPr>
        <p:txBody>
          <a:bodyPr>
            <a:normAutofit/>
          </a:bodyPr>
          <a:lstStyle/>
          <a:p>
            <a:r>
              <a:rPr lang="en-US" sz="4000" dirty="0"/>
              <a:t>History and status of </a:t>
            </a:r>
            <a:r>
              <a:rPr lang="en-US" sz="4000" i="1" dirty="0">
                <a:latin typeface="Symbol" panose="05050102010706020507" pitchFamily="18" charset="2"/>
                <a:cs typeface="Symbol" charset="2"/>
                <a:sym typeface="Symbol" panose="05050102010706020507" pitchFamily="18" charset="2"/>
              </a:rPr>
              <a:t> </a:t>
            </a:r>
            <a:r>
              <a:rPr lang="en-US" sz="4000" baseline="-25000" dirty="0">
                <a:cs typeface="Symbol" charset="2"/>
              </a:rPr>
              <a:t>n</a:t>
            </a:r>
            <a:r>
              <a:rPr lang="en-US" sz="4000" dirty="0"/>
              <a:t> </a:t>
            </a:r>
          </a:p>
        </p:txBody>
      </p:sp>
      <p:sp>
        <p:nvSpPr>
          <p:cNvPr id="3" name="Slide Number Placeholder 2"/>
          <p:cNvSpPr>
            <a:spLocks noGrp="1"/>
          </p:cNvSpPr>
          <p:nvPr>
            <p:ph type="sldNum" sz="quarter" idx="12"/>
          </p:nvPr>
        </p:nvSpPr>
        <p:spPr/>
        <p:txBody>
          <a:bodyPr/>
          <a:lstStyle/>
          <a:p>
            <a:fld id="{C5AF7249-F59C-444E-9564-55A59CBB215A}" type="slidenum">
              <a:rPr lang="en-US" smtClean="0"/>
              <a:t>6</a:t>
            </a:fld>
            <a:endParaRPr lang="en-US"/>
          </a:p>
        </p:txBody>
      </p:sp>
      <p:grpSp>
        <p:nvGrpSpPr>
          <p:cNvPr id="6" name="Group 5"/>
          <p:cNvGrpSpPr/>
          <p:nvPr/>
        </p:nvGrpSpPr>
        <p:grpSpPr>
          <a:xfrm>
            <a:off x="1768865" y="5754134"/>
            <a:ext cx="5790263" cy="921303"/>
            <a:chOff x="1622197" y="5441876"/>
            <a:chExt cx="5790263" cy="921303"/>
          </a:xfrm>
        </p:grpSpPr>
        <p:sp>
          <p:nvSpPr>
            <p:cNvPr id="7" name="TextBox 6"/>
            <p:cNvSpPr txBox="1"/>
            <p:nvPr/>
          </p:nvSpPr>
          <p:spPr>
            <a:xfrm>
              <a:off x="1622197" y="5901514"/>
              <a:ext cx="5640006" cy="461665"/>
            </a:xfrm>
            <a:prstGeom prst="rect">
              <a:avLst/>
            </a:prstGeom>
            <a:noFill/>
          </p:spPr>
          <p:txBody>
            <a:bodyPr wrap="square" rtlCol="0">
              <a:spAutoFit/>
            </a:bodyPr>
            <a:lstStyle/>
            <a:p>
              <a:r>
                <a:rPr lang="en-US" sz="2400" dirty="0">
                  <a:solidFill>
                    <a:srgbClr val="FF0000"/>
                  </a:solidFill>
                  <a:latin typeface="Arial"/>
                  <a:cs typeface="Arial"/>
                </a:rPr>
                <a:t>Most precise Bottle: </a:t>
              </a:r>
              <a:r>
                <a:rPr lang="en-US" sz="2400" i="1" dirty="0">
                  <a:solidFill>
                    <a:srgbClr val="FF0000"/>
                  </a:solidFill>
                  <a:latin typeface="Symbol" panose="05050102010706020507" pitchFamily="18" charset="2"/>
                  <a:cs typeface="Symbol" charset="2"/>
                  <a:sym typeface="Symbol" panose="05050102010706020507" pitchFamily="18" charset="2"/>
                </a:rPr>
                <a:t></a:t>
              </a:r>
              <a:r>
                <a:rPr lang="en-US" sz="2400" i="1" dirty="0">
                  <a:latin typeface="Symbol" panose="05050102010706020507" pitchFamily="18" charset="2"/>
                  <a:cs typeface="Symbol" charset="2"/>
                  <a:sym typeface="Symbol" panose="05050102010706020507" pitchFamily="18" charset="2"/>
                </a:rPr>
                <a:t> </a:t>
              </a:r>
              <a:r>
                <a:rPr lang="en-US" sz="2400" baseline="-25000" dirty="0">
                  <a:solidFill>
                    <a:srgbClr val="FF0000"/>
                  </a:solidFill>
                  <a:cs typeface="Symbol" charset="2"/>
                </a:rPr>
                <a:t>n</a:t>
              </a:r>
              <a:r>
                <a:rPr lang="en-US" sz="2400" dirty="0">
                  <a:solidFill>
                    <a:srgbClr val="FF0000"/>
                  </a:solidFill>
                  <a:latin typeface="Palatino"/>
                  <a:cs typeface="Palatino"/>
                </a:rPr>
                <a:t> </a:t>
              </a:r>
              <a:r>
                <a:rPr lang="en-US" sz="2400" dirty="0">
                  <a:solidFill>
                    <a:srgbClr val="FF0000"/>
                  </a:solidFill>
                  <a:latin typeface="Arial"/>
                  <a:cs typeface="Arial"/>
                </a:rPr>
                <a:t>= 878.5 ± 0.8 </a:t>
              </a:r>
              <a:r>
                <a:rPr lang="en-US" sz="2400" dirty="0">
                  <a:solidFill>
                    <a:srgbClr val="FF0000"/>
                  </a:solidFill>
                  <a:latin typeface="Palatino"/>
                  <a:cs typeface="Palatino"/>
                </a:rPr>
                <a:t>s</a:t>
              </a:r>
              <a:endParaRPr lang="en-US" sz="2400" dirty="0">
                <a:solidFill>
                  <a:srgbClr val="FF0000"/>
                </a:solidFill>
                <a:latin typeface="Symbol" charset="2"/>
                <a:cs typeface="Symbol" charset="2"/>
              </a:endParaRPr>
            </a:p>
          </p:txBody>
        </p:sp>
        <p:sp>
          <p:nvSpPr>
            <p:cNvPr id="8" name="TextBox 7"/>
            <p:cNvSpPr txBox="1"/>
            <p:nvPr/>
          </p:nvSpPr>
          <p:spPr>
            <a:xfrm>
              <a:off x="1622197" y="5441876"/>
              <a:ext cx="5790263" cy="461665"/>
            </a:xfrm>
            <a:prstGeom prst="rect">
              <a:avLst/>
            </a:prstGeom>
            <a:noFill/>
          </p:spPr>
          <p:txBody>
            <a:bodyPr wrap="square" rtlCol="0">
              <a:spAutoFit/>
            </a:bodyPr>
            <a:lstStyle/>
            <a:p>
              <a:r>
                <a:rPr lang="en-US" sz="2400" dirty="0">
                  <a:solidFill>
                    <a:schemeClr val="accent1"/>
                  </a:solidFill>
                  <a:latin typeface="Arial"/>
                  <a:cs typeface="Arial"/>
                </a:rPr>
                <a:t>Most precise Beam: </a:t>
              </a:r>
              <a:r>
                <a:rPr lang="en-US" sz="2400" i="1" dirty="0">
                  <a:solidFill>
                    <a:schemeClr val="accent1"/>
                  </a:solidFill>
                  <a:latin typeface="Symbol" panose="05050102010706020507" pitchFamily="18" charset="2"/>
                  <a:cs typeface="Symbol" charset="2"/>
                  <a:sym typeface="Symbol" panose="05050102010706020507" pitchFamily="18" charset="2"/>
                </a:rPr>
                <a:t></a:t>
              </a:r>
              <a:r>
                <a:rPr lang="en-US" sz="2400" i="1" dirty="0">
                  <a:latin typeface="Symbol" panose="05050102010706020507" pitchFamily="18" charset="2"/>
                  <a:cs typeface="Symbol" charset="2"/>
                  <a:sym typeface="Symbol" panose="05050102010706020507" pitchFamily="18" charset="2"/>
                </a:rPr>
                <a:t> </a:t>
              </a:r>
              <a:r>
                <a:rPr lang="en-US" sz="2400" baseline="-25000" dirty="0">
                  <a:solidFill>
                    <a:schemeClr val="accent1"/>
                  </a:solidFill>
                  <a:cs typeface="Symbol" charset="2"/>
                </a:rPr>
                <a:t>n</a:t>
              </a:r>
              <a:r>
                <a:rPr lang="en-US" sz="2400" dirty="0">
                  <a:solidFill>
                    <a:schemeClr val="accent1"/>
                  </a:solidFill>
                  <a:latin typeface="Palatino"/>
                  <a:cs typeface="Palatino"/>
                </a:rPr>
                <a:t> </a:t>
              </a:r>
              <a:r>
                <a:rPr lang="en-US" sz="2400" dirty="0">
                  <a:solidFill>
                    <a:schemeClr val="accent1"/>
                  </a:solidFill>
                  <a:latin typeface="Arial"/>
                  <a:cs typeface="Arial"/>
                </a:rPr>
                <a:t>= 887.1 ± 2.2 s</a:t>
              </a:r>
            </a:p>
          </p:txBody>
        </p:sp>
      </p:grpSp>
      <p:pic>
        <p:nvPicPr>
          <p:cNvPr id="4" name="Picture 3"/>
          <p:cNvPicPr>
            <a:picLocks noChangeAspect="1"/>
          </p:cNvPicPr>
          <p:nvPr/>
        </p:nvPicPr>
        <p:blipFill>
          <a:blip r:embed="rId3"/>
          <a:stretch>
            <a:fillRect/>
          </a:stretch>
        </p:blipFill>
        <p:spPr>
          <a:xfrm>
            <a:off x="0" y="832402"/>
            <a:ext cx="9089924" cy="4865030"/>
          </a:xfrm>
          <a:prstGeom prst="rect">
            <a:avLst/>
          </a:prstGeom>
        </p:spPr>
      </p:pic>
      <p:sp>
        <p:nvSpPr>
          <p:cNvPr id="9" name="Oval 8"/>
          <p:cNvSpPr/>
          <p:nvPr/>
        </p:nvSpPr>
        <p:spPr>
          <a:xfrm>
            <a:off x="5216498" y="2894569"/>
            <a:ext cx="380011" cy="36813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956086" y="1833382"/>
            <a:ext cx="452785" cy="617517"/>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110530" y="787471"/>
            <a:ext cx="9254530" cy="4877223"/>
          </a:xfrm>
          <a:prstGeom prst="rect">
            <a:avLst/>
          </a:prstGeom>
        </p:spPr>
      </p:pic>
    </p:spTree>
    <p:extLst>
      <p:ext uri="{BB962C8B-B14F-4D97-AF65-F5344CB8AC3E}">
        <p14:creationId xmlns:p14="http://schemas.microsoft.com/office/powerpoint/2010/main" val="83216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878774"/>
          </a:xfrm>
        </p:spPr>
        <p:txBody>
          <a:bodyPr>
            <a:normAutofit/>
          </a:bodyPr>
          <a:lstStyle/>
          <a:p>
            <a:r>
              <a:rPr lang="en-US" sz="4000" dirty="0"/>
              <a:t>History and status of </a:t>
            </a:r>
            <a:r>
              <a:rPr lang="en-US" sz="4000" i="1" dirty="0">
                <a:latin typeface="Symbol" panose="05050102010706020507" pitchFamily="18" charset="2"/>
                <a:cs typeface="Symbol" charset="2"/>
                <a:sym typeface="Symbol" panose="05050102010706020507" pitchFamily="18" charset="2"/>
              </a:rPr>
              <a:t> </a:t>
            </a:r>
            <a:r>
              <a:rPr lang="en-US" sz="4000" baseline="-25000" dirty="0">
                <a:cs typeface="Symbol" charset="2"/>
              </a:rPr>
              <a:t>n</a:t>
            </a:r>
            <a:r>
              <a:rPr lang="en-US" sz="4000" dirty="0"/>
              <a:t> </a:t>
            </a:r>
          </a:p>
        </p:txBody>
      </p:sp>
      <p:sp>
        <p:nvSpPr>
          <p:cNvPr id="3" name="Slide Number Placeholder 2"/>
          <p:cNvSpPr>
            <a:spLocks noGrp="1"/>
          </p:cNvSpPr>
          <p:nvPr>
            <p:ph type="sldNum" sz="quarter" idx="12"/>
          </p:nvPr>
        </p:nvSpPr>
        <p:spPr/>
        <p:txBody>
          <a:bodyPr/>
          <a:lstStyle/>
          <a:p>
            <a:fld id="{C5AF7249-F59C-444E-9564-55A59CBB215A}" type="slidenum">
              <a:rPr lang="en-US" smtClean="0"/>
              <a:t>7</a:t>
            </a:fld>
            <a:endParaRPr lang="en-US"/>
          </a:p>
        </p:txBody>
      </p:sp>
      <p:grpSp>
        <p:nvGrpSpPr>
          <p:cNvPr id="6" name="Group 5"/>
          <p:cNvGrpSpPr/>
          <p:nvPr/>
        </p:nvGrpSpPr>
        <p:grpSpPr>
          <a:xfrm>
            <a:off x="1768865" y="5754134"/>
            <a:ext cx="5790263" cy="921303"/>
            <a:chOff x="1622197" y="5441876"/>
            <a:chExt cx="5790263" cy="921303"/>
          </a:xfrm>
        </p:grpSpPr>
        <p:sp>
          <p:nvSpPr>
            <p:cNvPr id="7" name="TextBox 6"/>
            <p:cNvSpPr txBox="1"/>
            <p:nvPr/>
          </p:nvSpPr>
          <p:spPr>
            <a:xfrm>
              <a:off x="1622197" y="5901514"/>
              <a:ext cx="5640006" cy="461665"/>
            </a:xfrm>
            <a:prstGeom prst="rect">
              <a:avLst/>
            </a:prstGeom>
            <a:noFill/>
          </p:spPr>
          <p:txBody>
            <a:bodyPr wrap="square" rtlCol="0">
              <a:spAutoFit/>
            </a:bodyPr>
            <a:lstStyle/>
            <a:p>
              <a:r>
                <a:rPr lang="en-US" sz="2400" dirty="0">
                  <a:solidFill>
                    <a:srgbClr val="FF0000"/>
                  </a:solidFill>
                  <a:latin typeface="Arial"/>
                  <a:cs typeface="Arial"/>
                </a:rPr>
                <a:t>Most precise Bottle: </a:t>
              </a:r>
              <a:r>
                <a:rPr lang="en-US" sz="2400" i="1" dirty="0">
                  <a:solidFill>
                    <a:srgbClr val="FF0000"/>
                  </a:solidFill>
                  <a:latin typeface="Symbol" panose="05050102010706020507" pitchFamily="18" charset="2"/>
                  <a:cs typeface="Symbol" charset="2"/>
                  <a:sym typeface="Symbol" panose="05050102010706020507" pitchFamily="18" charset="2"/>
                </a:rPr>
                <a:t></a:t>
              </a:r>
              <a:r>
                <a:rPr lang="en-US" sz="2400" i="1" dirty="0">
                  <a:latin typeface="Symbol" panose="05050102010706020507" pitchFamily="18" charset="2"/>
                  <a:cs typeface="Symbol" charset="2"/>
                  <a:sym typeface="Symbol" panose="05050102010706020507" pitchFamily="18" charset="2"/>
                </a:rPr>
                <a:t> </a:t>
              </a:r>
              <a:r>
                <a:rPr lang="en-US" sz="2400" baseline="-25000" dirty="0">
                  <a:solidFill>
                    <a:srgbClr val="FF0000"/>
                  </a:solidFill>
                  <a:cs typeface="Symbol" charset="2"/>
                </a:rPr>
                <a:t>n</a:t>
              </a:r>
              <a:r>
                <a:rPr lang="en-US" sz="2400" dirty="0">
                  <a:solidFill>
                    <a:srgbClr val="FF0000"/>
                  </a:solidFill>
                  <a:latin typeface="Palatino"/>
                  <a:cs typeface="Palatino"/>
                </a:rPr>
                <a:t> </a:t>
              </a:r>
              <a:r>
                <a:rPr lang="en-US" sz="2400" dirty="0">
                  <a:solidFill>
                    <a:srgbClr val="FF0000"/>
                  </a:solidFill>
                  <a:latin typeface="Arial"/>
                  <a:cs typeface="Arial"/>
                </a:rPr>
                <a:t>= 878.5 ± 0.8 </a:t>
              </a:r>
              <a:r>
                <a:rPr lang="en-US" sz="2400" dirty="0">
                  <a:solidFill>
                    <a:srgbClr val="FF0000"/>
                  </a:solidFill>
                  <a:latin typeface="Palatino"/>
                  <a:cs typeface="Palatino"/>
                </a:rPr>
                <a:t>s</a:t>
              </a:r>
              <a:endParaRPr lang="en-US" sz="2400" dirty="0">
                <a:solidFill>
                  <a:srgbClr val="FF0000"/>
                </a:solidFill>
                <a:latin typeface="Symbol" charset="2"/>
                <a:cs typeface="Symbol" charset="2"/>
              </a:endParaRPr>
            </a:p>
          </p:txBody>
        </p:sp>
        <p:sp>
          <p:nvSpPr>
            <p:cNvPr id="8" name="TextBox 7"/>
            <p:cNvSpPr txBox="1"/>
            <p:nvPr/>
          </p:nvSpPr>
          <p:spPr>
            <a:xfrm>
              <a:off x="1622197" y="5441876"/>
              <a:ext cx="5790263" cy="461665"/>
            </a:xfrm>
            <a:prstGeom prst="rect">
              <a:avLst/>
            </a:prstGeom>
            <a:noFill/>
          </p:spPr>
          <p:txBody>
            <a:bodyPr wrap="square" rtlCol="0">
              <a:spAutoFit/>
            </a:bodyPr>
            <a:lstStyle/>
            <a:p>
              <a:r>
                <a:rPr lang="en-US" sz="2400" dirty="0">
                  <a:solidFill>
                    <a:schemeClr val="accent1"/>
                  </a:solidFill>
                  <a:latin typeface="Arial"/>
                  <a:cs typeface="Arial"/>
                </a:rPr>
                <a:t>Most precise Beam: </a:t>
              </a:r>
              <a:r>
                <a:rPr lang="en-US" sz="2400" i="1" dirty="0">
                  <a:solidFill>
                    <a:schemeClr val="accent1"/>
                  </a:solidFill>
                  <a:latin typeface="Symbol" panose="05050102010706020507" pitchFamily="18" charset="2"/>
                  <a:cs typeface="Symbol" charset="2"/>
                  <a:sym typeface="Symbol" panose="05050102010706020507" pitchFamily="18" charset="2"/>
                </a:rPr>
                <a:t></a:t>
              </a:r>
              <a:r>
                <a:rPr lang="en-US" sz="2400" i="1" dirty="0">
                  <a:latin typeface="Symbol" panose="05050102010706020507" pitchFamily="18" charset="2"/>
                  <a:cs typeface="Symbol" charset="2"/>
                  <a:sym typeface="Symbol" panose="05050102010706020507" pitchFamily="18" charset="2"/>
                </a:rPr>
                <a:t> </a:t>
              </a:r>
              <a:r>
                <a:rPr lang="en-US" sz="2400" baseline="-25000" dirty="0">
                  <a:solidFill>
                    <a:schemeClr val="accent1"/>
                  </a:solidFill>
                  <a:cs typeface="Symbol" charset="2"/>
                </a:rPr>
                <a:t>n</a:t>
              </a:r>
              <a:r>
                <a:rPr lang="en-US" sz="2400" dirty="0">
                  <a:solidFill>
                    <a:schemeClr val="accent1"/>
                  </a:solidFill>
                  <a:latin typeface="Palatino"/>
                  <a:cs typeface="Palatino"/>
                </a:rPr>
                <a:t> </a:t>
              </a:r>
              <a:r>
                <a:rPr lang="en-US" sz="2400" dirty="0">
                  <a:solidFill>
                    <a:schemeClr val="accent1"/>
                  </a:solidFill>
                  <a:latin typeface="Arial"/>
                  <a:cs typeface="Arial"/>
                </a:rPr>
                <a:t>= 887.1 ± 2.2 s</a:t>
              </a:r>
            </a:p>
          </p:txBody>
        </p:sp>
      </p:grpSp>
      <p:pic>
        <p:nvPicPr>
          <p:cNvPr id="4" name="Picture 3"/>
          <p:cNvPicPr>
            <a:picLocks noChangeAspect="1"/>
          </p:cNvPicPr>
          <p:nvPr/>
        </p:nvPicPr>
        <p:blipFill>
          <a:blip r:embed="rId3"/>
          <a:stretch>
            <a:fillRect/>
          </a:stretch>
        </p:blipFill>
        <p:spPr>
          <a:xfrm>
            <a:off x="0" y="832402"/>
            <a:ext cx="9089924" cy="4865030"/>
          </a:xfrm>
          <a:prstGeom prst="rect">
            <a:avLst/>
          </a:prstGeom>
        </p:spPr>
      </p:pic>
      <p:sp>
        <p:nvSpPr>
          <p:cNvPr id="9" name="Oval 8"/>
          <p:cNvSpPr/>
          <p:nvPr/>
        </p:nvSpPr>
        <p:spPr>
          <a:xfrm>
            <a:off x="5216498" y="2894569"/>
            <a:ext cx="380011" cy="36813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956086" y="1833382"/>
            <a:ext cx="452785" cy="617517"/>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49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152400" y="294640"/>
            <a:ext cx="8890000" cy="779517"/>
          </a:xfrm>
        </p:spPr>
        <p:txBody>
          <a:bodyPr/>
          <a:lstStyle/>
          <a:p>
            <a:r>
              <a:rPr lang="en-US" dirty="0"/>
              <a:t>UCN for beta decay measurements</a:t>
            </a:r>
          </a:p>
        </p:txBody>
      </p:sp>
      <p:graphicFrame>
        <p:nvGraphicFramePr>
          <p:cNvPr id="1026" name="Object 4"/>
          <p:cNvGraphicFramePr>
            <a:graphicFrameLocks noChangeAspect="1"/>
          </p:cNvGraphicFramePr>
          <p:nvPr>
            <p:extLst>
              <p:ext uri="{D42A27DB-BD31-4B8C-83A1-F6EECF244321}">
                <p14:modId xmlns:p14="http://schemas.microsoft.com/office/powerpoint/2010/main" val="4133261949"/>
              </p:ext>
            </p:extLst>
          </p:nvPr>
        </p:nvGraphicFramePr>
        <p:xfrm>
          <a:off x="3028362" y="1727722"/>
          <a:ext cx="5181600" cy="1752600"/>
        </p:xfrm>
        <a:graphic>
          <a:graphicData uri="http://schemas.openxmlformats.org/presentationml/2006/ole">
            <mc:AlternateContent xmlns:mc="http://schemas.openxmlformats.org/markup-compatibility/2006">
              <mc:Choice xmlns:v="urn:schemas-microsoft-com:vml" Requires="v">
                <p:oleObj spid="_x0000_s51316" name="Equation" r:id="rId5" imgW="2590560" imgH="876240" progId="Equation.3">
                  <p:embed/>
                </p:oleObj>
              </mc:Choice>
              <mc:Fallback>
                <p:oleObj name="Equation" r:id="rId5" imgW="2590560" imgH="876240" progId="Equation.3">
                  <p:embed/>
                  <p:pic>
                    <p:nvPicPr>
                      <p:cNvPr id="102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8362" y="1727722"/>
                        <a:ext cx="5181600" cy="175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7591" name="ucn.avi">
            <a:hlinkClick r:id="" action="ppaction://media"/>
          </p:cNvPr>
          <p:cNvPicPr>
            <a:picLocks noChangeAspect="1" noChangeArrowheads="1"/>
          </p:cNvPicPr>
          <p:nvPr>
            <a:videoFile r:link="rId3"/>
            <p:extLst>
              <p:ext uri="{DAA4B4D4-6D71-4841-9C94-3DE7FCFB9230}">
                <p14:media xmlns:p14="http://schemas.microsoft.com/office/powerpoint/2010/main" r:embed="rId2"/>
              </p:ext>
            </p:extLst>
          </p:nvPr>
        </p:nvPicPr>
        <p:blipFill rotWithShape="1">
          <a:blip r:embed="rId7" cstate="print"/>
          <a:srcRect l="28133" r="24667"/>
          <a:stretch/>
        </p:blipFill>
        <p:spPr bwMode="auto">
          <a:xfrm>
            <a:off x="864662" y="1905000"/>
            <a:ext cx="1798320" cy="3810000"/>
          </a:xfrm>
          <a:prstGeom prst="rect">
            <a:avLst/>
          </a:prstGeom>
          <a:noFill/>
          <a:ln w="9525">
            <a:noFill/>
            <a:miter lim="800000"/>
            <a:headEnd/>
            <a:tailEnd/>
          </a:ln>
        </p:spPr>
      </p:pic>
      <p:sp>
        <p:nvSpPr>
          <p:cNvPr id="2" name="TextBox 1"/>
          <p:cNvSpPr txBox="1"/>
          <p:nvPr/>
        </p:nvSpPr>
        <p:spPr>
          <a:xfrm>
            <a:off x="2668138" y="3991549"/>
            <a:ext cx="6202842"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t>UCN can be stored using materials, gravity, and magnetic fields</a:t>
            </a:r>
          </a:p>
          <a:p>
            <a:pPr marL="342900" indent="-342900">
              <a:buFont typeface="Arial" panose="020B0604020202020204" pitchFamily="34" charset="0"/>
              <a:buChar char="•"/>
            </a:pPr>
            <a:r>
              <a:rPr lang="en-US" sz="2000" dirty="0"/>
              <a:t>Decays/beam large</a:t>
            </a:r>
          </a:p>
          <a:p>
            <a:pPr marL="342900" indent="-342900">
              <a:buFont typeface="Arial" panose="020B0604020202020204" pitchFamily="34" charset="0"/>
              <a:buChar char="•"/>
            </a:pPr>
            <a:r>
              <a:rPr lang="en-US" sz="2000" dirty="0"/>
              <a:t>Backgrounds low</a:t>
            </a:r>
          </a:p>
          <a:p>
            <a:pPr marL="342900" indent="-342900">
              <a:buFont typeface="Arial" panose="020B0604020202020204" pitchFamily="34" charset="0"/>
              <a:buChar char="•"/>
            </a:pPr>
            <a:endParaRPr lang="en-US" sz="2000" dirty="0"/>
          </a:p>
        </p:txBody>
      </p:sp>
      <p:sp>
        <p:nvSpPr>
          <p:cNvPr id="3" name="Slide Number Placeholder 2"/>
          <p:cNvSpPr>
            <a:spLocks noGrp="1"/>
          </p:cNvSpPr>
          <p:nvPr>
            <p:ph type="sldNum" sz="quarter" idx="12"/>
          </p:nvPr>
        </p:nvSpPr>
        <p:spPr/>
        <p:txBody>
          <a:bodyPr/>
          <a:lstStyle/>
          <a:p>
            <a:fld id="{C5AF7249-F59C-444E-9564-55A59CBB215A}" type="slidenum">
              <a:rPr lang="en-US" smtClean="0"/>
              <a:t>8</a:t>
            </a:fld>
            <a:endParaRPr lang="en-US"/>
          </a:p>
        </p:txBody>
      </p:sp>
    </p:spTree>
    <p:extLst>
      <p:ext uri="{BB962C8B-B14F-4D97-AF65-F5344CB8AC3E}">
        <p14:creationId xmlns:p14="http://schemas.microsoft.com/office/powerpoint/2010/main" val="5795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6" fill="hold"/>
                                        <p:tgtEl>
                                          <p:spTgt spid="6759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7591"/>
                </p:tgtEl>
              </p:cMediaNode>
            </p:video>
            <p:seq concurrent="1" nextAc="seek">
              <p:cTn id="8" restart="whenNotActive" fill="hold" evtFilter="cancelBubble" nodeType="interactiveSeq">
                <p:stCondLst>
                  <p:cond evt="onClick" delay="0">
                    <p:tgtEl>
                      <p:spTgt spid="6759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7591"/>
                                        </p:tgtEl>
                                      </p:cBhvr>
                                    </p:cmd>
                                  </p:childTnLst>
                                </p:cTn>
                              </p:par>
                            </p:childTnLst>
                          </p:cTn>
                        </p:par>
                      </p:childTnLst>
                    </p:cTn>
                  </p:par>
                </p:childTnLst>
              </p:cTn>
              <p:nextCondLst>
                <p:cond evt="onClick" delay="0">
                  <p:tgtEl>
                    <p:spTgt spid="6759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120" y="27677"/>
            <a:ext cx="8738681" cy="779517"/>
          </a:xfrm>
        </p:spPr>
        <p:txBody>
          <a:bodyPr>
            <a:noAutofit/>
          </a:bodyPr>
          <a:lstStyle/>
          <a:p>
            <a:r>
              <a:rPr lang="en-US" sz="2800" dirty="0"/>
              <a:t>Measuring the lifetime with UCN is challenging!</a:t>
            </a:r>
          </a:p>
        </p:txBody>
      </p:sp>
      <p:sp>
        <p:nvSpPr>
          <p:cNvPr id="5" name="Content Placeholder 4"/>
          <p:cNvSpPr>
            <a:spLocks noGrp="1"/>
          </p:cNvSpPr>
          <p:nvPr>
            <p:ph idx="1"/>
          </p:nvPr>
        </p:nvSpPr>
        <p:spPr>
          <a:xfrm>
            <a:off x="239295" y="768764"/>
            <a:ext cx="4240629" cy="2854289"/>
          </a:xfrm>
        </p:spPr>
        <p:txBody>
          <a:bodyPr>
            <a:noAutofit/>
          </a:bodyPr>
          <a:lstStyle/>
          <a:p>
            <a:r>
              <a:rPr lang="en-US" sz="1400" dirty="0">
                <a:latin typeface="Arial"/>
                <a:cs typeface="Arial"/>
              </a:rPr>
              <a:t>Beam measurements require absolute determination of the neutron beam fluence, decay volume, and absolute proton detector efficiency. </a:t>
            </a:r>
          </a:p>
          <a:p>
            <a:pPr lvl="1"/>
            <a:r>
              <a:rPr lang="en-US" sz="1100" dirty="0">
                <a:latin typeface="Arial"/>
                <a:cs typeface="Arial"/>
              </a:rPr>
              <a:t>Have involved multiple systematic corrections of order 5 sec</a:t>
            </a:r>
          </a:p>
          <a:p>
            <a:r>
              <a:rPr lang="en-US" sz="1400" dirty="0">
                <a:latin typeface="Arial"/>
                <a:cs typeface="Arial"/>
              </a:rPr>
              <a:t>Bottle measurements must correct for UCN losses other than the neutron beta decay.</a:t>
            </a:r>
          </a:p>
          <a:p>
            <a:pPr lvl="1"/>
            <a:r>
              <a:rPr lang="en-US" sz="1100" dirty="0">
                <a:latin typeface="Arial"/>
                <a:cs typeface="Arial"/>
              </a:rPr>
              <a:t>These corrections are often of the same order as the quoted uncertainty</a:t>
            </a:r>
          </a:p>
          <a:p>
            <a:r>
              <a:rPr lang="en-US" sz="1400" dirty="0">
                <a:latin typeface="Arial"/>
                <a:cs typeface="Arial"/>
              </a:rPr>
              <a:t>We have designed a bottle that has negligible intrinsic losses using the magnetic interaction</a:t>
            </a:r>
          </a:p>
        </p:txBody>
      </p:sp>
      <p:sp>
        <p:nvSpPr>
          <p:cNvPr id="4" name="Slide Number Placeholder 3"/>
          <p:cNvSpPr>
            <a:spLocks noGrp="1"/>
          </p:cNvSpPr>
          <p:nvPr>
            <p:ph type="sldNum" sz="quarter" idx="12"/>
          </p:nvPr>
        </p:nvSpPr>
        <p:spPr/>
        <p:txBody>
          <a:bodyPr/>
          <a:lstStyle/>
          <a:p>
            <a:fld id="{C5AF7249-F59C-444E-9564-55A59CBB215A}" type="slidenum">
              <a:rPr lang="en-US" smtClean="0"/>
              <a:t>9</a:t>
            </a:fld>
            <a:endParaRPr lang="en-US"/>
          </a:p>
        </p:txBody>
      </p:sp>
      <p:pic>
        <p:nvPicPr>
          <p:cNvPr id="7" name="Picture 6"/>
          <p:cNvPicPr>
            <a:picLocks noChangeAspect="1"/>
          </p:cNvPicPr>
          <p:nvPr/>
        </p:nvPicPr>
        <p:blipFill rotWithShape="1">
          <a:blip r:embed="rId3"/>
          <a:srcRect l="9544" b="26604"/>
          <a:stretch/>
        </p:blipFill>
        <p:spPr>
          <a:xfrm>
            <a:off x="5144485" y="803116"/>
            <a:ext cx="3619634" cy="5033480"/>
          </a:xfrm>
          <a:prstGeom prst="rect">
            <a:avLst/>
          </a:prstGeom>
        </p:spPr>
      </p:pic>
      <p:sp>
        <p:nvSpPr>
          <p:cNvPr id="3" name="TextBox 2"/>
          <p:cNvSpPr txBox="1"/>
          <p:nvPr/>
        </p:nvSpPr>
        <p:spPr>
          <a:xfrm>
            <a:off x="5076578" y="5809341"/>
            <a:ext cx="3987223" cy="307777"/>
          </a:xfrm>
          <a:prstGeom prst="rect">
            <a:avLst/>
          </a:prstGeom>
          <a:noFill/>
        </p:spPr>
        <p:txBody>
          <a:bodyPr wrap="square" rtlCol="0">
            <a:spAutoFit/>
          </a:bodyPr>
          <a:lstStyle/>
          <a:p>
            <a:r>
              <a:rPr lang="en-US" sz="1400" dirty="0" err="1">
                <a:solidFill>
                  <a:srgbClr val="0000FF"/>
                </a:solidFill>
              </a:rPr>
              <a:t>Dubbers</a:t>
            </a:r>
            <a:r>
              <a:rPr lang="en-US" sz="1400" dirty="0">
                <a:solidFill>
                  <a:srgbClr val="0000FF"/>
                </a:solidFill>
              </a:rPr>
              <a:t> &amp; Schmidt,  </a:t>
            </a:r>
            <a:r>
              <a:rPr lang="en-US" sz="1400" i="1" dirty="0">
                <a:solidFill>
                  <a:srgbClr val="0000FF"/>
                </a:solidFill>
              </a:rPr>
              <a:t>Rev. Mod. </a:t>
            </a:r>
            <a:r>
              <a:rPr lang="en-US" sz="1400" i="1" dirty="0" err="1">
                <a:solidFill>
                  <a:srgbClr val="0000FF"/>
                </a:solidFill>
              </a:rPr>
              <a:t>Phy</a:t>
            </a:r>
            <a:r>
              <a:rPr lang="en-US" sz="1400" i="1" dirty="0">
                <a:solidFill>
                  <a:srgbClr val="0000FF"/>
                </a:solidFill>
              </a:rPr>
              <a:t>. </a:t>
            </a:r>
            <a:r>
              <a:rPr lang="en-US" sz="1400" b="1" dirty="0">
                <a:solidFill>
                  <a:srgbClr val="0000FF"/>
                </a:solidFill>
              </a:rPr>
              <a:t>83</a:t>
            </a:r>
            <a:r>
              <a:rPr lang="en-US" sz="1400" dirty="0">
                <a:solidFill>
                  <a:srgbClr val="0000FF"/>
                </a:solidFill>
              </a:rPr>
              <a:t> (1111) 2011</a:t>
            </a:r>
          </a:p>
        </p:txBody>
      </p:sp>
      <p:pic>
        <p:nvPicPr>
          <p:cNvPr id="6" name="Picture 5"/>
          <p:cNvPicPr>
            <a:picLocks noChangeAspect="1"/>
          </p:cNvPicPr>
          <p:nvPr/>
        </p:nvPicPr>
        <p:blipFill>
          <a:blip r:embed="rId4"/>
          <a:stretch>
            <a:fillRect/>
          </a:stretch>
        </p:blipFill>
        <p:spPr>
          <a:xfrm>
            <a:off x="483813" y="3416104"/>
            <a:ext cx="3512748" cy="3307838"/>
          </a:xfrm>
          <a:prstGeom prst="rect">
            <a:avLst/>
          </a:prstGeom>
        </p:spPr>
      </p:pic>
      <p:sp>
        <p:nvSpPr>
          <p:cNvPr id="8" name="TextBox 7"/>
          <p:cNvSpPr txBox="1"/>
          <p:nvPr/>
        </p:nvSpPr>
        <p:spPr>
          <a:xfrm>
            <a:off x="2693978" y="6526326"/>
            <a:ext cx="1974519" cy="307748"/>
          </a:xfrm>
          <a:prstGeom prst="rect">
            <a:avLst/>
          </a:prstGeom>
          <a:noFill/>
        </p:spPr>
        <p:txBody>
          <a:bodyPr wrap="none" lIns="91410" tIns="45706" rIns="91410" bIns="45706" rtlCol="0">
            <a:spAutoFit/>
          </a:bodyPr>
          <a:lstStyle/>
          <a:p>
            <a:pPr defTabSz="914116"/>
            <a:r>
              <a:rPr lang="en-US" sz="1400" dirty="0">
                <a:solidFill>
                  <a:srgbClr val="0000FF"/>
                </a:solidFill>
                <a:latin typeface="Calibri"/>
              </a:rPr>
              <a:t>A. </a:t>
            </a:r>
            <a:r>
              <a:rPr lang="en-US" sz="1400" dirty="0" err="1">
                <a:solidFill>
                  <a:srgbClr val="0000FF"/>
                </a:solidFill>
                <a:latin typeface="Calibri"/>
              </a:rPr>
              <a:t>Serebrov</a:t>
            </a:r>
            <a:r>
              <a:rPr lang="en-US" sz="1400" dirty="0">
                <a:solidFill>
                  <a:srgbClr val="0000FF"/>
                </a:solidFill>
                <a:latin typeface="Calibri"/>
              </a:rPr>
              <a:t>, et al. (2008)</a:t>
            </a:r>
          </a:p>
        </p:txBody>
      </p:sp>
    </p:spTree>
    <p:extLst>
      <p:ext uri="{BB962C8B-B14F-4D97-AF65-F5344CB8AC3E}">
        <p14:creationId xmlns:p14="http://schemas.microsoft.com/office/powerpoint/2010/main" val="1566567640"/>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9213B"/>
      </a:dk2>
      <a:lt2>
        <a:srgbClr val="D5EDF4"/>
      </a:lt2>
      <a:accent1>
        <a:srgbClr val="051AFA"/>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53118</TotalTime>
  <Words>3898</Words>
  <Application>Microsoft Office PowerPoint</Application>
  <PresentationFormat>On-screen Show (4:3)</PresentationFormat>
  <Paragraphs>437</Paragraphs>
  <Slides>33</Slides>
  <Notes>20</Notes>
  <HiddenSlides>0</HiddenSlides>
  <MMClips>2</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33</vt:i4>
      </vt:variant>
    </vt:vector>
  </HeadingPairs>
  <TitlesOfParts>
    <vt:vector size="46" baseType="lpstr">
      <vt:lpstr>Arial</vt:lpstr>
      <vt:lpstr>Calibri</vt:lpstr>
      <vt:lpstr>Calibri Light</vt:lpstr>
      <vt:lpstr>Cambria Math</vt:lpstr>
      <vt:lpstr>Palatino</vt:lpstr>
      <vt:lpstr>Symbol</vt:lpstr>
      <vt:lpstr>Times New Roman</vt:lpstr>
      <vt:lpstr>Wingdings</vt:lpstr>
      <vt:lpstr>Office Theme</vt:lpstr>
      <vt:lpstr>Custom Design</vt:lpstr>
      <vt:lpstr>1_Office Theme</vt:lpstr>
      <vt:lpstr>4_Office Theme</vt:lpstr>
      <vt:lpstr>Equation</vt:lpstr>
      <vt:lpstr>Precision Neutron Lifetime Measurement using a Magneto-Gravitational Trap</vt:lpstr>
      <vt:lpstr>UCNtau Collaboration</vt:lpstr>
      <vt:lpstr>PowerPoint Presentation</vt:lpstr>
      <vt:lpstr>Importance of precise measurements of tn</vt:lpstr>
      <vt:lpstr>The two techniques used to measure tn</vt:lpstr>
      <vt:lpstr>History and status of  n </vt:lpstr>
      <vt:lpstr>History and status of  n </vt:lpstr>
      <vt:lpstr>UCN for beta decay measurements</vt:lpstr>
      <vt:lpstr>Measuring the lifetime with UCN is challenging!</vt:lpstr>
      <vt:lpstr>UCN “Pokotilovsky”source operating at the Los Alamos Neutron Science Center (LANSCE)</vt:lpstr>
      <vt:lpstr>UCN “Pokotilovsky”source operating at the Los Alamos Neutron Science Center (LANSCE)</vt:lpstr>
      <vt:lpstr>UCN: Magneto-Gravitational Trap</vt:lpstr>
      <vt:lpstr>Main Features of the UCN Experiment</vt:lpstr>
      <vt:lpstr>Details of the Halbach Array</vt:lpstr>
      <vt:lpstr>PowerPoint Presentation</vt:lpstr>
      <vt:lpstr>UCN Magneto-gravitational trap at Los Alamos Natl. Lab</vt:lpstr>
      <vt:lpstr>PowerPoint Presentation</vt:lpstr>
      <vt:lpstr>UCN Detector</vt:lpstr>
      <vt:lpstr>Flux Monitoring</vt:lpstr>
      <vt:lpstr>Multi-step UCN detection</vt:lpstr>
      <vt:lpstr>Analysis of non-blinded tune up data   </vt:lpstr>
      <vt:lpstr>A number of blinded data sets were taken in 2015/2016 to study UCN cleaning</vt:lpstr>
      <vt:lpstr>Cleaning – 2016/2017</vt:lpstr>
      <vt:lpstr>FY2017 results with giant cleaner and new source.</vt:lpstr>
      <vt:lpstr>Systematic uncertainties for the “current mode” counting</vt:lpstr>
      <vt:lpstr>New results</vt:lpstr>
      <vt:lpstr>PowerPoint Presentation</vt:lpstr>
      <vt:lpstr>BBN: n and Yp (primordial 4He abundance)</vt:lpstr>
      <vt:lpstr>BBN: n &amp; Yp</vt:lpstr>
      <vt:lpstr>We have developed a new method for measuring the neutron lifetime</vt:lpstr>
      <vt:lpstr>PowerPoint Presentation</vt:lpstr>
      <vt:lpstr>Bias from statistical models</vt:lpstr>
      <vt:lpstr>Background variations</vt:lpstr>
    </vt:vector>
  </TitlesOfParts>
  <Company>Los Alamos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CSD User</dc:creator>
  <cp:lastModifiedBy>Liu 劉Chen-Yu 貞佑</cp:lastModifiedBy>
  <cp:revision>519</cp:revision>
  <cp:lastPrinted>2017-09-14T06:09:27Z</cp:lastPrinted>
  <dcterms:created xsi:type="dcterms:W3CDTF">2014-09-13T19:15:52Z</dcterms:created>
  <dcterms:modified xsi:type="dcterms:W3CDTF">2017-09-14T06:39:50Z</dcterms:modified>
</cp:coreProperties>
</file>