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46"/>
  </p:notesMasterIdLst>
  <p:sldIdLst>
    <p:sldId id="359" r:id="rId2"/>
    <p:sldId id="278" r:id="rId3"/>
    <p:sldId id="407" r:id="rId4"/>
    <p:sldId id="408" r:id="rId5"/>
    <p:sldId id="409" r:id="rId6"/>
    <p:sldId id="410" r:id="rId7"/>
    <p:sldId id="411" r:id="rId8"/>
    <p:sldId id="412" r:id="rId9"/>
    <p:sldId id="392" r:id="rId10"/>
    <p:sldId id="372" r:id="rId11"/>
    <p:sldId id="373" r:id="rId12"/>
    <p:sldId id="374" r:id="rId13"/>
    <p:sldId id="376" r:id="rId14"/>
    <p:sldId id="375" r:id="rId15"/>
    <p:sldId id="391" r:id="rId16"/>
    <p:sldId id="371" r:id="rId17"/>
    <p:sldId id="378" r:id="rId18"/>
    <p:sldId id="379" r:id="rId19"/>
    <p:sldId id="380" r:id="rId20"/>
    <p:sldId id="381" r:id="rId21"/>
    <p:sldId id="382" r:id="rId22"/>
    <p:sldId id="384" r:id="rId23"/>
    <p:sldId id="385" r:id="rId24"/>
    <p:sldId id="397" r:id="rId25"/>
    <p:sldId id="377" r:id="rId26"/>
    <p:sldId id="360" r:id="rId27"/>
    <p:sldId id="361" r:id="rId28"/>
    <p:sldId id="362" r:id="rId29"/>
    <p:sldId id="363" r:id="rId30"/>
    <p:sldId id="364" r:id="rId31"/>
    <p:sldId id="370" r:id="rId32"/>
    <p:sldId id="365" r:id="rId33"/>
    <p:sldId id="366" r:id="rId34"/>
    <p:sldId id="367" r:id="rId35"/>
    <p:sldId id="369" r:id="rId36"/>
    <p:sldId id="383" r:id="rId37"/>
    <p:sldId id="398" r:id="rId38"/>
    <p:sldId id="386" r:id="rId39"/>
    <p:sldId id="406" r:id="rId40"/>
    <p:sldId id="388" r:id="rId41"/>
    <p:sldId id="389" r:id="rId42"/>
    <p:sldId id="390" r:id="rId43"/>
    <p:sldId id="396" r:id="rId44"/>
    <p:sldId id="413" r:id="rId45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47"/>
      <p:bold r:id="rId48"/>
      <p:italic r:id="rId49"/>
      <p:boldItalic r:id="rId50"/>
    </p:embeddedFont>
    <p:embeddedFont>
      <p:font typeface="Consolas" panose="020B0609020204030204" pitchFamily="49" charset="0"/>
      <p:regular r:id="rId51"/>
      <p:bold r:id="rId52"/>
      <p:italic r:id="rId53"/>
      <p:boldItalic r:id="rId54"/>
    </p:embeddedFont>
    <p:embeddedFont>
      <p:font typeface="Arev Sans" panose="020B0603030804020204" pitchFamily="34" charset="0"/>
      <p:regular r:id="rId55"/>
    </p:embeddedFont>
    <p:embeddedFont>
      <p:font typeface="Cambria Math" panose="02040503050406030204" pitchFamily="18" charset="0"/>
      <p:regular r:id="rId56"/>
    </p:embeddedFont>
    <p:embeddedFont>
      <p:font typeface="Arial Unicode MS" panose="020B0604020202020204" pitchFamily="34" charset="-128"/>
      <p:regular r:id="rId57"/>
    </p:embeddedFont>
    <p:embeddedFont>
      <p:font typeface="Verdana" panose="020B0604030504040204" pitchFamily="34" charset="0"/>
      <p:regular r:id="rId58"/>
      <p:bold r:id="rId59"/>
      <p:italic r:id="rId60"/>
      <p:boldItalic r:id="rId61"/>
    </p:embeddedFont>
  </p:embeddedFontLst>
  <p:custDataLst>
    <p:tags r:id="rId62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9900"/>
    <a:srgbClr val="CC3399"/>
    <a:srgbClr val="FF33CC"/>
    <a:srgbClr val="FF3399"/>
    <a:srgbClr val="CC0000"/>
    <a:srgbClr val="008000"/>
    <a:srgbClr val="FF0066"/>
    <a:srgbClr val="3B8ABB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01" autoAdjust="0"/>
    <p:restoredTop sz="94857" autoAdjust="0"/>
  </p:normalViewPr>
  <p:slideViewPr>
    <p:cSldViewPr>
      <p:cViewPr varScale="1">
        <p:scale>
          <a:sx n="85" d="100"/>
          <a:sy n="85" d="100"/>
        </p:scale>
        <p:origin x="-160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108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1.fntdata"/><Relationship Id="rId50" Type="http://schemas.openxmlformats.org/officeDocument/2006/relationships/font" Target="fonts/font4.fntdata"/><Relationship Id="rId55" Type="http://schemas.openxmlformats.org/officeDocument/2006/relationships/font" Target="fonts/font9.fntdata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7.fntdata"/><Relationship Id="rId58" Type="http://schemas.openxmlformats.org/officeDocument/2006/relationships/font" Target="fonts/font12.fntdata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font" Target="fonts/font15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2.fntdata"/><Relationship Id="rId56" Type="http://schemas.openxmlformats.org/officeDocument/2006/relationships/font" Target="fonts/font10.fntdata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5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59" Type="http://schemas.openxmlformats.org/officeDocument/2006/relationships/font" Target="fonts/font13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8.fntdata"/><Relationship Id="rId62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3.fntdata"/><Relationship Id="rId57" Type="http://schemas.openxmlformats.org/officeDocument/2006/relationships/font" Target="fonts/font11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6.fntdata"/><Relationship Id="rId60" Type="http://schemas.openxmlformats.org/officeDocument/2006/relationships/font" Target="fonts/font14.fntdata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9E69B9-4E01-4040-A865-DB157AAB1D4A}" type="datetimeFigureOut">
              <a:rPr lang="de-DE" smtClean="0"/>
              <a:pPr/>
              <a:t>26.06.2017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218957-8BAF-4DF6-A91A-C46006F5C5F7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6985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>
                <a:solidFill>
                  <a:srgbClr val="0070C0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4143380"/>
            <a:ext cx="6400800" cy="149542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400" i="1">
                <a:latin typeface="+mj-lt"/>
              </a:defRPr>
            </a:lvl1pPr>
          </a:lstStyle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 i="1">
                <a:latin typeface="+mj-lt"/>
              </a:defRPr>
            </a:lvl1pPr>
          </a:lstStyle>
          <a:p>
            <a:r>
              <a:rPr lang="en-US" smtClean="0"/>
              <a:t>PANDA Computing Workshop - Thailand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i="1">
                <a:latin typeface="+mj-lt"/>
              </a:defRPr>
            </a:lvl1pPr>
          </a:lstStyle>
          <a:p>
            <a:fld id="{598E9056-A25D-4D02-A1C2-8BDCB892555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66602"/>
            <a:ext cx="8229600" cy="582594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85720" y="1071546"/>
            <a:ext cx="8572560" cy="5286412"/>
          </a:xfrm>
        </p:spPr>
        <p:txBody>
          <a:bodyPr/>
          <a:lstStyle>
            <a:lvl1pPr>
              <a:defRPr sz="2000"/>
            </a:lvl1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28596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771800" y="6492875"/>
            <a:ext cx="3571900" cy="365125"/>
          </a:xfrm>
        </p:spPr>
        <p:txBody>
          <a:bodyPr/>
          <a:lstStyle/>
          <a:p>
            <a:r>
              <a:rPr lang="en-US" smtClean="0"/>
              <a:t>PANDA Computing Workshop - Thailand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858016" y="6492875"/>
            <a:ext cx="1347782" cy="365125"/>
          </a:xfrm>
        </p:spPr>
        <p:txBody>
          <a:bodyPr/>
          <a:lstStyle/>
          <a:p>
            <a:fld id="{598E9056-A25D-4D02-A1C2-8BDCB892555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Abgerundetes Rechteck 6"/>
          <p:cNvSpPr/>
          <p:nvPr userDrawn="1"/>
        </p:nvSpPr>
        <p:spPr>
          <a:xfrm>
            <a:off x="-108520" y="142876"/>
            <a:ext cx="9073008" cy="642918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Picture 2" descr="gsi"/>
          <p:cNvPicPr>
            <a:picLocks noChangeAspect="1" noChangeArrowheads="1"/>
          </p:cNvPicPr>
          <p:nvPr userDrawn="1"/>
        </p:nvPicPr>
        <p:blipFill>
          <a:blip r:embed="rId2" cstate="print"/>
          <a:srcRect r="41136" b="61360"/>
          <a:stretch>
            <a:fillRect/>
          </a:stretch>
        </p:blipFill>
        <p:spPr bwMode="auto">
          <a:xfrm>
            <a:off x="8310563" y="6500050"/>
            <a:ext cx="719137" cy="2524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142984"/>
            <a:ext cx="8229600" cy="5072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i="1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i="1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smtClean="0"/>
              <a:t>PANDA Computing Workshop - Thailand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i="1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598E9056-A25D-4D02-A1C2-8BDCB892555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gi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gif"/><Relationship Id="rId4" Type="http://schemas.openxmlformats.org/officeDocument/2006/relationships/image" Target="../media/image27.gi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dalitz_3pi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620688"/>
            <a:ext cx="3672408" cy="3535441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4932040" y="548680"/>
            <a:ext cx="4211960" cy="3888432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484784"/>
            <a:ext cx="7630616" cy="1470025"/>
          </a:xfrm>
        </p:spPr>
        <p:txBody>
          <a:bodyPr/>
          <a:lstStyle/>
          <a:p>
            <a:pPr algn="r"/>
            <a:r>
              <a:rPr lang="en-US" sz="4400" b="1">
                <a:solidFill>
                  <a:srgbClr val="3B8ABB"/>
                </a:solidFill>
                <a:effectLst>
                  <a:outerShdw blurRad="50800" dist="38100" dir="2700000" algn="tl" rotWithShape="0">
                    <a:prstClr val="black">
                      <a:alpha val="25000"/>
                    </a:prstClr>
                  </a:outerShdw>
                </a:effectLst>
              </a:rPr>
              <a:t>Physics Analysis Concepts</a:t>
            </a:r>
            <a:br>
              <a:rPr lang="en-US" sz="4400" b="1">
                <a:solidFill>
                  <a:srgbClr val="3B8ABB"/>
                </a:solidFill>
                <a:effectLst>
                  <a:outerShdw blurRad="50800" dist="38100" dir="2700000" algn="tl" rotWithShape="0">
                    <a:prstClr val="black">
                      <a:alpha val="25000"/>
                    </a:prstClr>
                  </a:outerShdw>
                </a:effectLst>
              </a:rPr>
            </a:br>
            <a:r>
              <a:rPr lang="en-US" sz="4400" b="1">
                <a:solidFill>
                  <a:srgbClr val="3B8ABB"/>
                </a:solidFill>
                <a:effectLst>
                  <a:outerShdw blurRad="50800" dist="38100" dir="2700000" algn="tl" rotWithShape="0">
                    <a:prstClr val="black">
                      <a:alpha val="25000"/>
                    </a:prstClr>
                  </a:outerShdw>
                </a:effectLst>
              </a:rPr>
              <a:t>with PandaRoot </a:t>
            </a:r>
            <a:r>
              <a:rPr lang="en-US" sz="4400" b="1" smtClean="0">
                <a:solidFill>
                  <a:srgbClr val="3B8ABB"/>
                </a:solidFill>
                <a:effectLst>
                  <a:outerShdw blurRad="50800" dist="38100" dir="2700000" algn="tl" rotWithShape="0">
                    <a:prstClr val="black">
                      <a:alpha val="25000"/>
                    </a:prstClr>
                  </a:outerShdw>
                </a:effectLst>
              </a:rPr>
              <a:t>(4)</a:t>
            </a:r>
            <a:endParaRPr lang="de-DE" sz="4400" b="1">
              <a:solidFill>
                <a:srgbClr val="3B8ABB"/>
              </a:solidFill>
              <a:effectLst>
                <a:outerShdw blurRad="50800" dist="38100" dir="2700000" algn="tl" rotWithShape="0">
                  <a:prstClr val="black">
                    <a:alpha val="25000"/>
                  </a:prstClr>
                </a:outerShdw>
              </a:effectLst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95536" y="3429000"/>
            <a:ext cx="6400800" cy="2880320"/>
          </a:xfrm>
        </p:spPr>
        <p:txBody>
          <a:bodyPr>
            <a:noAutofit/>
          </a:bodyPr>
          <a:lstStyle/>
          <a:p>
            <a:pPr algn="l"/>
            <a:endParaRPr lang="de-DE" sz="2400" b="1" i="1" smtClean="0">
              <a:solidFill>
                <a:schemeClr val="bg1">
                  <a:lumMod val="50000"/>
                </a:schemeClr>
              </a:solidFill>
            </a:endParaRPr>
          </a:p>
          <a:p>
            <a:pPr algn="l"/>
            <a:r>
              <a:rPr lang="de-DE" sz="2400" b="1" i="1" smtClean="0">
                <a:solidFill>
                  <a:schemeClr val="bg1">
                    <a:lumMod val="50000"/>
                  </a:schemeClr>
                </a:solidFill>
              </a:rPr>
              <a:t>PANDA Computing Week 2017</a:t>
            </a:r>
          </a:p>
          <a:p>
            <a:pPr algn="l"/>
            <a:r>
              <a:rPr lang="de-DE" sz="2400" i="1"/>
              <a:t>Nakhon </a:t>
            </a:r>
            <a:r>
              <a:rPr lang="de-DE" sz="2400" i="1" smtClean="0"/>
              <a:t>Ratchasima, </a:t>
            </a:r>
            <a:r>
              <a:rPr lang="de-DE" sz="2400" i="1" smtClean="0">
                <a:solidFill>
                  <a:schemeClr val="bg1">
                    <a:lumMod val="50000"/>
                  </a:schemeClr>
                </a:solidFill>
              </a:rPr>
              <a:t>Thailand, July 3 - 7, 2017</a:t>
            </a:r>
          </a:p>
          <a:p>
            <a:pPr algn="l"/>
            <a:r>
              <a:rPr lang="de-DE" sz="2400" smtClean="0">
                <a:solidFill>
                  <a:schemeClr val="bg2"/>
                </a:solidFill>
              </a:rPr>
              <a:t>	</a:t>
            </a:r>
            <a:br>
              <a:rPr lang="de-DE" sz="2400" smtClean="0">
                <a:solidFill>
                  <a:schemeClr val="bg2"/>
                </a:solidFill>
              </a:rPr>
            </a:br>
            <a:r>
              <a:rPr lang="de-DE" b="1" smtClean="0">
                <a:solidFill>
                  <a:srgbClr val="3B8ABB"/>
                </a:solidFill>
              </a:rPr>
              <a:t>Klaus Götzen</a:t>
            </a:r>
            <a:r>
              <a:rPr lang="de-DE" smtClean="0">
                <a:solidFill>
                  <a:srgbClr val="3B8ABB"/>
                </a:solidFill>
              </a:rPr>
              <a:t/>
            </a:r>
            <a:br>
              <a:rPr lang="de-DE" smtClean="0">
                <a:solidFill>
                  <a:srgbClr val="3B8ABB"/>
                </a:solidFill>
              </a:rPr>
            </a:br>
            <a:r>
              <a:rPr lang="de-DE" smtClean="0">
                <a:solidFill>
                  <a:srgbClr val="3B8ABB"/>
                </a:solidFill>
              </a:rPr>
              <a:t>GSI Darmstadt </a:t>
            </a:r>
          </a:p>
          <a:p>
            <a:pPr algn="l"/>
            <a:endParaRPr lang="de-DE"/>
          </a:p>
        </p:txBody>
      </p:sp>
      <p:pic>
        <p:nvPicPr>
          <p:cNvPr id="2050" name="Picture 2" descr="gsi"/>
          <p:cNvPicPr>
            <a:picLocks noChangeAspect="1" noChangeArrowheads="1"/>
          </p:cNvPicPr>
          <p:nvPr/>
        </p:nvPicPr>
        <p:blipFill>
          <a:blip r:embed="rId3" cstate="print"/>
          <a:srcRect r="41136" b="61360"/>
          <a:stretch>
            <a:fillRect/>
          </a:stretch>
        </p:blipFill>
        <p:spPr bwMode="auto">
          <a:xfrm>
            <a:off x="7417897" y="6092661"/>
            <a:ext cx="1474583" cy="517570"/>
          </a:xfrm>
          <a:prstGeom prst="rect">
            <a:avLst/>
          </a:prstGeom>
          <a:noFill/>
        </p:spPr>
      </p:pic>
      <p:sp>
        <p:nvSpPr>
          <p:cNvPr id="8" name="Abgerundetes Rechteck 7"/>
          <p:cNvSpPr/>
          <p:nvPr/>
        </p:nvSpPr>
        <p:spPr>
          <a:xfrm>
            <a:off x="2267744" y="188640"/>
            <a:ext cx="6912768" cy="288032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Abgerundetes Rechteck 8"/>
          <p:cNvSpPr/>
          <p:nvPr/>
        </p:nvSpPr>
        <p:spPr>
          <a:xfrm>
            <a:off x="-36512" y="6309320"/>
            <a:ext cx="7166756" cy="288032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29511"/>
            <a:ext cx="182509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8079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Event Shape Variables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mtClean="0"/>
              <a:t>Sometimes signal and background differ in overall </a:t>
            </a:r>
            <a:br>
              <a:rPr lang="de-DE" smtClean="0"/>
            </a:br>
            <a:r>
              <a:rPr lang="de-DE" smtClean="0">
                <a:solidFill>
                  <a:srgbClr val="0000FF"/>
                </a:solidFill>
              </a:rPr>
              <a:t>event shape</a:t>
            </a:r>
          </a:p>
          <a:p>
            <a:endParaRPr lang="de-DE" smtClean="0">
              <a:solidFill>
                <a:srgbClr val="0000FF"/>
              </a:solidFill>
            </a:endParaRPr>
          </a:p>
          <a:p>
            <a:r>
              <a:rPr lang="de-DE" smtClean="0"/>
              <a:t>Useful Event Shape variables  (always computed in CMS) are</a:t>
            </a:r>
          </a:p>
          <a:p>
            <a:endParaRPr lang="de-DE"/>
          </a:p>
          <a:p>
            <a:pPr lvl="1"/>
            <a:r>
              <a:rPr lang="de-DE" smtClean="0"/>
              <a:t>Thrust</a:t>
            </a:r>
          </a:p>
          <a:p>
            <a:pPr marL="457200" lvl="1" indent="0">
              <a:buNone/>
            </a:pPr>
            <a:endParaRPr lang="de-DE" smtClean="0"/>
          </a:p>
          <a:p>
            <a:pPr lvl="1"/>
            <a:r>
              <a:rPr lang="de-DE" smtClean="0"/>
              <a:t>Sphericity</a:t>
            </a:r>
          </a:p>
          <a:p>
            <a:pPr lvl="1"/>
            <a:endParaRPr lang="de-DE"/>
          </a:p>
          <a:p>
            <a:pPr lvl="1"/>
            <a:r>
              <a:rPr lang="de-DE" smtClean="0"/>
              <a:t>(A)planarity</a:t>
            </a:r>
          </a:p>
          <a:p>
            <a:pPr lvl="1"/>
            <a:endParaRPr lang="de-DE"/>
          </a:p>
          <a:p>
            <a:pPr lvl="1"/>
            <a:r>
              <a:rPr lang="de-DE" smtClean="0"/>
              <a:t>Circularity</a:t>
            </a:r>
          </a:p>
          <a:p>
            <a:pPr lvl="1"/>
            <a:endParaRPr lang="de-DE"/>
          </a:p>
          <a:p>
            <a:pPr lvl="1"/>
            <a:r>
              <a:rPr lang="de-DE" smtClean="0"/>
              <a:t>Fox-Wolfram Moments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Computing Workshop - Thailand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E9056-A25D-4D02-A1C2-8BDCB892555A}" type="slidenum">
              <a:rPr lang="de-DE" smtClean="0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750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Thrust (- Vector)</a:t>
            </a:r>
            <a:endParaRPr lang="de-DE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285720" y="1071546"/>
                <a:ext cx="7094592" cy="5286412"/>
              </a:xfrm>
            </p:spPr>
            <p:txBody>
              <a:bodyPr/>
              <a:lstStyle/>
              <a:p>
                <a:pPr defTabSz="412750"/>
                <a:r>
                  <a:rPr lang="de-DE" dirty="0" err="1" smtClean="0"/>
                  <a:t>Thrust-axis</a:t>
                </a:r>
                <a:r>
                  <a:rPr lang="de-DE" dirty="0" smtClean="0"/>
                  <a:t> = "Jet </a:t>
                </a:r>
                <a:r>
                  <a:rPr lang="de-DE" dirty="0" err="1" smtClean="0"/>
                  <a:t>direction</a:t>
                </a:r>
                <a:r>
                  <a:rPr lang="de-DE" dirty="0" smtClean="0"/>
                  <a:t>" </a:t>
                </a:r>
                <a:r>
                  <a:rPr lang="de-DE" dirty="0" err="1" smtClean="0"/>
                  <a:t>of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event</a:t>
                </a:r>
                <a:r>
                  <a:rPr lang="de-DE" dirty="0" smtClean="0"/>
                  <a:t/>
                </a:r>
                <a:br>
                  <a:rPr lang="de-DE" dirty="0" smtClean="0"/>
                </a:br>
                <a:r>
                  <a:rPr lang="de-DE" dirty="0" smtClean="0"/>
                  <a:t> </a:t>
                </a:r>
                <a:br>
                  <a:rPr lang="de-DE" dirty="0" smtClean="0"/>
                </a:br>
                <a14:m>
                  <m:oMath xmlns:m="http://schemas.openxmlformats.org/officeDocument/2006/math">
                    <m:r>
                      <a:rPr lang="de-DE" sz="2400" b="0" i="1" smtClean="0">
                        <a:solidFill>
                          <a:srgbClr val="0000FF"/>
                        </a:solidFill>
                        <a:latin typeface="Cambria Math"/>
                      </a:rPr>
                      <m:t>𝑇</m:t>
                    </m:r>
                    <m:r>
                      <a:rPr lang="de-DE" sz="2400" b="0" i="1" smtClean="0">
                        <a:solidFill>
                          <a:srgbClr val="0000FF"/>
                        </a:solidFill>
                        <a:latin typeface="Cambria Math"/>
                      </a:rPr>
                      <m:t>= </m:t>
                    </m:r>
                    <m:func>
                      <m:funcPr>
                        <m:ctrlPr>
                          <a:rPr lang="de-DE" sz="24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de-DE" sz="24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de-DE" sz="2400" b="0" i="0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max</m:t>
                            </m:r>
                          </m:e>
                          <m:lim>
                            <m:d>
                              <m:dPr>
                                <m:begChr m:val="|"/>
                                <m:endChr m:val="|"/>
                                <m:ctrlPr>
                                  <a:rPr lang="de-DE" sz="24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de-DE" sz="24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𝑛</m:t>
                                </m:r>
                              </m:e>
                            </m:d>
                            <m:r>
                              <a:rPr lang="de-DE" sz="24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=1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de-DE" sz="24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nary>
                              <m:naryPr>
                                <m:chr m:val="∑"/>
                                <m:limLoc m:val="subSup"/>
                                <m:supHide m:val="on"/>
                                <m:ctrlPr>
                                  <a:rPr lang="de-DE" sz="24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9"/>
                                  </m:rPr>
                                  <a:rPr lang="de-DE" sz="24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</m:sub>
                              <m:sup/>
                              <m:e>
                                <m:r>
                                  <a:rPr lang="de-DE" sz="24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|</m:t>
                                </m:r>
                                <m:r>
                                  <a:rPr lang="de-DE" sz="24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de-DE" sz="24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  <m:t>∙</m:t>
                                </m:r>
                                <m:sSub>
                                  <m:sSubPr>
                                    <m:ctrlPr>
                                      <a:rPr lang="de-DE" sz="2400" b="0" i="1" smtClean="0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2400" b="0" i="1" smtClean="0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de-DE" sz="2400" b="0" i="1" smtClean="0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de-DE" sz="24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|</m:t>
                                </m:r>
                              </m:e>
                            </m:nary>
                          </m:num>
                          <m:den>
                            <m:nary>
                              <m:naryPr>
                                <m:chr m:val="∑"/>
                                <m:limLoc m:val="subSup"/>
                                <m:supHide m:val="on"/>
                                <m:ctrlPr>
                                  <a:rPr lang="de-DE" sz="24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9"/>
                                  </m:rPr>
                                  <a:rPr lang="de-DE" sz="24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</m:sub>
                              <m:sup/>
                              <m:e>
                                <m:r>
                                  <a:rPr lang="de-DE" sz="24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|</m:t>
                                </m:r>
                                <m:sSub>
                                  <m:sSubPr>
                                    <m:ctrlPr>
                                      <a:rPr lang="de-DE" sz="2400" b="0" i="1" smtClean="0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2400" b="0" i="1" smtClean="0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de-DE" sz="2400" b="0" i="1" smtClean="0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de-DE" sz="24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|</m:t>
                                </m:r>
                              </m:e>
                            </m:nary>
                          </m:den>
                        </m:f>
                      </m:e>
                    </m:func>
                  </m:oMath>
                </a14:m>
                <a:r>
                  <a:rPr lang="de-DE" sz="2400" b="0" dirty="0" smtClean="0">
                    <a:solidFill>
                      <a:srgbClr val="0000FF"/>
                    </a:solidFill>
                  </a:rPr>
                  <a:t/>
                </a:r>
                <a:br>
                  <a:rPr lang="de-DE" sz="2400" b="0" dirty="0" smtClean="0">
                    <a:solidFill>
                      <a:srgbClr val="0000FF"/>
                    </a:solidFill>
                  </a:rPr>
                </a:br>
                <a:r>
                  <a:rPr lang="de-DE" sz="2400" b="0" dirty="0" smtClean="0">
                    <a:solidFill>
                      <a:srgbClr val="0000FF"/>
                    </a:solidFill>
                  </a:rPr>
                  <a:t/>
                </a:r>
                <a:br>
                  <a:rPr lang="de-DE" sz="2400" b="0" dirty="0" smtClean="0">
                    <a:solidFill>
                      <a:srgbClr val="0000FF"/>
                    </a:solidFill>
                  </a:rPr>
                </a:br>
                <a:r>
                  <a:rPr lang="de-DE" dirty="0" err="1" smtClean="0"/>
                  <a:t>with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thrust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axis</a:t>
                </a:r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r>
                      <a:rPr lang="de-DE" sz="2400" b="0" i="1" smtClean="0">
                        <a:solidFill>
                          <a:srgbClr val="0000FF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de-DE" sz="2400" b="0" dirty="0" smtClean="0">
                    <a:solidFill>
                      <a:srgbClr val="0000FF"/>
                    </a:solidFill>
                  </a:rPr>
                  <a:t> </a:t>
                </a:r>
                <a:r>
                  <a:rPr lang="de-DE" b="0" dirty="0" err="1" smtClean="0"/>
                  <a:t>and</a:t>
                </a:r>
                <a:r>
                  <a:rPr lang="de-DE" b="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sz="2400" b="0" i="1" smtClean="0">
                            <a:solidFill>
                              <a:srgbClr val="0099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de-DE" sz="2400" b="0" i="1" smtClean="0">
                            <a:solidFill>
                              <a:srgbClr val="0099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de-DE" sz="2400" b="0" i="1" smtClean="0">
                            <a:solidFill>
                              <a:srgbClr val="009900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de-DE" sz="2400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≤</m:t>
                    </m:r>
                    <m:r>
                      <a:rPr lang="de-DE" sz="2400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𝑇</m:t>
                    </m:r>
                    <m:r>
                      <a:rPr lang="de-DE" sz="2400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≤1</m:t>
                    </m:r>
                  </m:oMath>
                </a14:m>
                <a:endParaRPr lang="de-DE" sz="2800" b="0" dirty="0" smtClean="0">
                  <a:solidFill>
                    <a:srgbClr val="0000FF"/>
                  </a:solidFill>
                </a:endParaRPr>
              </a:p>
            </p:txBody>
          </p:sp>
        </mc:Choice>
        <mc:Fallback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5720" y="1071546"/>
                <a:ext cx="7094592" cy="5286412"/>
              </a:xfrm>
              <a:blipFill rotWithShape="1">
                <a:blip r:embed="rId2"/>
                <a:stretch>
                  <a:fillRect l="-773" t="-57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Computing Workshop - Thailand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E9056-A25D-4D02-A1C2-8BDCB892555A}" type="slidenum">
              <a:rPr lang="de-DE" smtClean="0"/>
              <a:pPr/>
              <a:t>11</a:t>
            </a:fld>
            <a:endParaRPr lang="de-DE"/>
          </a:p>
        </p:txBody>
      </p:sp>
      <p:grpSp>
        <p:nvGrpSpPr>
          <p:cNvPr id="26" name="Gruppieren 25"/>
          <p:cNvGrpSpPr/>
          <p:nvPr/>
        </p:nvGrpSpPr>
        <p:grpSpPr>
          <a:xfrm>
            <a:off x="6948264" y="1124744"/>
            <a:ext cx="1379766" cy="1944216"/>
            <a:chOff x="6986819" y="1052736"/>
            <a:chExt cx="1584176" cy="2232248"/>
          </a:xfrm>
        </p:grpSpPr>
        <p:sp>
          <p:nvSpPr>
            <p:cNvPr id="23" name="Rechteck 22"/>
            <p:cNvSpPr/>
            <p:nvPr/>
          </p:nvSpPr>
          <p:spPr>
            <a:xfrm>
              <a:off x="6986819" y="1052736"/>
              <a:ext cx="1584176" cy="22322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20" name="Gruppieren 19"/>
            <p:cNvGrpSpPr/>
            <p:nvPr/>
          </p:nvGrpSpPr>
          <p:grpSpPr>
            <a:xfrm rot="20988021">
              <a:off x="7089125" y="1304543"/>
              <a:ext cx="1372411" cy="1736576"/>
              <a:chOff x="6321152" y="1412776"/>
              <a:chExt cx="1707232" cy="2160240"/>
            </a:xfrm>
          </p:grpSpPr>
          <p:cxnSp>
            <p:nvCxnSpPr>
              <p:cNvPr id="8" name="Gerade Verbindung mit Pfeil 7"/>
              <p:cNvCxnSpPr/>
              <p:nvPr/>
            </p:nvCxnSpPr>
            <p:spPr>
              <a:xfrm flipV="1">
                <a:off x="7176864" y="1556792"/>
                <a:ext cx="72008" cy="936104"/>
              </a:xfrm>
              <a:prstGeom prst="straightConnector1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Gerade Verbindung mit Pfeil 8"/>
              <p:cNvCxnSpPr/>
              <p:nvPr/>
            </p:nvCxnSpPr>
            <p:spPr>
              <a:xfrm flipV="1">
                <a:off x="7164288" y="1412776"/>
                <a:ext cx="720080" cy="1080120"/>
              </a:xfrm>
              <a:prstGeom prst="straightConnector1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Gerade Verbindung mit Pfeil 10"/>
              <p:cNvCxnSpPr/>
              <p:nvPr/>
            </p:nvCxnSpPr>
            <p:spPr>
              <a:xfrm flipV="1">
                <a:off x="7172672" y="1836440"/>
                <a:ext cx="855712" cy="656456"/>
              </a:xfrm>
              <a:prstGeom prst="straightConnector1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Gerade Verbindung mit Pfeil 15"/>
              <p:cNvCxnSpPr/>
              <p:nvPr/>
            </p:nvCxnSpPr>
            <p:spPr>
              <a:xfrm rot="10800000" flipV="1">
                <a:off x="7100664" y="2492896"/>
                <a:ext cx="72008" cy="936104"/>
              </a:xfrm>
              <a:prstGeom prst="straightConnector1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Gerade Verbindung mit Pfeil 16"/>
              <p:cNvCxnSpPr/>
              <p:nvPr/>
            </p:nvCxnSpPr>
            <p:spPr>
              <a:xfrm rot="10800000" flipV="1">
                <a:off x="6452592" y="2492896"/>
                <a:ext cx="720080" cy="1080120"/>
              </a:xfrm>
              <a:prstGeom prst="straightConnector1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Gerade Verbindung mit Pfeil 17"/>
              <p:cNvCxnSpPr/>
              <p:nvPr/>
            </p:nvCxnSpPr>
            <p:spPr>
              <a:xfrm rot="10800000" flipV="1">
                <a:off x="6321152" y="2492896"/>
                <a:ext cx="855712" cy="656456"/>
              </a:xfrm>
              <a:prstGeom prst="straightConnector1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2" name="Gerade Verbindung mit Pfeil 21"/>
            <p:cNvCxnSpPr/>
            <p:nvPr/>
          </p:nvCxnSpPr>
          <p:spPr>
            <a:xfrm flipV="1">
              <a:off x="7485202" y="1636798"/>
              <a:ext cx="465725" cy="1071467"/>
            </a:xfrm>
            <a:prstGeom prst="straightConnector1">
              <a:avLst/>
            </a:prstGeom>
            <a:ln w="19050">
              <a:solidFill>
                <a:srgbClr val="0000FF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 descr="D:\work\vorlesung\2017Jul_ComputingWorkshopThailand\fig\thr_plot_2phi10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862"/>
          <a:stretch/>
        </p:blipFill>
        <p:spPr bwMode="auto">
          <a:xfrm>
            <a:off x="179512" y="3557869"/>
            <a:ext cx="2880000" cy="2750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work\vorlesung\2017Jul_ComputingWorkshopThailand\fig\thr_plot_8pi10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59" r="33120"/>
          <a:stretch/>
        </p:blipFill>
        <p:spPr bwMode="auto">
          <a:xfrm>
            <a:off x="3203848" y="3557869"/>
            <a:ext cx="2880000" cy="2751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work\vorlesung\2017Jul_ComputingWorkshopThailand\fig\thrust_overlay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8299" y="3575927"/>
            <a:ext cx="2851337" cy="2713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feld 36"/>
          <p:cNvSpPr txBox="1"/>
          <p:nvPr/>
        </p:nvSpPr>
        <p:spPr>
          <a:xfrm>
            <a:off x="5292080" y="2852936"/>
            <a:ext cx="9476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smtClean="0">
                <a:solidFill>
                  <a:srgbClr val="009900"/>
                </a:solidFill>
              </a:rPr>
              <a:t>isotropic</a:t>
            </a:r>
          </a:p>
          <a:p>
            <a:r>
              <a:rPr lang="de-DE" sz="1400" smtClean="0">
                <a:solidFill>
                  <a:srgbClr val="FF0000"/>
                </a:solidFill>
              </a:rPr>
              <a:t>jet-like</a:t>
            </a:r>
            <a:endParaRPr lang="de-DE" sz="14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90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Sphericity - (A)planarity - Circularity</a:t>
            </a:r>
            <a:endParaRPr lang="de-DE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de-DE" dirty="0" smtClean="0"/>
                  <a:t>Base </a:t>
                </a:r>
                <a:r>
                  <a:rPr lang="de-DE" dirty="0" err="1" smtClean="0"/>
                  <a:t>for</a:t>
                </a:r>
                <a:r>
                  <a:rPr lang="de-DE" dirty="0" smtClean="0"/>
                  <a:t> all </a:t>
                </a:r>
                <a:r>
                  <a:rPr lang="de-DE" dirty="0" err="1" smtClean="0"/>
                  <a:t>is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the</a:t>
                </a:r>
                <a:r>
                  <a:rPr lang="de-DE" dirty="0" smtClean="0"/>
                  <a:t> </a:t>
                </a:r>
                <a:r>
                  <a:rPr lang="de-DE" dirty="0" err="1" smtClean="0">
                    <a:solidFill>
                      <a:srgbClr val="0000FF"/>
                    </a:solidFill>
                  </a:rPr>
                  <a:t>sphericity</a:t>
                </a:r>
                <a:r>
                  <a:rPr lang="de-DE" dirty="0" smtClean="0">
                    <a:solidFill>
                      <a:srgbClr val="0000FF"/>
                    </a:solidFill>
                  </a:rPr>
                  <a:t> </a:t>
                </a:r>
                <a:r>
                  <a:rPr lang="de-DE" dirty="0" err="1" smtClean="0">
                    <a:solidFill>
                      <a:srgbClr val="0000FF"/>
                    </a:solidFill>
                  </a:rPr>
                  <a:t>tensor</a:t>
                </a:r>
                <a:r>
                  <a:rPr lang="de-DE" dirty="0" smtClean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240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de-DE" sz="24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de-DE" sz="240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𝛼𝛽</m:t>
                        </m:r>
                      </m:sup>
                    </m:sSup>
                  </m:oMath>
                </a14:m>
                <a:r>
                  <a:rPr lang="de-DE" sz="2400" dirty="0" smtClean="0"/>
                  <a:t/>
                </a:r>
                <a:br>
                  <a:rPr lang="de-DE" sz="2400" dirty="0" smtClean="0"/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de-DE" sz="240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de-DE" sz="24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de-DE" sz="240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𝛼𝛽</m:t>
                        </m:r>
                      </m:sup>
                    </m:sSup>
                    <m:r>
                      <a:rPr lang="de-DE" sz="2400" i="1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de-DE" sz="240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de-DE" sz="240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9"/>
                              </m:rPr>
                              <a:rPr lang="de-DE" sz="24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  <m:sup/>
                          <m:e>
                            <m:sSubSup>
                              <m:sSubSupPr>
                                <m:ctrlPr>
                                  <a:rPr lang="de-DE" sz="240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de-DE" sz="24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de-DE" sz="24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de-DE" sz="240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  <m:t>𝛼</m:t>
                                </m:r>
                              </m:sup>
                            </m:sSubSup>
                            <m:r>
                              <a:rPr lang="de-DE" sz="240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∙</m:t>
                            </m:r>
                            <m:sSubSup>
                              <m:sSubSupPr>
                                <m:ctrlPr>
                                  <a:rPr lang="de-DE" sz="240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de-DE" sz="24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de-DE" sz="24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de-DE" sz="240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  <m:t>𝛽</m:t>
                                </m:r>
                              </m:sup>
                            </m:sSubSup>
                          </m:e>
                        </m:nary>
                      </m:num>
                      <m:den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de-DE" sz="240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9"/>
                              </m:rPr>
                              <a:rPr lang="de-DE" sz="24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  <m:sup/>
                          <m:e>
                            <m:sSup>
                              <m:sSupPr>
                                <m:ctrlPr>
                                  <a:rPr lang="de-DE" sz="240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de-DE" sz="24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|</m:t>
                                </m:r>
                                <m:sSubSup>
                                  <m:sSubSupPr>
                                    <m:ctrlPr>
                                      <a:rPr lang="de-DE" sz="2400" b="0" i="1" smtClean="0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de-DE" sz="2400" b="0" i="1" smtClean="0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de-DE" sz="2400" b="0" i="1" smtClean="0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  <m:sup/>
                                </m:sSubSup>
                                <m:r>
                                  <a:rPr lang="de-DE" sz="24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|</m:t>
                                </m:r>
                              </m:e>
                              <m:sup>
                                <m:r>
                                  <a:rPr lang="de-DE" sz="24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den>
                    </m:f>
                  </m:oMath>
                </a14:m>
                <a:r>
                  <a:rPr lang="de-DE" dirty="0" smtClean="0">
                    <a:solidFill>
                      <a:srgbClr val="0000FF"/>
                    </a:solidFill>
                  </a:rPr>
                  <a:t/>
                </a:r>
                <a:br>
                  <a:rPr lang="de-DE" dirty="0" smtClean="0">
                    <a:solidFill>
                      <a:srgbClr val="0000FF"/>
                    </a:solidFill>
                  </a:rPr>
                </a:br>
                <a:r>
                  <a:rPr lang="de-DE" dirty="0" err="1" smtClean="0"/>
                  <a:t>with</a:t>
                </a:r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r>
                      <a:rPr lang="de-DE" sz="240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𝛼</m:t>
                    </m:r>
                    <m:r>
                      <a:rPr lang="de-DE" sz="2400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,</m:t>
                    </m:r>
                    <m:r>
                      <a:rPr lang="de-DE" sz="2400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𝛽</m:t>
                    </m:r>
                    <m:r>
                      <a:rPr lang="de-DE" sz="2400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=1,2,3</m:t>
                    </m:r>
                  </m:oMath>
                </a14:m>
                <a:r>
                  <a:rPr lang="de-DE" sz="2400" dirty="0" smtClean="0">
                    <a:solidFill>
                      <a:srgbClr val="0000FF"/>
                    </a:solidFill>
                  </a:rPr>
                  <a:t> </a:t>
                </a:r>
                <a:r>
                  <a:rPr lang="de-DE" dirty="0" err="1" smtClean="0"/>
                  <a:t>and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eigenvalues</a:t>
                </a:r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de-DE" sz="240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𝜆</m:t>
                        </m:r>
                      </m:e>
                      <m:sub>
                        <m:r>
                          <a:rPr lang="de-DE" sz="24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de-DE" sz="2400" b="0" i="1" smtClean="0">
                        <a:solidFill>
                          <a:srgbClr val="0000FF"/>
                        </a:solidFill>
                        <a:latin typeface="Cambria Math"/>
                      </a:rPr>
                      <m:t>,</m:t>
                    </m:r>
                  </m:oMath>
                </a14:m>
                <a:r>
                  <a:rPr lang="de-DE" sz="24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de-DE" sz="2400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𝜆</m:t>
                        </m:r>
                      </m:e>
                      <m:sub>
                        <m:r>
                          <a:rPr lang="de-DE" sz="2400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de-DE" sz="2400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de-DE" sz="24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,  </m:t>
                        </m:r>
                        <m:r>
                          <a:rPr lang="de-DE" sz="2400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𝜆</m:t>
                        </m:r>
                      </m:e>
                      <m:sub>
                        <m:r>
                          <a:rPr lang="de-DE" sz="2400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3</m:t>
                        </m:r>
                      </m:sub>
                    </m:sSub>
                  </m:oMath>
                </a14:m>
                <a:endParaRPr lang="de-DE" sz="2400" dirty="0" smtClean="0"/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  <a:tabLst>
                    <a:tab pos="4214813" algn="l"/>
                  </a:tabLst>
                </a:pPr>
                <a:r>
                  <a:rPr lang="de-DE" dirty="0" err="1"/>
                  <a:t>Sphericity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sz="2400" i="1" smtClean="0">
                        <a:solidFill>
                          <a:srgbClr val="0000FF"/>
                        </a:solidFill>
                        <a:latin typeface="Cambria Math"/>
                      </a:rPr>
                      <m:t>𝑆</m:t>
                    </m:r>
                    <m:r>
                      <a:rPr lang="de-DE" sz="2400" i="1" smtClean="0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de-DE" sz="2400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de-DE" sz="24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de-DE" sz="24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de-DE" sz="2400" i="1">
                        <a:solidFill>
                          <a:srgbClr val="0000FF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de-DE" sz="2400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de-DE" sz="2400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𝜆</m:t>
                        </m:r>
                      </m:e>
                      <m:sub>
                        <m:r>
                          <a:rPr lang="de-DE" sz="24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de-DE" sz="2400" i="1">
                        <a:solidFill>
                          <a:srgbClr val="0000FF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de-DE" sz="2400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de-DE" sz="2400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𝜆</m:t>
                        </m:r>
                      </m:e>
                      <m:sub>
                        <m:r>
                          <a:rPr lang="de-DE" sz="24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de-DE" sz="2400" i="1">
                        <a:solidFill>
                          <a:srgbClr val="0000FF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de-DE" sz="2400" dirty="0" smtClean="0">
                    <a:solidFill>
                      <a:srgbClr val="0000FF"/>
                    </a:solidFill>
                  </a:rPr>
                  <a:t> 	</a:t>
                </a:r>
                <a:r>
                  <a:rPr lang="de-DE" dirty="0" err="1" smtClean="0"/>
                  <a:t>with</a:t>
                </a:r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r>
                      <a:rPr lang="de-DE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0</m:t>
                    </m:r>
                    <m:r>
                      <a:rPr lang="de-DE" sz="2400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≤</m:t>
                    </m:r>
                    <m:r>
                      <a:rPr lang="de-DE" sz="2400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𝑆</m:t>
                    </m:r>
                    <m:r>
                      <a:rPr lang="de-DE" sz="2400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≤1</m:t>
                    </m:r>
                  </m:oMath>
                </a14:m>
                <a:endParaRPr lang="de-DE" dirty="0" smtClean="0">
                  <a:solidFill>
                    <a:srgbClr val="009900"/>
                  </a:solidFill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  <a:tabLst>
                    <a:tab pos="4214813" algn="l"/>
                  </a:tabLst>
                </a:pPr>
                <a:r>
                  <a:rPr lang="de-DE" dirty="0" err="1" smtClean="0"/>
                  <a:t>Aplanarity</a:t>
                </a:r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r>
                      <a:rPr lang="de-DE" sz="2400" b="0" i="1" smtClean="0">
                        <a:solidFill>
                          <a:srgbClr val="0000FF"/>
                        </a:solidFill>
                        <a:latin typeface="Cambria Math"/>
                      </a:rPr>
                      <m:t>𝐴</m:t>
                    </m:r>
                    <m:r>
                      <a:rPr lang="de-DE" sz="2400" i="1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de-DE" sz="2400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de-DE" sz="24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de-DE" sz="24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de-DE" sz="2400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de-DE" sz="2400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𝜆</m:t>
                        </m:r>
                      </m:e>
                      <m:sub>
                        <m:r>
                          <a:rPr lang="de-DE" sz="24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de-DE" dirty="0"/>
                  <a:t> </a:t>
                </a:r>
                <a:r>
                  <a:rPr lang="de-DE" dirty="0" smtClean="0"/>
                  <a:t>	</a:t>
                </a:r>
                <a:r>
                  <a:rPr lang="de-DE" dirty="0" err="1" smtClean="0"/>
                  <a:t>with</a:t>
                </a:r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r>
                      <a:rPr lang="de-DE" sz="2400" i="1" smtClean="0">
                        <a:solidFill>
                          <a:srgbClr val="FF0000"/>
                        </a:solidFill>
                        <a:latin typeface="Cambria Math"/>
                      </a:rPr>
                      <m:t>0</m:t>
                    </m:r>
                    <m:r>
                      <a:rPr lang="de-DE" sz="240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≤</m:t>
                    </m:r>
                    <m:r>
                      <a:rPr lang="de-DE" sz="2400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𝐴</m:t>
                    </m:r>
                    <m:r>
                      <a:rPr lang="de-DE" sz="2400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≤</m:t>
                    </m:r>
                    <m:f>
                      <m:fPr>
                        <m:ctrlPr>
                          <a:rPr lang="de-DE" sz="2400" i="1" smtClean="0">
                            <a:solidFill>
                              <a:srgbClr val="009900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de-DE" sz="2400" b="0" i="1" smtClean="0">
                            <a:solidFill>
                              <a:srgbClr val="009900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de-DE" sz="2400" b="0" i="1" smtClean="0">
                            <a:solidFill>
                              <a:srgbClr val="009900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de-DE" dirty="0"/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  <a:tabLst>
                    <a:tab pos="4214813" algn="l"/>
                  </a:tabLst>
                </a:pPr>
                <a:r>
                  <a:rPr lang="de-DE" dirty="0" err="1" smtClean="0"/>
                  <a:t>Planarity</a:t>
                </a:r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r>
                      <a:rPr lang="de-DE" sz="2400" b="0" i="1" smtClean="0">
                        <a:solidFill>
                          <a:srgbClr val="0000FF"/>
                        </a:solidFill>
                        <a:latin typeface="Cambria Math"/>
                      </a:rPr>
                      <m:t>𝑃</m:t>
                    </m:r>
                    <m:r>
                      <a:rPr lang="de-DE" sz="2400" i="1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de-DE" sz="2400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de-DE" sz="2400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𝜆</m:t>
                        </m:r>
                      </m:e>
                      <m:sub>
                        <m:r>
                          <a:rPr lang="de-DE" sz="24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de-DE" sz="2400" b="0" i="1" smtClean="0">
                        <a:solidFill>
                          <a:srgbClr val="0000FF"/>
                        </a:solidFill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de-DE" sz="2400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de-DE" sz="2400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𝜆</m:t>
                        </m:r>
                      </m:e>
                      <m:sub>
                        <m:r>
                          <a:rPr lang="de-DE" sz="24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de-DE" dirty="0"/>
                  <a:t> </a:t>
                </a:r>
                <a:r>
                  <a:rPr lang="de-DE" dirty="0" smtClean="0"/>
                  <a:t>	</a:t>
                </a:r>
                <a:r>
                  <a:rPr lang="de-DE" dirty="0" err="1" smtClean="0"/>
                  <a:t>with</a:t>
                </a:r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r>
                      <a:rPr lang="de-DE" sz="2400" i="1" smtClean="0">
                        <a:solidFill>
                          <a:srgbClr val="0000FF"/>
                        </a:solidFill>
                        <a:latin typeface="Cambria Math"/>
                      </a:rPr>
                      <m:t>0</m:t>
                    </m:r>
                    <m:r>
                      <a:rPr lang="de-DE" sz="2400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≤</m:t>
                    </m:r>
                    <m:r>
                      <a:rPr lang="de-DE" sz="2400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𝑃</m:t>
                    </m:r>
                    <m:r>
                      <a:rPr lang="de-DE" sz="2400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≤</m:t>
                    </m:r>
                    <m:f>
                      <m:fPr>
                        <m:ctrlPr>
                          <a:rPr lang="de-DE" sz="240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de-DE" sz="2400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de-DE" sz="2400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de-DE" dirty="0"/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  <a:tabLst>
                    <a:tab pos="4214813" algn="l"/>
                  </a:tabLst>
                </a:pPr>
                <a:r>
                  <a:rPr lang="de-DE" dirty="0" err="1" smtClean="0"/>
                  <a:t>Circularity</a:t>
                </a:r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r>
                      <a:rPr lang="de-DE" sz="2400" b="0" i="1" smtClean="0">
                        <a:solidFill>
                          <a:srgbClr val="0000FF"/>
                        </a:solidFill>
                        <a:latin typeface="Cambria Math"/>
                      </a:rPr>
                      <m:t>𝐶</m:t>
                    </m:r>
                    <m:r>
                      <a:rPr lang="de-DE" sz="2400" b="0" i="1" smtClean="0">
                        <a:solidFill>
                          <a:srgbClr val="0000FF"/>
                        </a:solidFill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de-DE" sz="24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de-DE" sz="24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de-DE" sz="2400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∙</m:t>
                        </m:r>
                        <m:func>
                          <m:funcPr>
                            <m:ctrlPr>
                              <a:rPr lang="de-DE" sz="24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de-DE" sz="2400" b="0" i="0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min</m:t>
                            </m:r>
                          </m:fName>
                          <m:e>
                            <m:r>
                              <a:rPr lang="de-DE" sz="24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de-DE" sz="2400" i="1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de-DE" sz="2400" i="1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de-DE" sz="24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de-DE" sz="24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de-DE" sz="2400" i="1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de-DE" sz="2400" i="1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de-DE" sz="24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de-DE" sz="24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)</m:t>
                            </m:r>
                          </m:e>
                        </m:func>
                      </m:num>
                      <m:den>
                        <m:sSub>
                          <m:sSubPr>
                            <m:ctrlPr>
                              <a:rPr lang="de-DE" sz="2400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sz="2400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de-DE" sz="24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de-DE" sz="24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de-DE" sz="2400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sz="2400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de-DE" sz="24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de-DE" dirty="0">
                    <a:solidFill>
                      <a:srgbClr val="0000FF"/>
                    </a:solidFill>
                  </a:rPr>
                  <a:t> </a:t>
                </a:r>
                <a:r>
                  <a:rPr lang="de-DE" dirty="0" smtClean="0">
                    <a:solidFill>
                      <a:srgbClr val="0000FF"/>
                    </a:solidFill>
                  </a:rPr>
                  <a:t>	</a:t>
                </a:r>
                <a:r>
                  <a:rPr lang="de-DE" dirty="0" err="1" smtClean="0"/>
                  <a:t>with</a:t>
                </a:r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r>
                      <a:rPr lang="de-DE" sz="2400" i="1" smtClean="0">
                        <a:solidFill>
                          <a:srgbClr val="0000FF"/>
                        </a:solidFill>
                        <a:latin typeface="Cambria Math"/>
                      </a:rPr>
                      <m:t>0</m:t>
                    </m:r>
                    <m:r>
                      <a:rPr lang="de-DE" sz="2400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≤</m:t>
                    </m:r>
                    <m:r>
                      <a:rPr lang="de-DE" sz="2400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𝐶</m:t>
                    </m:r>
                    <m:r>
                      <a:rPr lang="de-DE" sz="2400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≤1</m:t>
                    </m:r>
                  </m:oMath>
                </a14:m>
                <a:endParaRPr lang="de-DE" sz="2400" dirty="0">
                  <a:solidFill>
                    <a:srgbClr val="0000FF"/>
                  </a:solidFill>
                </a:endParaRPr>
              </a:p>
              <a:p>
                <a:pPr marL="0" indent="0">
                  <a:spcBef>
                    <a:spcPts val="600"/>
                  </a:spcBef>
                  <a:spcAft>
                    <a:spcPts val="600"/>
                  </a:spcAft>
                  <a:buNone/>
                  <a:tabLst>
                    <a:tab pos="5018088" algn="l"/>
                  </a:tabLst>
                </a:pPr>
                <a:endParaRPr lang="de-DE" dirty="0"/>
              </a:p>
            </p:txBody>
          </p:sp>
        </mc:Choice>
        <mc:Fallback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64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Computing Workshop - Thailand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E9056-A25D-4D02-A1C2-8BDCB892555A}" type="slidenum">
              <a:rPr lang="de-DE" smtClean="0"/>
              <a:pPr/>
              <a:t>12</a:t>
            </a:fld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7020273" y="3501008"/>
            <a:ext cx="9476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smtClean="0">
                <a:solidFill>
                  <a:srgbClr val="009900"/>
                </a:solidFill>
              </a:rPr>
              <a:t>isotropic</a:t>
            </a:r>
          </a:p>
          <a:p>
            <a:r>
              <a:rPr lang="de-DE" sz="1400" smtClean="0">
                <a:solidFill>
                  <a:srgbClr val="FF0000"/>
                </a:solidFill>
              </a:rPr>
              <a:t>jet-like</a:t>
            </a:r>
            <a:endParaRPr lang="de-DE" sz="1400">
              <a:solidFill>
                <a:srgbClr val="FF0000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7020272" y="4157423"/>
            <a:ext cx="9476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smtClean="0">
                <a:solidFill>
                  <a:srgbClr val="009900"/>
                </a:solidFill>
              </a:rPr>
              <a:t>isotropic</a:t>
            </a:r>
          </a:p>
          <a:p>
            <a:r>
              <a:rPr lang="de-DE" sz="1400" smtClean="0">
                <a:solidFill>
                  <a:srgbClr val="FF0000"/>
                </a:solidFill>
              </a:rPr>
              <a:t>planar</a:t>
            </a:r>
            <a:endParaRPr lang="de-DE" sz="14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56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Fox-Wolfram Moments</a:t>
            </a:r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285720" y="1071546"/>
                <a:ext cx="8678768" cy="5286412"/>
              </a:xfrm>
            </p:spPr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de-DE" smtClean="0"/>
                  <a:t>Fox-Wolfram Moments are defined by</a:t>
                </a:r>
                <a:br>
                  <a:rPr lang="de-DE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de-DE" sz="24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de-DE" sz="24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𝑙</m:t>
                        </m:r>
                      </m:sub>
                    </m:sSub>
                    <m:r>
                      <a:rPr lang="de-DE" sz="2400" b="0" i="1" smtClean="0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de-DE" sz="24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de-DE" sz="24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de-DE" sz="24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de-DE" sz="24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𝑗</m:t>
                        </m:r>
                      </m:sub>
                      <m:sup/>
                      <m:e>
                        <m:f>
                          <m:fPr>
                            <m:ctrlPr>
                              <a:rPr lang="de-DE" sz="24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de-DE" sz="24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de-DE" sz="24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de-DE" sz="24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de-DE" sz="24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de-DE" sz="24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|</m:t>
                            </m:r>
                            <m:r>
                              <a:rPr lang="de-DE" sz="24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∙|</m:t>
                            </m:r>
                            <m:sSub>
                              <m:sSubPr>
                                <m:ctrlPr>
                                  <a:rPr lang="de-DE" sz="24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de-DE" sz="24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de-DE" sz="24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de-DE" sz="24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|</m:t>
                            </m:r>
                          </m:num>
                          <m:den>
                            <m:sSubSup>
                              <m:sSubSupPr>
                                <m:ctrlPr>
                                  <a:rPr lang="de-DE" sz="24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de-DE" sz="24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de-DE" sz="24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𝑣𝑖𝑠</m:t>
                                </m:r>
                              </m:sub>
                              <m:sup>
                                <m:r>
                                  <a:rPr lang="de-DE" sz="24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bSup>
                          </m:den>
                        </m:f>
                      </m:e>
                    </m:nary>
                    <m:r>
                      <a:rPr lang="de-DE" sz="2400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∙</m:t>
                    </m:r>
                    <m:sSub>
                      <m:sSubPr>
                        <m:ctrlPr>
                          <a:rPr lang="de-DE" sz="2400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de-DE" sz="2400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𝑃</m:t>
                        </m:r>
                      </m:e>
                      <m:sub>
                        <m:r>
                          <a:rPr lang="de-DE" sz="2400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𝑙</m:t>
                        </m:r>
                      </m:sub>
                    </m:sSub>
                    <m:func>
                      <m:funcPr>
                        <m:ctrlPr>
                          <a:rPr lang="de-DE" sz="2400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funcPr>
                      <m:fName>
                        <m:r>
                          <a:rPr lang="de-DE" sz="2400" b="0" i="0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de-DE" sz="2400" b="0" i="0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cos</m:t>
                        </m:r>
                      </m:fName>
                      <m:e>
                        <m:sSub>
                          <m:sSubPr>
                            <m:ctrlPr>
                              <a:rPr lang="de-DE" sz="24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de-DE" sz="24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𝜃</m:t>
                            </m:r>
                          </m:e>
                          <m:sub>
                            <m:r>
                              <a:rPr lang="de-DE" sz="24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𝑖𝑗</m:t>
                            </m:r>
                          </m:sub>
                        </m:sSub>
                        <m:r>
                          <a:rPr lang="de-DE" sz="2400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)</m:t>
                        </m:r>
                      </m:e>
                    </m:func>
                  </m:oMath>
                </a14:m>
                <a:r>
                  <a:rPr lang="de-DE" smtClean="0"/>
                  <a:t/>
                </a:r>
                <a:br>
                  <a:rPr lang="de-DE" smtClean="0"/>
                </a:br>
                <a:r>
                  <a:rPr lang="de-DE" smtClean="0"/>
                  <a:t>with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de-DE" sz="240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𝜃</m:t>
                        </m:r>
                      </m:e>
                      <m:sub>
                        <m:r>
                          <a:rPr lang="de-DE" sz="24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de-DE" smtClean="0"/>
                  <a:t>= opening angle of particles </a:t>
                </a:r>
                <a:r>
                  <a:rPr lang="de-DE" i="1" smtClean="0"/>
                  <a:t>i,j</a:t>
                </a:r>
                <a:endParaRPr lang="de-DE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de-DE" sz="24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de-DE" sz="24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𝑣𝑖𝑠</m:t>
                        </m:r>
                      </m:sub>
                    </m:sSub>
                  </m:oMath>
                </a14:m>
                <a:r>
                  <a:rPr lang="de-DE" smtClean="0">
                    <a:solidFill>
                      <a:srgbClr val="0000FF"/>
                    </a:solidFill>
                  </a:rPr>
                  <a:t> </a:t>
                </a:r>
                <a:r>
                  <a:rPr lang="de-DE" smtClean="0"/>
                  <a:t>= visible energy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de-DE" sz="2400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𝑃</m:t>
                        </m:r>
                      </m:e>
                      <m:sub>
                        <m:r>
                          <a:rPr lang="de-DE" sz="2400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𝑙</m:t>
                        </m:r>
                      </m:sub>
                    </m:sSub>
                    <m:func>
                      <m:funcPr>
                        <m:ctrlPr>
                          <a:rPr lang="de-DE" sz="2400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funcPr>
                      <m:fName>
                        <m:r>
                          <a:rPr lang="de-DE" sz="240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de-DE" sz="240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cos</m:t>
                        </m:r>
                      </m:fName>
                      <m:e>
                        <m:sSub>
                          <m:sSubPr>
                            <m:ctrlPr>
                              <a:rPr lang="de-DE" sz="2400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de-DE" sz="2400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𝜃</m:t>
                            </m:r>
                          </m:e>
                          <m:sub>
                            <m:r>
                              <a:rPr lang="de-DE" sz="2400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𝑖𝑗</m:t>
                            </m:r>
                          </m:sub>
                        </m:sSub>
                        <m:r>
                          <a:rPr lang="de-DE" sz="2400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)</m:t>
                        </m:r>
                      </m:e>
                    </m:func>
                  </m:oMath>
                </a14:m>
                <a:r>
                  <a:rPr lang="de-DE" sz="2400" smtClean="0"/>
                  <a:t> </a:t>
                </a:r>
                <a:r>
                  <a:rPr lang="de-DE" smtClean="0"/>
                  <a:t>= Legendre polynomials</a:t>
                </a:r>
              </a:p>
              <a:p>
                <a:r>
                  <a:rPr lang="de-DE" smtClean="0"/>
                  <a:t>Balanced events: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de-DE" sz="24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de-DE" sz="24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de-DE" sz="2400" b="0" i="1" smtClean="0">
                        <a:solidFill>
                          <a:srgbClr val="0000FF"/>
                        </a:solidFill>
                        <a:latin typeface="Cambria Math"/>
                      </a:rPr>
                      <m:t>=0</m:t>
                    </m:r>
                  </m:oMath>
                </a14:m>
                <a:endParaRPr lang="de-DE" sz="2400" smtClean="0">
                  <a:solidFill>
                    <a:srgbClr val="0000FF"/>
                  </a:solidFill>
                </a:endParaRPr>
              </a:p>
              <a:p>
                <a:r>
                  <a:rPr lang="de-DE" smtClean="0"/>
                  <a:t>Jet-like events: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de-DE" sz="24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de-DE" sz="24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𝑙</m:t>
                        </m:r>
                      </m:sub>
                    </m:sSub>
                    <m:r>
                      <a:rPr lang="de-DE" sz="2400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≈</m:t>
                    </m:r>
                    <m:r>
                      <a:rPr lang="de-DE" sz="2400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1</m:t>
                    </m:r>
                  </m:oMath>
                </a14:m>
                <a:r>
                  <a:rPr lang="de-DE" sz="2400" smtClean="0">
                    <a:solidFill>
                      <a:srgbClr val="0000FF"/>
                    </a:solidFill>
                  </a:rPr>
                  <a:t> </a:t>
                </a:r>
                <a:r>
                  <a:rPr lang="de-DE" smtClean="0"/>
                  <a:t>for </a:t>
                </a:r>
                <a:r>
                  <a:rPr lang="de-DE" smtClean="0">
                    <a:solidFill>
                      <a:srgbClr val="0000FF"/>
                    </a:solidFill>
                  </a:rPr>
                  <a:t>l=even</a:t>
                </a:r>
                <a:r>
                  <a:rPr lang="de-DE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de-DE" sz="24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de-DE" sz="24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𝑙</m:t>
                        </m:r>
                      </m:sub>
                    </m:sSub>
                    <m:r>
                      <a:rPr lang="de-DE" sz="2400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≈</m:t>
                    </m:r>
                    <m:r>
                      <a:rPr lang="de-DE" sz="2400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0</m:t>
                    </m:r>
                  </m:oMath>
                </a14:m>
                <a:r>
                  <a:rPr lang="de-DE"/>
                  <a:t> </a:t>
                </a:r>
                <a:r>
                  <a:rPr lang="de-DE" smtClean="0"/>
                  <a:t>for </a:t>
                </a:r>
                <a:r>
                  <a:rPr lang="de-DE" smtClean="0">
                    <a:solidFill>
                      <a:srgbClr val="0000FF"/>
                    </a:solidFill>
                  </a:rPr>
                  <a:t>l=odd</a:t>
                </a:r>
              </a:p>
              <a:p>
                <a:pPr lvl="1">
                  <a:lnSpc>
                    <a:spcPct val="150000"/>
                  </a:lnSpc>
                </a:pPr>
                <a:endParaRPr lang="de-DE" smtClean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5720" y="1071546"/>
                <a:ext cx="8678768" cy="5286412"/>
              </a:xfrm>
              <a:blipFill rotWithShape="1">
                <a:blip r:embed="rId2"/>
                <a:stretch>
                  <a:fillRect l="-63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Computing Workshop - Thailand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E9056-A25D-4D02-A1C2-8BDCB892555A}" type="slidenum">
              <a:rPr lang="de-DE" smtClean="0"/>
              <a:pPr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288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66602"/>
            <a:ext cx="8435280" cy="582594"/>
          </a:xfrm>
        </p:spPr>
        <p:txBody>
          <a:bodyPr/>
          <a:lstStyle/>
          <a:p>
            <a:r>
              <a:rPr lang="de-DE" sz="2800"/>
              <a:t>Sphericity - (A)planarity - </a:t>
            </a:r>
            <a:r>
              <a:rPr lang="de-DE" sz="2800" smtClean="0"/>
              <a:t>Circularity - Fox Wolfram Mom</a:t>
            </a:r>
            <a:endParaRPr lang="de-DE" sz="280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Computing Workshop - Thailand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E9056-A25D-4D02-A1C2-8BDCB892555A}" type="slidenum">
              <a:rPr lang="de-DE" smtClean="0"/>
              <a:pPr/>
              <a:t>14</a:t>
            </a:fld>
            <a:endParaRPr lang="de-DE"/>
          </a:p>
        </p:txBody>
      </p:sp>
      <p:pic>
        <p:nvPicPr>
          <p:cNvPr id="2050" name="Picture 2" descr="D:\work\vorlesung\2017Jul_ComputingWorkshopThailand\fig\eventshape_overlay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71883"/>
            <a:ext cx="8430407" cy="5481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7146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Event (Shape) Variables in PandaROOT/Rho 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85720" y="980728"/>
            <a:ext cx="8572560" cy="5286412"/>
          </a:xfrm>
        </p:spPr>
        <p:txBody>
          <a:bodyPr>
            <a:normAutofit lnSpcReduction="10000"/>
          </a:bodyPr>
          <a:lstStyle/>
          <a:p>
            <a:r>
              <a:rPr lang="de-DE" smtClean="0"/>
              <a:t>Class </a:t>
            </a:r>
            <a:r>
              <a:rPr lang="de-DE" smtClean="0">
                <a:solidFill>
                  <a:srgbClr val="FF00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PndEventShape</a:t>
            </a:r>
            <a:r>
              <a:rPr lang="de-DE" smtClean="0"/>
              <a:t> offers many variables</a:t>
            </a:r>
          </a:p>
          <a:p>
            <a:pPr marL="0" indent="0">
              <a:buNone/>
            </a:pPr>
            <a:endParaRPr lang="de-DE" sz="2400" smtClean="0"/>
          </a:p>
          <a:p>
            <a:pPr>
              <a:spcBef>
                <a:spcPts val="1200"/>
              </a:spcBef>
            </a:pPr>
            <a:r>
              <a:rPr lang="de-DE" sz="1500" smtClean="0">
                <a:solidFill>
                  <a:srgbClr val="CC3399"/>
                </a:solidFill>
              </a:rPr>
              <a:t>Global multiplictities: </a:t>
            </a:r>
            <a:r>
              <a:rPr lang="de-DE" sz="1500" smtClean="0"/>
              <a:t>NParticles, NCharged, NNeutral</a:t>
            </a:r>
          </a:p>
          <a:p>
            <a:pPr>
              <a:spcBef>
                <a:spcPts val="800"/>
              </a:spcBef>
            </a:pPr>
            <a:r>
              <a:rPr lang="de-DE" sz="1500" smtClean="0">
                <a:solidFill>
                  <a:srgbClr val="CC3399"/>
                </a:solidFill>
              </a:rPr>
              <a:t>Event shape variables</a:t>
            </a:r>
          </a:p>
          <a:p>
            <a:pPr lvl="1"/>
            <a:r>
              <a:rPr lang="de-DE" sz="1500" smtClean="0"/>
              <a:t>Sphericity, Planarity, Aplanarity, Circularity, Thrust, ThrustVector</a:t>
            </a:r>
          </a:p>
          <a:p>
            <a:pPr lvl="1"/>
            <a:r>
              <a:rPr lang="de-DE" sz="1500" smtClean="0"/>
              <a:t>FoxWolfMomH(order), FoxWolfMomR(order)</a:t>
            </a:r>
          </a:p>
          <a:p>
            <a:pPr>
              <a:spcBef>
                <a:spcPts val="800"/>
              </a:spcBef>
            </a:pPr>
            <a:r>
              <a:rPr lang="de-DE" sz="1500" smtClean="0">
                <a:solidFill>
                  <a:srgbClr val="CC3399"/>
                </a:solidFill>
              </a:rPr>
              <a:t>Minimum/maximum energy and (transverse) momentum </a:t>
            </a:r>
            <a:r>
              <a:rPr lang="de-DE" sz="1500" smtClean="0">
                <a:solidFill>
                  <a:srgbClr val="008000"/>
                </a:solidFill>
              </a:rPr>
              <a:t>(lab, cms) </a:t>
            </a:r>
          </a:p>
          <a:p>
            <a:pPr lvl="1"/>
            <a:r>
              <a:rPr lang="de-DE" sz="1500"/>
              <a:t>P</a:t>
            </a:r>
            <a:r>
              <a:rPr lang="de-DE" sz="1500" smtClean="0"/>
              <a:t>maxLab/Cms, PminLab/Cms, EmaxNeutLab/Cms, PmaxChrgLab/Cms,...</a:t>
            </a:r>
          </a:p>
          <a:p>
            <a:pPr>
              <a:spcBef>
                <a:spcPts val="800"/>
              </a:spcBef>
            </a:pPr>
            <a:r>
              <a:rPr lang="de-DE" sz="1500" smtClean="0">
                <a:solidFill>
                  <a:srgbClr val="CC3399"/>
                </a:solidFill>
              </a:rPr>
              <a:t>(Transverse) momentum and energy sums </a:t>
            </a:r>
            <a:r>
              <a:rPr lang="de-DE" sz="1500" smtClean="0">
                <a:solidFill>
                  <a:srgbClr val="008000"/>
                </a:solidFill>
              </a:rPr>
              <a:t>(lab, cms)</a:t>
            </a:r>
            <a:endParaRPr lang="de-DE" sz="1500">
              <a:solidFill>
                <a:srgbClr val="008000"/>
              </a:solidFill>
            </a:endParaRPr>
          </a:p>
          <a:p>
            <a:pPr lvl="1"/>
            <a:r>
              <a:rPr lang="de-DE" sz="1500" smtClean="0"/>
              <a:t>PtSumLab, NeutESumLab/Cms, ChrgPSumLab/Cms</a:t>
            </a:r>
          </a:p>
          <a:p>
            <a:pPr>
              <a:spcBef>
                <a:spcPts val="800"/>
              </a:spcBef>
            </a:pPr>
            <a:r>
              <a:rPr lang="de-DE" sz="1500" smtClean="0">
                <a:solidFill>
                  <a:srgbClr val="CC3399"/>
                </a:solidFill>
              </a:rPr>
              <a:t>Multiplicities with (transv.) min/max momentum/energy </a:t>
            </a:r>
            <a:r>
              <a:rPr lang="de-DE" sz="1500" smtClean="0">
                <a:solidFill>
                  <a:srgbClr val="008000"/>
                </a:solidFill>
              </a:rPr>
              <a:t>(lab, cms)</a:t>
            </a:r>
          </a:p>
          <a:p>
            <a:pPr lvl="1"/>
            <a:r>
              <a:rPr lang="de-DE" sz="1500" smtClean="0"/>
              <a:t>MultPminLab/Cms, MultPmaxLab/Cms, MultPtminLab/Cms, MultPtmaxLab/Cms</a:t>
            </a:r>
          </a:p>
          <a:p>
            <a:pPr lvl="1"/>
            <a:r>
              <a:rPr lang="de-DE" sz="1500" smtClean="0"/>
              <a:t>MultChrgPminLab/Cms, MultChrgPmaxLab/Cms, MultNeutEminLab/Cms</a:t>
            </a:r>
          </a:p>
          <a:p>
            <a:pPr>
              <a:spcBef>
                <a:spcPts val="800"/>
              </a:spcBef>
            </a:pPr>
            <a:r>
              <a:rPr lang="de-DE" sz="1500" smtClean="0">
                <a:solidFill>
                  <a:srgbClr val="CC3399"/>
                </a:solidFill>
              </a:rPr>
              <a:t>PID multiplicities with minimum probability and momentum</a:t>
            </a:r>
            <a:r>
              <a:rPr lang="de-DE" sz="1500" smtClean="0"/>
              <a:t> </a:t>
            </a:r>
            <a:r>
              <a:rPr lang="de-DE" sz="1500" smtClean="0">
                <a:solidFill>
                  <a:srgbClr val="008000"/>
                </a:solidFill>
              </a:rPr>
              <a:t>(lab, cms)</a:t>
            </a:r>
          </a:p>
          <a:p>
            <a:pPr lvl="1"/>
            <a:r>
              <a:rPr lang="de-DE" sz="1500" smtClean="0"/>
              <a:t>MultElectronPminCms, MultMuonPminCms,....</a:t>
            </a:r>
          </a:p>
          <a:p>
            <a:pPr>
              <a:spcBef>
                <a:spcPts val="800"/>
              </a:spcBef>
            </a:pPr>
            <a:r>
              <a:rPr lang="de-DE" sz="1500">
                <a:solidFill>
                  <a:srgbClr val="CC3399"/>
                </a:solidFill>
              </a:rPr>
              <a:t>(</a:t>
            </a:r>
            <a:r>
              <a:rPr lang="de-DE" sz="1500" smtClean="0">
                <a:solidFill>
                  <a:srgbClr val="CC3399"/>
                </a:solidFill>
              </a:rPr>
              <a:t>Transv.) momentum </a:t>
            </a:r>
            <a:r>
              <a:rPr lang="de-DE" sz="1500">
                <a:solidFill>
                  <a:srgbClr val="CC3399"/>
                </a:solidFill>
              </a:rPr>
              <a:t>and energy </a:t>
            </a:r>
            <a:r>
              <a:rPr lang="de-DE" sz="1500" smtClean="0">
                <a:solidFill>
                  <a:srgbClr val="CC3399"/>
                </a:solidFill>
              </a:rPr>
              <a:t>sums with min momentum/energy</a:t>
            </a:r>
            <a:r>
              <a:rPr lang="de-DE" sz="1500">
                <a:solidFill>
                  <a:srgbClr val="CC3399"/>
                </a:solidFill>
              </a:rPr>
              <a:t> </a:t>
            </a:r>
            <a:r>
              <a:rPr lang="de-DE" sz="1500">
                <a:solidFill>
                  <a:srgbClr val="008000"/>
                </a:solidFill>
              </a:rPr>
              <a:t>(lab, cms)</a:t>
            </a:r>
            <a:endParaRPr lang="de-DE" sz="1500" smtClean="0">
              <a:solidFill>
                <a:srgbClr val="008000"/>
              </a:solidFill>
            </a:endParaRPr>
          </a:p>
          <a:p>
            <a:pPr lvl="1"/>
            <a:r>
              <a:rPr lang="de-DE" sz="1500" smtClean="0"/>
              <a:t>SumPminLab/Cms, SumNeutEminLab/Cms,...</a:t>
            </a:r>
            <a:endParaRPr lang="de-DE" sz="1500"/>
          </a:p>
          <a:p>
            <a:endParaRPr lang="de-DE" sz="1500" smtClean="0"/>
          </a:p>
          <a:p>
            <a:endParaRPr lang="de-DE" sz="1500"/>
          </a:p>
          <a:p>
            <a:endParaRPr lang="de-DE" sz="1500" smtClean="0"/>
          </a:p>
          <a:p>
            <a:pPr marL="0" indent="0">
              <a:buNone/>
            </a:pPr>
            <a:endParaRPr lang="de-DE" sz="150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Computing Workshop - Thailand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E9056-A25D-4D02-A1C2-8BDCB892555A}" type="slidenum">
              <a:rPr lang="de-DE" smtClean="0"/>
              <a:pPr/>
              <a:t>15</a:t>
            </a:fld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467544" y="1447179"/>
            <a:ext cx="8280920" cy="276999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de-DE" sz="120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PndEventShape(RhoCandList </a:t>
            </a:r>
            <a:r>
              <a:rPr lang="de-DE" sz="1200" smtClean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&amp;all,</a:t>
            </a:r>
            <a:r>
              <a:rPr lang="de-DE" sz="120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TLorentzVector </a:t>
            </a:r>
            <a:r>
              <a:rPr lang="de-DE" sz="1200" smtClean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pbp_sys,</a:t>
            </a:r>
            <a:r>
              <a:rPr lang="de-DE" sz="120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</a:t>
            </a:r>
            <a:r>
              <a:rPr lang="de-DE" sz="120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double </a:t>
            </a:r>
            <a:r>
              <a:rPr lang="de-DE" sz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neutMinE=0,</a:t>
            </a:r>
            <a:r>
              <a:rPr lang="de-DE" sz="120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double </a:t>
            </a:r>
            <a:r>
              <a:rPr lang="de-DE" sz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chrgMinP=0</a:t>
            </a:r>
            <a:r>
              <a:rPr lang="de-DE" sz="1200" smtClean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r>
              <a:rPr lang="de-DE" sz="120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 </a:t>
            </a:r>
          </a:p>
        </p:txBody>
      </p:sp>
    </p:spTree>
    <p:extLst>
      <p:ext uri="{BB962C8B-B14F-4D97-AF65-F5344CB8AC3E}">
        <p14:creationId xmlns:p14="http://schemas.microsoft.com/office/powerpoint/2010/main" val="630837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4400" b="1" smtClean="0"/>
              <a:t>SPECIAL KINEMATICS</a:t>
            </a:r>
            <a:endParaRPr lang="de-DE" sz="4400" b="1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397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Special Kinematics</a:t>
            </a:r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smtClean="0"/>
                  <a:t>Some signal reactions exhibt </a:t>
                </a:r>
                <a:r>
                  <a:rPr lang="de-DE" smtClean="0">
                    <a:solidFill>
                      <a:srgbClr val="0000FF"/>
                    </a:solidFill>
                  </a:rPr>
                  <a:t>special properties </a:t>
                </a:r>
                <a:r>
                  <a:rPr lang="de-DE" smtClean="0"/>
                  <a:t>for selection</a:t>
                </a:r>
              </a:p>
              <a:p>
                <a:endParaRPr lang="de-DE"/>
              </a:p>
              <a:p>
                <a:r>
                  <a:rPr lang="de-DE" smtClean="0"/>
                  <a:t>Prominent cases are</a:t>
                </a:r>
              </a:p>
              <a:p>
                <a:pPr lvl="1"/>
                <a:endParaRPr lang="de-DE" smtClean="0"/>
              </a:p>
              <a:p>
                <a:pPr lvl="1"/>
                <a:r>
                  <a:rPr lang="de-DE" smtClean="0">
                    <a:solidFill>
                      <a:srgbClr val="0000FF"/>
                    </a:solidFill>
                  </a:rPr>
                  <a:t>Double resonance production </a:t>
                </a:r>
                <a:r>
                  <a:rPr lang="de-DE" smtClean="0"/>
                  <a:t>close to threshold</a:t>
                </a:r>
                <a:br>
                  <a:rPr lang="de-DE" smtClean="0"/>
                </a:br>
                <a:r>
                  <a:rPr lang="de-DE" smtClean="0"/>
                  <a:t>Examples: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de-DE" sz="2400" i="1" smtClean="0">
                            <a:solidFill>
                              <a:srgbClr val="CC3399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de-DE" sz="2400" b="0" i="1" smtClean="0">
                            <a:solidFill>
                              <a:srgbClr val="CC3399"/>
                            </a:solidFill>
                            <a:latin typeface="Cambria Math"/>
                          </a:rPr>
                          <m:t>𝑝</m:t>
                        </m:r>
                      </m:e>
                    </m:acc>
                    <m:r>
                      <a:rPr lang="de-DE" sz="2400" b="0" i="1" smtClean="0">
                        <a:solidFill>
                          <a:srgbClr val="CC3399"/>
                        </a:solidFill>
                        <a:latin typeface="Cambria Math"/>
                      </a:rPr>
                      <m:t>𝑝</m:t>
                    </m:r>
                    <m:r>
                      <a:rPr lang="de-DE" sz="2400" b="0" i="1" smtClean="0">
                        <a:solidFill>
                          <a:srgbClr val="CC3399"/>
                        </a:solidFill>
                        <a:latin typeface="Cambria Math"/>
                        <a:ea typeface="Cambria Math"/>
                      </a:rPr>
                      <m:t>→</m:t>
                    </m:r>
                    <m:r>
                      <a:rPr lang="de-DE" sz="2400" b="0" i="1" smtClean="0">
                        <a:solidFill>
                          <a:srgbClr val="CC3399"/>
                        </a:solidFill>
                        <a:latin typeface="Cambria Math"/>
                        <a:ea typeface="Cambria Math"/>
                      </a:rPr>
                      <m:t>𝐷</m:t>
                    </m:r>
                    <m:acc>
                      <m:accPr>
                        <m:chr m:val="̅"/>
                        <m:ctrlPr>
                          <a:rPr lang="de-DE" sz="2400" b="0" i="1" smtClean="0">
                            <a:solidFill>
                              <a:srgbClr val="CC3399"/>
                            </a:solidFill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de-DE" sz="2400" b="0" i="1" smtClean="0">
                            <a:solidFill>
                              <a:srgbClr val="CC3399"/>
                            </a:solidFill>
                            <a:latin typeface="Cambria Math"/>
                            <a:ea typeface="Cambria Math"/>
                          </a:rPr>
                          <m:t>𝐷</m:t>
                        </m:r>
                      </m:e>
                    </m:acc>
                  </m:oMath>
                </a14:m>
                <a:r>
                  <a:rPr lang="de-DE" smtClean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de-DE" sz="2400" i="1" smtClean="0">
                            <a:solidFill>
                              <a:srgbClr val="CC3399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de-DE" sz="2400" i="1">
                            <a:solidFill>
                              <a:srgbClr val="CC3399"/>
                            </a:solidFill>
                            <a:latin typeface="Cambria Math"/>
                          </a:rPr>
                          <m:t>𝑝</m:t>
                        </m:r>
                      </m:e>
                    </m:acc>
                    <m:r>
                      <a:rPr lang="de-DE" sz="2400" i="1">
                        <a:solidFill>
                          <a:srgbClr val="CC3399"/>
                        </a:solidFill>
                        <a:latin typeface="Cambria Math"/>
                      </a:rPr>
                      <m:t>𝑝</m:t>
                    </m:r>
                    <m:r>
                      <a:rPr lang="de-DE" sz="2400" i="1">
                        <a:solidFill>
                          <a:srgbClr val="CC3399"/>
                        </a:solidFill>
                        <a:latin typeface="Cambria Math"/>
                        <a:ea typeface="Cambria Math"/>
                      </a:rPr>
                      <m:t>→</m:t>
                    </m:r>
                    <m:sSubSup>
                      <m:sSubSupPr>
                        <m:ctrlPr>
                          <a:rPr lang="de-DE" sz="2400" i="1" smtClean="0">
                            <a:solidFill>
                              <a:srgbClr val="CC3399"/>
                            </a:solidFill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l-GR" sz="2400" i="1" smtClean="0">
                            <a:solidFill>
                              <a:srgbClr val="CC3399"/>
                            </a:solidFill>
                            <a:latin typeface="Cambria Math"/>
                            <a:ea typeface="Cambria Math"/>
                          </a:rPr>
                          <m:t>Λ</m:t>
                        </m:r>
                      </m:e>
                      <m:sub>
                        <m:r>
                          <a:rPr lang="de-DE" sz="2400" b="0" i="1" smtClean="0">
                            <a:solidFill>
                              <a:srgbClr val="CC3399"/>
                            </a:solidFill>
                            <a:latin typeface="Cambria Math"/>
                            <a:ea typeface="Cambria Math"/>
                          </a:rPr>
                          <m:t>𝑐</m:t>
                        </m:r>
                      </m:sub>
                      <m:sup>
                        <m:r>
                          <a:rPr lang="de-DE" sz="2400" b="0" i="1" smtClean="0">
                            <a:solidFill>
                              <a:srgbClr val="CC3399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</m:sup>
                    </m:sSubSup>
                    <m:sSubSup>
                      <m:sSubSupPr>
                        <m:ctrlPr>
                          <a:rPr lang="de-DE" sz="2400" i="1" smtClean="0">
                            <a:solidFill>
                              <a:srgbClr val="CC3399"/>
                            </a:solidFill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acc>
                          <m:accPr>
                            <m:chr m:val="̅"/>
                            <m:ctrlPr>
                              <a:rPr lang="de-DE" sz="2400" i="1" smtClean="0">
                                <a:solidFill>
                                  <a:srgbClr val="CC3399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sz="2400" i="1" smtClean="0">
                                <a:solidFill>
                                  <a:srgbClr val="CC3399"/>
                                </a:solidFill>
                                <a:latin typeface="Cambria Math"/>
                                <a:ea typeface="Cambria Math"/>
                              </a:rPr>
                              <m:t>Λ</m:t>
                            </m:r>
                          </m:e>
                        </m:acc>
                      </m:e>
                      <m:sub>
                        <m:r>
                          <a:rPr lang="de-DE" sz="2400" b="0" i="1" smtClean="0">
                            <a:solidFill>
                              <a:srgbClr val="CC3399"/>
                            </a:solidFill>
                            <a:latin typeface="Cambria Math"/>
                            <a:ea typeface="Cambria Math"/>
                          </a:rPr>
                          <m:t>𝑐</m:t>
                        </m:r>
                      </m:sub>
                      <m:sup>
                        <m:r>
                          <a:rPr lang="de-DE" sz="2400" b="0" i="1" smtClean="0">
                            <a:solidFill>
                              <a:srgbClr val="CC3399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de-DE"/>
                  <a:t>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de-DE" sz="2400" i="1" smtClean="0">
                            <a:solidFill>
                              <a:srgbClr val="CC3399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de-DE" sz="2400" i="1">
                            <a:solidFill>
                              <a:srgbClr val="CC3399"/>
                            </a:solidFill>
                            <a:latin typeface="Cambria Math"/>
                          </a:rPr>
                          <m:t>𝑝</m:t>
                        </m:r>
                      </m:e>
                    </m:acc>
                    <m:r>
                      <a:rPr lang="de-DE" sz="2400" i="1">
                        <a:solidFill>
                          <a:srgbClr val="CC3399"/>
                        </a:solidFill>
                        <a:latin typeface="Cambria Math"/>
                      </a:rPr>
                      <m:t>𝑝</m:t>
                    </m:r>
                    <m:r>
                      <a:rPr lang="de-DE" sz="2400" i="1">
                        <a:solidFill>
                          <a:srgbClr val="CC3399"/>
                        </a:solidFill>
                        <a:latin typeface="Cambria Math"/>
                        <a:ea typeface="Cambria Math"/>
                      </a:rPr>
                      <m:t>→</m:t>
                    </m:r>
                    <m:r>
                      <a:rPr lang="de-DE" sz="2400" i="1">
                        <a:solidFill>
                          <a:srgbClr val="CC3399"/>
                        </a:solidFill>
                        <a:latin typeface="Cambria Math"/>
                        <a:ea typeface="Cambria Math"/>
                      </a:rPr>
                      <m:t>𝐷</m:t>
                    </m:r>
                    <m:acc>
                      <m:accPr>
                        <m:chr m:val="̅"/>
                        <m:ctrlPr>
                          <a:rPr lang="de-DE" sz="2400" i="1" smtClean="0">
                            <a:solidFill>
                              <a:srgbClr val="CC3399"/>
                            </a:solidFill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de-DE" sz="2400" i="1" smtClean="0">
                                <a:solidFill>
                                  <a:srgbClr val="CC3399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de-DE" sz="2400" b="0" i="1" smtClean="0">
                                <a:solidFill>
                                  <a:srgbClr val="CC3399"/>
                                </a:solidFill>
                                <a:latin typeface="Cambria Math"/>
                                <a:ea typeface="Cambria Math"/>
                              </a:rPr>
                              <m:t>𝐷</m:t>
                            </m:r>
                          </m:e>
                          <m:sup>
                            <m:r>
                              <a:rPr lang="de-DE" sz="2400" b="0" i="1" smtClean="0">
                                <a:solidFill>
                                  <a:srgbClr val="CC3399"/>
                                </a:solidFill>
                                <a:latin typeface="Cambria Math"/>
                                <a:ea typeface="Cambria Math"/>
                              </a:rPr>
                              <m:t>∗</m:t>
                            </m:r>
                          </m:sup>
                        </m:sSup>
                      </m:e>
                    </m:acc>
                  </m:oMath>
                </a14:m>
                <a:r>
                  <a:rPr lang="de-DE" smtClean="0"/>
                  <a:t>, ...</a:t>
                </a:r>
              </a:p>
              <a:p>
                <a:pPr lvl="1"/>
                <a:endParaRPr lang="de-DE"/>
              </a:p>
              <a:p>
                <a:pPr marL="457200" lvl="1" indent="0">
                  <a:buNone/>
                </a:pPr>
                <a:endParaRPr lang="de-DE"/>
              </a:p>
              <a:p>
                <a:pPr lvl="1"/>
                <a:r>
                  <a:rPr lang="de-DE" smtClean="0">
                    <a:solidFill>
                      <a:srgbClr val="0000FF"/>
                    </a:solidFill>
                  </a:rPr>
                  <a:t>Cascaded decays </a:t>
                </a:r>
                <a:r>
                  <a:rPr lang="de-DE" smtClean="0"/>
                  <a:t>with low momentum particle emission</a:t>
                </a:r>
                <a:br>
                  <a:rPr lang="de-DE" smtClean="0"/>
                </a:br>
                <a:r>
                  <a:rPr lang="de-DE" smtClean="0"/>
                  <a:t>Example: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2400" i="1" smtClean="0">
                            <a:solidFill>
                              <a:srgbClr val="CC3399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de-DE" sz="2400" b="0" i="1" smtClean="0">
                            <a:solidFill>
                              <a:srgbClr val="CC3399"/>
                            </a:solidFill>
                            <a:latin typeface="Cambria Math"/>
                          </a:rPr>
                          <m:t>𝐷</m:t>
                        </m:r>
                      </m:e>
                      <m:sup>
                        <m:r>
                          <a:rPr lang="de-DE" sz="2400" b="0" i="1" smtClean="0">
                            <a:solidFill>
                              <a:srgbClr val="CC3399"/>
                            </a:solidFill>
                            <a:latin typeface="Cambria Math"/>
                          </a:rPr>
                          <m:t>∗+</m:t>
                        </m:r>
                      </m:sup>
                    </m:sSup>
                    <m:r>
                      <a:rPr lang="de-DE" sz="2400" i="1" smtClean="0">
                        <a:solidFill>
                          <a:srgbClr val="CC3399"/>
                        </a:solidFill>
                        <a:latin typeface="Cambria Math"/>
                        <a:ea typeface="Cambria Math"/>
                      </a:rPr>
                      <m:t>→</m:t>
                    </m:r>
                    <m:sSup>
                      <m:sSupPr>
                        <m:ctrlPr>
                          <a:rPr lang="de-DE" sz="2400" i="1" smtClean="0">
                            <a:solidFill>
                              <a:srgbClr val="CC3399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de-DE" sz="2400" b="0" i="1" smtClean="0">
                            <a:solidFill>
                              <a:srgbClr val="CC3399"/>
                            </a:solidFill>
                            <a:latin typeface="Cambria Math"/>
                            <a:ea typeface="Cambria Math"/>
                          </a:rPr>
                          <m:t>𝐷</m:t>
                        </m:r>
                      </m:e>
                      <m:sup>
                        <m:r>
                          <a:rPr lang="de-DE" sz="2400" b="0" i="1" smtClean="0">
                            <a:solidFill>
                              <a:srgbClr val="CC3399"/>
                            </a:solidFill>
                            <a:latin typeface="Cambria Math"/>
                            <a:ea typeface="Cambria Math"/>
                          </a:rPr>
                          <m:t>0</m:t>
                        </m:r>
                      </m:sup>
                    </m:sSup>
                    <m:sSup>
                      <m:sSupPr>
                        <m:ctrlPr>
                          <a:rPr lang="de-DE" sz="2400" i="1" smtClean="0">
                            <a:solidFill>
                              <a:srgbClr val="CC3399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de-DE" sz="2400" i="1" smtClean="0">
                            <a:solidFill>
                              <a:srgbClr val="CC3399"/>
                            </a:solidFill>
                            <a:latin typeface="Cambria Math"/>
                            <a:ea typeface="Cambria Math"/>
                          </a:rPr>
                          <m:t>𝜋</m:t>
                        </m:r>
                      </m:e>
                      <m:sup>
                        <m:r>
                          <a:rPr lang="de-DE" sz="2400" b="0" i="1" smtClean="0">
                            <a:solidFill>
                              <a:srgbClr val="CC3399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</m:sup>
                    </m:sSup>
                  </m:oMath>
                </a14:m>
                <a:r>
                  <a:rPr lang="de-DE"/>
                  <a:t>,</a:t>
                </a:r>
                <a14:m>
                  <m:oMath xmlns:m="http://schemas.openxmlformats.org/officeDocument/2006/math">
                    <m:r>
                      <a:rPr lang="de-DE" sz="2400" b="0" i="0" smtClean="0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de-DE" sz="2400" b="0" i="0" smtClean="0">
                        <a:latin typeface="Cambria Math"/>
                      </a:rPr>
                      <m:t> </m:t>
                    </m:r>
                    <m:sSubSup>
                      <m:sSubSupPr>
                        <m:ctrlPr>
                          <a:rPr lang="de-DE" sz="2400" i="1" smtClean="0">
                            <a:solidFill>
                              <a:srgbClr val="CC3399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de-DE" sz="2400" b="0" i="1" smtClean="0">
                            <a:solidFill>
                              <a:srgbClr val="CC3399"/>
                            </a:solidFill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de-DE" sz="2400" b="0" i="1" smtClean="0">
                            <a:solidFill>
                              <a:srgbClr val="CC3399"/>
                            </a:solidFill>
                            <a:latin typeface="Cambria Math"/>
                          </a:rPr>
                          <m:t>𝑠</m:t>
                        </m:r>
                      </m:sub>
                      <m:sup>
                        <m:r>
                          <a:rPr lang="de-DE" sz="2400" b="0" i="1" smtClean="0">
                            <a:solidFill>
                              <a:srgbClr val="CC3399"/>
                            </a:solidFill>
                            <a:latin typeface="Cambria Math"/>
                          </a:rPr>
                          <m:t>∗+</m:t>
                        </m:r>
                      </m:sup>
                    </m:sSubSup>
                    <m:r>
                      <a:rPr lang="de-DE" sz="2400" i="1" smtClean="0">
                        <a:solidFill>
                          <a:srgbClr val="CC3399"/>
                        </a:solidFill>
                        <a:latin typeface="Cambria Math"/>
                        <a:ea typeface="Cambria Math"/>
                      </a:rPr>
                      <m:t>→</m:t>
                    </m:r>
                    <m:sSubSup>
                      <m:sSubSupPr>
                        <m:ctrlPr>
                          <a:rPr lang="de-DE" sz="2400" i="1" smtClean="0">
                            <a:solidFill>
                              <a:srgbClr val="CC3399"/>
                            </a:solidFill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de-DE" sz="2400" b="0" i="1" smtClean="0">
                            <a:solidFill>
                              <a:srgbClr val="CC3399"/>
                            </a:solidFill>
                            <a:latin typeface="Cambria Math"/>
                            <a:ea typeface="Cambria Math"/>
                          </a:rPr>
                          <m:t>𝐷</m:t>
                        </m:r>
                      </m:e>
                      <m:sub>
                        <m:r>
                          <a:rPr lang="de-DE" sz="2400" b="0" i="1" smtClean="0">
                            <a:solidFill>
                              <a:srgbClr val="CC3399"/>
                            </a:solidFill>
                            <a:latin typeface="Cambria Math"/>
                            <a:ea typeface="Cambria Math"/>
                          </a:rPr>
                          <m:t>𝑠</m:t>
                        </m:r>
                      </m:sub>
                      <m:sup>
                        <m:r>
                          <a:rPr lang="de-DE" sz="2400" b="0" i="1" smtClean="0">
                            <a:solidFill>
                              <a:srgbClr val="CC3399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</m:sup>
                    </m:sSubSup>
                    <m:r>
                      <a:rPr lang="de-DE" sz="2400" i="1" smtClean="0">
                        <a:solidFill>
                          <a:srgbClr val="CC3399"/>
                        </a:solidFill>
                        <a:latin typeface="Cambria Math"/>
                        <a:ea typeface="Cambria Math"/>
                      </a:rPr>
                      <m:t>𝛾</m:t>
                    </m:r>
                  </m:oMath>
                </a14:m>
                <a:r>
                  <a:rPr lang="de-DE" sz="2400" smtClean="0"/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DE" sz="2400" i="1" smtClean="0">
                            <a:solidFill>
                              <a:srgbClr val="CC3399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de-DE" sz="2400" i="1" smtClean="0">
                            <a:solidFill>
                              <a:srgbClr val="CC3399"/>
                            </a:solidFill>
                            <a:latin typeface="Cambria Math"/>
                            <a:ea typeface="Cambria Math"/>
                          </a:rPr>
                          <m:t>𝜒</m:t>
                        </m:r>
                      </m:e>
                      <m:sub>
                        <m:r>
                          <a:rPr lang="de-DE" sz="2400" b="0" i="1" smtClean="0">
                            <a:solidFill>
                              <a:srgbClr val="CC3399"/>
                            </a:solidFill>
                            <a:latin typeface="Cambria Math"/>
                          </a:rPr>
                          <m:t>𝑐</m:t>
                        </m:r>
                        <m:r>
                          <a:rPr lang="de-DE" sz="2400" b="0" i="1" smtClean="0">
                            <a:solidFill>
                              <a:srgbClr val="CC3399"/>
                            </a:solidFill>
                            <a:latin typeface="Cambria Math"/>
                          </a:rPr>
                          <m:t>1</m:t>
                        </m:r>
                      </m:sub>
                      <m:sup/>
                    </m:sSubSup>
                    <m:r>
                      <a:rPr lang="de-DE" sz="2400" i="1">
                        <a:solidFill>
                          <a:srgbClr val="CC3399"/>
                        </a:solidFill>
                        <a:latin typeface="Cambria Math"/>
                        <a:ea typeface="Cambria Math"/>
                      </a:rPr>
                      <m:t>→</m:t>
                    </m:r>
                    <m:f>
                      <m:fPr>
                        <m:type m:val="lin"/>
                        <m:ctrlPr>
                          <a:rPr lang="de-DE" sz="2400" i="1" smtClean="0">
                            <a:solidFill>
                              <a:srgbClr val="CC3399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de-DE" sz="2400" b="0" i="1" smtClean="0">
                            <a:solidFill>
                              <a:srgbClr val="CC3399"/>
                            </a:solidFill>
                            <a:latin typeface="Cambria Math"/>
                            <a:ea typeface="Cambria Math"/>
                          </a:rPr>
                          <m:t>𝐽</m:t>
                        </m:r>
                      </m:num>
                      <m:den>
                        <m:r>
                          <a:rPr lang="de-DE" sz="2400" i="1" smtClean="0">
                            <a:solidFill>
                              <a:srgbClr val="CC3399"/>
                            </a:solidFill>
                            <a:latin typeface="Cambria Math"/>
                            <a:ea typeface="Cambria Math"/>
                          </a:rPr>
                          <m:t>𝜓</m:t>
                        </m:r>
                      </m:den>
                    </m:f>
                    <m:r>
                      <a:rPr lang="de-DE" sz="2400" b="0" i="1" smtClean="0">
                        <a:solidFill>
                          <a:srgbClr val="CC3399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de-DE" sz="2400" i="1">
                        <a:solidFill>
                          <a:srgbClr val="CC3399"/>
                        </a:solidFill>
                        <a:latin typeface="Cambria Math"/>
                        <a:ea typeface="Cambria Math"/>
                      </a:rPr>
                      <m:t>𝛾</m:t>
                    </m:r>
                  </m:oMath>
                </a14:m>
                <a:endParaRPr lang="de-DE" sz="2400">
                  <a:solidFill>
                    <a:srgbClr val="CC3399"/>
                  </a:solidFill>
                </a:endParaRPr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640" t="-57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Computing Workshop - Thailand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E9056-A25D-4D02-A1C2-8BDCB892555A}" type="slidenum">
              <a:rPr lang="de-DE" smtClean="0"/>
              <a:pPr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033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Double Resonance Production at Threshold</a:t>
            </a:r>
            <a:endParaRPr lang="de-DE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285720" y="908720"/>
                <a:ext cx="8572560" cy="5286412"/>
              </a:xfrm>
            </p:spPr>
            <p:txBody>
              <a:bodyPr>
                <a:norm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de-DE" sz="1800" smtClean="0">
                    <a:solidFill>
                      <a:srgbClr val="0000FF"/>
                    </a:solidFill>
                  </a:rPr>
                  <a:t>Fixed</a:t>
                </a:r>
                <a:r>
                  <a:rPr lang="de-DE" sz="1800" smtClean="0"/>
                  <a:t> and known </a:t>
                </a:r>
                <a:r>
                  <a:rPr lang="de-DE" sz="1800" smtClean="0">
                    <a:solidFill>
                      <a:srgbClr val="0000FF"/>
                    </a:solidFill>
                  </a:rPr>
                  <a:t>E</a:t>
                </a:r>
                <a:r>
                  <a:rPr lang="de-DE" sz="1800" baseline="-25000" smtClean="0">
                    <a:solidFill>
                      <a:srgbClr val="0000FF"/>
                    </a:solidFill>
                  </a:rPr>
                  <a:t>cm</a:t>
                </a:r>
                <a:r>
                  <a:rPr lang="de-DE" sz="1800" smtClean="0"/>
                  <a:t/>
                </a:r>
                <a:br>
                  <a:rPr lang="de-DE" sz="1800" smtClean="0"/>
                </a:br>
                <a:r>
                  <a:rPr lang="de-DE" sz="1800" smtClean="0">
                    <a:latin typeface="Arial"/>
                    <a:cs typeface="Arial"/>
                  </a:rPr>
                  <a:t>→ </a:t>
                </a:r>
                <a:r>
                  <a:rPr lang="de-DE" sz="1800" smtClean="0"/>
                  <a:t>resolution of invariant mass correlates with missing </a:t>
                </a:r>
                <a:r>
                  <a:rPr lang="de-DE" sz="1800" smtClean="0"/>
                  <a:t>mass</a:t>
                </a:r>
                <a:r>
                  <a:rPr lang="de-DE" sz="1800" smtClean="0"/>
                  <a:t/>
                </a:r>
                <a:br>
                  <a:rPr lang="de-DE" sz="180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 b="0" i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miss</m:t>
                        </m:r>
                      </m:sub>
                    </m:sSub>
                    <m:r>
                      <a:rPr lang="de-DE" i="1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de-DE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de-DE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de-DE" i="1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de-DE" i="1" smtClean="0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b="0" i="1" smtClean="0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de-DE" i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</a:rPr>
                                      <m:t>𝑝</m:t>
                                    </m:r>
                                    <m:acc>
                                      <m:accPr>
                                        <m:chr m:val="̅"/>
                                        <m:ctrlPr>
                                          <a:rPr lang="de-DE" i="1">
                                            <a:solidFill>
                                              <a:srgbClr val="0000FF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de-DE" i="1">
                                            <a:solidFill>
                                              <a:srgbClr val="0000FF"/>
                                            </a:solidFill>
                                            <a:latin typeface="Cambria Math"/>
                                          </a:rPr>
                                          <m:t>𝑝</m:t>
                                        </m:r>
                                      </m:e>
                                    </m:acc>
                                  </m:sub>
                                </m:sSub>
                                <m:r>
                                  <a:rPr lang="de-DE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de-DE" b="0" i="1" smtClean="0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b="0" i="1" smtClean="0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de-DE" b="0" i="0" smtClean="0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</a:rPr>
                                      <m:t>rec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de-DE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de-DE" i="1">
                            <a:solidFill>
                              <a:srgbClr val="0000FF"/>
                            </a:solidFill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de-DE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de-DE" i="1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de-DE" i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sSub>
                                      <m:sSubPr>
                                        <m:ctrlPr>
                                          <a:rPr lang="de-DE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⃗"/>
                                            <m:ctrlPr>
                                              <a:rPr lang="de-DE" b="0" i="1" smtClean="0">
                                                <a:solidFill>
                                                  <a:srgbClr val="0000FF"/>
                                                </a:solidFill>
                                                <a:latin typeface="Cambria Math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de-DE" b="0" i="1" smtClean="0">
                                                <a:solidFill>
                                                  <a:srgbClr val="0000FF"/>
                                                </a:solidFill>
                                                <a:latin typeface="Cambria Math"/>
                                              </a:rPr>
                                              <m:t>𝑝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de-DE" b="0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/>
                                          </a:rPr>
                                          <m:t>𝑝</m:t>
                                        </m:r>
                                        <m:acc>
                                          <m:accPr>
                                            <m:chr m:val="̅"/>
                                            <m:ctrlPr>
                                              <a:rPr lang="de-DE" b="0" i="1" smtClean="0">
                                                <a:solidFill>
                                                  <a:srgbClr val="0000FF"/>
                                                </a:solidFill>
                                                <a:latin typeface="Cambria Math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de-DE" b="0" i="1" smtClean="0">
                                                <a:solidFill>
                                                  <a:srgbClr val="0000FF"/>
                                                </a:solidFill>
                                                <a:latin typeface="Cambria Math"/>
                                              </a:rPr>
                                              <m:t>𝑝</m:t>
                                            </m:r>
                                          </m:e>
                                        </m:acc>
                                      </m:sub>
                                    </m:sSub>
                                    <m:r>
                                      <a:rPr lang="de-DE" b="0" i="1" smtClean="0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</a:rPr>
                                      <m:t>−</m:t>
                                    </m:r>
                                    <m:acc>
                                      <m:accPr>
                                        <m:chr m:val="⃗"/>
                                        <m:ctrlPr>
                                          <a:rPr lang="de-DE" b="0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de-DE" b="0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/>
                                          </a:rPr>
                                          <m:t>𝑝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de-DE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</a:rPr>
                                      <m:t>rec</m:t>
                                    </m:r>
                                  </m:sub>
                                  <m:sup/>
                                </m:sSubSup>
                              </m:e>
                            </m:d>
                          </m:e>
                          <m:sup>
                            <m:r>
                              <a:rPr lang="de-DE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de-DE" sz="1400" smtClean="0"/>
              </a:p>
              <a:p>
                <a:r>
                  <a:rPr lang="de-DE" sz="1800" smtClean="0"/>
                  <a:t>Example: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de-DE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de-DE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𝑝</m:t>
                        </m:r>
                      </m:e>
                    </m:acc>
                    <m:r>
                      <a:rPr lang="de-DE" i="1">
                        <a:solidFill>
                          <a:srgbClr val="0000FF"/>
                        </a:solidFill>
                        <a:latin typeface="Cambria Math"/>
                      </a:rPr>
                      <m:t>𝑝</m:t>
                    </m:r>
                    <m:r>
                      <a:rPr lang="de-DE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→</m:t>
                    </m:r>
                    <m:r>
                      <a:rPr lang="de-DE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𝐷</m:t>
                    </m:r>
                    <m:acc>
                      <m:accPr>
                        <m:chr m:val="̅"/>
                        <m:ctrlPr>
                          <a:rPr lang="de-DE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de-DE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𝐷</m:t>
                        </m:r>
                      </m:e>
                    </m:acc>
                    <m:r>
                      <a:rPr lang="de-DE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, </m:t>
                    </m:r>
                    <m:r>
                      <a:rPr lang="de-DE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𝐷</m:t>
                    </m:r>
                    <m:r>
                      <a:rPr lang="de-DE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/</m:t>
                    </m:r>
                    <m:acc>
                      <m:accPr>
                        <m:chr m:val="̅"/>
                        <m:ctrlPr>
                          <a:rPr lang="de-DE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de-DE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𝐷</m:t>
                        </m:r>
                      </m:e>
                    </m:acc>
                    <m:r>
                      <a:rPr lang="de-DE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→</m:t>
                    </m:r>
                    <m:sSup>
                      <m:sSupPr>
                        <m:ctrlPr>
                          <a:rPr lang="de-DE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de-DE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𝐾</m:t>
                        </m:r>
                      </m:e>
                      <m:sup>
                        <m:r>
                          <a:rPr lang="de-DE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∓</m:t>
                        </m:r>
                      </m:sup>
                    </m:sSup>
                    <m:sSup>
                      <m:sSupPr>
                        <m:ctrlPr>
                          <a:rPr lang="de-DE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de-DE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𝜋</m:t>
                        </m:r>
                      </m:e>
                      <m:sup>
                        <m:r>
                          <a:rPr lang="de-DE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±</m:t>
                        </m:r>
                      </m:sup>
                    </m:sSup>
                  </m:oMath>
                </a14:m>
                <a:r>
                  <a:rPr lang="de-DE" sz="1800" smtClean="0">
                    <a:solidFill>
                      <a:srgbClr val="0000FF"/>
                    </a:solidFill>
                  </a:rPr>
                  <a:t> </a:t>
                </a:r>
                <a:r>
                  <a:rPr lang="de-DE" sz="1800" smtClean="0">
                    <a:solidFill>
                      <a:schemeClr val="tx1"/>
                    </a:solidFill>
                  </a:rPr>
                  <a:t>@ E</a:t>
                </a:r>
                <a:r>
                  <a:rPr lang="de-DE" sz="1800" baseline="-25000" smtClean="0">
                    <a:solidFill>
                      <a:schemeClr val="tx1"/>
                    </a:solidFill>
                  </a:rPr>
                  <a:t>cm</a:t>
                </a:r>
                <a:r>
                  <a:rPr lang="de-DE" sz="1800" smtClean="0">
                    <a:solidFill>
                      <a:schemeClr val="tx1"/>
                    </a:solidFill>
                  </a:rPr>
                  <a:t> = 3.75 GeV</a:t>
                </a:r>
                <a:endParaRPr lang="de-DE" sz="1800" smtClean="0"/>
              </a:p>
              <a:p>
                <a:pPr lvl="1"/>
                <a:r>
                  <a:rPr lang="de-DE" sz="1800"/>
                  <a:t>invariant mass and missing mass </a:t>
                </a:r>
                <a:r>
                  <a:rPr lang="de-DE" sz="1800">
                    <a:solidFill>
                      <a:srgbClr val="0000FF"/>
                    </a:solidFill>
                  </a:rPr>
                  <a:t>resolution about 24 </a:t>
                </a:r>
                <a:r>
                  <a:rPr lang="de-DE" sz="1800" smtClean="0">
                    <a:solidFill>
                      <a:srgbClr val="0000FF"/>
                    </a:solidFill>
                  </a:rPr>
                  <a:t>MeV</a:t>
                </a:r>
              </a:p>
              <a:p>
                <a:pPr lvl="1"/>
                <a:r>
                  <a:rPr lang="de-DE" sz="1800" smtClean="0"/>
                  <a:t>but </a:t>
                </a:r>
                <a:r>
                  <a:rPr lang="de-DE" sz="1800"/>
                  <a:t>very </a:t>
                </a:r>
                <a:r>
                  <a:rPr lang="de-DE" sz="1800">
                    <a:solidFill>
                      <a:srgbClr val="009900"/>
                    </a:solidFill>
                  </a:rPr>
                  <a:t>narrow </a:t>
                </a:r>
                <a:r>
                  <a:rPr lang="de-DE" sz="1800" smtClean="0">
                    <a:solidFill>
                      <a:srgbClr val="009900"/>
                    </a:solidFill>
                  </a:rPr>
                  <a:t>correlation ellipsis </a:t>
                </a:r>
                <a:endParaRPr lang="de-DE" sz="1800">
                  <a:solidFill>
                    <a:srgbClr val="009900"/>
                  </a:solidFill>
                </a:endParaRPr>
              </a:p>
              <a:p>
                <a:endParaRPr lang="de-DE" sz="1800" smtClean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5720" y="908720"/>
                <a:ext cx="8572560" cy="5286412"/>
              </a:xfrm>
              <a:blipFill rotWithShape="1">
                <a:blip r:embed="rId2"/>
                <a:stretch>
                  <a:fillRect l="-498" t="-57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Computing Workshop - Thailand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E9056-A25D-4D02-A1C2-8BDCB892555A}" type="slidenum">
              <a:rPr lang="de-DE" smtClean="0"/>
              <a:pPr/>
              <a:t>18</a:t>
            </a:fld>
            <a:endParaRPr lang="de-DE"/>
          </a:p>
        </p:txBody>
      </p:sp>
      <p:pic>
        <p:nvPicPr>
          <p:cNvPr id="3074" name="Picture 2" descr="D:\work\vorlesung\2017Jul_ComputingWorkshopThailand\fig\D0D0_2_correlated_masses_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9" y="3573016"/>
            <a:ext cx="9102785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467544" y="5157192"/>
            <a:ext cx="148194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400" smtClean="0">
                <a:solidFill>
                  <a:srgbClr val="0000FF"/>
                </a:solidFill>
              </a:rPr>
              <a:t> </a:t>
            </a:r>
            <a:r>
              <a:rPr lang="el-GR" sz="1400" smtClean="0">
                <a:solidFill>
                  <a:srgbClr val="0000FF"/>
                </a:solidFill>
              </a:rPr>
              <a:t>σ</a:t>
            </a:r>
            <a:r>
              <a:rPr lang="de-DE" sz="1400" baseline="-25000" smtClean="0">
                <a:solidFill>
                  <a:srgbClr val="0000FF"/>
                </a:solidFill>
              </a:rPr>
              <a:t>inv</a:t>
            </a:r>
            <a:r>
              <a:rPr lang="de-DE" sz="1400" smtClean="0">
                <a:solidFill>
                  <a:srgbClr val="0000FF"/>
                </a:solidFill>
              </a:rPr>
              <a:t> = 23 MeV</a:t>
            </a:r>
            <a:endParaRPr lang="de-DE" sz="1400">
              <a:solidFill>
                <a:srgbClr val="0000FF"/>
              </a:solidFill>
            </a:endParaRPr>
          </a:p>
        </p:txBody>
      </p:sp>
      <p:cxnSp>
        <p:nvCxnSpPr>
          <p:cNvPr id="10" name="Gerade Verbindung mit Pfeil 9"/>
          <p:cNvCxnSpPr/>
          <p:nvPr/>
        </p:nvCxnSpPr>
        <p:spPr>
          <a:xfrm flipV="1">
            <a:off x="1475656" y="4077072"/>
            <a:ext cx="864096" cy="100811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/>
          <p:cNvSpPr txBox="1"/>
          <p:nvPr/>
        </p:nvSpPr>
        <p:spPr>
          <a:xfrm>
            <a:off x="3491880" y="5157192"/>
            <a:ext cx="153920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400" smtClean="0">
                <a:solidFill>
                  <a:srgbClr val="0000FF"/>
                </a:solidFill>
              </a:rPr>
              <a:t> </a:t>
            </a:r>
            <a:r>
              <a:rPr lang="el-GR" sz="1400" smtClean="0">
                <a:solidFill>
                  <a:srgbClr val="0000FF"/>
                </a:solidFill>
              </a:rPr>
              <a:t>σ</a:t>
            </a:r>
            <a:r>
              <a:rPr lang="de-DE" sz="1400" baseline="-25000" smtClean="0">
                <a:solidFill>
                  <a:srgbClr val="0000FF"/>
                </a:solidFill>
              </a:rPr>
              <a:t>mm</a:t>
            </a:r>
            <a:r>
              <a:rPr lang="de-DE" sz="1400" smtClean="0">
                <a:solidFill>
                  <a:srgbClr val="0000FF"/>
                </a:solidFill>
              </a:rPr>
              <a:t> = 24 MeV</a:t>
            </a:r>
            <a:endParaRPr lang="de-DE" sz="1400">
              <a:solidFill>
                <a:srgbClr val="0000FF"/>
              </a:solidFill>
            </a:endParaRPr>
          </a:p>
        </p:txBody>
      </p:sp>
      <p:cxnSp>
        <p:nvCxnSpPr>
          <p:cNvPr id="13" name="Gerade Verbindung mit Pfeil 12"/>
          <p:cNvCxnSpPr/>
          <p:nvPr/>
        </p:nvCxnSpPr>
        <p:spPr>
          <a:xfrm flipV="1">
            <a:off x="4499992" y="4077072"/>
            <a:ext cx="864096" cy="100811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ihandform 10"/>
          <p:cNvSpPr/>
          <p:nvPr/>
        </p:nvSpPr>
        <p:spPr>
          <a:xfrm>
            <a:off x="5220072" y="3140968"/>
            <a:ext cx="2107580" cy="1343693"/>
          </a:xfrm>
          <a:custGeom>
            <a:avLst/>
            <a:gdLst>
              <a:gd name="connsiteX0" fmla="*/ 0 w 1996068"/>
              <a:gd name="connsiteY0" fmla="*/ 110748 h 1437743"/>
              <a:gd name="connsiteX1" fmla="*/ 892097 w 1996068"/>
              <a:gd name="connsiteY1" fmla="*/ 133050 h 1437743"/>
              <a:gd name="connsiteX2" fmla="*/ 1996068 w 1996068"/>
              <a:gd name="connsiteY2" fmla="*/ 1437743 h 1437743"/>
              <a:gd name="connsiteX0" fmla="*/ 0 w 2107580"/>
              <a:gd name="connsiteY0" fmla="*/ 69863 h 1492878"/>
              <a:gd name="connsiteX1" fmla="*/ 1003609 w 2107580"/>
              <a:gd name="connsiteY1" fmla="*/ 188185 h 1492878"/>
              <a:gd name="connsiteX2" fmla="*/ 2107580 w 2107580"/>
              <a:gd name="connsiteY2" fmla="*/ 1492878 h 1492878"/>
              <a:gd name="connsiteX0" fmla="*/ 0 w 2107580"/>
              <a:gd name="connsiteY0" fmla="*/ 35642 h 1458657"/>
              <a:gd name="connsiteX1" fmla="*/ 1003609 w 2107580"/>
              <a:gd name="connsiteY1" fmla="*/ 153964 h 1458657"/>
              <a:gd name="connsiteX2" fmla="*/ 2107580 w 2107580"/>
              <a:gd name="connsiteY2" fmla="*/ 1458657 h 1458657"/>
              <a:gd name="connsiteX0" fmla="*/ 0 w 2107580"/>
              <a:gd name="connsiteY0" fmla="*/ 23253 h 1446268"/>
              <a:gd name="connsiteX1" fmla="*/ 1003609 w 2107580"/>
              <a:gd name="connsiteY1" fmla="*/ 141575 h 1446268"/>
              <a:gd name="connsiteX2" fmla="*/ 2107580 w 2107580"/>
              <a:gd name="connsiteY2" fmla="*/ 1446268 h 1446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07580" h="1446268">
                <a:moveTo>
                  <a:pt x="0" y="23253"/>
                </a:moveTo>
                <a:cubicBezTo>
                  <a:pt x="424675" y="7838"/>
                  <a:pt x="630043" y="-59588"/>
                  <a:pt x="1003609" y="141575"/>
                </a:cubicBezTo>
                <a:cubicBezTo>
                  <a:pt x="1377175" y="342738"/>
                  <a:pt x="1721933" y="904504"/>
                  <a:pt x="2107580" y="1446268"/>
                </a:cubicBezTo>
              </a:path>
            </a:pathLst>
          </a:custGeom>
          <a:noFill/>
          <a:ln>
            <a:solidFill>
              <a:srgbClr val="FF0066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276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Beam Energy Substituted Mass m</a:t>
            </a:r>
            <a:r>
              <a:rPr lang="de-DE" baseline="-25000" smtClean="0"/>
              <a:t>ES</a:t>
            </a:r>
            <a:endParaRPr lang="de-DE" baseline="-250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285720" y="950900"/>
                <a:ext cx="8572560" cy="5286412"/>
              </a:xfrm>
            </p:spPr>
            <p:txBody>
              <a:bodyPr/>
              <a:lstStyle/>
              <a:p>
                <a:r>
                  <a:rPr lang="de-DE" smtClean="0"/>
                  <a:t>In case of </a:t>
                </a:r>
                <a:r>
                  <a:rPr lang="de-DE" smtClean="0"/>
                  <a:t>resonance </a:t>
                </a:r>
                <a:r>
                  <a:rPr lang="de-DE" smtClean="0"/>
                  <a:t>- </a:t>
                </a:r>
                <a:r>
                  <a:rPr lang="de-DE" smtClean="0"/>
                  <a:t>anti-resonance </a:t>
                </a:r>
                <a:r>
                  <a:rPr lang="de-DE" smtClean="0"/>
                  <a:t>production (like </a:t>
                </a:r>
                <a14:m>
                  <m:oMath xmlns:m="http://schemas.openxmlformats.org/officeDocument/2006/math">
                    <m:r>
                      <a:rPr lang="de-DE" sz="2400" b="0" i="1" smtClean="0">
                        <a:latin typeface="Cambria Math"/>
                      </a:rPr>
                      <m:t>𝐷</m:t>
                    </m:r>
                    <m:acc>
                      <m:accPr>
                        <m:chr m:val="̅"/>
                        <m:ctrlPr>
                          <a:rPr lang="de-DE" sz="24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de-DE" sz="2400" b="0" i="1" smtClean="0">
                            <a:latin typeface="Cambria Math"/>
                          </a:rPr>
                          <m:t>𝐷</m:t>
                        </m:r>
                      </m:e>
                    </m:acc>
                  </m:oMath>
                </a14:m>
                <a:r>
                  <a:rPr lang="de-DE" smtClean="0"/>
                  <a:t>)</a:t>
                </a:r>
                <a:br>
                  <a:rPr lang="de-DE" smtClean="0"/>
                </a:br>
                <a:r>
                  <a:rPr lang="de-DE" smtClean="0">
                    <a:latin typeface="Arial"/>
                    <a:cs typeface="Arial"/>
                  </a:rPr>
                  <a:t>→ </a:t>
                </a:r>
                <a:r>
                  <a:rPr lang="de-DE" smtClean="0"/>
                  <a:t>can </a:t>
                </a:r>
                <a:r>
                  <a:rPr lang="de-DE" smtClean="0">
                    <a:solidFill>
                      <a:srgbClr val="0000FF"/>
                    </a:solidFill>
                  </a:rPr>
                  <a:t>infer the resonance's energy </a:t>
                </a:r>
                <a:r>
                  <a:rPr lang="de-DE" smtClean="0"/>
                  <a:t>from the beam energy</a:t>
                </a:r>
              </a:p>
              <a:p>
                <a:pPr>
                  <a:lnSpc>
                    <a:spcPct val="150000"/>
                  </a:lnSpc>
                </a:pPr>
                <a:r>
                  <a:rPr lang="de-DE" smtClean="0"/>
                  <a:t>So called </a:t>
                </a:r>
                <a:r>
                  <a:rPr lang="de-DE" smtClean="0">
                    <a:solidFill>
                      <a:srgbClr val="0000FF"/>
                    </a:solidFill>
                  </a:rPr>
                  <a:t>energy-subsituted mass </a:t>
                </a:r>
                <a:r>
                  <a:rPr lang="de-DE" smtClean="0"/>
                  <a:t>is </a:t>
                </a:r>
                <a:r>
                  <a:rPr lang="de-DE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(* = in cm-frame) </a:t>
                </a:r>
                <a:endParaRPr lang="de-DE" i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mbria Math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DE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de-DE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 b="0" i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ES</m:t>
                        </m:r>
                      </m:sub>
                    </m:sSub>
                    <m:r>
                      <a:rPr lang="de-DE" b="0" i="1" smtClean="0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de-DE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de-DE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de-DE" i="1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de-DE" i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bSup>
                                      <m:sSubSupPr>
                                        <m:ctrlPr>
                                          <a:rPr lang="de-DE" i="1">
                                            <a:solidFill>
                                              <a:srgbClr val="0000FF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de-DE" i="1">
                                            <a:solidFill>
                                              <a:srgbClr val="0000FF"/>
                                            </a:solidFill>
                                            <a:latin typeface="Cambria Math"/>
                                          </a:rPr>
                                          <m:t>𝐸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de-DE" i="0">
                                            <a:solidFill>
                                              <a:srgbClr val="0000FF"/>
                                            </a:solidFill>
                                            <a:latin typeface="Cambria Math"/>
                                          </a:rPr>
                                          <m:t>cm</m:t>
                                        </m:r>
                                      </m:sub>
                                      <m:sup>
                                        <m:r>
                                          <a:rPr lang="de-DE" i="1">
                                            <a:solidFill>
                                              <a:srgbClr val="0000FF"/>
                                            </a:solidFill>
                                            <a:latin typeface="Cambria Math"/>
                                          </a:rPr>
                                          <m:t>∗</m:t>
                                        </m:r>
                                      </m:sup>
                                    </m:sSubSup>
                                  </m:num>
                                  <m:den>
                                    <m:r>
                                      <a:rPr lang="de-DE" i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de-DE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de-DE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de-DE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de-DE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de-DE" b="0" i="1" smtClean="0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de-DE" b="0" i="1" smtClean="0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de-DE" b="0" i="0" smtClean="0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</a:rPr>
                                      <m:t>rec</m:t>
                                    </m:r>
                                  </m:sub>
                                  <m:sup>
                                    <m:r>
                                      <a:rPr lang="de-DE" b="0" i="1" smtClean="0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</a:rPr>
                                      <m:t>∗</m:t>
                                    </m:r>
                                  </m:sup>
                                </m:sSubSup>
                              </m:e>
                            </m:d>
                          </m:e>
                          <m:sup>
                            <m:r>
                              <a:rPr lang="de-DE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de-DE" smtClean="0"/>
                  <a:t> , combined with </a:t>
                </a:r>
                <a14:m>
                  <m:oMath xmlns:m="http://schemas.openxmlformats.org/officeDocument/2006/math">
                    <m:r>
                      <a:rPr lang="de-DE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∆</m:t>
                    </m:r>
                    <m:r>
                      <a:rPr lang="de-DE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𝐸</m:t>
                    </m:r>
                    <m:r>
                      <a:rPr lang="de-DE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de-DE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de-DE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de-DE" i="1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sSubSup>
                                  <m:sSubSupPr>
                                    <m:ctrlPr>
                                      <a:rPr lang="de-DE" i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de-DE" i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de-DE" i="0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</a:rPr>
                                      <m:t>cm</m:t>
                                    </m:r>
                                  </m:sub>
                                  <m:sup>
                                    <m:r>
                                      <a:rPr lang="de-DE" i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</a:rPr>
                                      <m:t>∗</m:t>
                                    </m:r>
                                  </m:sup>
                                </m:sSubSup>
                              </m:num>
                              <m:den>
                                <m:r>
                                  <a:rPr lang="de-DE" i="1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de-DE" i="1">
                            <a:solidFill>
                              <a:srgbClr val="0000FF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de-DE" b="0" i="1" smtClean="0">
                        <a:solidFill>
                          <a:srgbClr val="0000FF"/>
                        </a:solidFill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de-DE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de-DE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 b="0" i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rec</m:t>
                        </m:r>
                      </m:sub>
                    </m:sSub>
                  </m:oMath>
                </a14:m>
                <a:endParaRPr lang="de-DE" b="0" smtClean="0">
                  <a:solidFill>
                    <a:srgbClr val="0000FF"/>
                  </a:solidFill>
                </a:endParaRPr>
              </a:p>
              <a:p>
                <a:pPr>
                  <a:spcBef>
                    <a:spcPts val="1200"/>
                  </a:spcBef>
                </a:pPr>
                <a:r>
                  <a:rPr lang="de-DE" smtClean="0">
                    <a:solidFill>
                      <a:srgbClr val="008000"/>
                    </a:solidFill>
                  </a:rPr>
                  <a:t>Much better S:N and thus relative error!</a:t>
                </a:r>
              </a:p>
            </p:txBody>
          </p:sp>
        </mc:Choice>
        <mc:Fallback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5720" y="950900"/>
                <a:ext cx="8572560" cy="5286412"/>
              </a:xfrm>
              <a:blipFill rotWithShape="1">
                <a:blip r:embed="rId2"/>
                <a:stretch>
                  <a:fillRect l="-64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Computing Workshop - Thailand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E9056-A25D-4D02-A1C2-8BDCB892555A}" type="slidenum">
              <a:rPr lang="de-DE" smtClean="0"/>
              <a:pPr/>
              <a:t>19</a:t>
            </a:fld>
            <a:endParaRPr lang="de-DE"/>
          </a:p>
        </p:txBody>
      </p:sp>
      <p:pic>
        <p:nvPicPr>
          <p:cNvPr id="1026" name="Picture 2" descr="D:\work\vorlesung\2017Jul_ComputingWorkshopThailand\fig\D0D0_2_correlated_masses_2_mbc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2" y="3645024"/>
            <a:ext cx="9102782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564907" y="5395518"/>
            <a:ext cx="155523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l-GR" sz="1200" smtClean="0">
                <a:solidFill>
                  <a:srgbClr val="0000FF"/>
                </a:solidFill>
              </a:rPr>
              <a:t>σ</a:t>
            </a:r>
            <a:r>
              <a:rPr lang="el-GR" sz="1200" baseline="-25000" smtClean="0">
                <a:solidFill>
                  <a:srgbClr val="0000FF"/>
                </a:solidFill>
                <a:latin typeface="Arev Sans"/>
                <a:ea typeface="Arev Sans"/>
              </a:rPr>
              <a:t>Δ</a:t>
            </a:r>
            <a:r>
              <a:rPr lang="de-DE" sz="1200" baseline="-25000" smtClean="0">
                <a:solidFill>
                  <a:srgbClr val="0000FF"/>
                </a:solidFill>
                <a:latin typeface="Arev Sans"/>
                <a:ea typeface="Arev Sans"/>
              </a:rPr>
              <a:t>E</a:t>
            </a:r>
            <a:r>
              <a:rPr lang="de-DE" sz="1200" smtClean="0">
                <a:solidFill>
                  <a:srgbClr val="0000FF"/>
                </a:solidFill>
              </a:rPr>
              <a:t> = 24 MeV</a:t>
            </a:r>
          </a:p>
          <a:p>
            <a:r>
              <a:rPr lang="de-DE" sz="1200" smtClean="0">
                <a:solidFill>
                  <a:srgbClr val="0000FF"/>
                </a:solidFill>
              </a:rPr>
              <a:t>N = 12200 </a:t>
            </a:r>
            <a:r>
              <a:rPr lang="de-DE" sz="1200" smtClean="0">
                <a:solidFill>
                  <a:srgbClr val="0000FF"/>
                </a:solidFill>
                <a:latin typeface="Arev Sans"/>
                <a:ea typeface="Arev Sans"/>
              </a:rPr>
              <a:t>±</a:t>
            </a:r>
            <a:r>
              <a:rPr lang="de-DE" sz="1200" smtClean="0">
                <a:solidFill>
                  <a:srgbClr val="0000FF"/>
                </a:solidFill>
              </a:rPr>
              <a:t> 427</a:t>
            </a:r>
            <a:endParaRPr lang="de-DE" sz="1200">
              <a:solidFill>
                <a:srgbClr val="0000FF"/>
              </a:solidFill>
            </a:endParaRPr>
          </a:p>
        </p:txBody>
      </p:sp>
      <p:cxnSp>
        <p:nvCxnSpPr>
          <p:cNvPr id="9" name="Gerade Verbindung mit Pfeil 8"/>
          <p:cNvCxnSpPr/>
          <p:nvPr/>
        </p:nvCxnSpPr>
        <p:spPr>
          <a:xfrm flipV="1">
            <a:off x="1453354" y="4315398"/>
            <a:ext cx="864096" cy="100811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/>
        </p:nvSpPr>
        <p:spPr>
          <a:xfrm>
            <a:off x="4816966" y="5085184"/>
            <a:ext cx="1555234" cy="461665"/>
          </a:xfrm>
          <a:prstGeom prst="rect">
            <a:avLst/>
          </a:prstGeom>
          <a:solidFill>
            <a:schemeClr val="bg1">
              <a:alpha val="51000"/>
            </a:schemeClr>
          </a:solidFill>
        </p:spPr>
        <p:txBody>
          <a:bodyPr wrap="none" rtlCol="0">
            <a:spAutoFit/>
          </a:bodyPr>
          <a:lstStyle/>
          <a:p>
            <a:r>
              <a:rPr lang="el-GR" sz="1200" smtClean="0">
                <a:solidFill>
                  <a:srgbClr val="0000FF"/>
                </a:solidFill>
              </a:rPr>
              <a:t>σ</a:t>
            </a:r>
            <a:r>
              <a:rPr lang="de-DE" sz="1200" baseline="-25000" smtClean="0">
                <a:solidFill>
                  <a:srgbClr val="0000FF"/>
                </a:solidFill>
                <a:latin typeface="Arev Sans"/>
                <a:ea typeface="Arev Sans"/>
              </a:rPr>
              <a:t>ES</a:t>
            </a:r>
            <a:r>
              <a:rPr lang="de-DE" sz="1200" smtClean="0">
                <a:solidFill>
                  <a:srgbClr val="0000FF"/>
                </a:solidFill>
              </a:rPr>
              <a:t> = 2 MeV</a:t>
            </a:r>
          </a:p>
          <a:p>
            <a:r>
              <a:rPr lang="de-DE" sz="1200">
                <a:solidFill>
                  <a:srgbClr val="0000FF"/>
                </a:solidFill>
              </a:rPr>
              <a:t>N = </a:t>
            </a:r>
            <a:r>
              <a:rPr lang="de-DE" sz="1200" smtClean="0">
                <a:solidFill>
                  <a:srgbClr val="0000FF"/>
                </a:solidFill>
              </a:rPr>
              <a:t>12703 </a:t>
            </a:r>
            <a:r>
              <a:rPr lang="de-DE" sz="1200">
                <a:solidFill>
                  <a:srgbClr val="0000FF"/>
                </a:solidFill>
                <a:latin typeface="Arev Sans"/>
                <a:ea typeface="Arev Sans"/>
              </a:rPr>
              <a:t>±</a:t>
            </a:r>
            <a:r>
              <a:rPr lang="de-DE" sz="1200">
                <a:solidFill>
                  <a:srgbClr val="0000FF"/>
                </a:solidFill>
              </a:rPr>
              <a:t> </a:t>
            </a:r>
            <a:r>
              <a:rPr lang="de-DE" sz="1200" smtClean="0">
                <a:solidFill>
                  <a:srgbClr val="0000FF"/>
                </a:solidFill>
              </a:rPr>
              <a:t>139</a:t>
            </a:r>
            <a:endParaRPr lang="de-DE" sz="1200">
              <a:solidFill>
                <a:srgbClr val="0000FF"/>
              </a:solidFill>
            </a:endParaRPr>
          </a:p>
        </p:txBody>
      </p:sp>
      <p:sp>
        <p:nvSpPr>
          <p:cNvPr id="12" name="Freihandform 11"/>
          <p:cNvSpPr/>
          <p:nvPr/>
        </p:nvSpPr>
        <p:spPr>
          <a:xfrm>
            <a:off x="5142907" y="4265096"/>
            <a:ext cx="221181" cy="858643"/>
          </a:xfrm>
          <a:custGeom>
            <a:avLst/>
            <a:gdLst>
              <a:gd name="connsiteX0" fmla="*/ 0 w 267629"/>
              <a:gd name="connsiteY0" fmla="*/ 868605 h 868605"/>
              <a:gd name="connsiteX1" fmla="*/ 55756 w 267629"/>
              <a:gd name="connsiteY1" fmla="*/ 121474 h 868605"/>
              <a:gd name="connsiteX2" fmla="*/ 267629 w 267629"/>
              <a:gd name="connsiteY2" fmla="*/ 9962 h 868605"/>
              <a:gd name="connsiteX0" fmla="*/ 0 w 267629"/>
              <a:gd name="connsiteY0" fmla="*/ 861039 h 861039"/>
              <a:gd name="connsiteX1" fmla="*/ 55756 w 267629"/>
              <a:gd name="connsiteY1" fmla="*/ 191967 h 861039"/>
              <a:gd name="connsiteX2" fmla="*/ 267629 w 267629"/>
              <a:gd name="connsiteY2" fmla="*/ 2396 h 861039"/>
              <a:gd name="connsiteX0" fmla="*/ 0 w 267629"/>
              <a:gd name="connsiteY0" fmla="*/ 889066 h 889066"/>
              <a:gd name="connsiteX1" fmla="*/ 55756 w 267629"/>
              <a:gd name="connsiteY1" fmla="*/ 219994 h 889066"/>
              <a:gd name="connsiteX2" fmla="*/ 267629 w 267629"/>
              <a:gd name="connsiteY2" fmla="*/ 30423 h 889066"/>
              <a:gd name="connsiteX0" fmla="*/ 0 w 267629"/>
              <a:gd name="connsiteY0" fmla="*/ 858643 h 858643"/>
              <a:gd name="connsiteX1" fmla="*/ 55756 w 267629"/>
              <a:gd name="connsiteY1" fmla="*/ 189571 h 858643"/>
              <a:gd name="connsiteX2" fmla="*/ 267629 w 267629"/>
              <a:gd name="connsiteY2" fmla="*/ 0 h 858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7629" h="858643">
                <a:moveTo>
                  <a:pt x="0" y="858643"/>
                </a:moveTo>
                <a:cubicBezTo>
                  <a:pt x="5575" y="556631"/>
                  <a:pt x="11151" y="332678"/>
                  <a:pt x="55756" y="189571"/>
                </a:cubicBezTo>
                <a:cubicBezTo>
                  <a:pt x="100361" y="46464"/>
                  <a:pt x="116530" y="73412"/>
                  <a:pt x="267629" y="0"/>
                </a:cubicBezTo>
              </a:path>
            </a:pathLst>
          </a:cu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018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Topics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Computing Workshop - Thailand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E9056-A25D-4D02-A1C2-8BDCB892555A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>
            <a:off x="179512" y="1071546"/>
            <a:ext cx="8678768" cy="528641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de-DE" sz="2300" dirty="0"/>
              <a:t>Event </a:t>
            </a:r>
            <a:r>
              <a:rPr lang="de-DE" sz="2300" dirty="0" err="1"/>
              <a:t>Filtering</a:t>
            </a:r>
            <a:r>
              <a:rPr lang="de-DE" sz="2300" dirty="0"/>
              <a:t> (</a:t>
            </a:r>
            <a:r>
              <a:rPr lang="de-DE" sz="2300" i="1" dirty="0" err="1">
                <a:solidFill>
                  <a:srgbClr val="FF0066"/>
                </a:solidFill>
              </a:rPr>
              <a:t>FairFilteredPrimaryGenerator</a:t>
            </a:r>
            <a:r>
              <a:rPr lang="de-DE" sz="2300" dirty="0"/>
              <a:t>)</a:t>
            </a:r>
          </a:p>
          <a:p>
            <a:pPr>
              <a:lnSpc>
                <a:spcPct val="150000"/>
              </a:lnSpc>
            </a:pPr>
            <a:r>
              <a:rPr lang="de-DE" sz="2300" dirty="0" err="1" smtClean="0"/>
              <a:t>Useful</a:t>
            </a:r>
            <a:r>
              <a:rPr lang="de-DE" sz="2300" dirty="0" smtClean="0"/>
              <a:t> Event </a:t>
            </a:r>
            <a:r>
              <a:rPr lang="de-DE" sz="2300" dirty="0" err="1" smtClean="0"/>
              <a:t>and</a:t>
            </a:r>
            <a:r>
              <a:rPr lang="de-DE" sz="2300" dirty="0" smtClean="0"/>
              <a:t> </a:t>
            </a:r>
            <a:r>
              <a:rPr lang="de-DE" sz="2300" dirty="0" err="1" smtClean="0"/>
              <a:t>Kinematic</a:t>
            </a:r>
            <a:r>
              <a:rPr lang="de-DE" sz="2300" dirty="0" smtClean="0"/>
              <a:t> Variables (</a:t>
            </a:r>
            <a:r>
              <a:rPr lang="de-DE" sz="2300" i="1" dirty="0" err="1" smtClean="0">
                <a:solidFill>
                  <a:srgbClr val="FF0066"/>
                </a:solidFill>
              </a:rPr>
              <a:t>PndEventShape</a:t>
            </a:r>
            <a:r>
              <a:rPr lang="de-DE" sz="2300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de-DE" sz="2300" dirty="0" err="1" smtClean="0"/>
              <a:t>Creating</a:t>
            </a:r>
            <a:r>
              <a:rPr lang="de-DE" sz="2300" dirty="0" smtClean="0"/>
              <a:t> Output</a:t>
            </a:r>
          </a:p>
          <a:p>
            <a:pPr lvl="1"/>
            <a:r>
              <a:rPr lang="de-DE" sz="2300" dirty="0" err="1" smtClean="0"/>
              <a:t>Simplified</a:t>
            </a:r>
            <a:r>
              <a:rPr lang="de-DE" sz="2300" dirty="0" smtClean="0"/>
              <a:t> N-</a:t>
            </a:r>
            <a:r>
              <a:rPr lang="de-DE" sz="2300" dirty="0" err="1" smtClean="0"/>
              <a:t>Tuple</a:t>
            </a:r>
            <a:r>
              <a:rPr lang="de-DE" sz="2300" dirty="0" smtClean="0"/>
              <a:t> </a:t>
            </a:r>
            <a:r>
              <a:rPr lang="de-DE" sz="2300" dirty="0" err="1" smtClean="0"/>
              <a:t>output</a:t>
            </a:r>
            <a:r>
              <a:rPr lang="de-DE" sz="2300" dirty="0" smtClean="0"/>
              <a:t> (</a:t>
            </a:r>
            <a:r>
              <a:rPr lang="de-DE" sz="2300" i="1" dirty="0" err="1" smtClean="0">
                <a:solidFill>
                  <a:srgbClr val="FF0066"/>
                </a:solidFill>
              </a:rPr>
              <a:t>RhoTuple</a:t>
            </a:r>
            <a:r>
              <a:rPr lang="de-DE" sz="2300" dirty="0" smtClean="0"/>
              <a:t>)</a:t>
            </a:r>
          </a:p>
          <a:p>
            <a:pPr lvl="1"/>
            <a:r>
              <a:rPr lang="de-DE" sz="2300" dirty="0" smtClean="0"/>
              <a:t>QA-Tools (</a:t>
            </a:r>
            <a:r>
              <a:rPr lang="de-DE" sz="2300" i="1" dirty="0" err="1" smtClean="0">
                <a:solidFill>
                  <a:srgbClr val="FF0066"/>
                </a:solidFill>
              </a:rPr>
              <a:t>PndRhoTupleQA</a:t>
            </a:r>
            <a:r>
              <a:rPr lang="de-DE" sz="2300" dirty="0" smtClean="0"/>
              <a:t>) </a:t>
            </a:r>
          </a:p>
          <a:p>
            <a:pPr>
              <a:lnSpc>
                <a:spcPct val="150000"/>
              </a:lnSpc>
            </a:pPr>
            <a:r>
              <a:rPr lang="de-DE" sz="2300" dirty="0" err="1" smtClean="0"/>
              <a:t>Simplified</a:t>
            </a:r>
            <a:r>
              <a:rPr lang="de-DE" sz="2300" dirty="0" smtClean="0"/>
              <a:t> Analysis Tools</a:t>
            </a:r>
          </a:p>
          <a:p>
            <a:pPr lvl="1">
              <a:lnSpc>
                <a:spcPct val="150000"/>
              </a:lnSpc>
            </a:pPr>
            <a:r>
              <a:rPr lang="de-DE" sz="2300" dirty="0" smtClean="0"/>
              <a:t>Quick Analysis Tools</a:t>
            </a:r>
            <a:r>
              <a:rPr lang="de-DE" sz="2300" dirty="0"/>
              <a:t> </a:t>
            </a:r>
            <a:r>
              <a:rPr lang="de-DE" sz="2300" dirty="0" smtClean="0"/>
              <a:t>(</a:t>
            </a:r>
            <a:r>
              <a:rPr lang="de-DE" sz="2300" i="1" dirty="0" smtClean="0">
                <a:solidFill>
                  <a:srgbClr val="FF0066"/>
                </a:solidFill>
              </a:rPr>
              <a:t>quick(</a:t>
            </a:r>
            <a:r>
              <a:rPr lang="de-DE" sz="2300" i="1" dirty="0" err="1" smtClean="0">
                <a:solidFill>
                  <a:srgbClr val="FF0066"/>
                </a:solidFill>
              </a:rPr>
              <a:t>fsim</a:t>
            </a:r>
            <a:r>
              <a:rPr lang="de-DE" sz="2300" i="1" dirty="0" smtClean="0">
                <a:solidFill>
                  <a:srgbClr val="FF0066"/>
                </a:solidFill>
              </a:rPr>
              <a:t>)</a:t>
            </a:r>
            <a:r>
              <a:rPr lang="de-DE" sz="2300" i="1" dirty="0" err="1" smtClean="0">
                <a:solidFill>
                  <a:srgbClr val="FF0066"/>
                </a:solidFill>
              </a:rPr>
              <a:t>ana.C</a:t>
            </a:r>
            <a:r>
              <a:rPr lang="de-DE" sz="2300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de-DE" sz="2300" dirty="0" smtClean="0"/>
              <a:t>Multi </a:t>
            </a:r>
            <a:r>
              <a:rPr lang="de-DE" sz="2300" dirty="0" err="1" smtClean="0"/>
              <a:t>Variate</a:t>
            </a:r>
            <a:r>
              <a:rPr lang="de-DE" sz="2300" dirty="0" smtClean="0"/>
              <a:t> Analysis (</a:t>
            </a:r>
            <a:r>
              <a:rPr lang="de-DE" sz="2300" i="1" dirty="0" err="1" smtClean="0">
                <a:solidFill>
                  <a:srgbClr val="FF0066"/>
                </a:solidFill>
              </a:rPr>
              <a:t>TMVATrainer</a:t>
            </a:r>
            <a:r>
              <a:rPr lang="de-DE" sz="2300" i="1" dirty="0" smtClean="0"/>
              <a:t>/</a:t>
            </a:r>
            <a:r>
              <a:rPr lang="de-DE" sz="2300" i="1" dirty="0" err="1" smtClean="0">
                <a:solidFill>
                  <a:srgbClr val="FF0066"/>
                </a:solidFill>
              </a:rPr>
              <a:t>TMVATester</a:t>
            </a:r>
            <a:r>
              <a:rPr lang="de-DE" sz="2300" dirty="0" smtClean="0"/>
              <a:t>) </a:t>
            </a:r>
          </a:p>
          <a:p>
            <a:endParaRPr lang="de-DE" sz="2300" dirty="0" smtClean="0"/>
          </a:p>
          <a:p>
            <a:endParaRPr lang="de-DE" sz="23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Double Resonance Production at Threshold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85720" y="1071546"/>
            <a:ext cx="8678768" cy="5286412"/>
          </a:xfrm>
        </p:spPr>
        <p:txBody>
          <a:bodyPr/>
          <a:lstStyle/>
          <a:p>
            <a:r>
              <a:rPr lang="de-DE" smtClean="0"/>
              <a:t>Very similar result by using m</a:t>
            </a:r>
            <a:r>
              <a:rPr lang="de-DE" baseline="-25000" smtClean="0"/>
              <a:t>inv</a:t>
            </a:r>
            <a:r>
              <a:rPr lang="de-DE" smtClean="0"/>
              <a:t> and m</a:t>
            </a:r>
            <a:r>
              <a:rPr lang="de-DE" baseline="-25000" smtClean="0"/>
              <a:t>miss</a:t>
            </a:r>
            <a:r>
              <a:rPr lang="de-DE" smtClean="0"/>
              <a:t> directly</a:t>
            </a:r>
          </a:p>
          <a:p>
            <a:r>
              <a:rPr lang="de-DE" smtClean="0"/>
              <a:t>Works also for R</a:t>
            </a:r>
            <a:r>
              <a:rPr lang="de-DE" smtClean="0">
                <a:latin typeface="Arev Sans"/>
                <a:ea typeface="Arev Sans"/>
              </a:rPr>
              <a:t></a:t>
            </a:r>
            <a:r>
              <a:rPr lang="de-DE" smtClean="0"/>
              <a:t>' production (e.g. D</a:t>
            </a:r>
            <a:r>
              <a:rPr lang="de-DE">
                <a:latin typeface="Arev Sans"/>
                <a:ea typeface="Arev Sans"/>
              </a:rPr>
              <a:t></a:t>
            </a:r>
            <a:r>
              <a:rPr lang="de-DE" smtClean="0"/>
              <a:t>*) with different masses</a:t>
            </a:r>
          </a:p>
          <a:p>
            <a:r>
              <a:rPr lang="de-DE" smtClean="0"/>
              <a:t>Plot difference vs. sum </a:t>
            </a:r>
            <a:r>
              <a:rPr lang="de-DE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(or for </a:t>
            </a:r>
            <a:r>
              <a:rPr lang="de-DE">
                <a:solidFill>
                  <a:schemeClr val="tx1">
                    <a:lumMod val="50000"/>
                    <a:lumOff val="50000"/>
                  </a:schemeClr>
                </a:solidFill>
              </a:rPr>
              <a:t>R</a:t>
            </a:r>
            <a:r>
              <a:rPr lang="de-DE">
                <a:solidFill>
                  <a:schemeClr val="tx1">
                    <a:lumMod val="50000"/>
                    <a:lumOff val="50000"/>
                  </a:schemeClr>
                </a:solidFill>
                <a:latin typeface="Arev Sans"/>
                <a:ea typeface="Arev Sans"/>
              </a:rPr>
              <a:t> </a:t>
            </a:r>
            <a:r>
              <a:rPr lang="de-DE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sum/2; peaks at corr. mass)</a:t>
            </a:r>
            <a:endParaRPr lang="de-DE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Computing Workshop - Thailand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E9056-A25D-4D02-A1C2-8BDCB892555A}" type="slidenum">
              <a:rPr lang="de-DE" smtClean="0"/>
              <a:pPr/>
              <a:t>20</a:t>
            </a:fld>
            <a:endParaRPr lang="de-DE"/>
          </a:p>
        </p:txBody>
      </p:sp>
      <p:pic>
        <p:nvPicPr>
          <p:cNvPr id="2050" name="Picture 2" descr="D:\work\vorlesung\2017Jul_ComputingWorkshopThailand\fig\D0D0_2_correlated_masses_3_sumvsdif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824099"/>
            <a:ext cx="7034857" cy="3341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6757276" y="4364267"/>
            <a:ext cx="1321196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l-GR" sz="1400" smtClean="0">
                <a:solidFill>
                  <a:srgbClr val="0000FF"/>
                </a:solidFill>
              </a:rPr>
              <a:t>σ</a:t>
            </a:r>
            <a:r>
              <a:rPr lang="de-DE" sz="1400" baseline="-25000" smtClean="0">
                <a:solidFill>
                  <a:srgbClr val="0000FF"/>
                </a:solidFill>
                <a:latin typeface="Arev Sans"/>
                <a:ea typeface="Arev Sans"/>
              </a:rPr>
              <a:t>sum</a:t>
            </a:r>
            <a:r>
              <a:rPr lang="de-DE" sz="1400" smtClean="0">
                <a:solidFill>
                  <a:srgbClr val="0000FF"/>
                </a:solidFill>
              </a:rPr>
              <a:t> =2 MeV</a:t>
            </a:r>
            <a:endParaRPr lang="de-DE" sz="1400">
              <a:solidFill>
                <a:srgbClr val="0000FF"/>
              </a:solidFill>
            </a:endParaRPr>
          </a:p>
        </p:txBody>
      </p:sp>
      <p:sp>
        <p:nvSpPr>
          <p:cNvPr id="9" name="Freihandform 8"/>
          <p:cNvSpPr/>
          <p:nvPr/>
        </p:nvSpPr>
        <p:spPr>
          <a:xfrm>
            <a:off x="6970116" y="3544179"/>
            <a:ext cx="221181" cy="858643"/>
          </a:xfrm>
          <a:custGeom>
            <a:avLst/>
            <a:gdLst>
              <a:gd name="connsiteX0" fmla="*/ 0 w 267629"/>
              <a:gd name="connsiteY0" fmla="*/ 868605 h 868605"/>
              <a:gd name="connsiteX1" fmla="*/ 55756 w 267629"/>
              <a:gd name="connsiteY1" fmla="*/ 121474 h 868605"/>
              <a:gd name="connsiteX2" fmla="*/ 267629 w 267629"/>
              <a:gd name="connsiteY2" fmla="*/ 9962 h 868605"/>
              <a:gd name="connsiteX0" fmla="*/ 0 w 267629"/>
              <a:gd name="connsiteY0" fmla="*/ 861039 h 861039"/>
              <a:gd name="connsiteX1" fmla="*/ 55756 w 267629"/>
              <a:gd name="connsiteY1" fmla="*/ 191967 h 861039"/>
              <a:gd name="connsiteX2" fmla="*/ 267629 w 267629"/>
              <a:gd name="connsiteY2" fmla="*/ 2396 h 861039"/>
              <a:gd name="connsiteX0" fmla="*/ 0 w 267629"/>
              <a:gd name="connsiteY0" fmla="*/ 889066 h 889066"/>
              <a:gd name="connsiteX1" fmla="*/ 55756 w 267629"/>
              <a:gd name="connsiteY1" fmla="*/ 219994 h 889066"/>
              <a:gd name="connsiteX2" fmla="*/ 267629 w 267629"/>
              <a:gd name="connsiteY2" fmla="*/ 30423 h 889066"/>
              <a:gd name="connsiteX0" fmla="*/ 0 w 267629"/>
              <a:gd name="connsiteY0" fmla="*/ 858643 h 858643"/>
              <a:gd name="connsiteX1" fmla="*/ 55756 w 267629"/>
              <a:gd name="connsiteY1" fmla="*/ 189571 h 858643"/>
              <a:gd name="connsiteX2" fmla="*/ 267629 w 267629"/>
              <a:gd name="connsiteY2" fmla="*/ 0 h 858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7629" h="858643">
                <a:moveTo>
                  <a:pt x="0" y="858643"/>
                </a:moveTo>
                <a:cubicBezTo>
                  <a:pt x="5575" y="556631"/>
                  <a:pt x="11151" y="332678"/>
                  <a:pt x="55756" y="189571"/>
                </a:cubicBezTo>
                <a:cubicBezTo>
                  <a:pt x="100361" y="46464"/>
                  <a:pt x="116530" y="73412"/>
                  <a:pt x="267629" y="0"/>
                </a:cubicBezTo>
              </a:path>
            </a:pathLst>
          </a:cu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130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Double Resonance Production at Threshold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85720" y="1071546"/>
            <a:ext cx="8678768" cy="5286412"/>
          </a:xfrm>
        </p:spPr>
        <p:txBody>
          <a:bodyPr/>
          <a:lstStyle/>
          <a:p>
            <a:r>
              <a:rPr lang="de-DE" smtClean="0"/>
              <a:t>Very similar result by using m</a:t>
            </a:r>
            <a:r>
              <a:rPr lang="de-DE" baseline="-25000" smtClean="0"/>
              <a:t>inv</a:t>
            </a:r>
            <a:r>
              <a:rPr lang="de-DE" smtClean="0"/>
              <a:t> and m</a:t>
            </a:r>
            <a:r>
              <a:rPr lang="de-DE" baseline="-25000" smtClean="0"/>
              <a:t>miss</a:t>
            </a:r>
            <a:r>
              <a:rPr lang="de-DE" smtClean="0"/>
              <a:t> directly</a:t>
            </a:r>
          </a:p>
          <a:p>
            <a:r>
              <a:rPr lang="de-DE" smtClean="0"/>
              <a:t>Works also for R</a:t>
            </a:r>
            <a:r>
              <a:rPr lang="de-DE" smtClean="0">
                <a:latin typeface="Arev Sans"/>
                <a:ea typeface="Arev Sans"/>
              </a:rPr>
              <a:t></a:t>
            </a:r>
            <a:r>
              <a:rPr lang="de-DE" smtClean="0"/>
              <a:t>' production (e.g. D</a:t>
            </a:r>
            <a:r>
              <a:rPr lang="de-DE">
                <a:latin typeface="Arev Sans"/>
                <a:ea typeface="Arev Sans"/>
              </a:rPr>
              <a:t></a:t>
            </a:r>
            <a:r>
              <a:rPr lang="de-DE" smtClean="0"/>
              <a:t>*) with different masses</a:t>
            </a:r>
          </a:p>
          <a:p>
            <a:r>
              <a:rPr lang="de-DE" smtClean="0"/>
              <a:t>Plot difference vs. sum </a:t>
            </a:r>
            <a:r>
              <a:rPr lang="de-DE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(or for </a:t>
            </a:r>
            <a:r>
              <a:rPr lang="de-DE">
                <a:solidFill>
                  <a:schemeClr val="tx1">
                    <a:lumMod val="50000"/>
                    <a:lumOff val="50000"/>
                  </a:schemeClr>
                </a:solidFill>
              </a:rPr>
              <a:t>R</a:t>
            </a:r>
            <a:r>
              <a:rPr lang="de-DE">
                <a:solidFill>
                  <a:schemeClr val="tx1">
                    <a:lumMod val="50000"/>
                    <a:lumOff val="50000"/>
                  </a:schemeClr>
                </a:solidFill>
                <a:latin typeface="Arev Sans"/>
                <a:ea typeface="Arev Sans"/>
              </a:rPr>
              <a:t> </a:t>
            </a:r>
            <a:r>
              <a:rPr lang="de-DE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sum/2; peaks at corr. mass)</a:t>
            </a:r>
            <a:endParaRPr lang="de-DE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Computing Workshop - Thailand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E9056-A25D-4D02-A1C2-8BDCB892555A}" type="slidenum">
              <a:rPr lang="de-DE" smtClean="0"/>
              <a:pPr/>
              <a:t>21</a:t>
            </a:fld>
            <a:endParaRPr lang="de-DE"/>
          </a:p>
        </p:txBody>
      </p:sp>
      <p:pic>
        <p:nvPicPr>
          <p:cNvPr id="3074" name="Picture 2" descr="D:\work\vorlesung\2017Jul_ComputingWorkshopThailand\fig\LcLc_correlated_masses_3_sumvsdif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824504"/>
            <a:ext cx="7034006" cy="334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6757276" y="4364672"/>
            <a:ext cx="1321196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l-GR" sz="1400" smtClean="0">
                <a:solidFill>
                  <a:srgbClr val="0000FF"/>
                </a:solidFill>
              </a:rPr>
              <a:t>σ</a:t>
            </a:r>
            <a:r>
              <a:rPr lang="de-DE" sz="1400" baseline="-25000" smtClean="0">
                <a:solidFill>
                  <a:srgbClr val="0000FF"/>
                </a:solidFill>
                <a:latin typeface="Arev Sans"/>
                <a:ea typeface="Arev Sans"/>
              </a:rPr>
              <a:t>sum</a:t>
            </a:r>
            <a:r>
              <a:rPr lang="de-DE" sz="1400" smtClean="0">
                <a:solidFill>
                  <a:srgbClr val="0000FF"/>
                </a:solidFill>
              </a:rPr>
              <a:t> =2 MeV</a:t>
            </a:r>
            <a:endParaRPr lang="de-DE" sz="1400">
              <a:solidFill>
                <a:srgbClr val="0000FF"/>
              </a:solidFill>
            </a:endParaRPr>
          </a:p>
        </p:txBody>
      </p:sp>
      <p:sp>
        <p:nvSpPr>
          <p:cNvPr id="9" name="Freihandform 8"/>
          <p:cNvSpPr/>
          <p:nvPr/>
        </p:nvSpPr>
        <p:spPr>
          <a:xfrm>
            <a:off x="6970116" y="3544584"/>
            <a:ext cx="221181" cy="858643"/>
          </a:xfrm>
          <a:custGeom>
            <a:avLst/>
            <a:gdLst>
              <a:gd name="connsiteX0" fmla="*/ 0 w 267629"/>
              <a:gd name="connsiteY0" fmla="*/ 868605 h 868605"/>
              <a:gd name="connsiteX1" fmla="*/ 55756 w 267629"/>
              <a:gd name="connsiteY1" fmla="*/ 121474 h 868605"/>
              <a:gd name="connsiteX2" fmla="*/ 267629 w 267629"/>
              <a:gd name="connsiteY2" fmla="*/ 9962 h 868605"/>
              <a:gd name="connsiteX0" fmla="*/ 0 w 267629"/>
              <a:gd name="connsiteY0" fmla="*/ 861039 h 861039"/>
              <a:gd name="connsiteX1" fmla="*/ 55756 w 267629"/>
              <a:gd name="connsiteY1" fmla="*/ 191967 h 861039"/>
              <a:gd name="connsiteX2" fmla="*/ 267629 w 267629"/>
              <a:gd name="connsiteY2" fmla="*/ 2396 h 861039"/>
              <a:gd name="connsiteX0" fmla="*/ 0 w 267629"/>
              <a:gd name="connsiteY0" fmla="*/ 889066 h 889066"/>
              <a:gd name="connsiteX1" fmla="*/ 55756 w 267629"/>
              <a:gd name="connsiteY1" fmla="*/ 219994 h 889066"/>
              <a:gd name="connsiteX2" fmla="*/ 267629 w 267629"/>
              <a:gd name="connsiteY2" fmla="*/ 30423 h 889066"/>
              <a:gd name="connsiteX0" fmla="*/ 0 w 267629"/>
              <a:gd name="connsiteY0" fmla="*/ 858643 h 858643"/>
              <a:gd name="connsiteX1" fmla="*/ 55756 w 267629"/>
              <a:gd name="connsiteY1" fmla="*/ 189571 h 858643"/>
              <a:gd name="connsiteX2" fmla="*/ 267629 w 267629"/>
              <a:gd name="connsiteY2" fmla="*/ 0 h 858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7629" h="858643">
                <a:moveTo>
                  <a:pt x="0" y="858643"/>
                </a:moveTo>
                <a:cubicBezTo>
                  <a:pt x="5575" y="556631"/>
                  <a:pt x="11151" y="332678"/>
                  <a:pt x="55756" y="189571"/>
                </a:cubicBezTo>
                <a:cubicBezTo>
                  <a:pt x="100361" y="46464"/>
                  <a:pt x="116530" y="73412"/>
                  <a:pt x="267629" y="0"/>
                </a:cubicBezTo>
              </a:path>
            </a:pathLst>
          </a:cu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2080128" y="2392456"/>
                <a:ext cx="4827860" cy="3699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i="1" smtClean="0">
                    <a:solidFill>
                      <a:srgbClr val="0000FF"/>
                    </a:solidFill>
                  </a:rPr>
                  <a:t>Also works for other cases like e.g.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l-GR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𝛬</m:t>
                        </m:r>
                      </m:e>
                      <m:sub>
                        <m:r>
                          <a:rPr lang="de-DE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𝑐</m:t>
                        </m:r>
                      </m:sub>
                    </m:sSub>
                    <m:acc>
                      <m:accPr>
                        <m:chr m:val="̅"/>
                        <m:ctrlPr>
                          <a:rPr lang="de-DE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de-DE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l-GR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𝛬</m:t>
                            </m:r>
                          </m:e>
                          <m:sub>
                            <m:r>
                              <a:rPr lang="de-DE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𝑐</m:t>
                            </m:r>
                          </m:sub>
                        </m:sSub>
                      </m:e>
                    </m:acc>
                  </m:oMath>
                </a14:m>
                <a:endParaRPr lang="de-DE" i="1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0128" y="2392456"/>
                <a:ext cx="4827860" cy="369973"/>
              </a:xfrm>
              <a:prstGeom prst="rect">
                <a:avLst/>
              </a:prstGeom>
              <a:blipFill rotWithShape="1">
                <a:blip r:embed="rId3"/>
                <a:stretch>
                  <a:fillRect l="-1010" t="-8197" b="-2459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443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work\vorlesung\2017Jul_ComputingWorkshopThailand\fig\Dst_massdiff2_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6992"/>
            <a:ext cx="9144000" cy="2893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Cascaded Decays with Slow Particles</a:t>
            </a:r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smtClean="0"/>
                  <a:t>Consider decay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2400" i="1">
                            <a:solidFill>
                              <a:srgbClr val="CC3399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de-DE" sz="2400" i="1">
                            <a:solidFill>
                              <a:srgbClr val="CC3399"/>
                            </a:solidFill>
                            <a:latin typeface="Cambria Math"/>
                          </a:rPr>
                          <m:t>𝐷</m:t>
                        </m:r>
                      </m:e>
                      <m:sup>
                        <m:r>
                          <a:rPr lang="de-DE" sz="2400" i="1">
                            <a:solidFill>
                              <a:srgbClr val="CC3399"/>
                            </a:solidFill>
                            <a:latin typeface="Cambria Math"/>
                          </a:rPr>
                          <m:t>∗+</m:t>
                        </m:r>
                      </m:sup>
                    </m:sSup>
                    <m:r>
                      <a:rPr lang="de-DE" sz="2400" i="1">
                        <a:solidFill>
                          <a:srgbClr val="CC3399"/>
                        </a:solidFill>
                        <a:latin typeface="Cambria Math"/>
                        <a:ea typeface="Cambria Math"/>
                      </a:rPr>
                      <m:t>→</m:t>
                    </m:r>
                    <m:sSup>
                      <m:sSupPr>
                        <m:ctrlPr>
                          <a:rPr lang="de-DE" sz="2400" i="1">
                            <a:solidFill>
                              <a:srgbClr val="CC3399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de-DE" sz="2400" i="1">
                            <a:solidFill>
                              <a:srgbClr val="CC3399"/>
                            </a:solidFill>
                            <a:latin typeface="Cambria Math"/>
                            <a:ea typeface="Cambria Math"/>
                          </a:rPr>
                          <m:t>𝐷</m:t>
                        </m:r>
                      </m:e>
                      <m:sup>
                        <m:r>
                          <a:rPr lang="de-DE" sz="2400" i="1">
                            <a:solidFill>
                              <a:srgbClr val="CC3399"/>
                            </a:solidFill>
                            <a:latin typeface="Cambria Math"/>
                            <a:ea typeface="Cambria Math"/>
                          </a:rPr>
                          <m:t>0</m:t>
                        </m:r>
                      </m:sup>
                    </m:sSup>
                    <m:sSup>
                      <m:sSupPr>
                        <m:ctrlPr>
                          <a:rPr lang="de-DE" sz="2400" i="1">
                            <a:solidFill>
                              <a:srgbClr val="CC3399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de-DE" sz="2400" i="1">
                            <a:solidFill>
                              <a:srgbClr val="CC3399"/>
                            </a:solidFill>
                            <a:latin typeface="Cambria Math"/>
                            <a:ea typeface="Cambria Math"/>
                          </a:rPr>
                          <m:t>𝜋</m:t>
                        </m:r>
                      </m:e>
                      <m:sup>
                        <m:r>
                          <a:rPr lang="de-DE" sz="2400" i="1">
                            <a:solidFill>
                              <a:srgbClr val="CC3399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</m:sup>
                    </m:sSup>
                  </m:oMath>
                </a14:m>
                <a:endParaRPr lang="de-DE" sz="2400" smtClean="0"/>
              </a:p>
              <a:p>
                <a:pPr lvl="1"/>
                <a:r>
                  <a:rPr lang="de-DE" smtClean="0"/>
                  <a:t>Experimental </a:t>
                </a:r>
                <a:r>
                  <a:rPr lang="de-DE" smtClean="0">
                    <a:solidFill>
                      <a:srgbClr val="0000FF"/>
                    </a:solidFill>
                  </a:rPr>
                  <a:t>resolution of </a:t>
                </a:r>
                <a:r>
                  <a:rPr lang="de-DE" i="1" smtClean="0">
                    <a:solidFill>
                      <a:srgbClr val="0000FF"/>
                    </a:solidFill>
                  </a:rPr>
                  <a:t>D</a:t>
                </a:r>
                <a:r>
                  <a:rPr lang="de-DE" i="1" baseline="30000" smtClean="0">
                    <a:solidFill>
                      <a:srgbClr val="0000FF"/>
                    </a:solidFill>
                  </a:rPr>
                  <a:t>*+</a:t>
                </a:r>
                <a:r>
                  <a:rPr lang="de-DE" smtClean="0">
                    <a:solidFill>
                      <a:srgbClr val="0000FF"/>
                    </a:solidFill>
                  </a:rPr>
                  <a:t> dominated by that of </a:t>
                </a:r>
                <a:r>
                  <a:rPr lang="de-DE" i="1" smtClean="0">
                    <a:solidFill>
                      <a:srgbClr val="0000FF"/>
                    </a:solidFill>
                  </a:rPr>
                  <a:t>D</a:t>
                </a:r>
                <a:r>
                  <a:rPr lang="de-DE" i="1" baseline="30000" smtClean="0">
                    <a:solidFill>
                      <a:srgbClr val="0000FF"/>
                    </a:solidFill>
                  </a:rPr>
                  <a:t>0 </a:t>
                </a:r>
                <a:r>
                  <a:rPr lang="de-DE" smtClean="0"/>
                  <a:t>due to combinatoric reconstruction</a:t>
                </a:r>
              </a:p>
              <a:p>
                <a:pPr lvl="1"/>
                <a:r>
                  <a:rPr lang="de-DE" smtClean="0"/>
                  <a:t>Strong correlation between mass distributions</a:t>
                </a:r>
              </a:p>
              <a:p>
                <a:pPr lvl="2"/>
                <a:r>
                  <a:rPr lang="de-DE" smtClean="0"/>
                  <a:t>very </a:t>
                </a:r>
                <a:r>
                  <a:rPr lang="de-DE" smtClean="0">
                    <a:solidFill>
                      <a:srgbClr val="008000"/>
                    </a:solidFill>
                  </a:rPr>
                  <a:t>narrow correlation ellipsis</a:t>
                </a:r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640" r="-106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Computing Workshop - Thailand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E9056-A25D-4D02-A1C2-8BDCB892555A}" type="slidenum">
              <a:rPr lang="de-DE" smtClean="0"/>
              <a:pPr/>
              <a:t>22</a:t>
            </a:fld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899592" y="4453897"/>
            <a:ext cx="1289135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l-GR" sz="1200" smtClean="0">
                <a:solidFill>
                  <a:srgbClr val="0000FF"/>
                </a:solidFill>
              </a:rPr>
              <a:t>σ</a:t>
            </a:r>
            <a:r>
              <a:rPr lang="de-DE" sz="1200" baseline="-25000" smtClean="0">
                <a:solidFill>
                  <a:srgbClr val="0000FF"/>
                </a:solidFill>
                <a:ea typeface="Arev Sans"/>
              </a:rPr>
              <a:t>D*</a:t>
            </a:r>
            <a:r>
              <a:rPr lang="de-DE" sz="1200" smtClean="0">
                <a:solidFill>
                  <a:srgbClr val="0000FF"/>
                </a:solidFill>
                <a:latin typeface="Arev Sans"/>
                <a:ea typeface="Arev Sans"/>
              </a:rPr>
              <a:t> </a:t>
            </a:r>
            <a:r>
              <a:rPr lang="de-DE" sz="1200" smtClean="0">
                <a:solidFill>
                  <a:srgbClr val="0000FF"/>
                </a:solidFill>
              </a:rPr>
              <a:t> = 32 MeV</a:t>
            </a:r>
          </a:p>
        </p:txBody>
      </p:sp>
      <p:cxnSp>
        <p:nvCxnSpPr>
          <p:cNvPr id="9" name="Gerade Verbindung mit Pfeil 8"/>
          <p:cNvCxnSpPr>
            <a:stCxn id="8" idx="2"/>
          </p:cNvCxnSpPr>
          <p:nvPr/>
        </p:nvCxnSpPr>
        <p:spPr>
          <a:xfrm>
            <a:off x="1544160" y="4730896"/>
            <a:ext cx="651576" cy="57031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13"/>
          <p:cNvSpPr txBox="1"/>
          <p:nvPr/>
        </p:nvSpPr>
        <p:spPr>
          <a:xfrm>
            <a:off x="4194139" y="5528265"/>
            <a:ext cx="1223412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l-GR" sz="1200" smtClean="0">
                <a:solidFill>
                  <a:srgbClr val="0000FF"/>
                </a:solidFill>
              </a:rPr>
              <a:t>σ</a:t>
            </a:r>
            <a:r>
              <a:rPr lang="de-DE" sz="1200" baseline="-25000" smtClean="0">
                <a:solidFill>
                  <a:srgbClr val="0000FF"/>
                </a:solidFill>
                <a:ea typeface="Arev Sans"/>
              </a:rPr>
              <a:t>D</a:t>
            </a:r>
            <a:r>
              <a:rPr lang="de-DE" sz="1200" smtClean="0">
                <a:solidFill>
                  <a:srgbClr val="0000FF"/>
                </a:solidFill>
                <a:latin typeface="Arev Sans"/>
                <a:ea typeface="Arev Sans"/>
              </a:rPr>
              <a:t> </a:t>
            </a:r>
            <a:r>
              <a:rPr lang="de-DE" sz="1200" smtClean="0">
                <a:solidFill>
                  <a:srgbClr val="0000FF"/>
                </a:solidFill>
              </a:rPr>
              <a:t> = 24 MeV</a:t>
            </a:r>
          </a:p>
        </p:txBody>
      </p:sp>
      <p:cxnSp>
        <p:nvCxnSpPr>
          <p:cNvPr id="15" name="Gerade Verbindung mit Pfeil 14"/>
          <p:cNvCxnSpPr/>
          <p:nvPr/>
        </p:nvCxnSpPr>
        <p:spPr>
          <a:xfrm flipV="1">
            <a:off x="5004048" y="4077072"/>
            <a:ext cx="468052" cy="1368153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ihandform 19"/>
          <p:cNvSpPr/>
          <p:nvPr/>
        </p:nvSpPr>
        <p:spPr>
          <a:xfrm>
            <a:off x="5218770" y="2708920"/>
            <a:ext cx="2377565" cy="1883476"/>
          </a:xfrm>
          <a:custGeom>
            <a:avLst/>
            <a:gdLst>
              <a:gd name="connsiteX0" fmla="*/ 0 w 1996068"/>
              <a:gd name="connsiteY0" fmla="*/ 110748 h 1437743"/>
              <a:gd name="connsiteX1" fmla="*/ 892097 w 1996068"/>
              <a:gd name="connsiteY1" fmla="*/ 133050 h 1437743"/>
              <a:gd name="connsiteX2" fmla="*/ 1996068 w 1996068"/>
              <a:gd name="connsiteY2" fmla="*/ 1437743 h 1437743"/>
              <a:gd name="connsiteX0" fmla="*/ 0 w 2107580"/>
              <a:gd name="connsiteY0" fmla="*/ 69863 h 1492878"/>
              <a:gd name="connsiteX1" fmla="*/ 1003609 w 2107580"/>
              <a:gd name="connsiteY1" fmla="*/ 188185 h 1492878"/>
              <a:gd name="connsiteX2" fmla="*/ 2107580 w 2107580"/>
              <a:gd name="connsiteY2" fmla="*/ 1492878 h 1492878"/>
              <a:gd name="connsiteX0" fmla="*/ 0 w 2107580"/>
              <a:gd name="connsiteY0" fmla="*/ 35642 h 1458657"/>
              <a:gd name="connsiteX1" fmla="*/ 1003609 w 2107580"/>
              <a:gd name="connsiteY1" fmla="*/ 153964 h 1458657"/>
              <a:gd name="connsiteX2" fmla="*/ 2107580 w 2107580"/>
              <a:gd name="connsiteY2" fmla="*/ 1458657 h 1458657"/>
              <a:gd name="connsiteX0" fmla="*/ 0 w 2107580"/>
              <a:gd name="connsiteY0" fmla="*/ 23253 h 1446268"/>
              <a:gd name="connsiteX1" fmla="*/ 1003609 w 2107580"/>
              <a:gd name="connsiteY1" fmla="*/ 141575 h 1446268"/>
              <a:gd name="connsiteX2" fmla="*/ 2107580 w 2107580"/>
              <a:gd name="connsiteY2" fmla="*/ 1446268 h 1446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07580" h="1446268">
                <a:moveTo>
                  <a:pt x="0" y="23253"/>
                </a:moveTo>
                <a:cubicBezTo>
                  <a:pt x="424675" y="7838"/>
                  <a:pt x="630043" y="-59588"/>
                  <a:pt x="1003609" y="141575"/>
                </a:cubicBezTo>
                <a:cubicBezTo>
                  <a:pt x="1377175" y="342738"/>
                  <a:pt x="1721933" y="904504"/>
                  <a:pt x="2107580" y="1446268"/>
                </a:cubicBezTo>
              </a:path>
            </a:pathLst>
          </a:custGeom>
          <a:noFill/>
          <a:ln>
            <a:solidFill>
              <a:srgbClr val="FF0066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807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6992"/>
            <a:ext cx="9144000" cy="289336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Cascaded Decays with Slow Particles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smtClean="0"/>
                  <a:t>Good quantity is the </a:t>
                </a:r>
                <a:r>
                  <a:rPr lang="de-DE" smtClean="0">
                    <a:solidFill>
                      <a:srgbClr val="0000FF"/>
                    </a:solidFill>
                  </a:rPr>
                  <a:t>mass difference m(D*) - m(D)</a:t>
                </a:r>
              </a:p>
              <a:p>
                <a:r>
                  <a:rPr lang="de-DE" smtClean="0"/>
                  <a:t>Close to threshold (small nominal difference)</a:t>
                </a:r>
              </a:p>
              <a:p>
                <a:r>
                  <a:rPr lang="de-DE" smtClean="0">
                    <a:solidFill>
                      <a:srgbClr val="0000FF"/>
                    </a:solidFill>
                  </a:rPr>
                  <a:t>Very narrow </a:t>
                </a:r>
                <a:r>
                  <a:rPr lang="de-DE" smtClean="0"/>
                  <a:t>structure to be selected on</a:t>
                </a:r>
              </a:p>
              <a:p>
                <a:r>
                  <a:rPr lang="de-DE" smtClean="0">
                    <a:solidFill>
                      <a:srgbClr val="008000"/>
                    </a:solidFill>
                  </a:rPr>
                  <a:t>Much better S:N and rel. error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de-DE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de-DE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el-GR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Δ</m:t>
                                </m:r>
                                <m:r>
                                  <a:rPr lang="de-DE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𝑁</m:t>
                                </m:r>
                              </m:num>
                              <m:den>
                                <m:r>
                                  <a:rPr lang="de-DE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𝑁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m:rPr>
                            <m:sty m:val="p"/>
                          </m:rPr>
                          <a:rPr lang="de-DE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before</m:t>
                        </m:r>
                      </m:sub>
                    </m:sSub>
                    <m:r>
                      <a:rPr lang="de-DE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de-DE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de-DE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679</m:t>
                        </m:r>
                      </m:num>
                      <m:den>
                        <m:r>
                          <a:rPr lang="de-DE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8980</m:t>
                        </m:r>
                      </m:den>
                    </m:f>
                    <m:r>
                      <a:rPr lang="de-DE" b="0" i="1" smtClean="0">
                        <a:solidFill>
                          <a:schemeClr val="tx1"/>
                        </a:solidFill>
                        <a:latin typeface="Cambria Math"/>
                      </a:rPr>
                      <m:t>=7.5%</m:t>
                    </m:r>
                    <m:r>
                      <a:rPr lang="de-DE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⟶</m:t>
                    </m:r>
                  </m:oMath>
                </a14:m>
                <a:r>
                  <a:rPr lang="de-DE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de-DE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de-DE" i="1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el-GR" i="1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  <m:t>Δ</m:t>
                                </m:r>
                                <m:r>
                                  <a:rPr lang="de-DE" i="1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  <m:t>𝑁</m:t>
                                </m:r>
                              </m:num>
                              <m:den>
                                <m:r>
                                  <a:rPr lang="de-DE" i="1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𝑁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m:rPr>
                            <m:sty m:val="p"/>
                          </m:rPr>
                          <a:rPr lang="de-DE" b="0" i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after</m:t>
                        </m:r>
                      </m:sub>
                    </m:sSub>
                    <m:r>
                      <a:rPr lang="de-DE" i="1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de-DE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de-DE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90</m:t>
                        </m:r>
                      </m:num>
                      <m:den>
                        <m:r>
                          <a:rPr lang="de-DE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7311</m:t>
                        </m:r>
                      </m:den>
                    </m:f>
                    <m:r>
                      <a:rPr lang="de-DE" i="1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  <m:r>
                      <a:rPr lang="de-DE" b="0" i="1" smtClean="0">
                        <a:solidFill>
                          <a:srgbClr val="0000FF"/>
                        </a:solidFill>
                        <a:latin typeface="Cambria Math"/>
                      </a:rPr>
                      <m:t>1</m:t>
                    </m:r>
                    <m:r>
                      <a:rPr lang="de-DE" i="1">
                        <a:solidFill>
                          <a:srgbClr val="0000FF"/>
                        </a:solidFill>
                        <a:latin typeface="Cambria Math"/>
                      </a:rPr>
                      <m:t>.</m:t>
                    </m:r>
                    <m:r>
                      <a:rPr lang="de-DE" b="0" i="1" smtClean="0">
                        <a:solidFill>
                          <a:srgbClr val="0000FF"/>
                        </a:solidFill>
                        <a:latin typeface="Cambria Math"/>
                      </a:rPr>
                      <m:t>2</m:t>
                    </m:r>
                    <m:r>
                      <a:rPr lang="de-DE" i="1">
                        <a:solidFill>
                          <a:srgbClr val="0000FF"/>
                        </a:solidFill>
                        <a:latin typeface="Cambria Math"/>
                      </a:rPr>
                      <m:t>%</m:t>
                    </m:r>
                  </m:oMath>
                </a14:m>
                <a:endParaRPr lang="de-DE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640" t="-57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Computing Workshop - Thailand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E9056-A25D-4D02-A1C2-8BDCB892555A}" type="slidenum">
              <a:rPr lang="de-DE" smtClean="0"/>
              <a:pPr/>
              <a:t>23</a:t>
            </a:fld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1387706" y="5013176"/>
            <a:ext cx="1991251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l-GR" sz="1400" dirty="0" smtClean="0">
                <a:solidFill>
                  <a:srgbClr val="0000FF"/>
                </a:solidFill>
              </a:rPr>
              <a:t>σ</a:t>
            </a:r>
            <a:r>
              <a:rPr lang="de-DE" sz="1400" baseline="-25000" dirty="0" err="1" smtClean="0">
                <a:solidFill>
                  <a:srgbClr val="0000FF"/>
                </a:solidFill>
                <a:latin typeface="Arev Sans"/>
                <a:ea typeface="Arev Sans"/>
              </a:rPr>
              <a:t>dif</a:t>
            </a:r>
            <a:r>
              <a:rPr lang="de-DE" sz="1400" dirty="0" smtClean="0">
                <a:solidFill>
                  <a:srgbClr val="0000FF"/>
                </a:solidFill>
              </a:rPr>
              <a:t> = 0.4 – 0.9 </a:t>
            </a:r>
            <a:r>
              <a:rPr lang="de-DE" sz="1400" dirty="0" err="1" smtClean="0">
                <a:solidFill>
                  <a:srgbClr val="0000FF"/>
                </a:solidFill>
              </a:rPr>
              <a:t>MeV</a:t>
            </a:r>
            <a:endParaRPr lang="de-DE" sz="1400" dirty="0">
              <a:solidFill>
                <a:srgbClr val="0000FF"/>
              </a:solidFill>
            </a:endParaRPr>
          </a:p>
        </p:txBody>
      </p:sp>
      <p:sp>
        <p:nvSpPr>
          <p:cNvPr id="9" name="Freihandform 8"/>
          <p:cNvSpPr/>
          <p:nvPr/>
        </p:nvSpPr>
        <p:spPr>
          <a:xfrm>
            <a:off x="1963770" y="4068669"/>
            <a:ext cx="221181" cy="944507"/>
          </a:xfrm>
          <a:custGeom>
            <a:avLst/>
            <a:gdLst>
              <a:gd name="connsiteX0" fmla="*/ 0 w 267629"/>
              <a:gd name="connsiteY0" fmla="*/ 868605 h 868605"/>
              <a:gd name="connsiteX1" fmla="*/ 55756 w 267629"/>
              <a:gd name="connsiteY1" fmla="*/ 121474 h 868605"/>
              <a:gd name="connsiteX2" fmla="*/ 267629 w 267629"/>
              <a:gd name="connsiteY2" fmla="*/ 9962 h 868605"/>
              <a:gd name="connsiteX0" fmla="*/ 0 w 267629"/>
              <a:gd name="connsiteY0" fmla="*/ 861039 h 861039"/>
              <a:gd name="connsiteX1" fmla="*/ 55756 w 267629"/>
              <a:gd name="connsiteY1" fmla="*/ 191967 h 861039"/>
              <a:gd name="connsiteX2" fmla="*/ 267629 w 267629"/>
              <a:gd name="connsiteY2" fmla="*/ 2396 h 861039"/>
              <a:gd name="connsiteX0" fmla="*/ 0 w 267629"/>
              <a:gd name="connsiteY0" fmla="*/ 889066 h 889066"/>
              <a:gd name="connsiteX1" fmla="*/ 55756 w 267629"/>
              <a:gd name="connsiteY1" fmla="*/ 219994 h 889066"/>
              <a:gd name="connsiteX2" fmla="*/ 267629 w 267629"/>
              <a:gd name="connsiteY2" fmla="*/ 30423 h 889066"/>
              <a:gd name="connsiteX0" fmla="*/ 0 w 267629"/>
              <a:gd name="connsiteY0" fmla="*/ 858643 h 858643"/>
              <a:gd name="connsiteX1" fmla="*/ 55756 w 267629"/>
              <a:gd name="connsiteY1" fmla="*/ 189571 h 858643"/>
              <a:gd name="connsiteX2" fmla="*/ 267629 w 267629"/>
              <a:gd name="connsiteY2" fmla="*/ 0 h 858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7629" h="858643">
                <a:moveTo>
                  <a:pt x="0" y="858643"/>
                </a:moveTo>
                <a:cubicBezTo>
                  <a:pt x="5575" y="556631"/>
                  <a:pt x="11151" y="332678"/>
                  <a:pt x="55756" y="189571"/>
                </a:cubicBezTo>
                <a:cubicBezTo>
                  <a:pt x="100361" y="46464"/>
                  <a:pt x="116530" y="73412"/>
                  <a:pt x="267629" y="0"/>
                </a:cubicBezTo>
              </a:path>
            </a:pathLst>
          </a:cu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0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work\vorlesung\2017Jul_ComputingWorkshopThailand\fig\Chic_massdiff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695878"/>
            <a:ext cx="5035046" cy="3613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hteck 27"/>
          <p:cNvSpPr/>
          <p:nvPr/>
        </p:nvSpPr>
        <p:spPr>
          <a:xfrm>
            <a:off x="5796136" y="2729331"/>
            <a:ext cx="1440160" cy="1570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Cascaded Decays with Slow Particles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342900" lvl="1" indent="-342900">
                  <a:spcBef>
                    <a:spcPts val="1200"/>
                  </a:spcBef>
                  <a:buFont typeface="Arial" pitchFamily="34" charset="0"/>
                  <a:buChar char="•"/>
                </a:pPr>
                <a:r>
                  <a:rPr lang="de-DE" smtClean="0"/>
                  <a:t>Another example: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DE" sz="2400" i="1" smtClean="0">
                            <a:solidFill>
                              <a:srgbClr val="009900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de-DE" sz="2400" i="1">
                            <a:solidFill>
                              <a:srgbClr val="009900"/>
                            </a:solidFill>
                            <a:latin typeface="Cambria Math"/>
                            <a:ea typeface="Cambria Math"/>
                          </a:rPr>
                          <m:t>𝜒</m:t>
                        </m:r>
                      </m:e>
                      <m:sub>
                        <m:r>
                          <a:rPr lang="de-DE" sz="2400" i="1">
                            <a:solidFill>
                              <a:srgbClr val="009900"/>
                            </a:solidFill>
                            <a:latin typeface="Cambria Math"/>
                          </a:rPr>
                          <m:t>𝑐</m:t>
                        </m:r>
                        <m:r>
                          <a:rPr lang="de-DE" sz="2400" i="1">
                            <a:solidFill>
                              <a:srgbClr val="009900"/>
                            </a:solidFill>
                            <a:latin typeface="Cambria Math"/>
                          </a:rPr>
                          <m:t>1</m:t>
                        </m:r>
                      </m:sub>
                      <m:sup/>
                    </m:sSubSup>
                    <m:r>
                      <a:rPr lang="de-DE" sz="2400" i="1">
                        <a:solidFill>
                          <a:srgbClr val="009900"/>
                        </a:solidFill>
                        <a:latin typeface="Cambria Math"/>
                        <a:ea typeface="Cambria Math"/>
                      </a:rPr>
                      <m:t>→</m:t>
                    </m:r>
                    <m:f>
                      <m:fPr>
                        <m:type m:val="lin"/>
                        <m:ctrlPr>
                          <a:rPr lang="de-DE" sz="2400" i="1">
                            <a:solidFill>
                              <a:srgbClr val="009900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de-DE" sz="2400" i="1">
                            <a:solidFill>
                              <a:srgbClr val="009900"/>
                            </a:solidFill>
                            <a:latin typeface="Cambria Math"/>
                            <a:ea typeface="Cambria Math"/>
                          </a:rPr>
                          <m:t>𝐽</m:t>
                        </m:r>
                      </m:num>
                      <m:den>
                        <m:r>
                          <a:rPr lang="de-DE" sz="2400" i="1">
                            <a:solidFill>
                              <a:srgbClr val="009900"/>
                            </a:solidFill>
                            <a:latin typeface="Cambria Math"/>
                            <a:ea typeface="Cambria Math"/>
                          </a:rPr>
                          <m:t>𝜓</m:t>
                        </m:r>
                        <m:r>
                          <a:rPr lang="de-DE" sz="2400" b="0" i="1" smtClean="0">
                            <a:solidFill>
                              <a:srgbClr val="009900"/>
                            </a:solidFill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de-DE" sz="2400" i="1">
                            <a:solidFill>
                              <a:srgbClr val="009900"/>
                            </a:solidFill>
                            <a:latin typeface="Cambria Math"/>
                            <a:ea typeface="Cambria Math"/>
                          </a:rPr>
                          <m:t>→</m:t>
                        </m:r>
                        <m:sSup>
                          <m:sSupPr>
                            <m:ctrlPr>
                              <a:rPr lang="de-DE" sz="2400" i="1" smtClean="0">
                                <a:solidFill>
                                  <a:srgbClr val="0099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de-DE" sz="2400" i="1" smtClean="0">
                                <a:solidFill>
                                  <a:srgbClr val="009900"/>
                                </a:solidFill>
                                <a:latin typeface="Cambria Math"/>
                                <a:ea typeface="Cambria Math"/>
                              </a:rPr>
                              <m:t>𝜇</m:t>
                            </m:r>
                          </m:e>
                          <m:sup>
                            <m:r>
                              <a:rPr lang="de-DE" sz="2400" b="0" i="1" smtClean="0">
                                <a:solidFill>
                                  <a:srgbClr val="009900"/>
                                </a:solidFill>
                                <a:latin typeface="Cambria Math"/>
                                <a:ea typeface="Cambria Math"/>
                              </a:rPr>
                              <m:t>+</m:t>
                            </m:r>
                          </m:sup>
                        </m:sSup>
                        <m:sSup>
                          <m:sSupPr>
                            <m:ctrlPr>
                              <a:rPr lang="de-DE" sz="2400" i="1" smtClean="0">
                                <a:solidFill>
                                  <a:srgbClr val="0099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de-DE" sz="2400" i="1" smtClean="0">
                                <a:solidFill>
                                  <a:srgbClr val="009900"/>
                                </a:solidFill>
                                <a:latin typeface="Cambria Math"/>
                                <a:ea typeface="Cambria Math"/>
                              </a:rPr>
                              <m:t>𝜇</m:t>
                            </m:r>
                          </m:e>
                          <m:sup>
                            <m:r>
                              <a:rPr lang="de-DE" sz="2400" b="0" i="1" smtClean="0">
                                <a:solidFill>
                                  <a:srgbClr val="009900"/>
                                </a:solidFill>
                                <a:latin typeface="Cambria Math"/>
                                <a:ea typeface="Cambria Math"/>
                              </a:rPr>
                              <m:t>−</m:t>
                            </m:r>
                          </m:sup>
                        </m:sSup>
                        <m:r>
                          <a:rPr lang="de-DE" sz="2400" b="0" i="1" smtClean="0">
                            <a:solidFill>
                              <a:srgbClr val="009900"/>
                            </a:solidFill>
                            <a:latin typeface="Cambria Math"/>
                            <a:ea typeface="Cambria Math"/>
                          </a:rPr>
                          <m:t>)</m:t>
                        </m:r>
                      </m:den>
                    </m:f>
                    <m:r>
                      <a:rPr lang="de-DE" sz="2400" i="1">
                        <a:solidFill>
                          <a:srgbClr val="009900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de-DE" sz="2400" i="1">
                        <a:solidFill>
                          <a:srgbClr val="009900"/>
                        </a:solidFill>
                        <a:latin typeface="Cambria Math"/>
                        <a:ea typeface="Cambria Math"/>
                      </a:rPr>
                      <m:t>𝛾</m:t>
                    </m:r>
                  </m:oMath>
                </a14:m>
                <a:r>
                  <a:rPr lang="de-DE" smtClean="0">
                    <a:solidFill>
                      <a:srgbClr val="009900"/>
                    </a:solidFill>
                  </a:rPr>
                  <a:t>  </a:t>
                </a:r>
              </a:p>
              <a:p>
                <a:pPr marL="342900" lvl="1" indent="-342900">
                  <a:spcBef>
                    <a:spcPts val="1200"/>
                  </a:spcBef>
                  <a:buFont typeface="Arial" pitchFamily="34" charset="0"/>
                  <a:buChar char="•"/>
                </a:pPr>
                <a:r>
                  <a:rPr lang="de-DE" smtClean="0"/>
                  <a:t>Compare mass </a:t>
                </a:r>
                <a:r>
                  <a:rPr lang="de-DE" smtClean="0">
                    <a:solidFill>
                      <a:srgbClr val="CC3399"/>
                    </a:solidFill>
                  </a:rPr>
                  <a:t>m(</a:t>
                </a:r>
                <a:r>
                  <a:rPr lang="el-GR" smtClean="0">
                    <a:solidFill>
                      <a:srgbClr val="CC3399"/>
                    </a:solidFill>
                    <a:latin typeface="Arev Sans"/>
                    <a:ea typeface="Arev Sans"/>
                  </a:rPr>
                  <a:t>μ</a:t>
                </a:r>
                <a:r>
                  <a:rPr lang="de-DE" baseline="30000" smtClean="0">
                    <a:solidFill>
                      <a:srgbClr val="CC3399"/>
                    </a:solidFill>
                    <a:latin typeface="Arev Sans"/>
                    <a:ea typeface="Arev Sans"/>
                  </a:rPr>
                  <a:t>+</a:t>
                </a:r>
                <a:r>
                  <a:rPr lang="el-GR" smtClean="0">
                    <a:solidFill>
                      <a:srgbClr val="CC3399"/>
                    </a:solidFill>
                    <a:latin typeface="Arev Sans"/>
                    <a:ea typeface="Arev Sans"/>
                  </a:rPr>
                  <a:t>μ</a:t>
                </a:r>
                <a:r>
                  <a:rPr lang="de-DE" baseline="30000" smtClean="0">
                    <a:solidFill>
                      <a:srgbClr val="CC3399"/>
                    </a:solidFill>
                    <a:latin typeface="Arev Sans"/>
                    <a:ea typeface="Arev Sans"/>
                  </a:rPr>
                  <a:t>-</a:t>
                </a:r>
                <a:r>
                  <a:rPr lang="el-GR" smtClean="0">
                    <a:solidFill>
                      <a:srgbClr val="CC3399"/>
                    </a:solidFill>
                    <a:latin typeface="Arev Sans"/>
                    <a:ea typeface="Arev Sans"/>
                  </a:rPr>
                  <a:t>γ</a:t>
                </a:r>
                <a:r>
                  <a:rPr lang="de-DE" smtClean="0">
                    <a:solidFill>
                      <a:srgbClr val="CC3399"/>
                    </a:solidFill>
                  </a:rPr>
                  <a:t>)</a:t>
                </a:r>
                <a:r>
                  <a:rPr lang="de-DE" smtClean="0">
                    <a:solidFill>
                      <a:srgbClr val="FF33CC"/>
                    </a:solidFill>
                  </a:rPr>
                  <a:t> </a:t>
                </a:r>
                <a:r>
                  <a:rPr lang="de-DE" smtClean="0"/>
                  <a:t>with </a:t>
                </a:r>
                <a:r>
                  <a:rPr lang="de-DE" smtClean="0">
                    <a:solidFill>
                      <a:srgbClr val="0000FF"/>
                    </a:solidFill>
                  </a:rPr>
                  <a:t>m(</a:t>
                </a:r>
                <a:r>
                  <a:rPr lang="el-GR">
                    <a:solidFill>
                      <a:srgbClr val="0000FF"/>
                    </a:solidFill>
                    <a:latin typeface="Arev Sans"/>
                    <a:ea typeface="Arev Sans"/>
                  </a:rPr>
                  <a:t>μ</a:t>
                </a:r>
                <a:r>
                  <a:rPr lang="de-DE" baseline="30000">
                    <a:solidFill>
                      <a:srgbClr val="0000FF"/>
                    </a:solidFill>
                    <a:latin typeface="Arev Sans"/>
                    <a:ea typeface="Arev Sans"/>
                  </a:rPr>
                  <a:t>+</a:t>
                </a:r>
                <a:r>
                  <a:rPr lang="el-GR">
                    <a:solidFill>
                      <a:srgbClr val="0000FF"/>
                    </a:solidFill>
                    <a:latin typeface="Arev Sans"/>
                    <a:ea typeface="Arev Sans"/>
                  </a:rPr>
                  <a:t>μ</a:t>
                </a:r>
                <a:r>
                  <a:rPr lang="de-DE" baseline="30000">
                    <a:solidFill>
                      <a:srgbClr val="0000FF"/>
                    </a:solidFill>
                    <a:latin typeface="Arev Sans"/>
                    <a:ea typeface="Arev Sans"/>
                  </a:rPr>
                  <a:t>-</a:t>
                </a:r>
                <a:r>
                  <a:rPr lang="el-GR">
                    <a:solidFill>
                      <a:srgbClr val="0000FF"/>
                    </a:solidFill>
                    <a:latin typeface="Arev Sans"/>
                    <a:ea typeface="Arev Sans"/>
                  </a:rPr>
                  <a:t>γ</a:t>
                </a:r>
                <a:r>
                  <a:rPr lang="de-DE" smtClean="0">
                    <a:solidFill>
                      <a:srgbClr val="0000FF"/>
                    </a:solidFill>
                  </a:rPr>
                  <a:t>) - m(</a:t>
                </a:r>
                <a:r>
                  <a:rPr lang="el-GR">
                    <a:solidFill>
                      <a:srgbClr val="0000FF"/>
                    </a:solidFill>
                    <a:latin typeface="Arev Sans"/>
                    <a:ea typeface="Arev Sans"/>
                  </a:rPr>
                  <a:t>μ</a:t>
                </a:r>
                <a:r>
                  <a:rPr lang="de-DE" baseline="30000">
                    <a:solidFill>
                      <a:srgbClr val="0000FF"/>
                    </a:solidFill>
                    <a:latin typeface="Arev Sans"/>
                    <a:ea typeface="Arev Sans"/>
                  </a:rPr>
                  <a:t>+</a:t>
                </a:r>
                <a:r>
                  <a:rPr lang="el-GR">
                    <a:solidFill>
                      <a:srgbClr val="0000FF"/>
                    </a:solidFill>
                    <a:latin typeface="Arev Sans"/>
                    <a:ea typeface="Arev Sans"/>
                  </a:rPr>
                  <a:t>μ</a:t>
                </a:r>
                <a:r>
                  <a:rPr lang="de-DE" baseline="30000" smtClean="0">
                    <a:solidFill>
                      <a:srgbClr val="0000FF"/>
                    </a:solidFill>
                    <a:latin typeface="Arev Sans"/>
                    <a:ea typeface="Arev Sans"/>
                  </a:rPr>
                  <a:t>-</a:t>
                </a:r>
                <a:r>
                  <a:rPr lang="de-DE" smtClean="0">
                    <a:solidFill>
                      <a:srgbClr val="0000FF"/>
                    </a:solidFill>
                  </a:rPr>
                  <a:t>) + m</a:t>
                </a:r>
                <a:r>
                  <a:rPr lang="de-DE" baseline="-25000" smtClean="0">
                    <a:solidFill>
                      <a:srgbClr val="0000FF"/>
                    </a:solidFill>
                  </a:rPr>
                  <a:t>J/</a:t>
                </a:r>
                <a:r>
                  <a:rPr lang="el-GR" baseline="-25000" smtClean="0">
                    <a:solidFill>
                      <a:srgbClr val="0000FF"/>
                    </a:solidFill>
                    <a:latin typeface="Arev Sans"/>
                    <a:ea typeface="Arev Sans"/>
                  </a:rPr>
                  <a:t>ψ</a:t>
                </a:r>
                <a:r>
                  <a:rPr lang="de-DE" baseline="-25000" smtClean="0">
                    <a:solidFill>
                      <a:srgbClr val="0000FF"/>
                    </a:solidFill>
                  </a:rPr>
                  <a:t>,PDG</a:t>
                </a:r>
                <a:r>
                  <a:rPr lang="de-DE" smtClean="0">
                    <a:solidFill>
                      <a:srgbClr val="0000FF"/>
                    </a:solidFill>
                  </a:rPr>
                  <a:t> </a:t>
                </a:r>
              </a:p>
              <a:p>
                <a:pPr marL="342900" lvl="1" indent="-342900">
                  <a:spcBef>
                    <a:spcPts val="1200"/>
                  </a:spcBef>
                  <a:buFont typeface="Arial" pitchFamily="34" charset="0"/>
                  <a:buChar char="•"/>
                </a:pPr>
                <a:r>
                  <a:rPr lang="de-DE" smtClean="0"/>
                  <a:t>Resolution </a:t>
                </a:r>
                <a:r>
                  <a:rPr lang="de-DE" smtClean="0">
                    <a:solidFill>
                      <a:srgbClr val="0000FF"/>
                    </a:solidFill>
                  </a:rPr>
                  <a:t>better by factor 4</a:t>
                </a:r>
                <a:endParaRPr lang="de-DE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640" t="-1084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Computing Workshop - Thailand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E9056-A25D-4D02-A1C2-8BDCB892555A}" type="slidenum">
              <a:rPr lang="de-DE" smtClean="0"/>
              <a:pPr/>
              <a:t>24</a:t>
            </a:fld>
            <a:endParaRPr lang="de-DE"/>
          </a:p>
        </p:txBody>
      </p:sp>
      <p:pic>
        <p:nvPicPr>
          <p:cNvPr id="2050" name="Picture 2" descr="D:\work\vorlesung\2017Jul_ComputingWorkshopThailand\fig\Chic1_2dplot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14" y="2742322"/>
            <a:ext cx="3968330" cy="3481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Gerade Verbindung mit Pfeil 10"/>
          <p:cNvCxnSpPr/>
          <p:nvPr/>
        </p:nvCxnSpPr>
        <p:spPr>
          <a:xfrm flipH="1">
            <a:off x="6513460" y="2348880"/>
            <a:ext cx="38760" cy="576064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hteck 11"/>
          <p:cNvSpPr/>
          <p:nvPr/>
        </p:nvSpPr>
        <p:spPr>
          <a:xfrm>
            <a:off x="7164288" y="3461716"/>
            <a:ext cx="1656184" cy="294608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/>
          <p:cNvSpPr/>
          <p:nvPr/>
        </p:nvSpPr>
        <p:spPr>
          <a:xfrm>
            <a:off x="7164288" y="5099987"/>
            <a:ext cx="1656184" cy="201221"/>
          </a:xfrm>
          <a:prstGeom prst="rect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Freihandform 21"/>
          <p:cNvSpPr/>
          <p:nvPr/>
        </p:nvSpPr>
        <p:spPr>
          <a:xfrm>
            <a:off x="3858075" y="1916832"/>
            <a:ext cx="2442117" cy="3233854"/>
          </a:xfrm>
          <a:custGeom>
            <a:avLst/>
            <a:gdLst>
              <a:gd name="connsiteX0" fmla="*/ 0 w 2442117"/>
              <a:gd name="connsiteY0" fmla="*/ 0 h 3233854"/>
              <a:gd name="connsiteX1" fmla="*/ 1538868 w 2442117"/>
              <a:gd name="connsiteY1" fmla="*/ 735980 h 3233854"/>
              <a:gd name="connsiteX2" fmla="*/ 2442117 w 2442117"/>
              <a:gd name="connsiteY2" fmla="*/ 3233854 h 3233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42117" h="3233854">
                <a:moveTo>
                  <a:pt x="0" y="0"/>
                </a:moveTo>
                <a:cubicBezTo>
                  <a:pt x="565924" y="98502"/>
                  <a:pt x="1131849" y="197004"/>
                  <a:pt x="1538868" y="735980"/>
                </a:cubicBezTo>
                <a:cubicBezTo>
                  <a:pt x="1945887" y="1274956"/>
                  <a:pt x="2194002" y="2254405"/>
                  <a:pt x="2442117" y="3233854"/>
                </a:cubicBezTo>
              </a:path>
            </a:pathLst>
          </a:cu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Geschweifte Klammer links 25"/>
          <p:cNvSpPr/>
          <p:nvPr/>
        </p:nvSpPr>
        <p:spPr>
          <a:xfrm rot="16200000">
            <a:off x="6408204" y="152637"/>
            <a:ext cx="288032" cy="3816424"/>
          </a:xfrm>
          <a:prstGeom prst="leftBrace">
            <a:avLst>
              <a:gd name="adj1" fmla="val 78725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Textfeld 29"/>
          <p:cNvSpPr txBox="1"/>
          <p:nvPr/>
        </p:nvSpPr>
        <p:spPr>
          <a:xfrm>
            <a:off x="755576" y="2636912"/>
            <a:ext cx="27398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Correlation between masses</a:t>
            </a:r>
            <a:endParaRPr lang="de-DE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39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4400" b="1" smtClean="0"/>
              <a:t>CREATING OUTPUT</a:t>
            </a:r>
            <a:endParaRPr lang="de-DE" sz="4400" b="1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46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TTrees with RhoTuple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mtClean="0"/>
              <a:t>Creating </a:t>
            </a:r>
            <a:r>
              <a:rPr lang="de-DE" smtClean="0">
                <a:solidFill>
                  <a:srgbClr val="CC0099"/>
                </a:solidFill>
              </a:rPr>
              <a:t>TTree</a:t>
            </a:r>
            <a:r>
              <a:rPr lang="de-DE" smtClean="0"/>
              <a:t> output </a:t>
            </a:r>
            <a:r>
              <a:rPr lang="de-DE" smtClean="0">
                <a:solidFill>
                  <a:srgbClr val="CC0099"/>
                </a:solidFill>
              </a:rPr>
              <a:t>without overhead</a:t>
            </a:r>
            <a:endParaRPr lang="de-DE">
              <a:solidFill>
                <a:srgbClr val="CC0099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PANDA Computing Workshop - Thailand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2EA1A-DB2C-429E-9D81-0093CC949484}" type="slidenum">
              <a:rPr lang="de-DE" smtClean="0"/>
              <a:pPr/>
              <a:t>26</a:t>
            </a:fld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539552" y="1556792"/>
            <a:ext cx="8064896" cy="4832092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de-DE" sz="1400">
                <a:solidFill>
                  <a:srgbClr val="3333FF"/>
                </a:solidFill>
                <a:latin typeface="Consolas" pitchFamily="49" charset="0"/>
              </a:rPr>
              <a:t> </a:t>
            </a:r>
            <a:r>
              <a:rPr lang="de-DE" sz="1400">
                <a:solidFill>
                  <a:srgbClr val="0000FF"/>
                </a:solidFill>
                <a:latin typeface="Consolas" pitchFamily="49" charset="0"/>
              </a:rPr>
              <a:t>RhoTuple *ntp  = new RhoTuple("ntp","J/psi analysis");</a:t>
            </a:r>
          </a:p>
          <a:p>
            <a:r>
              <a:rPr lang="de-DE" sz="1400">
                <a:latin typeface="Consolas" pitchFamily="49" charset="0"/>
              </a:rPr>
              <a:t>  ...</a:t>
            </a:r>
          </a:p>
          <a:p>
            <a:r>
              <a:rPr lang="de-DE" sz="1400">
                <a:latin typeface="Consolas" pitchFamily="49" charset="0"/>
              </a:rPr>
              <a:t>    // ... in event loop ...</a:t>
            </a:r>
          </a:p>
          <a:p>
            <a:r>
              <a:rPr lang="de-DE" sz="1400">
                <a:latin typeface="Consolas" pitchFamily="49" charset="0"/>
              </a:rPr>
              <a:t>    for (j=0;j&lt;jpsi.GetLength();++j) </a:t>
            </a:r>
          </a:p>
          <a:p>
            <a:r>
              <a:rPr lang="de-DE" sz="1400">
                <a:latin typeface="Consolas" pitchFamily="49" charset="0"/>
              </a:rPr>
              <a:t>    {</a:t>
            </a:r>
          </a:p>
          <a:p>
            <a:r>
              <a:rPr lang="de-DE" sz="1400">
                <a:latin typeface="Consolas" pitchFamily="49" charset="0"/>
              </a:rPr>
              <a:t>       </a:t>
            </a:r>
            <a:r>
              <a:rPr lang="de-DE" sz="1400">
                <a:solidFill>
                  <a:srgbClr val="008000"/>
                </a:solidFill>
                <a:latin typeface="Consolas" pitchFamily="49" charset="0"/>
              </a:rPr>
              <a:t>// *** store event number and candidate number in current event</a:t>
            </a:r>
          </a:p>
          <a:p>
            <a:r>
              <a:rPr lang="de-DE" sz="1400">
                <a:solidFill>
                  <a:srgbClr val="0000FF"/>
                </a:solidFill>
                <a:latin typeface="Consolas" pitchFamily="49" charset="0"/>
              </a:rPr>
              <a:t>       ntp-&gt;Column</a:t>
            </a:r>
            <a:r>
              <a:rPr lang="de-DE" sz="1400" smtClean="0">
                <a:solidFill>
                  <a:srgbClr val="0000FF"/>
                </a:solidFill>
                <a:latin typeface="Consolas" pitchFamily="49" charset="0"/>
              </a:rPr>
              <a:t>("</a:t>
            </a:r>
            <a:r>
              <a:rPr lang="de-DE" sz="1400">
                <a:solidFill>
                  <a:srgbClr val="0000FF"/>
                </a:solidFill>
                <a:latin typeface="Consolas" pitchFamily="49" charset="0"/>
              </a:rPr>
              <a:t>ev",    (Float_t) </a:t>
            </a:r>
            <a:r>
              <a:rPr lang="de-DE" sz="1400" smtClean="0">
                <a:solidFill>
                  <a:srgbClr val="0000FF"/>
                </a:solidFill>
                <a:latin typeface="Consolas" pitchFamily="49" charset="0"/>
              </a:rPr>
              <a:t>evnumber           );</a:t>
            </a:r>
            <a:endParaRPr lang="de-DE" sz="1400">
              <a:solidFill>
                <a:srgbClr val="0000FF"/>
              </a:solidFill>
              <a:latin typeface="Consolas" pitchFamily="49" charset="0"/>
            </a:endParaRPr>
          </a:p>
          <a:p>
            <a:r>
              <a:rPr lang="de-DE" sz="1400">
                <a:solidFill>
                  <a:srgbClr val="0000FF"/>
                </a:solidFill>
                <a:latin typeface="Consolas" pitchFamily="49" charset="0"/>
              </a:rPr>
              <a:t>       ntp-&gt;Column</a:t>
            </a:r>
            <a:r>
              <a:rPr lang="de-DE" sz="1400" smtClean="0">
                <a:solidFill>
                  <a:srgbClr val="0000FF"/>
                </a:solidFill>
                <a:latin typeface="Consolas" pitchFamily="49" charset="0"/>
              </a:rPr>
              <a:t>("</a:t>
            </a:r>
            <a:r>
              <a:rPr lang="de-DE" sz="1400">
                <a:solidFill>
                  <a:srgbClr val="0000FF"/>
                </a:solidFill>
                <a:latin typeface="Consolas" pitchFamily="49" charset="0"/>
              </a:rPr>
              <a:t>cand",  (Float_t) </a:t>
            </a:r>
            <a:r>
              <a:rPr lang="de-DE" sz="1400" smtClean="0">
                <a:solidFill>
                  <a:srgbClr val="0000FF"/>
                </a:solidFill>
                <a:latin typeface="Consolas" pitchFamily="49" charset="0"/>
              </a:rPr>
              <a:t>j                  ); </a:t>
            </a:r>
            <a:endParaRPr lang="de-DE" sz="1400">
              <a:solidFill>
                <a:srgbClr val="0000FF"/>
              </a:solidFill>
              <a:latin typeface="Consolas" pitchFamily="49" charset="0"/>
            </a:endParaRPr>
          </a:p>
          <a:p>
            <a:endParaRPr lang="de-DE" sz="1400">
              <a:latin typeface="Consolas" pitchFamily="49" charset="0"/>
            </a:endParaRPr>
          </a:p>
          <a:p>
            <a:r>
              <a:rPr lang="de-DE" sz="1400">
                <a:solidFill>
                  <a:srgbClr val="008000"/>
                </a:solidFill>
                <a:latin typeface="Consolas" pitchFamily="49" charset="0"/>
              </a:rPr>
              <a:t>       // *** basic information about J/psi</a:t>
            </a:r>
          </a:p>
          <a:p>
            <a:r>
              <a:rPr lang="de-DE" sz="1400">
                <a:solidFill>
                  <a:srgbClr val="0000FF"/>
                </a:solidFill>
                <a:latin typeface="Consolas" pitchFamily="49" charset="0"/>
              </a:rPr>
              <a:t>       ntp-&gt;Column("jpsim", (Float_t) jpsi[j]-&gt;</a:t>
            </a:r>
            <a:r>
              <a:rPr lang="de-DE" sz="1400" smtClean="0">
                <a:solidFill>
                  <a:srgbClr val="0000FF"/>
                </a:solidFill>
                <a:latin typeface="Consolas" pitchFamily="49" charset="0"/>
              </a:rPr>
              <a:t>M()       );</a:t>
            </a:r>
            <a:endParaRPr lang="de-DE" sz="1400">
              <a:solidFill>
                <a:srgbClr val="0000FF"/>
              </a:solidFill>
              <a:latin typeface="Consolas" pitchFamily="49" charset="0"/>
            </a:endParaRPr>
          </a:p>
          <a:p>
            <a:r>
              <a:rPr lang="de-DE" sz="1400">
                <a:solidFill>
                  <a:srgbClr val="0000FF"/>
                </a:solidFill>
                <a:latin typeface="Consolas" pitchFamily="49" charset="0"/>
              </a:rPr>
              <a:t>       ntp-&gt;Column("jpsip", (Float_t) jpsi[j]-&gt;P</a:t>
            </a:r>
            <a:r>
              <a:rPr lang="de-DE" sz="1400" smtClean="0">
                <a:solidFill>
                  <a:srgbClr val="0000FF"/>
                </a:solidFill>
                <a:latin typeface="Consolas" pitchFamily="49" charset="0"/>
              </a:rPr>
              <a:t>()       );</a:t>
            </a:r>
            <a:endParaRPr lang="de-DE" sz="1400">
              <a:solidFill>
                <a:srgbClr val="0000FF"/>
              </a:solidFill>
              <a:latin typeface="Consolas" pitchFamily="49" charset="0"/>
            </a:endParaRPr>
          </a:p>
          <a:p>
            <a:r>
              <a:rPr lang="de-DE" sz="1400">
                <a:solidFill>
                  <a:srgbClr val="0000FF"/>
                </a:solidFill>
                <a:latin typeface="Consolas" pitchFamily="49" charset="0"/>
              </a:rPr>
              <a:t>       ntp-&gt;Column("jpsipt",(Float_t) jpsi[j]-&gt;P4().Pt</a:t>
            </a:r>
            <a:r>
              <a:rPr lang="de-DE" sz="1400" smtClean="0">
                <a:solidFill>
                  <a:srgbClr val="0000FF"/>
                </a:solidFill>
                <a:latin typeface="Consolas" pitchFamily="49" charset="0"/>
              </a:rPr>
              <a:t>() );</a:t>
            </a:r>
            <a:endParaRPr lang="de-DE" sz="1400">
              <a:solidFill>
                <a:srgbClr val="0000FF"/>
              </a:solidFill>
              <a:latin typeface="Consolas" pitchFamily="49" charset="0"/>
            </a:endParaRPr>
          </a:p>
          <a:p>
            <a:r>
              <a:rPr lang="de-DE" sz="1400">
                <a:solidFill>
                  <a:srgbClr val="0000FF"/>
                </a:solidFill>
                <a:latin typeface="Consolas" pitchFamily="49" charset="0"/>
              </a:rPr>
              <a:t>       ntp-&gt;Column("jpsiE", (Float_t) jpsi[j]-&gt;E</a:t>
            </a:r>
            <a:r>
              <a:rPr lang="de-DE" sz="1400" smtClean="0">
                <a:solidFill>
                  <a:srgbClr val="0000FF"/>
                </a:solidFill>
                <a:latin typeface="Consolas" pitchFamily="49" charset="0"/>
              </a:rPr>
              <a:t>()       );</a:t>
            </a:r>
            <a:endParaRPr lang="de-DE" sz="1400">
              <a:solidFill>
                <a:srgbClr val="0000FF"/>
              </a:solidFill>
              <a:latin typeface="Consolas" pitchFamily="49" charset="0"/>
            </a:endParaRPr>
          </a:p>
          <a:p>
            <a:r>
              <a:rPr lang="de-DE" sz="1400" smtClean="0">
                <a:latin typeface="Consolas" pitchFamily="49" charset="0"/>
              </a:rPr>
              <a:t>       ....</a:t>
            </a:r>
            <a:endParaRPr lang="de-DE" sz="1400">
              <a:latin typeface="Consolas" pitchFamily="49" charset="0"/>
            </a:endParaRPr>
          </a:p>
          <a:p>
            <a:r>
              <a:rPr lang="de-DE" sz="1400">
                <a:solidFill>
                  <a:srgbClr val="0000FF"/>
                </a:solidFill>
                <a:latin typeface="Consolas" pitchFamily="49" charset="0"/>
              </a:rPr>
              <a:t> </a:t>
            </a:r>
            <a:r>
              <a:rPr lang="de-DE" sz="1400" smtClean="0">
                <a:solidFill>
                  <a:srgbClr val="0000FF"/>
                </a:solidFill>
                <a:latin typeface="Consolas" pitchFamily="49" charset="0"/>
              </a:rPr>
              <a:t>      </a:t>
            </a:r>
            <a:r>
              <a:rPr lang="de-DE" sz="1400" b="1" smtClean="0">
                <a:solidFill>
                  <a:srgbClr val="0000FF"/>
                </a:solidFill>
                <a:latin typeface="Consolas" pitchFamily="49" charset="0"/>
              </a:rPr>
              <a:t>ntp-</a:t>
            </a:r>
            <a:r>
              <a:rPr lang="de-DE" sz="1400" b="1">
                <a:solidFill>
                  <a:srgbClr val="0000FF"/>
                </a:solidFill>
                <a:latin typeface="Consolas" pitchFamily="49" charset="0"/>
              </a:rPr>
              <a:t>&gt;DumpData();</a:t>
            </a:r>
          </a:p>
          <a:p>
            <a:r>
              <a:rPr lang="de-DE" sz="1400">
                <a:latin typeface="Consolas" pitchFamily="49" charset="0"/>
              </a:rPr>
              <a:t>    }  </a:t>
            </a:r>
          </a:p>
          <a:p>
            <a:r>
              <a:rPr lang="de-DE" sz="1400">
                <a:latin typeface="Consolas" pitchFamily="49" charset="0"/>
              </a:rPr>
              <a:t>  ...</a:t>
            </a:r>
          </a:p>
          <a:p>
            <a:r>
              <a:rPr lang="de-DE" sz="1400">
                <a:latin typeface="Consolas" pitchFamily="49" charset="0"/>
              </a:rPr>
              <a:t>  // ... end of macro ...</a:t>
            </a:r>
          </a:p>
          <a:p>
            <a:r>
              <a:rPr lang="de-DE" sz="1400">
                <a:latin typeface="Consolas" pitchFamily="49" charset="0"/>
              </a:rPr>
              <a:t>  TFile *f=new TFile("ntp.root","RECREATE");</a:t>
            </a:r>
          </a:p>
          <a:p>
            <a:r>
              <a:rPr lang="de-DE" sz="1400">
                <a:latin typeface="Consolas" pitchFamily="49" charset="0"/>
              </a:rPr>
              <a:t>  </a:t>
            </a:r>
            <a:r>
              <a:rPr lang="de-DE" sz="1400">
                <a:solidFill>
                  <a:srgbClr val="0000FF"/>
                </a:solidFill>
                <a:latin typeface="Consolas" pitchFamily="49" charset="0"/>
              </a:rPr>
              <a:t>ntp-&gt;GetInternalTree()-&gt;Write();</a:t>
            </a:r>
          </a:p>
          <a:p>
            <a:r>
              <a:rPr lang="de-DE" sz="1400">
                <a:latin typeface="Consolas" pitchFamily="49" charset="0"/>
              </a:rPr>
              <a:t>  f-&gt;Close(); </a:t>
            </a:r>
            <a:endParaRPr lang="de-DE" sz="1400" smtClean="0">
              <a:latin typeface="Consolas" pitchFamily="49" charset="0"/>
            </a:endParaRPr>
          </a:p>
        </p:txBody>
      </p:sp>
      <p:sp>
        <p:nvSpPr>
          <p:cNvPr id="8" name="Rechteckige Legende 7"/>
          <p:cNvSpPr/>
          <p:nvPr/>
        </p:nvSpPr>
        <p:spPr>
          <a:xfrm>
            <a:off x="6660232" y="3320988"/>
            <a:ext cx="2304256" cy="651850"/>
          </a:xfrm>
          <a:prstGeom prst="wedgeRectCallout">
            <a:avLst>
              <a:gd name="adj1" fmla="val -121303"/>
              <a:gd name="adj2" fmla="val -6675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smtClean="0"/>
              <a:t>Just create new branches on the fly!</a:t>
            </a:r>
            <a:endParaRPr lang="de-DE" sz="160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10" name="Rechteckige Legende 9"/>
          <p:cNvSpPr/>
          <p:nvPr/>
        </p:nvSpPr>
        <p:spPr>
          <a:xfrm>
            <a:off x="4788024" y="4941168"/>
            <a:ext cx="2304256" cy="576064"/>
          </a:xfrm>
          <a:prstGeom prst="wedgeRectCallout">
            <a:avLst>
              <a:gd name="adj1" fmla="val -130014"/>
              <a:gd name="adj2" fmla="val -4810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smtClean="0"/>
              <a:t>Actually write out what is currently set</a:t>
            </a:r>
            <a:endParaRPr lang="de-DE" sz="1600"/>
          </a:p>
        </p:txBody>
      </p:sp>
    </p:spTree>
    <p:extLst>
      <p:ext uri="{BB962C8B-B14F-4D97-AF65-F5344CB8AC3E}">
        <p14:creationId xmlns:p14="http://schemas.microsoft.com/office/powerpoint/2010/main" val="2065096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PndRhoTupleQA - TTree made simple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85720" y="980728"/>
            <a:ext cx="8572560" cy="5286412"/>
          </a:xfrm>
        </p:spPr>
        <p:txBody>
          <a:bodyPr/>
          <a:lstStyle/>
          <a:p>
            <a:r>
              <a:rPr lang="de-DE" smtClean="0"/>
              <a:t>Provides </a:t>
            </a:r>
            <a:r>
              <a:rPr lang="de-DE" smtClean="0">
                <a:solidFill>
                  <a:srgbClr val="CC0099"/>
                </a:solidFill>
              </a:rPr>
              <a:t>QA functions for persisting values in TTree</a:t>
            </a:r>
            <a:endParaRPr lang="de-DE">
              <a:solidFill>
                <a:srgbClr val="CC0099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PANDA Computing Workshop - Thailand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2EA1A-DB2C-429E-9D81-0093CC949484}" type="slidenum">
              <a:rPr lang="de-DE" smtClean="0"/>
              <a:pPr/>
              <a:t>27</a:t>
            </a:fld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539552" y="1412776"/>
            <a:ext cx="8064896" cy="4893647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de-DE" sz="1200" smtClean="0">
                <a:solidFill>
                  <a:srgbClr val="008000"/>
                </a:solidFill>
                <a:latin typeface="Consolas" pitchFamily="49" charset="0"/>
              </a:rPr>
              <a:t>// </a:t>
            </a:r>
            <a:r>
              <a:rPr lang="de-DE" sz="1200">
                <a:solidFill>
                  <a:srgbClr val="008000"/>
                </a:solidFill>
                <a:latin typeface="Consolas" pitchFamily="49" charset="0"/>
              </a:rPr>
              <a:t>*** QA for candidates</a:t>
            </a:r>
          </a:p>
          <a:p>
            <a:r>
              <a:rPr lang="de-DE" sz="1200">
                <a:latin typeface="Consolas" pitchFamily="49" charset="0"/>
              </a:rPr>
              <a:t>void </a:t>
            </a:r>
            <a:r>
              <a:rPr lang="de-DE" sz="1200">
                <a:solidFill>
                  <a:srgbClr val="0000FF"/>
                </a:solidFill>
                <a:latin typeface="Consolas" pitchFamily="49" charset="0"/>
              </a:rPr>
              <a:t>qaCand</a:t>
            </a:r>
            <a:r>
              <a:rPr lang="de-DE" sz="1200">
                <a:latin typeface="Consolas" pitchFamily="49" charset="0"/>
              </a:rPr>
              <a:t>(TString pre, RhoCandidate *cc, RhoTuple *n, bool skip=false);</a:t>
            </a:r>
          </a:p>
          <a:p>
            <a:r>
              <a:rPr lang="de-DE" sz="1200">
                <a:latin typeface="Consolas" pitchFamily="49" charset="0"/>
              </a:rPr>
              <a:t>void </a:t>
            </a:r>
            <a:r>
              <a:rPr lang="de-DE" sz="1200">
                <a:solidFill>
                  <a:srgbClr val="0000FF"/>
                </a:solidFill>
                <a:latin typeface="Consolas" pitchFamily="49" charset="0"/>
              </a:rPr>
              <a:t>qaP4</a:t>
            </a:r>
            <a:r>
              <a:rPr lang="de-DE" sz="1200">
                <a:latin typeface="Consolas" pitchFamily="49" charset="0"/>
              </a:rPr>
              <a:t>(TString pre, TLorentzVector c, RhoTuple *n, bool skip=false);</a:t>
            </a:r>
          </a:p>
          <a:p>
            <a:r>
              <a:rPr lang="de-DE" sz="1200">
                <a:latin typeface="Consolas" pitchFamily="49" charset="0"/>
              </a:rPr>
              <a:t>void </a:t>
            </a:r>
            <a:r>
              <a:rPr lang="de-DE" sz="1200">
                <a:solidFill>
                  <a:srgbClr val="0000FF"/>
                </a:solidFill>
                <a:latin typeface="Consolas" pitchFamily="49" charset="0"/>
              </a:rPr>
              <a:t>qaP4Cms</a:t>
            </a:r>
            <a:r>
              <a:rPr lang="de-DE" sz="1200">
                <a:latin typeface="Consolas" pitchFamily="49" charset="0"/>
              </a:rPr>
              <a:t>(TString pre, TLorentzVector c, RhoTuple *n, bool skip=false);</a:t>
            </a:r>
          </a:p>
          <a:p>
            <a:r>
              <a:rPr lang="de-DE" sz="1200">
                <a:latin typeface="Consolas" pitchFamily="49" charset="0"/>
              </a:rPr>
              <a:t>void </a:t>
            </a:r>
            <a:r>
              <a:rPr lang="de-DE" sz="1200">
                <a:solidFill>
                  <a:srgbClr val="0000FF"/>
                </a:solidFill>
                <a:latin typeface="Consolas" pitchFamily="49" charset="0"/>
              </a:rPr>
              <a:t>qaP4Cov</a:t>
            </a:r>
            <a:r>
              <a:rPr lang="de-DE" sz="1200">
                <a:latin typeface="Consolas" pitchFamily="49" charset="0"/>
              </a:rPr>
              <a:t>(TString pre, RhoCandidate *c, RhoTuple *n, bool skip=false);</a:t>
            </a:r>
          </a:p>
          <a:p>
            <a:endParaRPr lang="de-DE" sz="1200">
              <a:solidFill>
                <a:srgbClr val="3333FF"/>
              </a:solidFill>
              <a:latin typeface="Consolas" pitchFamily="49" charset="0"/>
            </a:endParaRPr>
          </a:p>
          <a:p>
            <a:r>
              <a:rPr lang="de-DE" sz="1200">
                <a:solidFill>
                  <a:srgbClr val="008000"/>
                </a:solidFill>
                <a:latin typeface="Consolas" pitchFamily="49" charset="0"/>
              </a:rPr>
              <a:t>// *** QA for </a:t>
            </a:r>
            <a:r>
              <a:rPr lang="de-DE" sz="1200" smtClean="0">
                <a:solidFill>
                  <a:srgbClr val="008000"/>
                </a:solidFill>
                <a:latin typeface="Consolas" pitchFamily="49" charset="0"/>
              </a:rPr>
              <a:t>composites </a:t>
            </a:r>
            <a:endParaRPr lang="de-DE" sz="1200">
              <a:solidFill>
                <a:srgbClr val="008000"/>
              </a:solidFill>
              <a:latin typeface="Consolas" pitchFamily="49" charset="0"/>
            </a:endParaRPr>
          </a:p>
          <a:p>
            <a:r>
              <a:rPr lang="de-DE" sz="1200">
                <a:latin typeface="Consolas" pitchFamily="49" charset="0"/>
              </a:rPr>
              <a:t>void </a:t>
            </a:r>
            <a:r>
              <a:rPr lang="de-DE" sz="1200" b="1">
                <a:solidFill>
                  <a:srgbClr val="CC0099"/>
                </a:solidFill>
                <a:latin typeface="Consolas" pitchFamily="49" charset="0"/>
              </a:rPr>
              <a:t>qaComp</a:t>
            </a:r>
            <a:r>
              <a:rPr lang="de-DE" sz="1200">
                <a:latin typeface="Consolas" pitchFamily="49" charset="0"/>
              </a:rPr>
              <a:t>(TString pre, RhoCandidate *c, RhoTuple *n);</a:t>
            </a:r>
          </a:p>
          <a:p>
            <a:r>
              <a:rPr lang="de-DE" sz="1200">
                <a:latin typeface="Consolas" pitchFamily="49" charset="0"/>
              </a:rPr>
              <a:t>void </a:t>
            </a:r>
            <a:r>
              <a:rPr lang="de-DE" sz="1200">
                <a:solidFill>
                  <a:srgbClr val="0000FF"/>
                </a:solidFill>
                <a:latin typeface="Consolas" pitchFamily="49" charset="0"/>
              </a:rPr>
              <a:t>qaKs0</a:t>
            </a:r>
            <a:r>
              <a:rPr lang="de-DE" sz="1200">
                <a:latin typeface="Consolas" pitchFamily="49" charset="0"/>
              </a:rPr>
              <a:t>(TString pre, RhoCandidate *c, RhoTuple *n);</a:t>
            </a:r>
          </a:p>
          <a:p>
            <a:r>
              <a:rPr lang="de-DE" sz="1200">
                <a:latin typeface="Consolas" pitchFamily="49" charset="0"/>
              </a:rPr>
              <a:t>void </a:t>
            </a:r>
            <a:r>
              <a:rPr lang="de-DE" sz="1200">
                <a:solidFill>
                  <a:srgbClr val="0000FF"/>
                </a:solidFill>
                <a:latin typeface="Consolas" pitchFamily="49" charset="0"/>
              </a:rPr>
              <a:t>qaPi0</a:t>
            </a:r>
            <a:r>
              <a:rPr lang="de-DE" sz="1200">
                <a:latin typeface="Consolas" pitchFamily="49" charset="0"/>
              </a:rPr>
              <a:t>(TString pre, RhoCandidate *c, RhoTuple *n);</a:t>
            </a:r>
          </a:p>
          <a:p>
            <a:endParaRPr lang="de-DE" sz="1200">
              <a:solidFill>
                <a:srgbClr val="3333FF"/>
              </a:solidFill>
              <a:latin typeface="Consolas" pitchFamily="49" charset="0"/>
            </a:endParaRPr>
          </a:p>
          <a:p>
            <a:r>
              <a:rPr lang="de-DE" sz="1200">
                <a:solidFill>
                  <a:srgbClr val="008000"/>
                </a:solidFill>
                <a:latin typeface="Consolas" pitchFamily="49" charset="0"/>
              </a:rPr>
              <a:t>// *** QA of event shape</a:t>
            </a:r>
          </a:p>
          <a:p>
            <a:r>
              <a:rPr lang="de-DE" sz="1200">
                <a:latin typeface="Consolas" pitchFamily="49" charset="0"/>
              </a:rPr>
              <a:t>void </a:t>
            </a:r>
            <a:r>
              <a:rPr lang="de-DE" sz="1200">
                <a:solidFill>
                  <a:srgbClr val="0000FF"/>
                </a:solidFill>
                <a:latin typeface="Consolas" pitchFamily="49" charset="0"/>
              </a:rPr>
              <a:t>qaEventShape</a:t>
            </a:r>
            <a:r>
              <a:rPr lang="de-DE" sz="1200">
                <a:latin typeface="Consolas" pitchFamily="49" charset="0"/>
              </a:rPr>
              <a:t>(TString pre, PndEventShape *evsh, RhoTuple *n);</a:t>
            </a:r>
          </a:p>
          <a:p>
            <a:r>
              <a:rPr lang="de-DE" sz="1200">
                <a:latin typeface="Consolas" pitchFamily="49" charset="0"/>
              </a:rPr>
              <a:t>void </a:t>
            </a:r>
            <a:r>
              <a:rPr lang="de-DE" sz="1200">
                <a:solidFill>
                  <a:srgbClr val="0000FF"/>
                </a:solidFill>
                <a:latin typeface="Consolas" pitchFamily="49" charset="0"/>
              </a:rPr>
              <a:t>qaEventShapeShort</a:t>
            </a:r>
            <a:r>
              <a:rPr lang="de-DE" sz="1200">
                <a:latin typeface="Consolas" pitchFamily="49" charset="0"/>
              </a:rPr>
              <a:t>(TString pre, PndEventShape *evsh, RhoTuple *n);</a:t>
            </a:r>
          </a:p>
          <a:p>
            <a:endParaRPr lang="de-DE" sz="1200">
              <a:solidFill>
                <a:srgbClr val="3333FF"/>
              </a:solidFill>
              <a:latin typeface="Consolas" pitchFamily="49" charset="0"/>
            </a:endParaRPr>
          </a:p>
          <a:p>
            <a:r>
              <a:rPr lang="de-DE" sz="1200">
                <a:solidFill>
                  <a:srgbClr val="008000"/>
                </a:solidFill>
                <a:latin typeface="Consolas" pitchFamily="49" charset="0"/>
              </a:rPr>
              <a:t>// *** QA for parts of eventshape</a:t>
            </a:r>
          </a:p>
          <a:p>
            <a:r>
              <a:rPr lang="de-DE" sz="1200">
                <a:latin typeface="Consolas" pitchFamily="49" charset="0"/>
              </a:rPr>
              <a:t>void </a:t>
            </a:r>
            <a:r>
              <a:rPr lang="de-DE" sz="1200">
                <a:solidFill>
                  <a:srgbClr val="0000FF"/>
                </a:solidFill>
                <a:latin typeface="Consolas" pitchFamily="49" charset="0"/>
              </a:rPr>
              <a:t>qaESPidMult</a:t>
            </a:r>
            <a:r>
              <a:rPr lang="de-DE" sz="1200">
                <a:latin typeface="Consolas" pitchFamily="49" charset="0"/>
              </a:rPr>
              <a:t>(TString pre, PndEventShape *evsh, double prob, double pmin, RhoTuple *n);</a:t>
            </a:r>
          </a:p>
          <a:p>
            <a:r>
              <a:rPr lang="de-DE" sz="1200">
                <a:latin typeface="Consolas" pitchFamily="49" charset="0"/>
              </a:rPr>
              <a:t>void </a:t>
            </a:r>
            <a:r>
              <a:rPr lang="de-DE" sz="1200">
                <a:solidFill>
                  <a:srgbClr val="0000FF"/>
                </a:solidFill>
                <a:latin typeface="Consolas" pitchFamily="49" charset="0"/>
              </a:rPr>
              <a:t>qaESMult</a:t>
            </a:r>
            <a:r>
              <a:rPr lang="de-DE" sz="1200">
                <a:latin typeface="Consolas" pitchFamily="49" charset="0"/>
              </a:rPr>
              <a:t>(TString pre, PndEventShape *evsh, RhoTuple *n);</a:t>
            </a:r>
          </a:p>
          <a:p>
            <a:r>
              <a:rPr lang="de-DE" sz="1200">
                <a:latin typeface="Consolas" pitchFamily="49" charset="0"/>
              </a:rPr>
              <a:t>void </a:t>
            </a:r>
            <a:r>
              <a:rPr lang="de-DE" sz="1200">
                <a:solidFill>
                  <a:srgbClr val="0000FF"/>
                </a:solidFill>
                <a:latin typeface="Consolas" pitchFamily="49" charset="0"/>
              </a:rPr>
              <a:t>qaESSum</a:t>
            </a:r>
            <a:r>
              <a:rPr lang="de-DE" sz="1200">
                <a:latin typeface="Consolas" pitchFamily="49" charset="0"/>
              </a:rPr>
              <a:t>(TString pre, PndEventShape *evsh, RhoTuple *n);</a:t>
            </a:r>
          </a:p>
          <a:p>
            <a:r>
              <a:rPr lang="de-DE" sz="1200">
                <a:latin typeface="Consolas" pitchFamily="49" charset="0"/>
              </a:rPr>
              <a:t>void </a:t>
            </a:r>
            <a:r>
              <a:rPr lang="de-DE" sz="1200">
                <a:solidFill>
                  <a:srgbClr val="0000FF"/>
                </a:solidFill>
                <a:latin typeface="Consolas" pitchFamily="49" charset="0"/>
              </a:rPr>
              <a:t>qaESMinMax</a:t>
            </a:r>
            <a:r>
              <a:rPr lang="de-DE" sz="1200">
                <a:latin typeface="Consolas" pitchFamily="49" charset="0"/>
              </a:rPr>
              <a:t>(TString pre, PndEventShape *evsh, RhoTuple *n);</a:t>
            </a:r>
          </a:p>
          <a:p>
            <a:r>
              <a:rPr lang="de-DE" sz="1200">
                <a:latin typeface="Consolas" pitchFamily="49" charset="0"/>
              </a:rPr>
              <a:t>void </a:t>
            </a:r>
            <a:r>
              <a:rPr lang="de-DE" sz="1200">
                <a:solidFill>
                  <a:srgbClr val="0000FF"/>
                </a:solidFill>
                <a:latin typeface="Consolas" pitchFamily="49" charset="0"/>
              </a:rPr>
              <a:t>qaESEventVars</a:t>
            </a:r>
            <a:r>
              <a:rPr lang="de-DE" sz="1200">
                <a:latin typeface="Consolas" pitchFamily="49" charset="0"/>
              </a:rPr>
              <a:t>(TString pre, PndEventShape *evsh, RhoTuple *n);</a:t>
            </a:r>
          </a:p>
          <a:p>
            <a:endParaRPr lang="de-DE" sz="1200">
              <a:solidFill>
                <a:srgbClr val="3333FF"/>
              </a:solidFill>
              <a:latin typeface="Consolas" pitchFamily="49" charset="0"/>
            </a:endParaRPr>
          </a:p>
          <a:p>
            <a:r>
              <a:rPr lang="de-DE" sz="1200">
                <a:solidFill>
                  <a:srgbClr val="008000"/>
                </a:solidFill>
                <a:latin typeface="Consolas" pitchFamily="49" charset="0"/>
              </a:rPr>
              <a:t>// *** QA track, vtx, PID, decay</a:t>
            </a:r>
          </a:p>
          <a:p>
            <a:r>
              <a:rPr lang="de-DE" sz="1200">
                <a:latin typeface="Consolas" pitchFamily="49" charset="0"/>
              </a:rPr>
              <a:t>void </a:t>
            </a:r>
            <a:r>
              <a:rPr lang="de-DE" sz="1200">
                <a:solidFill>
                  <a:srgbClr val="0000FF"/>
                </a:solidFill>
                <a:latin typeface="Consolas" pitchFamily="49" charset="0"/>
              </a:rPr>
              <a:t>qaVtx</a:t>
            </a:r>
            <a:r>
              <a:rPr lang="de-DE" sz="1200">
                <a:latin typeface="Consolas" pitchFamily="49" charset="0"/>
              </a:rPr>
              <a:t>(TString pre, RhoCandidate *c, RhoTuple *n);</a:t>
            </a:r>
          </a:p>
          <a:p>
            <a:r>
              <a:rPr lang="de-DE" sz="1200">
                <a:latin typeface="Consolas" pitchFamily="49" charset="0"/>
              </a:rPr>
              <a:t>void </a:t>
            </a:r>
            <a:r>
              <a:rPr lang="de-DE" sz="1200">
                <a:solidFill>
                  <a:srgbClr val="0000FF"/>
                </a:solidFill>
                <a:latin typeface="Consolas" pitchFamily="49" charset="0"/>
              </a:rPr>
              <a:t>qaPoca</a:t>
            </a:r>
            <a:r>
              <a:rPr lang="de-DE" sz="1200">
                <a:latin typeface="Consolas" pitchFamily="49" charset="0"/>
              </a:rPr>
              <a:t>(TString pre, RhoCandidate *c, RhoTuple *n</a:t>
            </a:r>
            <a:r>
              <a:rPr lang="de-DE" sz="1200" smtClean="0">
                <a:latin typeface="Consolas" pitchFamily="49" charset="0"/>
              </a:rPr>
              <a:t>);</a:t>
            </a:r>
          </a:p>
          <a:p>
            <a:r>
              <a:rPr lang="de-DE" sz="1200" smtClean="0">
                <a:solidFill>
                  <a:srgbClr val="3333FF"/>
                </a:solidFill>
                <a:latin typeface="Consolas" pitchFamily="49" charset="0"/>
              </a:rPr>
              <a:t>....</a:t>
            </a:r>
            <a:endParaRPr lang="de-DE" sz="1200">
              <a:solidFill>
                <a:srgbClr val="3333FF"/>
              </a:solidFill>
              <a:latin typeface="Consolas" pitchFamily="49" charset="0"/>
            </a:endParaRPr>
          </a:p>
        </p:txBody>
      </p:sp>
      <p:sp>
        <p:nvSpPr>
          <p:cNvPr id="12" name="Rechteckige Legende 11"/>
          <p:cNvSpPr/>
          <p:nvPr/>
        </p:nvSpPr>
        <p:spPr>
          <a:xfrm>
            <a:off x="5436096" y="2420888"/>
            <a:ext cx="2880320" cy="792088"/>
          </a:xfrm>
          <a:prstGeom prst="wedgeRectCallout">
            <a:avLst>
              <a:gd name="adj1" fmla="val -182289"/>
              <a:gd name="adj2" fmla="val 201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/>
              <a:t>Very handy function</a:t>
            </a:r>
          </a:p>
          <a:p>
            <a:pPr algn="ctr"/>
            <a:r>
              <a:rPr lang="en-US" sz="1600"/>
              <a:t>to store composite info!</a:t>
            </a: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8270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PndRhoTupleQA - </a:t>
            </a:r>
            <a:r>
              <a:rPr lang="de-DE" smtClean="0"/>
              <a:t>Application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mtClean="0"/>
              <a:t>In situ it might look like this: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PANDA Computing Workshop - Thailand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2EA1A-DB2C-429E-9D81-0093CC949484}" type="slidenum">
              <a:rPr lang="de-DE" smtClean="0"/>
              <a:pPr/>
              <a:t>28</a:t>
            </a:fld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539552" y="1556792"/>
            <a:ext cx="8064896" cy="4616648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de-DE" sz="1400">
                <a:latin typeface="Consolas" pitchFamily="49" charset="0"/>
              </a:rPr>
              <a:t>  double pbarmom = 15.0;</a:t>
            </a:r>
          </a:p>
          <a:p>
            <a:r>
              <a:rPr lang="de-DE" sz="1400">
                <a:latin typeface="Consolas" pitchFamily="49" charset="0"/>
              </a:rPr>
              <a:t>  PndAnalysis *ana = new PndAnalysis();</a:t>
            </a:r>
          </a:p>
          <a:p>
            <a:endParaRPr lang="de-DE" sz="1400">
              <a:latin typeface="Consolas" pitchFamily="49" charset="0"/>
            </a:endParaRPr>
          </a:p>
          <a:p>
            <a:r>
              <a:rPr lang="de-DE" sz="1400">
                <a:latin typeface="Consolas" pitchFamily="49" charset="0"/>
              </a:rPr>
              <a:t>  </a:t>
            </a:r>
            <a:r>
              <a:rPr lang="de-DE" sz="1400">
                <a:solidFill>
                  <a:srgbClr val="0000FF"/>
                </a:solidFill>
                <a:latin typeface="Consolas" pitchFamily="49" charset="0"/>
              </a:rPr>
              <a:t>PndRhoTupleQA qa(ana, pbarmom</a:t>
            </a:r>
            <a:r>
              <a:rPr lang="de-DE" sz="1400" smtClean="0">
                <a:solidFill>
                  <a:srgbClr val="0000FF"/>
                </a:solidFill>
                <a:latin typeface="Consolas" pitchFamily="49" charset="0"/>
              </a:rPr>
              <a:t>);</a:t>
            </a:r>
            <a:endParaRPr lang="de-DE" sz="1400">
              <a:solidFill>
                <a:srgbClr val="0000FF"/>
              </a:solidFill>
              <a:latin typeface="Consolas" pitchFamily="49" charset="0"/>
            </a:endParaRPr>
          </a:p>
          <a:p>
            <a:endParaRPr lang="de-DE" sz="1400">
              <a:latin typeface="Consolas" pitchFamily="49" charset="0"/>
            </a:endParaRPr>
          </a:p>
          <a:p>
            <a:r>
              <a:rPr lang="de-DE" sz="1400">
                <a:latin typeface="Consolas" pitchFamily="49" charset="0"/>
              </a:rPr>
              <a:t>  </a:t>
            </a:r>
            <a:r>
              <a:rPr lang="de-DE" sz="1400">
                <a:solidFill>
                  <a:srgbClr val="CC0099"/>
                </a:solidFill>
                <a:latin typeface="Consolas" pitchFamily="49" charset="0"/>
              </a:rPr>
              <a:t>RhoTuple *ntp  = new RhoTuple("ntp","J/psi analysis");</a:t>
            </a:r>
          </a:p>
          <a:p>
            <a:r>
              <a:rPr lang="de-DE" sz="1400">
                <a:latin typeface="Consolas" pitchFamily="49" charset="0"/>
              </a:rPr>
              <a:t>  ...</a:t>
            </a:r>
          </a:p>
          <a:p>
            <a:r>
              <a:rPr lang="de-DE" sz="1400">
                <a:latin typeface="Consolas" pitchFamily="49" charset="0"/>
              </a:rPr>
              <a:t>    </a:t>
            </a:r>
            <a:r>
              <a:rPr lang="de-DE" sz="1400">
                <a:solidFill>
                  <a:srgbClr val="008000"/>
                </a:solidFill>
                <a:latin typeface="Consolas" pitchFamily="49" charset="0"/>
              </a:rPr>
              <a:t>// ... in event loop ...</a:t>
            </a:r>
          </a:p>
          <a:p>
            <a:r>
              <a:rPr lang="de-DE" sz="1400">
                <a:latin typeface="Consolas" pitchFamily="49" charset="0"/>
              </a:rPr>
              <a:t>    for (j=0;j&lt;jpsi.GetLength();++j) </a:t>
            </a:r>
          </a:p>
          <a:p>
            <a:r>
              <a:rPr lang="de-DE" sz="1400">
                <a:latin typeface="Consolas" pitchFamily="49" charset="0"/>
              </a:rPr>
              <a:t>    {</a:t>
            </a:r>
          </a:p>
          <a:p>
            <a:r>
              <a:rPr lang="de-DE" sz="1400">
                <a:latin typeface="Consolas" pitchFamily="49" charset="0"/>
              </a:rPr>
              <a:t>       </a:t>
            </a:r>
            <a:r>
              <a:rPr lang="de-DE" sz="1400">
                <a:solidFill>
                  <a:srgbClr val="008000"/>
                </a:solidFill>
                <a:latin typeface="Consolas" pitchFamily="49" charset="0"/>
              </a:rPr>
              <a:t>// *** store event number and candidate number in current event</a:t>
            </a:r>
          </a:p>
          <a:p>
            <a:r>
              <a:rPr lang="de-DE" sz="1400">
                <a:solidFill>
                  <a:srgbClr val="CC0099"/>
                </a:solidFill>
                <a:latin typeface="Consolas" pitchFamily="49" charset="0"/>
              </a:rPr>
              <a:t>       ntp-&gt;Column("ev",    (Float_t) </a:t>
            </a:r>
            <a:r>
              <a:rPr lang="de-DE" sz="1400" smtClean="0">
                <a:solidFill>
                  <a:srgbClr val="CC0099"/>
                </a:solidFill>
                <a:latin typeface="Consolas" pitchFamily="49" charset="0"/>
              </a:rPr>
              <a:t>evnumber );</a:t>
            </a:r>
            <a:endParaRPr lang="de-DE" sz="1400">
              <a:solidFill>
                <a:srgbClr val="CC0099"/>
              </a:solidFill>
              <a:latin typeface="Consolas" pitchFamily="49" charset="0"/>
            </a:endParaRPr>
          </a:p>
          <a:p>
            <a:r>
              <a:rPr lang="de-DE" sz="1400">
                <a:solidFill>
                  <a:srgbClr val="CC0099"/>
                </a:solidFill>
                <a:latin typeface="Consolas" pitchFamily="49" charset="0"/>
              </a:rPr>
              <a:t>       ntp-&gt;Column("cand",  (Float_t) </a:t>
            </a:r>
            <a:r>
              <a:rPr lang="de-DE" sz="1400" smtClean="0">
                <a:solidFill>
                  <a:srgbClr val="CC0099"/>
                </a:solidFill>
                <a:latin typeface="Consolas" pitchFamily="49" charset="0"/>
              </a:rPr>
              <a:t>j        ); </a:t>
            </a:r>
            <a:endParaRPr lang="de-DE" sz="1400">
              <a:solidFill>
                <a:srgbClr val="CC0099"/>
              </a:solidFill>
              <a:latin typeface="Consolas" pitchFamily="49" charset="0"/>
            </a:endParaRPr>
          </a:p>
          <a:p>
            <a:r>
              <a:rPr lang="de-DE" sz="1400">
                <a:latin typeface="Consolas" pitchFamily="49" charset="0"/>
              </a:rPr>
              <a:t>       </a:t>
            </a:r>
          </a:p>
          <a:p>
            <a:r>
              <a:rPr lang="de-DE" sz="1400">
                <a:solidFill>
                  <a:srgbClr val="008000"/>
                </a:solidFill>
                <a:latin typeface="Consolas" pitchFamily="49" charset="0"/>
              </a:rPr>
              <a:t>       // *** all information about composite J/psi, </a:t>
            </a:r>
            <a:endParaRPr lang="de-DE" sz="1400" smtClean="0">
              <a:solidFill>
                <a:srgbClr val="008000"/>
              </a:solidFill>
              <a:latin typeface="Consolas" pitchFamily="49" charset="0"/>
            </a:endParaRPr>
          </a:p>
          <a:p>
            <a:r>
              <a:rPr lang="de-DE" sz="1400">
                <a:solidFill>
                  <a:srgbClr val="008000"/>
                </a:solidFill>
                <a:latin typeface="Consolas" pitchFamily="49" charset="0"/>
              </a:rPr>
              <a:t> </a:t>
            </a:r>
            <a:r>
              <a:rPr lang="de-DE" sz="1400" smtClean="0">
                <a:solidFill>
                  <a:srgbClr val="008000"/>
                </a:solidFill>
                <a:latin typeface="Consolas" pitchFamily="49" charset="0"/>
              </a:rPr>
              <a:t>      // **** including </a:t>
            </a:r>
            <a:r>
              <a:rPr lang="de-DE" sz="1400">
                <a:solidFill>
                  <a:srgbClr val="008000"/>
                </a:solidFill>
                <a:latin typeface="Consolas" pitchFamily="49" charset="0"/>
              </a:rPr>
              <a:t>info about daughters, 2-body quantities and MC truth </a:t>
            </a:r>
          </a:p>
          <a:p>
            <a:r>
              <a:rPr lang="de-DE" sz="1400">
                <a:latin typeface="Consolas" pitchFamily="49" charset="0"/>
              </a:rPr>
              <a:t>       </a:t>
            </a:r>
            <a:r>
              <a:rPr lang="de-DE" sz="1400">
                <a:solidFill>
                  <a:srgbClr val="0000FF"/>
                </a:solidFill>
                <a:latin typeface="Consolas" pitchFamily="49" charset="0"/>
              </a:rPr>
              <a:t>qa.qaComp</a:t>
            </a:r>
            <a:r>
              <a:rPr lang="de-DE" sz="1400" smtClean="0">
                <a:solidFill>
                  <a:srgbClr val="0000FF"/>
                </a:solidFill>
                <a:latin typeface="Consolas" pitchFamily="49" charset="0"/>
              </a:rPr>
              <a:t>("x", </a:t>
            </a:r>
            <a:r>
              <a:rPr lang="de-DE" sz="1400">
                <a:solidFill>
                  <a:srgbClr val="0000FF"/>
                </a:solidFill>
                <a:latin typeface="Consolas" pitchFamily="49" charset="0"/>
              </a:rPr>
              <a:t>jpsi[j], </a:t>
            </a:r>
            <a:r>
              <a:rPr lang="de-DE" sz="1400">
                <a:solidFill>
                  <a:srgbClr val="CC0099"/>
                </a:solidFill>
                <a:latin typeface="Consolas" pitchFamily="49" charset="0"/>
              </a:rPr>
              <a:t>ntp</a:t>
            </a:r>
            <a:r>
              <a:rPr lang="de-DE" sz="1400">
                <a:solidFill>
                  <a:srgbClr val="0000FF"/>
                </a:solidFill>
                <a:latin typeface="Consolas" pitchFamily="49" charset="0"/>
              </a:rPr>
              <a:t>);</a:t>
            </a:r>
          </a:p>
          <a:p>
            <a:endParaRPr lang="de-DE" sz="1400">
              <a:latin typeface="Consolas" pitchFamily="49" charset="0"/>
            </a:endParaRPr>
          </a:p>
          <a:p>
            <a:r>
              <a:rPr lang="de-DE" sz="1400">
                <a:latin typeface="Consolas" pitchFamily="49" charset="0"/>
              </a:rPr>
              <a:t>       </a:t>
            </a:r>
            <a:r>
              <a:rPr lang="de-DE" sz="1400">
                <a:solidFill>
                  <a:srgbClr val="008000"/>
                </a:solidFill>
                <a:latin typeface="Consolas" pitchFamily="49" charset="0"/>
              </a:rPr>
              <a:t>// *** and fill ntuple</a:t>
            </a:r>
          </a:p>
          <a:p>
            <a:r>
              <a:rPr lang="de-DE" sz="1400">
                <a:latin typeface="Consolas" pitchFamily="49" charset="0"/>
              </a:rPr>
              <a:t>       ntp-&gt;DumpData();</a:t>
            </a:r>
          </a:p>
          <a:p>
            <a:r>
              <a:rPr lang="de-DE" sz="1400">
                <a:latin typeface="Consolas" pitchFamily="49" charset="0"/>
              </a:rPr>
              <a:t>    } </a:t>
            </a:r>
            <a:endParaRPr lang="de-DE" sz="1400" smtClean="0">
              <a:latin typeface="Consolas" pitchFamily="49" charset="0"/>
            </a:endParaRP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939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PndRhoTupleQA - </a:t>
            </a:r>
            <a:r>
              <a:rPr lang="de-DE" smtClean="0"/>
              <a:t>Application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mtClean="0"/>
              <a:t>In situ it might look like this: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PANDA Computing Workshop - Thailand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2EA1A-DB2C-429E-9D81-0093CC949484}" type="slidenum">
              <a:rPr lang="de-DE" smtClean="0"/>
              <a:pPr/>
              <a:t>29</a:t>
            </a:fld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539552" y="1556792"/>
            <a:ext cx="8064896" cy="4616648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de-DE" sz="1400">
                <a:latin typeface="Consolas" pitchFamily="49" charset="0"/>
              </a:rPr>
              <a:t>  double pbarmom = 15.0;</a:t>
            </a:r>
          </a:p>
          <a:p>
            <a:r>
              <a:rPr lang="de-DE" sz="1400">
                <a:latin typeface="Consolas" pitchFamily="49" charset="0"/>
              </a:rPr>
              <a:t>  PndAnalysis *ana = new PndAnalysis();</a:t>
            </a:r>
          </a:p>
          <a:p>
            <a:endParaRPr lang="de-DE" sz="1400">
              <a:latin typeface="Consolas" pitchFamily="49" charset="0"/>
            </a:endParaRPr>
          </a:p>
          <a:p>
            <a:r>
              <a:rPr lang="de-DE" sz="1400">
                <a:latin typeface="Consolas" pitchFamily="49" charset="0"/>
              </a:rPr>
              <a:t>  </a:t>
            </a:r>
            <a:r>
              <a:rPr lang="de-DE" sz="1400">
                <a:solidFill>
                  <a:srgbClr val="0000FF"/>
                </a:solidFill>
                <a:latin typeface="Consolas" pitchFamily="49" charset="0"/>
              </a:rPr>
              <a:t>PndRhoTupleQA qa(ana, pbarmom</a:t>
            </a:r>
            <a:r>
              <a:rPr lang="de-DE" sz="1400" smtClean="0">
                <a:solidFill>
                  <a:srgbClr val="0000FF"/>
                </a:solidFill>
                <a:latin typeface="Consolas" pitchFamily="49" charset="0"/>
              </a:rPr>
              <a:t>);</a:t>
            </a:r>
            <a:endParaRPr lang="de-DE" sz="1400">
              <a:solidFill>
                <a:srgbClr val="0000FF"/>
              </a:solidFill>
              <a:latin typeface="Consolas" pitchFamily="49" charset="0"/>
            </a:endParaRPr>
          </a:p>
          <a:p>
            <a:endParaRPr lang="de-DE" sz="1400">
              <a:latin typeface="Consolas" pitchFamily="49" charset="0"/>
            </a:endParaRPr>
          </a:p>
          <a:p>
            <a:r>
              <a:rPr lang="de-DE" sz="1400">
                <a:latin typeface="Consolas" pitchFamily="49" charset="0"/>
              </a:rPr>
              <a:t>  </a:t>
            </a:r>
            <a:r>
              <a:rPr lang="de-DE" sz="1400">
                <a:solidFill>
                  <a:srgbClr val="CC0099"/>
                </a:solidFill>
                <a:latin typeface="Consolas" pitchFamily="49" charset="0"/>
              </a:rPr>
              <a:t>RhoTuple *ntp  = new RhoTuple("ntp","J/psi analysis");</a:t>
            </a:r>
          </a:p>
          <a:p>
            <a:r>
              <a:rPr lang="de-DE" sz="1400">
                <a:latin typeface="Consolas" pitchFamily="49" charset="0"/>
              </a:rPr>
              <a:t>  ...</a:t>
            </a:r>
          </a:p>
          <a:p>
            <a:r>
              <a:rPr lang="de-DE" sz="1400">
                <a:latin typeface="Consolas" pitchFamily="49" charset="0"/>
              </a:rPr>
              <a:t>    </a:t>
            </a:r>
            <a:r>
              <a:rPr lang="de-DE" sz="1400">
                <a:solidFill>
                  <a:srgbClr val="008000"/>
                </a:solidFill>
                <a:latin typeface="Consolas" pitchFamily="49" charset="0"/>
              </a:rPr>
              <a:t>// ... in event loop ...</a:t>
            </a:r>
          </a:p>
          <a:p>
            <a:r>
              <a:rPr lang="de-DE" sz="1400">
                <a:latin typeface="Consolas" pitchFamily="49" charset="0"/>
              </a:rPr>
              <a:t>    for (j=0;j&lt;jpsi.GetLength();++j) </a:t>
            </a:r>
          </a:p>
          <a:p>
            <a:r>
              <a:rPr lang="de-DE" sz="1400">
                <a:latin typeface="Consolas" pitchFamily="49" charset="0"/>
              </a:rPr>
              <a:t>    {</a:t>
            </a:r>
          </a:p>
          <a:p>
            <a:r>
              <a:rPr lang="de-DE" sz="1400">
                <a:latin typeface="Consolas" pitchFamily="49" charset="0"/>
              </a:rPr>
              <a:t>       </a:t>
            </a:r>
            <a:r>
              <a:rPr lang="de-DE" sz="1400">
                <a:solidFill>
                  <a:srgbClr val="008000"/>
                </a:solidFill>
                <a:latin typeface="Consolas" pitchFamily="49" charset="0"/>
              </a:rPr>
              <a:t>// *** store event number and candidate number in current event</a:t>
            </a:r>
          </a:p>
          <a:p>
            <a:r>
              <a:rPr lang="de-DE" sz="1400">
                <a:solidFill>
                  <a:srgbClr val="CC0099"/>
                </a:solidFill>
                <a:latin typeface="Consolas" pitchFamily="49" charset="0"/>
              </a:rPr>
              <a:t>       ntp-&gt;Column("ev",    (Float_t) evnumber,           -999.0f);</a:t>
            </a:r>
          </a:p>
          <a:p>
            <a:r>
              <a:rPr lang="de-DE" sz="1400">
                <a:solidFill>
                  <a:srgbClr val="CC0099"/>
                </a:solidFill>
                <a:latin typeface="Consolas" pitchFamily="49" charset="0"/>
              </a:rPr>
              <a:t>       ntp-&gt;Column("cand",  (Float_t) j,                  -999.0f); </a:t>
            </a:r>
          </a:p>
          <a:p>
            <a:r>
              <a:rPr lang="de-DE" sz="1400">
                <a:latin typeface="Consolas" pitchFamily="49" charset="0"/>
              </a:rPr>
              <a:t>       </a:t>
            </a:r>
          </a:p>
          <a:p>
            <a:r>
              <a:rPr lang="de-DE" sz="1400">
                <a:solidFill>
                  <a:srgbClr val="008000"/>
                </a:solidFill>
                <a:latin typeface="Consolas" pitchFamily="49" charset="0"/>
              </a:rPr>
              <a:t>       // *** all information about composite J/psi, </a:t>
            </a:r>
            <a:endParaRPr lang="de-DE" sz="1400" smtClean="0">
              <a:solidFill>
                <a:srgbClr val="008000"/>
              </a:solidFill>
              <a:latin typeface="Consolas" pitchFamily="49" charset="0"/>
            </a:endParaRPr>
          </a:p>
          <a:p>
            <a:r>
              <a:rPr lang="de-DE" sz="1400">
                <a:solidFill>
                  <a:srgbClr val="008000"/>
                </a:solidFill>
                <a:latin typeface="Consolas" pitchFamily="49" charset="0"/>
              </a:rPr>
              <a:t> </a:t>
            </a:r>
            <a:r>
              <a:rPr lang="de-DE" sz="1400" smtClean="0">
                <a:solidFill>
                  <a:srgbClr val="008000"/>
                </a:solidFill>
                <a:latin typeface="Consolas" pitchFamily="49" charset="0"/>
              </a:rPr>
              <a:t>      // **** including </a:t>
            </a:r>
            <a:r>
              <a:rPr lang="de-DE" sz="1400">
                <a:solidFill>
                  <a:srgbClr val="008000"/>
                </a:solidFill>
                <a:latin typeface="Consolas" pitchFamily="49" charset="0"/>
              </a:rPr>
              <a:t>info about daughters, 2-body quantities and MC truth </a:t>
            </a:r>
          </a:p>
          <a:p>
            <a:r>
              <a:rPr lang="de-DE" sz="1400">
                <a:latin typeface="Consolas" pitchFamily="49" charset="0"/>
              </a:rPr>
              <a:t>       </a:t>
            </a:r>
            <a:r>
              <a:rPr lang="de-DE" sz="1400">
                <a:solidFill>
                  <a:srgbClr val="0000FF"/>
                </a:solidFill>
                <a:latin typeface="Consolas" pitchFamily="49" charset="0"/>
              </a:rPr>
              <a:t>qa.qaComp</a:t>
            </a:r>
            <a:r>
              <a:rPr lang="de-DE" sz="1400" smtClean="0">
                <a:solidFill>
                  <a:srgbClr val="0000FF"/>
                </a:solidFill>
                <a:latin typeface="Consolas" pitchFamily="49" charset="0"/>
              </a:rPr>
              <a:t>("x", </a:t>
            </a:r>
            <a:r>
              <a:rPr lang="de-DE" sz="1400">
                <a:solidFill>
                  <a:srgbClr val="0000FF"/>
                </a:solidFill>
                <a:latin typeface="Consolas" pitchFamily="49" charset="0"/>
              </a:rPr>
              <a:t>jpsi[j], </a:t>
            </a:r>
            <a:r>
              <a:rPr lang="de-DE" sz="1400">
                <a:solidFill>
                  <a:srgbClr val="CC0099"/>
                </a:solidFill>
                <a:latin typeface="Consolas" pitchFamily="49" charset="0"/>
              </a:rPr>
              <a:t>ntp</a:t>
            </a:r>
            <a:r>
              <a:rPr lang="de-DE" sz="1400">
                <a:solidFill>
                  <a:srgbClr val="0000FF"/>
                </a:solidFill>
                <a:latin typeface="Consolas" pitchFamily="49" charset="0"/>
              </a:rPr>
              <a:t>);</a:t>
            </a:r>
          </a:p>
          <a:p>
            <a:endParaRPr lang="de-DE" sz="1400">
              <a:latin typeface="Consolas" pitchFamily="49" charset="0"/>
            </a:endParaRPr>
          </a:p>
          <a:p>
            <a:r>
              <a:rPr lang="de-DE" sz="1400">
                <a:latin typeface="Consolas" pitchFamily="49" charset="0"/>
              </a:rPr>
              <a:t>       </a:t>
            </a:r>
            <a:r>
              <a:rPr lang="de-DE" sz="1400">
                <a:solidFill>
                  <a:srgbClr val="008000"/>
                </a:solidFill>
                <a:latin typeface="Consolas" pitchFamily="49" charset="0"/>
              </a:rPr>
              <a:t>// *** and fill ntuple</a:t>
            </a:r>
          </a:p>
          <a:p>
            <a:r>
              <a:rPr lang="de-DE" sz="1400">
                <a:latin typeface="Consolas" pitchFamily="49" charset="0"/>
              </a:rPr>
              <a:t>       ntp-&gt;DumpData();</a:t>
            </a:r>
          </a:p>
          <a:p>
            <a:r>
              <a:rPr lang="de-DE" sz="1400">
                <a:latin typeface="Consolas" pitchFamily="49" charset="0"/>
              </a:rPr>
              <a:t>    } </a:t>
            </a:r>
            <a:endParaRPr lang="de-DE" sz="1400" smtClean="0">
              <a:latin typeface="Consolas" pitchFamily="49" charset="0"/>
            </a:endParaRPr>
          </a:p>
        </p:txBody>
      </p:sp>
      <p:sp>
        <p:nvSpPr>
          <p:cNvPr id="8" name="Rechteckige Legende 7"/>
          <p:cNvSpPr/>
          <p:nvPr/>
        </p:nvSpPr>
        <p:spPr>
          <a:xfrm>
            <a:off x="1547664" y="1052736"/>
            <a:ext cx="6264696" cy="3456384"/>
          </a:xfrm>
          <a:prstGeom prst="wedgeRectCallout">
            <a:avLst>
              <a:gd name="adj1" fmla="val -40096"/>
              <a:gd name="adj2" fmla="val 6388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de-DE" smtClean="0"/>
              <a:t>This creates branches:</a:t>
            </a:r>
          </a:p>
          <a:p>
            <a:endParaRPr lang="de-DE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6"/>
          <a:stretch/>
        </p:blipFill>
        <p:spPr>
          <a:xfrm>
            <a:off x="1619672" y="1374635"/>
            <a:ext cx="6063805" cy="3032375"/>
          </a:xfrm>
          <a:prstGeom prst="rect">
            <a:avLst/>
          </a:prstGeom>
        </p:spPr>
      </p:pic>
      <p:sp>
        <p:nvSpPr>
          <p:cNvPr id="11" name="Rechteck 10"/>
          <p:cNvSpPr/>
          <p:nvPr/>
        </p:nvSpPr>
        <p:spPr>
          <a:xfrm>
            <a:off x="1669102" y="1390198"/>
            <a:ext cx="64807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8050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4400" b="1" smtClean="0"/>
              <a:t>EVENT FILTERING</a:t>
            </a:r>
            <a:endParaRPr lang="de-DE" sz="4400" b="1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810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PndRhoTupleQA - </a:t>
            </a:r>
            <a:r>
              <a:rPr lang="de-DE" smtClean="0"/>
              <a:t>Application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mtClean="0"/>
              <a:t>In situ it might look like this: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PANDA Computing Workshop - Thailand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2EA1A-DB2C-429E-9D81-0093CC949484}" type="slidenum">
              <a:rPr lang="de-DE" smtClean="0"/>
              <a:pPr/>
              <a:t>30</a:t>
            </a:fld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539552" y="1556792"/>
            <a:ext cx="8064896" cy="4616648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de-DE" sz="1400">
                <a:latin typeface="Consolas" pitchFamily="49" charset="0"/>
              </a:rPr>
              <a:t>  double pbarmom = 15.0;</a:t>
            </a:r>
          </a:p>
          <a:p>
            <a:r>
              <a:rPr lang="de-DE" sz="1400">
                <a:latin typeface="Consolas" pitchFamily="49" charset="0"/>
              </a:rPr>
              <a:t>  PndAnalysis *ana = new PndAnalysis();</a:t>
            </a:r>
          </a:p>
          <a:p>
            <a:endParaRPr lang="de-DE" sz="1400">
              <a:latin typeface="Consolas" pitchFamily="49" charset="0"/>
            </a:endParaRPr>
          </a:p>
          <a:p>
            <a:r>
              <a:rPr lang="de-DE" sz="1400">
                <a:latin typeface="Consolas" pitchFamily="49" charset="0"/>
              </a:rPr>
              <a:t>  </a:t>
            </a:r>
            <a:r>
              <a:rPr lang="de-DE" sz="1400">
                <a:solidFill>
                  <a:srgbClr val="0000FF"/>
                </a:solidFill>
                <a:latin typeface="Consolas" pitchFamily="49" charset="0"/>
              </a:rPr>
              <a:t>PndRhoTupleQA qa(ana, pbarmom</a:t>
            </a:r>
            <a:r>
              <a:rPr lang="de-DE" sz="1400" smtClean="0">
                <a:solidFill>
                  <a:srgbClr val="0000FF"/>
                </a:solidFill>
                <a:latin typeface="Consolas" pitchFamily="49" charset="0"/>
              </a:rPr>
              <a:t>);</a:t>
            </a:r>
            <a:endParaRPr lang="de-DE" sz="1400">
              <a:solidFill>
                <a:srgbClr val="0000FF"/>
              </a:solidFill>
              <a:latin typeface="Consolas" pitchFamily="49" charset="0"/>
            </a:endParaRPr>
          </a:p>
          <a:p>
            <a:endParaRPr lang="de-DE" sz="1400">
              <a:latin typeface="Consolas" pitchFamily="49" charset="0"/>
            </a:endParaRPr>
          </a:p>
          <a:p>
            <a:r>
              <a:rPr lang="de-DE" sz="1400">
                <a:latin typeface="Consolas" pitchFamily="49" charset="0"/>
              </a:rPr>
              <a:t>  </a:t>
            </a:r>
            <a:r>
              <a:rPr lang="de-DE" sz="1400">
                <a:solidFill>
                  <a:srgbClr val="CC0099"/>
                </a:solidFill>
                <a:latin typeface="Consolas" pitchFamily="49" charset="0"/>
              </a:rPr>
              <a:t>RhoTuple *ntp  = new RhoTuple("ntp","J/psi analysis");</a:t>
            </a:r>
          </a:p>
          <a:p>
            <a:r>
              <a:rPr lang="de-DE" sz="1400">
                <a:latin typeface="Consolas" pitchFamily="49" charset="0"/>
              </a:rPr>
              <a:t>  ...</a:t>
            </a:r>
          </a:p>
          <a:p>
            <a:r>
              <a:rPr lang="de-DE" sz="1400">
                <a:latin typeface="Consolas" pitchFamily="49" charset="0"/>
              </a:rPr>
              <a:t>    </a:t>
            </a:r>
            <a:r>
              <a:rPr lang="de-DE" sz="1400">
                <a:solidFill>
                  <a:srgbClr val="008000"/>
                </a:solidFill>
                <a:latin typeface="Consolas" pitchFamily="49" charset="0"/>
              </a:rPr>
              <a:t>// ... in event loop ...</a:t>
            </a:r>
          </a:p>
          <a:p>
            <a:r>
              <a:rPr lang="de-DE" sz="1400">
                <a:latin typeface="Consolas" pitchFamily="49" charset="0"/>
              </a:rPr>
              <a:t>    for (j=0;j&lt;jpsi.GetLength();++j) </a:t>
            </a:r>
          </a:p>
          <a:p>
            <a:r>
              <a:rPr lang="de-DE" sz="1400">
                <a:latin typeface="Consolas" pitchFamily="49" charset="0"/>
              </a:rPr>
              <a:t>    {</a:t>
            </a:r>
          </a:p>
          <a:p>
            <a:r>
              <a:rPr lang="de-DE" sz="1400">
                <a:latin typeface="Consolas" pitchFamily="49" charset="0"/>
              </a:rPr>
              <a:t>       </a:t>
            </a:r>
            <a:r>
              <a:rPr lang="de-DE" sz="1400">
                <a:solidFill>
                  <a:srgbClr val="008000"/>
                </a:solidFill>
                <a:latin typeface="Consolas" pitchFamily="49" charset="0"/>
              </a:rPr>
              <a:t>// *** store event number and candidate number in current event</a:t>
            </a:r>
          </a:p>
          <a:p>
            <a:r>
              <a:rPr lang="de-DE" sz="1400">
                <a:solidFill>
                  <a:srgbClr val="CC0099"/>
                </a:solidFill>
                <a:latin typeface="Consolas" pitchFamily="49" charset="0"/>
              </a:rPr>
              <a:t>       ntp-&gt;Column("ev",    (Float_t) evnumber,           -999.0f);</a:t>
            </a:r>
          </a:p>
          <a:p>
            <a:r>
              <a:rPr lang="de-DE" sz="1400">
                <a:solidFill>
                  <a:srgbClr val="CC0099"/>
                </a:solidFill>
                <a:latin typeface="Consolas" pitchFamily="49" charset="0"/>
              </a:rPr>
              <a:t>       ntp-&gt;Column("cand",  (Float_t) j,                  -999.0f); </a:t>
            </a:r>
          </a:p>
          <a:p>
            <a:r>
              <a:rPr lang="de-DE" sz="1400">
                <a:latin typeface="Consolas" pitchFamily="49" charset="0"/>
              </a:rPr>
              <a:t>       </a:t>
            </a:r>
          </a:p>
          <a:p>
            <a:r>
              <a:rPr lang="de-DE" sz="1400">
                <a:solidFill>
                  <a:srgbClr val="008000"/>
                </a:solidFill>
                <a:latin typeface="Consolas" pitchFamily="49" charset="0"/>
              </a:rPr>
              <a:t>       // *** all information about composite J/psi, </a:t>
            </a:r>
            <a:endParaRPr lang="de-DE" sz="1400" smtClean="0">
              <a:solidFill>
                <a:srgbClr val="008000"/>
              </a:solidFill>
              <a:latin typeface="Consolas" pitchFamily="49" charset="0"/>
            </a:endParaRPr>
          </a:p>
          <a:p>
            <a:r>
              <a:rPr lang="de-DE" sz="1400">
                <a:solidFill>
                  <a:srgbClr val="008000"/>
                </a:solidFill>
                <a:latin typeface="Consolas" pitchFamily="49" charset="0"/>
              </a:rPr>
              <a:t> </a:t>
            </a:r>
            <a:r>
              <a:rPr lang="de-DE" sz="1400" smtClean="0">
                <a:solidFill>
                  <a:srgbClr val="008000"/>
                </a:solidFill>
                <a:latin typeface="Consolas" pitchFamily="49" charset="0"/>
              </a:rPr>
              <a:t>      // **** including </a:t>
            </a:r>
            <a:r>
              <a:rPr lang="de-DE" sz="1400">
                <a:solidFill>
                  <a:srgbClr val="008000"/>
                </a:solidFill>
                <a:latin typeface="Consolas" pitchFamily="49" charset="0"/>
              </a:rPr>
              <a:t>info about daughters, 2-body quantities and MC truth </a:t>
            </a:r>
          </a:p>
          <a:p>
            <a:r>
              <a:rPr lang="de-DE" sz="1400">
                <a:latin typeface="Consolas" pitchFamily="49" charset="0"/>
              </a:rPr>
              <a:t>       </a:t>
            </a:r>
            <a:r>
              <a:rPr lang="de-DE" sz="1400">
                <a:solidFill>
                  <a:srgbClr val="0000FF"/>
                </a:solidFill>
                <a:latin typeface="Consolas" pitchFamily="49" charset="0"/>
              </a:rPr>
              <a:t>qa.qaComp</a:t>
            </a:r>
            <a:r>
              <a:rPr lang="de-DE" sz="1400" smtClean="0">
                <a:solidFill>
                  <a:srgbClr val="0000FF"/>
                </a:solidFill>
                <a:latin typeface="Consolas" pitchFamily="49" charset="0"/>
              </a:rPr>
              <a:t>("x", </a:t>
            </a:r>
            <a:r>
              <a:rPr lang="de-DE" sz="1400">
                <a:solidFill>
                  <a:srgbClr val="0000FF"/>
                </a:solidFill>
                <a:latin typeface="Consolas" pitchFamily="49" charset="0"/>
              </a:rPr>
              <a:t>jpsi[j], </a:t>
            </a:r>
            <a:r>
              <a:rPr lang="de-DE" sz="1400">
                <a:solidFill>
                  <a:srgbClr val="CC0099"/>
                </a:solidFill>
                <a:latin typeface="Consolas" pitchFamily="49" charset="0"/>
              </a:rPr>
              <a:t>ntp</a:t>
            </a:r>
            <a:r>
              <a:rPr lang="de-DE" sz="1400">
                <a:solidFill>
                  <a:srgbClr val="0000FF"/>
                </a:solidFill>
                <a:latin typeface="Consolas" pitchFamily="49" charset="0"/>
              </a:rPr>
              <a:t>);</a:t>
            </a:r>
          </a:p>
          <a:p>
            <a:endParaRPr lang="de-DE" sz="1400">
              <a:latin typeface="Consolas" pitchFamily="49" charset="0"/>
            </a:endParaRPr>
          </a:p>
          <a:p>
            <a:r>
              <a:rPr lang="de-DE" sz="1400">
                <a:latin typeface="Consolas" pitchFamily="49" charset="0"/>
              </a:rPr>
              <a:t>       </a:t>
            </a:r>
            <a:r>
              <a:rPr lang="de-DE" sz="1400">
                <a:solidFill>
                  <a:srgbClr val="008000"/>
                </a:solidFill>
                <a:latin typeface="Consolas" pitchFamily="49" charset="0"/>
              </a:rPr>
              <a:t>// *** and fill ntuple</a:t>
            </a:r>
          </a:p>
          <a:p>
            <a:r>
              <a:rPr lang="de-DE" sz="1400">
                <a:latin typeface="Consolas" pitchFamily="49" charset="0"/>
              </a:rPr>
              <a:t>       ntp-&gt;DumpData();</a:t>
            </a:r>
          </a:p>
          <a:p>
            <a:r>
              <a:rPr lang="de-DE" sz="1400">
                <a:latin typeface="Consolas" pitchFamily="49" charset="0"/>
              </a:rPr>
              <a:t>    } </a:t>
            </a:r>
            <a:endParaRPr lang="de-DE" sz="1400" smtClean="0">
              <a:latin typeface="Consolas" pitchFamily="49" charset="0"/>
            </a:endParaRPr>
          </a:p>
        </p:txBody>
      </p:sp>
      <p:sp>
        <p:nvSpPr>
          <p:cNvPr id="8" name="Rechteckige Legende 7"/>
          <p:cNvSpPr/>
          <p:nvPr/>
        </p:nvSpPr>
        <p:spPr>
          <a:xfrm>
            <a:off x="1547664" y="1052736"/>
            <a:ext cx="6264696" cy="3456384"/>
          </a:xfrm>
          <a:prstGeom prst="wedgeRectCallout">
            <a:avLst>
              <a:gd name="adj1" fmla="val -40096"/>
              <a:gd name="adj2" fmla="val 6388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de-DE" smtClean="0"/>
              <a:t>This creates branches:</a:t>
            </a:r>
          </a:p>
          <a:p>
            <a:endParaRPr lang="de-DE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6"/>
          <a:stretch/>
        </p:blipFill>
        <p:spPr>
          <a:xfrm>
            <a:off x="1619672" y="1374635"/>
            <a:ext cx="6063805" cy="3032375"/>
          </a:xfrm>
          <a:prstGeom prst="rect">
            <a:avLst/>
          </a:prstGeom>
        </p:spPr>
      </p:pic>
      <p:sp>
        <p:nvSpPr>
          <p:cNvPr id="11" name="Rechteck 10"/>
          <p:cNvSpPr/>
          <p:nvPr/>
        </p:nvSpPr>
        <p:spPr>
          <a:xfrm>
            <a:off x="1669102" y="1390198"/>
            <a:ext cx="64807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12" name="Freihandform 11"/>
          <p:cNvSpPr/>
          <p:nvPr/>
        </p:nvSpPr>
        <p:spPr>
          <a:xfrm>
            <a:off x="2393950" y="1390650"/>
            <a:ext cx="2343150" cy="2984500"/>
          </a:xfrm>
          <a:custGeom>
            <a:avLst/>
            <a:gdLst>
              <a:gd name="connsiteX0" fmla="*/ 69850 w 2343150"/>
              <a:gd name="connsiteY0" fmla="*/ 2597150 h 2984500"/>
              <a:gd name="connsiteX1" fmla="*/ 781050 w 2343150"/>
              <a:gd name="connsiteY1" fmla="*/ 2597150 h 2984500"/>
              <a:gd name="connsiteX2" fmla="*/ 781050 w 2343150"/>
              <a:gd name="connsiteY2" fmla="*/ 0 h 2984500"/>
              <a:gd name="connsiteX3" fmla="*/ 2343150 w 2343150"/>
              <a:gd name="connsiteY3" fmla="*/ 0 h 2984500"/>
              <a:gd name="connsiteX4" fmla="*/ 2343150 w 2343150"/>
              <a:gd name="connsiteY4" fmla="*/ 2787650 h 2984500"/>
              <a:gd name="connsiteX5" fmla="*/ 1524000 w 2343150"/>
              <a:gd name="connsiteY5" fmla="*/ 2787650 h 2984500"/>
              <a:gd name="connsiteX6" fmla="*/ 1524000 w 2343150"/>
              <a:gd name="connsiteY6" fmla="*/ 2984500 h 2984500"/>
              <a:gd name="connsiteX7" fmla="*/ 0 w 2343150"/>
              <a:gd name="connsiteY7" fmla="*/ 2984500 h 2984500"/>
              <a:gd name="connsiteX8" fmla="*/ 0 w 2343150"/>
              <a:gd name="connsiteY8" fmla="*/ 2590800 h 2984500"/>
              <a:gd name="connsiteX9" fmla="*/ 158750 w 2343150"/>
              <a:gd name="connsiteY9" fmla="*/ 2590800 h 298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43150" h="2984500">
                <a:moveTo>
                  <a:pt x="69850" y="2597150"/>
                </a:moveTo>
                <a:lnTo>
                  <a:pt x="781050" y="2597150"/>
                </a:lnTo>
                <a:lnTo>
                  <a:pt x="781050" y="0"/>
                </a:lnTo>
                <a:lnTo>
                  <a:pt x="2343150" y="0"/>
                </a:lnTo>
                <a:lnTo>
                  <a:pt x="2343150" y="2787650"/>
                </a:lnTo>
                <a:lnTo>
                  <a:pt x="1524000" y="2787650"/>
                </a:lnTo>
                <a:lnTo>
                  <a:pt x="1524000" y="2984500"/>
                </a:lnTo>
                <a:lnTo>
                  <a:pt x="0" y="2984500"/>
                </a:lnTo>
                <a:lnTo>
                  <a:pt x="0" y="2590800"/>
                </a:lnTo>
                <a:lnTo>
                  <a:pt x="158750" y="2590800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feld 12"/>
          <p:cNvSpPr txBox="1"/>
          <p:nvPr/>
        </p:nvSpPr>
        <p:spPr>
          <a:xfrm>
            <a:off x="4455905" y="1104999"/>
            <a:ext cx="18442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smtClean="0">
                <a:solidFill>
                  <a:srgbClr val="FF0000"/>
                </a:solidFill>
              </a:rPr>
              <a:t>infos about daugther 0</a:t>
            </a:r>
            <a:endParaRPr lang="de-DE" sz="14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548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4400" b="1" smtClean="0"/>
              <a:t>QUICK ANALYSIS TOOLS</a:t>
            </a:r>
            <a:endParaRPr lang="de-DE" sz="4400" b="1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5723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Quick Analysis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mtClean="0"/>
              <a:t>Based on </a:t>
            </a:r>
            <a:r>
              <a:rPr lang="de-DE" smtClean="0">
                <a:solidFill>
                  <a:srgbClr val="FF0066"/>
                </a:solidFill>
              </a:rPr>
              <a:t>PndSimpleCombiner </a:t>
            </a:r>
            <a:r>
              <a:rPr lang="de-DE" smtClean="0"/>
              <a:t>&amp; </a:t>
            </a:r>
            <a:r>
              <a:rPr lang="de-DE" smtClean="0">
                <a:solidFill>
                  <a:srgbClr val="FF0066"/>
                </a:solidFill>
              </a:rPr>
              <a:t>PndSimpleCombinerTask</a:t>
            </a:r>
          </a:p>
          <a:p>
            <a:pPr lvl="1"/>
            <a:r>
              <a:rPr lang="de-DE" sz="2000" smtClean="0"/>
              <a:t>very simple and compact analysis approach</a:t>
            </a:r>
          </a:p>
          <a:p>
            <a:pPr lvl="1"/>
            <a:r>
              <a:rPr lang="de-DE" sz="2000" smtClean="0"/>
              <a:t>runs analysis in FairTask (more reliable)</a:t>
            </a:r>
            <a:endParaRPr lang="de-DE" sz="1200" smtClean="0"/>
          </a:p>
          <a:p>
            <a:r>
              <a:rPr lang="de-DE" smtClean="0"/>
              <a:t>Reco e.g. of mode </a:t>
            </a:r>
            <a:r>
              <a:rPr lang="el-GR" smtClean="0">
                <a:solidFill>
                  <a:srgbClr val="0000FF"/>
                </a:solidFill>
                <a:latin typeface="Arev Sans"/>
                <a:ea typeface="Arev Sans"/>
              </a:rPr>
              <a:t>ψ</a:t>
            </a:r>
            <a:r>
              <a:rPr lang="de-DE" smtClean="0">
                <a:solidFill>
                  <a:srgbClr val="0000FF"/>
                </a:solidFill>
                <a:latin typeface="Arev Sans"/>
                <a:ea typeface="Arev Sans"/>
              </a:rPr>
              <a:t>' → J/</a:t>
            </a:r>
            <a:r>
              <a:rPr lang="el-GR" smtClean="0">
                <a:solidFill>
                  <a:srgbClr val="0000FF"/>
                </a:solidFill>
                <a:latin typeface="Arev Sans"/>
                <a:ea typeface="Arev Sans"/>
              </a:rPr>
              <a:t>ψ</a:t>
            </a:r>
            <a:r>
              <a:rPr lang="de-DE" smtClean="0">
                <a:solidFill>
                  <a:srgbClr val="0000FF"/>
                </a:solidFill>
                <a:latin typeface="Arev Sans"/>
                <a:ea typeface="Arev Sans"/>
              </a:rPr>
              <a:t> (</a:t>
            </a:r>
            <a:r>
              <a:rPr lang="de-DE">
                <a:solidFill>
                  <a:srgbClr val="0000FF"/>
                </a:solidFill>
                <a:latin typeface="Arev Sans"/>
                <a:ea typeface="Arev Sans"/>
              </a:rPr>
              <a:t>→ </a:t>
            </a:r>
            <a:r>
              <a:rPr lang="el-GR" smtClean="0">
                <a:solidFill>
                  <a:srgbClr val="0000FF"/>
                </a:solidFill>
                <a:latin typeface="Arev Sans"/>
                <a:ea typeface="Arev Sans"/>
              </a:rPr>
              <a:t>μ</a:t>
            </a:r>
            <a:r>
              <a:rPr lang="de-DE" baseline="30000" smtClean="0">
                <a:solidFill>
                  <a:srgbClr val="0000FF"/>
                </a:solidFill>
                <a:latin typeface="Arev Sans"/>
                <a:ea typeface="Arev Sans"/>
              </a:rPr>
              <a:t>+</a:t>
            </a:r>
            <a:r>
              <a:rPr lang="el-GR" smtClean="0">
                <a:solidFill>
                  <a:srgbClr val="0000FF"/>
                </a:solidFill>
                <a:latin typeface="Arev Sans"/>
                <a:ea typeface="Arev Sans"/>
              </a:rPr>
              <a:t>μ</a:t>
            </a:r>
            <a:r>
              <a:rPr lang="de-DE" baseline="30000" smtClean="0">
                <a:solidFill>
                  <a:srgbClr val="0000FF"/>
                </a:solidFill>
                <a:latin typeface="Arev Sans"/>
                <a:ea typeface="Arev Sans"/>
              </a:rPr>
              <a:t>−</a:t>
            </a:r>
            <a:r>
              <a:rPr lang="de-DE" smtClean="0">
                <a:solidFill>
                  <a:srgbClr val="0000FF"/>
                </a:solidFill>
                <a:latin typeface="Arev Sans"/>
                <a:ea typeface="Arev Sans"/>
              </a:rPr>
              <a:t>) </a:t>
            </a:r>
            <a:r>
              <a:rPr lang="el-GR" smtClean="0">
                <a:solidFill>
                  <a:srgbClr val="0000FF"/>
                </a:solidFill>
                <a:latin typeface="Arev Sans"/>
                <a:ea typeface="Arev Sans"/>
              </a:rPr>
              <a:t>π</a:t>
            </a:r>
            <a:r>
              <a:rPr lang="de-DE" baseline="30000" smtClean="0">
                <a:solidFill>
                  <a:srgbClr val="0000FF"/>
                </a:solidFill>
                <a:latin typeface="Arev Sans"/>
                <a:ea typeface="Arev Sans"/>
              </a:rPr>
              <a:t>+</a:t>
            </a:r>
            <a:r>
              <a:rPr lang="el-GR" smtClean="0">
                <a:solidFill>
                  <a:srgbClr val="0000FF"/>
                </a:solidFill>
                <a:latin typeface="Arev Sans"/>
                <a:ea typeface="Arev Sans"/>
              </a:rPr>
              <a:t>π</a:t>
            </a:r>
            <a:r>
              <a:rPr lang="de-DE" baseline="30000" smtClean="0">
                <a:solidFill>
                  <a:srgbClr val="0000FF"/>
                </a:solidFill>
                <a:latin typeface="Arev Sans"/>
                <a:ea typeface="Arev Sans"/>
              </a:rPr>
              <a:t>−</a:t>
            </a:r>
            <a:r>
              <a:rPr lang="de-DE" smtClean="0">
                <a:solidFill>
                  <a:srgbClr val="0000FF"/>
                </a:solidFill>
              </a:rPr>
              <a:t/>
            </a:r>
            <a:br>
              <a:rPr lang="de-DE" smtClean="0">
                <a:solidFill>
                  <a:srgbClr val="0000FF"/>
                </a:solidFill>
              </a:rPr>
            </a:br>
            <a:r>
              <a:rPr lang="de-DE" smtClean="0"/>
              <a:t>incl. vertex and 4C fit can be done by </a:t>
            </a:r>
            <a:r>
              <a:rPr lang="de-DE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(tutorials/analysis):</a:t>
            </a:r>
            <a:endParaRPr lang="de-DE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PANDA Computing Workshop - Thailand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2EA1A-DB2C-429E-9D81-0093CC949484}" type="slidenum">
              <a:rPr lang="de-DE" smtClean="0"/>
              <a:pPr/>
              <a:t>32</a:t>
            </a:fld>
            <a:endParaRPr lang="de-DE"/>
          </a:p>
        </p:txBody>
      </p:sp>
      <p:sp>
        <p:nvSpPr>
          <p:cNvPr id="25" name="Textfeld 24"/>
          <p:cNvSpPr txBox="1"/>
          <p:nvPr/>
        </p:nvSpPr>
        <p:spPr>
          <a:xfrm>
            <a:off x="467544" y="2980109"/>
            <a:ext cx="8261918" cy="1384995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de-DE" sz="1400" dirty="0" err="1" smtClean="0">
                <a:latin typeface="Consolas" pitchFamily="49" charset="0"/>
              </a:rPr>
              <a:t>root</a:t>
            </a:r>
            <a:r>
              <a:rPr lang="de-DE" sz="1400" dirty="0" smtClean="0">
                <a:latin typeface="Consolas" pitchFamily="49" charset="0"/>
              </a:rPr>
              <a:t> </a:t>
            </a:r>
            <a:r>
              <a:rPr lang="de-DE" sz="1400" dirty="0">
                <a:latin typeface="Consolas" pitchFamily="49" charset="0"/>
              </a:rPr>
              <a:t>-l -b -q </a:t>
            </a:r>
            <a:r>
              <a:rPr lang="de-DE" sz="1400" dirty="0" smtClean="0">
                <a:latin typeface="Consolas" pitchFamily="49" charset="0"/>
              </a:rPr>
              <a:t>'</a:t>
            </a:r>
            <a:r>
              <a:rPr lang="de-DE" sz="1400" b="1" dirty="0" err="1" smtClean="0">
                <a:solidFill>
                  <a:srgbClr val="0000FF"/>
                </a:solidFill>
                <a:latin typeface="Consolas" pitchFamily="49" charset="0"/>
              </a:rPr>
              <a:t>quickana.C</a:t>
            </a:r>
            <a:r>
              <a:rPr lang="de-DE" sz="1400" dirty="0" smtClean="0">
                <a:latin typeface="Consolas" pitchFamily="49" charset="0"/>
              </a:rPr>
              <a:t>(</a:t>
            </a:r>
          </a:p>
          <a:p>
            <a:r>
              <a:rPr lang="de-DE" sz="1400" dirty="0">
                <a:latin typeface="Consolas" pitchFamily="49" charset="0"/>
              </a:rPr>
              <a:t> </a:t>
            </a:r>
            <a:r>
              <a:rPr lang="de-DE" sz="1400" dirty="0" smtClean="0">
                <a:latin typeface="Consolas" pitchFamily="49" charset="0"/>
              </a:rPr>
              <a:t>    „</a:t>
            </a:r>
            <a:r>
              <a:rPr lang="de-DE" sz="1400" dirty="0" err="1" smtClean="0">
                <a:latin typeface="Consolas" pitchFamily="49" charset="0"/>
              </a:rPr>
              <a:t>signal_pid.root</a:t>
            </a:r>
            <a:r>
              <a:rPr lang="de-DE" sz="1400" dirty="0" smtClean="0">
                <a:latin typeface="Consolas" pitchFamily="49" charset="0"/>
              </a:rPr>
              <a:t>",                             </a:t>
            </a:r>
            <a:r>
              <a:rPr lang="de-DE" sz="1400" dirty="0" smtClean="0">
                <a:solidFill>
                  <a:srgbClr val="008000"/>
                </a:solidFill>
                <a:latin typeface="Consolas" pitchFamily="49" charset="0"/>
              </a:rPr>
              <a:t>// </a:t>
            </a:r>
            <a:r>
              <a:rPr lang="de-DE" sz="1400" dirty="0" err="1" smtClean="0">
                <a:solidFill>
                  <a:srgbClr val="008000"/>
                </a:solidFill>
                <a:latin typeface="Consolas" pitchFamily="49" charset="0"/>
              </a:rPr>
              <a:t>input</a:t>
            </a:r>
            <a:r>
              <a:rPr lang="de-DE" sz="1400" dirty="0" smtClean="0">
                <a:solidFill>
                  <a:srgbClr val="008000"/>
                </a:solidFill>
                <a:latin typeface="Consolas" pitchFamily="49" charset="0"/>
              </a:rPr>
              <a:t> </a:t>
            </a:r>
            <a:r>
              <a:rPr lang="de-DE" sz="1400" dirty="0" err="1" smtClean="0">
                <a:solidFill>
                  <a:srgbClr val="008000"/>
                </a:solidFill>
                <a:latin typeface="Consolas" pitchFamily="49" charset="0"/>
              </a:rPr>
              <a:t>file</a:t>
            </a:r>
            <a:endParaRPr lang="de-DE" sz="1400" dirty="0" smtClean="0">
              <a:solidFill>
                <a:srgbClr val="008000"/>
              </a:solidFill>
              <a:latin typeface="Consolas" pitchFamily="49" charset="0"/>
            </a:endParaRPr>
          </a:p>
          <a:p>
            <a:r>
              <a:rPr lang="de-DE" sz="1400" dirty="0">
                <a:latin typeface="Consolas" pitchFamily="49" charset="0"/>
              </a:rPr>
              <a:t> </a:t>
            </a:r>
            <a:r>
              <a:rPr lang="de-DE" sz="1400" dirty="0" smtClean="0">
                <a:latin typeface="Consolas" pitchFamily="49" charset="0"/>
              </a:rPr>
              <a:t>     6.232,                                        </a:t>
            </a:r>
            <a:r>
              <a:rPr lang="de-DE" sz="1400" dirty="0" smtClean="0">
                <a:solidFill>
                  <a:srgbClr val="008000"/>
                </a:solidFill>
                <a:latin typeface="Consolas" pitchFamily="49" charset="0"/>
              </a:rPr>
              <a:t>// p [</a:t>
            </a:r>
            <a:r>
              <a:rPr lang="de-DE" sz="1400" dirty="0" err="1" smtClean="0">
                <a:solidFill>
                  <a:srgbClr val="008000"/>
                </a:solidFill>
                <a:latin typeface="Consolas" pitchFamily="49" charset="0"/>
              </a:rPr>
              <a:t>GeV</a:t>
            </a:r>
            <a:r>
              <a:rPr lang="de-DE" sz="1400" dirty="0" smtClean="0">
                <a:solidFill>
                  <a:srgbClr val="008000"/>
                </a:solidFill>
                <a:latin typeface="Consolas" pitchFamily="49" charset="0"/>
              </a:rPr>
              <a:t>/c]</a:t>
            </a:r>
          </a:p>
          <a:p>
            <a:r>
              <a:rPr lang="de-DE" sz="1400" dirty="0" smtClean="0">
                <a:latin typeface="Consolas" pitchFamily="49" charset="0"/>
              </a:rPr>
              <a:t>     </a:t>
            </a:r>
            <a:r>
              <a:rPr lang="de-DE" sz="1400" dirty="0" smtClean="0">
                <a:solidFill>
                  <a:srgbClr val="CC0099"/>
                </a:solidFill>
                <a:latin typeface="Consolas" pitchFamily="49" charset="0"/>
              </a:rPr>
              <a:t>"</a:t>
            </a:r>
            <a:r>
              <a:rPr lang="de-DE" sz="1400" dirty="0">
                <a:solidFill>
                  <a:srgbClr val="CC0099"/>
                </a:solidFill>
                <a:latin typeface="Consolas" pitchFamily="49" charset="0"/>
              </a:rPr>
              <a:t>J/</a:t>
            </a:r>
            <a:r>
              <a:rPr lang="de-DE" sz="1400" dirty="0" err="1">
                <a:solidFill>
                  <a:srgbClr val="CC0099"/>
                </a:solidFill>
                <a:latin typeface="Consolas" pitchFamily="49" charset="0"/>
              </a:rPr>
              <a:t>psi</a:t>
            </a:r>
            <a:r>
              <a:rPr lang="de-DE" sz="1400" dirty="0">
                <a:solidFill>
                  <a:srgbClr val="CC0099"/>
                </a:solidFill>
                <a:latin typeface="Consolas" pitchFamily="49" charset="0"/>
              </a:rPr>
              <a:t>-&gt;</a:t>
            </a:r>
            <a:r>
              <a:rPr lang="de-DE" sz="1400" dirty="0" err="1">
                <a:solidFill>
                  <a:srgbClr val="CC0099"/>
                </a:solidFill>
                <a:latin typeface="Consolas" pitchFamily="49" charset="0"/>
              </a:rPr>
              <a:t>mu</a:t>
            </a:r>
            <a:r>
              <a:rPr lang="de-DE" sz="1400" dirty="0">
                <a:solidFill>
                  <a:srgbClr val="CC0099"/>
                </a:solidFill>
                <a:latin typeface="Consolas" pitchFamily="49" charset="0"/>
              </a:rPr>
              <a:t>+ </a:t>
            </a:r>
            <a:r>
              <a:rPr lang="de-DE" sz="1400" dirty="0" err="1">
                <a:solidFill>
                  <a:srgbClr val="CC0099"/>
                </a:solidFill>
                <a:latin typeface="Consolas" pitchFamily="49" charset="0"/>
              </a:rPr>
              <a:t>mu</a:t>
            </a:r>
            <a:r>
              <a:rPr lang="de-DE" sz="1400" dirty="0">
                <a:solidFill>
                  <a:srgbClr val="CC0099"/>
                </a:solidFill>
                <a:latin typeface="Consolas" pitchFamily="49" charset="0"/>
              </a:rPr>
              <a:t>-</a:t>
            </a:r>
            <a:r>
              <a:rPr lang="de-DE" sz="1400" dirty="0" smtClean="0">
                <a:solidFill>
                  <a:srgbClr val="CC0099"/>
                </a:solidFill>
                <a:latin typeface="Consolas" pitchFamily="49" charset="0"/>
              </a:rPr>
              <a:t>; </a:t>
            </a:r>
            <a:r>
              <a:rPr lang="de-DE" sz="1400" dirty="0" err="1" smtClean="0">
                <a:solidFill>
                  <a:srgbClr val="CC0099"/>
                </a:solidFill>
                <a:latin typeface="Consolas" pitchFamily="49" charset="0"/>
              </a:rPr>
              <a:t>pbarpSystem</a:t>
            </a:r>
            <a:r>
              <a:rPr lang="de-DE" sz="1400" dirty="0" smtClean="0">
                <a:solidFill>
                  <a:srgbClr val="CC0099"/>
                </a:solidFill>
                <a:latin typeface="Consolas" pitchFamily="49" charset="0"/>
              </a:rPr>
              <a:t>-</a:t>
            </a:r>
            <a:r>
              <a:rPr lang="de-DE" sz="1400" dirty="0">
                <a:solidFill>
                  <a:srgbClr val="CC0099"/>
                </a:solidFill>
                <a:latin typeface="Consolas" pitchFamily="49" charset="0"/>
              </a:rPr>
              <a:t>&gt;J/</a:t>
            </a:r>
            <a:r>
              <a:rPr lang="de-DE" sz="1400" dirty="0" err="1">
                <a:solidFill>
                  <a:srgbClr val="CC0099"/>
                </a:solidFill>
                <a:latin typeface="Consolas" pitchFamily="49" charset="0"/>
              </a:rPr>
              <a:t>psi</a:t>
            </a:r>
            <a:r>
              <a:rPr lang="de-DE" sz="1400" dirty="0">
                <a:solidFill>
                  <a:srgbClr val="CC0099"/>
                </a:solidFill>
                <a:latin typeface="Consolas" pitchFamily="49" charset="0"/>
              </a:rPr>
              <a:t> </a:t>
            </a:r>
            <a:r>
              <a:rPr lang="de-DE" sz="1400" dirty="0" err="1">
                <a:solidFill>
                  <a:srgbClr val="CC0099"/>
                </a:solidFill>
                <a:latin typeface="Consolas" pitchFamily="49" charset="0"/>
              </a:rPr>
              <a:t>pi</a:t>
            </a:r>
            <a:r>
              <a:rPr lang="de-DE" sz="1400" dirty="0">
                <a:solidFill>
                  <a:srgbClr val="CC0099"/>
                </a:solidFill>
                <a:latin typeface="Consolas" pitchFamily="49" charset="0"/>
              </a:rPr>
              <a:t>+ </a:t>
            </a:r>
            <a:r>
              <a:rPr lang="de-DE" sz="1400" dirty="0" err="1">
                <a:solidFill>
                  <a:srgbClr val="CC0099"/>
                </a:solidFill>
                <a:latin typeface="Consolas" pitchFamily="49" charset="0"/>
              </a:rPr>
              <a:t>pi</a:t>
            </a:r>
            <a:r>
              <a:rPr lang="de-DE" sz="1400" dirty="0">
                <a:solidFill>
                  <a:srgbClr val="CC0099"/>
                </a:solidFill>
                <a:latin typeface="Consolas" pitchFamily="49" charset="0"/>
              </a:rPr>
              <a:t>-</a:t>
            </a:r>
            <a:r>
              <a:rPr lang="de-DE" sz="1400" dirty="0" smtClean="0">
                <a:solidFill>
                  <a:srgbClr val="CC0099"/>
                </a:solidFill>
                <a:latin typeface="Consolas" pitchFamily="49" charset="0"/>
              </a:rPr>
              <a:t>"</a:t>
            </a:r>
            <a:r>
              <a:rPr lang="de-DE" sz="1400" dirty="0" smtClean="0">
                <a:latin typeface="Consolas" pitchFamily="49" charset="0"/>
              </a:rPr>
              <a:t>,  </a:t>
            </a:r>
            <a:r>
              <a:rPr lang="de-DE" sz="1400" dirty="0" smtClean="0">
                <a:solidFill>
                  <a:srgbClr val="008000"/>
                </a:solidFill>
                <a:latin typeface="Consolas" pitchFamily="49" charset="0"/>
              </a:rPr>
              <a:t>// </a:t>
            </a:r>
            <a:r>
              <a:rPr lang="de-DE" sz="1400" dirty="0" err="1" smtClean="0">
                <a:solidFill>
                  <a:srgbClr val="008000"/>
                </a:solidFill>
                <a:latin typeface="Consolas" pitchFamily="49" charset="0"/>
              </a:rPr>
              <a:t>decay</a:t>
            </a:r>
            <a:r>
              <a:rPr lang="de-DE" sz="1400" dirty="0" smtClean="0">
                <a:solidFill>
                  <a:srgbClr val="008000"/>
                </a:solidFill>
                <a:latin typeface="Consolas" pitchFamily="49" charset="0"/>
              </a:rPr>
              <a:t> </a:t>
            </a:r>
            <a:r>
              <a:rPr lang="de-DE" sz="1400" dirty="0" err="1" smtClean="0">
                <a:solidFill>
                  <a:srgbClr val="008000"/>
                </a:solidFill>
                <a:latin typeface="Consolas" pitchFamily="49" charset="0"/>
              </a:rPr>
              <a:t>tree</a:t>
            </a:r>
            <a:r>
              <a:rPr lang="de-DE" sz="1400" dirty="0" smtClean="0">
                <a:solidFill>
                  <a:srgbClr val="008000"/>
                </a:solidFill>
                <a:latin typeface="Consolas" pitchFamily="49" charset="0"/>
              </a:rPr>
              <a:t> </a:t>
            </a:r>
            <a:r>
              <a:rPr lang="de-DE" sz="1400" dirty="0" err="1" smtClean="0">
                <a:solidFill>
                  <a:srgbClr val="008000"/>
                </a:solidFill>
                <a:latin typeface="Consolas" pitchFamily="49" charset="0"/>
              </a:rPr>
              <a:t>reco</a:t>
            </a:r>
            <a:endParaRPr lang="de-DE" sz="1400" dirty="0" smtClean="0">
              <a:solidFill>
                <a:srgbClr val="008000"/>
              </a:solidFill>
              <a:latin typeface="Consolas" pitchFamily="49" charset="0"/>
            </a:endParaRPr>
          </a:p>
          <a:p>
            <a:r>
              <a:rPr lang="de-DE" sz="1400" dirty="0">
                <a:latin typeface="Consolas" pitchFamily="49" charset="0"/>
              </a:rPr>
              <a:t> </a:t>
            </a:r>
            <a:r>
              <a:rPr lang="de-DE" sz="1400" dirty="0" smtClean="0">
                <a:latin typeface="Consolas" pitchFamily="49" charset="0"/>
              </a:rPr>
              <a:t>     0,                                            </a:t>
            </a:r>
            <a:r>
              <a:rPr lang="de-DE" sz="1400" dirty="0" smtClean="0">
                <a:solidFill>
                  <a:srgbClr val="008000"/>
                </a:solidFill>
                <a:latin typeface="Consolas" pitchFamily="49" charset="0"/>
              </a:rPr>
              <a:t>// #</a:t>
            </a:r>
            <a:r>
              <a:rPr lang="de-DE" sz="1400" dirty="0" err="1" smtClean="0">
                <a:solidFill>
                  <a:srgbClr val="008000"/>
                </a:solidFill>
                <a:latin typeface="Consolas" pitchFamily="49" charset="0"/>
              </a:rPr>
              <a:t>events</a:t>
            </a:r>
            <a:r>
              <a:rPr lang="de-DE" sz="1400" dirty="0" smtClean="0">
                <a:solidFill>
                  <a:srgbClr val="008000"/>
                </a:solidFill>
                <a:latin typeface="Consolas" pitchFamily="49" charset="0"/>
              </a:rPr>
              <a:t> (0=all)  </a:t>
            </a:r>
          </a:p>
          <a:p>
            <a:r>
              <a:rPr lang="de-DE" sz="1400" dirty="0" smtClean="0">
                <a:latin typeface="Consolas" pitchFamily="49" charset="0"/>
              </a:rPr>
              <a:t>     "fit4c:fitvtx:mwin(J/</a:t>
            </a:r>
            <a:r>
              <a:rPr lang="de-DE" sz="1400" dirty="0" err="1" smtClean="0">
                <a:latin typeface="Consolas" pitchFamily="49" charset="0"/>
              </a:rPr>
              <a:t>psi</a:t>
            </a:r>
            <a:r>
              <a:rPr lang="de-DE" sz="1400" dirty="0" smtClean="0">
                <a:latin typeface="Consolas" pitchFamily="49" charset="0"/>
              </a:rPr>
              <a:t>)=0.8"</a:t>
            </a:r>
            <a:r>
              <a:rPr lang="de-DE" sz="1400" dirty="0" smtClean="0">
                <a:solidFill>
                  <a:srgbClr val="CC0099"/>
                </a:solidFill>
                <a:latin typeface="Consolas" pitchFamily="49" charset="0"/>
              </a:rPr>
              <a:t> </a:t>
            </a:r>
            <a:r>
              <a:rPr lang="de-DE" sz="1400" dirty="0" smtClean="0">
                <a:latin typeface="Consolas" pitchFamily="49" charset="0"/>
              </a:rPr>
              <a:t>)'              </a:t>
            </a:r>
            <a:r>
              <a:rPr lang="de-DE" sz="1400" dirty="0" smtClean="0">
                <a:solidFill>
                  <a:srgbClr val="008000"/>
                </a:solidFill>
                <a:latin typeface="Consolas" pitchFamily="49" charset="0"/>
              </a:rPr>
              <a:t>// </a:t>
            </a:r>
            <a:r>
              <a:rPr lang="de-DE" sz="1400" dirty="0" err="1" smtClean="0">
                <a:solidFill>
                  <a:srgbClr val="008000"/>
                </a:solidFill>
                <a:latin typeface="Consolas" pitchFamily="49" charset="0"/>
              </a:rPr>
              <a:t>some</a:t>
            </a:r>
            <a:r>
              <a:rPr lang="de-DE" sz="1400" dirty="0" smtClean="0">
                <a:solidFill>
                  <a:srgbClr val="008000"/>
                </a:solidFill>
                <a:latin typeface="Consolas" pitchFamily="49" charset="0"/>
              </a:rPr>
              <a:t> </a:t>
            </a:r>
            <a:r>
              <a:rPr lang="de-DE" sz="1400" dirty="0" err="1" smtClean="0">
                <a:solidFill>
                  <a:srgbClr val="008000"/>
                </a:solidFill>
                <a:latin typeface="Consolas" pitchFamily="49" charset="0"/>
              </a:rPr>
              <a:t>parameters</a:t>
            </a:r>
            <a:endParaRPr lang="de-DE" sz="1400" dirty="0" smtClean="0">
              <a:solidFill>
                <a:srgbClr val="008000"/>
              </a:solidFill>
              <a:latin typeface="Consolas" pitchFamily="49" charset="0"/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467544" y="4765501"/>
            <a:ext cx="8261918" cy="1615827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de-DE" sz="1100" dirty="0" err="1" smtClean="0">
                <a:latin typeface="Consolas" pitchFamily="49" charset="0"/>
              </a:rPr>
              <a:t>Attaching</a:t>
            </a:r>
            <a:r>
              <a:rPr lang="de-DE" sz="1100" dirty="0" smtClean="0">
                <a:latin typeface="Consolas" pitchFamily="49" charset="0"/>
              </a:rPr>
              <a:t> </a:t>
            </a:r>
            <a:r>
              <a:rPr lang="de-DE" sz="1100" dirty="0" err="1">
                <a:latin typeface="Consolas" pitchFamily="49" charset="0"/>
              </a:rPr>
              <a:t>file</a:t>
            </a:r>
            <a:r>
              <a:rPr lang="de-DE" sz="1100" dirty="0">
                <a:latin typeface="Consolas" pitchFamily="49" charset="0"/>
              </a:rPr>
              <a:t> </a:t>
            </a:r>
            <a:r>
              <a:rPr lang="de-DE" sz="1100" b="1" dirty="0" err="1" smtClean="0">
                <a:solidFill>
                  <a:srgbClr val="0000FF"/>
                </a:solidFill>
                <a:latin typeface="Consolas" pitchFamily="49" charset="0"/>
              </a:rPr>
              <a:t>signal_pid_ana.root</a:t>
            </a:r>
            <a:r>
              <a:rPr lang="de-DE" sz="1100" dirty="0" smtClean="0">
                <a:latin typeface="Consolas" pitchFamily="49" charset="0"/>
              </a:rPr>
              <a:t> </a:t>
            </a:r>
            <a:r>
              <a:rPr lang="de-DE" sz="1100" dirty="0" err="1">
                <a:latin typeface="Consolas" pitchFamily="49" charset="0"/>
              </a:rPr>
              <a:t>as</a:t>
            </a:r>
            <a:r>
              <a:rPr lang="de-DE" sz="1100" dirty="0">
                <a:latin typeface="Consolas" pitchFamily="49" charset="0"/>
              </a:rPr>
              <a:t> _file0...</a:t>
            </a:r>
          </a:p>
          <a:p>
            <a:r>
              <a:rPr lang="de-DE" sz="1100" dirty="0" err="1">
                <a:latin typeface="Consolas" pitchFamily="49" charset="0"/>
              </a:rPr>
              <a:t>root</a:t>
            </a:r>
            <a:r>
              <a:rPr lang="de-DE" sz="1100" dirty="0">
                <a:latin typeface="Consolas" pitchFamily="49" charset="0"/>
              </a:rPr>
              <a:t> [1] .</a:t>
            </a:r>
            <a:r>
              <a:rPr lang="de-DE" sz="1100" dirty="0" err="1">
                <a:latin typeface="Consolas" pitchFamily="49" charset="0"/>
              </a:rPr>
              <a:t>ls</a:t>
            </a:r>
            <a:endParaRPr lang="de-DE" sz="1100" dirty="0">
              <a:latin typeface="Consolas" pitchFamily="49" charset="0"/>
            </a:endParaRPr>
          </a:p>
          <a:p>
            <a:r>
              <a:rPr lang="de-DE" sz="1100" dirty="0" err="1">
                <a:latin typeface="Consolas" pitchFamily="49" charset="0"/>
              </a:rPr>
              <a:t>TFile</a:t>
            </a:r>
            <a:r>
              <a:rPr lang="de-DE" sz="1100" dirty="0">
                <a:latin typeface="Consolas" pitchFamily="49" charset="0"/>
              </a:rPr>
              <a:t>**         </a:t>
            </a:r>
            <a:r>
              <a:rPr lang="de-DE" sz="1100" dirty="0" err="1" smtClean="0">
                <a:latin typeface="Consolas" pitchFamily="49" charset="0"/>
              </a:rPr>
              <a:t>signal_pid_ana.root</a:t>
            </a:r>
            <a:endParaRPr lang="de-DE" sz="1100" dirty="0">
              <a:latin typeface="Consolas" pitchFamily="49" charset="0"/>
            </a:endParaRPr>
          </a:p>
          <a:p>
            <a:r>
              <a:rPr lang="de-DE" sz="1100" dirty="0">
                <a:latin typeface="Consolas" pitchFamily="49" charset="0"/>
              </a:rPr>
              <a:t> </a:t>
            </a:r>
            <a:r>
              <a:rPr lang="de-DE" sz="1100" dirty="0" err="1">
                <a:latin typeface="Consolas" pitchFamily="49" charset="0"/>
              </a:rPr>
              <a:t>TFile</a:t>
            </a:r>
            <a:r>
              <a:rPr lang="de-DE" sz="1100" dirty="0">
                <a:latin typeface="Consolas" pitchFamily="49" charset="0"/>
              </a:rPr>
              <a:t>*         </a:t>
            </a:r>
            <a:r>
              <a:rPr lang="de-DE" sz="1100" dirty="0" err="1" smtClean="0">
                <a:latin typeface="Consolas" pitchFamily="49" charset="0"/>
              </a:rPr>
              <a:t>signal_pid_ana.root</a:t>
            </a:r>
            <a:endParaRPr lang="de-DE" sz="1100" dirty="0">
              <a:latin typeface="Consolas" pitchFamily="49" charset="0"/>
            </a:endParaRPr>
          </a:p>
          <a:p>
            <a:r>
              <a:rPr lang="de-DE" sz="1100" dirty="0">
                <a:latin typeface="Consolas" pitchFamily="49" charset="0"/>
              </a:rPr>
              <a:t>  KEY: </a:t>
            </a:r>
            <a:r>
              <a:rPr lang="de-DE" sz="1100" dirty="0" err="1">
                <a:latin typeface="Consolas" pitchFamily="49" charset="0"/>
              </a:rPr>
              <a:t>TFolder</a:t>
            </a:r>
            <a:r>
              <a:rPr lang="de-DE" sz="1100" dirty="0">
                <a:latin typeface="Consolas" pitchFamily="49" charset="0"/>
              </a:rPr>
              <a:t>  cbmout;1        Main Output Folder</a:t>
            </a:r>
          </a:p>
          <a:p>
            <a:r>
              <a:rPr lang="de-DE" sz="1100" dirty="0">
                <a:latin typeface="Consolas" pitchFamily="49" charset="0"/>
              </a:rPr>
              <a:t>  KEY: </a:t>
            </a:r>
            <a:r>
              <a:rPr lang="de-DE" sz="1100" dirty="0" err="1">
                <a:latin typeface="Consolas" pitchFamily="49" charset="0"/>
              </a:rPr>
              <a:t>TList</a:t>
            </a:r>
            <a:r>
              <a:rPr lang="de-DE" sz="1100" dirty="0">
                <a:latin typeface="Consolas" pitchFamily="49" charset="0"/>
              </a:rPr>
              <a:t>    BranchList;1    </a:t>
            </a:r>
            <a:r>
              <a:rPr lang="de-DE" sz="1100" dirty="0" err="1">
                <a:latin typeface="Consolas" pitchFamily="49" charset="0"/>
              </a:rPr>
              <a:t>Doubly</a:t>
            </a:r>
            <a:r>
              <a:rPr lang="de-DE" sz="1100" dirty="0">
                <a:latin typeface="Consolas" pitchFamily="49" charset="0"/>
              </a:rPr>
              <a:t> </a:t>
            </a:r>
            <a:r>
              <a:rPr lang="de-DE" sz="1100" dirty="0" err="1">
                <a:latin typeface="Consolas" pitchFamily="49" charset="0"/>
              </a:rPr>
              <a:t>linked</a:t>
            </a:r>
            <a:r>
              <a:rPr lang="de-DE" sz="1100" dirty="0">
                <a:latin typeface="Consolas" pitchFamily="49" charset="0"/>
              </a:rPr>
              <a:t> </a:t>
            </a:r>
            <a:r>
              <a:rPr lang="de-DE" sz="1100" dirty="0" err="1">
                <a:latin typeface="Consolas" pitchFamily="49" charset="0"/>
              </a:rPr>
              <a:t>list</a:t>
            </a:r>
            <a:endParaRPr lang="de-DE" sz="1100" dirty="0">
              <a:latin typeface="Consolas" pitchFamily="49" charset="0"/>
            </a:endParaRPr>
          </a:p>
          <a:p>
            <a:r>
              <a:rPr lang="de-DE" sz="1100" dirty="0">
                <a:latin typeface="Consolas" pitchFamily="49" charset="0"/>
              </a:rPr>
              <a:t>  KEY: </a:t>
            </a:r>
            <a:r>
              <a:rPr lang="de-DE" sz="1100" dirty="0" err="1">
                <a:latin typeface="Consolas" pitchFamily="49" charset="0"/>
              </a:rPr>
              <a:t>FairFileHeader</a:t>
            </a:r>
            <a:r>
              <a:rPr lang="de-DE" sz="1100" dirty="0">
                <a:latin typeface="Consolas" pitchFamily="49" charset="0"/>
              </a:rPr>
              <a:t>   FileHeader;1</a:t>
            </a:r>
          </a:p>
          <a:p>
            <a:r>
              <a:rPr lang="de-DE" sz="1100" b="1" dirty="0">
                <a:solidFill>
                  <a:srgbClr val="CC0099"/>
                </a:solidFill>
                <a:latin typeface="Consolas" pitchFamily="49" charset="0"/>
              </a:rPr>
              <a:t>  KEY: </a:t>
            </a:r>
            <a:r>
              <a:rPr lang="de-DE" sz="1100" b="1" dirty="0" err="1">
                <a:solidFill>
                  <a:srgbClr val="CC0099"/>
                </a:solidFill>
                <a:latin typeface="Consolas" pitchFamily="49" charset="0"/>
              </a:rPr>
              <a:t>TTree</a:t>
            </a:r>
            <a:r>
              <a:rPr lang="de-DE" sz="1100" b="1" dirty="0">
                <a:solidFill>
                  <a:srgbClr val="CC0099"/>
                </a:solidFill>
                <a:latin typeface="Consolas" pitchFamily="49" charset="0"/>
              </a:rPr>
              <a:t>    ntp0;1  J/</a:t>
            </a:r>
            <a:r>
              <a:rPr lang="de-DE" sz="1100" b="1" dirty="0" err="1">
                <a:solidFill>
                  <a:srgbClr val="CC0099"/>
                </a:solidFill>
                <a:latin typeface="Consolas" pitchFamily="49" charset="0"/>
              </a:rPr>
              <a:t>psi</a:t>
            </a:r>
            <a:r>
              <a:rPr lang="de-DE" sz="1100" b="1" dirty="0">
                <a:solidFill>
                  <a:srgbClr val="CC0099"/>
                </a:solidFill>
                <a:latin typeface="Consolas" pitchFamily="49" charset="0"/>
              </a:rPr>
              <a:t>-&gt;</a:t>
            </a:r>
            <a:r>
              <a:rPr lang="de-DE" sz="1100" b="1" dirty="0" err="1">
                <a:solidFill>
                  <a:srgbClr val="CC0099"/>
                </a:solidFill>
                <a:latin typeface="Consolas" pitchFamily="49" charset="0"/>
              </a:rPr>
              <a:t>mu</a:t>
            </a:r>
            <a:r>
              <a:rPr lang="de-DE" sz="1100" b="1" dirty="0">
                <a:solidFill>
                  <a:srgbClr val="CC0099"/>
                </a:solidFill>
                <a:latin typeface="Consolas" pitchFamily="49" charset="0"/>
              </a:rPr>
              <a:t>+ </a:t>
            </a:r>
            <a:r>
              <a:rPr lang="de-DE" sz="1100" b="1" dirty="0" err="1">
                <a:solidFill>
                  <a:srgbClr val="CC0099"/>
                </a:solidFill>
                <a:latin typeface="Consolas" pitchFamily="49" charset="0"/>
              </a:rPr>
              <a:t>mu</a:t>
            </a:r>
            <a:r>
              <a:rPr lang="de-DE" sz="1100" b="1" dirty="0">
                <a:solidFill>
                  <a:srgbClr val="CC0099"/>
                </a:solidFill>
                <a:latin typeface="Consolas" pitchFamily="49" charset="0"/>
              </a:rPr>
              <a:t>-</a:t>
            </a:r>
          </a:p>
          <a:p>
            <a:r>
              <a:rPr lang="de-DE" sz="1100" b="1" dirty="0">
                <a:solidFill>
                  <a:srgbClr val="CC0099"/>
                </a:solidFill>
                <a:latin typeface="Consolas" pitchFamily="49" charset="0"/>
              </a:rPr>
              <a:t>  KEY: </a:t>
            </a:r>
            <a:r>
              <a:rPr lang="de-DE" sz="1100" b="1" dirty="0" err="1">
                <a:solidFill>
                  <a:srgbClr val="CC0099"/>
                </a:solidFill>
                <a:latin typeface="Consolas" pitchFamily="49" charset="0"/>
              </a:rPr>
              <a:t>TTree</a:t>
            </a:r>
            <a:r>
              <a:rPr lang="de-DE" sz="1100" b="1" dirty="0">
                <a:solidFill>
                  <a:srgbClr val="CC0099"/>
                </a:solidFill>
                <a:latin typeface="Consolas" pitchFamily="49" charset="0"/>
              </a:rPr>
              <a:t>    ntp1;1  </a:t>
            </a:r>
            <a:r>
              <a:rPr lang="de-DE" sz="1100" b="1" dirty="0" err="1">
                <a:solidFill>
                  <a:srgbClr val="CC0099"/>
                </a:solidFill>
                <a:latin typeface="Consolas" pitchFamily="49" charset="0"/>
              </a:rPr>
              <a:t>pbarpSystem</a:t>
            </a:r>
            <a:r>
              <a:rPr lang="de-DE" sz="1100" b="1" dirty="0">
                <a:solidFill>
                  <a:srgbClr val="CC0099"/>
                </a:solidFill>
                <a:latin typeface="Consolas" pitchFamily="49" charset="0"/>
              </a:rPr>
              <a:t>-&gt;J/</a:t>
            </a:r>
            <a:r>
              <a:rPr lang="de-DE" sz="1100" b="1" dirty="0" err="1">
                <a:solidFill>
                  <a:srgbClr val="CC0099"/>
                </a:solidFill>
                <a:latin typeface="Consolas" pitchFamily="49" charset="0"/>
              </a:rPr>
              <a:t>psi</a:t>
            </a:r>
            <a:r>
              <a:rPr lang="de-DE" sz="1100" b="1" dirty="0">
                <a:solidFill>
                  <a:srgbClr val="CC0099"/>
                </a:solidFill>
                <a:latin typeface="Consolas" pitchFamily="49" charset="0"/>
              </a:rPr>
              <a:t> </a:t>
            </a:r>
            <a:r>
              <a:rPr lang="de-DE" sz="1100" b="1" dirty="0" err="1">
                <a:solidFill>
                  <a:srgbClr val="CC0099"/>
                </a:solidFill>
                <a:latin typeface="Consolas" pitchFamily="49" charset="0"/>
              </a:rPr>
              <a:t>pi</a:t>
            </a:r>
            <a:r>
              <a:rPr lang="de-DE" sz="1100" b="1" dirty="0">
                <a:solidFill>
                  <a:srgbClr val="CC0099"/>
                </a:solidFill>
                <a:latin typeface="Consolas" pitchFamily="49" charset="0"/>
              </a:rPr>
              <a:t>+ </a:t>
            </a:r>
            <a:r>
              <a:rPr lang="de-DE" sz="1100" b="1" dirty="0" err="1" smtClean="0">
                <a:solidFill>
                  <a:srgbClr val="CC0099"/>
                </a:solidFill>
                <a:latin typeface="Consolas" pitchFamily="49" charset="0"/>
              </a:rPr>
              <a:t>pi</a:t>
            </a:r>
            <a:r>
              <a:rPr lang="de-DE" sz="1100" b="1" dirty="0" smtClean="0">
                <a:solidFill>
                  <a:srgbClr val="CC0099"/>
                </a:solidFill>
                <a:latin typeface="Consolas" pitchFamily="49" charset="0"/>
              </a:rPr>
              <a:t>-</a:t>
            </a:r>
            <a:endParaRPr lang="de-DE" sz="1100" b="1" dirty="0">
              <a:solidFill>
                <a:srgbClr val="CC0099"/>
              </a:solidFill>
              <a:latin typeface="Consolas" pitchFamily="49" charset="0"/>
            </a:endParaRPr>
          </a:p>
        </p:txBody>
      </p:sp>
      <p:sp>
        <p:nvSpPr>
          <p:cNvPr id="9" name="Pfeil nach unten 8"/>
          <p:cNvSpPr/>
          <p:nvPr/>
        </p:nvSpPr>
        <p:spPr>
          <a:xfrm>
            <a:off x="4052381" y="4448964"/>
            <a:ext cx="576064" cy="2530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0059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Quick Analysis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/>
              <a:t>Based on </a:t>
            </a:r>
            <a:r>
              <a:rPr lang="de-DE">
                <a:solidFill>
                  <a:srgbClr val="FF0066"/>
                </a:solidFill>
              </a:rPr>
              <a:t>PndSimpleCombiner </a:t>
            </a:r>
            <a:r>
              <a:rPr lang="de-DE"/>
              <a:t>&amp; </a:t>
            </a:r>
            <a:r>
              <a:rPr lang="de-DE">
                <a:solidFill>
                  <a:srgbClr val="FF0066"/>
                </a:solidFill>
              </a:rPr>
              <a:t>PndSimpleCombinerTask</a:t>
            </a:r>
          </a:p>
          <a:p>
            <a:pPr lvl="1"/>
            <a:r>
              <a:rPr lang="de-DE"/>
              <a:t>very simple and compact analysis approach</a:t>
            </a:r>
          </a:p>
          <a:p>
            <a:pPr lvl="1"/>
            <a:r>
              <a:rPr lang="de-DE"/>
              <a:t>runs analysis in FairTask (more stable)</a:t>
            </a:r>
            <a:endParaRPr lang="de-DE" sz="1200"/>
          </a:p>
          <a:p>
            <a:r>
              <a:rPr lang="de-DE"/>
              <a:t>Reco e.g. of mode </a:t>
            </a:r>
            <a:r>
              <a:rPr lang="el-GR">
                <a:solidFill>
                  <a:srgbClr val="0000FF"/>
                </a:solidFill>
                <a:latin typeface="Arev Sans"/>
                <a:ea typeface="Arev Sans"/>
              </a:rPr>
              <a:t>ψ</a:t>
            </a:r>
            <a:r>
              <a:rPr lang="de-DE">
                <a:solidFill>
                  <a:srgbClr val="0000FF"/>
                </a:solidFill>
                <a:latin typeface="Arev Sans"/>
                <a:ea typeface="Arev Sans"/>
              </a:rPr>
              <a:t>' → J/</a:t>
            </a:r>
            <a:r>
              <a:rPr lang="el-GR">
                <a:solidFill>
                  <a:srgbClr val="0000FF"/>
                </a:solidFill>
                <a:latin typeface="Arev Sans"/>
                <a:ea typeface="Arev Sans"/>
              </a:rPr>
              <a:t>ψ</a:t>
            </a:r>
            <a:r>
              <a:rPr lang="de-DE">
                <a:solidFill>
                  <a:srgbClr val="0000FF"/>
                </a:solidFill>
                <a:latin typeface="Arev Sans"/>
                <a:ea typeface="Arev Sans"/>
              </a:rPr>
              <a:t> (→ </a:t>
            </a:r>
            <a:r>
              <a:rPr lang="el-GR">
                <a:solidFill>
                  <a:srgbClr val="0000FF"/>
                </a:solidFill>
                <a:latin typeface="Arev Sans"/>
                <a:ea typeface="Arev Sans"/>
              </a:rPr>
              <a:t>μ</a:t>
            </a:r>
            <a:r>
              <a:rPr lang="de-DE" baseline="30000">
                <a:solidFill>
                  <a:srgbClr val="0000FF"/>
                </a:solidFill>
                <a:latin typeface="Arev Sans"/>
                <a:ea typeface="Arev Sans"/>
              </a:rPr>
              <a:t>+</a:t>
            </a:r>
            <a:r>
              <a:rPr lang="el-GR">
                <a:solidFill>
                  <a:srgbClr val="0000FF"/>
                </a:solidFill>
                <a:latin typeface="Arev Sans"/>
                <a:ea typeface="Arev Sans"/>
              </a:rPr>
              <a:t>μ</a:t>
            </a:r>
            <a:r>
              <a:rPr lang="de-DE" baseline="30000">
                <a:solidFill>
                  <a:srgbClr val="0000FF"/>
                </a:solidFill>
                <a:latin typeface="Arev Sans"/>
                <a:ea typeface="Arev Sans"/>
              </a:rPr>
              <a:t>−</a:t>
            </a:r>
            <a:r>
              <a:rPr lang="de-DE">
                <a:solidFill>
                  <a:srgbClr val="0000FF"/>
                </a:solidFill>
                <a:latin typeface="Arev Sans"/>
                <a:ea typeface="Arev Sans"/>
              </a:rPr>
              <a:t>) </a:t>
            </a:r>
            <a:r>
              <a:rPr lang="el-GR">
                <a:solidFill>
                  <a:srgbClr val="0000FF"/>
                </a:solidFill>
                <a:latin typeface="Arev Sans"/>
                <a:ea typeface="Arev Sans"/>
              </a:rPr>
              <a:t>π</a:t>
            </a:r>
            <a:r>
              <a:rPr lang="de-DE" baseline="30000">
                <a:solidFill>
                  <a:srgbClr val="0000FF"/>
                </a:solidFill>
                <a:latin typeface="Arev Sans"/>
                <a:ea typeface="Arev Sans"/>
              </a:rPr>
              <a:t>+</a:t>
            </a:r>
            <a:r>
              <a:rPr lang="el-GR">
                <a:solidFill>
                  <a:srgbClr val="0000FF"/>
                </a:solidFill>
                <a:latin typeface="Arev Sans"/>
                <a:ea typeface="Arev Sans"/>
              </a:rPr>
              <a:t>π</a:t>
            </a:r>
            <a:r>
              <a:rPr lang="de-DE" baseline="30000">
                <a:solidFill>
                  <a:srgbClr val="0000FF"/>
                </a:solidFill>
                <a:latin typeface="Arev Sans"/>
                <a:ea typeface="Arev Sans"/>
              </a:rPr>
              <a:t>−</a:t>
            </a:r>
            <a:r>
              <a:rPr lang="de-DE">
                <a:solidFill>
                  <a:srgbClr val="0000FF"/>
                </a:solidFill>
              </a:rPr>
              <a:t/>
            </a:r>
            <a:br>
              <a:rPr lang="de-DE">
                <a:solidFill>
                  <a:srgbClr val="0000FF"/>
                </a:solidFill>
              </a:rPr>
            </a:br>
            <a:r>
              <a:rPr lang="de-DE"/>
              <a:t>incl. vertex and 4C fit can be done by </a:t>
            </a:r>
            <a:r>
              <a:rPr lang="de-DE">
                <a:solidFill>
                  <a:schemeClr val="tx1">
                    <a:lumMod val="50000"/>
                    <a:lumOff val="50000"/>
                  </a:schemeClr>
                </a:solidFill>
              </a:rPr>
              <a:t>(tutorials/analysis):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PANDA Computing Workshop - Thailand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2EA1A-DB2C-429E-9D81-0093CC949484}" type="slidenum">
              <a:rPr lang="de-DE" smtClean="0"/>
              <a:pPr/>
              <a:t>33</a:t>
            </a:fld>
            <a:endParaRPr lang="de-DE"/>
          </a:p>
        </p:txBody>
      </p:sp>
      <p:sp>
        <p:nvSpPr>
          <p:cNvPr id="25" name="Textfeld 24"/>
          <p:cNvSpPr txBox="1"/>
          <p:nvPr/>
        </p:nvSpPr>
        <p:spPr>
          <a:xfrm>
            <a:off x="467544" y="2980109"/>
            <a:ext cx="8261918" cy="1384995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de-DE" sz="1400">
                <a:latin typeface="Consolas" pitchFamily="49" charset="0"/>
              </a:rPr>
              <a:t>root -l -b -q '</a:t>
            </a:r>
            <a:r>
              <a:rPr lang="de-DE" sz="1400" b="1">
                <a:solidFill>
                  <a:srgbClr val="0000FF"/>
                </a:solidFill>
                <a:latin typeface="Consolas" pitchFamily="49" charset="0"/>
              </a:rPr>
              <a:t>quickana.C</a:t>
            </a:r>
            <a:r>
              <a:rPr lang="de-DE" sz="1400">
                <a:latin typeface="Consolas" pitchFamily="49" charset="0"/>
              </a:rPr>
              <a:t>(</a:t>
            </a:r>
          </a:p>
          <a:p>
            <a:r>
              <a:rPr lang="de-DE" sz="1400">
                <a:latin typeface="Consolas" pitchFamily="49" charset="0"/>
              </a:rPr>
              <a:t>     „signal_pid.root",                             </a:t>
            </a:r>
            <a:r>
              <a:rPr lang="de-DE" sz="1400">
                <a:solidFill>
                  <a:srgbClr val="008000"/>
                </a:solidFill>
                <a:latin typeface="Consolas" pitchFamily="49" charset="0"/>
              </a:rPr>
              <a:t>// input file</a:t>
            </a:r>
          </a:p>
          <a:p>
            <a:r>
              <a:rPr lang="de-DE" sz="1400">
                <a:latin typeface="Consolas" pitchFamily="49" charset="0"/>
              </a:rPr>
              <a:t>      6.232,                                        </a:t>
            </a:r>
            <a:r>
              <a:rPr lang="de-DE" sz="1400">
                <a:solidFill>
                  <a:srgbClr val="008000"/>
                </a:solidFill>
                <a:latin typeface="Consolas" pitchFamily="49" charset="0"/>
              </a:rPr>
              <a:t>// p [GeV/c]</a:t>
            </a:r>
          </a:p>
          <a:p>
            <a:r>
              <a:rPr lang="de-DE" sz="1400">
                <a:latin typeface="Consolas" pitchFamily="49" charset="0"/>
              </a:rPr>
              <a:t>     </a:t>
            </a:r>
            <a:r>
              <a:rPr lang="de-DE" sz="1400">
                <a:solidFill>
                  <a:srgbClr val="CC0099"/>
                </a:solidFill>
                <a:latin typeface="Consolas" pitchFamily="49" charset="0"/>
              </a:rPr>
              <a:t>"J/psi-&gt;mu+ mu-; pbarpSystem-&gt;J/psi pi+ pi-"</a:t>
            </a:r>
            <a:r>
              <a:rPr lang="de-DE" sz="1400">
                <a:latin typeface="Consolas" pitchFamily="49" charset="0"/>
              </a:rPr>
              <a:t>,  </a:t>
            </a:r>
            <a:r>
              <a:rPr lang="de-DE" sz="1400">
                <a:solidFill>
                  <a:srgbClr val="008000"/>
                </a:solidFill>
                <a:latin typeface="Consolas" pitchFamily="49" charset="0"/>
              </a:rPr>
              <a:t>// decay tree reco</a:t>
            </a:r>
          </a:p>
          <a:p>
            <a:r>
              <a:rPr lang="de-DE" sz="1400">
                <a:latin typeface="Consolas" pitchFamily="49" charset="0"/>
              </a:rPr>
              <a:t>      0,                                            </a:t>
            </a:r>
            <a:r>
              <a:rPr lang="de-DE" sz="1400">
                <a:solidFill>
                  <a:srgbClr val="008000"/>
                </a:solidFill>
                <a:latin typeface="Consolas" pitchFamily="49" charset="0"/>
              </a:rPr>
              <a:t>// #events (0=all)  </a:t>
            </a:r>
          </a:p>
          <a:p>
            <a:r>
              <a:rPr lang="de-DE" sz="1400">
                <a:latin typeface="Consolas" pitchFamily="49" charset="0"/>
              </a:rPr>
              <a:t>     "fit4c:fitvtx:mwin(J/psi)=0.8"</a:t>
            </a:r>
            <a:r>
              <a:rPr lang="de-DE" sz="1400">
                <a:solidFill>
                  <a:srgbClr val="CC0099"/>
                </a:solidFill>
                <a:latin typeface="Consolas" pitchFamily="49" charset="0"/>
              </a:rPr>
              <a:t> </a:t>
            </a:r>
            <a:r>
              <a:rPr lang="de-DE" sz="1400">
                <a:latin typeface="Consolas" pitchFamily="49" charset="0"/>
              </a:rPr>
              <a:t>)'              </a:t>
            </a:r>
            <a:r>
              <a:rPr lang="de-DE" sz="1400">
                <a:solidFill>
                  <a:srgbClr val="008000"/>
                </a:solidFill>
                <a:latin typeface="Consolas" pitchFamily="49" charset="0"/>
              </a:rPr>
              <a:t>// some parameters</a:t>
            </a:r>
            <a:endParaRPr lang="de-DE" sz="1400" dirty="0">
              <a:solidFill>
                <a:srgbClr val="008000"/>
              </a:solidFill>
              <a:latin typeface="Consolas" pitchFamily="49" charset="0"/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467544" y="4765501"/>
            <a:ext cx="8261918" cy="1615827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de-DE" sz="1100" smtClean="0">
                <a:latin typeface="Consolas" pitchFamily="49" charset="0"/>
              </a:rPr>
              <a:t>Attaching </a:t>
            </a:r>
            <a:r>
              <a:rPr lang="de-DE" sz="1100">
                <a:latin typeface="Consolas" pitchFamily="49" charset="0"/>
              </a:rPr>
              <a:t>file pid_complete_ana.root as _file0...</a:t>
            </a:r>
          </a:p>
          <a:p>
            <a:r>
              <a:rPr lang="de-DE" sz="1100">
                <a:latin typeface="Consolas" pitchFamily="49" charset="0"/>
              </a:rPr>
              <a:t>root [1] .ls</a:t>
            </a:r>
          </a:p>
          <a:p>
            <a:r>
              <a:rPr lang="de-DE" sz="1100">
                <a:latin typeface="Consolas" pitchFamily="49" charset="0"/>
              </a:rPr>
              <a:t>TFile**         pid_complete_ana.root</a:t>
            </a:r>
          </a:p>
          <a:p>
            <a:r>
              <a:rPr lang="de-DE" sz="1100">
                <a:latin typeface="Consolas" pitchFamily="49" charset="0"/>
              </a:rPr>
              <a:t> TFile*         pid_complete_ana.root</a:t>
            </a:r>
          </a:p>
          <a:p>
            <a:r>
              <a:rPr lang="de-DE" sz="1100">
                <a:latin typeface="Consolas" pitchFamily="49" charset="0"/>
              </a:rPr>
              <a:t>  KEY: TFolder  cbmout;1        Main Output Folder</a:t>
            </a:r>
          </a:p>
          <a:p>
            <a:r>
              <a:rPr lang="de-DE" sz="1100">
                <a:latin typeface="Consolas" pitchFamily="49" charset="0"/>
              </a:rPr>
              <a:t>  KEY: TList    BranchList;1    Doubly linked list</a:t>
            </a:r>
          </a:p>
          <a:p>
            <a:r>
              <a:rPr lang="de-DE" sz="1100">
                <a:latin typeface="Consolas" pitchFamily="49" charset="0"/>
              </a:rPr>
              <a:t>  KEY: FairFileHeader   FileHeader;1</a:t>
            </a:r>
          </a:p>
          <a:p>
            <a:r>
              <a:rPr lang="de-DE" sz="1100" b="1">
                <a:solidFill>
                  <a:srgbClr val="0000FF"/>
                </a:solidFill>
                <a:latin typeface="Consolas" pitchFamily="49" charset="0"/>
              </a:rPr>
              <a:t>  </a:t>
            </a:r>
            <a:r>
              <a:rPr lang="de-DE" sz="1100" b="1">
                <a:solidFill>
                  <a:srgbClr val="CC0099"/>
                </a:solidFill>
                <a:latin typeface="Consolas" pitchFamily="49" charset="0"/>
              </a:rPr>
              <a:t>KEY: TTree    ntp0;1  J/psi-&gt;mu+ mu-</a:t>
            </a:r>
          </a:p>
          <a:p>
            <a:r>
              <a:rPr lang="de-DE" sz="1100" b="1">
                <a:solidFill>
                  <a:srgbClr val="CC0099"/>
                </a:solidFill>
                <a:latin typeface="Consolas" pitchFamily="49" charset="0"/>
              </a:rPr>
              <a:t>  KEY: TTree    ntp1;1  pbarpSystem-&gt;J/psi pi+ </a:t>
            </a:r>
            <a:r>
              <a:rPr lang="de-DE" sz="1100" b="1" smtClean="0">
                <a:solidFill>
                  <a:srgbClr val="CC0099"/>
                </a:solidFill>
                <a:latin typeface="Consolas" pitchFamily="49" charset="0"/>
              </a:rPr>
              <a:t>pi-</a:t>
            </a:r>
            <a:endParaRPr lang="de-DE" sz="1100" b="1">
              <a:solidFill>
                <a:srgbClr val="CC0099"/>
              </a:solidFill>
              <a:latin typeface="Consolas" pitchFamily="49" charset="0"/>
            </a:endParaRPr>
          </a:p>
        </p:txBody>
      </p:sp>
      <p:sp>
        <p:nvSpPr>
          <p:cNvPr id="9" name="Pfeil nach unten 8"/>
          <p:cNvSpPr/>
          <p:nvPr/>
        </p:nvSpPr>
        <p:spPr>
          <a:xfrm>
            <a:off x="4052381" y="4365104"/>
            <a:ext cx="576064" cy="2767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4" name="Gruppieren 13"/>
          <p:cNvGrpSpPr/>
          <p:nvPr/>
        </p:nvGrpSpPr>
        <p:grpSpPr>
          <a:xfrm>
            <a:off x="1350430" y="692696"/>
            <a:ext cx="7366691" cy="4968552"/>
            <a:chOff x="1350430" y="920009"/>
            <a:chExt cx="7366691" cy="4968552"/>
          </a:xfrm>
        </p:grpSpPr>
        <p:sp>
          <p:nvSpPr>
            <p:cNvPr id="13" name="Rechteckige Legende 12"/>
            <p:cNvSpPr/>
            <p:nvPr/>
          </p:nvSpPr>
          <p:spPr>
            <a:xfrm>
              <a:off x="1350430" y="920009"/>
              <a:ext cx="7366691" cy="4968552"/>
            </a:xfrm>
            <a:prstGeom prst="wedgeRectCallout">
              <a:avLst>
                <a:gd name="adj1" fmla="val -39989"/>
                <a:gd name="adj2" fmla="val 59774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80" t="4230" r="21896" b="12644"/>
            <a:stretch/>
          </p:blipFill>
          <p:spPr bwMode="auto">
            <a:xfrm>
              <a:off x="1381771" y="960146"/>
              <a:ext cx="7301483" cy="4896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90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Quick Analysis Parameters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85720" y="908720"/>
            <a:ext cx="8572560" cy="52864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200" smtClean="0">
                <a:solidFill>
                  <a:srgbClr val="0099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https</a:t>
            </a:r>
            <a:r>
              <a:rPr lang="de-DE" sz="1200">
                <a:solidFill>
                  <a:srgbClr val="0099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://panda-wiki.gsi.de/foswiki/bin/view/Computing/PandaRootRhoTutorial#A_5._Quick_analysis</a:t>
            </a:r>
            <a:endParaRPr lang="de-DE" sz="1600">
              <a:solidFill>
                <a:srgbClr val="0099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de-DE" sz="1600">
              <a:solidFill>
                <a:srgbClr val="0099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PANDA Computing Workshop - Thailand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2EA1A-DB2C-429E-9D81-0093CC949484}" type="slidenum">
              <a:rPr lang="de-DE" smtClean="0"/>
              <a:pPr/>
              <a:t>34</a:t>
            </a:fld>
            <a:endParaRPr lang="de-D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19" t="14222" r="9197" b="9080"/>
          <a:stretch/>
        </p:blipFill>
        <p:spPr bwMode="auto">
          <a:xfrm>
            <a:off x="107504" y="1196752"/>
            <a:ext cx="8909583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8294049" y="1556792"/>
            <a:ext cx="7873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smtClean="0">
                <a:solidFill>
                  <a:srgbClr val="0000FF"/>
                </a:solidFill>
              </a:rPr>
              <a:t>fitting</a:t>
            </a:r>
            <a:endParaRPr lang="de-DE" sz="1600">
              <a:solidFill>
                <a:srgbClr val="0000FF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7938118" y="2123564"/>
            <a:ext cx="12202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smtClean="0">
                <a:solidFill>
                  <a:srgbClr val="0000FF"/>
                </a:solidFill>
              </a:rPr>
              <a:t>mass cuts</a:t>
            </a:r>
            <a:endParaRPr lang="de-DE" sz="1600">
              <a:solidFill>
                <a:srgbClr val="0000FF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6660974" y="2852936"/>
            <a:ext cx="25667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smtClean="0">
                <a:solidFill>
                  <a:srgbClr val="0000FF"/>
                </a:solidFill>
              </a:rPr>
              <a:t>energy/momentum cut</a:t>
            </a:r>
            <a:endParaRPr lang="de-DE" sz="1600">
              <a:solidFill>
                <a:srgbClr val="0000FF"/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7740352" y="3717032"/>
            <a:ext cx="13372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smtClean="0">
                <a:solidFill>
                  <a:srgbClr val="0000FF"/>
                </a:solidFill>
              </a:rPr>
              <a:t>PID control</a:t>
            </a:r>
            <a:endParaRPr lang="de-DE" sz="1600">
              <a:solidFill>
                <a:srgbClr val="0000FF"/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7365249" y="5633870"/>
            <a:ext cx="17139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smtClean="0">
                <a:solidFill>
                  <a:srgbClr val="0000FF"/>
                </a:solidFill>
              </a:rPr>
              <a:t>output  control</a:t>
            </a:r>
            <a:endParaRPr lang="de-DE" sz="1600">
              <a:solidFill>
                <a:srgbClr val="0000FF"/>
              </a:solidFill>
            </a:endParaRPr>
          </a:p>
        </p:txBody>
      </p:sp>
      <p:sp>
        <p:nvSpPr>
          <p:cNvPr id="11" name="Geschweifte Klammer rechts 10"/>
          <p:cNvSpPr/>
          <p:nvPr/>
        </p:nvSpPr>
        <p:spPr>
          <a:xfrm>
            <a:off x="7938118" y="1556792"/>
            <a:ext cx="162274" cy="36933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 sz="1600"/>
          </a:p>
        </p:txBody>
      </p:sp>
      <p:sp>
        <p:nvSpPr>
          <p:cNvPr id="12" name="Geschweifte Klammer rechts 11"/>
          <p:cNvSpPr/>
          <p:nvPr/>
        </p:nvSpPr>
        <p:spPr>
          <a:xfrm>
            <a:off x="7814430" y="1988840"/>
            <a:ext cx="123688" cy="86409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 sz="1600"/>
          </a:p>
        </p:txBody>
      </p:sp>
      <p:sp>
        <p:nvSpPr>
          <p:cNvPr id="16" name="Geschweifte Klammer rechts 15"/>
          <p:cNvSpPr/>
          <p:nvPr/>
        </p:nvSpPr>
        <p:spPr>
          <a:xfrm>
            <a:off x="6516216" y="2852936"/>
            <a:ext cx="143274" cy="50405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 sz="1600"/>
          </a:p>
        </p:txBody>
      </p:sp>
      <p:sp>
        <p:nvSpPr>
          <p:cNvPr id="17" name="Geschweifte Klammer rechts 16"/>
          <p:cNvSpPr/>
          <p:nvPr/>
        </p:nvSpPr>
        <p:spPr>
          <a:xfrm>
            <a:off x="7439327" y="3356992"/>
            <a:ext cx="229017" cy="100811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 sz="1600"/>
          </a:p>
        </p:txBody>
      </p:sp>
      <p:sp>
        <p:nvSpPr>
          <p:cNvPr id="18" name="Geschweifte Klammer rechts 17"/>
          <p:cNvSpPr/>
          <p:nvPr/>
        </p:nvSpPr>
        <p:spPr>
          <a:xfrm>
            <a:off x="7092280" y="5373216"/>
            <a:ext cx="216024" cy="86409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 sz="1600"/>
          </a:p>
        </p:txBody>
      </p:sp>
    </p:spTree>
    <p:extLst>
      <p:ext uri="{BB962C8B-B14F-4D97-AF65-F5344CB8AC3E}">
        <p14:creationId xmlns:p14="http://schemas.microsoft.com/office/powerpoint/2010/main" val="16537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Quick </a:t>
            </a:r>
            <a:r>
              <a:rPr lang="de-DE" smtClean="0">
                <a:solidFill>
                  <a:srgbClr val="FFFF00"/>
                </a:solidFill>
              </a:rPr>
              <a:t>Fast </a:t>
            </a:r>
            <a:r>
              <a:rPr lang="de-DE" smtClean="0"/>
              <a:t>Simulation &amp; Analysis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/>
              <a:t>S</a:t>
            </a:r>
            <a:r>
              <a:rPr lang="de-DE" smtClean="0"/>
              <a:t>ame channel with Fast Sim → no simulation stage needed!</a:t>
            </a:r>
          </a:p>
          <a:p>
            <a:pPr lvl="1">
              <a:buFont typeface="Arev Sans" panose="020B0603030804020204" pitchFamily="34" charset="0"/>
              <a:buChar char="⇒"/>
            </a:pPr>
            <a:r>
              <a:rPr lang="de-DE" smtClean="0">
                <a:solidFill>
                  <a:srgbClr val="0000FF"/>
                </a:solidFill>
              </a:rPr>
              <a:t>Events are generated on-the-fly</a:t>
            </a:r>
            <a:endParaRPr lang="de-DE">
              <a:solidFill>
                <a:srgbClr val="0000FF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PANDA Computing Workshop - Thailand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2EA1A-DB2C-429E-9D81-0093CC949484}" type="slidenum">
              <a:rPr lang="de-DE" smtClean="0"/>
              <a:pPr/>
              <a:t>35</a:t>
            </a:fld>
            <a:endParaRPr lang="de-DE"/>
          </a:p>
        </p:txBody>
      </p:sp>
      <p:sp>
        <p:nvSpPr>
          <p:cNvPr id="25" name="Textfeld 24"/>
          <p:cNvSpPr txBox="1"/>
          <p:nvPr/>
        </p:nvSpPr>
        <p:spPr>
          <a:xfrm>
            <a:off x="467544" y="1901150"/>
            <a:ext cx="8261918" cy="1815882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de-DE" sz="1400" smtClean="0">
                <a:latin typeface="Consolas" pitchFamily="49" charset="0"/>
              </a:rPr>
              <a:t>root </a:t>
            </a:r>
            <a:r>
              <a:rPr lang="de-DE" sz="1400">
                <a:latin typeface="Consolas" pitchFamily="49" charset="0"/>
              </a:rPr>
              <a:t>-l -b -q </a:t>
            </a:r>
            <a:r>
              <a:rPr lang="de-DE" sz="1400" smtClean="0">
                <a:latin typeface="Consolas" pitchFamily="49" charset="0"/>
              </a:rPr>
              <a:t>'</a:t>
            </a:r>
            <a:r>
              <a:rPr lang="de-DE" sz="1400" b="1" smtClean="0">
                <a:solidFill>
                  <a:srgbClr val="0000FF"/>
                </a:solidFill>
                <a:latin typeface="Consolas" pitchFamily="49" charset="0"/>
              </a:rPr>
              <a:t>quickfsimana.C</a:t>
            </a:r>
            <a:r>
              <a:rPr lang="de-DE" sz="1400" smtClean="0">
                <a:latin typeface="Consolas" pitchFamily="49" charset="0"/>
              </a:rPr>
              <a:t>(</a:t>
            </a:r>
          </a:p>
          <a:p>
            <a:r>
              <a:rPr lang="de-DE" sz="1400">
                <a:latin typeface="Consolas" pitchFamily="49" charset="0"/>
              </a:rPr>
              <a:t> </a:t>
            </a:r>
            <a:r>
              <a:rPr lang="de-DE" sz="1400" smtClean="0">
                <a:latin typeface="Consolas" pitchFamily="49" charset="0"/>
              </a:rPr>
              <a:t>     "</a:t>
            </a:r>
            <a:r>
              <a:rPr lang="de-DE" sz="1400">
                <a:latin typeface="Consolas" pitchFamily="49" charset="0"/>
              </a:rPr>
              <a:t>jpsi</a:t>
            </a:r>
            <a:r>
              <a:rPr lang="de-DE" sz="1400" smtClean="0">
                <a:latin typeface="Consolas" pitchFamily="49" charset="0"/>
              </a:rPr>
              <a:t>",                                            </a:t>
            </a:r>
            <a:r>
              <a:rPr lang="de-DE" sz="1400" smtClean="0">
                <a:solidFill>
                  <a:srgbClr val="008000"/>
                </a:solidFill>
                <a:latin typeface="Consolas" pitchFamily="49" charset="0"/>
              </a:rPr>
              <a:t>// output prefix</a:t>
            </a:r>
          </a:p>
          <a:p>
            <a:r>
              <a:rPr lang="de-DE" sz="1400">
                <a:latin typeface="Consolas" pitchFamily="49" charset="0"/>
              </a:rPr>
              <a:t> </a:t>
            </a:r>
            <a:r>
              <a:rPr lang="de-DE" sz="1400" smtClean="0">
                <a:latin typeface="Consolas" pitchFamily="49" charset="0"/>
              </a:rPr>
              <a:t>     </a:t>
            </a:r>
            <a:r>
              <a:rPr lang="de-DE" sz="1400" smtClean="0">
                <a:solidFill>
                  <a:srgbClr val="CC0099"/>
                </a:solidFill>
                <a:latin typeface="Consolas" pitchFamily="49" charset="0"/>
              </a:rPr>
              <a:t>"</a:t>
            </a:r>
            <a:r>
              <a:rPr lang="de-DE" sz="1400">
                <a:solidFill>
                  <a:srgbClr val="CC0099"/>
                </a:solidFill>
                <a:latin typeface="Consolas" pitchFamily="49" charset="0"/>
              </a:rPr>
              <a:t>pp_Jpsi2pi_Jpsi_mumu.dec",</a:t>
            </a:r>
            <a:r>
              <a:rPr lang="de-DE" sz="1400">
                <a:latin typeface="Consolas" pitchFamily="49" charset="0"/>
              </a:rPr>
              <a:t> </a:t>
            </a:r>
            <a:r>
              <a:rPr lang="de-DE" sz="1400" smtClean="0">
                <a:latin typeface="Consolas" pitchFamily="49" charset="0"/>
              </a:rPr>
              <a:t>                       </a:t>
            </a:r>
            <a:r>
              <a:rPr lang="de-DE" sz="1400" smtClean="0">
                <a:solidFill>
                  <a:srgbClr val="008000"/>
                </a:solidFill>
                <a:latin typeface="Consolas" pitchFamily="49" charset="0"/>
              </a:rPr>
              <a:t>// generator</a:t>
            </a:r>
          </a:p>
          <a:p>
            <a:r>
              <a:rPr lang="de-DE" sz="1400">
                <a:latin typeface="Consolas" pitchFamily="49" charset="0"/>
              </a:rPr>
              <a:t> </a:t>
            </a:r>
            <a:r>
              <a:rPr lang="de-DE" sz="1400" smtClean="0">
                <a:latin typeface="Consolas" pitchFamily="49" charset="0"/>
              </a:rPr>
              <a:t>     6.232,                                             </a:t>
            </a:r>
            <a:r>
              <a:rPr lang="de-DE" sz="1400" smtClean="0">
                <a:solidFill>
                  <a:srgbClr val="008000"/>
                </a:solidFill>
                <a:latin typeface="Consolas" pitchFamily="49" charset="0"/>
              </a:rPr>
              <a:t>// p [GeV/c]</a:t>
            </a:r>
          </a:p>
          <a:p>
            <a:r>
              <a:rPr lang="de-DE" sz="1400">
                <a:latin typeface="Consolas" pitchFamily="49" charset="0"/>
              </a:rPr>
              <a:t> </a:t>
            </a:r>
            <a:r>
              <a:rPr lang="de-DE" sz="1400" smtClean="0">
                <a:latin typeface="Consolas" pitchFamily="49" charset="0"/>
              </a:rPr>
              <a:t>     </a:t>
            </a:r>
            <a:r>
              <a:rPr lang="de-DE" sz="1400" smtClean="0">
                <a:solidFill>
                  <a:srgbClr val="CC0099"/>
                </a:solidFill>
                <a:latin typeface="Consolas" pitchFamily="49" charset="0"/>
              </a:rPr>
              <a:t>"</a:t>
            </a:r>
            <a:r>
              <a:rPr lang="de-DE" sz="1400">
                <a:solidFill>
                  <a:srgbClr val="CC0099"/>
                </a:solidFill>
                <a:latin typeface="Consolas" pitchFamily="49" charset="0"/>
              </a:rPr>
              <a:t>J/psi -&gt; mu+ mu-; pbarpSystem -&gt; J/psi pi+ pi-", </a:t>
            </a:r>
            <a:r>
              <a:rPr lang="de-DE" sz="1400" smtClean="0">
                <a:solidFill>
                  <a:srgbClr val="CC0099"/>
                </a:solidFill>
                <a:latin typeface="Consolas" pitchFamily="49" charset="0"/>
              </a:rPr>
              <a:t> </a:t>
            </a:r>
            <a:r>
              <a:rPr lang="de-DE" sz="1400" smtClean="0">
                <a:solidFill>
                  <a:srgbClr val="008000"/>
                </a:solidFill>
                <a:latin typeface="Consolas" pitchFamily="49" charset="0"/>
              </a:rPr>
              <a:t>// decay tree reco</a:t>
            </a:r>
          </a:p>
          <a:p>
            <a:r>
              <a:rPr lang="de-DE" sz="1400">
                <a:latin typeface="Consolas" pitchFamily="49" charset="0"/>
              </a:rPr>
              <a:t> </a:t>
            </a:r>
            <a:r>
              <a:rPr lang="de-DE" sz="1400" smtClean="0">
                <a:latin typeface="Consolas" pitchFamily="49" charset="0"/>
              </a:rPr>
              <a:t>     1000</a:t>
            </a:r>
            <a:r>
              <a:rPr lang="de-DE" sz="1400">
                <a:latin typeface="Consolas" pitchFamily="49" charset="0"/>
              </a:rPr>
              <a:t>, </a:t>
            </a:r>
            <a:r>
              <a:rPr lang="de-DE" sz="1400" smtClean="0">
                <a:latin typeface="Consolas" pitchFamily="49" charset="0"/>
              </a:rPr>
              <a:t>                                             </a:t>
            </a:r>
            <a:r>
              <a:rPr lang="de-DE" sz="1400" smtClean="0">
                <a:solidFill>
                  <a:srgbClr val="008000"/>
                </a:solidFill>
                <a:latin typeface="Consolas" pitchFamily="49" charset="0"/>
              </a:rPr>
              <a:t>// # events generated</a:t>
            </a:r>
          </a:p>
          <a:p>
            <a:r>
              <a:rPr lang="de-DE" sz="1400" smtClean="0">
                <a:latin typeface="Consolas" pitchFamily="49" charset="0"/>
              </a:rPr>
              <a:t>      </a:t>
            </a:r>
            <a:r>
              <a:rPr lang="de-DE" sz="1400" smtClean="0">
                <a:solidFill>
                  <a:srgbClr val="CC3399"/>
                </a:solidFill>
                <a:latin typeface="Consolas" pitchFamily="49" charset="0"/>
              </a:rPr>
              <a:t>"</a:t>
            </a:r>
            <a:r>
              <a:rPr lang="de-DE" sz="1400">
                <a:solidFill>
                  <a:srgbClr val="CC3399"/>
                </a:solidFill>
                <a:latin typeface="Consolas" pitchFamily="49" charset="0"/>
              </a:rPr>
              <a:t>fit4c:fitvtx:mwin=0.8</a:t>
            </a:r>
            <a:r>
              <a:rPr lang="de-DE" sz="1400" smtClean="0">
                <a:solidFill>
                  <a:srgbClr val="CC3399"/>
                </a:solidFill>
                <a:latin typeface="Consolas" pitchFamily="49" charset="0"/>
              </a:rPr>
              <a:t>"</a:t>
            </a:r>
            <a:r>
              <a:rPr lang="de-DE" sz="1400" smtClean="0">
                <a:latin typeface="Consolas" pitchFamily="49" charset="0"/>
              </a:rPr>
              <a:t>,                           </a:t>
            </a:r>
            <a:r>
              <a:rPr lang="de-DE" sz="1400" smtClean="0">
                <a:solidFill>
                  <a:srgbClr val="008000"/>
                </a:solidFill>
                <a:latin typeface="Consolas" pitchFamily="49" charset="0"/>
              </a:rPr>
              <a:t>// parameters</a:t>
            </a:r>
          </a:p>
          <a:p>
            <a:r>
              <a:rPr lang="de-DE" sz="1400" smtClean="0">
                <a:latin typeface="Consolas" pitchFamily="49" charset="0"/>
              </a:rPr>
              <a:t>      0, 1, </a:t>
            </a:r>
            <a:r>
              <a:rPr lang="de-DE" sz="1400" smtClean="0">
                <a:latin typeface="Consolas" pitchFamily="49" charset="0"/>
              </a:rPr>
              <a:t>23 </a:t>
            </a:r>
            <a:r>
              <a:rPr lang="de-DE" sz="1400" smtClean="0">
                <a:latin typeface="Consolas" pitchFamily="49" charset="0"/>
              </a:rPr>
              <a:t>)'                       </a:t>
            </a:r>
            <a:r>
              <a:rPr lang="de-DE" sz="1400" smtClean="0">
                <a:latin typeface="Consolas" pitchFamily="49" charset="0"/>
              </a:rPr>
              <a:t> </a:t>
            </a:r>
            <a:r>
              <a:rPr lang="de-DE" sz="1400" smtClean="0">
                <a:solidFill>
                  <a:srgbClr val="008000"/>
                </a:solidFill>
                <a:latin typeface="Consolas" pitchFamily="49" charset="0"/>
              </a:rPr>
              <a:t>// no software trigger, </a:t>
            </a:r>
            <a:r>
              <a:rPr lang="de-DE" sz="1400" smtClean="0">
                <a:solidFill>
                  <a:srgbClr val="008000"/>
                </a:solidFill>
                <a:latin typeface="Consolas" pitchFamily="49" charset="0"/>
              </a:rPr>
              <a:t>#</a:t>
            </a:r>
            <a:r>
              <a:rPr lang="de-DE" sz="1400" smtClean="0">
                <a:solidFill>
                  <a:srgbClr val="008000"/>
                </a:solidFill>
                <a:latin typeface="Consolas" pitchFamily="49" charset="0"/>
              </a:rPr>
              <a:t>run=1, </a:t>
            </a:r>
            <a:r>
              <a:rPr lang="de-DE" sz="1400" smtClean="0">
                <a:solidFill>
                  <a:srgbClr val="008000"/>
                </a:solidFill>
                <a:latin typeface="Consolas" pitchFamily="49" charset="0"/>
              </a:rPr>
              <a:t>#</a:t>
            </a:r>
            <a:r>
              <a:rPr lang="de-DE" sz="1400" smtClean="0">
                <a:solidFill>
                  <a:srgbClr val="008000"/>
                </a:solidFill>
                <a:latin typeface="Consolas" pitchFamily="49" charset="0"/>
              </a:rPr>
              <a:t>mode=23</a:t>
            </a:r>
            <a:endParaRPr lang="de-DE" sz="1400" smtClean="0">
              <a:solidFill>
                <a:srgbClr val="008000"/>
              </a:solidFill>
              <a:latin typeface="Consolas" pitchFamily="49" charset="0"/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467544" y="4277414"/>
            <a:ext cx="8261918" cy="1815882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de-DE" sz="1400">
                <a:latin typeface="Consolas" pitchFamily="49" charset="0"/>
              </a:rPr>
              <a:t>TFile**         </a:t>
            </a:r>
            <a:r>
              <a:rPr lang="de-DE" sz="1400" b="1">
                <a:solidFill>
                  <a:srgbClr val="0000FF"/>
                </a:solidFill>
                <a:latin typeface="Consolas" pitchFamily="49" charset="0"/>
              </a:rPr>
              <a:t>jpsi_0_ana.root</a:t>
            </a:r>
          </a:p>
          <a:p>
            <a:r>
              <a:rPr lang="de-DE" sz="1400">
                <a:latin typeface="Consolas" pitchFamily="49" charset="0"/>
              </a:rPr>
              <a:t> TFile*         </a:t>
            </a:r>
            <a:r>
              <a:rPr lang="de-DE" sz="1400" b="1">
                <a:solidFill>
                  <a:srgbClr val="0000FF"/>
                </a:solidFill>
                <a:latin typeface="Consolas" pitchFamily="49" charset="0"/>
              </a:rPr>
              <a:t>jpsi_0_ana.root</a:t>
            </a:r>
          </a:p>
          <a:p>
            <a:r>
              <a:rPr lang="de-DE" sz="1400">
                <a:latin typeface="Consolas" pitchFamily="49" charset="0"/>
              </a:rPr>
              <a:t>  KEY: TFolder  cbmroot;1       Main Folder</a:t>
            </a:r>
          </a:p>
          <a:p>
            <a:r>
              <a:rPr lang="de-DE" sz="1400">
                <a:latin typeface="Consolas" pitchFamily="49" charset="0"/>
              </a:rPr>
              <a:t>  KEY: TList    BranchList;1    Doubly linked list</a:t>
            </a:r>
          </a:p>
          <a:p>
            <a:r>
              <a:rPr lang="de-DE" sz="1400">
                <a:latin typeface="Consolas" pitchFamily="49" charset="0"/>
              </a:rPr>
              <a:t>  KEY: FairFileHeader   FileHeader;1</a:t>
            </a:r>
          </a:p>
          <a:p>
            <a:r>
              <a:rPr lang="de-DE" sz="1400" b="1">
                <a:solidFill>
                  <a:srgbClr val="CC0099"/>
                </a:solidFill>
                <a:latin typeface="Consolas" pitchFamily="49" charset="0"/>
              </a:rPr>
              <a:t>  KEY: TTree    ntp0;1  J/psi -&gt; mu+ mu-</a:t>
            </a:r>
          </a:p>
          <a:p>
            <a:r>
              <a:rPr lang="de-DE" sz="1400" b="1">
                <a:solidFill>
                  <a:srgbClr val="CC0099"/>
                </a:solidFill>
                <a:latin typeface="Consolas" pitchFamily="49" charset="0"/>
              </a:rPr>
              <a:t>  KEY: TTree    ntp1;1  pbarpSystem -&gt; J/psi pi+ pi-</a:t>
            </a:r>
          </a:p>
          <a:p>
            <a:r>
              <a:rPr lang="de-DE" sz="1400">
                <a:latin typeface="Consolas" pitchFamily="49" charset="0"/>
              </a:rPr>
              <a:t>  KEY: TTree    cbmsim;1        /cbmroot</a:t>
            </a:r>
          </a:p>
        </p:txBody>
      </p:sp>
      <p:sp>
        <p:nvSpPr>
          <p:cNvPr id="10" name="Pfeil nach unten 9"/>
          <p:cNvSpPr/>
          <p:nvPr/>
        </p:nvSpPr>
        <p:spPr>
          <a:xfrm>
            <a:off x="4091727" y="3845366"/>
            <a:ext cx="576064" cy="2767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642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Quick Fast Simulation &amp; Analysis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mtClean="0">
                <a:solidFill>
                  <a:srgbClr val="CC3399"/>
                </a:solidFill>
              </a:rPr>
              <a:t>Generator configuration</a:t>
            </a:r>
          </a:p>
          <a:p>
            <a:pPr marL="623888" lvl="1" indent="-166688">
              <a:tabLst>
                <a:tab pos="2954338" algn="l"/>
              </a:tabLst>
            </a:pPr>
            <a:r>
              <a:rPr lang="de-DE" sz="1800" smtClean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'xyz.dec[:iniRes]'	</a:t>
            </a:r>
            <a:r>
              <a:rPr lang="de-DE" sz="1800" smtClean="0"/>
              <a:t>: decay file w/ optional initial resonance</a:t>
            </a:r>
          </a:p>
          <a:p>
            <a:pPr marL="623888" lvl="1" indent="-166688">
              <a:tabLst>
                <a:tab pos="2954338" algn="l"/>
              </a:tabLst>
            </a:pPr>
            <a:r>
              <a:rPr lang="de-DE" sz="1800" smtClean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'DPM[1/2]'	</a:t>
            </a:r>
            <a:r>
              <a:rPr lang="de-DE" sz="1800" smtClean="0"/>
              <a:t>: DPM; option 1 = inel. + el., 2 = el. only</a:t>
            </a:r>
          </a:p>
          <a:p>
            <a:pPr marL="623888" lvl="1" indent="-166688">
              <a:tabLst>
                <a:tab pos="2954338" algn="l"/>
              </a:tabLst>
            </a:pPr>
            <a:r>
              <a:rPr lang="de-DE" sz="1800" smtClean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'FTF[1]'	</a:t>
            </a:r>
            <a:r>
              <a:rPr lang="de-DE" sz="1800" smtClean="0"/>
              <a:t>: FTF; option 1 = inel. + elastic</a:t>
            </a:r>
          </a:p>
          <a:p>
            <a:pPr marL="623888" lvl="1" indent="-166688">
              <a:tabLst>
                <a:tab pos="2954338" algn="l"/>
              </a:tabLst>
            </a:pPr>
            <a:r>
              <a:rPr lang="de-DE" sz="1800" smtClean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'BOX:type(pdg,mult</a:t>
            </a:r>
            <a:r>
              <a:rPr lang="de-DE" sz="180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):p(min,max):[c]tht(min,max):phi(min,max</a:t>
            </a:r>
            <a:r>
              <a:rPr lang="de-DE" sz="1800" smtClean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)'</a:t>
            </a:r>
          </a:p>
          <a:p>
            <a:pPr marL="1023938" lvl="2" indent="-166688"/>
            <a:r>
              <a:rPr lang="de-DE" smtClean="0">
                <a:cs typeface="Consolas" panose="020B0609020204030204" pitchFamily="49" charset="0"/>
              </a:rPr>
              <a:t>Configure species/multiplicity and one or multiple kin. ranges</a:t>
            </a:r>
            <a:endParaRPr lang="de-DE">
              <a:cs typeface="Consolas" panose="020B0609020204030204" pitchFamily="49" charset="0"/>
            </a:endParaRPr>
          </a:p>
          <a:p>
            <a:pPr marL="223838" indent="-166688">
              <a:spcBef>
                <a:spcPts val="1200"/>
              </a:spcBef>
            </a:pPr>
            <a:r>
              <a:rPr lang="de-DE" smtClean="0">
                <a:solidFill>
                  <a:srgbClr val="CC3399"/>
                </a:solidFill>
                <a:cs typeface="Consolas" panose="020B0609020204030204" pitchFamily="49" charset="0"/>
              </a:rPr>
              <a:t>Decay pattern </a:t>
            </a:r>
            <a:r>
              <a:rPr lang="de-DE" smtClean="0">
                <a:solidFill>
                  <a:schemeClr val="tx1">
                    <a:lumMod val="50000"/>
                    <a:lumOff val="50000"/>
                  </a:schemeClr>
                </a:solidFill>
                <a:cs typeface="Consolas" panose="020B0609020204030204" pitchFamily="49" charset="0"/>
              </a:rPr>
              <a:t>(names as in </a:t>
            </a:r>
            <a:r>
              <a:rPr lang="de-DE" smtClean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TDatabasePDG</a:t>
            </a:r>
            <a:r>
              <a:rPr lang="de-DE" smtClean="0">
                <a:solidFill>
                  <a:schemeClr val="tx1">
                    <a:lumMod val="50000"/>
                    <a:lumOff val="50000"/>
                  </a:schemeClr>
                </a:solidFill>
                <a:cs typeface="Consolas" panose="020B0609020204030204" pitchFamily="49" charset="0"/>
              </a:rPr>
              <a:t>) </a:t>
            </a:r>
          </a:p>
          <a:p>
            <a:pPr marL="623888" lvl="1" indent="-166688"/>
            <a:r>
              <a:rPr lang="de-DE" smtClean="0">
                <a:cs typeface="Consolas" panose="020B0609020204030204" pitchFamily="49" charset="0"/>
              </a:rPr>
              <a:t>Bottom up definition </a:t>
            </a:r>
            <a:r>
              <a:rPr lang="de-DE" smtClean="0">
                <a:latin typeface="Arial"/>
                <a:cs typeface="Arial"/>
              </a:rPr>
              <a:t>→</a:t>
            </a:r>
            <a:r>
              <a:rPr lang="de-DE" smtClean="0">
                <a:cs typeface="Consolas" panose="020B0609020204030204" pitchFamily="49" charset="0"/>
              </a:rPr>
              <a:t> last decay step first </a:t>
            </a:r>
          </a:p>
          <a:p>
            <a:pPr marL="1023938" lvl="2" indent="-166688"/>
            <a:r>
              <a:rPr lang="de-DE" smtClean="0">
                <a:cs typeface="Consolas" panose="020B0609020204030204" pitchFamily="49" charset="0"/>
              </a:rPr>
              <a:t>Wrong  : </a:t>
            </a:r>
            <a:r>
              <a:rPr lang="de-DE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"D_s+ -&gt; </a:t>
            </a:r>
            <a:r>
              <a:rPr lang="de-DE" b="1" i="1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phi</a:t>
            </a:r>
            <a:r>
              <a:rPr lang="de-DE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pi+; phi -&gt; K+ K-"</a:t>
            </a:r>
          </a:p>
          <a:p>
            <a:pPr marL="1023938" lvl="2" indent="-166688"/>
            <a:r>
              <a:rPr lang="de-DE" smtClean="0">
                <a:cs typeface="Consolas" panose="020B0609020204030204" pitchFamily="49" charset="0"/>
              </a:rPr>
              <a:t>Correct: </a:t>
            </a:r>
            <a:r>
              <a:rPr lang="de-DE" smtClean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"phi -&gt; K+ K-; D_s+ -&gt; phi pi+"</a:t>
            </a:r>
          </a:p>
          <a:p>
            <a:pPr marL="623888" lvl="1" indent="-166688"/>
            <a:r>
              <a:rPr lang="de-DE">
                <a:cs typeface="Consolas" panose="020B0609020204030204" pitchFamily="49" charset="0"/>
              </a:rPr>
              <a:t>Suppress automatic charged conjugate with </a:t>
            </a:r>
            <a:r>
              <a:rPr lang="de-DE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'nocc</a:t>
            </a:r>
            <a:r>
              <a:rPr lang="de-DE" smtClean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</a:t>
            </a:r>
          </a:p>
          <a:p>
            <a:pPr marL="1023938" lvl="2" indent="-166688"/>
            <a:r>
              <a:rPr lang="de-DE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"D_s+ -&gt; phi pi</a:t>
            </a:r>
            <a:r>
              <a:rPr lang="de-DE" smtClean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+ nocc"</a:t>
            </a:r>
            <a:r>
              <a:rPr lang="de-DE" smtClean="0">
                <a:solidFill>
                  <a:srgbClr val="CC33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de-DE" smtClean="0">
                <a:solidFill>
                  <a:schemeClr val="tx1">
                    <a:lumMod val="50000"/>
                    <a:lumOff val="50000"/>
                  </a:schemeClr>
                </a:solidFill>
                <a:cs typeface="Consolas" panose="020B0609020204030204" pitchFamily="49" charset="0"/>
              </a:rPr>
              <a:t>(only reconstructs D</a:t>
            </a:r>
            <a:r>
              <a:rPr lang="de-DE" baseline="-25000" smtClean="0">
                <a:solidFill>
                  <a:schemeClr val="tx1">
                    <a:lumMod val="50000"/>
                    <a:lumOff val="50000"/>
                  </a:schemeClr>
                </a:solidFill>
                <a:cs typeface="Consolas" panose="020B0609020204030204" pitchFamily="49" charset="0"/>
              </a:rPr>
              <a:t>s</a:t>
            </a:r>
            <a:r>
              <a:rPr lang="de-DE" baseline="30000" smtClean="0">
                <a:solidFill>
                  <a:schemeClr val="tx1">
                    <a:lumMod val="50000"/>
                    <a:lumOff val="50000"/>
                  </a:schemeClr>
                </a:solidFill>
                <a:cs typeface="Consolas" panose="020B0609020204030204" pitchFamily="49" charset="0"/>
              </a:rPr>
              <a:t>+</a:t>
            </a:r>
            <a:r>
              <a:rPr lang="de-DE" smtClean="0">
                <a:solidFill>
                  <a:schemeClr val="tx1">
                    <a:lumMod val="50000"/>
                    <a:lumOff val="50000"/>
                  </a:schemeClr>
                </a:solidFill>
                <a:cs typeface="Consolas" panose="020B0609020204030204" pitchFamily="49" charset="0"/>
              </a:rPr>
              <a:t>)</a:t>
            </a:r>
          </a:p>
          <a:p>
            <a:pPr marL="223838" indent="-166688">
              <a:spcBef>
                <a:spcPts val="1200"/>
              </a:spcBef>
            </a:pPr>
            <a:r>
              <a:rPr lang="de-DE" smtClean="0">
                <a:solidFill>
                  <a:srgbClr val="CC3399"/>
                </a:solidFill>
                <a:cs typeface="Consolas" panose="020B0609020204030204" pitchFamily="49" charset="0"/>
              </a:rPr>
              <a:t>Parameters</a:t>
            </a:r>
          </a:p>
          <a:p>
            <a:pPr marL="623888" lvl="1" indent="-166688"/>
            <a:r>
              <a:rPr lang="de-DE" smtClean="0">
                <a:solidFill>
                  <a:schemeClr val="tx1">
                    <a:lumMod val="50000"/>
                    <a:lumOff val="50000"/>
                  </a:schemeClr>
                </a:solidFill>
                <a:cs typeface="Consolas" panose="020B0609020204030204" pitchFamily="49" charset="0"/>
              </a:rPr>
              <a:t>as shown for Quick Analysis</a:t>
            </a:r>
            <a:endParaRPr lang="de-DE">
              <a:solidFill>
                <a:schemeClr val="tx1">
                  <a:lumMod val="50000"/>
                  <a:lumOff val="50000"/>
                </a:schemeClr>
              </a:solidFill>
              <a:cs typeface="Consolas" panose="020B0609020204030204" pitchFamily="49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Computing Workshop - Thailand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E9056-A25D-4D02-A1C2-8BDCB892555A}" type="slidenum">
              <a:rPr lang="de-DE" smtClean="0"/>
              <a:pPr/>
              <a:t>36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916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Quick Fast Simulation &amp; </a:t>
            </a:r>
            <a:r>
              <a:rPr lang="de-DE" smtClean="0"/>
              <a:t>Analysis - Examples</a:t>
            </a:r>
            <a:endParaRPr lang="de-DE"/>
          </a:p>
        </p:txBody>
      </p:sp>
      <p:graphicFrame>
        <p:nvGraphicFramePr>
          <p:cNvPr id="8" name="Inhaltsplatzhalt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2547608"/>
              </p:ext>
            </p:extLst>
          </p:nvPr>
        </p:nvGraphicFramePr>
        <p:xfrm>
          <a:off x="285750" y="1071563"/>
          <a:ext cx="8572500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3962"/>
                <a:gridCol w="1584176"/>
                <a:gridCol w="2088232"/>
                <a:gridCol w="3206130"/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1600" smtClean="0"/>
                        <a:t>Generator</a:t>
                      </a:r>
                      <a:endParaRPr lang="de-DE" sz="160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r>
                        <a:rPr lang="de-DE" sz="1600" smtClean="0"/>
                        <a:t>Decay pattern</a:t>
                      </a:r>
                      <a:endParaRPr lang="de-DE" sz="160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smtClean="0"/>
                        <a:t>Parameters</a:t>
                      </a:r>
                      <a:endParaRPr lang="de-DE" sz="160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 smtClean="0">
                          <a:solidFill>
                            <a:srgbClr val="0000FF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mysignal.dec</a:t>
                      </a:r>
                      <a:endParaRPr lang="de-DE" sz="1400">
                        <a:solidFill>
                          <a:srgbClr val="0000FF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r>
                        <a:rPr lang="de-DE" sz="1400" smtClean="0">
                          <a:solidFill>
                            <a:srgbClr val="0000FF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J/psi -&gt; e+ e-; pbp -&gt; J/psi</a:t>
                      </a:r>
                      <a:r>
                        <a:rPr lang="de-DE" sz="1400" baseline="0" smtClean="0">
                          <a:solidFill>
                            <a:srgbClr val="0000FF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pi+ pi-</a:t>
                      </a:r>
                      <a:endParaRPr lang="de-DE" sz="1400">
                        <a:solidFill>
                          <a:srgbClr val="0000FF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smtClean="0">
                          <a:solidFill>
                            <a:srgbClr val="0000FF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fit4c:mwin=0.3:qamc:qaevtshape</a:t>
                      </a:r>
                      <a:endParaRPr lang="de-DE" sz="1400">
                        <a:solidFill>
                          <a:srgbClr val="0000FF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36000" marR="36000" marT="36000" marB="36000" anchor="ctr"/>
                </a:tc>
              </a:tr>
              <a:tr h="370840">
                <a:tc gridSpan="4">
                  <a:txBody>
                    <a:bodyPr/>
                    <a:lstStyle/>
                    <a:p>
                      <a:r>
                        <a:rPr lang="de-DE" sz="140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signal events; do 4C</a:t>
                      </a:r>
                      <a:r>
                        <a:rPr lang="de-DE" sz="1400" baseline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fit; apply mass window; store MC and event shape info in addition</a:t>
                      </a:r>
                      <a:endParaRPr lang="de-DE" sz="140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36000" marR="36000" marT="36000" marB="3600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 sz="150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sz="150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 smtClean="0">
                          <a:solidFill>
                            <a:srgbClr val="0000FF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DPM</a:t>
                      </a:r>
                      <a:endParaRPr lang="de-DE" sz="1400">
                        <a:solidFill>
                          <a:srgbClr val="0000FF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36000" marR="36000" marT="36000" marB="3600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smtClean="0">
                          <a:solidFill>
                            <a:srgbClr val="0000FF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J/psi -&gt; e+ e-; pbp -&gt; J/psi</a:t>
                      </a:r>
                      <a:r>
                        <a:rPr lang="de-DE" sz="1400" baseline="0" smtClean="0">
                          <a:solidFill>
                            <a:srgbClr val="0000FF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pi+ pi-</a:t>
                      </a:r>
                      <a:endParaRPr lang="de-DE" sz="1400" smtClean="0">
                        <a:solidFill>
                          <a:srgbClr val="0000FF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36000" marR="36000" marT="36000" marB="3600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smtClean="0">
                          <a:solidFill>
                            <a:srgbClr val="0000FF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fit4c:mwin=0.3:qamc:qaevtshape</a:t>
                      </a:r>
                    </a:p>
                  </a:txBody>
                  <a:tcPr marL="36000" marR="36000" marT="36000" marB="3600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 gridSpan="4">
                  <a:txBody>
                    <a:bodyPr/>
                    <a:lstStyle/>
                    <a:p>
                      <a:r>
                        <a:rPr lang="de-DE" sz="140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create</a:t>
                      </a:r>
                      <a:r>
                        <a:rPr lang="de-DE" sz="1400" baseline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background events applying the same analysis</a:t>
                      </a:r>
                      <a:endParaRPr lang="de-DE" sz="140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36000" marR="36000" marT="36000" marB="3600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 sz="150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sz="150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 smtClean="0">
                          <a:solidFill>
                            <a:srgbClr val="0000FF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mysignal.dec</a:t>
                      </a:r>
                      <a:endParaRPr lang="de-DE" sz="1400">
                        <a:solidFill>
                          <a:srgbClr val="0000FF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36000" marR="36000" marT="36000" marB="3600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endParaRPr lang="de-DE" sz="1400">
                        <a:solidFill>
                          <a:srgbClr val="0000FF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36000" marR="36000" marT="36000" marB="3600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smtClean="0">
                          <a:solidFill>
                            <a:srgbClr val="0000FF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persist</a:t>
                      </a:r>
                      <a:endParaRPr lang="de-DE" sz="1400">
                        <a:solidFill>
                          <a:srgbClr val="0000FF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36000" marR="36000" marT="36000" marB="3600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 gridSpan="4">
                  <a:txBody>
                    <a:bodyPr/>
                    <a:lstStyle/>
                    <a:p>
                      <a:r>
                        <a:rPr lang="de-DE" sz="140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only </a:t>
                      </a:r>
                      <a:r>
                        <a:rPr lang="de-DE" sz="1400" baseline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run/stores FastSim output (PndPidCandidates) for signal events; no analysis reco</a:t>
                      </a:r>
                      <a:endParaRPr lang="de-DE" sz="140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36000" marR="36000" marT="36000" marB="3600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 smtClean="0">
                          <a:solidFill>
                            <a:srgbClr val="0000FF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FTF</a:t>
                      </a:r>
                      <a:endParaRPr lang="de-DE" sz="1400">
                        <a:solidFill>
                          <a:srgbClr val="0000FF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36000" marR="36000" marT="36000" marB="3600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endParaRPr lang="de-DE" sz="1400" b="1">
                        <a:solidFill>
                          <a:srgbClr val="0000FF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36000" marR="36000" marT="36000" marB="3600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kern="1200" smtClean="0">
                          <a:solidFill>
                            <a:srgbClr val="0000FF"/>
                          </a:solidFill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nevt</a:t>
                      </a:r>
                      <a:endParaRPr lang="de-DE" sz="1400" kern="1200">
                        <a:solidFill>
                          <a:srgbClr val="0000FF"/>
                        </a:solidFill>
                        <a:latin typeface="Consolas" panose="020B0609020204030204" pitchFamily="49" charset="0"/>
                        <a:ea typeface="+mn-ea"/>
                        <a:cs typeface="Consolas" panose="020B0609020204030204" pitchFamily="49" charset="0"/>
                      </a:endParaRPr>
                    </a:p>
                  </a:txBody>
                  <a:tcPr marL="36000" marR="36000" marT="36000" marB="3600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 gridSpan="4">
                  <a:txBody>
                    <a:bodyPr/>
                    <a:lstStyle/>
                    <a:p>
                      <a:r>
                        <a:rPr lang="de-DE" sz="140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stores only TTree with event variables</a:t>
                      </a:r>
                      <a:r>
                        <a:rPr lang="de-DE" sz="1400" baseline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for FTF background</a:t>
                      </a:r>
                      <a:endParaRPr lang="de-DE" sz="140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36000" marR="36000" marT="36000" marB="3600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 anchor="ctr"/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de-DE" sz="1400" smtClean="0">
                          <a:solidFill>
                            <a:srgbClr val="0000FF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box:type[13,1]:p[2]:tht[0,60]</a:t>
                      </a:r>
                      <a:endParaRPr lang="de-DE" sz="1400">
                        <a:solidFill>
                          <a:srgbClr val="0000FF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36000" marR="36000" marT="36000" marB="3600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de-DE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de-DE" sz="1400">
                        <a:solidFill>
                          <a:srgbClr val="0000FF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36000" marR="36000" marT="36000" marB="3600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smtClean="0">
                          <a:solidFill>
                            <a:srgbClr val="0000FF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qapart:!neut:!mc</a:t>
                      </a:r>
                      <a:endParaRPr lang="de-DE" sz="1400">
                        <a:solidFill>
                          <a:srgbClr val="0000FF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36000" marR="36000" marT="36000" marB="3600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 gridSpan="4">
                  <a:txBody>
                    <a:bodyPr/>
                    <a:lstStyle/>
                    <a:p>
                      <a:r>
                        <a:rPr lang="de-DE" sz="140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single muons</a:t>
                      </a:r>
                      <a:r>
                        <a:rPr lang="de-DE" sz="1400" baseline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; p = 2 GeV/c, 0° &lt; tht &lt; 60°; QA info for charged particles only</a:t>
                      </a:r>
                      <a:endParaRPr lang="de-DE" sz="140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36000" marR="36000" marT="36000" marB="3600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 smtClean="0">
                          <a:solidFill>
                            <a:srgbClr val="0000FF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mysignal.dec</a:t>
                      </a:r>
                      <a:endParaRPr lang="de-DE" sz="1400">
                        <a:solidFill>
                          <a:srgbClr val="0000FF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36000" marR="36000" marT="36000" marB="3600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r>
                        <a:rPr lang="de-DE" sz="1400" smtClean="0">
                          <a:solidFill>
                            <a:srgbClr val="0000FF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K_S0 -&gt; pi+</a:t>
                      </a:r>
                      <a:r>
                        <a:rPr lang="de-DE" sz="1400" baseline="0" smtClean="0">
                          <a:solidFill>
                            <a:srgbClr val="0000FF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pi-; D0 -&gt; K_S0 K+ K-</a:t>
                      </a:r>
                      <a:endParaRPr lang="de-DE" sz="1400">
                        <a:solidFill>
                          <a:srgbClr val="0000FF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36000" marR="36000" marT="36000" marB="3600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smtClean="0">
                          <a:solidFill>
                            <a:srgbClr val="0000FF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fitvtx:mwin(K_S0)=0.1:!ntp0</a:t>
                      </a:r>
                      <a:endParaRPr lang="de-DE" sz="1400">
                        <a:solidFill>
                          <a:srgbClr val="0000FF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36000" marR="36000" marT="36000" marB="3600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 gridSpan="4">
                  <a:txBody>
                    <a:bodyPr/>
                    <a:lstStyle/>
                    <a:p>
                      <a:r>
                        <a:rPr lang="de-DE" sz="140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vertex fit; 0.1</a:t>
                      </a:r>
                      <a:r>
                        <a:rPr lang="de-DE" sz="1400" baseline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GeV mass wind. K_S; no mass wind. D0; suppress K_S0 ntuple output</a:t>
                      </a:r>
                      <a:endParaRPr lang="de-DE" sz="140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Computing Workshop - Thailand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E9056-A25D-4D02-A1C2-8BDCB892555A}" type="slidenum">
              <a:rPr lang="de-DE" smtClean="0"/>
              <a:pPr/>
              <a:t>37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8943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Multi Variate Analysis with TMVA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Once</a:t>
            </a:r>
            <a:r>
              <a:rPr lang="de-DE" dirty="0" smtClean="0"/>
              <a:t> </a:t>
            </a:r>
            <a:r>
              <a:rPr lang="de-DE" dirty="0" err="1" smtClean="0"/>
              <a:t>you</a:t>
            </a:r>
            <a:r>
              <a:rPr lang="de-DE" dirty="0" smtClean="0"/>
              <a:t> </a:t>
            </a:r>
            <a:r>
              <a:rPr lang="de-DE" dirty="0" err="1" smtClean="0"/>
              <a:t>have</a:t>
            </a:r>
            <a:r>
              <a:rPr lang="de-DE" dirty="0" smtClean="0"/>
              <a:t> </a:t>
            </a:r>
            <a:r>
              <a:rPr lang="de-DE" dirty="0" err="1" smtClean="0"/>
              <a:t>created</a:t>
            </a:r>
            <a:r>
              <a:rPr lang="de-DE" dirty="0" smtClean="0"/>
              <a:t> ROOT </a:t>
            </a:r>
            <a:r>
              <a:rPr lang="de-DE" dirty="0" err="1" smtClean="0"/>
              <a:t>output</a:t>
            </a:r>
            <a:endParaRPr lang="de-DE" dirty="0" smtClean="0"/>
          </a:p>
          <a:p>
            <a:pPr lvl="1"/>
            <a:r>
              <a:rPr lang="de-DE" dirty="0" smtClean="0"/>
              <a:t>Need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discriminate</a:t>
            </a:r>
            <a:r>
              <a:rPr lang="de-DE" dirty="0" smtClean="0"/>
              <a:t> </a:t>
            </a:r>
            <a:r>
              <a:rPr lang="de-DE" dirty="0" err="1" smtClean="0"/>
              <a:t>signal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background</a:t>
            </a:r>
            <a:endParaRPr lang="de-DE" dirty="0"/>
          </a:p>
          <a:p>
            <a:pPr>
              <a:spcBef>
                <a:spcPts val="1200"/>
              </a:spcBef>
            </a:pPr>
            <a:r>
              <a:rPr lang="de-DE" dirty="0" err="1" smtClean="0"/>
              <a:t>Either</a:t>
            </a:r>
            <a:r>
              <a:rPr lang="de-DE" dirty="0" smtClean="0"/>
              <a:t> do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inspecting</a:t>
            </a:r>
            <a:r>
              <a:rPr lang="de-DE" dirty="0" smtClean="0"/>
              <a:t> variables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hand</a:t>
            </a:r>
            <a:r>
              <a:rPr lang="de-DE" dirty="0" smtClean="0"/>
              <a:t> </a:t>
            </a:r>
            <a:r>
              <a:rPr lang="de-DE" dirty="0" err="1" smtClean="0"/>
              <a:t>or</a:t>
            </a:r>
            <a:r>
              <a:rPr lang="de-DE" dirty="0" smtClean="0"/>
              <a:t> </a:t>
            </a:r>
            <a:r>
              <a:rPr lang="de-DE" dirty="0" err="1" smtClean="0"/>
              <a:t>use</a:t>
            </a:r>
            <a:r>
              <a:rPr lang="de-DE" dirty="0" smtClean="0"/>
              <a:t> </a:t>
            </a:r>
            <a:r>
              <a:rPr lang="de-DE" dirty="0" err="1"/>
              <a:t>some</a:t>
            </a:r>
            <a:r>
              <a:rPr lang="de-DE" dirty="0"/>
              <a:t> </a:t>
            </a:r>
            <a:r>
              <a:rPr lang="de-DE" dirty="0" err="1">
                <a:solidFill>
                  <a:srgbClr val="0000FF"/>
                </a:solidFill>
              </a:rPr>
              <a:t>automatic</a:t>
            </a:r>
            <a:r>
              <a:rPr lang="de-DE" dirty="0">
                <a:solidFill>
                  <a:srgbClr val="0000FF"/>
                </a:solidFill>
              </a:rPr>
              <a:t> </a:t>
            </a:r>
            <a:r>
              <a:rPr lang="de-DE" dirty="0" err="1">
                <a:solidFill>
                  <a:srgbClr val="0000FF"/>
                </a:solidFill>
              </a:rPr>
              <a:t>tool</a:t>
            </a:r>
            <a:r>
              <a:rPr lang="de-DE" dirty="0">
                <a:solidFill>
                  <a:srgbClr val="0000FF"/>
                </a:solidFill>
              </a:rPr>
              <a:t> </a:t>
            </a:r>
            <a:r>
              <a:rPr lang="de-DE" dirty="0"/>
              <a:t>after </a:t>
            </a:r>
            <a:r>
              <a:rPr lang="de-DE" dirty="0" err="1"/>
              <a:t>indentification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potential </a:t>
            </a:r>
            <a:r>
              <a:rPr lang="de-DE" dirty="0" err="1"/>
              <a:t>good</a:t>
            </a:r>
            <a:r>
              <a:rPr lang="de-DE" dirty="0"/>
              <a:t> variables</a:t>
            </a:r>
            <a:r>
              <a:rPr lang="de-DE" dirty="0" smtClean="0"/>
              <a:t>: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 smtClean="0">
                <a:solidFill>
                  <a:srgbClr val="0000FF"/>
                </a:solidFill>
                <a:latin typeface="Arev Sans"/>
                <a:ea typeface="Arev Sans"/>
              </a:rPr>
              <a:t>⇒ </a:t>
            </a:r>
            <a:r>
              <a:rPr lang="de-DE" b="1" dirty="0" smtClean="0">
                <a:solidFill>
                  <a:srgbClr val="0000FF"/>
                </a:solidFill>
              </a:rPr>
              <a:t>TMVA</a:t>
            </a:r>
            <a:r>
              <a:rPr lang="de-DE" dirty="0" smtClean="0">
                <a:solidFill>
                  <a:srgbClr val="0000FF"/>
                </a:solidFill>
              </a:rPr>
              <a:t> </a:t>
            </a:r>
            <a:r>
              <a:rPr lang="de-DE" dirty="0">
                <a:solidFill>
                  <a:srgbClr val="0000FF"/>
                </a:solidFill>
              </a:rPr>
              <a:t>= </a:t>
            </a:r>
            <a:r>
              <a:rPr lang="de-DE" dirty="0" smtClean="0">
                <a:solidFill>
                  <a:srgbClr val="0000FF"/>
                </a:solidFill>
              </a:rPr>
              <a:t>ROOT </a:t>
            </a:r>
            <a:r>
              <a:rPr lang="de-DE" dirty="0">
                <a:solidFill>
                  <a:srgbClr val="0000FF"/>
                </a:solidFill>
              </a:rPr>
              <a:t>Multi </a:t>
            </a:r>
            <a:r>
              <a:rPr lang="de-DE" dirty="0" err="1">
                <a:solidFill>
                  <a:srgbClr val="0000FF"/>
                </a:solidFill>
              </a:rPr>
              <a:t>Variate</a:t>
            </a:r>
            <a:r>
              <a:rPr lang="de-DE" dirty="0">
                <a:solidFill>
                  <a:srgbClr val="0000FF"/>
                </a:solidFill>
              </a:rPr>
              <a:t> Analysis </a:t>
            </a:r>
            <a:r>
              <a:rPr lang="de-DE" dirty="0" err="1" smtClean="0">
                <a:solidFill>
                  <a:srgbClr val="0000FF"/>
                </a:solidFill>
              </a:rPr>
              <a:t>Toolset</a:t>
            </a:r>
            <a:r>
              <a:rPr lang="de-DE" dirty="0">
                <a:solidFill>
                  <a:srgbClr val="0000FF"/>
                </a:solidFill>
              </a:rPr>
              <a:t/>
            </a:r>
            <a:br>
              <a:rPr lang="de-DE" dirty="0">
                <a:solidFill>
                  <a:srgbClr val="0000FF"/>
                </a:solidFill>
              </a:rPr>
            </a:br>
            <a:r>
              <a:rPr lang="de-DE" dirty="0" smtClean="0"/>
              <a:t>   </a:t>
            </a:r>
            <a:r>
              <a:rPr lang="de-DE" dirty="0" smtClean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[https</a:t>
            </a:r>
            <a:r>
              <a:rPr lang="de-DE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://</a:t>
            </a:r>
            <a:r>
              <a:rPr lang="de-DE" dirty="0" smtClean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root.cern.ch/tmva]</a:t>
            </a:r>
            <a:endParaRPr lang="de-DE" dirty="0">
              <a:solidFill>
                <a:srgbClr val="0000FF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de-DE" dirty="0" smtClean="0">
                <a:cs typeface="Consolas" panose="020B0609020204030204" pitchFamily="49" charset="0"/>
              </a:rPr>
              <a:t>Simple </a:t>
            </a:r>
            <a:r>
              <a:rPr lang="de-DE" err="1" smtClean="0">
                <a:cs typeface="Consolas" panose="020B0609020204030204" pitchFamily="49" charset="0"/>
              </a:rPr>
              <a:t>demo</a:t>
            </a:r>
            <a:r>
              <a:rPr lang="de-DE" smtClean="0">
                <a:cs typeface="Consolas" panose="020B0609020204030204" pitchFamily="49" charset="0"/>
              </a:rPr>
              <a:t> </a:t>
            </a:r>
            <a:r>
              <a:rPr lang="de-DE" smtClean="0">
                <a:cs typeface="Consolas" panose="020B0609020204030204" pitchFamily="49" charset="0"/>
              </a:rPr>
              <a:t>available:</a:t>
            </a:r>
            <a:r>
              <a:rPr lang="de-DE" smtClean="0">
                <a:cs typeface="Consolas" panose="020B0609020204030204" pitchFamily="49" charset="0"/>
              </a:rPr>
              <a:t/>
            </a:r>
            <a:br>
              <a:rPr lang="de-DE" smtClean="0">
                <a:cs typeface="Consolas" panose="020B0609020204030204" pitchFamily="49" charset="0"/>
              </a:rPr>
            </a:br>
            <a:r>
              <a:rPr lang="de-DE" smtClean="0">
                <a:solidFill>
                  <a:srgbClr val="FF00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TMVATrainer.C, TMVATrainer_608.C, </a:t>
            </a:r>
            <a:r>
              <a:rPr lang="de-DE" dirty="0" err="1" smtClean="0">
                <a:solidFill>
                  <a:srgbClr val="FF00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TMVATester.C</a:t>
            </a:r>
            <a:r>
              <a:rPr lang="de-DE" dirty="0">
                <a:solidFill>
                  <a:srgbClr val="FF00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lang="de-DE" dirty="0">
                <a:solidFill>
                  <a:srgbClr val="FF00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de-DE" dirty="0" err="1" smtClean="0">
                <a:cs typeface="Consolas" panose="020B0609020204030204" pitchFamily="49" charset="0"/>
              </a:rPr>
              <a:t>allow</a:t>
            </a:r>
            <a:r>
              <a:rPr lang="de-DE" dirty="0" smtClean="0">
                <a:cs typeface="Consolas" panose="020B0609020204030204" pitchFamily="49" charset="0"/>
              </a:rPr>
              <a:t> </a:t>
            </a:r>
            <a:r>
              <a:rPr lang="de-DE" dirty="0" err="1" smtClean="0">
                <a:cs typeface="Consolas" panose="020B0609020204030204" pitchFamily="49" charset="0"/>
              </a:rPr>
              <a:t>to</a:t>
            </a:r>
            <a:r>
              <a:rPr lang="de-DE" dirty="0" smtClean="0">
                <a:cs typeface="Consolas" panose="020B0609020204030204" pitchFamily="49" charset="0"/>
              </a:rPr>
              <a:t> </a:t>
            </a:r>
            <a:r>
              <a:rPr lang="de-DE" dirty="0" err="1" smtClean="0">
                <a:cs typeface="Consolas" panose="020B0609020204030204" pitchFamily="49" charset="0"/>
              </a:rPr>
              <a:t>test</a:t>
            </a:r>
            <a:endParaRPr lang="de-DE" dirty="0" smtClean="0">
              <a:cs typeface="Consolas" panose="020B0609020204030204" pitchFamily="49" charset="0"/>
            </a:endParaRPr>
          </a:p>
          <a:p>
            <a:pPr lvl="1"/>
            <a:r>
              <a:rPr lang="de-DE" dirty="0" err="1" smtClean="0">
                <a:solidFill>
                  <a:srgbClr val="0000FF"/>
                </a:solidFill>
                <a:cs typeface="Consolas" panose="020B0609020204030204" pitchFamily="49" charset="0"/>
              </a:rPr>
              <a:t>Boosted</a:t>
            </a:r>
            <a:r>
              <a:rPr lang="de-DE" dirty="0" smtClean="0">
                <a:solidFill>
                  <a:srgbClr val="0000FF"/>
                </a:solidFill>
                <a:cs typeface="Consolas" panose="020B0609020204030204" pitchFamily="49" charset="0"/>
              </a:rPr>
              <a:t> </a:t>
            </a:r>
            <a:r>
              <a:rPr lang="de-DE" dirty="0" err="1" smtClean="0">
                <a:solidFill>
                  <a:srgbClr val="0000FF"/>
                </a:solidFill>
                <a:cs typeface="Consolas" panose="020B0609020204030204" pitchFamily="49" charset="0"/>
              </a:rPr>
              <a:t>Decision</a:t>
            </a:r>
            <a:r>
              <a:rPr lang="de-DE" dirty="0" smtClean="0">
                <a:solidFill>
                  <a:srgbClr val="0000FF"/>
                </a:solidFill>
                <a:cs typeface="Consolas" panose="020B0609020204030204" pitchFamily="49" charset="0"/>
              </a:rPr>
              <a:t> </a:t>
            </a:r>
            <a:r>
              <a:rPr lang="de-DE" dirty="0" err="1" smtClean="0">
                <a:solidFill>
                  <a:srgbClr val="0000FF"/>
                </a:solidFill>
                <a:cs typeface="Consolas" panose="020B0609020204030204" pitchFamily="49" charset="0"/>
              </a:rPr>
              <a:t>Trees</a:t>
            </a:r>
            <a:r>
              <a:rPr lang="de-DE" dirty="0" smtClean="0">
                <a:solidFill>
                  <a:srgbClr val="0000FF"/>
                </a:solidFill>
                <a:cs typeface="Consolas" panose="020B0609020204030204" pitchFamily="49" charset="0"/>
              </a:rPr>
              <a:t> (BDT)</a:t>
            </a:r>
          </a:p>
          <a:p>
            <a:pPr lvl="1"/>
            <a:r>
              <a:rPr lang="de-DE" dirty="0" smtClean="0">
                <a:solidFill>
                  <a:srgbClr val="0000FF"/>
                </a:solidFill>
                <a:cs typeface="Consolas" panose="020B0609020204030204" pitchFamily="49" charset="0"/>
              </a:rPr>
              <a:t>Multi Layer </a:t>
            </a:r>
            <a:r>
              <a:rPr lang="de-DE" dirty="0" err="1" smtClean="0">
                <a:solidFill>
                  <a:srgbClr val="0000FF"/>
                </a:solidFill>
                <a:cs typeface="Consolas" panose="020B0609020204030204" pitchFamily="49" charset="0"/>
              </a:rPr>
              <a:t>Perceptron</a:t>
            </a:r>
            <a:r>
              <a:rPr lang="de-DE" dirty="0" smtClean="0">
                <a:solidFill>
                  <a:srgbClr val="0000FF"/>
                </a:solidFill>
                <a:cs typeface="Consolas" panose="020B0609020204030204" pitchFamily="49" charset="0"/>
              </a:rPr>
              <a:t> (MLP)</a:t>
            </a:r>
          </a:p>
          <a:p>
            <a:pPr lvl="1"/>
            <a:r>
              <a:rPr lang="de-DE" dirty="0" err="1" smtClean="0">
                <a:solidFill>
                  <a:srgbClr val="0000FF"/>
                </a:solidFill>
                <a:cs typeface="Consolas" panose="020B0609020204030204" pitchFamily="49" charset="0"/>
              </a:rPr>
              <a:t>Conventional</a:t>
            </a:r>
            <a:r>
              <a:rPr lang="de-DE" dirty="0" smtClean="0">
                <a:solidFill>
                  <a:srgbClr val="0000FF"/>
                </a:solidFill>
                <a:cs typeface="Consolas" panose="020B0609020204030204" pitchFamily="49" charset="0"/>
              </a:rPr>
              <a:t> </a:t>
            </a:r>
            <a:r>
              <a:rPr lang="de-DE" dirty="0" err="1" smtClean="0">
                <a:solidFill>
                  <a:srgbClr val="0000FF"/>
                </a:solidFill>
                <a:cs typeface="Consolas" panose="020B0609020204030204" pitchFamily="49" charset="0"/>
              </a:rPr>
              <a:t>Likelihood</a:t>
            </a:r>
            <a:r>
              <a:rPr lang="de-DE" dirty="0" smtClean="0">
                <a:solidFill>
                  <a:srgbClr val="0000FF"/>
                </a:solidFill>
                <a:cs typeface="Consolas" panose="020B0609020204030204" pitchFamily="49" charset="0"/>
              </a:rPr>
              <a:t> Methode (</a:t>
            </a:r>
            <a:r>
              <a:rPr lang="de-DE" dirty="0" err="1" smtClean="0">
                <a:solidFill>
                  <a:srgbClr val="0000FF"/>
                </a:solidFill>
                <a:cs typeface="Consolas" panose="020B0609020204030204" pitchFamily="49" charset="0"/>
              </a:rPr>
              <a:t>Likelihood</a:t>
            </a:r>
            <a:r>
              <a:rPr lang="de-DE" dirty="0" smtClean="0">
                <a:solidFill>
                  <a:srgbClr val="0000FF"/>
                </a:solidFill>
                <a:cs typeface="Consolas" panose="020B0609020204030204" pitchFamily="49" charset="0"/>
              </a:rPr>
              <a:t>)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Computing Workshop - Thailand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E9056-A25D-4D02-A1C2-8BDCB892555A}" type="slidenum">
              <a:rPr lang="de-DE" smtClean="0"/>
              <a:pPr/>
              <a:t>38</a:t>
            </a:fld>
            <a:endParaRPr lang="de-DE"/>
          </a:p>
        </p:txBody>
      </p:sp>
      <p:sp>
        <p:nvSpPr>
          <p:cNvPr id="8" name="Rechteckige Legende 7"/>
          <p:cNvSpPr/>
          <p:nvPr/>
        </p:nvSpPr>
        <p:spPr>
          <a:xfrm>
            <a:off x="6516216" y="3296610"/>
            <a:ext cx="2304256" cy="651850"/>
          </a:xfrm>
          <a:prstGeom prst="wedgeRectCallout">
            <a:avLst>
              <a:gd name="adj1" fmla="val -117431"/>
              <a:gd name="adj2" fmla="val 85496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smtClean="0"/>
              <a:t>Interface change in</a:t>
            </a:r>
          </a:p>
          <a:p>
            <a:pPr algn="ctr"/>
            <a:r>
              <a:rPr lang="de-DE" sz="1600" smtClean="0"/>
              <a:t>ROOT Ver. &gt; 6.08</a:t>
            </a:r>
            <a:endParaRPr lang="de-DE" sz="1600"/>
          </a:p>
        </p:txBody>
      </p:sp>
    </p:spTree>
    <p:extLst>
      <p:ext uri="{BB962C8B-B14F-4D97-AF65-F5344CB8AC3E}">
        <p14:creationId xmlns:p14="http://schemas.microsoft.com/office/powerpoint/2010/main" val="58840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D:\work\vorlesung\2017Jul_ComputingWorkshopThailand\fig\TMVA_demodata_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66" y="2276872"/>
            <a:ext cx="8406306" cy="4071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Multi Variate Analysis with TMVA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85720" y="950900"/>
            <a:ext cx="8572560" cy="5286412"/>
          </a:xfrm>
        </p:spPr>
        <p:txBody>
          <a:bodyPr/>
          <a:lstStyle/>
          <a:p>
            <a:r>
              <a:rPr lang="de-DE" smtClean="0"/>
              <a:t>For demonstration, need some test data; create with</a:t>
            </a:r>
          </a:p>
          <a:p>
            <a:endParaRPr lang="de-DE"/>
          </a:p>
          <a:p>
            <a:endParaRPr lang="de-DE" smtClean="0"/>
          </a:p>
          <a:p>
            <a:pPr marL="0" indent="0">
              <a:buNone/>
            </a:pP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Computing Workshop - Thailand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E9056-A25D-4D02-A1C2-8BDCB892555A}" type="slidenum">
              <a:rPr lang="de-DE" smtClean="0"/>
              <a:pPr/>
              <a:t>39</a:t>
            </a:fld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467544" y="1393031"/>
            <a:ext cx="8261918" cy="307777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de-DE" sz="1400" dirty="0" err="1" smtClean="0">
                <a:latin typeface="Consolas" pitchFamily="49" charset="0"/>
              </a:rPr>
              <a:t>tutorials</a:t>
            </a:r>
            <a:r>
              <a:rPr lang="de-DE" sz="1400" dirty="0" smtClean="0">
                <a:latin typeface="Consolas" pitchFamily="49" charset="0"/>
              </a:rPr>
              <a:t>/thailand2017&gt; </a:t>
            </a:r>
            <a:r>
              <a:rPr lang="de-DE" sz="1400" dirty="0" err="1" smtClean="0">
                <a:latin typeface="Consolas" pitchFamily="49" charset="0"/>
              </a:rPr>
              <a:t>root</a:t>
            </a:r>
            <a:r>
              <a:rPr lang="de-DE" sz="1400" dirty="0" smtClean="0">
                <a:latin typeface="Consolas" pitchFamily="49" charset="0"/>
              </a:rPr>
              <a:t> -l -b -q </a:t>
            </a:r>
            <a:r>
              <a:rPr lang="de-DE" sz="1400" dirty="0" err="1" smtClean="0">
                <a:solidFill>
                  <a:srgbClr val="0000FF"/>
                </a:solidFill>
                <a:latin typeface="Consolas" pitchFamily="49" charset="0"/>
              </a:rPr>
              <a:t>makeTMVADemoData.C</a:t>
            </a:r>
            <a:r>
              <a:rPr lang="de-DE" sz="1400" dirty="0" smtClean="0">
                <a:solidFill>
                  <a:srgbClr val="0000FF"/>
                </a:solidFill>
                <a:latin typeface="Consolas" pitchFamily="49" charset="0"/>
              </a:rPr>
              <a:t>  </a:t>
            </a:r>
            <a:r>
              <a:rPr lang="de-DE" sz="1400" dirty="0" smtClean="0">
                <a:solidFill>
                  <a:srgbClr val="008000"/>
                </a:solidFill>
                <a:latin typeface="Consolas" pitchFamily="49" charset="0"/>
              </a:rPr>
              <a:t>// -&gt; </a:t>
            </a:r>
            <a:r>
              <a:rPr lang="de-DE" sz="1400" dirty="0" err="1" smtClean="0">
                <a:solidFill>
                  <a:srgbClr val="008000"/>
                </a:solidFill>
                <a:latin typeface="Consolas" pitchFamily="49" charset="0"/>
              </a:rPr>
              <a:t>demodata.root</a:t>
            </a:r>
            <a:endParaRPr lang="de-DE" sz="1400" dirty="0">
              <a:solidFill>
                <a:srgbClr val="008000"/>
              </a:solidFill>
              <a:latin typeface="Consolas" pitchFamily="49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683568" y="2420888"/>
            <a:ext cx="7104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smtClean="0">
                <a:solidFill>
                  <a:srgbClr val="008000"/>
                </a:solidFill>
              </a:rPr>
              <a:t>signal</a:t>
            </a:r>
          </a:p>
          <a:p>
            <a:r>
              <a:rPr lang="de-DE" sz="1400" smtClean="0">
                <a:solidFill>
                  <a:srgbClr val="C00000"/>
                </a:solidFill>
              </a:rPr>
              <a:t>bkg</a:t>
            </a:r>
            <a:endParaRPr lang="de-DE" sz="1400">
              <a:solidFill>
                <a:srgbClr val="C00000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511874" y="1799238"/>
            <a:ext cx="78045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smtClean="0">
                <a:latin typeface="Arial"/>
                <a:cs typeface="Arial"/>
              </a:rPr>
              <a:t>→</a:t>
            </a:r>
            <a:r>
              <a:rPr lang="de-DE" sz="1600" smtClean="0"/>
              <a:t> </a:t>
            </a:r>
            <a:r>
              <a:rPr lang="de-DE" sz="1600" smtClean="0">
                <a:solidFill>
                  <a:srgbClr val="CC3399"/>
                </a:solidFill>
              </a:rPr>
              <a:t>"mass" m </a:t>
            </a:r>
            <a:r>
              <a:rPr lang="de-DE" sz="1600" smtClean="0"/>
              <a:t>+ </a:t>
            </a:r>
            <a:r>
              <a:rPr lang="de-DE" sz="1600" smtClean="0">
                <a:solidFill>
                  <a:srgbClr val="3B8ABB"/>
                </a:solidFill>
              </a:rPr>
              <a:t>5 add. variables </a:t>
            </a:r>
            <a:r>
              <a:rPr lang="de-DE" sz="16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(and flag 'signal' to distinguish classes)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1979712" y="2411596"/>
            <a:ext cx="409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>
                <a:solidFill>
                  <a:srgbClr val="CC3399"/>
                </a:solidFill>
              </a:rPr>
              <a:t>m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3963216" y="2430180"/>
            <a:ext cx="468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>
                <a:solidFill>
                  <a:srgbClr val="3B8ABB"/>
                </a:solidFill>
              </a:rPr>
              <a:t>v1</a:t>
            </a:r>
            <a:endParaRPr lang="de-DE">
              <a:solidFill>
                <a:srgbClr val="3B8ABB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6084168" y="2430180"/>
            <a:ext cx="468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>
                <a:solidFill>
                  <a:srgbClr val="3B8ABB"/>
                </a:solidFill>
              </a:rPr>
              <a:t>v2</a:t>
            </a:r>
            <a:endParaRPr lang="de-DE">
              <a:solidFill>
                <a:srgbClr val="3B8ABB"/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8219402" y="2430180"/>
            <a:ext cx="468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>
                <a:solidFill>
                  <a:srgbClr val="3B8ABB"/>
                </a:solidFill>
              </a:rPr>
              <a:t>v3</a:t>
            </a:r>
            <a:endParaRPr lang="de-DE">
              <a:solidFill>
                <a:srgbClr val="3B8ABB"/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1906233" y="4425693"/>
            <a:ext cx="468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>
                <a:solidFill>
                  <a:srgbClr val="3B8ABB"/>
                </a:solidFill>
              </a:rPr>
              <a:t>v4</a:t>
            </a:r>
            <a:endParaRPr lang="de-DE">
              <a:solidFill>
                <a:srgbClr val="3B8ABB"/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4087361" y="4435503"/>
            <a:ext cx="468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>
                <a:solidFill>
                  <a:srgbClr val="3B8ABB"/>
                </a:solidFill>
              </a:rPr>
              <a:t>v5</a:t>
            </a:r>
            <a:endParaRPr lang="de-DE">
              <a:solidFill>
                <a:srgbClr val="3B8ABB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4837297" y="4417367"/>
            <a:ext cx="18229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smtClean="0">
                <a:solidFill>
                  <a:srgbClr val="3B8ABB"/>
                </a:solidFill>
              </a:rPr>
              <a:t>v2:v4</a:t>
            </a:r>
            <a:r>
              <a:rPr lang="de-DE" sz="1400" smtClean="0">
                <a:solidFill>
                  <a:srgbClr val="3B8ABB"/>
                </a:solidFill>
              </a:rPr>
              <a:t> (correlation)</a:t>
            </a:r>
            <a:endParaRPr lang="de-DE" sz="1400">
              <a:solidFill>
                <a:srgbClr val="3B8ABB"/>
              </a:solidFill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6997537" y="4437112"/>
            <a:ext cx="18229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smtClean="0">
                <a:solidFill>
                  <a:srgbClr val="3B8ABB"/>
                </a:solidFill>
              </a:rPr>
              <a:t>v3:v5</a:t>
            </a:r>
            <a:r>
              <a:rPr lang="de-DE" sz="1400" smtClean="0">
                <a:solidFill>
                  <a:srgbClr val="3B8ABB"/>
                </a:solidFill>
              </a:rPr>
              <a:t> (correlation)</a:t>
            </a:r>
            <a:endParaRPr lang="de-DE" sz="1400">
              <a:solidFill>
                <a:srgbClr val="3B8AB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50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Event Filtering</a:t>
            </a:r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smtClean="0"/>
                  <a:t>Usually </a:t>
                </a:r>
                <a14:m>
                  <m:oMath xmlns:m="http://schemas.openxmlformats.org/officeDocument/2006/math">
                    <m:r>
                      <a:rPr lang="el-GR" sz="2400" i="1" smtClean="0">
                        <a:solidFill>
                          <a:srgbClr val="0000FF"/>
                        </a:solidFill>
                        <a:latin typeface="Cambria Math"/>
                      </a:rPr>
                      <m:t>𝜎</m:t>
                    </m:r>
                    <m:r>
                      <a:rPr lang="de-DE" sz="2400" i="1" baseline="-25000" smtClean="0">
                        <a:solidFill>
                          <a:srgbClr val="0000FF"/>
                        </a:solidFill>
                        <a:latin typeface="Cambria Math"/>
                      </a:rPr>
                      <m:t>𝐵𝑎𝑐𝑘𝑔𝑟𝑜𝑢𝑛𝑑</m:t>
                    </m:r>
                    <m:r>
                      <a:rPr lang="el-GR" sz="2400" i="1" smtClean="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  <m:r>
                      <a:rPr lang="el-GR" sz="240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≫</m:t>
                    </m:r>
                    <m:r>
                      <a:rPr lang="el-GR" sz="2400" i="1" smtClean="0">
                        <a:solidFill>
                          <a:srgbClr val="0000FF"/>
                        </a:solidFill>
                        <a:latin typeface="Cambria Math"/>
                      </a:rPr>
                      <m:t>𝜎</m:t>
                    </m:r>
                    <m:r>
                      <a:rPr lang="de-DE" sz="2400" i="1" baseline="-25000" smtClean="0">
                        <a:solidFill>
                          <a:srgbClr val="0000FF"/>
                        </a:solidFill>
                        <a:latin typeface="Cambria Math"/>
                      </a:rPr>
                      <m:t>𝑆𝑖𝑔𝑛𝑎𝑙</m:t>
                    </m:r>
                    <m:r>
                      <a:rPr lang="de-DE" sz="2400" i="1" smtClean="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de-DE" smtClean="0"/>
                  <a:t>(e.g. </a:t>
                </a:r>
                <a:r>
                  <a:rPr lang="de-DE" smtClean="0">
                    <a:latin typeface="Arev Sans"/>
                    <a:ea typeface="Arev Sans"/>
                  </a:rPr>
                  <a:t>∼</a:t>
                </a:r>
                <a:r>
                  <a:rPr lang="de-DE" smtClean="0"/>
                  <a:t>mb vs. </a:t>
                </a:r>
                <a:r>
                  <a:rPr lang="de-DE" smtClean="0">
                    <a:latin typeface="Arev Sans"/>
                    <a:ea typeface="Arev Sans"/>
                  </a:rPr>
                  <a:t>∼n</a:t>
                </a:r>
                <a:r>
                  <a:rPr lang="de-DE" smtClean="0"/>
                  <a:t>b)</a:t>
                </a:r>
              </a:p>
              <a:p>
                <a:endParaRPr lang="de-DE" smtClean="0"/>
              </a:p>
              <a:p>
                <a:r>
                  <a:rPr lang="de-DE" smtClean="0"/>
                  <a:t>Since (full) simulation of reactions computational intensive:</a:t>
                </a:r>
                <a:br>
                  <a:rPr lang="de-DE" smtClean="0"/>
                </a:br>
                <a:endParaRPr lang="de-DE" smtClean="0"/>
              </a:p>
              <a:p>
                <a:pPr lvl="1"/>
                <a:r>
                  <a:rPr lang="de-DE" smtClean="0">
                    <a:solidFill>
                      <a:srgbClr val="0000FF"/>
                    </a:solidFill>
                  </a:rPr>
                  <a:t>Idea:</a:t>
                </a:r>
                <a:r>
                  <a:rPr lang="de-DE" smtClean="0"/>
                  <a:t> </a:t>
                </a:r>
                <a:r>
                  <a:rPr lang="de-DE" smtClean="0">
                    <a:solidFill>
                      <a:srgbClr val="008000"/>
                    </a:solidFill>
                  </a:rPr>
                  <a:t>Reject</a:t>
                </a:r>
                <a:r>
                  <a:rPr lang="de-DE" smtClean="0"/>
                  <a:t> events </a:t>
                </a:r>
                <a:r>
                  <a:rPr lang="de-DE" smtClean="0">
                    <a:solidFill>
                      <a:srgbClr val="008000"/>
                    </a:solidFill>
                  </a:rPr>
                  <a:t>already at generator level </a:t>
                </a:r>
                <a:br>
                  <a:rPr lang="de-DE" smtClean="0">
                    <a:solidFill>
                      <a:srgbClr val="008000"/>
                    </a:solidFill>
                  </a:rPr>
                </a:br>
                <a:r>
                  <a:rPr lang="de-DE" smtClean="0">
                    <a:solidFill>
                      <a:srgbClr val="008000"/>
                    </a:solidFill>
                  </a:rPr>
                  <a:t>         </a:t>
                </a:r>
                <a:r>
                  <a:rPr lang="de-DE" smtClean="0"/>
                  <a:t>likely being rejected at reco/analysis level</a:t>
                </a:r>
              </a:p>
              <a:p>
                <a:pPr lvl="1"/>
                <a:endParaRPr lang="de-DE" smtClean="0"/>
              </a:p>
              <a:p>
                <a:pPr lvl="1"/>
                <a:r>
                  <a:rPr lang="de-DE" smtClean="0"/>
                  <a:t>Saves a lot of computing power!</a:t>
                </a:r>
              </a:p>
              <a:p>
                <a:pPr lvl="1"/>
                <a:endParaRPr lang="de-DE" smtClean="0"/>
              </a:p>
              <a:p>
                <a:pPr lvl="1"/>
                <a:r>
                  <a:rPr lang="de-DE" smtClean="0">
                    <a:solidFill>
                      <a:srgbClr val="C00000"/>
                    </a:solidFill>
                  </a:rPr>
                  <a:t>Caveat</a:t>
                </a:r>
                <a:r>
                  <a:rPr lang="de-DE" smtClean="0"/>
                  <a:t>: Due to missing secondaries, rejecting criteria must </a:t>
                </a:r>
                <a:br>
                  <a:rPr lang="de-DE" smtClean="0"/>
                </a:br>
                <a:r>
                  <a:rPr lang="de-DE" smtClean="0"/>
                  <a:t>            be chosen carefully</a:t>
                </a:r>
                <a:br>
                  <a:rPr lang="de-DE" smtClean="0"/>
                </a:br>
                <a:endParaRPr lang="de-DE" smtClean="0"/>
              </a:p>
              <a:p>
                <a:r>
                  <a:rPr lang="de-DE" smtClean="0"/>
                  <a:t>Comprehensive tutorial at</a:t>
                </a:r>
                <a:endParaRPr lang="de-DE" sz="1400">
                  <a:solidFill>
                    <a:srgbClr val="008000"/>
                  </a:solidFill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  <a:p>
                <a:pPr marL="0" indent="0">
                  <a:buNone/>
                </a:pPr>
                <a:r>
                  <a:rPr lang="de-DE" sz="1400" smtClean="0">
                    <a:solidFill>
                      <a:srgbClr val="00800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   https</a:t>
                </a:r>
                <a:r>
                  <a:rPr lang="de-DE" sz="1400">
                    <a:solidFill>
                      <a:srgbClr val="00800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://</a:t>
                </a:r>
                <a:r>
                  <a:rPr lang="de-DE" sz="1400" smtClean="0">
                    <a:solidFill>
                      <a:srgbClr val="00800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panda-wiki.gsi.de/foswiki/bin/view/Computing/PandaRootEventFilterTutorial</a:t>
                </a:r>
                <a:endParaRPr lang="de-DE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640" r="-106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Computing Workshop - Thailand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E9056-A25D-4D02-A1C2-8BDCB892555A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00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Multi Variate Analysis with TMVA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smtClean="0"/>
              <a:t>Training of the classifier </a:t>
            </a:r>
            <a:r>
              <a:rPr lang="de-DE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(using 20% of data for training)</a:t>
            </a:r>
          </a:p>
          <a:p>
            <a:endParaRPr lang="de-DE"/>
          </a:p>
          <a:p>
            <a:endParaRPr lang="de-DE" smtClean="0"/>
          </a:p>
          <a:p>
            <a:endParaRPr lang="de-DE"/>
          </a:p>
          <a:p>
            <a:endParaRPr lang="de-DE" smtClean="0"/>
          </a:p>
          <a:p>
            <a:endParaRPr lang="de-DE"/>
          </a:p>
          <a:p>
            <a:r>
              <a:rPr lang="de-DE" smtClean="0"/>
              <a:t>Running the classifier</a:t>
            </a:r>
          </a:p>
          <a:p>
            <a:endParaRPr lang="de-DE"/>
          </a:p>
          <a:p>
            <a:endParaRPr lang="de-DE" smtClean="0"/>
          </a:p>
          <a:p>
            <a:endParaRPr lang="de-DE"/>
          </a:p>
          <a:p>
            <a:endParaRPr lang="de-DE" smtClean="0"/>
          </a:p>
          <a:p>
            <a:endParaRPr lang="de-DE"/>
          </a:p>
          <a:p>
            <a:r>
              <a:rPr lang="de-DE"/>
              <a:t>P</a:t>
            </a:r>
            <a:r>
              <a:rPr lang="de-DE" smtClean="0"/>
              <a:t>lots </a:t>
            </a:r>
            <a:r>
              <a:rPr lang="de-DE" smtClean="0">
                <a:solidFill>
                  <a:srgbClr val="0000FF"/>
                </a:solidFill>
              </a:rPr>
              <a:t>classifier </a:t>
            </a:r>
            <a:r>
              <a:rPr lang="de-DE">
                <a:solidFill>
                  <a:srgbClr val="0000FF"/>
                </a:solidFill>
              </a:rPr>
              <a:t>output </a:t>
            </a:r>
            <a:r>
              <a:rPr lang="de-DE"/>
              <a:t>after </a:t>
            </a:r>
            <a:r>
              <a:rPr lang="de-DE" smtClean="0"/>
              <a:t>training, </a:t>
            </a:r>
            <a:r>
              <a:rPr lang="de-DE" smtClean="0">
                <a:solidFill>
                  <a:srgbClr val="0000FF"/>
                </a:solidFill>
              </a:rPr>
              <a:t>ROC curve* </a:t>
            </a:r>
            <a:r>
              <a:rPr lang="de-DE" smtClean="0"/>
              <a:t>and </a:t>
            </a:r>
            <a:r>
              <a:rPr lang="de-DE" smtClean="0">
                <a:solidFill>
                  <a:srgbClr val="0000FF"/>
                </a:solidFill>
              </a:rPr>
              <a:t>quality</a:t>
            </a:r>
            <a:br>
              <a:rPr lang="de-DE" smtClean="0">
                <a:solidFill>
                  <a:srgbClr val="0000FF"/>
                </a:solidFill>
              </a:rPr>
            </a:br>
            <a:r>
              <a:rPr lang="de-DE" smtClean="0">
                <a:solidFill>
                  <a:srgbClr val="0000FF"/>
                </a:solidFill>
              </a:rPr>
              <a:t/>
            </a:r>
            <a:br>
              <a:rPr lang="de-DE" smtClean="0">
                <a:solidFill>
                  <a:srgbClr val="0000FF"/>
                </a:solidFill>
              </a:rPr>
            </a:br>
            <a:r>
              <a:rPr lang="de-DE" sz="16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(*Receiver output characteristics = quality figure for binary classifiers)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Computing Workshop - Thailand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E9056-A25D-4D02-A1C2-8BDCB892555A}" type="slidenum">
              <a:rPr lang="de-DE" smtClean="0"/>
              <a:pPr/>
              <a:t>40</a:t>
            </a:fld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467544" y="1537047"/>
            <a:ext cx="8261918" cy="1384995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de-DE" sz="1400" smtClean="0">
                <a:latin typeface="Consolas" pitchFamily="49" charset="0"/>
              </a:rPr>
              <a:t>&gt; root -l -b -q </a:t>
            </a:r>
            <a:r>
              <a:rPr lang="de-DE" sz="1400" smtClean="0">
                <a:solidFill>
                  <a:srgbClr val="0000FF"/>
                </a:solidFill>
                <a:latin typeface="Consolas" pitchFamily="49" charset="0"/>
              </a:rPr>
              <a:t>TMVATrainer.C</a:t>
            </a:r>
            <a:r>
              <a:rPr lang="de-DE" sz="1400" smtClean="0">
                <a:latin typeface="Consolas" pitchFamily="49" charset="0"/>
              </a:rPr>
              <a:t>("demodata.root",</a:t>
            </a:r>
            <a:r>
              <a:rPr lang="de-DE" sz="1400" smtClean="0">
                <a:solidFill>
                  <a:srgbClr val="0000FF"/>
                </a:solidFill>
                <a:latin typeface="Consolas" pitchFamily="49" charset="0"/>
              </a:rPr>
              <a:t>       </a:t>
            </a:r>
            <a:r>
              <a:rPr lang="de-DE" sz="1400" smtClean="0">
                <a:solidFill>
                  <a:srgbClr val="008000"/>
                </a:solidFill>
                <a:latin typeface="Consolas" pitchFamily="49" charset="0"/>
              </a:rPr>
              <a:t>// the input ROOT file</a:t>
            </a:r>
          </a:p>
          <a:p>
            <a:r>
              <a:rPr lang="de-DE" sz="1400">
                <a:solidFill>
                  <a:srgbClr val="0000FF"/>
                </a:solidFill>
                <a:latin typeface="Consolas" pitchFamily="49" charset="0"/>
              </a:rPr>
              <a:t> </a:t>
            </a:r>
            <a:r>
              <a:rPr lang="de-DE" sz="1400" smtClean="0">
                <a:solidFill>
                  <a:srgbClr val="0000FF"/>
                </a:solidFill>
                <a:latin typeface="Consolas" pitchFamily="49" charset="0"/>
              </a:rPr>
              <a:t>                             </a:t>
            </a:r>
            <a:r>
              <a:rPr lang="de-DE" sz="1400" smtClean="0">
                <a:latin typeface="Consolas" pitchFamily="49" charset="0"/>
              </a:rPr>
              <a:t>"ntp",                 </a:t>
            </a:r>
            <a:r>
              <a:rPr lang="de-DE" sz="1400" smtClean="0">
                <a:solidFill>
                  <a:srgbClr val="008000"/>
                </a:solidFill>
                <a:latin typeface="Consolas" pitchFamily="49" charset="0"/>
              </a:rPr>
              <a:t>// name of the TTree</a:t>
            </a:r>
          </a:p>
          <a:p>
            <a:r>
              <a:rPr lang="de-DE" sz="1400">
                <a:solidFill>
                  <a:srgbClr val="0000FF"/>
                </a:solidFill>
                <a:latin typeface="Consolas" pitchFamily="49" charset="0"/>
              </a:rPr>
              <a:t> </a:t>
            </a:r>
            <a:r>
              <a:rPr lang="de-DE" sz="1400" smtClean="0">
                <a:solidFill>
                  <a:srgbClr val="0000FF"/>
                </a:solidFill>
                <a:latin typeface="Consolas" pitchFamily="49" charset="0"/>
              </a:rPr>
              <a:t>                             </a:t>
            </a:r>
            <a:r>
              <a:rPr lang="de-DE" sz="1400" smtClean="0">
                <a:latin typeface="Consolas" pitchFamily="49" charset="0"/>
              </a:rPr>
              <a:t>"signal&gt;0",            </a:t>
            </a:r>
            <a:r>
              <a:rPr lang="de-DE" sz="1400" smtClean="0">
                <a:solidFill>
                  <a:srgbClr val="008000"/>
                </a:solidFill>
                <a:latin typeface="Consolas" pitchFamily="49" charset="0"/>
              </a:rPr>
              <a:t>// cut selection signal</a:t>
            </a:r>
          </a:p>
          <a:p>
            <a:r>
              <a:rPr lang="de-DE" sz="1400">
                <a:solidFill>
                  <a:srgbClr val="0000FF"/>
                </a:solidFill>
                <a:latin typeface="Consolas" pitchFamily="49" charset="0"/>
              </a:rPr>
              <a:t> </a:t>
            </a:r>
            <a:r>
              <a:rPr lang="de-DE" sz="1400" smtClean="0">
                <a:solidFill>
                  <a:srgbClr val="0000FF"/>
                </a:solidFill>
                <a:latin typeface="Consolas" pitchFamily="49" charset="0"/>
              </a:rPr>
              <a:t>                             </a:t>
            </a:r>
            <a:r>
              <a:rPr lang="de-DE" sz="1400" smtClean="0">
                <a:solidFill>
                  <a:srgbClr val="CC3399"/>
                </a:solidFill>
                <a:latin typeface="Consolas" pitchFamily="49" charset="0"/>
              </a:rPr>
              <a:t>"v1 v2 v3 v4 v5",      </a:t>
            </a:r>
            <a:r>
              <a:rPr lang="de-DE" sz="1400" smtClean="0">
                <a:solidFill>
                  <a:srgbClr val="008000"/>
                </a:solidFill>
                <a:latin typeface="Consolas" pitchFamily="49" charset="0"/>
              </a:rPr>
              <a:t>// list of variables</a:t>
            </a:r>
          </a:p>
          <a:p>
            <a:r>
              <a:rPr lang="de-DE" sz="1400">
                <a:solidFill>
                  <a:srgbClr val="0000FF"/>
                </a:solidFill>
                <a:latin typeface="Consolas" pitchFamily="49" charset="0"/>
              </a:rPr>
              <a:t> </a:t>
            </a:r>
            <a:r>
              <a:rPr lang="de-DE" sz="1400" smtClean="0">
                <a:solidFill>
                  <a:srgbClr val="0000FF"/>
                </a:solidFill>
                <a:latin typeface="Consolas" pitchFamily="49" charset="0"/>
              </a:rPr>
              <a:t>                             </a:t>
            </a:r>
            <a:r>
              <a:rPr lang="de-DE" sz="1400" smtClean="0">
                <a:solidFill>
                  <a:srgbClr val="CC3399"/>
                </a:solidFill>
                <a:latin typeface="Consolas" pitchFamily="49" charset="0"/>
              </a:rPr>
              <a:t>"BDT",                 </a:t>
            </a:r>
            <a:r>
              <a:rPr lang="de-DE" sz="1400" smtClean="0">
                <a:solidFill>
                  <a:srgbClr val="008000"/>
                </a:solidFill>
                <a:latin typeface="Consolas" pitchFamily="49" charset="0"/>
              </a:rPr>
              <a:t>// BDT, MLP, LH</a:t>
            </a:r>
          </a:p>
          <a:p>
            <a:r>
              <a:rPr lang="de-DE" sz="1400">
                <a:solidFill>
                  <a:srgbClr val="0000FF"/>
                </a:solidFill>
                <a:latin typeface="Consolas" pitchFamily="49" charset="0"/>
              </a:rPr>
              <a:t> </a:t>
            </a:r>
            <a:r>
              <a:rPr lang="de-DE" sz="1400" smtClean="0">
                <a:solidFill>
                  <a:srgbClr val="0000FF"/>
                </a:solidFill>
                <a:latin typeface="Consolas" pitchFamily="49" charset="0"/>
              </a:rPr>
              <a:t>                             </a:t>
            </a:r>
            <a:r>
              <a:rPr lang="de-DE" sz="1400" smtClean="0">
                <a:latin typeface="Consolas" pitchFamily="49" charset="0"/>
              </a:rPr>
              <a:t>"")  </a:t>
            </a:r>
            <a:r>
              <a:rPr lang="de-DE" sz="1400" smtClean="0">
                <a:solidFill>
                  <a:srgbClr val="0000FF"/>
                </a:solidFill>
                <a:latin typeface="Consolas" pitchFamily="49" charset="0"/>
              </a:rPr>
              <a:t>                  </a:t>
            </a:r>
            <a:r>
              <a:rPr lang="de-DE" sz="1400" smtClean="0">
                <a:solidFill>
                  <a:srgbClr val="008000"/>
                </a:solidFill>
                <a:latin typeface="Consolas" pitchFamily="49" charset="0"/>
              </a:rPr>
              <a:t>// optional precut</a:t>
            </a:r>
            <a:endParaRPr lang="de-DE" sz="1400">
              <a:solidFill>
                <a:srgbClr val="008000"/>
              </a:solidFill>
              <a:latin typeface="Consolas" pitchFamily="49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467544" y="3556173"/>
            <a:ext cx="8261918" cy="1384995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de-DE" sz="1400" smtClean="0">
                <a:latin typeface="Consolas" pitchFamily="49" charset="0"/>
              </a:rPr>
              <a:t>&gt; root -l       </a:t>
            </a:r>
            <a:r>
              <a:rPr lang="de-DE" sz="1400" smtClean="0">
                <a:solidFill>
                  <a:srgbClr val="0000FF"/>
                </a:solidFill>
                <a:latin typeface="Consolas" pitchFamily="49" charset="0"/>
              </a:rPr>
              <a:t>TMVATester.C</a:t>
            </a:r>
            <a:r>
              <a:rPr lang="de-DE" sz="1400" smtClean="0">
                <a:latin typeface="Consolas" pitchFamily="49" charset="0"/>
              </a:rPr>
              <a:t>("demodata.root",</a:t>
            </a:r>
            <a:r>
              <a:rPr lang="de-DE" sz="1400" smtClean="0">
                <a:solidFill>
                  <a:srgbClr val="0000FF"/>
                </a:solidFill>
                <a:latin typeface="Consolas" pitchFamily="49" charset="0"/>
              </a:rPr>
              <a:t>        </a:t>
            </a:r>
            <a:r>
              <a:rPr lang="de-DE" sz="1400" smtClean="0">
                <a:solidFill>
                  <a:srgbClr val="008000"/>
                </a:solidFill>
                <a:latin typeface="Consolas" pitchFamily="49" charset="0"/>
              </a:rPr>
              <a:t>// the input ROOT file</a:t>
            </a:r>
          </a:p>
          <a:p>
            <a:r>
              <a:rPr lang="de-DE" sz="1400">
                <a:solidFill>
                  <a:srgbClr val="0000FF"/>
                </a:solidFill>
                <a:latin typeface="Consolas" pitchFamily="49" charset="0"/>
              </a:rPr>
              <a:t> </a:t>
            </a:r>
            <a:r>
              <a:rPr lang="de-DE" sz="1400" smtClean="0">
                <a:solidFill>
                  <a:srgbClr val="0000FF"/>
                </a:solidFill>
                <a:latin typeface="Consolas" pitchFamily="49" charset="0"/>
              </a:rPr>
              <a:t>                            </a:t>
            </a:r>
            <a:r>
              <a:rPr lang="de-DE" sz="1400" smtClean="0">
                <a:latin typeface="Consolas" pitchFamily="49" charset="0"/>
              </a:rPr>
              <a:t>"ntp",                  </a:t>
            </a:r>
            <a:r>
              <a:rPr lang="de-DE" sz="1400" smtClean="0">
                <a:solidFill>
                  <a:srgbClr val="008000"/>
                </a:solidFill>
                <a:latin typeface="Consolas" pitchFamily="49" charset="0"/>
              </a:rPr>
              <a:t>// name of the TTree</a:t>
            </a:r>
          </a:p>
          <a:p>
            <a:r>
              <a:rPr lang="de-DE" sz="1400">
                <a:solidFill>
                  <a:srgbClr val="0000FF"/>
                </a:solidFill>
                <a:latin typeface="Consolas" pitchFamily="49" charset="0"/>
              </a:rPr>
              <a:t> </a:t>
            </a:r>
            <a:r>
              <a:rPr lang="de-DE" sz="1400" smtClean="0">
                <a:solidFill>
                  <a:srgbClr val="0000FF"/>
                </a:solidFill>
                <a:latin typeface="Consolas" pitchFamily="49" charset="0"/>
              </a:rPr>
              <a:t>                            </a:t>
            </a:r>
            <a:r>
              <a:rPr lang="de-DE" sz="1400" smtClean="0">
                <a:latin typeface="Consolas" pitchFamily="49" charset="0"/>
              </a:rPr>
              <a:t>"signal&gt;0",             </a:t>
            </a:r>
            <a:r>
              <a:rPr lang="de-DE" sz="1400" smtClean="0">
                <a:solidFill>
                  <a:srgbClr val="008000"/>
                </a:solidFill>
                <a:latin typeface="Consolas" pitchFamily="49" charset="0"/>
              </a:rPr>
              <a:t>// cut selection signal</a:t>
            </a:r>
          </a:p>
          <a:p>
            <a:r>
              <a:rPr lang="de-DE" sz="1400">
                <a:solidFill>
                  <a:srgbClr val="0000FF"/>
                </a:solidFill>
                <a:latin typeface="Consolas" pitchFamily="49" charset="0"/>
              </a:rPr>
              <a:t> </a:t>
            </a:r>
            <a:r>
              <a:rPr lang="de-DE" sz="1400" smtClean="0">
                <a:solidFill>
                  <a:srgbClr val="0000FF"/>
                </a:solidFill>
                <a:latin typeface="Consolas" pitchFamily="49" charset="0"/>
              </a:rPr>
              <a:t>                            </a:t>
            </a:r>
            <a:r>
              <a:rPr lang="de-DE" sz="1400" smtClean="0">
                <a:solidFill>
                  <a:srgbClr val="CC3399"/>
                </a:solidFill>
                <a:latin typeface="Consolas" pitchFamily="49" charset="0"/>
              </a:rPr>
              <a:t>"weights/..BDT...xml",  </a:t>
            </a:r>
            <a:r>
              <a:rPr lang="de-DE" sz="1400" smtClean="0">
                <a:solidFill>
                  <a:srgbClr val="008000"/>
                </a:solidFill>
                <a:latin typeface="Consolas" pitchFamily="49" charset="0"/>
              </a:rPr>
              <a:t>// weights file</a:t>
            </a:r>
          </a:p>
          <a:p>
            <a:r>
              <a:rPr lang="de-DE" sz="1400">
                <a:solidFill>
                  <a:srgbClr val="0000FF"/>
                </a:solidFill>
                <a:latin typeface="Consolas" pitchFamily="49" charset="0"/>
              </a:rPr>
              <a:t> </a:t>
            </a:r>
            <a:r>
              <a:rPr lang="de-DE" sz="1400" smtClean="0">
                <a:solidFill>
                  <a:srgbClr val="0000FF"/>
                </a:solidFill>
                <a:latin typeface="Consolas" pitchFamily="49" charset="0"/>
              </a:rPr>
              <a:t>                            </a:t>
            </a:r>
            <a:r>
              <a:rPr lang="de-DE" sz="1400" smtClean="0">
                <a:solidFill>
                  <a:srgbClr val="CC3399"/>
                </a:solidFill>
                <a:latin typeface="Consolas" pitchFamily="49" charset="0"/>
              </a:rPr>
              <a:t>"BDT",                  </a:t>
            </a:r>
            <a:r>
              <a:rPr lang="de-DE" sz="1400" smtClean="0">
                <a:solidFill>
                  <a:srgbClr val="008000"/>
                </a:solidFill>
                <a:latin typeface="Consolas" pitchFamily="49" charset="0"/>
              </a:rPr>
              <a:t>// BDT, MLP, LH</a:t>
            </a:r>
          </a:p>
          <a:p>
            <a:r>
              <a:rPr lang="de-DE" sz="1400">
                <a:solidFill>
                  <a:srgbClr val="0000FF"/>
                </a:solidFill>
                <a:latin typeface="Consolas" pitchFamily="49" charset="0"/>
              </a:rPr>
              <a:t> </a:t>
            </a:r>
            <a:r>
              <a:rPr lang="de-DE" sz="1400" smtClean="0">
                <a:solidFill>
                  <a:srgbClr val="0000FF"/>
                </a:solidFill>
                <a:latin typeface="Consolas" pitchFamily="49" charset="0"/>
              </a:rPr>
              <a:t>                            </a:t>
            </a:r>
            <a:r>
              <a:rPr lang="de-DE" sz="1400" smtClean="0">
                <a:latin typeface="Consolas" pitchFamily="49" charset="0"/>
              </a:rPr>
              <a:t>"")</a:t>
            </a:r>
            <a:r>
              <a:rPr lang="de-DE" sz="1400" smtClean="0">
                <a:solidFill>
                  <a:srgbClr val="0000FF"/>
                </a:solidFill>
                <a:latin typeface="Consolas" pitchFamily="49" charset="0"/>
              </a:rPr>
              <a:t>                     </a:t>
            </a:r>
            <a:r>
              <a:rPr lang="de-DE" sz="1400" smtClean="0">
                <a:solidFill>
                  <a:srgbClr val="008000"/>
                </a:solidFill>
                <a:latin typeface="Consolas" pitchFamily="49" charset="0"/>
              </a:rPr>
              <a:t>// optional precut</a:t>
            </a:r>
            <a:endParaRPr lang="de-DE" sz="1400">
              <a:solidFill>
                <a:srgbClr val="008000"/>
              </a:solidFill>
              <a:latin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468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Multi Variate Analysis with TMVA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47912" y="836712"/>
            <a:ext cx="8572560" cy="5286412"/>
          </a:xfrm>
        </p:spPr>
        <p:txBody>
          <a:bodyPr/>
          <a:lstStyle/>
          <a:p>
            <a:r>
              <a:rPr lang="de-DE" smtClean="0">
                <a:solidFill>
                  <a:srgbClr val="0000FF"/>
                </a:solidFill>
              </a:rPr>
              <a:t>MLP</a:t>
            </a:r>
            <a:r>
              <a:rPr lang="de-DE" smtClean="0"/>
              <a:t> and </a:t>
            </a:r>
            <a:r>
              <a:rPr lang="de-DE" smtClean="0">
                <a:solidFill>
                  <a:srgbClr val="CC3399"/>
                </a:solidFill>
              </a:rPr>
              <a:t>BDT</a:t>
            </a:r>
            <a:r>
              <a:rPr lang="de-DE" smtClean="0"/>
              <a:t> classifier performance: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Computing Workshop - Thailand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E9056-A25D-4D02-A1C2-8BDCB892555A}" type="slidenum">
              <a:rPr lang="de-DE" smtClean="0"/>
              <a:pPr/>
              <a:t>41</a:t>
            </a:fld>
            <a:endParaRPr lang="de-DE"/>
          </a:p>
        </p:txBody>
      </p:sp>
      <p:pic>
        <p:nvPicPr>
          <p:cNvPr id="8" name="Picture 2" descr="D:\work\vorlesung\2017Jul_ComputingWorkshopThailand\fig\TMVA_2d_MLP_2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421" y="1412776"/>
            <a:ext cx="2656473" cy="2525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:\work\vorlesung\2017Jul_ComputingWorkshopThailand\fig\TMVA_output_BDT_roc_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225" y="3979882"/>
            <a:ext cx="5408587" cy="2591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D:\work\vorlesung\2017Jul_ComputingWorkshopThailand\fig\TMVA_output_MLP_roc_2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225" y="1366812"/>
            <a:ext cx="5408587" cy="2591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D:\work\vorlesung\2017Jul_ComputingWorkshopThailand\fig\TMVA_2d_BDT_2.gif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421" y="3988829"/>
            <a:ext cx="2669703" cy="2537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109245" y="2339588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smtClean="0">
                <a:solidFill>
                  <a:srgbClr val="0000FF"/>
                </a:solidFill>
              </a:rPr>
              <a:t>MLP</a:t>
            </a:r>
            <a:endParaRPr lang="de-DE" sz="2000">
              <a:solidFill>
                <a:srgbClr val="0000FF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35496" y="4757082"/>
            <a:ext cx="7105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smtClean="0">
                <a:solidFill>
                  <a:srgbClr val="CC3399"/>
                </a:solidFill>
              </a:rPr>
              <a:t>BDT</a:t>
            </a:r>
            <a:endParaRPr lang="de-DE" sz="2000">
              <a:solidFill>
                <a:srgbClr val="CC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10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4400" b="1" smtClean="0">
                <a:solidFill>
                  <a:srgbClr val="CC3399"/>
                </a:solidFill>
              </a:rPr>
              <a:t>EXERCISES</a:t>
            </a:r>
            <a:endParaRPr lang="de-DE" sz="4400" b="1">
              <a:solidFill>
                <a:srgbClr val="CC3399"/>
              </a:solidFill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651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>
                <a:solidFill>
                  <a:srgbClr val="FFFF00"/>
                </a:solidFill>
              </a:rPr>
              <a:t>Exercises</a:t>
            </a:r>
            <a:r>
              <a:rPr lang="de-DE" dirty="0">
                <a:solidFill>
                  <a:srgbClr val="FFFF00"/>
                </a:solidFill>
              </a:rPr>
              <a:t> </a:t>
            </a:r>
            <a:r>
              <a:rPr lang="de-DE" dirty="0" err="1">
                <a:solidFill>
                  <a:srgbClr val="FFFF00"/>
                </a:solidFill>
              </a:rPr>
              <a:t>Suggestions</a:t>
            </a:r>
            <a:endParaRPr lang="de-DE" dirty="0">
              <a:solidFill>
                <a:srgbClr val="FFFF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err="1">
                <a:solidFill>
                  <a:prstClr val="black"/>
                </a:solidFill>
                <a:ea typeface="Arial Unicode MS" panose="020B0604020202020204" pitchFamily="34" charset="-128"/>
                <a:cs typeface="Consolas" panose="020B0609020204030204" pitchFamily="49" charset="0"/>
              </a:rPr>
              <a:t>Rho</a:t>
            </a:r>
            <a:r>
              <a:rPr lang="de-DE" dirty="0">
                <a:solidFill>
                  <a:prstClr val="black"/>
                </a:solidFill>
                <a:ea typeface="Arial Unicode MS" panose="020B0604020202020204" pitchFamily="34" charset="-128"/>
                <a:cs typeface="Consolas" panose="020B0609020204030204" pitchFamily="49" charset="0"/>
              </a:rPr>
              <a:t> Tutorial </a:t>
            </a:r>
            <a:r>
              <a:rPr lang="de-DE" dirty="0" err="1">
                <a:solidFill>
                  <a:prstClr val="black"/>
                </a:solidFill>
                <a:ea typeface="Arial Unicode MS" panose="020B0604020202020204" pitchFamily="34" charset="-128"/>
                <a:cs typeface="Consolas" panose="020B0609020204030204" pitchFamily="49" charset="0"/>
              </a:rPr>
              <a:t>website</a:t>
            </a:r>
            <a:r>
              <a:rPr lang="de-DE" dirty="0">
                <a:solidFill>
                  <a:prstClr val="black"/>
                </a:solidFill>
                <a:ea typeface="Arial Unicode MS" panose="020B0604020202020204" pitchFamily="34" charset="-128"/>
                <a:cs typeface="Consolas" panose="020B0609020204030204" pitchFamily="49" charset="0"/>
              </a:rPr>
              <a:t>:</a:t>
            </a:r>
            <a:r>
              <a:rPr lang="de-DE" dirty="0">
                <a:solidFill>
                  <a:srgbClr val="FF0066"/>
                </a:solidFill>
                <a:latin typeface="Consolas" panose="020B0609020204030204" pitchFamily="49" charset="0"/>
                <a:ea typeface="Arial Unicode MS" panose="020B0604020202020204" pitchFamily="34" charset="-128"/>
                <a:cs typeface="Consolas" panose="020B0609020204030204" pitchFamily="49" charset="0"/>
              </a:rPr>
              <a:t/>
            </a:r>
            <a:br>
              <a:rPr lang="de-DE" dirty="0">
                <a:solidFill>
                  <a:srgbClr val="FF0066"/>
                </a:solidFill>
                <a:latin typeface="Consolas" panose="020B0609020204030204" pitchFamily="49" charset="0"/>
                <a:ea typeface="Arial Unicode MS" panose="020B0604020202020204" pitchFamily="34" charset="-128"/>
                <a:cs typeface="Consolas" panose="020B0609020204030204" pitchFamily="49" charset="0"/>
              </a:rPr>
            </a:br>
            <a:r>
              <a:rPr lang="de-DE" sz="1600" dirty="0">
                <a:solidFill>
                  <a:srgbClr val="0000FF"/>
                </a:solidFill>
              </a:rPr>
              <a:t>http://panda-wiki.gsi.de/cgi-bin/view/Computing/</a:t>
            </a:r>
            <a:r>
              <a:rPr lang="de-DE" sz="1600" dirty="0">
                <a:solidFill>
                  <a:srgbClr val="FF0066"/>
                </a:solidFill>
              </a:rPr>
              <a:t>PandaRootRhoTutorial</a:t>
            </a:r>
            <a:endParaRPr lang="de-DE" dirty="0">
              <a:solidFill>
                <a:prstClr val="black"/>
              </a:solidFill>
            </a:endParaRPr>
          </a:p>
          <a:p>
            <a:pPr lvl="0"/>
            <a:r>
              <a:rPr lang="de-DE" dirty="0">
                <a:solidFill>
                  <a:prstClr val="black"/>
                </a:solidFill>
              </a:rPr>
              <a:t>Take a </a:t>
            </a:r>
            <a:r>
              <a:rPr lang="de-DE" dirty="0" err="1">
                <a:solidFill>
                  <a:prstClr val="black"/>
                </a:solidFill>
              </a:rPr>
              <a:t>look</a:t>
            </a:r>
            <a:r>
              <a:rPr lang="de-DE" dirty="0">
                <a:solidFill>
                  <a:prstClr val="black"/>
                </a:solidFill>
              </a:rPr>
              <a:t> </a:t>
            </a:r>
            <a:r>
              <a:rPr lang="de-DE" err="1">
                <a:solidFill>
                  <a:prstClr val="black"/>
                </a:solidFill>
              </a:rPr>
              <a:t>to</a:t>
            </a:r>
            <a:r>
              <a:rPr lang="de-DE">
                <a:solidFill>
                  <a:prstClr val="black"/>
                </a:solidFill>
              </a:rPr>
              <a:t> </a:t>
            </a:r>
            <a:r>
              <a:rPr lang="de-DE">
                <a:solidFill>
                  <a:srgbClr val="FF0066"/>
                </a:solidFill>
                <a:latin typeface="Consolas" panose="020B0609020204030204" pitchFamily="49" charset="0"/>
                <a:ea typeface="Arial Unicode MS" panose="020B0604020202020204" pitchFamily="34" charset="-128"/>
                <a:cs typeface="Consolas" panose="020B0609020204030204" pitchFamily="49" charset="0"/>
              </a:rPr>
              <a:t>tutorials/thailand2017/README</a:t>
            </a:r>
            <a:br>
              <a:rPr lang="de-DE">
                <a:solidFill>
                  <a:srgbClr val="FF0066"/>
                </a:solidFill>
                <a:latin typeface="Consolas" panose="020B0609020204030204" pitchFamily="49" charset="0"/>
                <a:ea typeface="Arial Unicode MS" panose="020B0604020202020204" pitchFamily="34" charset="-128"/>
                <a:cs typeface="Consolas" panose="020B0609020204030204" pitchFamily="49" charset="0"/>
              </a:rPr>
            </a:br>
            <a:r>
              <a:rPr lang="de-DE" smtClean="0">
                <a:solidFill>
                  <a:srgbClr val="FF0066"/>
                </a:solidFill>
                <a:latin typeface="Consolas" panose="020B0609020204030204" pitchFamily="49" charset="0"/>
                <a:ea typeface="Arial Unicode MS" panose="020B0604020202020204" pitchFamily="34" charset="-128"/>
                <a:cs typeface="Consolas" panose="020B0609020204030204" pitchFamily="49" charset="0"/>
              </a:rPr>
              <a:t>Exercises: #10 - #12</a:t>
            </a:r>
            <a:endParaRPr lang="de-DE" dirty="0">
              <a:solidFill>
                <a:srgbClr val="FF0066"/>
              </a:solidFill>
              <a:latin typeface="Consolas" panose="020B0609020204030204" pitchFamily="49" charset="0"/>
              <a:ea typeface="Arial Unicode MS" panose="020B0604020202020204" pitchFamily="34" charset="-128"/>
              <a:cs typeface="Consolas" panose="020B0609020204030204" pitchFamily="49" charset="0"/>
            </a:endParaRPr>
          </a:p>
          <a:p>
            <a:endParaRPr lang="de-DE" dirty="0"/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de-DE"/>
              <a:t>Try </a:t>
            </a:r>
            <a:r>
              <a:rPr lang="de-DE" smtClean="0"/>
              <a:t>event-filter </a:t>
            </a:r>
            <a:r>
              <a:rPr lang="de-DE" dirty="0"/>
              <a:t>in </a:t>
            </a:r>
            <a:r>
              <a:rPr lang="de-DE"/>
              <a:t>fast/</a:t>
            </a:r>
            <a:r>
              <a:rPr lang="de-DE" err="1"/>
              <a:t>full</a:t>
            </a:r>
            <a:r>
              <a:rPr lang="de-DE"/>
              <a:t> </a:t>
            </a:r>
            <a:r>
              <a:rPr lang="de-DE" smtClean="0"/>
              <a:t>sim. macros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study</a:t>
            </a:r>
            <a:r>
              <a:rPr lang="de-DE" dirty="0"/>
              <a:t> </a:t>
            </a:r>
            <a:r>
              <a:rPr lang="de-DE" dirty="0" err="1"/>
              <a:t>impact</a:t>
            </a:r>
            <a:endParaRPr lang="de-DE" dirty="0"/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de-DE" dirty="0" err="1" smtClean="0"/>
              <a:t>Simulate</a:t>
            </a:r>
            <a:r>
              <a:rPr lang="de-DE" dirty="0" smtClean="0"/>
              <a:t> </a:t>
            </a:r>
            <a:r>
              <a:rPr lang="de-DE" dirty="0" err="1" smtClean="0"/>
              <a:t>some</a:t>
            </a:r>
            <a:r>
              <a:rPr lang="de-DE" dirty="0" smtClean="0"/>
              <a:t> </a:t>
            </a:r>
            <a:r>
              <a:rPr lang="de-DE" dirty="0" err="1" smtClean="0"/>
              <a:t>events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quickfsimana.C</a:t>
            </a:r>
            <a:endParaRPr lang="de-DE" dirty="0" smtClean="0"/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de-DE" dirty="0" smtClean="0"/>
              <a:t>Create </a:t>
            </a:r>
            <a:r>
              <a:rPr lang="de-DE" dirty="0" err="1" smtClean="0"/>
              <a:t>signal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background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some</a:t>
            </a:r>
            <a:r>
              <a:rPr lang="de-DE" dirty="0" smtClean="0"/>
              <a:t> </a:t>
            </a:r>
            <a:r>
              <a:rPr lang="de-DE" dirty="0" err="1" smtClean="0"/>
              <a:t>channel</a:t>
            </a:r>
            <a:endParaRPr lang="de-DE" dirty="0" smtClean="0"/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de-DE" dirty="0" err="1" smtClean="0"/>
              <a:t>Merge</a:t>
            </a:r>
            <a:r>
              <a:rPr lang="de-DE" dirty="0" smtClean="0"/>
              <a:t> </a:t>
            </a:r>
            <a:r>
              <a:rPr lang="de-DE" dirty="0" err="1" smtClean="0"/>
              <a:t>both</a:t>
            </a:r>
            <a:r>
              <a:rPr lang="de-DE" dirty="0" smtClean="0"/>
              <a:t> </a:t>
            </a:r>
            <a:r>
              <a:rPr lang="de-DE" dirty="0" err="1" smtClean="0"/>
              <a:t>analysis</a:t>
            </a:r>
            <a:r>
              <a:rPr lang="de-DE" dirty="0" smtClean="0"/>
              <a:t> ROOT </a:t>
            </a:r>
            <a:r>
              <a:rPr lang="de-DE" dirty="0" err="1" smtClean="0"/>
              <a:t>files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hadd</a:t>
            </a:r>
            <a:endParaRPr lang="de-DE" dirty="0" smtClean="0"/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de-DE" dirty="0" smtClean="0"/>
              <a:t>Study different variables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de-DE" dirty="0" smtClean="0"/>
              <a:t>Train different TMVA </a:t>
            </a:r>
            <a:r>
              <a:rPr lang="de-DE" dirty="0" err="1" smtClean="0"/>
              <a:t>classifiers</a:t>
            </a:r>
            <a:r>
              <a:rPr lang="de-DE" dirty="0" smtClean="0"/>
              <a:t> on </a:t>
            </a:r>
            <a:r>
              <a:rPr lang="de-DE" dirty="0" err="1" smtClean="0"/>
              <a:t>merged</a:t>
            </a:r>
            <a:r>
              <a:rPr lang="de-DE" dirty="0" smtClean="0"/>
              <a:t> ROOT </a:t>
            </a:r>
            <a:r>
              <a:rPr lang="de-DE" dirty="0" err="1" smtClean="0"/>
              <a:t>file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Computing Workshop - Thailand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E9056-A25D-4D02-A1C2-8BDCB892555A}" type="slidenum">
              <a:rPr lang="de-DE" smtClean="0"/>
              <a:pPr/>
              <a:t>43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353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err="1" smtClean="0">
                <a:solidFill>
                  <a:srgbClr val="FFFF00"/>
                </a:solidFill>
              </a:rPr>
              <a:t>Exercises</a:t>
            </a:r>
            <a:r>
              <a:rPr lang="de-DE" smtClean="0">
                <a:solidFill>
                  <a:srgbClr val="FFFF00"/>
                </a:solidFill>
              </a:rPr>
              <a:t> Preparation</a:t>
            </a:r>
            <a:endParaRPr lang="de-DE" dirty="0">
              <a:solidFill>
                <a:srgbClr val="FFFF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7800" indent="-177800"/>
            <a:r>
              <a:rPr lang="de-DE" smtClean="0"/>
              <a:t>Preparation/hints in </a:t>
            </a:r>
            <a:r>
              <a:rPr lang="de-DE" smtClean="0">
                <a:solidFill>
                  <a:srgbClr val="FF0066"/>
                </a:solidFill>
                <a:latin typeface="Consolas" panose="020B0609020204030204" pitchFamily="49" charset="0"/>
                <a:ea typeface="Arial Unicode MS" panose="020B0604020202020204" pitchFamily="34" charset="-128"/>
                <a:cs typeface="Consolas" panose="020B0609020204030204" pitchFamily="49" charset="0"/>
              </a:rPr>
              <a:t>tutorials/thailand2017/README</a:t>
            </a:r>
            <a:r>
              <a:rPr lang="de-DE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de-DE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de-DE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7800" indent="-177800"/>
            <a:r>
              <a:rPr lang="de-DE" sz="140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To have some data for tutorial macros, do one of the following</a:t>
            </a:r>
            <a:br>
              <a:rPr lang="de-DE" sz="140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</a:br>
            <a:r>
              <a:rPr lang="de-DE" sz="140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/>
            </a:r>
            <a:br>
              <a:rPr lang="de-DE" sz="140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</a:br>
            <a:r>
              <a:rPr lang="de-DE" sz="140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a) </a:t>
            </a:r>
            <a:r>
              <a:rPr lang="de-DE" sz="1400" smtClean="0">
                <a:solidFill>
                  <a:srgbClr val="0000FF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. ./tut_runall.sh 1000   </a:t>
            </a:r>
            <a:r>
              <a:rPr lang="de-DE" sz="140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# sim/reco 1000 events pbarp -&gt; J/psi pi+ pi- </a:t>
            </a:r>
            <a:br>
              <a:rPr lang="de-DE" sz="140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</a:br>
            <a:r>
              <a:rPr lang="de-DE" sz="140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b) </a:t>
            </a:r>
            <a:r>
              <a:rPr lang="de-DE" sz="1400" smtClean="0">
                <a:solidFill>
                  <a:srgbClr val="0000FF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cp data/signal_p*root .  </a:t>
            </a:r>
            <a:r>
              <a:rPr lang="de-DE" sz="140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# preproduced default data</a:t>
            </a:r>
            <a:br>
              <a:rPr lang="de-DE" sz="140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</a:br>
            <a:endParaRPr lang="de-DE" sz="1400" smtClean="0">
              <a:latin typeface="Consolas" panose="020B0609020204030204" pitchFamily="49" charset="0"/>
              <a:ea typeface="Verdana" panose="020B0604030504040204" pitchFamily="34" charset="0"/>
              <a:cs typeface="Consolas" panose="020B0609020204030204" pitchFamily="49" charset="0"/>
            </a:endParaRPr>
          </a:p>
          <a:p>
            <a:pPr marL="177800" indent="-177800"/>
            <a:r>
              <a:rPr lang="de-DE" sz="1400" smtClean="0">
                <a:solidFill>
                  <a:srgbClr val="008000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Macros </a:t>
            </a:r>
            <a:r>
              <a:rPr lang="de-DE" sz="140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named 'tut_ana...C' are stubs and </a:t>
            </a:r>
            <a:r>
              <a:rPr lang="de-DE" sz="1400">
                <a:solidFill>
                  <a:srgbClr val="008000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should be </a:t>
            </a:r>
            <a:r>
              <a:rPr lang="de-DE" sz="1400" smtClean="0">
                <a:solidFill>
                  <a:srgbClr val="008000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completed </a:t>
            </a:r>
            <a:r>
              <a:rPr lang="de-DE" sz="1400">
                <a:solidFill>
                  <a:srgbClr val="008000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by you. </a:t>
            </a:r>
            <a:endParaRPr lang="de-DE" sz="1400" smtClean="0">
              <a:solidFill>
                <a:srgbClr val="008000"/>
              </a:solidFill>
              <a:latin typeface="Consolas" panose="020B0609020204030204" pitchFamily="49" charset="0"/>
              <a:ea typeface="Verdana" panose="020B0604030504040204" pitchFamily="34" charset="0"/>
              <a:cs typeface="Consolas" panose="020B0609020204030204" pitchFamily="49" charset="0"/>
            </a:endParaRPr>
          </a:p>
          <a:p>
            <a:pPr marL="177800" indent="-177800"/>
            <a:endParaRPr lang="de-DE" sz="1400">
              <a:latin typeface="Consolas" panose="020B0609020204030204" pitchFamily="49" charset="0"/>
              <a:ea typeface="Verdana" panose="020B0604030504040204" pitchFamily="34" charset="0"/>
              <a:cs typeface="Consolas" panose="020B0609020204030204" pitchFamily="49" charset="0"/>
            </a:endParaRPr>
          </a:p>
          <a:p>
            <a:pPr marL="177800" indent="-177800"/>
            <a:r>
              <a:rPr lang="de-DE" sz="140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At places </a:t>
            </a:r>
            <a:r>
              <a:rPr lang="de-DE" sz="140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marked with </a:t>
            </a:r>
            <a:r>
              <a:rPr lang="de-DE" sz="1400" smtClean="0">
                <a:solidFill>
                  <a:srgbClr val="008000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' </a:t>
            </a:r>
            <a:r>
              <a:rPr lang="de-DE" sz="1400">
                <a:solidFill>
                  <a:srgbClr val="008000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#### EXERCISE: ...' some code needs to be added; </a:t>
            </a:r>
            <a:br>
              <a:rPr lang="de-DE" sz="1400">
                <a:solidFill>
                  <a:srgbClr val="008000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</a:br>
            <a:r>
              <a:rPr lang="de-DE" sz="140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/>
            </a:r>
            <a:br>
              <a:rPr lang="de-DE" sz="140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</a:br>
            <a:r>
              <a:rPr lang="de-DE" sz="140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Run </a:t>
            </a:r>
            <a:r>
              <a:rPr lang="de-DE" sz="140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macros </a:t>
            </a:r>
            <a:r>
              <a:rPr lang="de-DE" sz="140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(default </a:t>
            </a:r>
            <a:r>
              <a:rPr lang="de-DE" sz="140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or </a:t>
            </a:r>
            <a:r>
              <a:rPr lang="de-DE" sz="140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different input </a:t>
            </a:r>
            <a:r>
              <a:rPr lang="de-DE" sz="140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data) with    </a:t>
            </a:r>
            <a:r>
              <a:rPr lang="de-DE" sz="140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/>
            </a:r>
            <a:br>
              <a:rPr lang="de-DE" sz="140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</a:br>
            <a:r>
              <a:rPr lang="de-DE" sz="140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&gt; </a:t>
            </a:r>
            <a:r>
              <a:rPr lang="de-DE" sz="1400">
                <a:solidFill>
                  <a:srgbClr val="0000FF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root -l tut_ana...C                </a:t>
            </a:r>
            <a:r>
              <a:rPr lang="de-DE" sz="140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# signal_pid.root</a:t>
            </a:r>
            <a:r>
              <a:rPr lang="de-DE" sz="140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, signal_par.root   </a:t>
            </a:r>
            <a:r>
              <a:rPr lang="de-DE" sz="140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/>
            </a:r>
            <a:br>
              <a:rPr lang="de-DE" sz="140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</a:br>
            <a:r>
              <a:rPr lang="de-DE" sz="140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&gt; </a:t>
            </a:r>
            <a:r>
              <a:rPr lang="de-DE" sz="1400">
                <a:solidFill>
                  <a:srgbClr val="0000FF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root -l 'tut_ana...</a:t>
            </a:r>
            <a:r>
              <a:rPr lang="de-DE" sz="1400" smtClean="0">
                <a:solidFill>
                  <a:srgbClr val="0000FF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C(0,"mydata</a:t>
            </a:r>
            <a:r>
              <a:rPr lang="de-DE" sz="1400">
                <a:solidFill>
                  <a:srgbClr val="0000FF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")'  </a:t>
            </a:r>
            <a:r>
              <a:rPr lang="de-DE" sz="140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# </a:t>
            </a:r>
            <a:r>
              <a:rPr lang="de-DE" sz="140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mydata_pid.root</a:t>
            </a:r>
            <a:r>
              <a:rPr lang="de-DE" sz="140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, </a:t>
            </a:r>
            <a:r>
              <a:rPr lang="de-DE" sz="140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mydata_par.root</a:t>
            </a:r>
          </a:p>
          <a:p>
            <a:pPr marL="177800" indent="-177800"/>
            <a:endParaRPr lang="de-DE" sz="1400" smtClean="0">
              <a:latin typeface="Consolas" panose="020B0609020204030204" pitchFamily="49" charset="0"/>
              <a:ea typeface="Verdana" panose="020B0604030504040204" pitchFamily="34" charset="0"/>
              <a:cs typeface="Consolas" panose="020B0609020204030204" pitchFamily="49" charset="0"/>
            </a:endParaRPr>
          </a:p>
          <a:p>
            <a:pPr marL="177800" indent="-177800"/>
            <a:r>
              <a:rPr lang="de-DE" sz="140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If </a:t>
            </a:r>
            <a:r>
              <a:rPr lang="de-DE" sz="140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getting </a:t>
            </a:r>
            <a:r>
              <a:rPr lang="de-DE" sz="1400">
                <a:solidFill>
                  <a:srgbClr val="008000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stuck, </a:t>
            </a:r>
            <a:r>
              <a:rPr lang="de-DE" sz="1400" smtClean="0">
                <a:solidFill>
                  <a:srgbClr val="008000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sample </a:t>
            </a:r>
            <a:r>
              <a:rPr lang="de-DE" sz="1400">
                <a:solidFill>
                  <a:srgbClr val="008000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solutions </a:t>
            </a:r>
            <a:r>
              <a:rPr lang="de-DE" sz="140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are in </a:t>
            </a:r>
            <a:r>
              <a:rPr lang="de-DE" sz="140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the subfolder 'solution</a:t>
            </a:r>
            <a:r>
              <a:rPr lang="de-DE" sz="140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'</a:t>
            </a:r>
            <a:br>
              <a:rPr lang="de-DE" sz="140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</a:br>
            <a:r>
              <a:rPr lang="de-DE" sz="140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/>
            </a:r>
            <a:br>
              <a:rPr lang="de-DE" sz="140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</a:br>
            <a:r>
              <a:rPr lang="de-DE" sz="140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Run </a:t>
            </a:r>
            <a:r>
              <a:rPr lang="de-DE" sz="140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solution macros directly </a:t>
            </a:r>
            <a:r>
              <a:rPr lang="de-DE" sz="140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(default </a:t>
            </a:r>
            <a:r>
              <a:rPr lang="de-DE" sz="140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or </a:t>
            </a:r>
            <a:r>
              <a:rPr lang="de-DE" sz="140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different input </a:t>
            </a:r>
            <a:r>
              <a:rPr lang="de-DE" sz="140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data) with    </a:t>
            </a:r>
            <a:br>
              <a:rPr lang="de-DE" sz="140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</a:br>
            <a:r>
              <a:rPr lang="de-DE" sz="140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&gt; </a:t>
            </a:r>
            <a:r>
              <a:rPr lang="de-DE" sz="1400">
                <a:solidFill>
                  <a:srgbClr val="0000FF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root -l solution/tut_ana</a:t>
            </a:r>
            <a:r>
              <a:rPr lang="de-DE" sz="1400" smtClean="0">
                <a:solidFill>
                  <a:srgbClr val="0000FF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...C</a:t>
            </a:r>
            <a:br>
              <a:rPr lang="de-DE" sz="1400" smtClean="0">
                <a:solidFill>
                  <a:srgbClr val="0000FF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</a:br>
            <a:r>
              <a:rPr lang="de-DE" sz="140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&gt; </a:t>
            </a:r>
            <a:r>
              <a:rPr lang="de-DE" sz="1400">
                <a:solidFill>
                  <a:srgbClr val="0000FF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root -l 'solution/tut_ana...</a:t>
            </a:r>
            <a:r>
              <a:rPr lang="de-DE" sz="1400" smtClean="0">
                <a:solidFill>
                  <a:srgbClr val="0000FF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C(0,"</a:t>
            </a:r>
            <a:r>
              <a:rPr lang="de-DE" sz="1400">
                <a:solidFill>
                  <a:srgbClr val="0000FF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mydata</a:t>
            </a:r>
            <a:r>
              <a:rPr lang="de-DE" sz="1400" smtClean="0">
                <a:solidFill>
                  <a:srgbClr val="0000FF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")'</a:t>
            </a:r>
            <a:br>
              <a:rPr lang="de-DE" sz="1400" smtClean="0">
                <a:solidFill>
                  <a:srgbClr val="0000FF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</a:br>
            <a:endParaRPr lang="de-DE" sz="1400" smtClean="0">
              <a:solidFill>
                <a:srgbClr val="0000FF"/>
              </a:solidFill>
              <a:latin typeface="Consolas" panose="020B0609020204030204" pitchFamily="49" charset="0"/>
              <a:ea typeface="Verdana" panose="020B0604030504040204" pitchFamily="34" charset="0"/>
              <a:cs typeface="Consolas" panose="020B0609020204030204" pitchFamily="49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Computing Workshop - Thailand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E9056-A25D-4D02-A1C2-8BDCB892555A}" type="slidenum">
              <a:rPr lang="de-DE" smtClean="0"/>
              <a:pPr/>
              <a:t>44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9869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Event Filter Usage - (Selected) Filters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85720" y="908720"/>
            <a:ext cx="8572560" cy="5544616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de-DE" sz="1800" smtClean="0">
                <a:solidFill>
                  <a:srgbClr val="FF0066"/>
                </a:solidFill>
              </a:rPr>
              <a:t>FairEvtFilterOnSingleParticleCounts</a:t>
            </a:r>
          </a:p>
          <a:p>
            <a:pPr lvl="1"/>
            <a:r>
              <a:rPr lang="de-DE" sz="1600" smtClean="0"/>
              <a:t>AndMinMaxAllParticles (min</a:t>
            </a:r>
            <a:r>
              <a:rPr lang="de-DE" sz="1600"/>
              <a:t>, max)</a:t>
            </a:r>
          </a:p>
          <a:p>
            <a:pPr lvl="1"/>
            <a:r>
              <a:rPr lang="de-DE" sz="1600" smtClean="0"/>
              <a:t>AndMinMaxCharged (min, max, </a:t>
            </a:r>
            <a:r>
              <a:rPr lang="de-DE" sz="1600" smtClean="0">
                <a:solidFill>
                  <a:srgbClr val="0000FF"/>
                </a:solidFill>
              </a:rPr>
              <a:t>type</a:t>
            </a:r>
            <a:r>
              <a:rPr lang="de-DE" sz="1600" smtClean="0"/>
              <a:t>)</a:t>
            </a:r>
          </a:p>
          <a:p>
            <a:pPr marL="981075" lvl="2" indent="-177800"/>
            <a:r>
              <a:rPr lang="de-DE" sz="1400">
                <a:solidFill>
                  <a:srgbClr val="0000FF"/>
                </a:solidFill>
              </a:rPr>
              <a:t>t</a:t>
            </a:r>
            <a:r>
              <a:rPr lang="de-DE" sz="1400" smtClean="0">
                <a:solidFill>
                  <a:srgbClr val="0000FF"/>
                </a:solidFill>
              </a:rPr>
              <a:t>ype: FairEvtFilter::kPlus / kMinus / kCharged / kNeutral</a:t>
            </a:r>
          </a:p>
          <a:p>
            <a:pPr lvl="1"/>
            <a:r>
              <a:rPr lang="de-DE" sz="1600" smtClean="0"/>
              <a:t>AndMinMaxPdg (min, max, pdg1 [, pdg2, ..., pdg8])</a:t>
            </a:r>
          </a:p>
          <a:p>
            <a:pPr lvl="1"/>
            <a:r>
              <a:rPr lang="de-DE" sz="1600" smtClean="0"/>
              <a:t>AndPRange / AndPtRange / AndPzRange (min, max)</a:t>
            </a:r>
          </a:p>
          <a:p>
            <a:pPr lvl="1"/>
            <a:r>
              <a:rPr lang="de-DE" sz="1600" smtClean="0"/>
              <a:t>AndThetaRange / AndPhiRange (min, max)</a:t>
            </a:r>
          </a:p>
          <a:p>
            <a:pPr lvl="1"/>
            <a:r>
              <a:rPr lang="de-DE" sz="1600" smtClean="0"/>
              <a:t>AndVzRange / AndVRhoRange / AndRadiusRange (min, max)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de-DE" sz="1800">
                <a:solidFill>
                  <a:srgbClr val="FF0066"/>
                </a:solidFill>
              </a:rPr>
              <a:t>PndEvtFilterOnInvMassCounts</a:t>
            </a:r>
          </a:p>
          <a:p>
            <a:pPr lvl="1"/>
            <a:r>
              <a:rPr lang="de-DE" sz="1600" smtClean="0"/>
              <a:t>SetPdgCodesToCombine (pdg1, pdg2 [,pdg3, pdg4, pdg5])</a:t>
            </a:r>
          </a:p>
          <a:p>
            <a:pPr lvl="1"/>
            <a:r>
              <a:rPr lang="de-DE" sz="1600" smtClean="0"/>
              <a:t>SetMinMaxInvMass (m</a:t>
            </a:r>
            <a:r>
              <a:rPr lang="de-DE" sz="1600" baseline="-25000" smtClean="0"/>
              <a:t>min</a:t>
            </a:r>
            <a:r>
              <a:rPr lang="de-DE" sz="1600" smtClean="0"/>
              <a:t>, m</a:t>
            </a:r>
            <a:r>
              <a:rPr lang="de-DE" sz="1600" baseline="-25000" smtClean="0"/>
              <a:t>max</a:t>
            </a:r>
            <a:r>
              <a:rPr lang="de-DE" sz="1600" smtClean="0"/>
              <a:t>)</a:t>
            </a:r>
          </a:p>
          <a:p>
            <a:pPr lvl="1"/>
            <a:r>
              <a:rPr lang="de-DE" sz="1600" smtClean="0"/>
              <a:t>SetMinMaxCounts (min, max)</a:t>
            </a:r>
            <a:endParaRPr lang="de-DE" sz="1600"/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de-DE" sz="1800" smtClean="0">
                <a:solidFill>
                  <a:srgbClr val="FF0066"/>
                </a:solidFill>
              </a:rPr>
              <a:t>FairFilteredPrimaryGenerator</a:t>
            </a:r>
            <a:r>
              <a:rPr lang="de-DE" sz="1800" smtClean="0">
                <a:solidFill>
                  <a:srgbClr val="0000FF"/>
                </a:solidFill>
              </a:rPr>
              <a:t> </a:t>
            </a:r>
            <a:r>
              <a:rPr lang="de-DE" sz="1600" i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(allows logical combination of filters)</a:t>
            </a:r>
            <a:endParaRPr lang="de-DE" sz="1600" i="1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/>
            <a:r>
              <a:rPr lang="de-DE" sz="1600" smtClean="0"/>
              <a:t>AndFilter / AndNotFilter (filterName)</a:t>
            </a:r>
          </a:p>
          <a:p>
            <a:pPr lvl="1"/>
            <a:r>
              <a:rPr lang="de-DE" sz="1600" smtClean="0"/>
              <a:t>OrFilter / OrNotFilter </a:t>
            </a:r>
            <a:r>
              <a:rPr lang="de-DE" sz="1600"/>
              <a:t>(filterName)</a:t>
            </a:r>
          </a:p>
          <a:p>
            <a:pPr lvl="1"/>
            <a:r>
              <a:rPr lang="de-DE" sz="1600" smtClean="0"/>
              <a:t>AddVetoFilter (filterName) </a:t>
            </a:r>
            <a:r>
              <a:rPr lang="de-DE" sz="1600" i="1" smtClean="0">
                <a:solidFill>
                  <a:srgbClr val="0000FF"/>
                </a:solidFill>
              </a:rPr>
              <a:t>(has higher priority)</a:t>
            </a:r>
            <a:endParaRPr lang="de-DE" sz="1600" i="1">
              <a:solidFill>
                <a:srgbClr val="0000FF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Computing Workshop - Thailand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E9056-A25D-4D02-A1C2-8BDCB892555A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10" name="Textfeld 9"/>
          <p:cNvSpPr txBox="1"/>
          <p:nvPr/>
        </p:nvSpPr>
        <p:spPr>
          <a:xfrm>
            <a:off x="6300192" y="1034152"/>
            <a:ext cx="2427268" cy="73866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sz="1400">
                <a:solidFill>
                  <a:srgbClr val="008000"/>
                </a:solidFill>
              </a:rPr>
              <a:t>E</a:t>
            </a:r>
            <a:r>
              <a:rPr lang="de-DE" sz="1400" smtClean="0">
                <a:solidFill>
                  <a:srgbClr val="008000"/>
                </a:solidFill>
              </a:rPr>
              <a:t>ach MinMax can also be</a:t>
            </a:r>
          </a:p>
          <a:p>
            <a:r>
              <a:rPr lang="de-DE" sz="1400" smtClean="0">
                <a:solidFill>
                  <a:srgbClr val="008000"/>
                </a:solidFill>
              </a:rPr>
              <a:t>Min or Max only, placing</a:t>
            </a:r>
          </a:p>
          <a:p>
            <a:r>
              <a:rPr lang="de-DE" sz="1400" smtClean="0">
                <a:solidFill>
                  <a:srgbClr val="008000"/>
                </a:solidFill>
              </a:rPr>
              <a:t>just one limit.</a:t>
            </a:r>
          </a:p>
        </p:txBody>
      </p:sp>
    </p:spTree>
    <p:extLst>
      <p:ext uri="{BB962C8B-B14F-4D97-AF65-F5344CB8AC3E}">
        <p14:creationId xmlns:p14="http://schemas.microsoft.com/office/powerpoint/2010/main" val="179249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Event Filter Usage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mtClean="0"/>
              <a:t>Event filter setup </a:t>
            </a:r>
            <a:r>
              <a:rPr lang="de-DE" smtClean="0">
                <a:solidFill>
                  <a:srgbClr val="0000FF"/>
                </a:solidFill>
              </a:rPr>
              <a:t>in simulation macro </a:t>
            </a:r>
            <a:r>
              <a:rPr lang="de-DE" smtClean="0"/>
              <a:t>(Full or Fast Simulation)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Computing Workshop - Thailand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E9056-A25D-4D02-A1C2-8BDCB892555A}" type="slidenum">
              <a:rPr lang="de-DE" smtClean="0"/>
              <a:pPr/>
              <a:t>6</a:t>
            </a:fld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240654" y="1484784"/>
            <a:ext cx="8712968" cy="4693593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de-DE" sz="130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FairFilteredPrimaryGenerator*</a:t>
            </a:r>
            <a:r>
              <a:rPr lang="de-DE" sz="130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primGen </a:t>
            </a:r>
            <a:r>
              <a:rPr lang="de-DE" sz="1300">
                <a:latin typeface="Consolas" panose="020B0609020204030204" pitchFamily="49" charset="0"/>
                <a:cs typeface="Consolas" panose="020B0609020204030204" pitchFamily="49" charset="0"/>
              </a:rPr>
              <a:t>= new FairFilteredPrimaryGenerator();</a:t>
            </a:r>
          </a:p>
          <a:p>
            <a:endParaRPr lang="de-DE" sz="1300">
              <a:solidFill>
                <a:srgbClr val="0000FF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de-DE" sz="1300" smtClean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FairEvtFilterOnSingleParticleCounts</a:t>
            </a:r>
            <a:r>
              <a:rPr lang="de-DE" sz="130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* </a:t>
            </a:r>
            <a:r>
              <a:rPr lang="de-DE" sz="1300">
                <a:solidFill>
                  <a:srgbClr val="CC33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chrgFilter</a:t>
            </a:r>
            <a:r>
              <a:rPr lang="de-DE" sz="130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endParaRPr lang="de-DE" sz="130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de-DE" sz="1300" smtClean="0">
                <a:latin typeface="Consolas" panose="020B0609020204030204" pitchFamily="49" charset="0"/>
                <a:cs typeface="Consolas" panose="020B0609020204030204" pitchFamily="49" charset="0"/>
              </a:rPr>
              <a:t>	= </a:t>
            </a:r>
            <a:r>
              <a:rPr lang="de-DE" sz="1300">
                <a:latin typeface="Consolas" panose="020B0609020204030204" pitchFamily="49" charset="0"/>
                <a:cs typeface="Consolas" panose="020B0609020204030204" pitchFamily="49" charset="0"/>
              </a:rPr>
              <a:t>new FairEvtFilterOnSingleParticleCounts("chrgFilter</a:t>
            </a:r>
            <a:r>
              <a:rPr lang="de-DE" sz="1300" smtClean="0">
                <a:latin typeface="Consolas" panose="020B0609020204030204" pitchFamily="49" charset="0"/>
                <a:cs typeface="Consolas" panose="020B0609020204030204" pitchFamily="49" charset="0"/>
              </a:rPr>
              <a:t>");</a:t>
            </a:r>
          </a:p>
          <a:p>
            <a:r>
              <a:rPr lang="de-DE" sz="1300" smtClean="0">
                <a:solidFill>
                  <a:srgbClr val="CC33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chrgFilter</a:t>
            </a:r>
            <a:r>
              <a:rPr lang="de-DE" sz="1300" smtClean="0">
                <a:latin typeface="Consolas" panose="020B0609020204030204" pitchFamily="49" charset="0"/>
                <a:cs typeface="Consolas" panose="020B0609020204030204" pitchFamily="49" charset="0"/>
              </a:rPr>
              <a:t>-</a:t>
            </a:r>
            <a:r>
              <a:rPr lang="de-DE" sz="1300"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  <a:r>
              <a:rPr lang="de-DE" sz="1300" smtClean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AndMaxCharge(3, </a:t>
            </a:r>
            <a:r>
              <a:rPr lang="de-DE" sz="130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FairEvtFilter::kCharged);</a:t>
            </a:r>
          </a:p>
          <a:p>
            <a:r>
              <a:rPr lang="de-DE" sz="1300">
                <a:latin typeface="Consolas" panose="020B0609020204030204" pitchFamily="49" charset="0"/>
                <a:cs typeface="Consolas" panose="020B0609020204030204" pitchFamily="49" charset="0"/>
              </a:rPr>
              <a:t>		 	 		</a:t>
            </a:r>
            <a:endParaRPr lang="de-DE" sz="130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de-DE" sz="130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de-DE" sz="1300" smtClean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FairEvtFilterOnSingleParticleCounts</a:t>
            </a:r>
            <a:r>
              <a:rPr lang="de-DE" sz="130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*</a:t>
            </a:r>
            <a:r>
              <a:rPr lang="de-DE" sz="130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de-DE" sz="1300">
                <a:solidFill>
                  <a:srgbClr val="CC33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neutFilter </a:t>
            </a:r>
            <a:endParaRPr lang="de-DE" sz="1300" smtClean="0">
              <a:solidFill>
                <a:srgbClr val="CC3399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de-DE" sz="130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de-DE" sz="1300" smtClean="0">
                <a:latin typeface="Consolas" panose="020B0609020204030204" pitchFamily="49" charset="0"/>
                <a:cs typeface="Consolas" panose="020B0609020204030204" pitchFamily="49" charset="0"/>
              </a:rPr>
              <a:t>= </a:t>
            </a:r>
            <a:r>
              <a:rPr lang="de-DE" sz="1300">
                <a:latin typeface="Consolas" panose="020B0609020204030204" pitchFamily="49" charset="0"/>
                <a:cs typeface="Consolas" panose="020B0609020204030204" pitchFamily="49" charset="0"/>
              </a:rPr>
              <a:t>new </a:t>
            </a:r>
            <a:r>
              <a:rPr lang="de-DE" sz="1300" smtClean="0">
                <a:latin typeface="Consolas" panose="020B0609020204030204" pitchFamily="49" charset="0"/>
                <a:cs typeface="Consolas" panose="020B0609020204030204" pitchFamily="49" charset="0"/>
              </a:rPr>
              <a:t>FairEvtFilterOnSingleParticlesCounts</a:t>
            </a:r>
            <a:r>
              <a:rPr lang="de-DE" sz="1300">
                <a:latin typeface="Consolas" panose="020B0609020204030204" pitchFamily="49" charset="0"/>
                <a:cs typeface="Consolas" panose="020B0609020204030204" pitchFamily="49" charset="0"/>
              </a:rPr>
              <a:t>("neutFilter");</a:t>
            </a:r>
          </a:p>
          <a:p>
            <a:r>
              <a:rPr lang="de-DE" sz="1300" smtClean="0">
                <a:solidFill>
                  <a:srgbClr val="CC33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neutFilter</a:t>
            </a:r>
            <a:r>
              <a:rPr lang="de-DE" sz="1300" smtClean="0">
                <a:latin typeface="Consolas" panose="020B0609020204030204" pitchFamily="49" charset="0"/>
                <a:cs typeface="Consolas" panose="020B0609020204030204" pitchFamily="49" charset="0"/>
              </a:rPr>
              <a:t>-</a:t>
            </a:r>
            <a:r>
              <a:rPr lang="de-DE" sz="1300"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  <a:r>
              <a:rPr lang="de-DE" sz="1300" smtClean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AndMaxCharge(6, </a:t>
            </a:r>
            <a:r>
              <a:rPr lang="de-DE" sz="130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FairEvtFilter::kNeutral</a:t>
            </a:r>
            <a:r>
              <a:rPr lang="de-DE" sz="1300" smtClean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endParaRPr lang="de-DE" sz="1300">
              <a:solidFill>
                <a:srgbClr val="008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de-DE" sz="130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de-DE" sz="1300" smtClean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PndEvtFilterOnInvMassCounts</a:t>
            </a:r>
            <a:r>
              <a:rPr lang="de-DE" sz="1300">
                <a:latin typeface="Consolas" panose="020B0609020204030204" pitchFamily="49" charset="0"/>
                <a:cs typeface="Consolas" panose="020B0609020204030204" pitchFamily="49" charset="0"/>
              </a:rPr>
              <a:t>* </a:t>
            </a:r>
            <a:r>
              <a:rPr lang="de-DE" sz="1300">
                <a:solidFill>
                  <a:srgbClr val="CC33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eeInv</a:t>
            </a:r>
            <a:r>
              <a:rPr lang="de-DE" sz="1300">
                <a:latin typeface="Consolas" panose="020B0609020204030204" pitchFamily="49" charset="0"/>
                <a:cs typeface="Consolas" panose="020B0609020204030204" pitchFamily="49" charset="0"/>
              </a:rPr>
              <a:t>= new PndEvtFilterOnInvMassCounts("eeInvMFilter");</a:t>
            </a:r>
          </a:p>
          <a:p>
            <a:r>
              <a:rPr lang="de-DE" sz="1300" smtClean="0">
                <a:solidFill>
                  <a:srgbClr val="CC33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eeInv</a:t>
            </a:r>
            <a:r>
              <a:rPr lang="de-DE" sz="1300" smtClean="0">
                <a:latin typeface="Consolas" panose="020B0609020204030204" pitchFamily="49" charset="0"/>
                <a:cs typeface="Consolas" panose="020B0609020204030204" pitchFamily="49" charset="0"/>
              </a:rPr>
              <a:t>-</a:t>
            </a:r>
            <a:r>
              <a:rPr lang="de-DE" sz="1300"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  <a:r>
              <a:rPr lang="de-DE" sz="130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SetPdgCodesToCombine( </a:t>
            </a:r>
            <a:r>
              <a:rPr lang="de-DE" sz="1300" smtClean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11, -11);</a:t>
            </a:r>
            <a:endParaRPr lang="de-DE" sz="1300">
              <a:solidFill>
                <a:srgbClr val="008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de-DE" sz="1300" smtClean="0">
                <a:solidFill>
                  <a:srgbClr val="CC33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eeInv</a:t>
            </a:r>
            <a:r>
              <a:rPr lang="de-DE" sz="1300" smtClean="0">
                <a:latin typeface="Consolas" panose="020B0609020204030204" pitchFamily="49" charset="0"/>
                <a:cs typeface="Consolas" panose="020B0609020204030204" pitchFamily="49" charset="0"/>
              </a:rPr>
              <a:t>-</a:t>
            </a:r>
            <a:r>
              <a:rPr lang="de-DE" sz="1300"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  <a:r>
              <a:rPr lang="de-DE" sz="130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SetMinMaxInvMass( </a:t>
            </a:r>
            <a:r>
              <a:rPr lang="de-DE" sz="1300" smtClean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2.0, 4.0 </a:t>
            </a:r>
            <a:r>
              <a:rPr lang="de-DE" sz="130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r>
              <a:rPr lang="de-DE" sz="1300" smtClean="0">
                <a:solidFill>
                  <a:srgbClr val="CC33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eeInv</a:t>
            </a:r>
            <a:r>
              <a:rPr lang="de-DE" sz="1300" smtClean="0">
                <a:latin typeface="Consolas" panose="020B0609020204030204" pitchFamily="49" charset="0"/>
                <a:cs typeface="Consolas" panose="020B0609020204030204" pitchFamily="49" charset="0"/>
              </a:rPr>
              <a:t>-</a:t>
            </a:r>
            <a:r>
              <a:rPr lang="de-DE" sz="1300"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  <a:r>
              <a:rPr lang="de-DE" sz="1300" smtClean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SetMinCounts(1);</a:t>
            </a:r>
            <a:endParaRPr lang="de-DE" sz="1300">
              <a:solidFill>
                <a:srgbClr val="008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de-DE" sz="130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de-DE" sz="130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primGen-</a:t>
            </a:r>
            <a:r>
              <a:rPr lang="de-DE" sz="1300"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  <a:r>
              <a:rPr lang="de-DE" sz="1300" smtClean="0">
                <a:latin typeface="Consolas" panose="020B0609020204030204" pitchFamily="49" charset="0"/>
                <a:cs typeface="Consolas" panose="020B0609020204030204" pitchFamily="49" charset="0"/>
              </a:rPr>
              <a:t>AddVetoFilter(</a:t>
            </a:r>
            <a:r>
              <a:rPr lang="de-DE" sz="1300" smtClean="0">
                <a:solidFill>
                  <a:srgbClr val="CC33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chrgFilter</a:t>
            </a:r>
            <a:r>
              <a:rPr lang="de-DE" sz="130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r>
              <a:rPr lang="de-DE" sz="130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primGen-</a:t>
            </a:r>
            <a:r>
              <a:rPr lang="de-DE" sz="1300">
                <a:latin typeface="Consolas" panose="020B0609020204030204" pitchFamily="49" charset="0"/>
                <a:cs typeface="Consolas" panose="020B0609020204030204" pitchFamily="49" charset="0"/>
              </a:rPr>
              <a:t>&gt;AndFilter(</a:t>
            </a:r>
            <a:r>
              <a:rPr lang="de-DE" sz="1300">
                <a:solidFill>
                  <a:srgbClr val="CC33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neutFilter</a:t>
            </a:r>
            <a:r>
              <a:rPr lang="de-DE" sz="130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r>
              <a:rPr lang="de-DE" sz="130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primGen-</a:t>
            </a:r>
            <a:r>
              <a:rPr lang="de-DE" sz="1300">
                <a:latin typeface="Consolas" panose="020B0609020204030204" pitchFamily="49" charset="0"/>
                <a:cs typeface="Consolas" panose="020B0609020204030204" pitchFamily="49" charset="0"/>
              </a:rPr>
              <a:t>&gt;AndFilter(</a:t>
            </a:r>
            <a:r>
              <a:rPr lang="de-DE" sz="1300">
                <a:solidFill>
                  <a:srgbClr val="CC33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eeInv</a:t>
            </a:r>
            <a:r>
              <a:rPr lang="de-DE" sz="1300">
                <a:latin typeface="Consolas" panose="020B0609020204030204" pitchFamily="49" charset="0"/>
                <a:cs typeface="Consolas" panose="020B0609020204030204" pitchFamily="49" charset="0"/>
              </a:rPr>
              <a:t>); 	</a:t>
            </a:r>
            <a:endParaRPr lang="de-DE" sz="130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de-DE" sz="130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de-DE" sz="130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primGen-</a:t>
            </a:r>
            <a:r>
              <a:rPr lang="de-DE" sz="1300">
                <a:latin typeface="Consolas" panose="020B0609020204030204" pitchFamily="49" charset="0"/>
                <a:cs typeface="Consolas" panose="020B0609020204030204" pitchFamily="49" charset="0"/>
              </a:rPr>
              <a:t>&gt;SetFilterMaxTries(100000</a:t>
            </a:r>
            <a:r>
              <a:rPr lang="de-DE" sz="1300" smtClean="0">
                <a:latin typeface="Consolas" panose="020B0609020204030204" pitchFamily="49" charset="0"/>
                <a:cs typeface="Consolas" panose="020B0609020204030204" pitchFamily="49" charset="0"/>
              </a:rPr>
              <a:t>); </a:t>
            </a:r>
          </a:p>
          <a:p>
            <a:r>
              <a:rPr lang="de-DE" sz="1300">
                <a:latin typeface="Consolas" panose="020B0609020204030204" pitchFamily="49" charset="0"/>
                <a:cs typeface="Consolas" panose="020B0609020204030204" pitchFamily="49" charset="0"/>
              </a:rPr>
              <a:t>		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6516216" y="1988840"/>
            <a:ext cx="1834156" cy="2923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sz="1300" smtClean="0"/>
              <a:t>less than 4 charged</a:t>
            </a:r>
            <a:endParaRPr lang="de-DE" sz="1300"/>
          </a:p>
        </p:txBody>
      </p:sp>
      <p:sp>
        <p:nvSpPr>
          <p:cNvPr id="10" name="Textfeld 9"/>
          <p:cNvSpPr txBox="1"/>
          <p:nvPr/>
        </p:nvSpPr>
        <p:spPr>
          <a:xfrm>
            <a:off x="6588224" y="3068960"/>
            <a:ext cx="1638847" cy="2923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sz="1300" smtClean="0"/>
              <a:t>at most 6 neutral</a:t>
            </a:r>
            <a:endParaRPr lang="de-DE" sz="1300"/>
          </a:p>
        </p:txBody>
      </p:sp>
      <p:sp>
        <p:nvSpPr>
          <p:cNvPr id="11" name="Textfeld 10"/>
          <p:cNvSpPr txBox="1"/>
          <p:nvPr/>
        </p:nvSpPr>
        <p:spPr>
          <a:xfrm>
            <a:off x="6372200" y="4149080"/>
            <a:ext cx="2116285" cy="4924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sz="1300" smtClean="0"/>
              <a:t>at least on e</a:t>
            </a:r>
            <a:r>
              <a:rPr lang="de-DE" sz="1300" baseline="30000" smtClean="0"/>
              <a:t>+</a:t>
            </a:r>
            <a:r>
              <a:rPr lang="de-DE" sz="1300" smtClean="0"/>
              <a:t>e</a:t>
            </a:r>
            <a:r>
              <a:rPr lang="de-DE" sz="1300" baseline="30000" smtClean="0"/>
              <a:t>-</a:t>
            </a:r>
            <a:r>
              <a:rPr lang="de-DE" sz="1300" smtClean="0"/>
              <a:t> cand.</a:t>
            </a:r>
          </a:p>
          <a:p>
            <a:r>
              <a:rPr lang="de-DE" sz="1300" smtClean="0"/>
              <a:t>with 2 &lt; m &lt; 4 GeV/c</a:t>
            </a:r>
            <a:r>
              <a:rPr lang="de-DE" sz="1300" baseline="30000" smtClean="0"/>
              <a:t>2</a:t>
            </a:r>
            <a:endParaRPr lang="de-DE" sz="1300" baseline="30000"/>
          </a:p>
        </p:txBody>
      </p:sp>
      <p:sp>
        <p:nvSpPr>
          <p:cNvPr id="12" name="Textfeld 11"/>
          <p:cNvSpPr txBox="1"/>
          <p:nvPr/>
        </p:nvSpPr>
        <p:spPr>
          <a:xfrm>
            <a:off x="3680060" y="5209455"/>
            <a:ext cx="2601994" cy="2923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sz="1300" smtClean="0"/>
              <a:t>Combine all with logical AND</a:t>
            </a:r>
            <a:endParaRPr lang="de-DE" sz="1300"/>
          </a:p>
        </p:txBody>
      </p:sp>
      <p:sp>
        <p:nvSpPr>
          <p:cNvPr id="13" name="Textfeld 12"/>
          <p:cNvSpPr txBox="1"/>
          <p:nvPr/>
        </p:nvSpPr>
        <p:spPr>
          <a:xfrm>
            <a:off x="3836611" y="5661248"/>
            <a:ext cx="3509294" cy="2923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sz="1300" smtClean="0"/>
              <a:t>Maximum tries before counted as failed</a:t>
            </a:r>
            <a:endParaRPr lang="de-DE" sz="1300"/>
          </a:p>
        </p:txBody>
      </p:sp>
      <p:sp>
        <p:nvSpPr>
          <p:cNvPr id="14" name="Textfeld 13"/>
          <p:cNvSpPr txBox="1"/>
          <p:nvPr/>
        </p:nvSpPr>
        <p:spPr>
          <a:xfrm>
            <a:off x="3659657" y="4797152"/>
            <a:ext cx="3379451" cy="2923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sz="1300" smtClean="0"/>
              <a:t>Vetos events with less than 4 charged</a:t>
            </a:r>
            <a:endParaRPr lang="de-DE" sz="1300"/>
          </a:p>
        </p:txBody>
      </p:sp>
    </p:spTree>
    <p:extLst>
      <p:ext uri="{BB962C8B-B14F-4D97-AF65-F5344CB8AC3E}">
        <p14:creationId xmlns:p14="http://schemas.microsoft.com/office/powerpoint/2010/main" val="311206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el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de-DE" smtClean="0"/>
                  <a:t>Event Filter Example: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300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de-DE" sz="3000" i="1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de-DE" sz="3000" i="1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𝑝</m:t>
                            </m:r>
                          </m:e>
                        </m:acc>
                        <m:r>
                          <a:rPr lang="de-DE" sz="30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𝑝</m:t>
                        </m:r>
                        <m:r>
                          <a:rPr lang="de-DE" sz="30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→</m:t>
                        </m:r>
                        <m:r>
                          <a:rPr lang="de-DE" sz="30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𝜒</m:t>
                        </m:r>
                      </m:e>
                      <m:sub>
                        <m:r>
                          <a:rPr lang="de-DE" sz="30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𝑐</m:t>
                        </m:r>
                        <m:r>
                          <a:rPr lang="de-DE" sz="30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de-DE" sz="30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de-DE" sz="30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𝜋</m:t>
                        </m:r>
                      </m:e>
                      <m:sup>
                        <m:r>
                          <a:rPr lang="de-DE" sz="30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de-DE" sz="30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de-DE" sz="30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𝜋</m:t>
                        </m:r>
                      </m:e>
                      <m:sup>
                        <m:r>
                          <a:rPr lang="de-DE" sz="30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</m:sup>
                    </m:sSup>
                  </m:oMath>
                </a14:m>
                <a:endParaRPr lang="de-DE" sz="30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" name="Titel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1852" t="-12500" b="-3437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179512" y="836712"/>
                <a:ext cx="8710890" cy="528641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de-DE" smtClean="0"/>
                  <a:t>Reconstruct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 smtClean="0">
                            <a:solidFill>
                              <a:srgbClr val="CC3399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de-DE" sz="2400" i="1" smtClean="0">
                                <a:solidFill>
                                  <a:srgbClr val="CC3399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de-DE" sz="2400" b="0" i="1" smtClean="0">
                                <a:solidFill>
                                  <a:srgbClr val="CC3399"/>
                                </a:solidFill>
                                <a:latin typeface="Cambria Math"/>
                                <a:ea typeface="Cambria Math"/>
                              </a:rPr>
                              <m:t>𝑝</m:t>
                            </m:r>
                          </m:e>
                        </m:acc>
                        <m:r>
                          <a:rPr lang="de-DE" sz="2400" b="0" i="1" smtClean="0">
                            <a:solidFill>
                              <a:srgbClr val="CC3399"/>
                            </a:solidFill>
                            <a:latin typeface="Cambria Math"/>
                            <a:ea typeface="Cambria Math"/>
                          </a:rPr>
                          <m:t>𝑝</m:t>
                        </m:r>
                        <m:r>
                          <a:rPr lang="de-DE" sz="2400" i="1">
                            <a:solidFill>
                              <a:srgbClr val="CC3399"/>
                            </a:solidFill>
                            <a:latin typeface="Cambria Math"/>
                            <a:ea typeface="Cambria Math"/>
                          </a:rPr>
                          <m:t>→</m:t>
                        </m:r>
                        <m:r>
                          <a:rPr lang="de-DE" sz="2400" i="1" smtClean="0">
                            <a:solidFill>
                              <a:srgbClr val="CC3399"/>
                            </a:solidFill>
                            <a:latin typeface="Cambria Math"/>
                            <a:ea typeface="Cambria Math"/>
                          </a:rPr>
                          <m:t>𝜒</m:t>
                        </m:r>
                      </m:e>
                      <m:sub>
                        <m:r>
                          <a:rPr lang="de-DE" sz="2400" b="0" i="1" smtClean="0">
                            <a:solidFill>
                              <a:srgbClr val="CC3399"/>
                            </a:solidFill>
                            <a:latin typeface="Cambria Math"/>
                            <a:ea typeface="Cambria Math"/>
                          </a:rPr>
                          <m:t>𝑐</m:t>
                        </m:r>
                        <m:r>
                          <a:rPr lang="de-DE" sz="2400" b="0" i="1" smtClean="0">
                            <a:solidFill>
                              <a:srgbClr val="CC3399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de-DE" sz="2400" i="1">
                            <a:solidFill>
                              <a:srgbClr val="CC3399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de-DE" sz="2400" i="1">
                            <a:solidFill>
                              <a:srgbClr val="CC3399"/>
                            </a:solidFill>
                            <a:latin typeface="Cambria Math"/>
                            <a:ea typeface="Cambria Math"/>
                          </a:rPr>
                          <m:t>𝜋</m:t>
                        </m:r>
                      </m:e>
                      <m:sup>
                        <m:r>
                          <a:rPr lang="de-DE" sz="2400" i="1">
                            <a:solidFill>
                              <a:srgbClr val="CC3399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de-DE" sz="2400" i="1">
                            <a:solidFill>
                              <a:srgbClr val="CC3399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de-DE" sz="2400" i="1">
                            <a:solidFill>
                              <a:srgbClr val="CC3399"/>
                            </a:solidFill>
                            <a:latin typeface="Cambria Math"/>
                            <a:ea typeface="Cambria Math"/>
                          </a:rPr>
                          <m:t>𝜋</m:t>
                        </m:r>
                      </m:e>
                      <m:sup>
                        <m:r>
                          <a:rPr lang="de-DE" sz="2400" b="0" i="1" smtClean="0">
                            <a:solidFill>
                              <a:srgbClr val="CC3399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</m:sup>
                    </m:sSup>
                    <m:r>
                      <a:rPr lang="de-DE" sz="2400" i="1">
                        <a:solidFill>
                          <a:srgbClr val="CC3399"/>
                        </a:solidFill>
                        <a:latin typeface="Cambria Math"/>
                        <a:ea typeface="Cambria Math"/>
                      </a:rPr>
                      <m:t>→</m:t>
                    </m:r>
                    <m:r>
                      <a:rPr lang="de-DE" sz="2400" b="0" i="1" smtClean="0">
                        <a:solidFill>
                          <a:srgbClr val="CC3399"/>
                        </a:solidFill>
                        <a:latin typeface="Cambria Math"/>
                        <a:ea typeface="Cambria Math"/>
                      </a:rPr>
                      <m:t>(</m:t>
                    </m:r>
                    <m:r>
                      <a:rPr lang="de-DE" sz="2400" i="1" smtClean="0">
                        <a:solidFill>
                          <a:srgbClr val="CC3399"/>
                        </a:solidFill>
                        <a:latin typeface="Cambria Math"/>
                        <a:ea typeface="Cambria Math"/>
                      </a:rPr>
                      <m:t>𝜑</m:t>
                    </m:r>
                    <m:sSup>
                      <m:sSupPr>
                        <m:ctrlPr>
                          <a:rPr lang="de-DE" sz="2400" i="1">
                            <a:solidFill>
                              <a:srgbClr val="CC3399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de-DE" sz="2400" i="1">
                            <a:solidFill>
                              <a:srgbClr val="CC3399"/>
                            </a:solidFill>
                            <a:latin typeface="Cambria Math"/>
                            <a:ea typeface="Cambria Math"/>
                          </a:rPr>
                          <m:t>𝜋</m:t>
                        </m:r>
                      </m:e>
                      <m:sup>
                        <m:r>
                          <a:rPr lang="de-DE" sz="2400" i="1">
                            <a:solidFill>
                              <a:srgbClr val="CC3399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de-DE" sz="2400" i="1">
                            <a:solidFill>
                              <a:srgbClr val="CC3399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de-DE" sz="2400" i="1">
                            <a:solidFill>
                              <a:srgbClr val="CC3399"/>
                            </a:solidFill>
                            <a:latin typeface="Cambria Math"/>
                            <a:ea typeface="Cambria Math"/>
                          </a:rPr>
                          <m:t>𝜋</m:t>
                        </m:r>
                      </m:e>
                      <m:sup>
                        <m:r>
                          <a:rPr lang="de-DE" sz="2400" i="1">
                            <a:solidFill>
                              <a:srgbClr val="CC3399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</m:sup>
                    </m:sSup>
                    <m:r>
                      <a:rPr lang="de-DE" sz="2400" b="0" i="1" smtClean="0">
                        <a:solidFill>
                          <a:srgbClr val="CC3399"/>
                        </a:solidFill>
                        <a:latin typeface="Cambria Math"/>
                        <a:ea typeface="Cambria Math"/>
                      </a:rPr>
                      <m:t>)</m:t>
                    </m:r>
                    <m:sSup>
                      <m:sSupPr>
                        <m:ctrlPr>
                          <a:rPr lang="de-DE" sz="2400" i="1">
                            <a:solidFill>
                              <a:srgbClr val="CC3399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de-DE" sz="2400" i="1">
                            <a:solidFill>
                              <a:srgbClr val="CC3399"/>
                            </a:solidFill>
                            <a:latin typeface="Cambria Math"/>
                            <a:ea typeface="Cambria Math"/>
                          </a:rPr>
                          <m:t>𝜋</m:t>
                        </m:r>
                      </m:e>
                      <m:sup>
                        <m:r>
                          <a:rPr lang="de-DE" sz="2400" i="1">
                            <a:solidFill>
                              <a:srgbClr val="CC3399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de-DE" sz="2400" i="1">
                            <a:solidFill>
                              <a:srgbClr val="CC3399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de-DE" sz="2400" i="1">
                            <a:solidFill>
                              <a:srgbClr val="CC3399"/>
                            </a:solidFill>
                            <a:latin typeface="Cambria Math"/>
                            <a:ea typeface="Cambria Math"/>
                          </a:rPr>
                          <m:t>𝜋</m:t>
                        </m:r>
                      </m:e>
                      <m:sup>
                        <m:r>
                          <a:rPr lang="de-DE" sz="2400" i="1">
                            <a:solidFill>
                              <a:srgbClr val="CC3399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</m:sup>
                    </m:sSup>
                    <m:r>
                      <a:rPr lang="de-DE" sz="2400" i="1">
                        <a:solidFill>
                          <a:srgbClr val="CC3399"/>
                        </a:solidFill>
                        <a:latin typeface="Cambria Math"/>
                        <a:ea typeface="Cambria Math"/>
                      </a:rPr>
                      <m:t>→</m:t>
                    </m:r>
                    <m:sSup>
                      <m:sSupPr>
                        <m:ctrlPr>
                          <a:rPr lang="de-DE" sz="2400" i="1">
                            <a:solidFill>
                              <a:srgbClr val="CC3399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de-DE" sz="2400" i="1">
                            <a:solidFill>
                              <a:srgbClr val="CC3399"/>
                            </a:solidFill>
                            <a:latin typeface="Cambria Math"/>
                            <a:ea typeface="Cambria Math"/>
                          </a:rPr>
                          <m:t>𝐾</m:t>
                        </m:r>
                      </m:e>
                      <m:sup>
                        <m:r>
                          <a:rPr lang="de-DE" sz="2400" i="1">
                            <a:solidFill>
                              <a:srgbClr val="CC3399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</m:sup>
                    </m:sSup>
                  </m:oMath>
                </a14:m>
                <a:r>
                  <a:rPr lang="de-DE" sz="2400">
                    <a:solidFill>
                      <a:srgbClr val="CC3399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2400" i="1" smtClean="0">
                            <a:solidFill>
                              <a:srgbClr val="CC3399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de-DE" sz="2400" i="1">
                            <a:solidFill>
                              <a:srgbClr val="CC3399"/>
                            </a:solidFill>
                            <a:latin typeface="Cambria Math"/>
                            <a:ea typeface="Cambria Math"/>
                          </a:rPr>
                          <m:t>𝐾</m:t>
                        </m:r>
                      </m:e>
                      <m:sup>
                        <m:r>
                          <a:rPr lang="de-DE" sz="2400" b="0" i="1" smtClean="0">
                            <a:solidFill>
                              <a:srgbClr val="CC3399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de-DE" sz="2400" i="1">
                            <a:solidFill>
                              <a:srgbClr val="CC3399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de-DE" sz="2400" b="0" i="1" smtClean="0">
                            <a:solidFill>
                              <a:srgbClr val="CC3399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  <m:r>
                          <a:rPr lang="de-DE" sz="2400" i="1">
                            <a:solidFill>
                              <a:srgbClr val="CC3399"/>
                            </a:solidFill>
                            <a:latin typeface="Cambria Math"/>
                            <a:ea typeface="Cambria Math"/>
                          </a:rPr>
                          <m:t>𝜋</m:t>
                        </m:r>
                      </m:e>
                      <m:sup>
                        <m:r>
                          <a:rPr lang="de-DE" sz="2400" i="1">
                            <a:solidFill>
                              <a:srgbClr val="CC3399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</m:sup>
                    </m:sSup>
                    <m:r>
                      <a:rPr lang="de-DE" sz="2400" b="0" i="1" smtClean="0">
                        <a:solidFill>
                          <a:srgbClr val="CC3399"/>
                        </a:solidFill>
                        <a:latin typeface="Cambria Math"/>
                        <a:ea typeface="Cambria Math"/>
                      </a:rPr>
                      <m:t>2</m:t>
                    </m:r>
                    <m:sSup>
                      <m:sSupPr>
                        <m:ctrlPr>
                          <a:rPr lang="de-DE" sz="2400" i="1">
                            <a:solidFill>
                              <a:srgbClr val="CC3399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de-DE" sz="2400" i="1">
                            <a:solidFill>
                              <a:srgbClr val="CC3399"/>
                            </a:solidFill>
                            <a:latin typeface="Cambria Math"/>
                            <a:ea typeface="Cambria Math"/>
                          </a:rPr>
                          <m:t>𝜋</m:t>
                        </m:r>
                      </m:e>
                      <m:sup>
                        <m:r>
                          <a:rPr lang="de-DE" sz="2400" i="1">
                            <a:solidFill>
                              <a:srgbClr val="CC3399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</m:sup>
                    </m:sSup>
                  </m:oMath>
                </a14:m>
                <a:endParaRPr lang="de-DE" sz="2400" smtClean="0">
                  <a:solidFill>
                    <a:srgbClr val="0000FF"/>
                  </a:solidFill>
                </a:endParaRPr>
              </a:p>
              <a:p>
                <a:pPr marL="0" indent="0">
                  <a:spcBef>
                    <a:spcPts val="1000"/>
                  </a:spcBef>
                  <a:buNone/>
                </a:pPr>
                <a:r>
                  <a:rPr lang="de-DE" sz="1600" smtClean="0"/>
                  <a:t>Filter: </a:t>
                </a:r>
                <a:r>
                  <a:rPr lang="de-DE" sz="1600">
                    <a:solidFill>
                      <a:srgbClr val="0000FF"/>
                    </a:solidFill>
                  </a:rPr>
                  <a:t>N</a:t>
                </a:r>
                <a:r>
                  <a:rPr lang="de-DE" sz="1600" smtClean="0">
                    <a:solidFill>
                      <a:srgbClr val="0000FF"/>
                    </a:solidFill>
                  </a:rPr>
                  <a:t>(t</a:t>
                </a:r>
                <a:r>
                  <a:rPr lang="de-DE" sz="1600" baseline="30000" smtClean="0">
                    <a:solidFill>
                      <a:srgbClr val="0000FF"/>
                    </a:solidFill>
                  </a:rPr>
                  <a:t>+</a:t>
                </a:r>
                <a:r>
                  <a:rPr lang="de-DE" sz="1600" smtClean="0">
                    <a:solidFill>
                      <a:srgbClr val="0000FF"/>
                    </a:solidFill>
                  </a:rPr>
                  <a:t>) ≥ 3, N(t</a:t>
                </a:r>
                <a:r>
                  <a:rPr lang="de-DE" sz="1600" baseline="30000" smtClean="0">
                    <a:solidFill>
                      <a:srgbClr val="0000FF"/>
                    </a:solidFill>
                  </a:rPr>
                  <a:t>−</a:t>
                </a:r>
                <a:r>
                  <a:rPr lang="de-DE" sz="1600" smtClean="0">
                    <a:solidFill>
                      <a:srgbClr val="0000FF"/>
                    </a:solidFill>
                  </a:rPr>
                  <a:t>) ≥ 3, |m</a:t>
                </a:r>
                <a:r>
                  <a:rPr lang="de-DE" sz="1600" baseline="-25000" smtClean="0">
                    <a:solidFill>
                      <a:srgbClr val="0000FF"/>
                    </a:solidFill>
                  </a:rPr>
                  <a:t>KK </a:t>
                </a:r>
                <a:r>
                  <a:rPr lang="de-DE" sz="1600" smtClean="0">
                    <a:solidFill>
                      <a:srgbClr val="0000FF"/>
                    </a:solidFill>
                  </a:rPr>
                  <a:t>− m</a:t>
                </a:r>
                <a:r>
                  <a:rPr lang="el-GR" sz="1600" baseline="-25000" smtClean="0">
                    <a:solidFill>
                      <a:srgbClr val="0000FF"/>
                    </a:solidFill>
                  </a:rPr>
                  <a:t>φ</a:t>
                </a:r>
                <a:r>
                  <a:rPr lang="de-DE" sz="1600" smtClean="0">
                    <a:solidFill>
                      <a:srgbClr val="0000FF"/>
                    </a:solidFill>
                  </a:rPr>
                  <a:t>| &lt; 50MeV, |m</a:t>
                </a:r>
                <a:r>
                  <a:rPr lang="de-DE" sz="1600" baseline="-25000" smtClean="0">
                    <a:solidFill>
                      <a:srgbClr val="0000FF"/>
                    </a:solidFill>
                  </a:rPr>
                  <a:t>2K2</a:t>
                </a:r>
                <a:r>
                  <a:rPr lang="el-GR" sz="1600" baseline="-25000" smtClean="0">
                    <a:solidFill>
                      <a:srgbClr val="0000FF"/>
                    </a:solidFill>
                    <a:latin typeface="Arev Sans"/>
                    <a:ea typeface="Arev Sans"/>
                  </a:rPr>
                  <a:t>π</a:t>
                </a:r>
                <a:r>
                  <a:rPr lang="de-DE" sz="1600" baseline="-25000">
                    <a:solidFill>
                      <a:srgbClr val="0000FF"/>
                    </a:solidFill>
                  </a:rPr>
                  <a:t> </a:t>
                </a:r>
                <a:r>
                  <a:rPr lang="de-DE" sz="1600">
                    <a:solidFill>
                      <a:srgbClr val="0000FF"/>
                    </a:solidFill>
                  </a:rPr>
                  <a:t>− </a:t>
                </a:r>
                <a:r>
                  <a:rPr lang="de-DE" sz="1600" smtClean="0">
                    <a:solidFill>
                      <a:srgbClr val="0000FF"/>
                    </a:solidFill>
                    <a:ea typeface="Arev Sans"/>
                  </a:rPr>
                  <a:t>m</a:t>
                </a:r>
                <a:r>
                  <a:rPr lang="el-GR" sz="1600" baseline="-25000" smtClean="0">
                    <a:solidFill>
                      <a:srgbClr val="0000FF"/>
                    </a:solidFill>
                    <a:latin typeface="Arev Sans"/>
                    <a:ea typeface="Arev Sans"/>
                  </a:rPr>
                  <a:t>χ</a:t>
                </a:r>
                <a:r>
                  <a:rPr lang="de-DE" sz="1600" baseline="-25000" smtClean="0">
                    <a:solidFill>
                      <a:srgbClr val="0000FF"/>
                    </a:solidFill>
                    <a:ea typeface="Arev Sans"/>
                  </a:rPr>
                  <a:t>c</a:t>
                </a:r>
                <a:r>
                  <a:rPr lang="de-DE" sz="1600" smtClean="0">
                    <a:solidFill>
                      <a:srgbClr val="0000FF"/>
                    </a:solidFill>
                    <a:ea typeface="Arev Sans"/>
                  </a:rPr>
                  <a:t>| </a:t>
                </a:r>
                <a:r>
                  <a:rPr lang="de-DE" sz="1600" smtClean="0">
                    <a:solidFill>
                      <a:srgbClr val="0000FF"/>
                    </a:solidFill>
                  </a:rPr>
                  <a:t>&lt; 300MeV</a:t>
                </a:r>
              </a:p>
              <a:p>
                <a:pPr marL="0" indent="0">
                  <a:spcBef>
                    <a:spcPts val="1000"/>
                  </a:spcBef>
                  <a:buNone/>
                </a:pPr>
                <a:r>
                  <a:rPr lang="de-DE" sz="1600" smtClean="0">
                    <a:latin typeface="Arial"/>
                    <a:cs typeface="Arial"/>
                  </a:rPr>
                  <a:t>→ </a:t>
                </a:r>
                <a:r>
                  <a:rPr lang="de-DE" sz="1600" smtClean="0">
                    <a:solidFill>
                      <a:srgbClr val="008000"/>
                    </a:solidFill>
                  </a:rPr>
                  <a:t>Unfiltered DPM: </a:t>
                </a:r>
                <a:r>
                  <a:rPr lang="de-DE" sz="1600" b="1" smtClean="0">
                    <a:solidFill>
                      <a:srgbClr val="008000"/>
                    </a:solidFill>
                  </a:rPr>
                  <a:t>1.1M</a:t>
                </a:r>
                <a:r>
                  <a:rPr lang="de-DE" sz="1600" smtClean="0">
                    <a:solidFill>
                      <a:srgbClr val="008000"/>
                    </a:solidFill>
                  </a:rPr>
                  <a:t> ev; </a:t>
                </a:r>
                <a:r>
                  <a:rPr lang="de-DE" sz="1600">
                    <a:solidFill>
                      <a:srgbClr val="0000FF"/>
                    </a:solidFill>
                  </a:rPr>
                  <a:t>f</a:t>
                </a:r>
                <a:r>
                  <a:rPr lang="de-DE" sz="1600" smtClean="0">
                    <a:solidFill>
                      <a:srgbClr val="0000FF"/>
                    </a:solidFill>
                  </a:rPr>
                  <a:t>iltered DPM: </a:t>
                </a:r>
                <a:r>
                  <a:rPr lang="de-DE" sz="1600" b="1" smtClean="0">
                    <a:solidFill>
                      <a:srgbClr val="0000FF"/>
                    </a:solidFill>
                  </a:rPr>
                  <a:t>0.1M</a:t>
                </a:r>
                <a:r>
                  <a:rPr lang="de-DE" sz="1600" smtClean="0">
                    <a:solidFill>
                      <a:srgbClr val="0000FF"/>
                    </a:solidFill>
                  </a:rPr>
                  <a:t> ev </a:t>
                </a:r>
                <a:r>
                  <a:rPr lang="de-DE" sz="1600" smtClean="0"/>
                  <a:t>(</a:t>
                </a:r>
                <a:r>
                  <a:rPr lang="de-DE" sz="1600" smtClean="0">
                    <a:latin typeface="Arial"/>
                    <a:cs typeface="Arial"/>
                  </a:rPr>
                  <a:t>→ </a:t>
                </a:r>
                <a:r>
                  <a:rPr lang="de-DE" sz="1600" smtClean="0"/>
                  <a:t>11x less simulation!!)</a:t>
                </a:r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836712"/>
                <a:ext cx="8710890" cy="5286412"/>
              </a:xfrm>
              <a:blipFill rotWithShape="1">
                <a:blip r:embed="rId3"/>
                <a:stretch>
                  <a:fillRect l="-7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Computing Workshop - Thailand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E9056-A25D-4D02-A1C2-8BDCB892555A}" type="slidenum">
              <a:rPr lang="de-DE" smtClean="0"/>
              <a:pPr/>
              <a:t>7</a:t>
            </a:fld>
            <a:endParaRPr lang="de-DE"/>
          </a:p>
        </p:txBody>
      </p:sp>
      <p:pic>
        <p:nvPicPr>
          <p:cNvPr id="1027" name="Picture 3" descr="D:\work\vorlesung\2017Jul_ComputingWorkshopThailand\fig\FilterExample_chic1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132856"/>
            <a:ext cx="7304930" cy="4719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456676" y="2941249"/>
            <a:ext cx="8980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mtClean="0"/>
              <a:t>Signal</a:t>
            </a:r>
          </a:p>
          <a:p>
            <a:pPr algn="ctr"/>
            <a:r>
              <a:rPr lang="de-DE" smtClean="0"/>
              <a:t>MC</a:t>
            </a:r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280462" y="5173497"/>
            <a:ext cx="15552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mtClean="0"/>
              <a:t>Background</a:t>
            </a:r>
          </a:p>
          <a:p>
            <a:pPr algn="ctr"/>
            <a:r>
              <a:rPr lang="de-DE" smtClean="0"/>
              <a:t>(DPM)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518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el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de-DE" smtClean="0"/>
                  <a:t>Event Filter Example: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300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de-DE" sz="3000" i="1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de-DE" sz="3000" i="1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𝑝</m:t>
                            </m:r>
                          </m:e>
                        </m:acc>
                        <m:r>
                          <a:rPr lang="de-DE" sz="30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𝑝</m:t>
                        </m:r>
                        <m:r>
                          <a:rPr lang="de-DE" sz="30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→</m:t>
                        </m:r>
                        <m:r>
                          <a:rPr lang="de-DE" sz="30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𝜒</m:t>
                        </m:r>
                      </m:e>
                      <m:sub>
                        <m:r>
                          <a:rPr lang="de-DE" sz="30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𝑐</m:t>
                        </m:r>
                        <m:r>
                          <a:rPr lang="de-DE" sz="30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de-DE" sz="30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de-DE" sz="30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𝜋</m:t>
                        </m:r>
                      </m:e>
                      <m:sup>
                        <m:r>
                          <a:rPr lang="de-DE" sz="30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de-DE" sz="30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de-DE" sz="30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𝜋</m:t>
                        </m:r>
                      </m:e>
                      <m:sup>
                        <m:r>
                          <a:rPr lang="de-DE" sz="30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</m:sup>
                    </m:sSup>
                  </m:oMath>
                </a14:m>
                <a:endParaRPr lang="de-DE" sz="30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" name="Titel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1852" t="-12500" b="-3437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Computing Workshop - Thailand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E9056-A25D-4D02-A1C2-8BDCB892555A}" type="slidenum">
              <a:rPr lang="de-DE" smtClean="0"/>
              <a:pPr/>
              <a:t>8</a:t>
            </a:fld>
            <a:endParaRPr lang="de-DE"/>
          </a:p>
        </p:txBody>
      </p:sp>
      <p:pic>
        <p:nvPicPr>
          <p:cNvPr id="1027" name="Picture 3" descr="D:\work\vorlesung\2017Jul_ComputingWorkshopThailand\fig\FilterExample_chic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132856"/>
            <a:ext cx="7304930" cy="4719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456676" y="2941249"/>
            <a:ext cx="8980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mtClean="0"/>
              <a:t>Signal</a:t>
            </a:r>
          </a:p>
          <a:p>
            <a:pPr algn="ctr"/>
            <a:r>
              <a:rPr lang="de-DE" smtClean="0"/>
              <a:t>MC</a:t>
            </a:r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280462" y="5173497"/>
            <a:ext cx="15552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mtClean="0"/>
              <a:t>Background</a:t>
            </a:r>
          </a:p>
          <a:p>
            <a:pPr algn="ctr"/>
            <a:r>
              <a:rPr lang="de-DE" smtClean="0"/>
              <a:t>(DPM)</a:t>
            </a:r>
            <a:endParaRPr lang="de-DE"/>
          </a:p>
        </p:txBody>
      </p:sp>
      <p:sp>
        <p:nvSpPr>
          <p:cNvPr id="10" name="Textfeld 9"/>
          <p:cNvSpPr txBox="1"/>
          <p:nvPr/>
        </p:nvSpPr>
        <p:spPr>
          <a:xfrm>
            <a:off x="2051720" y="4797152"/>
            <a:ext cx="13099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smtClean="0">
                <a:solidFill>
                  <a:srgbClr val="CC3399"/>
                </a:solidFill>
              </a:rPr>
              <a:t>well</a:t>
            </a:r>
          </a:p>
          <a:p>
            <a:r>
              <a:rPr lang="de-DE" sz="1600" smtClean="0">
                <a:solidFill>
                  <a:srgbClr val="CC3399"/>
                </a:solidFill>
              </a:rPr>
              <a:t>consistent!</a:t>
            </a:r>
            <a:endParaRPr lang="de-DE" sz="1600">
              <a:solidFill>
                <a:srgbClr val="CC3399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5795387" y="5013176"/>
            <a:ext cx="1368901" cy="584775"/>
          </a:xfrm>
          <a:prstGeom prst="rect">
            <a:avLst/>
          </a:prstGeom>
          <a:solidFill>
            <a:schemeClr val="bg1">
              <a:alpha val="59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de-DE" sz="1600" smtClean="0">
                <a:solidFill>
                  <a:srgbClr val="C00000"/>
                </a:solidFill>
              </a:rPr>
              <a:t>sub.-combs</a:t>
            </a:r>
          </a:p>
          <a:p>
            <a:pPr algn="ctr"/>
            <a:r>
              <a:rPr lang="de-DE" sz="1600" smtClean="0">
                <a:solidFill>
                  <a:srgbClr val="C00000"/>
                </a:solidFill>
              </a:rPr>
              <a:t>differ!</a:t>
            </a:r>
            <a:endParaRPr lang="de-DE" sz="1600">
              <a:solidFill>
                <a:srgbClr val="C00000"/>
              </a:solidFill>
            </a:endParaRPr>
          </a:p>
        </p:txBody>
      </p:sp>
      <p:sp>
        <p:nvSpPr>
          <p:cNvPr id="12" name="Ellipse 11"/>
          <p:cNvSpPr/>
          <p:nvPr/>
        </p:nvSpPr>
        <p:spPr>
          <a:xfrm>
            <a:off x="5220072" y="4653136"/>
            <a:ext cx="576064" cy="43204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Ellipse 14"/>
          <p:cNvSpPr/>
          <p:nvPr/>
        </p:nvSpPr>
        <p:spPr>
          <a:xfrm>
            <a:off x="7668344" y="4637151"/>
            <a:ext cx="576064" cy="43204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Inhaltsplatzhalter 2"/>
              <p:cNvSpPr txBox="1">
                <a:spLocks/>
              </p:cNvSpPr>
              <p:nvPr/>
            </p:nvSpPr>
            <p:spPr>
              <a:xfrm>
                <a:off x="179512" y="836712"/>
                <a:ext cx="8710890" cy="528641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:r>
                  <a:rPr lang="de-DE" smtClean="0"/>
                  <a:t>Reconstruct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 smtClean="0">
                            <a:solidFill>
                              <a:srgbClr val="CC3399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de-DE" sz="2400" i="1" smtClean="0">
                                <a:solidFill>
                                  <a:srgbClr val="CC3399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de-DE" sz="2400" i="1" smtClean="0">
                                <a:solidFill>
                                  <a:srgbClr val="CC3399"/>
                                </a:solidFill>
                                <a:latin typeface="Cambria Math"/>
                                <a:ea typeface="Cambria Math"/>
                              </a:rPr>
                              <m:t>𝑝</m:t>
                            </m:r>
                          </m:e>
                        </m:acc>
                        <m:r>
                          <a:rPr lang="de-DE" sz="2400" i="1" smtClean="0">
                            <a:solidFill>
                              <a:srgbClr val="CC3399"/>
                            </a:solidFill>
                            <a:latin typeface="Cambria Math"/>
                            <a:ea typeface="Cambria Math"/>
                          </a:rPr>
                          <m:t>𝑝</m:t>
                        </m:r>
                        <m:r>
                          <a:rPr lang="de-DE" sz="2400" i="1">
                            <a:solidFill>
                              <a:srgbClr val="CC3399"/>
                            </a:solidFill>
                            <a:latin typeface="Cambria Math"/>
                            <a:ea typeface="Cambria Math"/>
                          </a:rPr>
                          <m:t>→</m:t>
                        </m:r>
                        <m:r>
                          <a:rPr lang="de-DE" sz="2400" i="1" smtClean="0">
                            <a:solidFill>
                              <a:srgbClr val="CC3399"/>
                            </a:solidFill>
                            <a:latin typeface="Cambria Math"/>
                            <a:ea typeface="Cambria Math"/>
                          </a:rPr>
                          <m:t>𝜒</m:t>
                        </m:r>
                      </m:e>
                      <m:sub>
                        <m:r>
                          <a:rPr lang="de-DE" sz="2400" i="1" smtClean="0">
                            <a:solidFill>
                              <a:srgbClr val="CC3399"/>
                            </a:solidFill>
                            <a:latin typeface="Cambria Math"/>
                            <a:ea typeface="Cambria Math"/>
                          </a:rPr>
                          <m:t>𝑐</m:t>
                        </m:r>
                        <m:r>
                          <a:rPr lang="de-DE" sz="2400" i="1" smtClean="0">
                            <a:solidFill>
                              <a:srgbClr val="CC3399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de-DE" sz="2400" i="1">
                            <a:solidFill>
                              <a:srgbClr val="CC3399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de-DE" sz="2400" i="1">
                            <a:solidFill>
                              <a:srgbClr val="CC3399"/>
                            </a:solidFill>
                            <a:latin typeface="Cambria Math"/>
                            <a:ea typeface="Cambria Math"/>
                          </a:rPr>
                          <m:t>𝜋</m:t>
                        </m:r>
                      </m:e>
                      <m:sup>
                        <m:r>
                          <a:rPr lang="de-DE" sz="2400" i="1">
                            <a:solidFill>
                              <a:srgbClr val="CC3399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de-DE" sz="2400" i="1">
                            <a:solidFill>
                              <a:srgbClr val="CC3399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de-DE" sz="2400" i="1">
                            <a:solidFill>
                              <a:srgbClr val="CC3399"/>
                            </a:solidFill>
                            <a:latin typeface="Cambria Math"/>
                            <a:ea typeface="Cambria Math"/>
                          </a:rPr>
                          <m:t>𝜋</m:t>
                        </m:r>
                      </m:e>
                      <m:sup>
                        <m:r>
                          <a:rPr lang="de-DE" sz="2400" i="1" smtClean="0">
                            <a:solidFill>
                              <a:srgbClr val="CC3399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</m:sup>
                    </m:sSup>
                    <m:r>
                      <a:rPr lang="de-DE" sz="2400" i="1">
                        <a:solidFill>
                          <a:srgbClr val="CC3399"/>
                        </a:solidFill>
                        <a:latin typeface="Cambria Math"/>
                        <a:ea typeface="Cambria Math"/>
                      </a:rPr>
                      <m:t>→</m:t>
                    </m:r>
                    <m:r>
                      <a:rPr lang="de-DE" sz="2400" i="1" smtClean="0">
                        <a:solidFill>
                          <a:srgbClr val="CC3399"/>
                        </a:solidFill>
                        <a:latin typeface="Cambria Math"/>
                        <a:ea typeface="Cambria Math"/>
                      </a:rPr>
                      <m:t>(</m:t>
                    </m:r>
                    <m:r>
                      <a:rPr lang="de-DE" sz="2400" i="1" smtClean="0">
                        <a:solidFill>
                          <a:srgbClr val="CC3399"/>
                        </a:solidFill>
                        <a:latin typeface="Cambria Math"/>
                        <a:ea typeface="Cambria Math"/>
                      </a:rPr>
                      <m:t>𝜑</m:t>
                    </m:r>
                    <m:sSup>
                      <m:sSupPr>
                        <m:ctrlPr>
                          <a:rPr lang="de-DE" sz="2400" i="1">
                            <a:solidFill>
                              <a:srgbClr val="CC3399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de-DE" sz="2400" i="1">
                            <a:solidFill>
                              <a:srgbClr val="CC3399"/>
                            </a:solidFill>
                            <a:latin typeface="Cambria Math"/>
                            <a:ea typeface="Cambria Math"/>
                          </a:rPr>
                          <m:t>𝜋</m:t>
                        </m:r>
                      </m:e>
                      <m:sup>
                        <m:r>
                          <a:rPr lang="de-DE" sz="2400" i="1">
                            <a:solidFill>
                              <a:srgbClr val="CC3399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de-DE" sz="2400" i="1">
                            <a:solidFill>
                              <a:srgbClr val="CC3399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de-DE" sz="2400" i="1">
                            <a:solidFill>
                              <a:srgbClr val="CC3399"/>
                            </a:solidFill>
                            <a:latin typeface="Cambria Math"/>
                            <a:ea typeface="Cambria Math"/>
                          </a:rPr>
                          <m:t>𝜋</m:t>
                        </m:r>
                      </m:e>
                      <m:sup>
                        <m:r>
                          <a:rPr lang="de-DE" sz="2400" i="1">
                            <a:solidFill>
                              <a:srgbClr val="CC3399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</m:sup>
                    </m:sSup>
                    <m:r>
                      <a:rPr lang="de-DE" sz="2400" i="1" smtClean="0">
                        <a:solidFill>
                          <a:srgbClr val="CC3399"/>
                        </a:solidFill>
                        <a:latin typeface="Cambria Math"/>
                        <a:ea typeface="Cambria Math"/>
                      </a:rPr>
                      <m:t>)</m:t>
                    </m:r>
                    <m:sSup>
                      <m:sSupPr>
                        <m:ctrlPr>
                          <a:rPr lang="de-DE" sz="2400" i="1">
                            <a:solidFill>
                              <a:srgbClr val="CC3399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de-DE" sz="2400" i="1">
                            <a:solidFill>
                              <a:srgbClr val="CC3399"/>
                            </a:solidFill>
                            <a:latin typeface="Cambria Math"/>
                            <a:ea typeface="Cambria Math"/>
                          </a:rPr>
                          <m:t>𝜋</m:t>
                        </m:r>
                      </m:e>
                      <m:sup>
                        <m:r>
                          <a:rPr lang="de-DE" sz="2400" i="1">
                            <a:solidFill>
                              <a:srgbClr val="CC3399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de-DE" sz="2400" i="1">
                            <a:solidFill>
                              <a:srgbClr val="CC3399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de-DE" sz="2400" i="1">
                            <a:solidFill>
                              <a:srgbClr val="CC3399"/>
                            </a:solidFill>
                            <a:latin typeface="Cambria Math"/>
                            <a:ea typeface="Cambria Math"/>
                          </a:rPr>
                          <m:t>𝜋</m:t>
                        </m:r>
                      </m:e>
                      <m:sup>
                        <m:r>
                          <a:rPr lang="de-DE" sz="2400" i="1">
                            <a:solidFill>
                              <a:srgbClr val="CC3399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</m:sup>
                    </m:sSup>
                    <m:r>
                      <a:rPr lang="de-DE" sz="2400" i="1">
                        <a:solidFill>
                          <a:srgbClr val="CC3399"/>
                        </a:solidFill>
                        <a:latin typeface="Cambria Math"/>
                        <a:ea typeface="Cambria Math"/>
                      </a:rPr>
                      <m:t>→</m:t>
                    </m:r>
                    <m:sSup>
                      <m:sSupPr>
                        <m:ctrlPr>
                          <a:rPr lang="de-DE" sz="2400" i="1">
                            <a:solidFill>
                              <a:srgbClr val="CC3399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de-DE" sz="2400" i="1">
                            <a:solidFill>
                              <a:srgbClr val="CC3399"/>
                            </a:solidFill>
                            <a:latin typeface="Cambria Math"/>
                            <a:ea typeface="Cambria Math"/>
                          </a:rPr>
                          <m:t>𝐾</m:t>
                        </m:r>
                      </m:e>
                      <m:sup>
                        <m:r>
                          <a:rPr lang="de-DE" sz="2400" i="1">
                            <a:solidFill>
                              <a:srgbClr val="CC3399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</m:sup>
                    </m:sSup>
                  </m:oMath>
                </a14:m>
                <a:r>
                  <a:rPr lang="de-DE" sz="2400">
                    <a:solidFill>
                      <a:srgbClr val="CC3399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2400" i="1" smtClean="0">
                            <a:solidFill>
                              <a:srgbClr val="CC3399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de-DE" sz="2400" i="1">
                            <a:solidFill>
                              <a:srgbClr val="CC3399"/>
                            </a:solidFill>
                            <a:latin typeface="Cambria Math"/>
                            <a:ea typeface="Cambria Math"/>
                          </a:rPr>
                          <m:t>𝐾</m:t>
                        </m:r>
                      </m:e>
                      <m:sup>
                        <m:r>
                          <a:rPr lang="de-DE" sz="2400" i="1" smtClean="0">
                            <a:solidFill>
                              <a:srgbClr val="CC3399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de-DE" sz="2400" i="1">
                            <a:solidFill>
                              <a:srgbClr val="CC3399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de-DE" sz="2400" i="1" smtClean="0">
                            <a:solidFill>
                              <a:srgbClr val="CC3399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  <m:r>
                          <a:rPr lang="de-DE" sz="2400" i="1">
                            <a:solidFill>
                              <a:srgbClr val="CC3399"/>
                            </a:solidFill>
                            <a:latin typeface="Cambria Math"/>
                            <a:ea typeface="Cambria Math"/>
                          </a:rPr>
                          <m:t>𝜋</m:t>
                        </m:r>
                      </m:e>
                      <m:sup>
                        <m:r>
                          <a:rPr lang="de-DE" sz="2400" i="1">
                            <a:solidFill>
                              <a:srgbClr val="CC3399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</m:sup>
                    </m:sSup>
                    <m:r>
                      <a:rPr lang="de-DE" sz="2400" i="1" smtClean="0">
                        <a:solidFill>
                          <a:srgbClr val="CC3399"/>
                        </a:solidFill>
                        <a:latin typeface="Cambria Math"/>
                        <a:ea typeface="Cambria Math"/>
                      </a:rPr>
                      <m:t>2</m:t>
                    </m:r>
                    <m:sSup>
                      <m:sSupPr>
                        <m:ctrlPr>
                          <a:rPr lang="de-DE" sz="2400" i="1">
                            <a:solidFill>
                              <a:srgbClr val="CC3399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de-DE" sz="2400" i="1">
                            <a:solidFill>
                              <a:srgbClr val="CC3399"/>
                            </a:solidFill>
                            <a:latin typeface="Cambria Math"/>
                            <a:ea typeface="Cambria Math"/>
                          </a:rPr>
                          <m:t>𝜋</m:t>
                        </m:r>
                      </m:e>
                      <m:sup>
                        <m:r>
                          <a:rPr lang="de-DE" sz="2400" i="1">
                            <a:solidFill>
                              <a:srgbClr val="CC3399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</m:sup>
                    </m:sSup>
                  </m:oMath>
                </a14:m>
                <a:endParaRPr lang="de-DE" sz="2400" smtClean="0">
                  <a:solidFill>
                    <a:srgbClr val="0000FF"/>
                  </a:solidFill>
                </a:endParaRPr>
              </a:p>
              <a:p>
                <a:pPr marL="0" indent="0">
                  <a:spcBef>
                    <a:spcPts val="1000"/>
                  </a:spcBef>
                  <a:buFont typeface="Arial" pitchFamily="34" charset="0"/>
                  <a:buNone/>
                </a:pPr>
                <a:r>
                  <a:rPr lang="de-DE" sz="1600" smtClean="0"/>
                  <a:t>Filter: </a:t>
                </a:r>
                <a:r>
                  <a:rPr lang="de-DE" sz="1600">
                    <a:solidFill>
                      <a:srgbClr val="0000FF"/>
                    </a:solidFill>
                  </a:rPr>
                  <a:t>N</a:t>
                </a:r>
                <a:r>
                  <a:rPr lang="de-DE" sz="1600" smtClean="0">
                    <a:solidFill>
                      <a:srgbClr val="0000FF"/>
                    </a:solidFill>
                  </a:rPr>
                  <a:t>(t</a:t>
                </a:r>
                <a:r>
                  <a:rPr lang="de-DE" sz="1600" baseline="30000" smtClean="0">
                    <a:solidFill>
                      <a:srgbClr val="0000FF"/>
                    </a:solidFill>
                  </a:rPr>
                  <a:t>+</a:t>
                </a:r>
                <a:r>
                  <a:rPr lang="de-DE" sz="1600" smtClean="0">
                    <a:solidFill>
                      <a:srgbClr val="0000FF"/>
                    </a:solidFill>
                  </a:rPr>
                  <a:t>) ≥ 3, N(t</a:t>
                </a:r>
                <a:r>
                  <a:rPr lang="de-DE" sz="1600" baseline="30000" smtClean="0">
                    <a:solidFill>
                      <a:srgbClr val="0000FF"/>
                    </a:solidFill>
                  </a:rPr>
                  <a:t>−</a:t>
                </a:r>
                <a:r>
                  <a:rPr lang="de-DE" sz="1600" smtClean="0">
                    <a:solidFill>
                      <a:srgbClr val="0000FF"/>
                    </a:solidFill>
                  </a:rPr>
                  <a:t>) ≥ 3, |m</a:t>
                </a:r>
                <a:r>
                  <a:rPr lang="de-DE" sz="1600" baseline="-25000" smtClean="0">
                    <a:solidFill>
                      <a:srgbClr val="0000FF"/>
                    </a:solidFill>
                  </a:rPr>
                  <a:t>KK </a:t>
                </a:r>
                <a:r>
                  <a:rPr lang="de-DE" sz="1600" smtClean="0">
                    <a:solidFill>
                      <a:srgbClr val="0000FF"/>
                    </a:solidFill>
                  </a:rPr>
                  <a:t>− m</a:t>
                </a:r>
                <a:r>
                  <a:rPr lang="el-GR" sz="1600" baseline="-25000" smtClean="0">
                    <a:solidFill>
                      <a:srgbClr val="0000FF"/>
                    </a:solidFill>
                  </a:rPr>
                  <a:t>φ</a:t>
                </a:r>
                <a:r>
                  <a:rPr lang="de-DE" sz="1600" smtClean="0">
                    <a:solidFill>
                      <a:srgbClr val="0000FF"/>
                    </a:solidFill>
                  </a:rPr>
                  <a:t>| &lt; 50MeV, |m</a:t>
                </a:r>
                <a:r>
                  <a:rPr lang="de-DE" sz="1600" baseline="-25000" smtClean="0">
                    <a:solidFill>
                      <a:srgbClr val="0000FF"/>
                    </a:solidFill>
                  </a:rPr>
                  <a:t>2K2</a:t>
                </a:r>
                <a:r>
                  <a:rPr lang="el-GR" sz="1600" baseline="-25000" smtClean="0">
                    <a:solidFill>
                      <a:srgbClr val="0000FF"/>
                    </a:solidFill>
                    <a:latin typeface="Arev Sans"/>
                    <a:ea typeface="Arev Sans"/>
                  </a:rPr>
                  <a:t>π</a:t>
                </a:r>
                <a:r>
                  <a:rPr lang="de-DE" sz="1600" baseline="-25000">
                    <a:solidFill>
                      <a:srgbClr val="0000FF"/>
                    </a:solidFill>
                  </a:rPr>
                  <a:t> </a:t>
                </a:r>
                <a:r>
                  <a:rPr lang="de-DE" sz="1600">
                    <a:solidFill>
                      <a:srgbClr val="0000FF"/>
                    </a:solidFill>
                  </a:rPr>
                  <a:t>− </a:t>
                </a:r>
                <a:r>
                  <a:rPr lang="de-DE" sz="1600" smtClean="0">
                    <a:solidFill>
                      <a:srgbClr val="0000FF"/>
                    </a:solidFill>
                    <a:ea typeface="Arev Sans"/>
                  </a:rPr>
                  <a:t>m</a:t>
                </a:r>
                <a:r>
                  <a:rPr lang="el-GR" sz="1600" baseline="-25000" smtClean="0">
                    <a:solidFill>
                      <a:srgbClr val="0000FF"/>
                    </a:solidFill>
                    <a:latin typeface="Arev Sans"/>
                    <a:ea typeface="Arev Sans"/>
                  </a:rPr>
                  <a:t>χ</a:t>
                </a:r>
                <a:r>
                  <a:rPr lang="de-DE" sz="1600" baseline="-25000" smtClean="0">
                    <a:solidFill>
                      <a:srgbClr val="0000FF"/>
                    </a:solidFill>
                    <a:ea typeface="Arev Sans"/>
                  </a:rPr>
                  <a:t>c</a:t>
                </a:r>
                <a:r>
                  <a:rPr lang="de-DE" sz="1600" smtClean="0">
                    <a:solidFill>
                      <a:srgbClr val="0000FF"/>
                    </a:solidFill>
                    <a:ea typeface="Arev Sans"/>
                  </a:rPr>
                  <a:t>| </a:t>
                </a:r>
                <a:r>
                  <a:rPr lang="de-DE" sz="1600" smtClean="0">
                    <a:solidFill>
                      <a:srgbClr val="0000FF"/>
                    </a:solidFill>
                  </a:rPr>
                  <a:t>&lt; 300MeV</a:t>
                </a:r>
              </a:p>
              <a:p>
                <a:pPr marL="0" indent="0">
                  <a:spcBef>
                    <a:spcPts val="1000"/>
                  </a:spcBef>
                  <a:buFont typeface="Arial" pitchFamily="34" charset="0"/>
                  <a:buNone/>
                </a:pPr>
                <a:r>
                  <a:rPr lang="de-DE" sz="1600" smtClean="0">
                    <a:latin typeface="Arial"/>
                    <a:cs typeface="Arial"/>
                  </a:rPr>
                  <a:t>→ </a:t>
                </a:r>
                <a:r>
                  <a:rPr lang="de-DE" sz="1600" smtClean="0">
                    <a:solidFill>
                      <a:srgbClr val="008000"/>
                    </a:solidFill>
                  </a:rPr>
                  <a:t>Unfiltered DPM: </a:t>
                </a:r>
                <a:r>
                  <a:rPr lang="de-DE" sz="1600" b="1" smtClean="0">
                    <a:solidFill>
                      <a:srgbClr val="008000"/>
                    </a:solidFill>
                  </a:rPr>
                  <a:t>1.1M</a:t>
                </a:r>
                <a:r>
                  <a:rPr lang="de-DE" sz="1600" smtClean="0">
                    <a:solidFill>
                      <a:srgbClr val="008000"/>
                    </a:solidFill>
                  </a:rPr>
                  <a:t> ev; </a:t>
                </a:r>
                <a:r>
                  <a:rPr lang="de-DE" sz="1600">
                    <a:solidFill>
                      <a:srgbClr val="0000FF"/>
                    </a:solidFill>
                  </a:rPr>
                  <a:t>f</a:t>
                </a:r>
                <a:r>
                  <a:rPr lang="de-DE" sz="1600" smtClean="0">
                    <a:solidFill>
                      <a:srgbClr val="0000FF"/>
                    </a:solidFill>
                  </a:rPr>
                  <a:t>iltered DPM: </a:t>
                </a:r>
                <a:r>
                  <a:rPr lang="de-DE" sz="1600" b="1" smtClean="0">
                    <a:solidFill>
                      <a:srgbClr val="0000FF"/>
                    </a:solidFill>
                  </a:rPr>
                  <a:t>0.1M</a:t>
                </a:r>
                <a:r>
                  <a:rPr lang="de-DE" sz="1600" smtClean="0">
                    <a:solidFill>
                      <a:srgbClr val="0000FF"/>
                    </a:solidFill>
                  </a:rPr>
                  <a:t> ev </a:t>
                </a:r>
                <a:r>
                  <a:rPr lang="de-DE" sz="1600" smtClean="0"/>
                  <a:t>(</a:t>
                </a:r>
                <a:r>
                  <a:rPr lang="de-DE" sz="1600" smtClean="0">
                    <a:latin typeface="Arial"/>
                    <a:cs typeface="Arial"/>
                  </a:rPr>
                  <a:t>→ </a:t>
                </a:r>
                <a:r>
                  <a:rPr lang="de-DE" sz="1600" smtClean="0"/>
                  <a:t>11x less simulation!!)</a:t>
                </a:r>
              </a:p>
            </p:txBody>
          </p:sp>
        </mc:Choice>
        <mc:Fallback xmlns="">
          <p:sp>
            <p:nvSpPr>
              <p:cNvPr id="16" name="Inhaltsplatzhalt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836712"/>
                <a:ext cx="8710890" cy="5286412"/>
              </a:xfrm>
              <a:prstGeom prst="rect">
                <a:avLst/>
              </a:prstGeom>
              <a:blipFill rotWithShape="1">
                <a:blip r:embed="rId4"/>
                <a:stretch>
                  <a:fillRect l="-7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558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4400" b="1" smtClean="0"/>
              <a:t>EVENT SHAPE</a:t>
            </a:r>
            <a:br>
              <a:rPr lang="de-DE" sz="4400" b="1" smtClean="0"/>
            </a:br>
            <a:r>
              <a:rPr lang="de-DE" sz="4400" b="1" smtClean="0"/>
              <a:t>VARIABLES</a:t>
            </a:r>
            <a:endParaRPr lang="de-DE" sz="4400" b="1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660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KLAUSG@BGFDOIMR168CGOES" val="4533"/>
  <p:tag name="DEFAULTDISPLAYSOURCE" val="\documentclass{article}\pagestyle{empty}&#10;\usepackage{arevmath}&#10;\usepackage{amsmath}&#10;\usepackage{braket}&#10;\usepackage{color}&#10;\definecolor{orange}{rgb}{1.0,0.4,0.0}&#10;\definecolor{mblue}{rgb}{0.2,0.2,0.6}&#10;\definecolor{mgreen}{rgb}{0.00,0.6,0.0}&#10;\definecolor{mred}{rgb}{0.75,0.0,0.0}&#10;\definecolor{boxblue}{rgb}{0.733,0.882,0.882}&#10;\definecolor{orange}{rgb}{0.98,0.38,0}&#10;\definecolor{green}{rgb}{0.0,0.6,0}&#10;\newcommand{\aqed}{\alpha_{\tiny\mbox{QED}}}&#10;\newcommand{\as}{\alpha_s}&#10;&#10;\begin{document}&#10;&#10;\end{document}&#10;"/>
  <p:tag name="EMBEDFONTS" val="1"/>
</p:tagLst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erdana">
      <a:majorFont>
        <a:latin typeface="Calibri"/>
        <a:ea typeface=""/>
        <a:cs typeface=""/>
      </a:majorFont>
      <a:minorFont>
        <a:latin typeface="Verdan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3367</Words>
  <Application>Microsoft Office PowerPoint</Application>
  <PresentationFormat>Bildschirmpräsentation (4:3)</PresentationFormat>
  <Paragraphs>633</Paragraphs>
  <Slides>44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44</vt:i4>
      </vt:variant>
    </vt:vector>
  </HeadingPairs>
  <TitlesOfParts>
    <vt:vector size="52" baseType="lpstr">
      <vt:lpstr>Arial</vt:lpstr>
      <vt:lpstr>Calibri</vt:lpstr>
      <vt:lpstr>Consolas</vt:lpstr>
      <vt:lpstr>Arev Sans</vt:lpstr>
      <vt:lpstr>Cambria Math</vt:lpstr>
      <vt:lpstr>Arial Unicode MS</vt:lpstr>
      <vt:lpstr>Verdana</vt:lpstr>
      <vt:lpstr>Larissa-Design</vt:lpstr>
      <vt:lpstr>Physics Analysis Concepts with PandaRoot (4)</vt:lpstr>
      <vt:lpstr>Topics</vt:lpstr>
      <vt:lpstr>EVENT FILTERING</vt:lpstr>
      <vt:lpstr>Event Filtering</vt:lpstr>
      <vt:lpstr>Event Filter Usage - (Selected) Filters</vt:lpstr>
      <vt:lpstr>Event Filter Usage</vt:lpstr>
      <vt:lpstr>Event Filter Example: 〖p ̅p→χ〗_c1 π^+ π^-</vt:lpstr>
      <vt:lpstr>Event Filter Example: 〖p ̅p→χ〗_c1 π^+ π^-</vt:lpstr>
      <vt:lpstr>EVENT SHAPE VARIABLES</vt:lpstr>
      <vt:lpstr>Event Shape Variables</vt:lpstr>
      <vt:lpstr>Thrust (- Vector)</vt:lpstr>
      <vt:lpstr>Sphericity - (A)planarity - Circularity</vt:lpstr>
      <vt:lpstr>Fox-Wolfram Moments</vt:lpstr>
      <vt:lpstr>Sphericity - (A)planarity - Circularity - Fox Wolfram Mom</vt:lpstr>
      <vt:lpstr>Event (Shape) Variables in PandaROOT/Rho </vt:lpstr>
      <vt:lpstr>SPECIAL KINEMATICS</vt:lpstr>
      <vt:lpstr>Special Kinematics</vt:lpstr>
      <vt:lpstr>Double Resonance Production at Threshold</vt:lpstr>
      <vt:lpstr>Beam Energy Substituted Mass mES</vt:lpstr>
      <vt:lpstr>Double Resonance Production at Threshold</vt:lpstr>
      <vt:lpstr>Double Resonance Production at Threshold</vt:lpstr>
      <vt:lpstr>Cascaded Decays with Slow Particles</vt:lpstr>
      <vt:lpstr>Cascaded Decays with Slow Particles</vt:lpstr>
      <vt:lpstr>Cascaded Decays with Slow Particles</vt:lpstr>
      <vt:lpstr>CREATING OUTPUT</vt:lpstr>
      <vt:lpstr>TTrees with RhoTuple</vt:lpstr>
      <vt:lpstr>PndRhoTupleQA - TTree made simple</vt:lpstr>
      <vt:lpstr>PndRhoTupleQA - Application</vt:lpstr>
      <vt:lpstr>PndRhoTupleQA - Application</vt:lpstr>
      <vt:lpstr>PndRhoTupleQA - Application</vt:lpstr>
      <vt:lpstr>QUICK ANALYSIS TOOLS</vt:lpstr>
      <vt:lpstr>Quick Analysis</vt:lpstr>
      <vt:lpstr>Quick Analysis</vt:lpstr>
      <vt:lpstr>Quick Analysis Parameters</vt:lpstr>
      <vt:lpstr>Quick Fast Simulation &amp; Analysis</vt:lpstr>
      <vt:lpstr>Quick Fast Simulation &amp; Analysis</vt:lpstr>
      <vt:lpstr>Quick Fast Simulation &amp; Analysis - Examples</vt:lpstr>
      <vt:lpstr>Multi Variate Analysis with TMVA</vt:lpstr>
      <vt:lpstr>Multi Variate Analysis with TMVA</vt:lpstr>
      <vt:lpstr>Multi Variate Analysis with TMVA</vt:lpstr>
      <vt:lpstr>Multi Variate Analysis with TMVA</vt:lpstr>
      <vt:lpstr>EXERCISES</vt:lpstr>
      <vt:lpstr>Exercises Suggestions</vt:lpstr>
      <vt:lpstr>Exercises Preparation</vt:lpstr>
    </vt:vector>
  </TitlesOfParts>
  <Company>Uni Frankfurt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Synergien bei BES3 und PANDA</dc:title>
  <dc:creator>Klaus Goetzen</dc:creator>
  <cp:lastModifiedBy>klausg</cp:lastModifiedBy>
  <cp:revision>330</cp:revision>
  <dcterms:created xsi:type="dcterms:W3CDTF">2010-05-26T11:15:16Z</dcterms:created>
  <dcterms:modified xsi:type="dcterms:W3CDTF">2017-06-26T08:32:37Z</dcterms:modified>
</cp:coreProperties>
</file>