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256" r:id="rId2"/>
    <p:sldId id="258" r:id="rId3"/>
    <p:sldId id="257" r:id="rId4"/>
    <p:sldId id="358" r:id="rId5"/>
    <p:sldId id="35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401" r:id="rId16"/>
    <p:sldId id="402" r:id="rId17"/>
    <p:sldId id="268" r:id="rId18"/>
    <p:sldId id="269" r:id="rId19"/>
    <p:sldId id="270" r:id="rId20"/>
    <p:sldId id="342" r:id="rId21"/>
    <p:sldId id="343" r:id="rId22"/>
    <p:sldId id="345" r:id="rId23"/>
    <p:sldId id="346" r:id="rId24"/>
    <p:sldId id="347" r:id="rId25"/>
    <p:sldId id="348" r:id="rId26"/>
    <p:sldId id="349" r:id="rId27"/>
    <p:sldId id="416" r:id="rId28"/>
    <p:sldId id="417" r:id="rId29"/>
    <p:sldId id="418" r:id="rId30"/>
    <p:sldId id="314" r:id="rId31"/>
    <p:sldId id="290" r:id="rId32"/>
    <p:sldId id="291" r:id="rId33"/>
    <p:sldId id="419" r:id="rId34"/>
    <p:sldId id="289" r:id="rId35"/>
    <p:sldId id="340" r:id="rId36"/>
    <p:sldId id="326" r:id="rId37"/>
    <p:sldId id="313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4" r:id="rId51"/>
    <p:sldId id="285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63" r:id="rId68"/>
    <p:sldId id="364" r:id="rId69"/>
    <p:sldId id="393" r:id="rId70"/>
    <p:sldId id="365" r:id="rId71"/>
    <p:sldId id="366" r:id="rId72"/>
    <p:sldId id="377" r:id="rId73"/>
    <p:sldId id="383" r:id="rId74"/>
    <p:sldId id="385" r:id="rId75"/>
    <p:sldId id="387" r:id="rId76"/>
    <p:sldId id="391" r:id="rId77"/>
    <p:sldId id="392" r:id="rId78"/>
    <p:sldId id="390" r:id="rId79"/>
    <p:sldId id="394" r:id="rId80"/>
    <p:sldId id="400" r:id="rId81"/>
    <p:sldId id="420" r:id="rId82"/>
    <p:sldId id="423" r:id="rId83"/>
    <p:sldId id="396" r:id="rId84"/>
    <p:sldId id="395" r:id="rId85"/>
    <p:sldId id="397" r:id="rId86"/>
    <p:sldId id="398" r:id="rId87"/>
    <p:sldId id="399" r:id="rId88"/>
    <p:sldId id="424" r:id="rId89"/>
    <p:sldId id="403" r:id="rId90"/>
    <p:sldId id="404" r:id="rId91"/>
    <p:sldId id="405" r:id="rId92"/>
    <p:sldId id="406" r:id="rId93"/>
    <p:sldId id="421" r:id="rId94"/>
    <p:sldId id="422" r:id="rId95"/>
    <p:sldId id="407" r:id="rId96"/>
    <p:sldId id="408" r:id="rId97"/>
    <p:sldId id="409" r:id="rId98"/>
    <p:sldId id="410" r:id="rId99"/>
    <p:sldId id="411" r:id="rId100"/>
    <p:sldId id="413" r:id="rId101"/>
    <p:sldId id="414" r:id="rId102"/>
    <p:sldId id="415" r:id="rId103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3F9FC"/>
    <a:srgbClr val="F3F9FB"/>
    <a:srgbClr val="48FF59"/>
    <a:srgbClr val="F0B47D"/>
    <a:srgbClr val="99CCFF"/>
    <a:srgbClr val="66FFFF"/>
    <a:srgbClr val="515355"/>
    <a:srgbClr val="FFCCFF"/>
    <a:srgbClr val="3136FF"/>
    <a:srgbClr val="005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9" autoAdjust="0"/>
    <p:restoredTop sz="82122" autoAdjust="0"/>
  </p:normalViewPr>
  <p:slideViewPr>
    <p:cSldViewPr>
      <p:cViewPr varScale="1">
        <p:scale>
          <a:sx n="105" d="100"/>
          <a:sy n="105" d="100"/>
        </p:scale>
        <p:origin x="-1088" y="-248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notesMaster" Target="notesMasters/notesMaster1.xml"/><Relationship Id="rId105" Type="http://schemas.openxmlformats.org/officeDocument/2006/relationships/handoutMaster" Target="handoutMasters/handoutMaster1.xml"/><Relationship Id="rId106" Type="http://schemas.openxmlformats.org/officeDocument/2006/relationships/printerSettings" Target="printerSettings/printerSettings1.bin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9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81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050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028" eaLnBrk="0" hangingPunct="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477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257" indent="-22825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16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69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34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405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7126B-BE82-478A-BCE8-4D3D0C942415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Juli 3, 2017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544" y="260648"/>
            <a:ext cx="3519488" cy="802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287338" y="1439863"/>
            <a:ext cx="8064500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8000" y="620688"/>
            <a:ext cx="8064000" cy="7200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1555200"/>
            <a:ext cx="8064000" cy="482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0" indent="0">
              <a:spcBef>
                <a:spcPts val="2000"/>
              </a:spcBef>
              <a:buNone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723900" indent="-368300">
              <a:buFont typeface="Verdana" pitchFamily="34" charset="0"/>
              <a:buChar char="&gt;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0" indent="0">
              <a:spcBef>
                <a:spcPts val="1600"/>
              </a:spcBef>
              <a:buFontTx/>
              <a:buNone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723900" indent="-368300"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8CC973-3D70-4FBE-8FF4-3A96D10BE052}" type="datetime1">
              <a:rPr lang="de-DE" smtClean="0"/>
              <a:pPr/>
              <a:t>03.07.17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Jette Schumann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72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anf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287338" y="1439863"/>
            <a:ext cx="8064500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8000" y="620688"/>
            <a:ext cx="8064000" cy="7200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064000" cy="482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4800">
                <a:solidFill>
                  <a:schemeClr val="tx1"/>
                </a:solidFill>
                <a:latin typeface="Verdana" pitchFamily="34" charset="0"/>
              </a:defRPr>
            </a:lvl1pPr>
            <a:lvl2pPr marL="0" indent="0">
              <a:spcBef>
                <a:spcPts val="2000"/>
              </a:spcBef>
              <a:buNone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723900" indent="-368300">
              <a:buFont typeface="Verdana" pitchFamily="34" charset="0"/>
              <a:buChar char="&gt;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0" indent="0">
              <a:spcBef>
                <a:spcPts val="1600"/>
              </a:spcBef>
              <a:buFontTx/>
              <a:buNone/>
              <a:defRPr sz="1600" baseline="0">
                <a:solidFill>
                  <a:schemeClr val="tx1"/>
                </a:solidFill>
                <a:latin typeface="Verdana" pitchFamily="34" charset="0"/>
              </a:defRPr>
            </a:lvl4pPr>
            <a:lvl5pPr marL="723900" indent="-368300">
              <a:buFont typeface="Verdana" pitchFamily="34" charset="0"/>
              <a:buChar char="&gt;"/>
              <a:defRPr sz="1600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395288" y="6453188"/>
            <a:ext cx="8064500" cy="21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</a:t>
            </a:r>
            <a:r>
              <a:rPr lang="de-DE" dirty="0" err="1" smtClean="0"/>
              <a:t>bearbeitenZweite</a:t>
            </a:r>
            <a:r>
              <a:rPr lang="de-DE" dirty="0" smtClean="0"/>
              <a:t>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0D8D38-FF3D-4100-81A7-009901E451BC}" type="datetime1">
              <a:rPr lang="de-DE" smtClean="0"/>
              <a:pPr/>
              <a:t>03.07.17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Jette Schumann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42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71414"/>
            <a:ext cx="664373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00108"/>
            <a:ext cx="7772400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Juli 3, 2017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4000496" y="6500834"/>
            <a:ext cx="11557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Tobias Stockmanns 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2320" y="6093296"/>
            <a:ext cx="1525663" cy="348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005B8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005B82"/>
        </a:buClr>
        <a:buFont typeface="Arial" pitchFamily="34" charset="0"/>
        <a:buChar char="•"/>
        <a:defRPr sz="20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gi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4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3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 following objects contain the tracking information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“live” in </a:t>
            </a:r>
            <a:r>
              <a:rPr lang="en-US" dirty="0" err="1" smtClean="0"/>
              <a:t>pnddata</a:t>
            </a:r>
            <a:r>
              <a:rPr lang="en-US" dirty="0" smtClean="0"/>
              <a:t>/</a:t>
            </a:r>
            <a:r>
              <a:rPr lang="en-US" dirty="0" err="1" smtClean="0"/>
              <a:t>TrackData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PndTrackCand</a:t>
            </a:r>
            <a:endParaRPr lang="en-US" dirty="0" smtClean="0">
              <a:latin typeface="Courier New"/>
              <a:cs typeface="Courier New"/>
            </a:endParaRPr>
          </a:p>
          <a:p>
            <a:pPr lvl="2">
              <a:buFont typeface="Arial"/>
              <a:buChar char="•"/>
            </a:pPr>
            <a:r>
              <a:rPr lang="en-US" dirty="0" smtClean="0"/>
              <a:t>Collection of hits inside a track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Output of track finder</a:t>
            </a:r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PndTrack</a:t>
            </a:r>
            <a:endParaRPr lang="en-US" dirty="0" smtClean="0">
              <a:latin typeface="Courier New"/>
              <a:cs typeface="Courier New"/>
            </a:endParaRPr>
          </a:p>
          <a:p>
            <a:pPr lvl="2">
              <a:buFont typeface="Arial"/>
              <a:buChar char="•"/>
            </a:pPr>
            <a:r>
              <a:rPr lang="en-US" dirty="0" smtClean="0"/>
              <a:t>Parameters of track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Output of </a:t>
            </a:r>
            <a:r>
              <a:rPr lang="en-US" dirty="0" err="1" smtClean="0"/>
              <a:t>prefit</a:t>
            </a:r>
            <a:r>
              <a:rPr lang="en-US" dirty="0" smtClean="0"/>
              <a:t> and </a:t>
            </a:r>
            <a:r>
              <a:rPr lang="en-US" dirty="0" err="1" smtClean="0"/>
              <a:t>Kalman</a:t>
            </a:r>
            <a:r>
              <a:rPr lang="en-US" dirty="0" smtClean="0"/>
              <a:t>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Inhaltsplatzhalter 3" descr="SttMvdGem_RelPerf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r="429"/>
          <a:stretch/>
        </p:blipFill>
        <p:spPr>
          <a:xfrm>
            <a:off x="564445" y="1000108"/>
            <a:ext cx="8212666" cy="5019692"/>
          </a:xfrm>
        </p:spPr>
      </p:pic>
    </p:spTree>
    <p:extLst>
      <p:ext uri="{BB962C8B-B14F-4D97-AF65-F5344CB8AC3E}">
        <p14:creationId xmlns:p14="http://schemas.microsoft.com/office/powerpoint/2010/main" val="9928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Performance</a:t>
            </a:r>
            <a:endParaRPr lang="en-US" dirty="0"/>
          </a:p>
        </p:txBody>
      </p:sp>
      <p:pic>
        <p:nvPicPr>
          <p:cNvPr id="4" name="Inhaltsplatzhalter 3" descr="Perf_Comp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r="686"/>
          <a:stretch/>
        </p:blipFill>
        <p:spPr>
          <a:xfrm>
            <a:off x="282222" y="1000108"/>
            <a:ext cx="8678334" cy="5019692"/>
          </a:xfrm>
        </p:spPr>
      </p:pic>
    </p:spTree>
    <p:extLst>
      <p:ext uri="{BB962C8B-B14F-4D97-AF65-F5344CB8AC3E}">
        <p14:creationId xmlns:p14="http://schemas.microsoft.com/office/powerpoint/2010/main" val="32736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Track Finder</a:t>
            </a:r>
            <a:endParaRPr lang="en-US" dirty="0"/>
          </a:p>
        </p:txBody>
      </p:sp>
      <p:pic>
        <p:nvPicPr>
          <p:cNvPr id="5" name="Bild 4" descr="Bildschirmfoto 2017-06-26 um 22.27.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6" y="1196752"/>
            <a:ext cx="8867304" cy="44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PndTrackCand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Is a collection of hits</a:t>
            </a:r>
          </a:p>
          <a:p>
            <a:pPr>
              <a:buFont typeface="Arial"/>
              <a:buChar char="•"/>
            </a:pPr>
            <a:r>
              <a:rPr lang="en-US" dirty="0" smtClean="0"/>
              <a:t>Each hit is represented by a </a:t>
            </a:r>
            <a:r>
              <a:rPr lang="en-US" dirty="0" err="1" smtClean="0">
                <a:latin typeface="Courier New"/>
                <a:cs typeface="Courier New"/>
              </a:rPr>
              <a:t>PndTrackCandHit</a:t>
            </a:r>
            <a:r>
              <a:rPr lang="en-US" dirty="0" smtClean="0"/>
              <a:t> which is a </a:t>
            </a:r>
            <a:r>
              <a:rPr lang="en-US" dirty="0" err="1" smtClean="0">
                <a:latin typeface="Courier New"/>
                <a:cs typeface="Courier New"/>
              </a:rPr>
              <a:t>FairLink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detId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hitId</a:t>
            </a:r>
            <a:r>
              <a:rPr lang="en-US" dirty="0" smtClean="0">
                <a:latin typeface="Courier New"/>
                <a:cs typeface="Courier New"/>
              </a:rPr>
              <a:t>) </a:t>
            </a:r>
            <a:r>
              <a:rPr lang="en-US" dirty="0" smtClean="0"/>
              <a:t>plus a sorting parameter rho.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detId</a:t>
            </a:r>
            <a:r>
              <a:rPr lang="en-US" dirty="0" smtClean="0"/>
              <a:t> is the branch ID of the detector who generated the hits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hitId</a:t>
            </a:r>
            <a:r>
              <a:rPr lang="en-US" dirty="0" smtClean="0"/>
              <a:t> is the position in the </a:t>
            </a:r>
            <a:r>
              <a:rPr lang="en-US" dirty="0" err="1" smtClean="0"/>
              <a:t>TClonesArray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429000"/>
            <a:ext cx="3275856" cy="2432053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499992" y="3429000"/>
            <a:ext cx="4536504" cy="26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Arial" pitchFamily="34" charset="0"/>
              <a:buChar char="•"/>
              <a:defRPr sz="20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Rho is an sorting parameter of a hit along the track</a:t>
            </a:r>
          </a:p>
          <a:p>
            <a:pPr>
              <a:buFont typeface="Arial"/>
              <a:buChar char="•"/>
            </a:pPr>
            <a:r>
              <a:rPr lang="en-US" dirty="0" smtClean="0"/>
              <a:t>No fixed rule how to calculate rho</a:t>
            </a:r>
          </a:p>
        </p:txBody>
      </p:sp>
    </p:spTree>
    <p:extLst>
      <p:ext uri="{BB962C8B-B14F-4D97-AF65-F5344CB8AC3E}">
        <p14:creationId xmlns:p14="http://schemas.microsoft.com/office/powerpoint/2010/main" val="215060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PndTrackCand</a:t>
            </a:r>
            <a:r>
              <a:rPr lang="en-US" dirty="0" smtClean="0"/>
              <a:t> - Rho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4149080"/>
            <a:ext cx="7772400" cy="187072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Possible candidates for Rho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Distance from vertex (not a good one)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Time (but time resolution usually not sufficient)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Length along track (arc length for helix)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err="1" smtClean="0"/>
              <a:t>Secondaries</a:t>
            </a:r>
            <a:r>
              <a:rPr lang="en-US" dirty="0" smtClean="0"/>
              <a:t>: Where is the start of the track?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454073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8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PndTrack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This is the hypothesis of  a track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Identified by the momentum, charge and position at the first and last hit</a:t>
            </a:r>
          </a:p>
          <a:p>
            <a:pPr lvl="1"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PndTrackCand</a:t>
            </a:r>
            <a:r>
              <a:rPr lang="en-US" dirty="0" smtClean="0"/>
              <a:t> accessible via </a:t>
            </a:r>
            <a:r>
              <a:rPr lang="en-US" dirty="0" err="1" smtClean="0">
                <a:latin typeface="Courier New"/>
                <a:cs typeface="Courier New"/>
              </a:rPr>
              <a:t>PndTrack</a:t>
            </a:r>
            <a:endParaRPr lang="en-US" dirty="0" smtClean="0">
              <a:latin typeface="Courier New"/>
              <a:cs typeface="Courier New"/>
            </a:endParaRPr>
          </a:p>
          <a:p>
            <a:pPr lvl="1">
              <a:buFont typeface="Arial"/>
              <a:buChar char="•"/>
            </a:pPr>
            <a:endParaRPr lang="en-US" dirty="0">
              <a:latin typeface="Courier New"/>
              <a:cs typeface="Courier New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cs typeface="Courier New"/>
              </a:rPr>
              <a:t>Why two times the track information?</a:t>
            </a:r>
            <a:endParaRPr lang="en-US" dirty="0">
              <a:cs typeface="Courier New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01" y="3501008"/>
            <a:ext cx="8604448" cy="25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two objects to describe a track: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PndTrackCand</a:t>
            </a:r>
            <a:r>
              <a:rPr lang="en-US" dirty="0" smtClean="0"/>
              <a:t> which contains the list of hits in the track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PndTrack</a:t>
            </a:r>
            <a:r>
              <a:rPr lang="en-US" dirty="0" smtClean="0"/>
              <a:t> which contains the parameters of the track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Why two objects instead of one?</a:t>
            </a: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two objects to describe a track: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PndTrackCand</a:t>
            </a:r>
            <a:r>
              <a:rPr lang="en-US" dirty="0" smtClean="0"/>
              <a:t> which contains the list of hits in the track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PndTrack</a:t>
            </a:r>
            <a:r>
              <a:rPr lang="en-US" dirty="0" smtClean="0"/>
              <a:t> which contains the parameters of the track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Why two objects instead of one?</a:t>
            </a:r>
          </a:p>
          <a:p>
            <a:pPr lvl="1"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PndTrackCand</a:t>
            </a:r>
            <a:r>
              <a:rPr lang="en-US" dirty="0" smtClean="0"/>
              <a:t> can be used by different algorithms or different particle hypotheses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finding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Finding </a:t>
            </a:r>
            <a:r>
              <a:rPr lang="en-US" dirty="0"/>
              <a:t>S</a:t>
            </a:r>
            <a:r>
              <a:rPr lang="en-US" dirty="0" smtClean="0"/>
              <a:t>trategies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local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operates on the data of one sub-detector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finds all possible tracks in this sub-detector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tracks in different sub-detectors are combined via their track parameters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refit of complete track at the end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global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operates on the data of more then one sub-detector at once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finds a complete track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</a:t>
            </a:r>
            <a:r>
              <a:rPr lang="en-US" dirty="0"/>
              <a:t>F</a:t>
            </a:r>
            <a:r>
              <a:rPr lang="en-US" dirty="0" smtClean="0"/>
              <a:t>inding </a:t>
            </a:r>
            <a:r>
              <a:rPr lang="en-US" dirty="0"/>
              <a:t>S</a:t>
            </a:r>
            <a:r>
              <a:rPr lang="en-US" dirty="0" smtClean="0"/>
              <a:t>trategies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local vs. global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local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optimized algorithms for each sub-detector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no need to wait until data from all sub-detectors is available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several different algorithms needed (for each sub-detector and to combine the data)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how to handle tracks with insufficient hits in one sub-detector?</a:t>
            </a:r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global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all information at hand from the beginning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just one (but big) algorithm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treatment of different kind of data difficult (straws vs. pixel)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Finding Strategies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Additional considerations:</a:t>
            </a:r>
          </a:p>
          <a:p>
            <a:pPr marL="0" indent="0"/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All at once   </a:t>
            </a:r>
            <a:r>
              <a:rPr lang="en-US" dirty="0" smtClean="0">
                <a:sym typeface="Wingdings"/>
              </a:rPr>
              <a:t>     </a:t>
            </a:r>
            <a:r>
              <a:rPr lang="en-US" dirty="0" smtClean="0"/>
              <a:t>Iterative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Online         </a:t>
            </a:r>
            <a:r>
              <a:rPr lang="en-US" dirty="0" smtClean="0">
                <a:sym typeface="Wingdings"/>
              </a:rPr>
              <a:t>     </a:t>
            </a:r>
            <a:r>
              <a:rPr lang="en-US" dirty="0" smtClean="0"/>
              <a:t>Offline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Performance vs. speed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Primary       </a:t>
            </a:r>
            <a:r>
              <a:rPr lang="en-US" dirty="0" smtClean="0">
                <a:sym typeface="Wingdings"/>
              </a:rPr>
              <a:t>     </a:t>
            </a:r>
            <a:r>
              <a:rPr lang="en-US" dirty="0" smtClean="0"/>
              <a:t>Secondary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Primary: coming from the interaction point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Secondary: all the rest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Primary tracks more easy to find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Secondaries</a:t>
            </a:r>
            <a:r>
              <a:rPr lang="en-US" dirty="0" smtClean="0"/>
              <a:t> important e.g. for hyperon physics</a:t>
            </a:r>
          </a:p>
        </p:txBody>
      </p:sp>
    </p:spTree>
    <p:extLst>
      <p:ext uri="{BB962C8B-B14F-4D97-AF65-F5344CB8AC3E}">
        <p14:creationId xmlns:p14="http://schemas.microsoft.com/office/powerpoint/2010/main" val="12727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Why tracking?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Distinguish charged from neutral particles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Determine the charge of a particle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Determine the absolute momentum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Determine the direction of momentum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Determine the production/decay point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See the full story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Finding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896" y="6473229"/>
            <a:ext cx="2133600" cy="340147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20</a:t>
            </a:fld>
            <a:endParaRPr lang="de-DE"/>
          </a:p>
        </p:txBody>
      </p:sp>
      <p:grpSp>
        <p:nvGrpSpPr>
          <p:cNvPr id="5" name="Gruppierung 4"/>
          <p:cNvGrpSpPr/>
          <p:nvPr/>
        </p:nvGrpSpPr>
        <p:grpSpPr>
          <a:xfrm>
            <a:off x="914400" y="1628801"/>
            <a:ext cx="7041976" cy="2088232"/>
            <a:chOff x="914400" y="1628800"/>
            <a:chExt cx="7546032" cy="23079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628800"/>
              <a:ext cx="4233664" cy="23079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2080" y="1772816"/>
              <a:ext cx="3168352" cy="2095082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Finite number of planes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Often only one coordinate per plane</a:t>
            </a:r>
          </a:p>
          <a:p>
            <a:pPr lvl="1"/>
            <a:r>
              <a:rPr lang="en-US" dirty="0" smtClean="0"/>
              <a:t>Interactions with material</a:t>
            </a:r>
            <a:br>
              <a:rPr lang="en-US" dirty="0" smtClean="0"/>
            </a:br>
            <a:r>
              <a:rPr lang="en-US" dirty="0" smtClean="0"/>
              <a:t>(multiple scattering, energy loss, Bremsstrahlung for e-)</a:t>
            </a:r>
          </a:p>
          <a:p>
            <a:pPr lvl="1"/>
            <a:r>
              <a:rPr lang="en-US" dirty="0" smtClean="0"/>
              <a:t>Detector imperfections</a:t>
            </a:r>
            <a:br>
              <a:rPr lang="en-US" dirty="0" smtClean="0"/>
            </a:br>
            <a:r>
              <a:rPr lang="en-US" dirty="0" smtClean="0"/>
              <a:t>(inefficiency, limited spatial resolution, alignment)</a:t>
            </a:r>
          </a:p>
          <a:p>
            <a:pPr lvl="1"/>
            <a:r>
              <a:rPr lang="en-US" dirty="0" smtClean="0"/>
              <a:t>Extra hits from noise, pileup, low momentum particles…</a:t>
            </a:r>
          </a:p>
        </p:txBody>
      </p:sp>
    </p:spTree>
    <p:extLst>
      <p:ext uri="{BB962C8B-B14F-4D97-AF65-F5344CB8AC3E}">
        <p14:creationId xmlns:p14="http://schemas.microsoft.com/office/powerpoint/2010/main" val="6455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Conflicting Demands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efficiency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find all true tracks </a:t>
            </a:r>
            <a:br>
              <a:rPr lang="en-US" dirty="0" smtClean="0"/>
            </a:br>
            <a:r>
              <a:rPr lang="en-US" dirty="0" smtClean="0"/>
              <a:t>relevant for the physics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purity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minimize incorrect assign-</a:t>
            </a:r>
            <a:br>
              <a:rPr lang="en-US" dirty="0" smtClean="0"/>
            </a:br>
            <a:r>
              <a:rPr lang="en-US" dirty="0" err="1" smtClean="0"/>
              <a:t>ment</a:t>
            </a:r>
            <a:r>
              <a:rPr lang="en-US" dirty="0" smtClean="0"/>
              <a:t> of hits to a track, </a:t>
            </a:r>
            <a:br>
              <a:rPr lang="en-US" dirty="0" smtClean="0"/>
            </a:br>
            <a:r>
              <a:rPr lang="en-US" dirty="0" smtClean="0"/>
              <a:t>that reduces the resolution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Low ghost rate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do not find fake tracks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Speed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often online tracking is needed as part of a trigger decision (limited time (latency) and resources).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3" y="908719"/>
            <a:ext cx="4283968" cy="4531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9992" y="4149080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5229200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Finding with 1D Detectors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896" y="6473229"/>
            <a:ext cx="2133600" cy="340147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4869160"/>
            <a:ext cx="6144588" cy="1917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43" y="4797152"/>
            <a:ext cx="2891661" cy="2060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692697"/>
            <a:ext cx="3953768" cy="29357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676456" cy="5688632"/>
          </a:xfrm>
        </p:spPr>
        <p:txBody>
          <a:bodyPr/>
          <a:lstStyle/>
          <a:p>
            <a:r>
              <a:rPr lang="en-US" dirty="0" smtClean="0"/>
              <a:t>Tracking in space 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generally needs many layers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Combine layers to get a 3D space </a:t>
            </a:r>
            <a:br>
              <a:rPr lang="en-US" dirty="0" smtClean="0"/>
            </a:br>
            <a:r>
              <a:rPr lang="en-US" dirty="0" smtClean="0"/>
              <a:t>point, </a:t>
            </a:r>
            <a:endParaRPr lang="en-US" dirty="0"/>
          </a:p>
          <a:p>
            <a:pPr lvl="1"/>
            <a:r>
              <a:rPr lang="en-US" dirty="0" smtClean="0"/>
              <a:t>do 3D tracking with these points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Tracking in projections  (</a:t>
            </a:r>
            <a:r>
              <a:rPr lang="en-US" dirty="0" smtClean="0">
                <a:solidFill>
                  <a:srgbClr val="0000FF"/>
                </a:solidFill>
              </a:rPr>
              <a:t>generally needs more CPU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find 2D track candidates, then </a:t>
            </a:r>
          </a:p>
          <a:p>
            <a:pPr lvl="1"/>
            <a:r>
              <a:rPr lang="en-US" dirty="0" smtClean="0"/>
              <a:t>combine projections (here each line in 2D is a plane in 3D)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Method: Track Following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908720"/>
            <a:ext cx="5013531" cy="23959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54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Follow track through layers</a:t>
            </a:r>
          </a:p>
          <a:p>
            <a:pPr lvl="1"/>
            <a:r>
              <a:rPr lang="en-US" dirty="0" smtClean="0"/>
              <a:t>Define initial track </a:t>
            </a:r>
            <a:br>
              <a:rPr lang="en-US" dirty="0" smtClean="0"/>
            </a:br>
            <a:r>
              <a:rPr lang="en-US" dirty="0" smtClean="0"/>
              <a:t>segment</a:t>
            </a:r>
            <a:r>
              <a:rPr lang="en-US" dirty="0"/>
              <a:t> </a:t>
            </a:r>
            <a:r>
              <a:rPr lang="en-US" dirty="0" smtClean="0"/>
              <a:t>(track seed)</a:t>
            </a:r>
          </a:p>
          <a:p>
            <a:pPr lvl="1"/>
            <a:r>
              <a:rPr lang="en-US" dirty="0" smtClean="0"/>
              <a:t>Use track model to </a:t>
            </a:r>
            <a:br>
              <a:rPr lang="en-US" dirty="0" smtClean="0"/>
            </a:br>
            <a:r>
              <a:rPr lang="en-US" dirty="0" smtClean="0"/>
              <a:t>extrapolate to next </a:t>
            </a:r>
            <a:br>
              <a:rPr lang="en-US" dirty="0" smtClean="0"/>
            </a:br>
            <a:r>
              <a:rPr lang="en-US" dirty="0" smtClean="0"/>
              <a:t>detector layer</a:t>
            </a:r>
          </a:p>
          <a:p>
            <a:pPr lvl="1"/>
            <a:r>
              <a:rPr lang="en-US" dirty="0" smtClean="0"/>
              <a:t>Define search window around</a:t>
            </a:r>
            <a:br>
              <a:rPr lang="en-US" dirty="0" smtClean="0"/>
            </a:br>
            <a:r>
              <a:rPr lang="en-US" dirty="0" smtClean="0"/>
              <a:t>expected position, depends on </a:t>
            </a:r>
            <a:br>
              <a:rPr lang="en-US" dirty="0" smtClean="0"/>
            </a:br>
            <a:r>
              <a:rPr lang="en-US" dirty="0" smtClean="0"/>
              <a:t>resolution and amount of material</a:t>
            </a:r>
          </a:p>
          <a:p>
            <a:pPr lvl="1"/>
            <a:r>
              <a:rPr lang="en-US" dirty="0" smtClean="0"/>
              <a:t>If hit found, add it to the track candidate and iterate to next layer</a:t>
            </a:r>
          </a:p>
          <a:p>
            <a:pPr lvl="2"/>
            <a:r>
              <a:rPr lang="en-US" dirty="0" smtClean="0"/>
              <a:t>Detector inefficiency: if no hit found go to next layer, allow several missing layers</a:t>
            </a:r>
          </a:p>
          <a:p>
            <a:pPr lvl="2"/>
            <a:r>
              <a:rPr lang="en-US" dirty="0" smtClean="0"/>
              <a:t>Allow for combinations, if more than one hit in window follow all paths concurrently, decide later what is correct</a:t>
            </a:r>
          </a:p>
          <a:p>
            <a:r>
              <a:rPr lang="en-US" dirty="0" err="1" smtClean="0"/>
              <a:t>Kalman</a:t>
            </a:r>
            <a:r>
              <a:rPr lang="en-US" dirty="0" smtClean="0"/>
              <a:t>-filter, will be discussed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Method: </a:t>
            </a:r>
            <a:r>
              <a:rPr lang="en-US" dirty="0" err="1" smtClean="0"/>
              <a:t>Histogramming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676456" cy="56886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circular tracks </a:t>
            </a:r>
            <a:r>
              <a:rPr lang="en-US" sz="2400" dirty="0" smtClean="0"/>
              <a:t>(homogeneous B-field (</a:t>
            </a:r>
            <a:r>
              <a:rPr lang="en-US" sz="2400" dirty="0"/>
              <a:t>usually solenoid</a:t>
            </a:r>
            <a:r>
              <a:rPr lang="en-US" sz="2400" dirty="0" smtClean="0"/>
              <a:t>))</a:t>
            </a:r>
            <a:endParaRPr lang="en-US" dirty="0" smtClean="0"/>
          </a:p>
          <a:p>
            <a:r>
              <a:rPr lang="en-US" dirty="0" smtClean="0"/>
              <a:t>Conformal mapping (transformation: </a:t>
            </a:r>
            <a:r>
              <a:rPr lang="en-US" dirty="0" smtClean="0">
                <a:solidFill>
                  <a:srgbClr val="FF0000"/>
                </a:solidFill>
              </a:rPr>
              <a:t>circles to lines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Compute </a:t>
            </a:r>
            <a:r>
              <a:rPr lang="en-US" dirty="0" smtClean="0">
                <a:solidFill>
                  <a:srgbClr val="FF0000"/>
                </a:solidFill>
              </a:rPr>
              <a:t>angle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endParaRPr lang="en-US" dirty="0"/>
          </a:p>
          <a:p>
            <a:r>
              <a:rPr lang="en-US" dirty="0" smtClean="0"/>
              <a:t>Make a </a:t>
            </a:r>
            <a:r>
              <a:rPr lang="en-US" dirty="0" smtClean="0">
                <a:solidFill>
                  <a:srgbClr val="FF0000"/>
                </a:solidFill>
              </a:rPr>
              <a:t>histogram</a:t>
            </a:r>
            <a:r>
              <a:rPr lang="en-US" dirty="0" smtClean="0"/>
              <a:t> of 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endParaRPr lang="en-US" dirty="0">
              <a:latin typeface="Symbol" charset="2"/>
              <a:cs typeface="Symbol" charset="2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Find peaks </a:t>
            </a:r>
            <a:r>
              <a:rPr lang="en-US" dirty="0" smtClean="0"/>
              <a:t>in 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 histogram</a:t>
            </a:r>
            <a:endParaRPr lang="en-US" dirty="0"/>
          </a:p>
          <a:p>
            <a:r>
              <a:rPr lang="en-US" dirty="0" smtClean="0"/>
              <a:t>Transforms a 2D problem to 1D</a:t>
            </a:r>
          </a:p>
          <a:p>
            <a:r>
              <a:rPr lang="en-US" dirty="0" smtClean="0"/>
              <a:t>If tracks don’t come from (</a:t>
            </a:r>
            <a:r>
              <a:rPr lang="en-US" dirty="0" err="1" smtClean="0"/>
              <a:t>x,y</a:t>
            </a:r>
            <a:r>
              <a:rPr lang="en-US" dirty="0" smtClean="0"/>
              <a:t>)=(0,0)</a:t>
            </a:r>
          </a:p>
          <a:p>
            <a:pPr lvl="1"/>
            <a:r>
              <a:rPr lang="en-US" dirty="0" smtClean="0"/>
              <a:t>Line is offset, and washed out peak in 1D histogram</a:t>
            </a:r>
          </a:p>
          <a:p>
            <a:pPr lvl="1"/>
            <a:r>
              <a:rPr lang="en-US" dirty="0" smtClean="0"/>
              <a:t>Solution: x’=x-x</a:t>
            </a:r>
            <a:r>
              <a:rPr lang="en-US" baseline="-25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and y’=y-y</a:t>
            </a:r>
            <a:r>
              <a:rPr lang="en-US" baseline="-25000" dirty="0" smtClean="0"/>
              <a:t>0</a:t>
            </a:r>
            <a:r>
              <a:rPr lang="en-US" dirty="0" smtClean="0"/>
              <a:t> where (x</a:t>
            </a:r>
            <a:r>
              <a:rPr lang="en-US" baseline="-25000" dirty="0" smtClean="0"/>
              <a:t>0</a:t>
            </a:r>
            <a:r>
              <a:rPr lang="en-US" dirty="0" smtClean="0"/>
              <a:t>,y</a:t>
            </a:r>
            <a:r>
              <a:rPr lang="en-US" baseline="-25000" dirty="0" smtClean="0"/>
              <a:t>0</a:t>
            </a:r>
            <a:r>
              <a:rPr lang="en-US" dirty="0" smtClean="0"/>
              <a:t>) is e.g. the innermost point on the track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6938684" cy="86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348880"/>
            <a:ext cx="3277096" cy="6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Coordinate space		Transformed space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aseline="-25000" dirty="0" smtClean="0"/>
              <a:t>As you see, the histogram binning is not </a:t>
            </a:r>
            <a:br>
              <a:rPr lang="en-US" baseline="-25000" dirty="0" smtClean="0"/>
            </a:br>
            <a:r>
              <a:rPr lang="en-US" baseline="-25000" dirty="0" smtClean="0"/>
              <a:t>arbitrary, it is related to the resolution. </a:t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>Too fine:</a:t>
            </a:r>
            <a:r>
              <a:rPr lang="en-US" baseline="-25000" dirty="0"/>
              <a:t> </a:t>
            </a:r>
            <a:r>
              <a:rPr lang="en-US" baseline="-25000" dirty="0" smtClean="0"/>
              <a:t>then the hits don’t make a peak </a:t>
            </a:r>
            <a:r>
              <a:rPr lang="en-US" baseline="-25000" dirty="0"/>
              <a:t/>
            </a:r>
            <a:br>
              <a:rPr lang="en-US" baseline="-25000" dirty="0"/>
            </a:br>
            <a:r>
              <a:rPr lang="en-US" baseline="-25000" dirty="0" smtClean="0"/>
              <a:t>Too coarse: then the peaks overlap, and </a:t>
            </a:r>
            <a:br>
              <a:rPr lang="en-US" baseline="-25000" dirty="0" smtClean="0"/>
            </a:br>
            <a:r>
              <a:rPr lang="en-US" baseline="-25000" dirty="0" smtClean="0"/>
              <a:t>the resolution gets worse.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79714"/>
            <a:ext cx="2120652" cy="2353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40768"/>
            <a:ext cx="2158752" cy="239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480" y="3861048"/>
            <a:ext cx="3250952" cy="271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568863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Histogramming</a:t>
            </a:r>
            <a:r>
              <a:rPr lang="en-US" dirty="0" smtClean="0"/>
              <a:t> technique based on coordinate transformation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Transform point (image space) to parameter space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Hit in image space becomes a trajectory in parameter space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Hits from the same track </a:t>
            </a:r>
            <a:r>
              <a:rPr lang="en-US" sz="2400" dirty="0" smtClean="0">
                <a:sym typeface="Wingdings"/>
              </a:rPr>
              <a:t> trajectories cross in </a:t>
            </a:r>
            <a:r>
              <a:rPr lang="en-US" sz="2400" dirty="0" err="1" smtClean="0">
                <a:sym typeface="Wingdings"/>
              </a:rPr>
              <a:t>param</a:t>
            </a:r>
            <a:r>
              <a:rPr lang="en-US" sz="2400" dirty="0" smtClean="0">
                <a:sym typeface="Wingdings"/>
              </a:rPr>
              <a:t>. </a:t>
            </a:r>
            <a:r>
              <a:rPr lang="en-US" sz="2400" dirty="0">
                <a:sym typeface="Wingdings"/>
              </a:rPr>
              <a:t>s</a:t>
            </a:r>
            <a:r>
              <a:rPr lang="en-US" sz="2400" dirty="0" smtClean="0">
                <a:sym typeface="Wingdings"/>
              </a:rPr>
              <a:t>pace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Binning of parameter space (histogram)</a:t>
            </a:r>
            <a:br>
              <a:rPr lang="en-US" sz="2400" dirty="0" smtClean="0"/>
            </a:br>
            <a:r>
              <a:rPr lang="en-US" sz="2400" dirty="0" smtClean="0"/>
              <a:t>(bin size: tradeoff between resolution, efficiency and </a:t>
            </a:r>
            <a:r>
              <a:rPr lang="en-US" sz="2400" dirty="0" smtClean="0">
                <a:solidFill>
                  <a:srgbClr val="FF0000"/>
                </a:solidFill>
              </a:rPr>
              <a:t>speed</a:t>
            </a:r>
            <a:r>
              <a:rPr lang="en-US" sz="24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Find peaks in histogram </a:t>
            </a:r>
            <a:r>
              <a:rPr lang="en-US" sz="2400" dirty="0" smtClean="0">
                <a:sym typeface="Wingdings"/>
              </a:rPr>
              <a:t> track candidate</a:t>
            </a:r>
          </a:p>
          <a:p>
            <a:pPr>
              <a:buFont typeface="Arial"/>
              <a:buChar char="•"/>
            </a:pPr>
            <a:endParaRPr lang="en-US" sz="2400" dirty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ym typeface="Wingdings"/>
              </a:rPr>
              <a:t>Very fast for simple track models (straight line, circle)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ym typeface="Wingdings"/>
              </a:rPr>
              <a:t>Well suited for parallel processing    fast online trigger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61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PANDA Examples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pattern recognition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default global PR</a:t>
            </a:r>
          </a:p>
          <a:p>
            <a:pPr>
              <a:buFont typeface="Arial"/>
              <a:buChar char="•"/>
            </a:pPr>
            <a:r>
              <a:rPr lang="en-US" dirty="0" smtClean="0"/>
              <a:t>Contains: MVD + STT + GEM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Starts from MVD and STT stand alone track finders</a:t>
            </a:r>
          </a:p>
          <a:p>
            <a:pPr>
              <a:buFont typeface="Arial"/>
              <a:buChar char="•"/>
            </a:pPr>
            <a:r>
              <a:rPr lang="en-US" dirty="0" smtClean="0"/>
              <a:t>Extrapolates STT to MVD and vice versa</a:t>
            </a:r>
          </a:p>
          <a:p>
            <a:pPr>
              <a:buFont typeface="Arial"/>
              <a:buChar char="•"/>
            </a:pPr>
            <a:r>
              <a:rPr lang="en-US" dirty="0" smtClean="0"/>
              <a:t>New track candidate of MVD and STT is refitted</a:t>
            </a:r>
          </a:p>
          <a:p>
            <a:pPr>
              <a:buFont typeface="Arial"/>
              <a:buChar char="•"/>
            </a:pPr>
            <a:r>
              <a:rPr lang="en-US" dirty="0" smtClean="0"/>
              <a:t>Refitted track extrapolated to GEM stations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Only primary tracks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No refit with GEM stations because magnetic field in GEMs not homogeneous enough for helix assumption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908720"/>
            <a:ext cx="655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PndSttMvdTrackFinder</a:t>
            </a:r>
            <a:r>
              <a:rPr lang="en-US" dirty="0" smtClean="0">
                <a:latin typeface="Courier New"/>
                <a:cs typeface="Courier New"/>
              </a:rPr>
              <a:t> / </a:t>
            </a:r>
            <a:r>
              <a:rPr lang="en-US" dirty="0" err="1" smtClean="0">
                <a:latin typeface="Courier New"/>
                <a:cs typeface="Courier New"/>
              </a:rPr>
              <a:t>PndSttMvdGemTrackFinder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644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pattern recognition 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lternative global PR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Does not start at any specific detector</a:t>
            </a:r>
          </a:p>
          <a:p>
            <a:pPr>
              <a:buFont typeface="Arial"/>
              <a:buChar char="•"/>
            </a:pPr>
            <a:r>
              <a:rPr lang="en-US" dirty="0" smtClean="0"/>
              <a:t>Treats MVD, STT and GEM hits equal</a:t>
            </a:r>
          </a:p>
          <a:p>
            <a:pPr>
              <a:buFont typeface="Arial"/>
              <a:buChar char="•"/>
            </a:pPr>
            <a:r>
              <a:rPr lang="en-US" dirty="0" smtClean="0"/>
              <a:t>Looks for correlation in </a:t>
            </a:r>
            <a:r>
              <a:rPr lang="en-US" dirty="0" err="1" smtClean="0"/>
              <a:t>xy</a:t>
            </a:r>
            <a:r>
              <a:rPr lang="en-US" dirty="0" smtClean="0"/>
              <a:t> plane</a:t>
            </a:r>
          </a:p>
          <a:p>
            <a:pPr>
              <a:buFont typeface="Arial"/>
              <a:buChar char="•"/>
            </a:pPr>
            <a:r>
              <a:rPr lang="en-US" dirty="0" smtClean="0"/>
              <a:t>Tries to gather z information when possible</a:t>
            </a:r>
          </a:p>
          <a:p>
            <a:pPr>
              <a:buFont typeface="Arial"/>
              <a:buChar char="•"/>
            </a:pPr>
            <a:r>
              <a:rPr lang="en-US" dirty="0" smtClean="0"/>
              <a:t>Hit mixing to avoid unphysical correlations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Only primary tracks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908720"/>
            <a:ext cx="29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PndBarrelTrackFinder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915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Anti</a:t>
            </a:r>
            <a:r>
              <a:rPr lang="de-DE" dirty="0" err="1" smtClean="0">
                <a:solidFill>
                  <a:srgbClr val="FF0000"/>
                </a:solidFill>
              </a:rPr>
              <a:t>P</a:t>
            </a:r>
            <a:r>
              <a:rPr lang="de-DE" dirty="0" err="1" smtClean="0"/>
              <a:t>roton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An</a:t>
            </a:r>
            <a:r>
              <a:rPr lang="de-DE" dirty="0" smtClean="0"/>
              <a:t>nihilation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Da</a:t>
            </a:r>
            <a:r>
              <a:rPr lang="de-DE" dirty="0" smtClean="0"/>
              <a:t>rmstadt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" y="835200"/>
            <a:ext cx="8402911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15"/>
          <p:cNvSpPr txBox="1"/>
          <p:nvPr/>
        </p:nvSpPr>
        <p:spPr>
          <a:xfrm>
            <a:off x="5580112" y="5537423"/>
            <a:ext cx="886781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13 </a:t>
            </a:r>
            <a:r>
              <a:rPr lang="de-DE" sz="2400" b="1" dirty="0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259632" y="5086574"/>
            <a:ext cx="7272807" cy="827087"/>
            <a:chOff x="1457325" y="5086574"/>
            <a:chExt cx="6880225" cy="827087"/>
          </a:xfrm>
        </p:grpSpPr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V="1">
              <a:off x="1457325" y="5158011"/>
              <a:ext cx="6873875" cy="612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1476375" y="5618386"/>
              <a:ext cx="0" cy="2952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337550" y="5086574"/>
              <a:ext cx="0" cy="1428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806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PANDA Examples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Riemann Track Finder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Riemann Track Finder is based on a </a:t>
            </a:r>
            <a:r>
              <a:rPr lang="en-US" sz="2000" dirty="0" smtClean="0">
                <a:solidFill>
                  <a:srgbClr val="0070C0"/>
                </a:solidFill>
              </a:rPr>
              <a:t>fast circle fit </a:t>
            </a:r>
            <a:r>
              <a:rPr lang="en-US" sz="2000" dirty="0" smtClean="0"/>
              <a:t>using a Riemann surface: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The 2D points in </a:t>
            </a:r>
            <a:r>
              <a:rPr lang="en-US" sz="2000" dirty="0" err="1" smtClean="0"/>
              <a:t>xy</a:t>
            </a:r>
            <a:r>
              <a:rPr lang="en-US" sz="2000" dirty="0" smtClean="0">
                <a:sym typeface="Symbol"/>
              </a:rPr>
              <a:t>-plane are projected on a </a:t>
            </a:r>
            <a:r>
              <a:rPr lang="en-US" sz="2000" dirty="0" err="1" smtClean="0">
                <a:solidFill>
                  <a:srgbClr val="0070C0"/>
                </a:solidFill>
                <a:sym typeface="Symbol"/>
              </a:rPr>
              <a:t>paraboloid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(w = x</a:t>
            </a:r>
            <a:r>
              <a:rPr lang="en-US" sz="2000" baseline="30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 + y</a:t>
            </a:r>
            <a:r>
              <a:rPr lang="en-US" sz="2000" baseline="30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A fast fit of a plane through the new 3D points give you the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plane parameters </a:t>
            </a:r>
            <a:r>
              <a:rPr lang="en-US" sz="2000" dirty="0" smtClean="0">
                <a:sym typeface="Symbol"/>
              </a:rPr>
              <a:t>which can be </a:t>
            </a:r>
            <a:r>
              <a:rPr lang="en-US" sz="2000" dirty="0" err="1" smtClean="0">
                <a:sym typeface="Symbol"/>
              </a:rPr>
              <a:t>bijectively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mapped to the radius and the origin of the circle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In a second fit one plots the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arc length </a:t>
            </a:r>
            <a:r>
              <a:rPr lang="en-US" sz="2000" dirty="0" smtClean="0">
                <a:sym typeface="Symbol"/>
              </a:rPr>
              <a:t>of the hits on the circle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versus their z-position </a:t>
            </a:r>
            <a:r>
              <a:rPr lang="en-US" sz="2000" dirty="0" smtClean="0">
                <a:sym typeface="Symbol"/>
              </a:rPr>
              <a:t>which should be a straight line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The method is very fast if you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neglect energy loss and multiple scattering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Both can be implemented which leads to very good accuracy but then it is slower than a standard </a:t>
            </a:r>
            <a:r>
              <a:rPr lang="en-US" sz="2000" dirty="0" err="1" smtClean="0">
                <a:sym typeface="Symbol"/>
              </a:rPr>
              <a:t>Kalman</a:t>
            </a:r>
            <a:r>
              <a:rPr lang="en-US" sz="2000" dirty="0" smtClean="0">
                <a:sym typeface="Symbol"/>
              </a:rPr>
              <a:t> fit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Riemann fit was implemented by Sebastian in </a:t>
            </a:r>
            <a:r>
              <a:rPr lang="en-US" sz="2000" dirty="0" err="1" smtClean="0">
                <a:sym typeface="Symbol"/>
              </a:rPr>
              <a:t>pandaRoot</a:t>
            </a:r>
            <a:r>
              <a:rPr lang="en-US" sz="2000" dirty="0" smtClean="0">
                <a:sym typeface="Symbol"/>
              </a:rPr>
              <a:t> but without error treatment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ym typeface="Symbol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61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Riemann Track Finder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2334756" cy="225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348880"/>
            <a:ext cx="274051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916832"/>
            <a:ext cx="2856428" cy="273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611560" y="5157192"/>
            <a:ext cx="2048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Points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fitted</a:t>
            </a:r>
            <a:endParaRPr lang="de-DE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3491880" y="5157192"/>
            <a:ext cx="193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Add z-</a:t>
            </a:r>
            <a:r>
              <a:rPr lang="de-DE" sz="2000" dirty="0" err="1" smtClean="0"/>
              <a:t>dimension</a:t>
            </a:r>
            <a:endParaRPr lang="de-DE" sz="20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6228184" y="5157192"/>
            <a:ext cx="2386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Map</a:t>
            </a:r>
            <a:r>
              <a:rPr lang="de-DE" sz="2000" dirty="0" smtClean="0"/>
              <a:t> </a:t>
            </a:r>
            <a:r>
              <a:rPr lang="de-DE" sz="2000" dirty="0" err="1" smtClean="0"/>
              <a:t>onto</a:t>
            </a:r>
            <a:r>
              <a:rPr lang="de-DE" sz="2000" dirty="0" smtClean="0"/>
              <a:t> </a:t>
            </a:r>
            <a:r>
              <a:rPr lang="de-DE" sz="2000" dirty="0" err="1" smtClean="0"/>
              <a:t>paraboloid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293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240360" cy="31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2" descr="Riemann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852936"/>
            <a:ext cx="792088" cy="5981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43608" y="4941168"/>
            <a:ext cx="2759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Calculation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plane</a:t>
            </a:r>
            <a:br>
              <a:rPr lang="de-DE" sz="2000" dirty="0" smtClean="0"/>
            </a:br>
            <a:r>
              <a:rPr lang="de-DE" sz="2000" dirty="0" err="1" smtClean="0"/>
              <a:t>through</a:t>
            </a:r>
            <a:r>
              <a:rPr lang="de-DE" sz="2000" dirty="0" smtClean="0"/>
              <a:t> 3D </a:t>
            </a:r>
            <a:r>
              <a:rPr lang="de-DE" sz="2000" dirty="0" err="1" smtClean="0"/>
              <a:t>points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400" dirty="0" smtClean="0"/>
              <a:t>simple </a:t>
            </a:r>
            <a:r>
              <a:rPr lang="de-DE" sz="1400" dirty="0" err="1" smtClean="0"/>
              <a:t>eigenvalue</a:t>
            </a:r>
            <a:r>
              <a:rPr lang="de-DE" sz="1400" dirty="0" smtClean="0"/>
              <a:t> </a:t>
            </a:r>
            <a:r>
              <a:rPr lang="de-DE" sz="1400" dirty="0" err="1" smtClean="0"/>
              <a:t>determination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424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Riemann Track Finder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all (reasonable) combinations of three points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Calculate Riemann plane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Calculate distance of all hits to plane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below threshold add them to plane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Recalculate plane at the end (or in between?)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Take only those planes (circles) with more than 3 hits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Linear fit or arc length vs. z-coordinates of hits for z-Dimension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9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Track Finder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Automaton as Track Finder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000108"/>
            <a:ext cx="5076998" cy="50196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Build short track segments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Connect according to track model, estimate a possible position on a track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Tree structures appear, collect segments into track candidates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best track candidate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836712"/>
            <a:ext cx="232319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Track Finder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Cell</a:t>
            </a:r>
            <a:r>
              <a:rPr lang="de-DE" dirty="0" err="1" smtClean="0"/>
              <a:t>TrackFinder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395536" y="1844824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tx2"/>
                </a:solidFill>
              </a:rPr>
              <a:t>1. Generation </a:t>
            </a:r>
            <a:r>
              <a:rPr lang="de-DE" sz="2400" b="1" dirty="0" err="1" smtClean="0">
                <a:solidFill>
                  <a:schemeClr val="tx2"/>
                </a:solidFill>
              </a:rPr>
              <a:t>of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tracklets</a:t>
            </a:r>
            <a:r>
              <a:rPr lang="de-DE" sz="2400" b="1" dirty="0" smtClean="0">
                <a:solidFill>
                  <a:schemeClr val="tx2"/>
                </a:solidFill>
              </a:rPr>
              <a:t> in STT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400" dirty="0" smtClean="0"/>
              <a:t>Primary </a:t>
            </a:r>
            <a:r>
              <a:rPr lang="de-DE" sz="2400" dirty="0" err="1" smtClean="0"/>
              <a:t>tracklets</a:t>
            </a:r>
            <a:r>
              <a:rPr lang="de-DE" sz="2400" dirty="0" smtClean="0"/>
              <a:t>: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cellular</a:t>
            </a:r>
            <a:r>
              <a:rPr lang="de-DE" sz="2400" dirty="0" smtClean="0"/>
              <a:t> </a:t>
            </a:r>
            <a:r>
              <a:rPr lang="de-DE" sz="2400" dirty="0" err="1" smtClean="0"/>
              <a:t>automaton</a:t>
            </a:r>
            <a:endParaRPr lang="de-DE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400" dirty="0" err="1" smtClean="0"/>
              <a:t>Combination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tracklets</a:t>
            </a:r>
            <a:r>
              <a:rPr lang="de-DE" sz="2400" dirty="0" smtClean="0"/>
              <a:t>: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Riemann Fit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400" dirty="0" err="1" smtClean="0"/>
              <a:t>Faulty</a:t>
            </a:r>
            <a:r>
              <a:rPr lang="de-DE" sz="2400" dirty="0" smtClean="0"/>
              <a:t>: Fit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center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tubes</a:t>
            </a:r>
            <a:endParaRPr lang="de-DE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400" dirty="0" smtClean="0"/>
              <a:t>Add </a:t>
            </a:r>
            <a:r>
              <a:rPr lang="de-DE" sz="2400" dirty="0" err="1" smtClean="0"/>
              <a:t>remaining</a:t>
            </a:r>
            <a:r>
              <a:rPr lang="de-DE" sz="2400" dirty="0" smtClean="0"/>
              <a:t> </a:t>
            </a:r>
            <a:r>
              <a:rPr lang="de-DE" sz="2400" dirty="0" err="1" smtClean="0"/>
              <a:t>hits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best</a:t>
            </a:r>
            <a:r>
              <a:rPr lang="de-DE" sz="2400" dirty="0" smtClean="0"/>
              <a:t> </a:t>
            </a:r>
            <a:r>
              <a:rPr lang="de-DE" sz="2400" dirty="0" err="1" smtClean="0"/>
              <a:t>fitting</a:t>
            </a:r>
            <a:r>
              <a:rPr lang="de-DE" sz="2400" dirty="0" smtClean="0"/>
              <a:t> Track</a:t>
            </a:r>
          </a:p>
          <a:p>
            <a:pPr marL="800100" lvl="1" indent="-342900"/>
            <a:endParaRPr lang="de-DE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de-DE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de-DE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de-DE" sz="24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483768" y="386104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dirty="0" err="1" smtClean="0">
                <a:solidFill>
                  <a:schemeClr val="accent1"/>
                </a:solidFill>
                <a:sym typeface="Wingdings" pitchFamily="2" charset="2"/>
              </a:rPr>
              <a:t>TrackletGenerator</a:t>
            </a:r>
            <a:endParaRPr lang="de-DE" sz="2000" dirty="0" smtClean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699792" y="573325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ym typeface="Wingdings" pitchFamily="2" charset="2"/>
              </a:rPr>
              <a:t></a:t>
            </a:r>
            <a:r>
              <a:rPr lang="de-DE" sz="20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  <a:sym typeface="Wingdings" pitchFamily="2" charset="2"/>
              </a:rPr>
              <a:t>HitCorrector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7544" y="450912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400" b="1" dirty="0" smtClean="0">
                <a:solidFill>
                  <a:schemeClr val="tx2"/>
                </a:solidFill>
              </a:rPr>
              <a:t>2. </a:t>
            </a:r>
            <a:r>
              <a:rPr lang="de-DE" sz="2400" b="1" dirty="0" err="1" smtClean="0">
                <a:solidFill>
                  <a:schemeClr val="tx2"/>
                </a:solidFill>
              </a:rPr>
              <a:t>Correction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of</a:t>
            </a:r>
            <a:r>
              <a:rPr lang="de-DE" sz="2400" b="1" dirty="0" smtClean="0">
                <a:solidFill>
                  <a:schemeClr val="tx2"/>
                </a:solidFill>
              </a:rPr>
              <a:t> STT-Hits </a:t>
            </a:r>
            <a:r>
              <a:rPr lang="de-DE" sz="2400" b="1" dirty="0" err="1" smtClean="0">
                <a:solidFill>
                  <a:schemeClr val="tx2"/>
                </a:solidFill>
              </a:rPr>
              <a:t>based</a:t>
            </a:r>
            <a:r>
              <a:rPr lang="de-DE" sz="2400" b="1" dirty="0" smtClean="0">
                <a:solidFill>
                  <a:schemeClr val="tx2"/>
                </a:solidFill>
              </a:rPr>
              <a:t> on </a:t>
            </a:r>
            <a:r>
              <a:rPr lang="de-DE" sz="2400" b="1" dirty="0" err="1" smtClean="0">
                <a:solidFill>
                  <a:schemeClr val="tx2"/>
                </a:solidFill>
              </a:rPr>
              <a:t>event</a:t>
            </a:r>
            <a:r>
              <a:rPr lang="de-DE" sz="2400" b="1" dirty="0" smtClean="0">
                <a:solidFill>
                  <a:schemeClr val="tx2"/>
                </a:solidFill>
              </a:rPr>
              <a:t> time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400" dirty="0" err="1" smtClean="0"/>
              <a:t>Correct</a:t>
            </a:r>
            <a:r>
              <a:rPr lang="de-DE" sz="2400" dirty="0" smtClean="0"/>
              <a:t> </a:t>
            </a:r>
            <a:r>
              <a:rPr lang="de-DE" sz="2400" dirty="0" err="1" smtClean="0"/>
              <a:t>points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Riemann Fit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calculating</a:t>
            </a:r>
            <a:r>
              <a:rPr lang="de-DE" sz="2400" dirty="0" smtClean="0"/>
              <a:t> </a:t>
            </a:r>
            <a:r>
              <a:rPr lang="de-DE" sz="2400" dirty="0" err="1" smtClean="0"/>
              <a:t>tangents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isochrones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2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</a:t>
            </a:r>
            <a:endParaRPr lang="en-US" b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23528" y="2276872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Abstract discrete model for dynamic systems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Definition by: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Cell 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Neighborhood relations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Discrete number of states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Transition rules for states</a:t>
            </a:r>
          </a:p>
          <a:p>
            <a:pPr lvl="1">
              <a:buFont typeface="Symbol" pitchFamily="18" charset="2"/>
              <a:buChar char="-"/>
            </a:pPr>
            <a:r>
              <a:rPr lang="en-US" sz="2800" dirty="0" smtClean="0"/>
              <a:t> Simultaneous changes</a:t>
            </a:r>
            <a:endParaRPr lang="en-US" sz="2800" dirty="0"/>
          </a:p>
        </p:txBody>
      </p:sp>
      <p:pic>
        <p:nvPicPr>
          <p:cNvPr id="8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96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 System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rcRect t="5562" b="5562"/>
          <a:stretch>
            <a:fillRect/>
          </a:stretch>
        </p:blipFill>
        <p:spPr/>
      </p:pic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" y="835200"/>
            <a:ext cx="8402911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uppieren 13"/>
          <p:cNvGrpSpPr/>
          <p:nvPr/>
        </p:nvGrpSpPr>
        <p:grpSpPr>
          <a:xfrm flipV="1">
            <a:off x="1331640" y="3546987"/>
            <a:ext cx="2382544" cy="1090676"/>
            <a:chOff x="1043551" y="2204864"/>
            <a:chExt cx="2669537" cy="1061180"/>
          </a:xfrm>
        </p:grpSpPr>
        <p:cxnSp>
          <p:nvCxnSpPr>
            <p:cNvPr id="15" name="Gerade Verbindung 14"/>
            <p:cNvCxnSpPr>
              <a:stCxn id="22" idx="2"/>
            </p:cNvCxnSpPr>
            <p:nvPr/>
          </p:nvCxnSpPr>
          <p:spPr>
            <a:xfrm>
              <a:off x="1247178" y="2204864"/>
              <a:ext cx="2244702" cy="984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ogen 15"/>
            <p:cNvSpPr/>
            <p:nvPr/>
          </p:nvSpPr>
          <p:spPr>
            <a:xfrm>
              <a:off x="3275856" y="2301666"/>
              <a:ext cx="432048" cy="40725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 Verbindung 16"/>
            <p:cNvCxnSpPr/>
            <p:nvPr/>
          </p:nvCxnSpPr>
          <p:spPr>
            <a:xfrm flipV="1">
              <a:off x="3707904" y="2505293"/>
              <a:ext cx="0" cy="5636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ogen 17"/>
            <p:cNvSpPr/>
            <p:nvPr/>
          </p:nvSpPr>
          <p:spPr>
            <a:xfrm rot="5591492">
              <a:off x="3293437" y="2835391"/>
              <a:ext cx="432048" cy="40725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Gerade Verbindung 18"/>
            <p:cNvCxnSpPr/>
            <p:nvPr/>
          </p:nvCxnSpPr>
          <p:spPr>
            <a:xfrm>
              <a:off x="1259632" y="3216826"/>
              <a:ext cx="2250640" cy="492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ogen 19"/>
            <p:cNvSpPr/>
            <p:nvPr/>
          </p:nvSpPr>
          <p:spPr>
            <a:xfrm rot="10800000">
              <a:off x="1043608" y="2809572"/>
              <a:ext cx="432048" cy="40725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" name="Gerade Verbindung 20"/>
            <p:cNvCxnSpPr/>
            <p:nvPr/>
          </p:nvCxnSpPr>
          <p:spPr>
            <a:xfrm flipV="1">
              <a:off x="1043608" y="2420888"/>
              <a:ext cx="0" cy="6012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ogen 21"/>
            <p:cNvSpPr/>
            <p:nvPr/>
          </p:nvSpPr>
          <p:spPr>
            <a:xfrm rot="16200000">
              <a:off x="1020467" y="2227948"/>
              <a:ext cx="453422" cy="40725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4408493" y="2552853"/>
            <a:ext cx="379531" cy="1740243"/>
            <a:chOff x="4356661" y="2582645"/>
            <a:chExt cx="444518" cy="1410021"/>
          </a:xfrm>
        </p:grpSpPr>
        <p:cxnSp>
          <p:nvCxnSpPr>
            <p:cNvPr id="24" name="Gerade Verbindung 23"/>
            <p:cNvCxnSpPr/>
            <p:nvPr/>
          </p:nvCxnSpPr>
          <p:spPr>
            <a:xfrm>
              <a:off x="4788024" y="2780928"/>
              <a:ext cx="0" cy="1008112"/>
            </a:xfrm>
            <a:prstGeom prst="line">
              <a:avLst/>
            </a:prstGeom>
            <a:ln w="28575">
              <a:solidFill>
                <a:srgbClr val="313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ogen 24"/>
            <p:cNvSpPr/>
            <p:nvPr/>
          </p:nvSpPr>
          <p:spPr>
            <a:xfrm rot="5591492">
              <a:off x="4369129" y="3571321"/>
              <a:ext cx="432048" cy="407254"/>
            </a:xfrm>
            <a:prstGeom prst="arc">
              <a:avLst>
                <a:gd name="adj1" fmla="val 16200000"/>
                <a:gd name="adj2" fmla="val 211527"/>
              </a:avLst>
            </a:prstGeom>
            <a:ln w="28575">
              <a:solidFill>
                <a:srgbClr val="313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Bogen 25"/>
            <p:cNvSpPr/>
            <p:nvPr/>
          </p:nvSpPr>
          <p:spPr>
            <a:xfrm rot="21339790">
              <a:off x="4356661" y="2582645"/>
              <a:ext cx="432048" cy="407254"/>
            </a:xfrm>
            <a:prstGeom prst="arc">
              <a:avLst>
                <a:gd name="adj1" fmla="val 16200000"/>
                <a:gd name="adj2" fmla="val 184802"/>
              </a:avLst>
            </a:prstGeom>
            <a:ln w="28575">
              <a:solidFill>
                <a:srgbClr val="313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Bogen 26"/>
            <p:cNvSpPr/>
            <p:nvPr/>
          </p:nvSpPr>
          <p:spPr>
            <a:xfrm rot="15226793">
              <a:off x="4356661" y="2595419"/>
              <a:ext cx="432048" cy="407254"/>
            </a:xfrm>
            <a:prstGeom prst="arc">
              <a:avLst>
                <a:gd name="adj1" fmla="val 17532057"/>
                <a:gd name="adj2" fmla="val 907717"/>
              </a:avLst>
            </a:prstGeom>
            <a:ln w="28575">
              <a:solidFill>
                <a:srgbClr val="313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4370052" y="2780928"/>
              <a:ext cx="0" cy="1030767"/>
            </a:xfrm>
            <a:prstGeom prst="line">
              <a:avLst/>
            </a:prstGeom>
            <a:ln w="28575">
              <a:solidFill>
                <a:srgbClr val="313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11130979">
              <a:off x="4369131" y="3585412"/>
              <a:ext cx="432048" cy="407254"/>
            </a:xfrm>
            <a:prstGeom prst="arc">
              <a:avLst>
                <a:gd name="adj1" fmla="val 16200000"/>
                <a:gd name="adj2" fmla="val 21141384"/>
              </a:avLst>
            </a:prstGeom>
            <a:ln w="28575">
              <a:solidFill>
                <a:srgbClr val="313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4034673" y="2584813"/>
            <a:ext cx="320777" cy="1427313"/>
            <a:chOff x="4356661" y="2582645"/>
            <a:chExt cx="444518" cy="1410021"/>
          </a:xfrm>
        </p:grpSpPr>
        <p:cxnSp>
          <p:nvCxnSpPr>
            <p:cNvPr id="31" name="Gerade Verbindung 30"/>
            <p:cNvCxnSpPr/>
            <p:nvPr/>
          </p:nvCxnSpPr>
          <p:spPr>
            <a:xfrm>
              <a:off x="4788024" y="2780928"/>
              <a:ext cx="0" cy="1008112"/>
            </a:xfrm>
            <a:prstGeom prst="line">
              <a:avLst/>
            </a:prstGeom>
            <a:ln w="28575">
              <a:solidFill>
                <a:srgbClr val="313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ogen 31"/>
            <p:cNvSpPr/>
            <p:nvPr/>
          </p:nvSpPr>
          <p:spPr>
            <a:xfrm rot="5591492">
              <a:off x="4369129" y="3571321"/>
              <a:ext cx="432048" cy="407254"/>
            </a:xfrm>
            <a:prstGeom prst="arc">
              <a:avLst>
                <a:gd name="adj1" fmla="val 16200000"/>
                <a:gd name="adj2" fmla="val 211527"/>
              </a:avLst>
            </a:prstGeom>
            <a:ln w="28575">
              <a:solidFill>
                <a:srgbClr val="313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Bogen 32"/>
            <p:cNvSpPr/>
            <p:nvPr/>
          </p:nvSpPr>
          <p:spPr>
            <a:xfrm rot="21339790">
              <a:off x="4356661" y="2582645"/>
              <a:ext cx="432048" cy="407254"/>
            </a:xfrm>
            <a:prstGeom prst="arc">
              <a:avLst>
                <a:gd name="adj1" fmla="val 16200000"/>
                <a:gd name="adj2" fmla="val 184802"/>
              </a:avLst>
            </a:prstGeom>
            <a:ln w="28575">
              <a:solidFill>
                <a:srgbClr val="313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Bogen 33"/>
            <p:cNvSpPr/>
            <p:nvPr/>
          </p:nvSpPr>
          <p:spPr>
            <a:xfrm rot="15226793">
              <a:off x="4356661" y="2595419"/>
              <a:ext cx="432048" cy="407254"/>
            </a:xfrm>
            <a:prstGeom prst="arc">
              <a:avLst>
                <a:gd name="adj1" fmla="val 17532057"/>
                <a:gd name="adj2" fmla="val 907717"/>
              </a:avLst>
            </a:prstGeom>
            <a:ln w="28575">
              <a:solidFill>
                <a:srgbClr val="313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4370052" y="2780928"/>
              <a:ext cx="0" cy="1030767"/>
            </a:xfrm>
            <a:prstGeom prst="line">
              <a:avLst/>
            </a:prstGeom>
            <a:ln w="28575">
              <a:solidFill>
                <a:srgbClr val="313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Bogen 35"/>
            <p:cNvSpPr/>
            <p:nvPr/>
          </p:nvSpPr>
          <p:spPr>
            <a:xfrm rot="11130979">
              <a:off x="4369131" y="3585412"/>
              <a:ext cx="432048" cy="407254"/>
            </a:xfrm>
            <a:prstGeom prst="arc">
              <a:avLst>
                <a:gd name="adj1" fmla="val 16200000"/>
                <a:gd name="adj2" fmla="val 21141384"/>
              </a:avLst>
            </a:prstGeom>
            <a:ln w="28575">
              <a:solidFill>
                <a:srgbClr val="313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 flipV="1">
            <a:off x="1331640" y="2382251"/>
            <a:ext cx="2382544" cy="1090676"/>
            <a:chOff x="1043551" y="2204864"/>
            <a:chExt cx="2669537" cy="1061180"/>
          </a:xfrm>
        </p:grpSpPr>
        <p:cxnSp>
          <p:nvCxnSpPr>
            <p:cNvPr id="38" name="Gerade Verbindung 37"/>
            <p:cNvCxnSpPr>
              <a:stCxn id="45" idx="2"/>
            </p:cNvCxnSpPr>
            <p:nvPr/>
          </p:nvCxnSpPr>
          <p:spPr>
            <a:xfrm>
              <a:off x="1247178" y="2204864"/>
              <a:ext cx="2244702" cy="984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Bogen 38"/>
            <p:cNvSpPr/>
            <p:nvPr/>
          </p:nvSpPr>
          <p:spPr>
            <a:xfrm>
              <a:off x="3275856" y="2301666"/>
              <a:ext cx="432048" cy="40725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" name="Gerade Verbindung 39"/>
            <p:cNvCxnSpPr/>
            <p:nvPr/>
          </p:nvCxnSpPr>
          <p:spPr>
            <a:xfrm flipV="1">
              <a:off x="3707904" y="2505293"/>
              <a:ext cx="0" cy="5636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ogen 40"/>
            <p:cNvSpPr/>
            <p:nvPr/>
          </p:nvSpPr>
          <p:spPr>
            <a:xfrm rot="5591492">
              <a:off x="3293437" y="2835391"/>
              <a:ext cx="432048" cy="40725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2" name="Gerade Verbindung 41"/>
            <p:cNvCxnSpPr/>
            <p:nvPr/>
          </p:nvCxnSpPr>
          <p:spPr>
            <a:xfrm>
              <a:off x="1259632" y="3216826"/>
              <a:ext cx="2250640" cy="492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ogen 42"/>
            <p:cNvSpPr/>
            <p:nvPr/>
          </p:nvSpPr>
          <p:spPr>
            <a:xfrm rot="10800000">
              <a:off x="1043608" y="2809572"/>
              <a:ext cx="432048" cy="40725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Gerade Verbindung 43"/>
            <p:cNvCxnSpPr/>
            <p:nvPr/>
          </p:nvCxnSpPr>
          <p:spPr>
            <a:xfrm flipV="1">
              <a:off x="1043608" y="2420888"/>
              <a:ext cx="0" cy="6012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Bogen 44"/>
            <p:cNvSpPr/>
            <p:nvPr/>
          </p:nvSpPr>
          <p:spPr>
            <a:xfrm rot="16200000">
              <a:off x="1020467" y="2227948"/>
              <a:ext cx="453422" cy="407254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654050" y="5716588"/>
            <a:ext cx="4244975" cy="636435"/>
          </a:xfrm>
          <a:prstGeom prst="rect">
            <a:avLst/>
          </a:prstGeom>
          <a:solidFill>
            <a:srgbClr val="00AE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algn="ctr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de-DE" sz="1800" b="1" dirty="0" smtClean="0">
                <a:solidFill>
                  <a:srgbClr val="000000"/>
                </a:solidFill>
              </a:rPr>
              <a:t>Solenoid </a:t>
            </a:r>
            <a:r>
              <a:rPr lang="de-DE" sz="1800" b="1" dirty="0" err="1" smtClean="0">
                <a:solidFill>
                  <a:srgbClr val="000000"/>
                </a:solidFill>
              </a:rPr>
              <a:t>magnet</a:t>
            </a:r>
            <a:r>
              <a:rPr lang="de-DE" sz="1800" b="1" dirty="0" smtClean="0">
                <a:solidFill>
                  <a:srgbClr val="000000"/>
                </a:solidFill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</a:rPr>
              <a:t>to</a:t>
            </a:r>
            <a:r>
              <a:rPr lang="de-DE" sz="1800" b="1" dirty="0" smtClean="0">
                <a:solidFill>
                  <a:srgbClr val="000000"/>
                </a:solidFill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</a:rPr>
              <a:t>measure</a:t>
            </a:r>
            <a:r>
              <a:rPr lang="de-DE" sz="1800" b="1" dirty="0" smtClean="0">
                <a:solidFill>
                  <a:srgbClr val="000000"/>
                </a:solidFill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</a:rPr>
              <a:t>p</a:t>
            </a:r>
            <a:r>
              <a:rPr lang="de-DE" sz="1800" b="1" baseline="-25000" dirty="0" err="1" smtClean="0">
                <a:solidFill>
                  <a:srgbClr val="000000"/>
                </a:solidFill>
              </a:rPr>
              <a:t>t</a:t>
            </a:r>
            <a:r>
              <a:rPr lang="de-DE" sz="1800" b="1" baseline="-25000" dirty="0" smtClean="0">
                <a:solidFill>
                  <a:srgbClr val="000000"/>
                </a:solidFill>
              </a:rPr>
              <a:t/>
            </a:r>
            <a:br>
              <a:rPr lang="de-DE" sz="1800" b="1" baseline="-25000" dirty="0" smtClean="0">
                <a:solidFill>
                  <a:srgbClr val="000000"/>
                </a:solidFill>
              </a:rPr>
            </a:br>
            <a:r>
              <a:rPr lang="de-DE" sz="1800" dirty="0" smtClean="0">
                <a:solidFill>
                  <a:srgbClr val="000000"/>
                </a:solidFill>
              </a:rPr>
              <a:t>Helix </a:t>
            </a:r>
            <a:r>
              <a:rPr lang="de-DE" sz="1800" dirty="0" err="1" smtClean="0">
                <a:solidFill>
                  <a:srgbClr val="000000"/>
                </a:solidFill>
              </a:rPr>
              <a:t>approximation</a:t>
            </a:r>
            <a:endParaRPr lang="de-DE" sz="1800" baseline="-25000" dirty="0">
              <a:solidFill>
                <a:srgbClr val="000000"/>
              </a:solidFill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060950" y="5062538"/>
            <a:ext cx="3919538" cy="913434"/>
          </a:xfrm>
          <a:prstGeom prst="rect">
            <a:avLst/>
          </a:prstGeom>
          <a:solidFill>
            <a:srgbClr val="00AE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algn="ctr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de-DE" sz="1800" b="1" dirty="0" smtClean="0">
                <a:solidFill>
                  <a:srgbClr val="000000"/>
                </a:solidFill>
              </a:rPr>
              <a:t>Dipol </a:t>
            </a:r>
            <a:r>
              <a:rPr lang="de-DE" sz="1800" b="1" dirty="0" err="1" smtClean="0">
                <a:solidFill>
                  <a:srgbClr val="000000"/>
                </a:solidFill>
              </a:rPr>
              <a:t>magnet</a:t>
            </a:r>
            <a:r>
              <a:rPr lang="de-DE" sz="1800" b="1" dirty="0" smtClean="0">
                <a:solidFill>
                  <a:srgbClr val="000000"/>
                </a:solidFill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</a:rPr>
              <a:t>to</a:t>
            </a:r>
            <a:r>
              <a:rPr lang="de-DE" sz="1800" b="1" dirty="0" smtClean="0">
                <a:solidFill>
                  <a:srgbClr val="000000"/>
                </a:solidFill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</a:rPr>
              <a:t>measure</a:t>
            </a:r>
            <a:r>
              <a:rPr lang="de-DE" sz="1800" b="1" dirty="0" smtClean="0">
                <a:solidFill>
                  <a:srgbClr val="000000"/>
                </a:solidFill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</a:rPr>
              <a:t>p</a:t>
            </a:r>
            <a:r>
              <a:rPr lang="de-DE" sz="1800" b="1" baseline="-25000" dirty="0" err="1" smtClean="0">
                <a:solidFill>
                  <a:srgbClr val="000000"/>
                </a:solidFill>
              </a:rPr>
              <a:t>l</a:t>
            </a:r>
            <a:r>
              <a:rPr lang="de-DE" sz="1800" b="1" dirty="0" smtClean="0">
                <a:solidFill>
                  <a:srgbClr val="000000"/>
                </a:solidFill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</a:rPr>
              <a:t>for</a:t>
            </a:r>
            <a:r>
              <a:rPr lang="de-DE" sz="1800" b="1" dirty="0" smtClean="0">
                <a:solidFill>
                  <a:srgbClr val="000000"/>
                </a:solidFill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</a:rPr>
              <a:t>forward</a:t>
            </a:r>
            <a:r>
              <a:rPr lang="de-DE" sz="1800" b="1" dirty="0" smtClean="0">
                <a:solidFill>
                  <a:srgbClr val="000000"/>
                </a:solidFill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</a:rPr>
              <a:t>tracks</a:t>
            </a:r>
            <a:r>
              <a:rPr lang="de-DE" b="1" dirty="0">
                <a:solidFill>
                  <a:srgbClr val="000000"/>
                </a:solidFill>
              </a:rPr>
              <a:t/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de-DE" dirty="0" err="1" smtClean="0">
                <a:solidFill>
                  <a:srgbClr val="000000"/>
                </a:solidFill>
              </a:rPr>
              <a:t>Parabola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approximation</a:t>
            </a:r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980728"/>
            <a:ext cx="2736304" cy="19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C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5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 -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STT</a:t>
            </a:r>
            <a:endParaRPr lang="de-DE" b="1" dirty="0" smtClean="0"/>
          </a:p>
        </p:txBody>
      </p:sp>
      <p:pic>
        <p:nvPicPr>
          <p:cNvPr id="7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83643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C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 –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STT</a:t>
            </a:r>
            <a:endParaRPr lang="de-DE" b="1" dirty="0" smtClean="0"/>
          </a:p>
        </p:txBody>
      </p:sp>
      <p:sp>
        <p:nvSpPr>
          <p:cNvPr id="54" name="Ellipse 53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Ellipse 68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feld 70"/>
          <p:cNvSpPr txBox="1"/>
          <p:nvPr/>
        </p:nvSpPr>
        <p:spPr>
          <a:xfrm>
            <a:off x="7251770" y="24208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72" name="Ellipse 71"/>
          <p:cNvSpPr/>
          <p:nvPr/>
        </p:nvSpPr>
        <p:spPr>
          <a:xfrm>
            <a:off x="6804249" y="2435029"/>
            <a:ext cx="341051" cy="341051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72"/>
          <p:cNvSpPr txBox="1"/>
          <p:nvPr/>
        </p:nvSpPr>
        <p:spPr>
          <a:xfrm>
            <a:off x="7251769" y="28328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74" name="Ellipse 73"/>
          <p:cNvSpPr/>
          <p:nvPr/>
        </p:nvSpPr>
        <p:spPr>
          <a:xfrm>
            <a:off x="6804248" y="2846948"/>
            <a:ext cx="341051" cy="341051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Textfeld 74"/>
          <p:cNvSpPr txBox="1"/>
          <p:nvPr/>
        </p:nvSpPr>
        <p:spPr>
          <a:xfrm>
            <a:off x="7251769" y="357301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&gt; 2</a:t>
            </a:r>
            <a:endParaRPr lang="de-DE" dirty="0"/>
          </a:p>
        </p:txBody>
      </p:sp>
      <p:sp>
        <p:nvSpPr>
          <p:cNvPr id="76" name="Ellipse 75"/>
          <p:cNvSpPr/>
          <p:nvPr/>
        </p:nvSpPr>
        <p:spPr>
          <a:xfrm>
            <a:off x="6804248" y="3587157"/>
            <a:ext cx="341051" cy="341051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516216" y="184482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64676" y="259361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unambiguous</a:t>
            </a:r>
            <a:endParaRPr lang="de-DE" dirty="0"/>
          </a:p>
        </p:txBody>
      </p:sp>
      <p:sp>
        <p:nvSpPr>
          <p:cNvPr id="78" name="Textfeld 77"/>
          <p:cNvSpPr txBox="1"/>
          <p:nvPr/>
        </p:nvSpPr>
        <p:spPr>
          <a:xfrm>
            <a:off x="7763448" y="35637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ambiguous</a:t>
            </a:r>
            <a:endParaRPr lang="de-DE" dirty="0"/>
          </a:p>
        </p:txBody>
      </p:sp>
      <p:pic>
        <p:nvPicPr>
          <p:cNvPr id="33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46106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CA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 -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STT</a:t>
            </a:r>
            <a:endParaRPr lang="de-DE" b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6876256" y="242088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85886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CA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 -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STT</a:t>
            </a:r>
            <a:endParaRPr lang="de-DE" b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876256" y="242088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40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 -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STT</a:t>
            </a:r>
            <a:endParaRPr lang="de-DE" b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876256" y="242088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0070C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478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 -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STT</a:t>
            </a:r>
            <a:endParaRPr lang="de-DE" b="1" dirty="0" smtClean="0"/>
          </a:p>
        </p:txBody>
      </p:sp>
      <p:sp>
        <p:nvSpPr>
          <p:cNvPr id="12" name="Ellipse 11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6876256" y="2420888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pic>
        <p:nvPicPr>
          <p:cNvPr id="32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2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 -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STT</a:t>
            </a:r>
            <a:endParaRPr lang="de-DE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6876256" y="24208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08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 -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STT</a:t>
            </a:r>
            <a:endParaRPr lang="de-DE" b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3563888" y="291645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10423" y="2922074"/>
            <a:ext cx="33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7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62351" y="4053817"/>
            <a:ext cx="33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2999" y="405381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10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76256" y="24208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pic>
        <p:nvPicPr>
          <p:cNvPr id="28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167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 -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STT</a:t>
            </a:r>
            <a:endParaRPr lang="de-DE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3851920" y="33569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91880" y="2924944"/>
            <a:ext cx="64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91880" y="4053817"/>
            <a:ext cx="62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174986" y="2924944"/>
            <a:ext cx="64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187090" y="4053817"/>
            <a:ext cx="62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76256" y="24208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pic>
        <p:nvPicPr>
          <p:cNvPr id="24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63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Cellular Automaton -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STT</a:t>
            </a:r>
            <a:endParaRPr lang="de-DE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3851920" y="33569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393615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491880" y="392434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491880" y="27809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211960" y="279334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876256" y="24208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Cell</a:t>
            </a:r>
            <a:r>
              <a:rPr lang="de-DE" b="1" dirty="0" smtClean="0"/>
              <a:t>: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Rule</a:t>
            </a:r>
            <a:r>
              <a:rPr lang="de-DE" b="1" dirty="0" smtClean="0"/>
              <a:t>: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pic>
        <p:nvPicPr>
          <p:cNvPr id="29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102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Spurdetektoren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" y="835200"/>
            <a:ext cx="8402911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55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 smtClean="0">
                <a:solidFill>
                  <a:srgbClr val="0070C0"/>
                </a:solidFill>
              </a:rPr>
              <a:t>1. </a:t>
            </a:r>
            <a:r>
              <a:rPr lang="de-DE" b="1" dirty="0" err="1" smtClean="0">
                <a:solidFill>
                  <a:srgbClr val="0070C0"/>
                </a:solidFill>
              </a:rPr>
              <a:t>TrackletGenerator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Riemann fit</a:t>
            </a:r>
          </a:p>
        </p:txBody>
      </p:sp>
      <p:pic>
        <p:nvPicPr>
          <p:cNvPr id="10" name="Picture 2" descr="C:\Users\Jette Schumann\Desktop\pan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88840"/>
            <a:ext cx="3240360" cy="31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Riemann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284984"/>
            <a:ext cx="792088" cy="59813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758744" y="5445224"/>
            <a:ext cx="387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Fit Plane</a:t>
            </a:r>
          </a:p>
          <a:p>
            <a:r>
              <a:rPr lang="de-DE" sz="2000" dirty="0" smtClean="0"/>
              <a:t>Normal </a:t>
            </a:r>
            <a:r>
              <a:rPr lang="de-DE" sz="2000" dirty="0" err="1" smtClean="0"/>
              <a:t>vector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Circle </a:t>
            </a:r>
            <a:r>
              <a:rPr lang="de-DE" sz="2000" dirty="0" err="1" smtClean="0">
                <a:sym typeface="Wingdings" pitchFamily="2" charset="2"/>
              </a:rPr>
              <a:t>parameters</a:t>
            </a:r>
            <a:endParaRPr lang="de-DE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5076056" y="299695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quadratic</a:t>
            </a:r>
            <a:r>
              <a:rPr lang="de-DE" sz="2400" dirty="0" smtClean="0"/>
              <a:t> </a:t>
            </a:r>
            <a:r>
              <a:rPr lang="de-DE" sz="2400" dirty="0" smtClean="0">
                <a:sym typeface="Wingdings" pitchFamily="2" charset="2"/>
              </a:rPr>
              <a:t> linear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ym typeface="Wingdings" pitchFamily="2" charset="2"/>
              </a:rPr>
              <a:t> explicit </a:t>
            </a:r>
            <a:r>
              <a:rPr lang="de-DE" sz="2400" dirty="0" err="1" smtClean="0">
                <a:sym typeface="Wingdings" pitchFamily="2" charset="2"/>
              </a:rPr>
              <a:t>solution</a:t>
            </a:r>
            <a:endParaRPr lang="de-DE" sz="24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already</a:t>
            </a:r>
            <a:r>
              <a:rPr lang="de-DE" sz="2400" dirty="0" smtClean="0">
                <a:sym typeface="Wingdings" pitchFamily="2" charset="2"/>
              </a:rPr>
              <a:t> </a:t>
            </a:r>
            <a:r>
              <a:rPr lang="de-DE" sz="2400" dirty="0" err="1" smtClean="0">
                <a:sym typeface="Wingdings" pitchFamily="2" charset="2"/>
              </a:rPr>
              <a:t>implemented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in </a:t>
            </a:r>
            <a:r>
              <a:rPr lang="de-DE" sz="2400" dirty="0" err="1" smtClean="0">
                <a:sym typeface="Wingdings" pitchFamily="2" charset="2"/>
              </a:rPr>
              <a:t>PandaRoot</a:t>
            </a:r>
            <a:endParaRPr lang="de-DE" sz="2400" dirty="0"/>
          </a:p>
        </p:txBody>
      </p:sp>
      <p:sp>
        <p:nvSpPr>
          <p:cNvPr id="17" name="Textfeld 16"/>
          <p:cNvSpPr txBox="1"/>
          <p:nvPr/>
        </p:nvSpPr>
        <p:spPr>
          <a:xfrm>
            <a:off x="4860032" y="2420888"/>
            <a:ext cx="166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Advantages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78929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C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622455" cy="4796614"/>
          </a:xfrm>
          <a:prstGeom prst="rect">
            <a:avLst/>
          </a:prstGeom>
        </p:spPr>
      </p:pic>
      <p:sp>
        <p:nvSpPr>
          <p:cNvPr id="36" name="Ellipse 35"/>
          <p:cNvSpPr/>
          <p:nvPr/>
        </p:nvSpPr>
        <p:spPr>
          <a:xfrm>
            <a:off x="4153441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3491880" y="276563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3811976" y="3326562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3486808" y="3902561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4153441" y="3902998"/>
            <a:ext cx="640193" cy="640193"/>
          </a:xfrm>
          <a:prstGeom prst="ellipse">
            <a:avLst/>
          </a:prstGeom>
          <a:solidFill>
            <a:srgbClr val="92D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3851920" y="335699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211960" y="393615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491880" y="392434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491880" y="27809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211960" y="279334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1/10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smtClean="0">
                <a:solidFill>
                  <a:schemeClr val="bg1"/>
                </a:solidFill>
              </a:rPr>
              <a:t>7/15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0" name="Freihandform 29"/>
          <p:cNvSpPr/>
          <p:nvPr/>
        </p:nvSpPr>
        <p:spPr>
          <a:xfrm flipH="1">
            <a:off x="2708175" y="1293217"/>
            <a:ext cx="3952057" cy="5060189"/>
          </a:xfrm>
          <a:custGeom>
            <a:avLst/>
            <a:gdLst>
              <a:gd name="connsiteX0" fmla="*/ 0 w 4940135"/>
              <a:gd name="connsiteY0" fmla="*/ 0 h 3610099"/>
              <a:gd name="connsiteX1" fmla="*/ 154379 w 4940135"/>
              <a:gd name="connsiteY1" fmla="*/ 35626 h 3610099"/>
              <a:gd name="connsiteX2" fmla="*/ 213756 w 4940135"/>
              <a:gd name="connsiteY2" fmla="*/ 59377 h 3610099"/>
              <a:gd name="connsiteX3" fmla="*/ 320634 w 4940135"/>
              <a:gd name="connsiteY3" fmla="*/ 83127 h 3610099"/>
              <a:gd name="connsiteX4" fmla="*/ 522514 w 4940135"/>
              <a:gd name="connsiteY4" fmla="*/ 142504 h 3610099"/>
              <a:gd name="connsiteX5" fmla="*/ 629392 w 4940135"/>
              <a:gd name="connsiteY5" fmla="*/ 190005 h 3610099"/>
              <a:gd name="connsiteX6" fmla="*/ 961901 w 4940135"/>
              <a:gd name="connsiteY6" fmla="*/ 285008 h 3610099"/>
              <a:gd name="connsiteX7" fmla="*/ 1080654 w 4940135"/>
              <a:gd name="connsiteY7" fmla="*/ 344384 h 3610099"/>
              <a:gd name="connsiteX8" fmla="*/ 1294410 w 4940135"/>
              <a:gd name="connsiteY8" fmla="*/ 415636 h 3610099"/>
              <a:gd name="connsiteX9" fmla="*/ 1389413 w 4940135"/>
              <a:gd name="connsiteY9" fmla="*/ 451262 h 3610099"/>
              <a:gd name="connsiteX10" fmla="*/ 1484415 w 4940135"/>
              <a:gd name="connsiteY10" fmla="*/ 510639 h 3610099"/>
              <a:gd name="connsiteX11" fmla="*/ 1603169 w 4940135"/>
              <a:gd name="connsiteY11" fmla="*/ 558140 h 3610099"/>
              <a:gd name="connsiteX12" fmla="*/ 1721922 w 4940135"/>
              <a:gd name="connsiteY12" fmla="*/ 617517 h 3610099"/>
              <a:gd name="connsiteX13" fmla="*/ 1840675 w 4940135"/>
              <a:gd name="connsiteY13" fmla="*/ 665018 h 3610099"/>
              <a:gd name="connsiteX14" fmla="*/ 1911927 w 4940135"/>
              <a:gd name="connsiteY14" fmla="*/ 700644 h 3610099"/>
              <a:gd name="connsiteX15" fmla="*/ 2042556 w 4940135"/>
              <a:gd name="connsiteY15" fmla="*/ 760021 h 3610099"/>
              <a:gd name="connsiteX16" fmla="*/ 2149434 w 4940135"/>
              <a:gd name="connsiteY16" fmla="*/ 843148 h 3610099"/>
              <a:gd name="connsiteX17" fmla="*/ 2208810 w 4940135"/>
              <a:gd name="connsiteY17" fmla="*/ 890649 h 3610099"/>
              <a:gd name="connsiteX18" fmla="*/ 2256312 w 4940135"/>
              <a:gd name="connsiteY18" fmla="*/ 902525 h 3610099"/>
              <a:gd name="connsiteX19" fmla="*/ 2339439 w 4940135"/>
              <a:gd name="connsiteY19" fmla="*/ 973777 h 3610099"/>
              <a:gd name="connsiteX20" fmla="*/ 2398815 w 4940135"/>
              <a:gd name="connsiteY20" fmla="*/ 997527 h 3610099"/>
              <a:gd name="connsiteX21" fmla="*/ 2505693 w 4940135"/>
              <a:gd name="connsiteY21" fmla="*/ 1080655 h 3610099"/>
              <a:gd name="connsiteX22" fmla="*/ 2683823 w 4940135"/>
              <a:gd name="connsiteY22" fmla="*/ 1199408 h 3610099"/>
              <a:gd name="connsiteX23" fmla="*/ 2719449 w 4940135"/>
              <a:gd name="connsiteY23" fmla="*/ 1223158 h 3610099"/>
              <a:gd name="connsiteX24" fmla="*/ 2778826 w 4940135"/>
              <a:gd name="connsiteY24" fmla="*/ 1258784 h 3610099"/>
              <a:gd name="connsiteX25" fmla="*/ 2850078 w 4940135"/>
              <a:gd name="connsiteY25" fmla="*/ 1318161 h 3610099"/>
              <a:gd name="connsiteX26" fmla="*/ 2921330 w 4940135"/>
              <a:gd name="connsiteY26" fmla="*/ 1365662 h 3610099"/>
              <a:gd name="connsiteX27" fmla="*/ 3004457 w 4940135"/>
              <a:gd name="connsiteY27" fmla="*/ 1436914 h 3610099"/>
              <a:gd name="connsiteX28" fmla="*/ 3075709 w 4940135"/>
              <a:gd name="connsiteY28" fmla="*/ 1484416 h 3610099"/>
              <a:gd name="connsiteX29" fmla="*/ 3111335 w 4940135"/>
              <a:gd name="connsiteY29" fmla="*/ 1531917 h 3610099"/>
              <a:gd name="connsiteX30" fmla="*/ 3206338 w 4940135"/>
              <a:gd name="connsiteY30" fmla="*/ 1603169 h 3610099"/>
              <a:gd name="connsiteX31" fmla="*/ 3253839 w 4940135"/>
              <a:gd name="connsiteY31" fmla="*/ 1650670 h 3610099"/>
              <a:gd name="connsiteX32" fmla="*/ 3360717 w 4940135"/>
              <a:gd name="connsiteY32" fmla="*/ 1733797 h 3610099"/>
              <a:gd name="connsiteX33" fmla="*/ 3431969 w 4940135"/>
              <a:gd name="connsiteY33" fmla="*/ 1805049 h 3610099"/>
              <a:gd name="connsiteX34" fmla="*/ 3479470 w 4940135"/>
              <a:gd name="connsiteY34" fmla="*/ 1840675 h 3610099"/>
              <a:gd name="connsiteX35" fmla="*/ 3503221 w 4940135"/>
              <a:gd name="connsiteY35" fmla="*/ 1876301 h 3610099"/>
              <a:gd name="connsiteX36" fmla="*/ 3621974 w 4940135"/>
              <a:gd name="connsiteY36" fmla="*/ 1983179 h 3610099"/>
              <a:gd name="connsiteX37" fmla="*/ 3657600 w 4940135"/>
              <a:gd name="connsiteY37" fmla="*/ 2030680 h 3610099"/>
              <a:gd name="connsiteX38" fmla="*/ 3800104 w 4940135"/>
              <a:gd name="connsiteY38" fmla="*/ 2161309 h 3610099"/>
              <a:gd name="connsiteX39" fmla="*/ 3859480 w 4940135"/>
              <a:gd name="connsiteY39" fmla="*/ 2244436 h 3610099"/>
              <a:gd name="connsiteX40" fmla="*/ 3895106 w 4940135"/>
              <a:gd name="connsiteY40" fmla="*/ 2291938 h 3610099"/>
              <a:gd name="connsiteX41" fmla="*/ 3954483 w 4940135"/>
              <a:gd name="connsiteY41" fmla="*/ 2351314 h 3610099"/>
              <a:gd name="connsiteX42" fmla="*/ 3990109 w 4940135"/>
              <a:gd name="connsiteY42" fmla="*/ 2398816 h 3610099"/>
              <a:gd name="connsiteX43" fmla="*/ 4049486 w 4940135"/>
              <a:gd name="connsiteY43" fmla="*/ 2470067 h 3610099"/>
              <a:gd name="connsiteX44" fmla="*/ 4085112 w 4940135"/>
              <a:gd name="connsiteY44" fmla="*/ 2517569 h 3610099"/>
              <a:gd name="connsiteX45" fmla="*/ 4132613 w 4940135"/>
              <a:gd name="connsiteY45" fmla="*/ 2565070 h 3610099"/>
              <a:gd name="connsiteX46" fmla="*/ 4227615 w 4940135"/>
              <a:gd name="connsiteY46" fmla="*/ 2683823 h 3610099"/>
              <a:gd name="connsiteX47" fmla="*/ 4275117 w 4940135"/>
              <a:gd name="connsiteY47" fmla="*/ 2743200 h 3610099"/>
              <a:gd name="connsiteX48" fmla="*/ 4310743 w 4940135"/>
              <a:gd name="connsiteY48" fmla="*/ 2790701 h 3610099"/>
              <a:gd name="connsiteX49" fmla="*/ 4358244 w 4940135"/>
              <a:gd name="connsiteY49" fmla="*/ 2850078 h 3610099"/>
              <a:gd name="connsiteX50" fmla="*/ 4393870 w 4940135"/>
              <a:gd name="connsiteY50" fmla="*/ 2909455 h 3610099"/>
              <a:gd name="connsiteX51" fmla="*/ 4441371 w 4940135"/>
              <a:gd name="connsiteY51" fmla="*/ 2945080 h 3610099"/>
              <a:gd name="connsiteX52" fmla="*/ 4536374 w 4940135"/>
              <a:gd name="connsiteY52" fmla="*/ 3063834 h 3610099"/>
              <a:gd name="connsiteX53" fmla="*/ 4583875 w 4940135"/>
              <a:gd name="connsiteY53" fmla="*/ 3123210 h 3610099"/>
              <a:gd name="connsiteX54" fmla="*/ 4619501 w 4940135"/>
              <a:gd name="connsiteY54" fmla="*/ 3182587 h 3610099"/>
              <a:gd name="connsiteX55" fmla="*/ 4667002 w 4940135"/>
              <a:gd name="connsiteY55" fmla="*/ 3230088 h 3610099"/>
              <a:gd name="connsiteX56" fmla="*/ 4690753 w 4940135"/>
              <a:gd name="connsiteY56" fmla="*/ 3277590 h 3610099"/>
              <a:gd name="connsiteX57" fmla="*/ 4773880 w 4940135"/>
              <a:gd name="connsiteY57" fmla="*/ 3372592 h 3610099"/>
              <a:gd name="connsiteX58" fmla="*/ 4809506 w 4940135"/>
              <a:gd name="connsiteY58" fmla="*/ 3420093 h 3610099"/>
              <a:gd name="connsiteX59" fmla="*/ 4821382 w 4940135"/>
              <a:gd name="connsiteY59" fmla="*/ 3455719 h 3610099"/>
              <a:gd name="connsiteX60" fmla="*/ 4857008 w 4940135"/>
              <a:gd name="connsiteY60" fmla="*/ 3491345 h 3610099"/>
              <a:gd name="connsiteX61" fmla="*/ 4892634 w 4940135"/>
              <a:gd name="connsiteY61" fmla="*/ 3538847 h 3610099"/>
              <a:gd name="connsiteX62" fmla="*/ 4940135 w 4940135"/>
              <a:gd name="connsiteY62" fmla="*/ 3610099 h 361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940135" h="3610099">
                <a:moveTo>
                  <a:pt x="0" y="0"/>
                </a:moveTo>
                <a:cubicBezTo>
                  <a:pt x="74308" y="12384"/>
                  <a:pt x="78464" y="10321"/>
                  <a:pt x="154379" y="35626"/>
                </a:cubicBezTo>
                <a:cubicBezTo>
                  <a:pt x="174602" y="42367"/>
                  <a:pt x="193259" y="53521"/>
                  <a:pt x="213756" y="59377"/>
                </a:cubicBezTo>
                <a:cubicBezTo>
                  <a:pt x="248847" y="69403"/>
                  <a:pt x="285109" y="74768"/>
                  <a:pt x="320634" y="83127"/>
                </a:cubicBezTo>
                <a:cubicBezTo>
                  <a:pt x="396141" y="100893"/>
                  <a:pt x="449010" y="113919"/>
                  <a:pt x="522514" y="142504"/>
                </a:cubicBezTo>
                <a:cubicBezTo>
                  <a:pt x="558849" y="156634"/>
                  <a:pt x="592407" y="177677"/>
                  <a:pt x="629392" y="190005"/>
                </a:cubicBezTo>
                <a:cubicBezTo>
                  <a:pt x="802652" y="247758"/>
                  <a:pt x="724400" y="166259"/>
                  <a:pt x="961901" y="285008"/>
                </a:cubicBezTo>
                <a:cubicBezTo>
                  <a:pt x="1001485" y="304800"/>
                  <a:pt x="1039462" y="328202"/>
                  <a:pt x="1080654" y="344384"/>
                </a:cubicBezTo>
                <a:cubicBezTo>
                  <a:pt x="1150559" y="371847"/>
                  <a:pt x="1224086" y="389265"/>
                  <a:pt x="1294410" y="415636"/>
                </a:cubicBezTo>
                <a:cubicBezTo>
                  <a:pt x="1326078" y="427511"/>
                  <a:pt x="1359163" y="436137"/>
                  <a:pt x="1389413" y="451262"/>
                </a:cubicBezTo>
                <a:cubicBezTo>
                  <a:pt x="1422814" y="467963"/>
                  <a:pt x="1451014" y="493938"/>
                  <a:pt x="1484415" y="510639"/>
                </a:cubicBezTo>
                <a:cubicBezTo>
                  <a:pt x="1522548" y="529705"/>
                  <a:pt x="1564290" y="540645"/>
                  <a:pt x="1603169" y="558140"/>
                </a:cubicBezTo>
                <a:cubicBezTo>
                  <a:pt x="1643528" y="576301"/>
                  <a:pt x="1681563" y="599356"/>
                  <a:pt x="1721922" y="617517"/>
                </a:cubicBezTo>
                <a:cubicBezTo>
                  <a:pt x="1760800" y="635012"/>
                  <a:pt x="1801616" y="647930"/>
                  <a:pt x="1840675" y="665018"/>
                </a:cubicBezTo>
                <a:cubicBezTo>
                  <a:pt x="1865003" y="675661"/>
                  <a:pt x="1887817" y="689516"/>
                  <a:pt x="1911927" y="700644"/>
                </a:cubicBezTo>
                <a:cubicBezTo>
                  <a:pt x="1919851" y="704301"/>
                  <a:pt x="2021807" y="745656"/>
                  <a:pt x="2042556" y="760021"/>
                </a:cubicBezTo>
                <a:cubicBezTo>
                  <a:pt x="2079664" y="785711"/>
                  <a:pt x="2113945" y="815264"/>
                  <a:pt x="2149434" y="843148"/>
                </a:cubicBezTo>
                <a:cubicBezTo>
                  <a:pt x="2169364" y="858807"/>
                  <a:pt x="2184221" y="884501"/>
                  <a:pt x="2208810" y="890649"/>
                </a:cubicBezTo>
                <a:lnTo>
                  <a:pt x="2256312" y="902525"/>
                </a:lnTo>
                <a:cubicBezTo>
                  <a:pt x="2283311" y="929524"/>
                  <a:pt x="2305163" y="954735"/>
                  <a:pt x="2339439" y="973777"/>
                </a:cubicBezTo>
                <a:cubicBezTo>
                  <a:pt x="2358073" y="984129"/>
                  <a:pt x="2380884" y="986000"/>
                  <a:pt x="2398815" y="997527"/>
                </a:cubicBezTo>
                <a:cubicBezTo>
                  <a:pt x="2436780" y="1021933"/>
                  <a:pt x="2466991" y="1057435"/>
                  <a:pt x="2505693" y="1080655"/>
                </a:cubicBezTo>
                <a:cubicBezTo>
                  <a:pt x="2611987" y="1144429"/>
                  <a:pt x="2534683" y="1096157"/>
                  <a:pt x="2683823" y="1199408"/>
                </a:cubicBezTo>
                <a:cubicBezTo>
                  <a:pt x="2695558" y="1207532"/>
                  <a:pt x="2707346" y="1215594"/>
                  <a:pt x="2719449" y="1223158"/>
                </a:cubicBezTo>
                <a:cubicBezTo>
                  <a:pt x="2739022" y="1235391"/>
                  <a:pt x="2761094" y="1244007"/>
                  <a:pt x="2778826" y="1258784"/>
                </a:cubicBezTo>
                <a:cubicBezTo>
                  <a:pt x="2802577" y="1278576"/>
                  <a:pt x="2825345" y="1299611"/>
                  <a:pt x="2850078" y="1318161"/>
                </a:cubicBezTo>
                <a:cubicBezTo>
                  <a:pt x="2872914" y="1335288"/>
                  <a:pt x="2901146" y="1345478"/>
                  <a:pt x="2921330" y="1365662"/>
                </a:cubicBezTo>
                <a:cubicBezTo>
                  <a:pt x="3009731" y="1454063"/>
                  <a:pt x="2897818" y="1345509"/>
                  <a:pt x="3004457" y="1436914"/>
                </a:cubicBezTo>
                <a:cubicBezTo>
                  <a:pt x="3061065" y="1485435"/>
                  <a:pt x="3015109" y="1464215"/>
                  <a:pt x="3075709" y="1484416"/>
                </a:cubicBezTo>
                <a:cubicBezTo>
                  <a:pt x="3087584" y="1500250"/>
                  <a:pt x="3097340" y="1517922"/>
                  <a:pt x="3111335" y="1531917"/>
                </a:cubicBezTo>
                <a:cubicBezTo>
                  <a:pt x="3217420" y="1638001"/>
                  <a:pt x="3129597" y="1537391"/>
                  <a:pt x="3206338" y="1603169"/>
                </a:cubicBezTo>
                <a:cubicBezTo>
                  <a:pt x="3223339" y="1617742"/>
                  <a:pt x="3236745" y="1636206"/>
                  <a:pt x="3253839" y="1650670"/>
                </a:cubicBezTo>
                <a:cubicBezTo>
                  <a:pt x="3288293" y="1679823"/>
                  <a:pt x="3328803" y="1701883"/>
                  <a:pt x="3360717" y="1733797"/>
                </a:cubicBezTo>
                <a:cubicBezTo>
                  <a:pt x="3384468" y="1757548"/>
                  <a:pt x="3407003" y="1782579"/>
                  <a:pt x="3431969" y="1805049"/>
                </a:cubicBezTo>
                <a:cubicBezTo>
                  <a:pt x="3446680" y="1818289"/>
                  <a:pt x="3465475" y="1826680"/>
                  <a:pt x="3479470" y="1840675"/>
                </a:cubicBezTo>
                <a:cubicBezTo>
                  <a:pt x="3489562" y="1850767"/>
                  <a:pt x="3493673" y="1865692"/>
                  <a:pt x="3503221" y="1876301"/>
                </a:cubicBezTo>
                <a:cubicBezTo>
                  <a:pt x="3573138" y="1953987"/>
                  <a:pt x="3562229" y="1943350"/>
                  <a:pt x="3621974" y="1983179"/>
                </a:cubicBezTo>
                <a:cubicBezTo>
                  <a:pt x="3633849" y="1999013"/>
                  <a:pt x="3644226" y="2016090"/>
                  <a:pt x="3657600" y="2030680"/>
                </a:cubicBezTo>
                <a:cubicBezTo>
                  <a:pt x="3737534" y="2117881"/>
                  <a:pt x="3729618" y="2108446"/>
                  <a:pt x="3800104" y="2161309"/>
                </a:cubicBezTo>
                <a:cubicBezTo>
                  <a:pt x="3821483" y="2225448"/>
                  <a:pt x="3798793" y="2175079"/>
                  <a:pt x="3859480" y="2244436"/>
                </a:cubicBezTo>
                <a:cubicBezTo>
                  <a:pt x="3872513" y="2259331"/>
                  <a:pt x="3881957" y="2277145"/>
                  <a:pt x="3895106" y="2291938"/>
                </a:cubicBezTo>
                <a:cubicBezTo>
                  <a:pt x="3913702" y="2312858"/>
                  <a:pt x="3935887" y="2330394"/>
                  <a:pt x="3954483" y="2351314"/>
                </a:cubicBezTo>
                <a:cubicBezTo>
                  <a:pt x="3967632" y="2366107"/>
                  <a:pt x="3977745" y="2383361"/>
                  <a:pt x="3990109" y="2398816"/>
                </a:cubicBezTo>
                <a:cubicBezTo>
                  <a:pt x="4009422" y="2422957"/>
                  <a:pt x="4030173" y="2445926"/>
                  <a:pt x="4049486" y="2470067"/>
                </a:cubicBezTo>
                <a:cubicBezTo>
                  <a:pt x="4061850" y="2485522"/>
                  <a:pt x="4072079" y="2502674"/>
                  <a:pt x="4085112" y="2517569"/>
                </a:cubicBezTo>
                <a:cubicBezTo>
                  <a:pt x="4099857" y="2534421"/>
                  <a:pt x="4118040" y="2548069"/>
                  <a:pt x="4132613" y="2565070"/>
                </a:cubicBezTo>
                <a:cubicBezTo>
                  <a:pt x="4165603" y="2603559"/>
                  <a:pt x="4195948" y="2644239"/>
                  <a:pt x="4227615" y="2683823"/>
                </a:cubicBezTo>
                <a:cubicBezTo>
                  <a:pt x="4243449" y="2703615"/>
                  <a:pt x="4259556" y="2723193"/>
                  <a:pt x="4275117" y="2743200"/>
                </a:cubicBezTo>
                <a:cubicBezTo>
                  <a:pt x="4287268" y="2758823"/>
                  <a:pt x="4298592" y="2775078"/>
                  <a:pt x="4310743" y="2790701"/>
                </a:cubicBezTo>
                <a:cubicBezTo>
                  <a:pt x="4326304" y="2810708"/>
                  <a:pt x="4345203" y="2828344"/>
                  <a:pt x="4358244" y="2850078"/>
                </a:cubicBezTo>
                <a:cubicBezTo>
                  <a:pt x="4370119" y="2869870"/>
                  <a:pt x="4378671" y="2892084"/>
                  <a:pt x="4393870" y="2909455"/>
                </a:cubicBezTo>
                <a:cubicBezTo>
                  <a:pt x="4406903" y="2924350"/>
                  <a:pt x="4427947" y="2930537"/>
                  <a:pt x="4441371" y="2945080"/>
                </a:cubicBezTo>
                <a:cubicBezTo>
                  <a:pt x="4475755" y="2982329"/>
                  <a:pt x="4504706" y="3024249"/>
                  <a:pt x="4536374" y="3063834"/>
                </a:cubicBezTo>
                <a:cubicBezTo>
                  <a:pt x="4552208" y="3083626"/>
                  <a:pt x="4570835" y="3101476"/>
                  <a:pt x="4583875" y="3123210"/>
                </a:cubicBezTo>
                <a:cubicBezTo>
                  <a:pt x="4595750" y="3143002"/>
                  <a:pt x="4605330" y="3164367"/>
                  <a:pt x="4619501" y="3182587"/>
                </a:cubicBezTo>
                <a:cubicBezTo>
                  <a:pt x="4633248" y="3200262"/>
                  <a:pt x="4653567" y="3212174"/>
                  <a:pt x="4667002" y="3230088"/>
                </a:cubicBezTo>
                <a:cubicBezTo>
                  <a:pt x="4677624" y="3244250"/>
                  <a:pt x="4680933" y="3262860"/>
                  <a:pt x="4690753" y="3277590"/>
                </a:cubicBezTo>
                <a:cubicBezTo>
                  <a:pt x="4745657" y="3359946"/>
                  <a:pt x="4722378" y="3312506"/>
                  <a:pt x="4773880" y="3372592"/>
                </a:cubicBezTo>
                <a:cubicBezTo>
                  <a:pt x="4786761" y="3387619"/>
                  <a:pt x="4797631" y="3404259"/>
                  <a:pt x="4809506" y="3420093"/>
                </a:cubicBezTo>
                <a:cubicBezTo>
                  <a:pt x="4813465" y="3431968"/>
                  <a:pt x="4814438" y="3445304"/>
                  <a:pt x="4821382" y="3455719"/>
                </a:cubicBezTo>
                <a:cubicBezTo>
                  <a:pt x="4830698" y="3469693"/>
                  <a:pt x="4846078" y="3478594"/>
                  <a:pt x="4857008" y="3491345"/>
                </a:cubicBezTo>
                <a:cubicBezTo>
                  <a:pt x="4869889" y="3506373"/>
                  <a:pt x="4882144" y="3522063"/>
                  <a:pt x="4892634" y="3538847"/>
                </a:cubicBezTo>
                <a:cubicBezTo>
                  <a:pt x="4940563" y="3615534"/>
                  <a:pt x="4891741" y="3561705"/>
                  <a:pt x="4940135" y="361009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reihandform 1"/>
          <p:cNvSpPr/>
          <p:nvPr/>
        </p:nvSpPr>
        <p:spPr>
          <a:xfrm>
            <a:off x="1835696" y="2179789"/>
            <a:ext cx="3816423" cy="3985515"/>
          </a:xfrm>
          <a:custGeom>
            <a:avLst/>
            <a:gdLst>
              <a:gd name="connsiteX0" fmla="*/ 0 w 4940135"/>
              <a:gd name="connsiteY0" fmla="*/ 0 h 3610099"/>
              <a:gd name="connsiteX1" fmla="*/ 154379 w 4940135"/>
              <a:gd name="connsiteY1" fmla="*/ 35626 h 3610099"/>
              <a:gd name="connsiteX2" fmla="*/ 213756 w 4940135"/>
              <a:gd name="connsiteY2" fmla="*/ 59377 h 3610099"/>
              <a:gd name="connsiteX3" fmla="*/ 320634 w 4940135"/>
              <a:gd name="connsiteY3" fmla="*/ 83127 h 3610099"/>
              <a:gd name="connsiteX4" fmla="*/ 522514 w 4940135"/>
              <a:gd name="connsiteY4" fmla="*/ 142504 h 3610099"/>
              <a:gd name="connsiteX5" fmla="*/ 629392 w 4940135"/>
              <a:gd name="connsiteY5" fmla="*/ 190005 h 3610099"/>
              <a:gd name="connsiteX6" fmla="*/ 961901 w 4940135"/>
              <a:gd name="connsiteY6" fmla="*/ 285008 h 3610099"/>
              <a:gd name="connsiteX7" fmla="*/ 1080654 w 4940135"/>
              <a:gd name="connsiteY7" fmla="*/ 344384 h 3610099"/>
              <a:gd name="connsiteX8" fmla="*/ 1294410 w 4940135"/>
              <a:gd name="connsiteY8" fmla="*/ 415636 h 3610099"/>
              <a:gd name="connsiteX9" fmla="*/ 1389413 w 4940135"/>
              <a:gd name="connsiteY9" fmla="*/ 451262 h 3610099"/>
              <a:gd name="connsiteX10" fmla="*/ 1484415 w 4940135"/>
              <a:gd name="connsiteY10" fmla="*/ 510639 h 3610099"/>
              <a:gd name="connsiteX11" fmla="*/ 1603169 w 4940135"/>
              <a:gd name="connsiteY11" fmla="*/ 558140 h 3610099"/>
              <a:gd name="connsiteX12" fmla="*/ 1721922 w 4940135"/>
              <a:gd name="connsiteY12" fmla="*/ 617517 h 3610099"/>
              <a:gd name="connsiteX13" fmla="*/ 1840675 w 4940135"/>
              <a:gd name="connsiteY13" fmla="*/ 665018 h 3610099"/>
              <a:gd name="connsiteX14" fmla="*/ 1911927 w 4940135"/>
              <a:gd name="connsiteY14" fmla="*/ 700644 h 3610099"/>
              <a:gd name="connsiteX15" fmla="*/ 2042556 w 4940135"/>
              <a:gd name="connsiteY15" fmla="*/ 760021 h 3610099"/>
              <a:gd name="connsiteX16" fmla="*/ 2149434 w 4940135"/>
              <a:gd name="connsiteY16" fmla="*/ 843148 h 3610099"/>
              <a:gd name="connsiteX17" fmla="*/ 2208810 w 4940135"/>
              <a:gd name="connsiteY17" fmla="*/ 890649 h 3610099"/>
              <a:gd name="connsiteX18" fmla="*/ 2256312 w 4940135"/>
              <a:gd name="connsiteY18" fmla="*/ 902525 h 3610099"/>
              <a:gd name="connsiteX19" fmla="*/ 2339439 w 4940135"/>
              <a:gd name="connsiteY19" fmla="*/ 973777 h 3610099"/>
              <a:gd name="connsiteX20" fmla="*/ 2398815 w 4940135"/>
              <a:gd name="connsiteY20" fmla="*/ 997527 h 3610099"/>
              <a:gd name="connsiteX21" fmla="*/ 2505693 w 4940135"/>
              <a:gd name="connsiteY21" fmla="*/ 1080655 h 3610099"/>
              <a:gd name="connsiteX22" fmla="*/ 2683823 w 4940135"/>
              <a:gd name="connsiteY22" fmla="*/ 1199408 h 3610099"/>
              <a:gd name="connsiteX23" fmla="*/ 2719449 w 4940135"/>
              <a:gd name="connsiteY23" fmla="*/ 1223158 h 3610099"/>
              <a:gd name="connsiteX24" fmla="*/ 2778826 w 4940135"/>
              <a:gd name="connsiteY24" fmla="*/ 1258784 h 3610099"/>
              <a:gd name="connsiteX25" fmla="*/ 2850078 w 4940135"/>
              <a:gd name="connsiteY25" fmla="*/ 1318161 h 3610099"/>
              <a:gd name="connsiteX26" fmla="*/ 2921330 w 4940135"/>
              <a:gd name="connsiteY26" fmla="*/ 1365662 h 3610099"/>
              <a:gd name="connsiteX27" fmla="*/ 3004457 w 4940135"/>
              <a:gd name="connsiteY27" fmla="*/ 1436914 h 3610099"/>
              <a:gd name="connsiteX28" fmla="*/ 3075709 w 4940135"/>
              <a:gd name="connsiteY28" fmla="*/ 1484416 h 3610099"/>
              <a:gd name="connsiteX29" fmla="*/ 3111335 w 4940135"/>
              <a:gd name="connsiteY29" fmla="*/ 1531917 h 3610099"/>
              <a:gd name="connsiteX30" fmla="*/ 3206338 w 4940135"/>
              <a:gd name="connsiteY30" fmla="*/ 1603169 h 3610099"/>
              <a:gd name="connsiteX31" fmla="*/ 3253839 w 4940135"/>
              <a:gd name="connsiteY31" fmla="*/ 1650670 h 3610099"/>
              <a:gd name="connsiteX32" fmla="*/ 3360717 w 4940135"/>
              <a:gd name="connsiteY32" fmla="*/ 1733797 h 3610099"/>
              <a:gd name="connsiteX33" fmla="*/ 3431969 w 4940135"/>
              <a:gd name="connsiteY33" fmla="*/ 1805049 h 3610099"/>
              <a:gd name="connsiteX34" fmla="*/ 3479470 w 4940135"/>
              <a:gd name="connsiteY34" fmla="*/ 1840675 h 3610099"/>
              <a:gd name="connsiteX35" fmla="*/ 3503221 w 4940135"/>
              <a:gd name="connsiteY35" fmla="*/ 1876301 h 3610099"/>
              <a:gd name="connsiteX36" fmla="*/ 3621974 w 4940135"/>
              <a:gd name="connsiteY36" fmla="*/ 1983179 h 3610099"/>
              <a:gd name="connsiteX37" fmla="*/ 3657600 w 4940135"/>
              <a:gd name="connsiteY37" fmla="*/ 2030680 h 3610099"/>
              <a:gd name="connsiteX38" fmla="*/ 3800104 w 4940135"/>
              <a:gd name="connsiteY38" fmla="*/ 2161309 h 3610099"/>
              <a:gd name="connsiteX39" fmla="*/ 3859480 w 4940135"/>
              <a:gd name="connsiteY39" fmla="*/ 2244436 h 3610099"/>
              <a:gd name="connsiteX40" fmla="*/ 3895106 w 4940135"/>
              <a:gd name="connsiteY40" fmla="*/ 2291938 h 3610099"/>
              <a:gd name="connsiteX41" fmla="*/ 3954483 w 4940135"/>
              <a:gd name="connsiteY41" fmla="*/ 2351314 h 3610099"/>
              <a:gd name="connsiteX42" fmla="*/ 3990109 w 4940135"/>
              <a:gd name="connsiteY42" fmla="*/ 2398816 h 3610099"/>
              <a:gd name="connsiteX43" fmla="*/ 4049486 w 4940135"/>
              <a:gd name="connsiteY43" fmla="*/ 2470067 h 3610099"/>
              <a:gd name="connsiteX44" fmla="*/ 4085112 w 4940135"/>
              <a:gd name="connsiteY44" fmla="*/ 2517569 h 3610099"/>
              <a:gd name="connsiteX45" fmla="*/ 4132613 w 4940135"/>
              <a:gd name="connsiteY45" fmla="*/ 2565070 h 3610099"/>
              <a:gd name="connsiteX46" fmla="*/ 4227615 w 4940135"/>
              <a:gd name="connsiteY46" fmla="*/ 2683823 h 3610099"/>
              <a:gd name="connsiteX47" fmla="*/ 4275117 w 4940135"/>
              <a:gd name="connsiteY47" fmla="*/ 2743200 h 3610099"/>
              <a:gd name="connsiteX48" fmla="*/ 4310743 w 4940135"/>
              <a:gd name="connsiteY48" fmla="*/ 2790701 h 3610099"/>
              <a:gd name="connsiteX49" fmla="*/ 4358244 w 4940135"/>
              <a:gd name="connsiteY49" fmla="*/ 2850078 h 3610099"/>
              <a:gd name="connsiteX50" fmla="*/ 4393870 w 4940135"/>
              <a:gd name="connsiteY50" fmla="*/ 2909455 h 3610099"/>
              <a:gd name="connsiteX51" fmla="*/ 4441371 w 4940135"/>
              <a:gd name="connsiteY51" fmla="*/ 2945080 h 3610099"/>
              <a:gd name="connsiteX52" fmla="*/ 4536374 w 4940135"/>
              <a:gd name="connsiteY52" fmla="*/ 3063834 h 3610099"/>
              <a:gd name="connsiteX53" fmla="*/ 4583875 w 4940135"/>
              <a:gd name="connsiteY53" fmla="*/ 3123210 h 3610099"/>
              <a:gd name="connsiteX54" fmla="*/ 4619501 w 4940135"/>
              <a:gd name="connsiteY54" fmla="*/ 3182587 h 3610099"/>
              <a:gd name="connsiteX55" fmla="*/ 4667002 w 4940135"/>
              <a:gd name="connsiteY55" fmla="*/ 3230088 h 3610099"/>
              <a:gd name="connsiteX56" fmla="*/ 4690753 w 4940135"/>
              <a:gd name="connsiteY56" fmla="*/ 3277590 h 3610099"/>
              <a:gd name="connsiteX57" fmla="*/ 4773880 w 4940135"/>
              <a:gd name="connsiteY57" fmla="*/ 3372592 h 3610099"/>
              <a:gd name="connsiteX58" fmla="*/ 4809506 w 4940135"/>
              <a:gd name="connsiteY58" fmla="*/ 3420093 h 3610099"/>
              <a:gd name="connsiteX59" fmla="*/ 4821382 w 4940135"/>
              <a:gd name="connsiteY59" fmla="*/ 3455719 h 3610099"/>
              <a:gd name="connsiteX60" fmla="*/ 4857008 w 4940135"/>
              <a:gd name="connsiteY60" fmla="*/ 3491345 h 3610099"/>
              <a:gd name="connsiteX61" fmla="*/ 4892634 w 4940135"/>
              <a:gd name="connsiteY61" fmla="*/ 3538847 h 3610099"/>
              <a:gd name="connsiteX62" fmla="*/ 4940135 w 4940135"/>
              <a:gd name="connsiteY62" fmla="*/ 3610099 h 361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940135" h="3610099">
                <a:moveTo>
                  <a:pt x="0" y="0"/>
                </a:moveTo>
                <a:cubicBezTo>
                  <a:pt x="74308" y="12384"/>
                  <a:pt x="78464" y="10321"/>
                  <a:pt x="154379" y="35626"/>
                </a:cubicBezTo>
                <a:cubicBezTo>
                  <a:pt x="174602" y="42367"/>
                  <a:pt x="193259" y="53521"/>
                  <a:pt x="213756" y="59377"/>
                </a:cubicBezTo>
                <a:cubicBezTo>
                  <a:pt x="248847" y="69403"/>
                  <a:pt x="285109" y="74768"/>
                  <a:pt x="320634" y="83127"/>
                </a:cubicBezTo>
                <a:cubicBezTo>
                  <a:pt x="396141" y="100893"/>
                  <a:pt x="449010" y="113919"/>
                  <a:pt x="522514" y="142504"/>
                </a:cubicBezTo>
                <a:cubicBezTo>
                  <a:pt x="558849" y="156634"/>
                  <a:pt x="592407" y="177677"/>
                  <a:pt x="629392" y="190005"/>
                </a:cubicBezTo>
                <a:cubicBezTo>
                  <a:pt x="802652" y="247758"/>
                  <a:pt x="724400" y="166259"/>
                  <a:pt x="961901" y="285008"/>
                </a:cubicBezTo>
                <a:cubicBezTo>
                  <a:pt x="1001485" y="304800"/>
                  <a:pt x="1039462" y="328202"/>
                  <a:pt x="1080654" y="344384"/>
                </a:cubicBezTo>
                <a:cubicBezTo>
                  <a:pt x="1150559" y="371847"/>
                  <a:pt x="1224086" y="389265"/>
                  <a:pt x="1294410" y="415636"/>
                </a:cubicBezTo>
                <a:cubicBezTo>
                  <a:pt x="1326078" y="427511"/>
                  <a:pt x="1359163" y="436137"/>
                  <a:pt x="1389413" y="451262"/>
                </a:cubicBezTo>
                <a:cubicBezTo>
                  <a:pt x="1422814" y="467963"/>
                  <a:pt x="1451014" y="493938"/>
                  <a:pt x="1484415" y="510639"/>
                </a:cubicBezTo>
                <a:cubicBezTo>
                  <a:pt x="1522548" y="529705"/>
                  <a:pt x="1564290" y="540645"/>
                  <a:pt x="1603169" y="558140"/>
                </a:cubicBezTo>
                <a:cubicBezTo>
                  <a:pt x="1643528" y="576301"/>
                  <a:pt x="1681563" y="599356"/>
                  <a:pt x="1721922" y="617517"/>
                </a:cubicBezTo>
                <a:cubicBezTo>
                  <a:pt x="1760800" y="635012"/>
                  <a:pt x="1801616" y="647930"/>
                  <a:pt x="1840675" y="665018"/>
                </a:cubicBezTo>
                <a:cubicBezTo>
                  <a:pt x="1865003" y="675661"/>
                  <a:pt x="1887817" y="689516"/>
                  <a:pt x="1911927" y="700644"/>
                </a:cubicBezTo>
                <a:cubicBezTo>
                  <a:pt x="1919851" y="704301"/>
                  <a:pt x="2021807" y="745656"/>
                  <a:pt x="2042556" y="760021"/>
                </a:cubicBezTo>
                <a:cubicBezTo>
                  <a:pt x="2079664" y="785711"/>
                  <a:pt x="2113945" y="815264"/>
                  <a:pt x="2149434" y="843148"/>
                </a:cubicBezTo>
                <a:cubicBezTo>
                  <a:pt x="2169364" y="858807"/>
                  <a:pt x="2184221" y="884501"/>
                  <a:pt x="2208810" y="890649"/>
                </a:cubicBezTo>
                <a:lnTo>
                  <a:pt x="2256312" y="902525"/>
                </a:lnTo>
                <a:cubicBezTo>
                  <a:pt x="2283311" y="929524"/>
                  <a:pt x="2305163" y="954735"/>
                  <a:pt x="2339439" y="973777"/>
                </a:cubicBezTo>
                <a:cubicBezTo>
                  <a:pt x="2358073" y="984129"/>
                  <a:pt x="2380884" y="986000"/>
                  <a:pt x="2398815" y="997527"/>
                </a:cubicBezTo>
                <a:cubicBezTo>
                  <a:pt x="2436780" y="1021933"/>
                  <a:pt x="2466991" y="1057435"/>
                  <a:pt x="2505693" y="1080655"/>
                </a:cubicBezTo>
                <a:cubicBezTo>
                  <a:pt x="2611987" y="1144429"/>
                  <a:pt x="2534683" y="1096157"/>
                  <a:pt x="2683823" y="1199408"/>
                </a:cubicBezTo>
                <a:cubicBezTo>
                  <a:pt x="2695558" y="1207532"/>
                  <a:pt x="2707346" y="1215594"/>
                  <a:pt x="2719449" y="1223158"/>
                </a:cubicBezTo>
                <a:cubicBezTo>
                  <a:pt x="2739022" y="1235391"/>
                  <a:pt x="2761094" y="1244007"/>
                  <a:pt x="2778826" y="1258784"/>
                </a:cubicBezTo>
                <a:cubicBezTo>
                  <a:pt x="2802577" y="1278576"/>
                  <a:pt x="2825345" y="1299611"/>
                  <a:pt x="2850078" y="1318161"/>
                </a:cubicBezTo>
                <a:cubicBezTo>
                  <a:pt x="2872914" y="1335288"/>
                  <a:pt x="2901146" y="1345478"/>
                  <a:pt x="2921330" y="1365662"/>
                </a:cubicBezTo>
                <a:cubicBezTo>
                  <a:pt x="3009731" y="1454063"/>
                  <a:pt x="2897818" y="1345509"/>
                  <a:pt x="3004457" y="1436914"/>
                </a:cubicBezTo>
                <a:cubicBezTo>
                  <a:pt x="3061065" y="1485435"/>
                  <a:pt x="3015109" y="1464215"/>
                  <a:pt x="3075709" y="1484416"/>
                </a:cubicBezTo>
                <a:cubicBezTo>
                  <a:pt x="3087584" y="1500250"/>
                  <a:pt x="3097340" y="1517922"/>
                  <a:pt x="3111335" y="1531917"/>
                </a:cubicBezTo>
                <a:cubicBezTo>
                  <a:pt x="3217420" y="1638001"/>
                  <a:pt x="3129597" y="1537391"/>
                  <a:pt x="3206338" y="1603169"/>
                </a:cubicBezTo>
                <a:cubicBezTo>
                  <a:pt x="3223339" y="1617742"/>
                  <a:pt x="3236745" y="1636206"/>
                  <a:pt x="3253839" y="1650670"/>
                </a:cubicBezTo>
                <a:cubicBezTo>
                  <a:pt x="3288293" y="1679823"/>
                  <a:pt x="3328803" y="1701883"/>
                  <a:pt x="3360717" y="1733797"/>
                </a:cubicBezTo>
                <a:cubicBezTo>
                  <a:pt x="3384468" y="1757548"/>
                  <a:pt x="3407003" y="1782579"/>
                  <a:pt x="3431969" y="1805049"/>
                </a:cubicBezTo>
                <a:cubicBezTo>
                  <a:pt x="3446680" y="1818289"/>
                  <a:pt x="3465475" y="1826680"/>
                  <a:pt x="3479470" y="1840675"/>
                </a:cubicBezTo>
                <a:cubicBezTo>
                  <a:pt x="3489562" y="1850767"/>
                  <a:pt x="3493673" y="1865692"/>
                  <a:pt x="3503221" y="1876301"/>
                </a:cubicBezTo>
                <a:cubicBezTo>
                  <a:pt x="3573138" y="1953987"/>
                  <a:pt x="3562229" y="1943350"/>
                  <a:pt x="3621974" y="1983179"/>
                </a:cubicBezTo>
                <a:cubicBezTo>
                  <a:pt x="3633849" y="1999013"/>
                  <a:pt x="3644226" y="2016090"/>
                  <a:pt x="3657600" y="2030680"/>
                </a:cubicBezTo>
                <a:cubicBezTo>
                  <a:pt x="3737534" y="2117881"/>
                  <a:pt x="3729618" y="2108446"/>
                  <a:pt x="3800104" y="2161309"/>
                </a:cubicBezTo>
                <a:cubicBezTo>
                  <a:pt x="3821483" y="2225448"/>
                  <a:pt x="3798793" y="2175079"/>
                  <a:pt x="3859480" y="2244436"/>
                </a:cubicBezTo>
                <a:cubicBezTo>
                  <a:pt x="3872513" y="2259331"/>
                  <a:pt x="3881957" y="2277145"/>
                  <a:pt x="3895106" y="2291938"/>
                </a:cubicBezTo>
                <a:cubicBezTo>
                  <a:pt x="3913702" y="2312858"/>
                  <a:pt x="3935887" y="2330394"/>
                  <a:pt x="3954483" y="2351314"/>
                </a:cubicBezTo>
                <a:cubicBezTo>
                  <a:pt x="3967632" y="2366107"/>
                  <a:pt x="3977745" y="2383361"/>
                  <a:pt x="3990109" y="2398816"/>
                </a:cubicBezTo>
                <a:cubicBezTo>
                  <a:pt x="4009422" y="2422957"/>
                  <a:pt x="4030173" y="2445926"/>
                  <a:pt x="4049486" y="2470067"/>
                </a:cubicBezTo>
                <a:cubicBezTo>
                  <a:pt x="4061850" y="2485522"/>
                  <a:pt x="4072079" y="2502674"/>
                  <a:pt x="4085112" y="2517569"/>
                </a:cubicBezTo>
                <a:cubicBezTo>
                  <a:pt x="4099857" y="2534421"/>
                  <a:pt x="4118040" y="2548069"/>
                  <a:pt x="4132613" y="2565070"/>
                </a:cubicBezTo>
                <a:cubicBezTo>
                  <a:pt x="4165603" y="2603559"/>
                  <a:pt x="4195948" y="2644239"/>
                  <a:pt x="4227615" y="2683823"/>
                </a:cubicBezTo>
                <a:cubicBezTo>
                  <a:pt x="4243449" y="2703615"/>
                  <a:pt x="4259556" y="2723193"/>
                  <a:pt x="4275117" y="2743200"/>
                </a:cubicBezTo>
                <a:cubicBezTo>
                  <a:pt x="4287268" y="2758823"/>
                  <a:pt x="4298592" y="2775078"/>
                  <a:pt x="4310743" y="2790701"/>
                </a:cubicBezTo>
                <a:cubicBezTo>
                  <a:pt x="4326304" y="2810708"/>
                  <a:pt x="4345203" y="2828344"/>
                  <a:pt x="4358244" y="2850078"/>
                </a:cubicBezTo>
                <a:cubicBezTo>
                  <a:pt x="4370119" y="2869870"/>
                  <a:pt x="4378671" y="2892084"/>
                  <a:pt x="4393870" y="2909455"/>
                </a:cubicBezTo>
                <a:cubicBezTo>
                  <a:pt x="4406903" y="2924350"/>
                  <a:pt x="4427947" y="2930537"/>
                  <a:pt x="4441371" y="2945080"/>
                </a:cubicBezTo>
                <a:cubicBezTo>
                  <a:pt x="4475755" y="2982329"/>
                  <a:pt x="4504706" y="3024249"/>
                  <a:pt x="4536374" y="3063834"/>
                </a:cubicBezTo>
                <a:cubicBezTo>
                  <a:pt x="4552208" y="3083626"/>
                  <a:pt x="4570835" y="3101476"/>
                  <a:pt x="4583875" y="3123210"/>
                </a:cubicBezTo>
                <a:cubicBezTo>
                  <a:pt x="4595750" y="3143002"/>
                  <a:pt x="4605330" y="3164367"/>
                  <a:pt x="4619501" y="3182587"/>
                </a:cubicBezTo>
                <a:cubicBezTo>
                  <a:pt x="4633248" y="3200262"/>
                  <a:pt x="4653567" y="3212174"/>
                  <a:pt x="4667002" y="3230088"/>
                </a:cubicBezTo>
                <a:cubicBezTo>
                  <a:pt x="4677624" y="3244250"/>
                  <a:pt x="4680933" y="3262860"/>
                  <a:pt x="4690753" y="3277590"/>
                </a:cubicBezTo>
                <a:cubicBezTo>
                  <a:pt x="4745657" y="3359946"/>
                  <a:pt x="4722378" y="3312506"/>
                  <a:pt x="4773880" y="3372592"/>
                </a:cubicBezTo>
                <a:cubicBezTo>
                  <a:pt x="4786761" y="3387619"/>
                  <a:pt x="4797631" y="3404259"/>
                  <a:pt x="4809506" y="3420093"/>
                </a:cubicBezTo>
                <a:cubicBezTo>
                  <a:pt x="4813465" y="3431968"/>
                  <a:pt x="4814438" y="3445304"/>
                  <a:pt x="4821382" y="3455719"/>
                </a:cubicBezTo>
                <a:cubicBezTo>
                  <a:pt x="4830698" y="3469693"/>
                  <a:pt x="4846078" y="3478594"/>
                  <a:pt x="4857008" y="3491345"/>
                </a:cubicBezTo>
                <a:cubicBezTo>
                  <a:pt x="4869889" y="3506373"/>
                  <a:pt x="4882144" y="3522063"/>
                  <a:pt x="4892634" y="3538847"/>
                </a:cubicBezTo>
                <a:cubicBezTo>
                  <a:pt x="4940563" y="3615534"/>
                  <a:pt x="4891741" y="3561705"/>
                  <a:pt x="4940135" y="361009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</a:rPr>
              <a:t>TrackletGenerator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combination</a:t>
            </a:r>
            <a:endParaRPr lang="de-DE" b="1" dirty="0" smtClean="0"/>
          </a:p>
        </p:txBody>
      </p:sp>
      <p:sp>
        <p:nvSpPr>
          <p:cNvPr id="12" name="Ellipse 11"/>
          <p:cNvSpPr/>
          <p:nvPr/>
        </p:nvSpPr>
        <p:spPr>
          <a:xfrm>
            <a:off x="3169267" y="4473706"/>
            <a:ext cx="640193" cy="64019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846612" y="5048714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4473574" y="4471727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829833" y="5029867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4485449" y="2179789"/>
            <a:ext cx="640193" cy="64019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4817958" y="1621649"/>
            <a:ext cx="640193" cy="64019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846654" y="2749805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Ellipse 23"/>
          <p:cNvSpPr/>
          <p:nvPr/>
        </p:nvSpPr>
        <p:spPr>
          <a:xfrm>
            <a:off x="2514145" y="2191665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512124" y="5616750"/>
            <a:ext cx="640193" cy="640193"/>
          </a:xfrm>
          <a:prstGeom prst="ellipse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5149929" y="5616749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470026" y="1621648"/>
            <a:ext cx="640193" cy="64019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1835696" y="2179789"/>
            <a:ext cx="640193" cy="640193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Picture 2" descr="C:\Users\Jette Schumann\Desktop\pan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284142" cy="30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4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 Hough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2051720" y="4581128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44208" y="2852936"/>
            <a:ext cx="16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STT </a:t>
            </a:r>
            <a:r>
              <a:rPr lang="en-US" dirty="0" err="1" smtClean="0"/>
              <a:t>Isochrone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359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pic>
        <p:nvPicPr>
          <p:cNvPr id="4" name="Inhaltsplatzhalter 3" descr="circle-hough-1b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5508104" y="4869160"/>
            <a:ext cx="3223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Track (circle) tangent to </a:t>
            </a:r>
            <a:r>
              <a:rPr lang="en-US" sz="1400" dirty="0" err="1" smtClean="0"/>
              <a:t>isochrone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752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pic>
        <p:nvPicPr>
          <p:cNvPr id="4" name="Inhaltsplatzhalter 3" descr="circle-hough-1c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5508104" y="4869160"/>
            <a:ext cx="322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Track (circle) tangent to </a:t>
            </a:r>
            <a:r>
              <a:rPr lang="en-US" sz="1400" dirty="0" err="1" smtClean="0"/>
              <a:t>isochrone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Goes through (0,0)</a:t>
            </a:r>
          </a:p>
        </p:txBody>
      </p:sp>
    </p:spTree>
    <p:extLst>
      <p:ext uri="{BB962C8B-B14F-4D97-AF65-F5344CB8AC3E}">
        <p14:creationId xmlns:p14="http://schemas.microsoft.com/office/powerpoint/2010/main" val="24025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pic>
        <p:nvPicPr>
          <p:cNvPr id="4" name="Inhaltsplatzhalter 3" descr="circle-hough-1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  <p:sp>
        <p:nvSpPr>
          <p:cNvPr id="6" name="Textfeld 5"/>
          <p:cNvSpPr txBox="1"/>
          <p:nvPr/>
        </p:nvSpPr>
        <p:spPr>
          <a:xfrm>
            <a:off x="5508104" y="4869160"/>
            <a:ext cx="322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Track (circle) tangent to </a:t>
            </a:r>
            <a:r>
              <a:rPr lang="en-US" sz="1400" dirty="0" err="1" smtClean="0"/>
              <a:t>isochrone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Goes through (0,0)</a:t>
            </a:r>
          </a:p>
        </p:txBody>
      </p:sp>
    </p:spTree>
    <p:extLst>
      <p:ext uri="{BB962C8B-B14F-4D97-AF65-F5344CB8AC3E}">
        <p14:creationId xmlns:p14="http://schemas.microsoft.com/office/powerpoint/2010/main" val="4690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60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39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87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Tracking </a:t>
            </a:r>
            <a:r>
              <a:rPr lang="de-DE" dirty="0" err="1" smtClean="0"/>
              <a:t>Detectors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" y="835200"/>
            <a:ext cx="8402911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560" y="4246984"/>
            <a:ext cx="2613026" cy="359436"/>
          </a:xfrm>
          <a:prstGeom prst="rect">
            <a:avLst/>
          </a:prstGeom>
          <a:solidFill>
            <a:srgbClr val="33A3A3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eaLnBrk="0" hangingPunct="0">
              <a:tabLst>
                <a:tab pos="655638" algn="l"/>
                <a:tab pos="1312863" algn="l"/>
                <a:tab pos="1968500" algn="l"/>
              </a:tabLst>
            </a:pPr>
            <a:r>
              <a:rPr lang="en-GB" sz="1800" b="1" dirty="0" smtClean="0">
                <a:solidFill>
                  <a:srgbClr val="000000"/>
                </a:solidFill>
              </a:rPr>
              <a:t>Micro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sz="1800" b="1" dirty="0" smtClean="0">
                <a:solidFill>
                  <a:srgbClr val="000000"/>
                </a:solidFill>
              </a:rPr>
              <a:t>Vertex Detector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24586" y="1916832"/>
            <a:ext cx="2442368" cy="359436"/>
          </a:xfrm>
          <a:prstGeom prst="rect">
            <a:avLst/>
          </a:prstGeom>
          <a:solidFill>
            <a:srgbClr val="33A3A3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algn="ctr" eaLnBrk="0" hangingPunct="0">
              <a:tabLst>
                <a:tab pos="655638" algn="l"/>
                <a:tab pos="1312863" algn="l"/>
              </a:tabLst>
            </a:pPr>
            <a:r>
              <a:rPr lang="en-GB" sz="1800" b="1" dirty="0" smtClean="0">
                <a:solidFill>
                  <a:srgbClr val="000000"/>
                </a:solidFill>
              </a:rPr>
              <a:t>Straw Tube Tracker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84168" y="4653136"/>
            <a:ext cx="2426866" cy="636435"/>
          </a:xfrm>
          <a:prstGeom prst="rect">
            <a:avLst/>
          </a:prstGeom>
          <a:solidFill>
            <a:srgbClr val="33A3A3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algn="ctr" eaLnBrk="0" hangingPunct="0"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en-GB" b="1" dirty="0" smtClean="0">
                <a:solidFill>
                  <a:srgbClr val="000000"/>
                </a:solidFill>
              </a:rPr>
              <a:t>Forward Tracking Stations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00192" y="2233513"/>
            <a:ext cx="2664295" cy="359436"/>
          </a:xfrm>
          <a:prstGeom prst="rect">
            <a:avLst/>
          </a:prstGeom>
          <a:solidFill>
            <a:srgbClr val="33A3A3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algn="ctr" eaLnBrk="0" hangingPunct="0"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en-GB" sz="1800" b="1" dirty="0" smtClean="0">
                <a:solidFill>
                  <a:srgbClr val="000000"/>
                </a:solidFill>
              </a:rPr>
              <a:t>Luminosity Detector</a:t>
            </a:r>
            <a:endParaRPr lang="en-GB" sz="1800" b="1" dirty="0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24586" y="4760407"/>
            <a:ext cx="2442368" cy="359436"/>
          </a:xfrm>
          <a:prstGeom prst="rect">
            <a:avLst/>
          </a:prstGeom>
          <a:solidFill>
            <a:srgbClr val="33A3A3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algn="ctr" eaLnBrk="0" hangingPunct="0">
              <a:tabLst>
                <a:tab pos="655638" algn="l"/>
                <a:tab pos="1312863" algn="l"/>
              </a:tabLst>
            </a:pPr>
            <a:r>
              <a:rPr lang="en-GB" sz="1800" b="1" dirty="0" smtClean="0">
                <a:solidFill>
                  <a:srgbClr val="000000"/>
                </a:solidFill>
              </a:rPr>
              <a:t>GEM Detector</a:t>
            </a:r>
            <a:endParaRPr lang="en-GB" sz="1800" b="1" dirty="0">
              <a:solidFill>
                <a:srgbClr val="000000"/>
              </a:solidFill>
            </a:endParaRPr>
          </a:p>
        </p:txBody>
      </p:sp>
      <p:cxnSp>
        <p:nvCxnSpPr>
          <p:cNvPr id="10" name="Gerade Verbindung mit Pfeil 9"/>
          <p:cNvCxnSpPr>
            <a:stCxn id="5" idx="0"/>
          </p:cNvCxnSpPr>
          <p:nvPr/>
        </p:nvCxnSpPr>
        <p:spPr>
          <a:xfrm flipV="1">
            <a:off x="1918073" y="3573016"/>
            <a:ext cx="349671" cy="6739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771800" y="2276268"/>
            <a:ext cx="1673970" cy="9367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9" idx="0"/>
          </p:cNvCxnSpPr>
          <p:nvPr/>
        </p:nvCxnSpPr>
        <p:spPr>
          <a:xfrm flipH="1" flipV="1">
            <a:off x="3347864" y="3717032"/>
            <a:ext cx="1097906" cy="1043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0"/>
          </p:cNvCxnSpPr>
          <p:nvPr/>
        </p:nvCxnSpPr>
        <p:spPr>
          <a:xfrm flipH="1" flipV="1">
            <a:off x="4445771" y="4005064"/>
            <a:ext cx="285183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7" idx="0"/>
          </p:cNvCxnSpPr>
          <p:nvPr/>
        </p:nvCxnSpPr>
        <p:spPr>
          <a:xfrm flipH="1" flipV="1">
            <a:off x="5076057" y="3910000"/>
            <a:ext cx="2221544" cy="743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6732240" y="4238719"/>
            <a:ext cx="565361" cy="4144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8" idx="2"/>
          </p:cNvCxnSpPr>
          <p:nvPr/>
        </p:nvCxnSpPr>
        <p:spPr>
          <a:xfrm>
            <a:off x="7632340" y="2592949"/>
            <a:ext cx="32338" cy="5480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45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6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44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7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65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8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  <p:sp>
        <p:nvSpPr>
          <p:cNvPr id="3" name="Textfeld 2"/>
          <p:cNvSpPr txBox="1"/>
          <p:nvPr/>
        </p:nvSpPr>
        <p:spPr>
          <a:xfrm>
            <a:off x="5004048" y="3645024"/>
            <a:ext cx="4108817" cy="175432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Calculate possible circles for all hits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Fill circle centers into </a:t>
            </a:r>
            <a:r>
              <a:rPr lang="en-US" dirty="0" err="1" smtClean="0"/>
              <a:t>xy-histo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Find peaks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Hits in peaks are part of a track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Calculate track parameters from</a:t>
            </a:r>
            <a:br>
              <a:rPr lang="en-US" dirty="0" smtClean="0"/>
            </a:br>
            <a:r>
              <a:rPr lang="en-US" dirty="0" smtClean="0"/>
              <a:t>circle centers</a:t>
            </a:r>
          </a:p>
        </p:txBody>
      </p:sp>
    </p:spTree>
    <p:extLst>
      <p:ext uri="{BB962C8B-B14F-4D97-AF65-F5344CB8AC3E}">
        <p14:creationId xmlns:p14="http://schemas.microsoft.com/office/powerpoint/2010/main" val="2933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DPM Example 2</a:t>
            </a:r>
          </a:p>
        </p:txBody>
      </p:sp>
      <p:pic>
        <p:nvPicPr>
          <p:cNvPr id="3" name="Bild 2" descr="EventDisplay_b_Event1_Isochro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9144000" cy="5320028"/>
          </a:xfrm>
          <a:prstGeom prst="rect">
            <a:avLst/>
          </a:prstGeom>
        </p:spPr>
      </p:pic>
      <p:pic>
        <p:nvPicPr>
          <p:cNvPr id="4" name="Bild 3" descr="EventDisplay_Event1_Hou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2530420" cy="19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DPM Example 2</a:t>
            </a:r>
          </a:p>
        </p:txBody>
      </p:sp>
      <p:pic>
        <p:nvPicPr>
          <p:cNvPr id="3" name="Bild 2" descr="EventDisplay_b_Event1_IsochronesNoPoi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9144000" cy="5320028"/>
          </a:xfrm>
          <a:prstGeom prst="rect">
            <a:avLst/>
          </a:prstGeom>
        </p:spPr>
      </p:pic>
      <p:pic>
        <p:nvPicPr>
          <p:cNvPr id="4" name="Bild 3" descr="EventDisplay_Event1_Hou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2530420" cy="19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DPM Example 2</a:t>
            </a:r>
          </a:p>
        </p:txBody>
      </p:sp>
      <p:pic>
        <p:nvPicPr>
          <p:cNvPr id="3" name="Bild 2" descr="EventDisplay_b_Event1_IsochronesNoPoints+FoundH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9144000" cy="5320028"/>
          </a:xfrm>
          <a:prstGeom prst="rect">
            <a:avLst/>
          </a:prstGeom>
        </p:spPr>
      </p:pic>
      <p:pic>
        <p:nvPicPr>
          <p:cNvPr id="4" name="Bild 3" descr="EventDisplay_Event1_Hou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2530420" cy="19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1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DPM Example 2</a:t>
            </a:r>
          </a:p>
        </p:txBody>
      </p:sp>
      <p:pic>
        <p:nvPicPr>
          <p:cNvPr id="3" name="Bild 2" descr="EventDisplay_b_Event1_IsochronesNoPoints+FoundHits+Tra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9144000" cy="5320028"/>
          </a:xfrm>
          <a:prstGeom prst="rect">
            <a:avLst/>
          </a:prstGeom>
        </p:spPr>
      </p:pic>
      <p:pic>
        <p:nvPicPr>
          <p:cNvPr id="4" name="Bild 3" descr="EventDisplay_Event1_Hou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2530420" cy="19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Track </a:t>
            </a:r>
            <a:r>
              <a:rPr lang="de-DE" dirty="0" err="1" smtClean="0"/>
              <a:t>Parametrization</a:t>
            </a:r>
            <a:endParaRPr lang="de-DE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795320" cy="568863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In vacuum the trajectory is defined by the initial parameters or state vector.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5 parameters are necessary and sufficient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Each point along the trajectory, describe with a 5-component state-vector (and its 5x5 covariance vector)</a:t>
            </a: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 smtClean="0"/>
              <a:t>Should be </a:t>
            </a:r>
            <a:r>
              <a:rPr lang="en-US" sz="1800" dirty="0"/>
              <a:t>c</a:t>
            </a:r>
            <a:r>
              <a:rPr lang="en-US" sz="1800" dirty="0" smtClean="0"/>
              <a:t>ontinuous to small changes, approx. Gaussian errors, linear approximation to track propagation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Best </a:t>
            </a:r>
            <a:r>
              <a:rPr lang="en-US" sz="1800" dirty="0"/>
              <a:t>parameterization depends upon B-field and detector </a:t>
            </a:r>
            <a:r>
              <a:rPr lang="en-US" sz="1800" dirty="0" smtClean="0"/>
              <a:t>geometry: e.g.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detector surface normal to z-axis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 </a:t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800" dirty="0" smtClean="0"/>
              <a:t>surface=beam pipe (collider)</a:t>
            </a:r>
            <a:br>
              <a:rPr lang="en-US" sz="1800" dirty="0" smtClean="0"/>
            </a:br>
            <a:r>
              <a:rPr lang="en-US" sz="1400" dirty="0" smtClean="0"/>
              <a:t> </a:t>
            </a:r>
            <a:endParaRPr lang="en-US" sz="800" dirty="0"/>
          </a:p>
          <a:p>
            <a:pPr>
              <a:buFont typeface="Arial"/>
              <a:buChar char="•"/>
            </a:pPr>
            <a:endParaRPr lang="en-US" sz="18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371008"/>
            <a:ext cx="2069852" cy="6340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025609"/>
            <a:ext cx="1872208" cy="627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5085184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✧ DELPHI barrel: x = (Φ, z, θ, β = φ − Φ, 1/R)</a:t>
            </a:r>
          </a:p>
          <a:p>
            <a:r>
              <a:rPr lang="el-GR" dirty="0"/>
              <a:t>✧ DELPHI forward: x = (x, y, θ, φ, 1/R)</a:t>
            </a:r>
          </a:p>
          <a:p>
            <a:r>
              <a:rPr lang="en-US" dirty="0"/>
              <a:t>✧ CMS global: position, momentum, charge</a:t>
            </a:r>
          </a:p>
          <a:p>
            <a:r>
              <a:rPr lang="pl-PL" dirty="0"/>
              <a:t>✧ CMS </a:t>
            </a:r>
            <a:r>
              <a:rPr lang="pl-PL" dirty="0" err="1"/>
              <a:t>local</a:t>
            </a:r>
            <a:r>
              <a:rPr lang="pl-PL" dirty="0"/>
              <a:t>: x = (q/p, dx/</a:t>
            </a:r>
            <a:r>
              <a:rPr lang="pl-PL" dirty="0" err="1"/>
              <a:t>dz</a:t>
            </a:r>
            <a:r>
              <a:rPr lang="pl-PL" dirty="0"/>
              <a:t>, </a:t>
            </a:r>
            <a:r>
              <a:rPr lang="pl-PL" dirty="0" err="1"/>
              <a:t>dy</a:t>
            </a:r>
            <a:r>
              <a:rPr lang="pl-PL" dirty="0"/>
              <a:t>/</a:t>
            </a:r>
            <a:r>
              <a:rPr lang="pl-PL" dirty="0" err="1"/>
              <a:t>dz</a:t>
            </a:r>
            <a:r>
              <a:rPr lang="pl-PL" dirty="0"/>
              <a:t>, x, 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9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Track </a:t>
            </a:r>
            <a:r>
              <a:rPr lang="en-US" dirty="0" err="1" smtClean="0"/>
              <a:t>Parametrization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340768"/>
            <a:ext cx="8245350" cy="467903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The physical path of a particle of assigned mass m and momentum p is a six-fold entity of parameters: x, y, z,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,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,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z</a:t>
            </a:r>
            <a:r>
              <a:rPr lang="en-US" sz="2000" dirty="0"/>
              <a:t> </a:t>
            </a:r>
            <a:r>
              <a:rPr lang="en-US" sz="2000" dirty="0" smtClean="0"/>
              <a:t>(+ q)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Track is defined as set of points in detectors, corresponding to the intersection of the physical path of a particle with the detector planes </a:t>
            </a:r>
            <a:r>
              <a:rPr lang="en-US" sz="2000" dirty="0" smtClean="0">
                <a:sym typeface="Wingdings"/>
              </a:rPr>
              <a:t> among six parameters one is fixed by the measurement plane</a:t>
            </a:r>
            <a:endParaRPr lang="en-US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908720"/>
            <a:ext cx="57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FairTrackPar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FairTrackParP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FairTrackParH</a:t>
            </a:r>
            <a:endParaRPr lang="en-US" dirty="0">
              <a:latin typeface="Courier New"/>
              <a:cs typeface="Courier New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56" y="3284984"/>
            <a:ext cx="7380312" cy="34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PANDA Event Simulation</a:t>
            </a:r>
            <a:endParaRPr lang="en-US" dirty="0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3254"/>
            <a:ext cx="7428548" cy="43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47575" y="-885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   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Track Model</a:t>
            </a:r>
            <a:endParaRPr lang="de-DE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795320" cy="568863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Track Model </a:t>
            </a:r>
            <a:r>
              <a:rPr lang="en-US" sz="2400" dirty="0" smtClean="0"/>
              <a:t>describes how the state vector at one surface depends on the state vector at a different surface. 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/>
              <a:t>(describes particle trajectory)</a:t>
            </a:r>
          </a:p>
          <a:p>
            <a:pPr>
              <a:buFont typeface="Arial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k</a:t>
            </a:r>
            <a:r>
              <a:rPr lang="en-US" sz="2400" baseline="-25000" dirty="0" err="1"/>
              <a:t>|i</a:t>
            </a:r>
            <a:r>
              <a:rPr lang="en-US" sz="2400" dirty="0"/>
              <a:t>(x</a:t>
            </a:r>
            <a:r>
              <a:rPr lang="en-US" sz="2400" baseline="-25000" dirty="0"/>
              <a:t>i</a:t>
            </a:r>
            <a:r>
              <a:rPr lang="en-US" sz="24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f</a:t>
            </a:r>
            <a:r>
              <a:rPr lang="en-US" sz="2400" baseline="-25000" dirty="0" err="1" smtClean="0"/>
              <a:t>k</a:t>
            </a:r>
            <a:r>
              <a:rPr lang="en-US" sz="2400" baseline="-25000" dirty="0" err="1"/>
              <a:t>|i</a:t>
            </a:r>
            <a:r>
              <a:rPr lang="en-US" sz="2400" baseline="-25000" dirty="0"/>
              <a:t>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the track propagator </a:t>
            </a:r>
            <a:r>
              <a:rPr lang="en-US" sz="2400" dirty="0"/>
              <a:t>from surface </a:t>
            </a:r>
            <a:r>
              <a:rPr lang="en-US" sz="2400" dirty="0" err="1"/>
              <a:t>i</a:t>
            </a:r>
            <a:r>
              <a:rPr lang="en-US" sz="2400" dirty="0"/>
              <a:t> to surface k</a:t>
            </a:r>
            <a:r>
              <a:rPr lang="en-US" sz="2400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356992"/>
            <a:ext cx="5601444" cy="28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Track Model</a:t>
            </a:r>
            <a:endParaRPr lang="de-DE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795320" cy="5688632"/>
          </a:xfrm>
        </p:spPr>
        <p:txBody>
          <a:bodyPr/>
          <a:lstStyle/>
          <a:p>
            <a:endParaRPr lang="en-US" sz="2000" dirty="0"/>
          </a:p>
          <a:p>
            <a:pPr lvl="1"/>
            <a:r>
              <a:rPr lang="en-US" sz="2000" dirty="0" smtClean="0"/>
              <a:t>No magnetic </a:t>
            </a:r>
            <a:r>
              <a:rPr lang="en-US" sz="2000" dirty="0"/>
              <a:t>field, no material:   straight </a:t>
            </a:r>
            <a:r>
              <a:rPr lang="en-US" sz="2000" dirty="0" smtClean="0"/>
              <a:t>line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Homogeneous magnetic field:    helix (2D circle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Analytic calculation only for simple cases (like above)</a:t>
            </a:r>
          </a:p>
          <a:p>
            <a:pPr lvl="1"/>
            <a:r>
              <a:rPr lang="en-US" sz="2000" dirty="0" smtClean="0"/>
              <a:t>Inhomogeneous </a:t>
            </a:r>
            <a:r>
              <a:rPr lang="en-US" sz="2000" dirty="0"/>
              <a:t>B-field, material </a:t>
            </a:r>
            <a:br>
              <a:rPr lang="en-US" sz="2000" dirty="0"/>
            </a:br>
            <a:r>
              <a:rPr lang="en-US" sz="2000" dirty="0"/>
              <a:t>(energy straggling, small angle scattering):</a:t>
            </a:r>
            <a:br>
              <a:rPr lang="en-US" sz="2000" dirty="0"/>
            </a:br>
            <a:r>
              <a:rPr lang="en-US" sz="2000" dirty="0"/>
              <a:t>iterative numerical extrapolation of track segments </a:t>
            </a:r>
            <a:br>
              <a:rPr lang="en-US" sz="2000" dirty="0"/>
            </a:br>
            <a:r>
              <a:rPr lang="en-US" sz="2000" dirty="0"/>
              <a:t>over short distances</a:t>
            </a:r>
          </a:p>
          <a:p>
            <a:pPr lvl="2"/>
            <a:r>
              <a:rPr lang="en-US" sz="1600" dirty="0"/>
              <a:t>Many tracks, many extrapolation steps, need high computing speed</a:t>
            </a:r>
          </a:p>
          <a:p>
            <a:pPr lvl="2"/>
            <a:r>
              <a:rPr lang="en-US" sz="1600" dirty="0"/>
              <a:t>Simplest: </a:t>
            </a:r>
            <a:r>
              <a:rPr lang="en-US" sz="1600" dirty="0" smtClean="0"/>
              <a:t>Newton iteration, or describe </a:t>
            </a:r>
            <a:r>
              <a:rPr lang="en-US" sz="1600" dirty="0"/>
              <a:t>each segment as a parabola</a:t>
            </a:r>
          </a:p>
          <a:p>
            <a:pPr lvl="2"/>
            <a:r>
              <a:rPr lang="en-US" sz="1600" dirty="0"/>
              <a:t>Better</a:t>
            </a:r>
            <a:r>
              <a:rPr lang="en-US" sz="1600" dirty="0" smtClean="0"/>
              <a:t>: numerical integration like “</a:t>
            </a:r>
            <a:r>
              <a:rPr lang="en-US" sz="1600" dirty="0" err="1" smtClean="0"/>
              <a:t>Runge-Kutta</a:t>
            </a:r>
            <a:r>
              <a:rPr lang="en-US" sz="1600" dirty="0"/>
              <a:t>”</a:t>
            </a:r>
          </a:p>
          <a:p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980728"/>
            <a:ext cx="1439800" cy="14442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348880"/>
            <a:ext cx="1490186" cy="15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6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The measurement model describes the functional dependence of the measured quantities on the state vector at the detector surface:</a:t>
            </a:r>
          </a:p>
          <a:p>
            <a:pPr>
              <a:buFont typeface="Arial"/>
              <a:buChar char="•"/>
            </a:pPr>
            <a:endParaRPr lang="en-US" b="1" dirty="0" smtClean="0"/>
          </a:p>
          <a:p>
            <a:pPr>
              <a:buFont typeface="Arial"/>
              <a:buChar char="•"/>
            </a:pPr>
            <a:endParaRPr lang="en-US" b="1" dirty="0" smtClean="0"/>
          </a:p>
          <a:p>
            <a:pPr>
              <a:buFont typeface="Arial"/>
              <a:buChar char="•"/>
            </a:pPr>
            <a:endParaRPr lang="en-US" b="1" dirty="0"/>
          </a:p>
          <a:p>
            <a:pPr>
              <a:buFont typeface="Arial"/>
              <a:buChar char="•"/>
            </a:pPr>
            <a:r>
              <a:rPr lang="en-US" dirty="0"/>
              <a:t>The vector of measurements </a:t>
            </a:r>
            <a:r>
              <a:rPr lang="en-US" dirty="0" err="1"/>
              <a:t>m</a:t>
            </a:r>
            <a:r>
              <a:rPr lang="en-US" baseline="-25000" dirty="0" err="1"/>
              <a:t>k</a:t>
            </a:r>
            <a:r>
              <a:rPr lang="en-US" dirty="0"/>
              <a:t> usually collects the measured coordinates, but may contain also other quantities, e.g. measurements of direction or even momentum</a:t>
            </a:r>
            <a:r>
              <a:rPr lang="en-US" b="1" dirty="0" smtClean="0"/>
              <a:t>.</a:t>
            </a:r>
          </a:p>
          <a:p>
            <a:pPr>
              <a:buFont typeface="Arial"/>
              <a:buChar char="•"/>
            </a:pPr>
            <a:endParaRPr lang="en-US" b="1" dirty="0"/>
          </a:p>
          <a:p>
            <a:pPr>
              <a:buFont typeface="Arial"/>
              <a:buChar char="•"/>
            </a:pPr>
            <a:r>
              <a:rPr lang="en-US" dirty="0" smtClean="0"/>
              <a:t>Error on measurement assumed to be Gaussian which is not always true!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902896" y="6473229"/>
            <a:ext cx="2133600" cy="340147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72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42210"/>
            <a:ext cx="2308860" cy="4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7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Iterative LS estimation of the state vectors in all measurement layers (or even material layers</a:t>
            </a:r>
            <a:r>
              <a:rPr lang="en-US" dirty="0" smtClean="0"/>
              <a:t>).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Two steps are repeated:</a:t>
            </a:r>
          </a:p>
          <a:p>
            <a:pPr lvl="1"/>
            <a:r>
              <a:rPr lang="en-US" dirty="0"/>
              <a:t>Prediction: extrapolate the state to the next </a:t>
            </a:r>
            <a:r>
              <a:rPr lang="en-US" dirty="0" smtClean="0"/>
              <a:t>layer, add </a:t>
            </a:r>
            <a:r>
              <a:rPr lang="en-US" dirty="0"/>
              <a:t>up multiple scattering, subtract energy loss</a:t>
            </a:r>
          </a:p>
          <a:p>
            <a:pPr lvl="1"/>
            <a:r>
              <a:rPr lang="en-US" dirty="0" smtClean="0"/>
              <a:t>Update</a:t>
            </a:r>
            <a:r>
              <a:rPr lang="en-US" dirty="0"/>
              <a:t>: combine the predicted state with the </a:t>
            </a:r>
            <a:r>
              <a:rPr lang="en-US" dirty="0" smtClean="0"/>
              <a:t>current measurement</a:t>
            </a:r>
          </a:p>
          <a:p>
            <a:pPr lvl="1"/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good initial state (seed) is important. Its </a:t>
            </a:r>
            <a:r>
              <a:rPr lang="en-US" dirty="0" smtClean="0"/>
              <a:t>weight should </a:t>
            </a:r>
            <a:r>
              <a:rPr lang="en-US" dirty="0"/>
              <a:t>be small.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902896" y="6473229"/>
            <a:ext cx="2133600" cy="340147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78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stage of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902896" y="6473229"/>
            <a:ext cx="2133600" cy="340147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74</a:t>
            </a:fld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3854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3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stage of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902896" y="6473229"/>
            <a:ext cx="2133600" cy="340147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75</a:t>
            </a:fld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845266" cy="483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6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last estimate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of the filter contains the full information.</a:t>
            </a:r>
          </a:p>
          <a:p>
            <a:r>
              <a:rPr lang="en-US" dirty="0"/>
              <a:t>The full information can be propagated back to all previous estimates.</a:t>
            </a:r>
          </a:p>
          <a:p>
            <a:r>
              <a:rPr lang="en-US" dirty="0"/>
              <a:t>This can be done by another iterative procedure, the smoother.</a:t>
            </a:r>
          </a:p>
          <a:p>
            <a:r>
              <a:rPr lang="en-US" dirty="0"/>
              <a:t>The smoother runs in the opposite direction to the filter.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902896" y="6473229"/>
            <a:ext cx="2133600" cy="340147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76</a:t>
            </a:fld>
            <a:endParaRPr lang="de-D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7210901" cy="80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7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The smoother can also be realized by combining two filters.</a:t>
            </a:r>
          </a:p>
          <a:p>
            <a:pPr>
              <a:buFont typeface="Arial"/>
              <a:buChar char="•"/>
            </a:pPr>
            <a:r>
              <a:rPr lang="en-US" dirty="0"/>
              <a:t>One filter runs from m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dirty="0" err="1"/>
              <a:t>m</a:t>
            </a:r>
            <a:r>
              <a:rPr lang="en-US" baseline="-25000" dirty="0" err="1"/>
              <a:t>n</a:t>
            </a:r>
            <a:r>
              <a:rPr lang="en-US" dirty="0"/>
              <a:t>: forward filter .</a:t>
            </a:r>
          </a:p>
          <a:p>
            <a:pPr>
              <a:buFont typeface="Arial"/>
              <a:buChar char="•"/>
            </a:pPr>
            <a:r>
              <a:rPr lang="en-US" dirty="0"/>
              <a:t>One filter runs from </a:t>
            </a:r>
            <a:r>
              <a:rPr lang="en-US" dirty="0" err="1"/>
              <a:t>m</a:t>
            </a:r>
            <a:r>
              <a:rPr lang="en-US" baseline="-25000" dirty="0" err="1"/>
              <a:t>n</a:t>
            </a:r>
            <a:r>
              <a:rPr lang="en-US" dirty="0"/>
              <a:t> to m</a:t>
            </a:r>
            <a:r>
              <a:rPr lang="en-US" baseline="-25000" dirty="0"/>
              <a:t>1</a:t>
            </a:r>
            <a:r>
              <a:rPr lang="en-US" dirty="0"/>
              <a:t>: backward filter .</a:t>
            </a:r>
          </a:p>
          <a:p>
            <a:pPr>
              <a:buFont typeface="Arial"/>
              <a:buChar char="•"/>
            </a:pPr>
            <a:r>
              <a:rPr lang="en-US" dirty="0"/>
              <a:t>The smoothed states are the weighted mean of the predicted states one filter and the updated states of the other filter.</a:t>
            </a:r>
          </a:p>
          <a:p>
            <a:pPr>
              <a:buFont typeface="Arial"/>
              <a:buChar char="•"/>
            </a:pPr>
            <a:r>
              <a:rPr lang="en-US" dirty="0"/>
              <a:t>This is numerically more stable.</a:t>
            </a:r>
          </a:p>
          <a:p>
            <a:pPr>
              <a:buFont typeface="Arial"/>
              <a:buChar char="•"/>
            </a:pPr>
            <a:r>
              <a:rPr lang="en-US" dirty="0"/>
              <a:t>The smoothed state x</a:t>
            </a:r>
            <a:r>
              <a:rPr lang="en-US" baseline="-25000" dirty="0"/>
              <a:t>0|n</a:t>
            </a:r>
            <a:r>
              <a:rPr lang="en-US" dirty="0"/>
              <a:t> is the best linear estimate and therefore the same as the usual Least-Squares estimate 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902896" y="6473229"/>
            <a:ext cx="2133600" cy="340147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9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Kalman</a:t>
            </a:r>
            <a:r>
              <a:rPr lang="en-US" dirty="0"/>
              <a:t> filter can therefore be used for track finding.</a:t>
            </a:r>
          </a:p>
          <a:p>
            <a:r>
              <a:rPr lang="en-US" dirty="0"/>
              <a:t>Generate a track seed.</a:t>
            </a:r>
          </a:p>
          <a:p>
            <a:r>
              <a:rPr lang="en-US" dirty="0"/>
              <a:t>Iterate the following sequence:</a:t>
            </a:r>
          </a:p>
          <a:p>
            <a:pPr lvl="1"/>
            <a:r>
              <a:rPr lang="en-US" dirty="0"/>
              <a:t>Extrapolate and look for compatible measurements.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there is none, go on.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there is one, take the most compatible one </a:t>
            </a:r>
            <a:r>
              <a:rPr lang="en-US" dirty="0" smtClean="0"/>
              <a:t>and make </a:t>
            </a:r>
            <a:r>
              <a:rPr lang="en-US" dirty="0"/>
              <a:t>an update.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no compatible measurements can be found in </a:t>
            </a:r>
            <a:r>
              <a:rPr lang="en-US" dirty="0" smtClean="0"/>
              <a:t>several layers</a:t>
            </a:r>
            <a:r>
              <a:rPr lang="en-US" dirty="0"/>
              <a:t>, drop the track candidate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902896" y="6473229"/>
            <a:ext cx="2133600" cy="340147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in </a:t>
            </a:r>
            <a:r>
              <a:rPr lang="en-US" dirty="0" err="1" smtClean="0"/>
              <a:t>PandaRoot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err="1" smtClean="0"/>
              <a:t>Genfit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Originally started as part of </a:t>
            </a:r>
            <a:r>
              <a:rPr lang="en-US" dirty="0" err="1" smtClean="0"/>
              <a:t>PandaRoot</a:t>
            </a:r>
            <a:r>
              <a:rPr lang="en-US" dirty="0" smtClean="0"/>
              <a:t> as a generic fitting package written by TU Munich</a:t>
            </a:r>
          </a:p>
          <a:p>
            <a:pPr>
              <a:buFont typeface="Arial"/>
              <a:buChar char="•"/>
            </a:pPr>
            <a:r>
              <a:rPr lang="en-US" dirty="0" smtClean="0"/>
              <a:t>Now independent external package</a:t>
            </a:r>
          </a:p>
          <a:p>
            <a:pPr>
              <a:buFont typeface="Arial"/>
              <a:buChar char="•"/>
            </a:pPr>
            <a:r>
              <a:rPr lang="en-US" dirty="0" smtClean="0"/>
              <a:t>Exists (at the moment) as two implementations:</a:t>
            </a:r>
            <a:br>
              <a:rPr lang="en-US" dirty="0" smtClean="0"/>
            </a:br>
            <a:r>
              <a:rPr lang="en-US" dirty="0" err="1" smtClean="0"/>
              <a:t>Genfit</a:t>
            </a:r>
            <a:r>
              <a:rPr lang="en-US" dirty="0" smtClean="0"/>
              <a:t> 1 and </a:t>
            </a:r>
            <a:r>
              <a:rPr lang="en-US" dirty="0" err="1" smtClean="0"/>
              <a:t>Genfit</a:t>
            </a:r>
            <a:r>
              <a:rPr lang="en-US" dirty="0" smtClean="0"/>
              <a:t> 2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err="1" smtClean="0"/>
              <a:t>Genfit</a:t>
            </a:r>
            <a:r>
              <a:rPr lang="en-US" dirty="0" smtClean="0"/>
              <a:t> 1 is a very old version of </a:t>
            </a:r>
            <a:r>
              <a:rPr lang="en-US" dirty="0" err="1" smtClean="0"/>
              <a:t>Genfit</a:t>
            </a:r>
            <a:r>
              <a:rPr lang="en-US" dirty="0" smtClean="0"/>
              <a:t> using GEANE as track propagator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Genfit</a:t>
            </a:r>
            <a:r>
              <a:rPr lang="en-US" dirty="0" smtClean="0"/>
              <a:t> 2 is a more up-to-date version using a </a:t>
            </a:r>
            <a:r>
              <a:rPr lang="en-US" dirty="0" err="1" smtClean="0"/>
              <a:t>Runge</a:t>
            </a:r>
            <a:r>
              <a:rPr lang="en-US" dirty="0"/>
              <a:t> </a:t>
            </a:r>
            <a:r>
              <a:rPr lang="en-US" dirty="0" err="1" smtClean="0"/>
              <a:t>Kutta</a:t>
            </a:r>
            <a:r>
              <a:rPr lang="en-US" dirty="0" smtClean="0"/>
              <a:t> track propagator </a:t>
            </a:r>
            <a:r>
              <a:rPr lang="en-US" dirty="0" smtClean="0">
                <a:sym typeface="Wingdings"/>
              </a:rPr>
              <a:t> change to recent </a:t>
            </a:r>
            <a:r>
              <a:rPr lang="en-US" dirty="0" err="1" smtClean="0">
                <a:sym typeface="Wingdings"/>
              </a:rPr>
              <a:t>Genfit</a:t>
            </a:r>
            <a:r>
              <a:rPr lang="en-US" dirty="0" smtClean="0">
                <a:sym typeface="Wingdings"/>
              </a:rPr>
              <a:t> 2 planned for next release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Tests of performance are ongoing in </a:t>
            </a:r>
            <a:r>
              <a:rPr lang="en-US" dirty="0" err="1" smtClean="0"/>
              <a:t>PandaRoot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0" y="1274400"/>
            <a:ext cx="7428548" cy="43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PANDA </a:t>
            </a:r>
            <a:r>
              <a:rPr lang="de-DE" dirty="0" smtClean="0"/>
              <a:t>Event Simulation</a:t>
            </a:r>
            <a:endParaRPr lang="en-US" dirty="0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8" r="23657"/>
          <a:stretch/>
        </p:blipFill>
        <p:spPr bwMode="auto">
          <a:xfrm>
            <a:off x="755576" y="620688"/>
            <a:ext cx="3168352" cy="324861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feld 4"/>
          <p:cNvSpPr txBox="1"/>
          <p:nvPr/>
        </p:nvSpPr>
        <p:spPr>
          <a:xfrm>
            <a:off x="647575" y="-885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   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Genfit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Offers different track fitters: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35545"/>
            <a:ext cx="8460432" cy="44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</a:t>
            </a:r>
            <a:r>
              <a:rPr lang="en-US" dirty="0" err="1" smtClean="0"/>
              <a:t>Genfit</a:t>
            </a:r>
            <a:r>
              <a:rPr lang="en-US" dirty="0" smtClean="0"/>
              <a:t> in </a:t>
            </a:r>
            <a:r>
              <a:rPr lang="en-US" dirty="0" err="1" smtClean="0"/>
              <a:t>PandaRoot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600" dirty="0" err="1">
                <a:latin typeface="Courier New"/>
                <a:cs typeface="Courier New"/>
              </a:rPr>
              <a:t>PndRecoKalmanTask</a:t>
            </a:r>
            <a:r>
              <a:rPr lang="en-US" sz="1600" dirty="0">
                <a:latin typeface="Courier New"/>
                <a:cs typeface="Courier New"/>
              </a:rPr>
              <a:t>* </a:t>
            </a:r>
            <a:r>
              <a:rPr lang="en-US" sz="1600" dirty="0" err="1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 = </a:t>
            </a:r>
            <a:r>
              <a:rPr lang="en-US" sz="1600" b="1" dirty="0">
                <a:latin typeface="Courier New"/>
                <a:cs typeface="Courier New"/>
              </a:rPr>
              <a:t>new </a:t>
            </a:r>
            <a:r>
              <a:rPr lang="en-US" sz="1600" b="1" dirty="0" err="1">
                <a:latin typeface="Courier New"/>
                <a:cs typeface="Courier New"/>
              </a:rPr>
              <a:t>PndRecoKalmanTask</a:t>
            </a:r>
            <a:r>
              <a:rPr lang="en-US" sz="1600" b="1" dirty="0">
                <a:latin typeface="Courier New"/>
                <a:cs typeface="Courier New"/>
              </a:rPr>
              <a:t>();</a:t>
            </a:r>
          </a:p>
          <a:p>
            <a:pPr marL="0" indent="0"/>
            <a:r>
              <a:rPr lang="en-US" sz="1600" dirty="0" err="1" smtClean="0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SetTrackInBranchName</a:t>
            </a:r>
            <a:r>
              <a:rPr lang="en-US" sz="1600" dirty="0">
                <a:latin typeface="Courier New"/>
                <a:cs typeface="Courier New"/>
              </a:rPr>
              <a:t>("</a:t>
            </a:r>
            <a:r>
              <a:rPr lang="en-US" sz="1600" dirty="0" err="1">
                <a:latin typeface="Courier New"/>
                <a:cs typeface="Courier New"/>
              </a:rPr>
              <a:t>SttMvdGemTrack</a:t>
            </a:r>
            <a:r>
              <a:rPr lang="en-US" sz="1600" dirty="0">
                <a:latin typeface="Courier New"/>
                <a:cs typeface="Courier New"/>
              </a:rPr>
              <a:t>")</a:t>
            </a:r>
            <a:r>
              <a:rPr lang="en-US" sz="1600" dirty="0" smtClean="0">
                <a:latin typeface="Courier New"/>
                <a:cs typeface="Courier New"/>
              </a:rPr>
              <a:t>;</a:t>
            </a:r>
          </a:p>
          <a:p>
            <a:pPr marL="0" indent="0"/>
            <a:r>
              <a:rPr lang="en-US" sz="1600" dirty="0" err="1" smtClean="0">
                <a:latin typeface="Courier New"/>
                <a:cs typeface="Courier New"/>
              </a:rPr>
              <a:t>recoKalman</a:t>
            </a:r>
            <a:r>
              <a:rPr lang="en-US" sz="1600" dirty="0" smtClean="0">
                <a:latin typeface="Courier New"/>
                <a:cs typeface="Courier New"/>
              </a:rPr>
              <a:t>-&gt;</a:t>
            </a:r>
            <a:r>
              <a:rPr lang="en-US" sz="1600" dirty="0" err="1" smtClean="0">
                <a:latin typeface="Courier New"/>
                <a:cs typeface="Courier New"/>
              </a:rPr>
              <a:t>SetTrackOutBranchName</a:t>
            </a:r>
            <a:r>
              <a:rPr lang="en-US" sz="1600" dirty="0" smtClean="0">
                <a:latin typeface="Courier New"/>
                <a:cs typeface="Courier New"/>
              </a:rPr>
              <a:t>("</a:t>
            </a:r>
            <a:r>
              <a:rPr lang="en-US" sz="1600" dirty="0" err="1" smtClean="0">
                <a:latin typeface="Courier New"/>
                <a:cs typeface="Courier New"/>
              </a:rPr>
              <a:t>SttMvdGemGenTrack</a:t>
            </a:r>
            <a:r>
              <a:rPr lang="en-US" sz="1600" dirty="0" smtClean="0">
                <a:latin typeface="Courier New"/>
                <a:cs typeface="Courier New"/>
              </a:rPr>
              <a:t>");</a:t>
            </a:r>
          </a:p>
          <a:p>
            <a:pPr marL="0" indent="0"/>
            <a:r>
              <a:rPr lang="en-US" sz="1600" dirty="0" err="1" smtClean="0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SetBusyCut</a:t>
            </a:r>
            <a:r>
              <a:rPr lang="en-US" sz="1600" dirty="0">
                <a:latin typeface="Courier New"/>
                <a:cs typeface="Courier New"/>
              </a:rPr>
              <a:t>(50); // CHECK to be tuned</a:t>
            </a:r>
          </a:p>
          <a:p>
            <a:pPr marL="0" indent="0"/>
            <a:r>
              <a:rPr lang="en-US" sz="1600" dirty="0">
                <a:latin typeface="Courier New"/>
                <a:cs typeface="Courier New"/>
              </a:rPr>
              <a:t>/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r>
              <a:rPr lang="en-US" sz="1600" dirty="0" err="1" smtClean="0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SetIdealHyp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kTRUE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pPr marL="0" indent="0"/>
            <a:r>
              <a:rPr lang="en-US" sz="1600" dirty="0" smtClean="0">
                <a:latin typeface="Courier New"/>
                <a:cs typeface="Courier New"/>
              </a:rPr>
              <a:t>/</a:t>
            </a:r>
            <a:r>
              <a:rPr lang="en-US" sz="1600" dirty="0">
                <a:latin typeface="Courier New"/>
                <a:cs typeface="Courier New"/>
              </a:rPr>
              <a:t>/</a:t>
            </a:r>
            <a:r>
              <a:rPr lang="en-US" sz="1600" dirty="0" err="1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SetNumIterations</a:t>
            </a:r>
            <a:r>
              <a:rPr lang="en-US" sz="1600" dirty="0">
                <a:latin typeface="Courier New"/>
                <a:cs typeface="Courier New"/>
              </a:rPr>
              <a:t>(3);</a:t>
            </a:r>
          </a:p>
          <a:p>
            <a:pPr marL="0" indent="0"/>
            <a:r>
              <a:rPr lang="en-US" sz="1600" dirty="0" err="1" smtClean="0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SetTrackRep</a:t>
            </a:r>
            <a:r>
              <a:rPr lang="en-US" sz="1600" dirty="0">
                <a:latin typeface="Courier New"/>
                <a:cs typeface="Courier New"/>
              </a:rPr>
              <a:t>(0); // 0 </a:t>
            </a:r>
            <a:r>
              <a:rPr lang="en-US" sz="1600" u="sng" dirty="0" err="1">
                <a:latin typeface="Courier New"/>
                <a:cs typeface="Courier New"/>
              </a:rPr>
              <a:t>Geane</a:t>
            </a:r>
            <a:r>
              <a:rPr lang="en-US" sz="1600" u="sng" dirty="0">
                <a:latin typeface="Courier New"/>
                <a:cs typeface="Courier New"/>
              </a:rPr>
              <a:t> (default), 1 RK</a:t>
            </a:r>
          </a:p>
          <a:p>
            <a:pPr marL="0" indent="0"/>
            <a:r>
              <a:rPr lang="en-US" sz="1600" dirty="0" smtClean="0">
                <a:latin typeface="Courier New"/>
                <a:cs typeface="Courier New"/>
              </a:rPr>
              <a:t>/</a:t>
            </a:r>
            <a:r>
              <a:rPr lang="en-US" sz="1600" dirty="0">
                <a:latin typeface="Courier New"/>
                <a:cs typeface="Courier New"/>
              </a:rPr>
              <a:t>/</a:t>
            </a:r>
            <a:r>
              <a:rPr lang="en-US" sz="1600" dirty="0" err="1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SetPropagateToIP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kFALSE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pPr marL="0" indent="0"/>
            <a:r>
              <a:rPr lang="en-US" sz="1600" dirty="0" err="1" smtClean="0">
                <a:latin typeface="Courier New"/>
                <a:cs typeface="Courier New"/>
              </a:rPr>
              <a:t>fRun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b="1" dirty="0" err="1">
                <a:latin typeface="Courier New"/>
                <a:cs typeface="Courier New"/>
              </a:rPr>
              <a:t>AddTask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 err="1">
                <a:latin typeface="Courier New"/>
                <a:cs typeface="Courier New"/>
              </a:rPr>
              <a:t>recoKalman</a:t>
            </a:r>
            <a:r>
              <a:rPr lang="en-US" sz="1600" b="1" dirty="0">
                <a:latin typeface="Courier New"/>
                <a:cs typeface="Courier New"/>
              </a:rPr>
              <a:t>);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706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Genfit2 in </a:t>
            </a:r>
            <a:r>
              <a:rPr lang="en-US" dirty="0" err="1" smtClean="0"/>
              <a:t>PandaRoot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600" dirty="0" smtClean="0">
                <a:latin typeface="Courier New"/>
                <a:cs typeface="Courier New"/>
              </a:rPr>
              <a:t>PndRecoKalmanTask</a:t>
            </a:r>
            <a:r>
              <a:rPr lang="en-US" sz="1600" b="1" dirty="0" smtClean="0">
                <a:latin typeface="Courier New"/>
                <a:cs typeface="Courier New"/>
              </a:rPr>
              <a:t>2</a:t>
            </a:r>
            <a:r>
              <a:rPr lang="en-US" sz="1600" dirty="0" smtClean="0">
                <a:latin typeface="Courier New"/>
                <a:cs typeface="Courier New"/>
              </a:rPr>
              <a:t>* </a:t>
            </a:r>
            <a:r>
              <a:rPr lang="en-US" sz="1600" dirty="0" err="1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 = new </a:t>
            </a:r>
            <a:r>
              <a:rPr lang="en-US" sz="1600" dirty="0" smtClean="0">
                <a:latin typeface="Courier New"/>
                <a:cs typeface="Courier New"/>
              </a:rPr>
              <a:t>PndRecoKalmanTask</a:t>
            </a:r>
            <a:r>
              <a:rPr lang="en-US" sz="1600" b="1" dirty="0" smtClean="0">
                <a:latin typeface="Courier New"/>
                <a:cs typeface="Courier New"/>
              </a:rPr>
              <a:t>2</a:t>
            </a:r>
            <a:r>
              <a:rPr lang="en-US" sz="1600" dirty="0" smtClean="0">
                <a:latin typeface="Courier New"/>
                <a:cs typeface="Courier New"/>
              </a:rPr>
              <a:t>(</a:t>
            </a:r>
            <a:r>
              <a:rPr lang="en-US" sz="1600" dirty="0">
                <a:latin typeface="Courier New"/>
                <a:cs typeface="Courier New"/>
              </a:rPr>
              <a:t>)</a:t>
            </a:r>
            <a:r>
              <a:rPr lang="en-US" sz="1600" b="1" dirty="0">
                <a:latin typeface="Courier New"/>
                <a:cs typeface="Courier New"/>
              </a:rPr>
              <a:t>;</a:t>
            </a:r>
          </a:p>
          <a:p>
            <a:pPr marL="0" indent="0"/>
            <a:r>
              <a:rPr lang="en-US" sz="1600" dirty="0" err="1" smtClean="0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SetTrackInBranchName</a:t>
            </a:r>
            <a:r>
              <a:rPr lang="en-US" sz="1600" dirty="0">
                <a:latin typeface="Courier New"/>
                <a:cs typeface="Courier New"/>
              </a:rPr>
              <a:t>("</a:t>
            </a:r>
            <a:r>
              <a:rPr lang="en-US" sz="1600" dirty="0" err="1">
                <a:latin typeface="Courier New"/>
                <a:cs typeface="Courier New"/>
              </a:rPr>
              <a:t>SttMvdGemTrack</a:t>
            </a:r>
            <a:r>
              <a:rPr lang="en-US" sz="1600" dirty="0">
                <a:latin typeface="Courier New"/>
                <a:cs typeface="Courier New"/>
              </a:rPr>
              <a:t>")</a:t>
            </a:r>
            <a:r>
              <a:rPr lang="en-US" sz="1600" dirty="0" smtClean="0">
                <a:latin typeface="Courier New"/>
                <a:cs typeface="Courier New"/>
              </a:rPr>
              <a:t>;</a:t>
            </a:r>
          </a:p>
          <a:p>
            <a:pPr marL="0" indent="0"/>
            <a:r>
              <a:rPr lang="en-US" sz="1600" dirty="0" err="1" smtClean="0">
                <a:latin typeface="Courier New"/>
                <a:cs typeface="Courier New"/>
              </a:rPr>
              <a:t>recoKalman</a:t>
            </a:r>
            <a:r>
              <a:rPr lang="en-US" sz="1600" dirty="0" smtClean="0">
                <a:latin typeface="Courier New"/>
                <a:cs typeface="Courier New"/>
              </a:rPr>
              <a:t>-&gt;</a:t>
            </a:r>
            <a:r>
              <a:rPr lang="en-US" sz="1600" dirty="0" err="1" smtClean="0">
                <a:latin typeface="Courier New"/>
                <a:cs typeface="Courier New"/>
              </a:rPr>
              <a:t>SetTrackOutBranchName</a:t>
            </a:r>
            <a:r>
              <a:rPr lang="en-US" sz="1600" dirty="0" smtClean="0">
                <a:latin typeface="Courier New"/>
                <a:cs typeface="Courier New"/>
              </a:rPr>
              <a:t>("</a:t>
            </a:r>
            <a:r>
              <a:rPr lang="en-US" sz="1600" dirty="0" err="1" smtClean="0">
                <a:latin typeface="Courier New"/>
                <a:cs typeface="Courier New"/>
              </a:rPr>
              <a:t>SttMvdGemGenTrack</a:t>
            </a:r>
            <a:r>
              <a:rPr lang="en-US" sz="1600" dirty="0" smtClean="0">
                <a:latin typeface="Courier New"/>
                <a:cs typeface="Courier New"/>
              </a:rPr>
              <a:t>");</a:t>
            </a:r>
          </a:p>
          <a:p>
            <a:pPr marL="0" indent="0"/>
            <a:r>
              <a:rPr lang="en-US" sz="1600" dirty="0" err="1" smtClean="0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SetBusyCut</a:t>
            </a:r>
            <a:r>
              <a:rPr lang="en-US" sz="1600" dirty="0">
                <a:latin typeface="Courier New"/>
                <a:cs typeface="Courier New"/>
              </a:rPr>
              <a:t>(50); // CHECK to be tuned</a:t>
            </a:r>
          </a:p>
          <a:p>
            <a:pPr marL="0" indent="0"/>
            <a:r>
              <a:rPr lang="en-US" sz="1600" dirty="0">
                <a:latin typeface="Courier New"/>
                <a:cs typeface="Courier New"/>
              </a:rPr>
              <a:t>/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r>
              <a:rPr lang="en-US" sz="1600" dirty="0" err="1" smtClean="0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SetIdealHyp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kTRUE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pPr marL="0" indent="0"/>
            <a:r>
              <a:rPr lang="en-US" sz="1600" dirty="0" smtClean="0">
                <a:latin typeface="Courier New"/>
                <a:cs typeface="Courier New"/>
              </a:rPr>
              <a:t>/</a:t>
            </a:r>
            <a:r>
              <a:rPr lang="en-US" sz="1600" dirty="0">
                <a:latin typeface="Courier New"/>
                <a:cs typeface="Courier New"/>
              </a:rPr>
              <a:t>/</a:t>
            </a:r>
            <a:r>
              <a:rPr lang="en-US" sz="1600" dirty="0" err="1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SetNumIterations</a:t>
            </a:r>
            <a:r>
              <a:rPr lang="en-US" sz="1600" dirty="0">
                <a:latin typeface="Courier New"/>
                <a:cs typeface="Courier New"/>
              </a:rPr>
              <a:t>(3);</a:t>
            </a:r>
          </a:p>
          <a:p>
            <a:pPr marL="0" indent="0"/>
            <a:r>
              <a:rPr lang="en-US" sz="1600" dirty="0" smtClean="0">
                <a:latin typeface="Courier New"/>
                <a:cs typeface="Courier New"/>
              </a:rPr>
              <a:t>//</a:t>
            </a:r>
            <a:r>
              <a:rPr lang="en-US" sz="1600" dirty="0" err="1" smtClean="0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SetTrackRep</a:t>
            </a:r>
            <a:r>
              <a:rPr lang="en-US" sz="1600" dirty="0">
                <a:latin typeface="Courier New"/>
                <a:cs typeface="Courier New"/>
              </a:rPr>
              <a:t>(0); // 0 </a:t>
            </a:r>
            <a:r>
              <a:rPr lang="en-US" sz="1600" u="sng" dirty="0" err="1">
                <a:latin typeface="Courier New"/>
                <a:cs typeface="Courier New"/>
              </a:rPr>
              <a:t>Geane</a:t>
            </a:r>
            <a:r>
              <a:rPr lang="en-US" sz="1600" u="sng" dirty="0">
                <a:latin typeface="Courier New"/>
                <a:cs typeface="Courier New"/>
              </a:rPr>
              <a:t> (default), 1 RK</a:t>
            </a:r>
          </a:p>
          <a:p>
            <a:pPr marL="0" indent="0"/>
            <a:r>
              <a:rPr lang="en-US" sz="1600" dirty="0" smtClean="0">
                <a:latin typeface="Courier New"/>
                <a:cs typeface="Courier New"/>
              </a:rPr>
              <a:t>/</a:t>
            </a:r>
            <a:r>
              <a:rPr lang="en-US" sz="1600" dirty="0">
                <a:latin typeface="Courier New"/>
                <a:cs typeface="Courier New"/>
              </a:rPr>
              <a:t>/</a:t>
            </a:r>
            <a:r>
              <a:rPr lang="en-US" sz="1600" dirty="0" err="1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SetPropagateToIP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kFALSE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pPr marL="0" indent="0"/>
            <a:r>
              <a:rPr lang="en-US" sz="1600" dirty="0" err="1" smtClean="0">
                <a:latin typeface="Courier New"/>
                <a:cs typeface="Courier New"/>
              </a:rPr>
              <a:t>fRun</a:t>
            </a:r>
            <a:r>
              <a:rPr lang="en-US" sz="1600" dirty="0">
                <a:latin typeface="Courier New"/>
                <a:cs typeface="Courier New"/>
              </a:rPr>
              <a:t>-&gt;</a:t>
            </a:r>
            <a:r>
              <a:rPr lang="en-US" sz="1600" dirty="0" err="1">
                <a:latin typeface="Courier New"/>
                <a:cs typeface="Courier New"/>
              </a:rPr>
              <a:t>AddTask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recoKalman</a:t>
            </a:r>
            <a:r>
              <a:rPr lang="en-US" sz="1600" dirty="0">
                <a:latin typeface="Courier New"/>
                <a:cs typeface="Courier New"/>
              </a:rPr>
              <a:t>)</a:t>
            </a:r>
            <a:r>
              <a:rPr lang="en-US" sz="1600" b="1" dirty="0">
                <a:latin typeface="Courier New"/>
                <a:cs typeface="Courier New"/>
              </a:rPr>
              <a:t>;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117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Propagation - GEANE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Track follower / propagator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Simplified geant3 tracking algorithm + error propagation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Original Code is in Fortran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Distributed with geant3 by CERN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Part of </a:t>
            </a:r>
            <a:r>
              <a:rPr lang="en-US" sz="1800" dirty="0" err="1" smtClean="0"/>
              <a:t>FairRoot</a:t>
            </a:r>
            <a:endParaRPr lang="en-US" sz="1800" dirty="0" smtClean="0"/>
          </a:p>
          <a:p>
            <a:pPr>
              <a:buFont typeface="Arial"/>
              <a:buChar char="•"/>
            </a:pPr>
            <a:endParaRPr lang="en-US" sz="1800" dirty="0" smtClean="0"/>
          </a:p>
          <a:p>
            <a:pPr>
              <a:buFont typeface="Arial"/>
              <a:buChar char="•"/>
            </a:pPr>
            <a:r>
              <a:rPr lang="en-US" sz="1800" dirty="0" smtClean="0"/>
              <a:t>It extrapolates both the mean values of the parameters and their covariance matrices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It uses the MC geometry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It takes into account: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material effects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magnetic field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physical effects</a:t>
            </a:r>
          </a:p>
          <a:p>
            <a:pPr lvl="1">
              <a:buFont typeface="Arial"/>
              <a:buChar char="•"/>
            </a:pPr>
            <a:endParaRPr lang="en-US" sz="1600" dirty="0"/>
          </a:p>
          <a:p>
            <a:pPr>
              <a:buFont typeface="Arial"/>
              <a:buChar char="•"/>
            </a:pPr>
            <a:r>
              <a:rPr lang="en-US" sz="1800" dirty="0" smtClean="0"/>
              <a:t>Different reference frames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Different kinds of propagation</a:t>
            </a:r>
          </a:p>
        </p:txBody>
      </p:sp>
    </p:spTree>
    <p:extLst>
      <p:ext uri="{BB962C8B-B14F-4D97-AF65-F5344CB8AC3E}">
        <p14:creationId xmlns:p14="http://schemas.microsoft.com/office/powerpoint/2010/main" val="40575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Geane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>
                <a:latin typeface="Courier New"/>
                <a:cs typeface="Courier New"/>
              </a:rPr>
              <a:t>geane</a:t>
            </a:r>
            <a:r>
              <a:rPr lang="en-US" dirty="0" smtClean="0"/>
              <a:t> you will find: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FairGeane</a:t>
            </a:r>
            <a:r>
              <a:rPr lang="en-US" dirty="0" smtClean="0"/>
              <a:t>: this is the task reading in the physics cuts and the physics effects to take into account</a:t>
            </a:r>
          </a:p>
          <a:p>
            <a:pPr>
              <a:buFont typeface="Arial"/>
              <a:buChar char="•"/>
            </a:pPr>
            <a:r>
              <a:rPr lang="en-US" dirty="0" smtClean="0"/>
              <a:t>This task has to be added to your macro otherwise GEANE will not work!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FairGeanePro</a:t>
            </a:r>
            <a:r>
              <a:rPr lang="en-US" dirty="0" smtClean="0"/>
              <a:t>: contains the propagation stuff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 err="1" smtClean="0">
                <a:latin typeface="Courier New"/>
                <a:cs typeface="Courier New"/>
              </a:rPr>
              <a:t>trackbase</a:t>
            </a:r>
            <a:r>
              <a:rPr lang="en-US" dirty="0" smtClean="0"/>
              <a:t> you will find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FairTrackPar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ParP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ParH</a:t>
            </a:r>
            <a:r>
              <a:rPr lang="en-US" dirty="0" smtClean="0"/>
              <a:t>: track representations of GEANE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FairGeneUtil</a:t>
            </a:r>
            <a:r>
              <a:rPr lang="en-US" dirty="0" smtClean="0"/>
              <a:t>: frame transformations from to MARS, SC, SD, SP (C++ translation of FORTRAN methods)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95536" y="836712"/>
            <a:ext cx="842486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Arial" pitchFamily="34" charset="0"/>
              <a:buChar char="•"/>
              <a:defRPr sz="20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sz="2000" dirty="0" smtClean="0">
                <a:cs typeface="Courier New"/>
              </a:rPr>
              <a:t>First define the start plane:</a:t>
            </a:r>
          </a:p>
          <a:p>
            <a:pPr marL="0" indent="0"/>
            <a:endParaRPr lang="en-US" sz="2000" dirty="0">
              <a:cs typeface="Courier New"/>
            </a:endParaRPr>
          </a:p>
          <a:p>
            <a:pPr marL="0" indent="0"/>
            <a:endParaRPr lang="en-US" sz="2000" dirty="0" smtClean="0">
              <a:cs typeface="Courier New"/>
            </a:endParaRPr>
          </a:p>
          <a:p>
            <a:pPr>
              <a:buFont typeface="Arial"/>
              <a:buChar char="•"/>
            </a:pPr>
            <a:r>
              <a:rPr lang="en-US" sz="2000" dirty="0">
                <a:cs typeface="Courier New"/>
              </a:rPr>
              <a:t>D</a:t>
            </a:r>
            <a:r>
              <a:rPr lang="en-US" sz="2000" dirty="0" smtClean="0">
                <a:cs typeface="Courier New"/>
              </a:rPr>
              <a:t>efine the end position:</a:t>
            </a:r>
          </a:p>
          <a:p>
            <a:pPr>
              <a:buFont typeface="Arial"/>
              <a:buChar char="•"/>
            </a:pPr>
            <a:endParaRPr lang="en-US" sz="2000" dirty="0">
              <a:cs typeface="Courier New"/>
            </a:endParaRPr>
          </a:p>
          <a:p>
            <a:pPr>
              <a:buFont typeface="Arial"/>
              <a:buChar char="•"/>
            </a:pPr>
            <a:endParaRPr lang="en-US" sz="2000" dirty="0" smtClean="0">
              <a:cs typeface="Courier New"/>
            </a:endParaRPr>
          </a:p>
          <a:p>
            <a:pPr>
              <a:buFont typeface="Arial"/>
              <a:buChar char="•"/>
            </a:pPr>
            <a:endParaRPr lang="en-US" sz="2000" dirty="0">
              <a:cs typeface="Courier New"/>
            </a:endParaRPr>
          </a:p>
          <a:p>
            <a:pPr>
              <a:buFont typeface="Arial"/>
              <a:buChar char="•"/>
            </a:pPr>
            <a:endParaRPr lang="en-US" sz="2000" dirty="0" smtClean="0">
              <a:cs typeface="Courier New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cs typeface="Courier New"/>
              </a:rPr>
              <a:t>Do the propagation:</a:t>
            </a:r>
          </a:p>
          <a:p>
            <a:pPr>
              <a:buFont typeface="Arial"/>
              <a:buChar char="•"/>
            </a:pPr>
            <a:endParaRPr lang="en-US" sz="2000" dirty="0">
              <a:cs typeface="Courier New"/>
            </a:endParaRPr>
          </a:p>
          <a:p>
            <a:pPr>
              <a:buFont typeface="Arial"/>
              <a:buChar char="•"/>
            </a:pPr>
            <a:endParaRPr lang="en-US" sz="2000" dirty="0" smtClean="0">
              <a:cs typeface="Courier New"/>
            </a:endParaRPr>
          </a:p>
          <a:p>
            <a:pPr>
              <a:buFont typeface="Arial"/>
              <a:buChar char="•"/>
            </a:pPr>
            <a:endParaRPr lang="en-US" sz="2000" dirty="0">
              <a:cs typeface="Courier New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cs typeface="Courier New"/>
              </a:rPr>
              <a:t>Back propagation:</a:t>
            </a:r>
            <a:endParaRPr lang="en-US" sz="2000" dirty="0">
              <a:cs typeface="Courier New"/>
            </a:endParaRPr>
          </a:p>
          <a:p>
            <a:pPr>
              <a:buFont typeface="Arial"/>
              <a:buChar char="•"/>
            </a:pPr>
            <a:endParaRPr lang="en-US" sz="2000" dirty="0">
              <a:cs typeface="Courier Ne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it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862" cy="1296144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PropagateToPlane</a:t>
            </a:r>
            <a:r>
              <a:rPr lang="en-US" sz="1600" dirty="0">
                <a:latin typeface="Courier New"/>
                <a:cs typeface="Courier New"/>
              </a:rPr>
              <a:t>(TVector3&amp; v0, TVector3&amp; v1, TVector3&amp; v2);</a:t>
            </a:r>
          </a:p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PropagateToVolume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Tstring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VolName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Int_t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CopyNo</a:t>
            </a:r>
            <a:r>
              <a:rPr lang="en-US" sz="1600" dirty="0" err="1">
                <a:latin typeface="Courier New"/>
                <a:cs typeface="Courier New"/>
              </a:rPr>
              <a:t>,</a:t>
            </a:r>
            <a:r>
              <a:rPr lang="en-US" sz="1600" dirty="0" err="1" smtClean="0">
                <a:latin typeface="Courier New"/>
                <a:cs typeface="Courier New"/>
              </a:rPr>
              <a:t>Int_t</a:t>
            </a:r>
            <a:r>
              <a:rPr lang="en-US" sz="1600" dirty="0" smtClean="0">
                <a:latin typeface="Courier New"/>
                <a:cs typeface="Courier New"/>
              </a:rPr>
              <a:t> option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PropagateToLength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Float_t</a:t>
            </a:r>
            <a:r>
              <a:rPr lang="en-US" sz="1600" dirty="0" smtClean="0">
                <a:latin typeface="Courier New"/>
                <a:cs typeface="Courier New"/>
              </a:rPr>
              <a:t> length</a:t>
            </a:r>
            <a:r>
              <a:rPr lang="en-US" sz="1600" dirty="0">
                <a:latin typeface="Courier New"/>
                <a:cs typeface="Courier New"/>
              </a:rPr>
              <a:t>)</a:t>
            </a:r>
            <a:r>
              <a:rPr lang="en-US" sz="1600" dirty="0" smtClean="0">
                <a:latin typeface="Courier New"/>
                <a:cs typeface="Courier New"/>
              </a:rPr>
              <a:t>;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PropagateToPCA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Int_t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pca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Int_t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dir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95536" y="1268760"/>
            <a:ext cx="8424862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Arial" pitchFamily="34" charset="0"/>
              <a:buChar char="•"/>
              <a:defRPr sz="20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PropagateFromPlane</a:t>
            </a:r>
            <a:r>
              <a:rPr lang="en-US" sz="1600" dirty="0" smtClean="0">
                <a:latin typeface="Courier New"/>
                <a:cs typeface="Courier New"/>
              </a:rPr>
              <a:t>(TVector3&amp; v1, TVector3&amp; v2);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95536" y="4437112"/>
            <a:ext cx="8748464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Arial" pitchFamily="34" charset="0"/>
              <a:buChar char="•"/>
              <a:defRPr sz="20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Propagate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FairTrackParH</a:t>
            </a:r>
            <a:r>
              <a:rPr lang="en-US" sz="1600" dirty="0">
                <a:latin typeface="Courier New"/>
                <a:cs typeface="Courier New"/>
              </a:rPr>
              <a:t>* </a:t>
            </a:r>
            <a:r>
              <a:rPr lang="en-US" sz="1600" dirty="0" err="1">
                <a:latin typeface="Courier New"/>
                <a:cs typeface="Courier New"/>
              </a:rPr>
              <a:t>TStart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>
                <a:latin typeface="Courier New"/>
                <a:cs typeface="Courier New"/>
              </a:rPr>
              <a:t>FairTrackParH</a:t>
            </a:r>
            <a:r>
              <a:rPr lang="en-US" sz="1600" dirty="0">
                <a:latin typeface="Courier New"/>
                <a:cs typeface="Courier New"/>
              </a:rPr>
              <a:t>* </a:t>
            </a:r>
            <a:r>
              <a:rPr lang="en-US" sz="1600" dirty="0" smtClean="0">
                <a:latin typeface="Courier New"/>
                <a:cs typeface="Courier New"/>
              </a:rPr>
              <a:t>Tend, </a:t>
            </a:r>
            <a:r>
              <a:rPr lang="en-US" sz="1600" dirty="0" err="1" smtClean="0">
                <a:latin typeface="Courier New"/>
                <a:cs typeface="Courier New"/>
              </a:rPr>
              <a:t>Int_t</a:t>
            </a:r>
            <a:r>
              <a:rPr lang="en-US" sz="1600" dirty="0" smtClean="0">
                <a:latin typeface="Courier New"/>
                <a:cs typeface="Courier New"/>
              </a:rPr>
              <a:t> PDG)</a:t>
            </a:r>
          </a:p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Propagate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FairTrackParP</a:t>
            </a:r>
            <a:r>
              <a:rPr lang="en-US" sz="1600" dirty="0">
                <a:latin typeface="Courier New"/>
                <a:cs typeface="Courier New"/>
              </a:rPr>
              <a:t>* </a:t>
            </a:r>
            <a:r>
              <a:rPr lang="en-US" sz="1600" dirty="0" err="1">
                <a:latin typeface="Courier New"/>
                <a:cs typeface="Courier New"/>
              </a:rPr>
              <a:t>TStart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>
                <a:latin typeface="Courier New"/>
                <a:cs typeface="Courier New"/>
              </a:rPr>
              <a:t>FairTrackParP</a:t>
            </a:r>
            <a:r>
              <a:rPr lang="en-US" sz="1600" dirty="0">
                <a:latin typeface="Courier New"/>
                <a:cs typeface="Courier New"/>
              </a:rPr>
              <a:t>* </a:t>
            </a:r>
            <a:r>
              <a:rPr lang="en-US" sz="1600" dirty="0" err="1">
                <a:latin typeface="Courier New"/>
                <a:cs typeface="Courier New"/>
              </a:rPr>
              <a:t>TEnd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Int_t</a:t>
            </a:r>
            <a:r>
              <a:rPr lang="en-US" sz="1600" dirty="0" smtClean="0">
                <a:latin typeface="Courier New"/>
                <a:cs typeface="Courier New"/>
              </a:rPr>
              <a:t> PDG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5536" y="5805264"/>
            <a:ext cx="8424862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Arial" pitchFamily="34" charset="0"/>
              <a:buChar char="•"/>
              <a:defRPr sz="20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setBackProp</a:t>
            </a:r>
            <a:r>
              <a:rPr lang="en-US" sz="1600" dirty="0">
                <a:latin typeface="Courier New"/>
                <a:cs typeface="Courier New"/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18253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95536" y="836712"/>
            <a:ext cx="842486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Arial" pitchFamily="34" charset="0"/>
              <a:buChar char="•"/>
              <a:defRPr sz="20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sz="2000" dirty="0" smtClean="0">
                <a:cs typeface="Courier New"/>
              </a:rPr>
              <a:t>First define the start plane:</a:t>
            </a:r>
          </a:p>
          <a:p>
            <a:pPr marL="0" indent="0"/>
            <a:endParaRPr lang="en-US" sz="2000" dirty="0">
              <a:cs typeface="Courier New"/>
            </a:endParaRPr>
          </a:p>
          <a:p>
            <a:pPr marL="0" indent="0"/>
            <a:endParaRPr lang="en-US" sz="2000" dirty="0" smtClean="0">
              <a:cs typeface="Courier New"/>
            </a:endParaRPr>
          </a:p>
          <a:p>
            <a:pPr>
              <a:buFont typeface="Arial"/>
              <a:buChar char="•"/>
            </a:pPr>
            <a:r>
              <a:rPr lang="en-US" sz="2000" dirty="0">
                <a:cs typeface="Courier New"/>
              </a:rPr>
              <a:t>D</a:t>
            </a:r>
            <a:r>
              <a:rPr lang="en-US" sz="2000" dirty="0" smtClean="0">
                <a:cs typeface="Courier New"/>
              </a:rPr>
              <a:t>efine the end position:</a:t>
            </a:r>
          </a:p>
          <a:p>
            <a:pPr>
              <a:buFont typeface="Arial"/>
              <a:buChar char="•"/>
            </a:pPr>
            <a:endParaRPr lang="en-US" sz="2000" dirty="0">
              <a:cs typeface="Courier New"/>
            </a:endParaRPr>
          </a:p>
          <a:p>
            <a:pPr>
              <a:buFont typeface="Arial"/>
              <a:buChar char="•"/>
            </a:pPr>
            <a:endParaRPr lang="en-US" sz="2000" dirty="0" smtClean="0">
              <a:cs typeface="Courier New"/>
            </a:endParaRPr>
          </a:p>
          <a:p>
            <a:pPr>
              <a:buFont typeface="Arial"/>
              <a:buChar char="•"/>
            </a:pPr>
            <a:endParaRPr lang="en-US" sz="2000" dirty="0">
              <a:cs typeface="Courier New"/>
            </a:endParaRPr>
          </a:p>
          <a:p>
            <a:pPr>
              <a:buFont typeface="Arial"/>
              <a:buChar char="•"/>
            </a:pPr>
            <a:endParaRPr lang="en-US" sz="2000" dirty="0" smtClean="0">
              <a:cs typeface="Courier New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cs typeface="Courier New"/>
              </a:rPr>
              <a:t>Do the propagation:</a:t>
            </a:r>
          </a:p>
          <a:p>
            <a:pPr>
              <a:buFont typeface="Arial"/>
              <a:buChar char="•"/>
            </a:pPr>
            <a:endParaRPr lang="en-US" sz="2000" dirty="0">
              <a:cs typeface="Courier New"/>
            </a:endParaRPr>
          </a:p>
          <a:p>
            <a:pPr>
              <a:buFont typeface="Arial"/>
              <a:buChar char="•"/>
            </a:pPr>
            <a:endParaRPr lang="en-US" sz="2000" dirty="0" smtClean="0">
              <a:cs typeface="Courier New"/>
            </a:endParaRPr>
          </a:p>
          <a:p>
            <a:pPr>
              <a:buFont typeface="Arial"/>
              <a:buChar char="•"/>
            </a:pPr>
            <a:endParaRPr lang="en-US" sz="2000" dirty="0">
              <a:cs typeface="Courier New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cs typeface="Courier New"/>
              </a:rPr>
              <a:t>Back propagation:</a:t>
            </a:r>
            <a:endParaRPr lang="en-US" sz="2000" dirty="0">
              <a:cs typeface="Courier New"/>
            </a:endParaRPr>
          </a:p>
          <a:p>
            <a:pPr>
              <a:buFont typeface="Arial"/>
              <a:buChar char="•"/>
            </a:pPr>
            <a:endParaRPr lang="en-US" sz="2000" dirty="0">
              <a:cs typeface="Courier Ne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it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862" cy="1296144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PropagateToPlane</a:t>
            </a:r>
            <a:r>
              <a:rPr lang="en-US" sz="1600" dirty="0">
                <a:latin typeface="Courier New"/>
                <a:cs typeface="Courier New"/>
              </a:rPr>
              <a:t>(TVector3&amp; v0, TVector3&amp; v1, TVector3&amp; v2);</a:t>
            </a:r>
          </a:p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PropagateToVolume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Tstring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VolName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Int_t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CopyNo</a:t>
            </a:r>
            <a:r>
              <a:rPr lang="en-US" sz="1600" dirty="0" err="1">
                <a:latin typeface="Courier New"/>
                <a:cs typeface="Courier New"/>
              </a:rPr>
              <a:t>,</a:t>
            </a:r>
            <a:r>
              <a:rPr lang="en-US" sz="1600" dirty="0" err="1" smtClean="0">
                <a:latin typeface="Courier New"/>
                <a:cs typeface="Courier New"/>
              </a:rPr>
              <a:t>Int_t</a:t>
            </a:r>
            <a:r>
              <a:rPr lang="en-US" sz="1600" dirty="0" smtClean="0">
                <a:latin typeface="Courier New"/>
                <a:cs typeface="Courier New"/>
              </a:rPr>
              <a:t> option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PropagateToLength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Float_t</a:t>
            </a:r>
            <a:r>
              <a:rPr lang="en-US" sz="1600" dirty="0" smtClean="0">
                <a:latin typeface="Courier New"/>
                <a:cs typeface="Courier New"/>
              </a:rPr>
              <a:t> length</a:t>
            </a:r>
            <a:r>
              <a:rPr lang="en-US" sz="1600" dirty="0">
                <a:latin typeface="Courier New"/>
                <a:cs typeface="Courier New"/>
              </a:rPr>
              <a:t>)</a:t>
            </a:r>
            <a:r>
              <a:rPr lang="en-US" sz="1600" dirty="0" smtClean="0">
                <a:latin typeface="Courier New"/>
                <a:cs typeface="Courier New"/>
              </a:rPr>
              <a:t>;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PropagateToPCA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latin typeface="Courier New"/>
                <a:cs typeface="Courier New"/>
              </a:rPr>
              <a:t>Int_t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pca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Int_t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dir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395536" y="1268760"/>
            <a:ext cx="8424862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Arial" pitchFamily="34" charset="0"/>
              <a:buChar char="•"/>
              <a:defRPr sz="20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PropagateFromPlane</a:t>
            </a:r>
            <a:r>
              <a:rPr lang="en-US" sz="1600" dirty="0" smtClean="0">
                <a:latin typeface="Courier New"/>
                <a:cs typeface="Courier New"/>
              </a:rPr>
              <a:t>(TVector3&amp; v1, TVector3&amp; v2);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95536" y="4437112"/>
            <a:ext cx="8748464" cy="720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Arial" pitchFamily="34" charset="0"/>
              <a:buChar char="•"/>
              <a:defRPr sz="20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Propagate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FairTrackParH</a:t>
            </a:r>
            <a:r>
              <a:rPr lang="en-US" sz="1600" dirty="0">
                <a:latin typeface="Courier New"/>
                <a:cs typeface="Courier New"/>
              </a:rPr>
              <a:t>* </a:t>
            </a:r>
            <a:r>
              <a:rPr lang="en-US" sz="1600" dirty="0" err="1">
                <a:latin typeface="Courier New"/>
                <a:cs typeface="Courier New"/>
              </a:rPr>
              <a:t>TStart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>
                <a:latin typeface="Courier New"/>
                <a:cs typeface="Courier New"/>
              </a:rPr>
              <a:t>FairTrackParH</a:t>
            </a:r>
            <a:r>
              <a:rPr lang="en-US" sz="1600" dirty="0">
                <a:latin typeface="Courier New"/>
                <a:cs typeface="Courier New"/>
              </a:rPr>
              <a:t>* </a:t>
            </a:r>
            <a:r>
              <a:rPr lang="en-US" sz="1600" dirty="0" smtClean="0">
                <a:latin typeface="Courier New"/>
                <a:cs typeface="Courier New"/>
              </a:rPr>
              <a:t>Tend, </a:t>
            </a:r>
            <a:r>
              <a:rPr lang="en-US" sz="1600" dirty="0" err="1" smtClean="0">
                <a:latin typeface="Courier New"/>
                <a:cs typeface="Courier New"/>
              </a:rPr>
              <a:t>Int_t</a:t>
            </a:r>
            <a:r>
              <a:rPr lang="en-US" sz="1600" dirty="0" smtClean="0">
                <a:latin typeface="Courier New"/>
                <a:cs typeface="Courier New"/>
              </a:rPr>
              <a:t> PDG)</a:t>
            </a:r>
          </a:p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Propagate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FairTrackParP</a:t>
            </a:r>
            <a:r>
              <a:rPr lang="en-US" sz="1600" dirty="0">
                <a:latin typeface="Courier New"/>
                <a:cs typeface="Courier New"/>
              </a:rPr>
              <a:t>* </a:t>
            </a:r>
            <a:r>
              <a:rPr lang="en-US" sz="1600" dirty="0" err="1">
                <a:latin typeface="Courier New"/>
                <a:cs typeface="Courier New"/>
              </a:rPr>
              <a:t>TStart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>
                <a:latin typeface="Courier New"/>
                <a:cs typeface="Courier New"/>
              </a:rPr>
              <a:t>FairTrackParP</a:t>
            </a:r>
            <a:r>
              <a:rPr lang="en-US" sz="1600" dirty="0">
                <a:latin typeface="Courier New"/>
                <a:cs typeface="Courier New"/>
              </a:rPr>
              <a:t>* </a:t>
            </a:r>
            <a:r>
              <a:rPr lang="en-US" sz="1600" dirty="0" err="1">
                <a:latin typeface="Courier New"/>
                <a:cs typeface="Courier New"/>
              </a:rPr>
              <a:t>TEnd</a:t>
            </a:r>
            <a:r>
              <a:rPr lang="en-US" sz="1600" dirty="0"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latin typeface="Courier New"/>
                <a:cs typeface="Courier New"/>
              </a:rPr>
              <a:t>Int_t</a:t>
            </a:r>
            <a:r>
              <a:rPr lang="en-US" sz="1600" dirty="0" smtClean="0">
                <a:latin typeface="Courier New"/>
                <a:cs typeface="Courier New"/>
              </a:rPr>
              <a:t> PDG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5536" y="5805264"/>
            <a:ext cx="8424862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Arial" pitchFamily="34" charset="0"/>
              <a:buChar char="•"/>
              <a:defRPr sz="20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err="1" smtClean="0">
                <a:latin typeface="Courier New"/>
                <a:cs typeface="Courier New"/>
              </a:rPr>
              <a:t>Bool_t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setBackProp</a:t>
            </a:r>
            <a:r>
              <a:rPr lang="en-US" sz="1600" dirty="0">
                <a:latin typeface="Courier New"/>
                <a:cs typeface="Courier New"/>
              </a:rPr>
              <a:t>() 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8316416" y="4077072"/>
            <a:ext cx="360040" cy="36004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 flipV="1">
            <a:off x="5436096" y="3717032"/>
            <a:ext cx="504056" cy="28803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71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Propagator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Additional track propagators: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FairRKPropagator</a:t>
            </a:r>
            <a:endParaRPr lang="en-US" dirty="0" smtClean="0">
              <a:latin typeface="Courier New"/>
              <a:cs typeface="Courier New"/>
            </a:endParaRPr>
          </a:p>
          <a:p>
            <a:pPr lvl="2">
              <a:buFont typeface="Arial"/>
              <a:buChar char="•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Runge-Kutta</a:t>
            </a:r>
            <a:r>
              <a:rPr lang="en-US" dirty="0" smtClean="0"/>
              <a:t> propagator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not used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>
                <a:latin typeface="Courier New"/>
                <a:cs typeface="Courier New"/>
              </a:rPr>
              <a:t>PndHelixPropagator</a:t>
            </a:r>
            <a:endParaRPr lang="en-US" dirty="0" smtClean="0">
              <a:latin typeface="Courier New"/>
              <a:cs typeface="Courier New"/>
            </a:endParaRPr>
          </a:p>
          <a:p>
            <a:pPr lvl="2">
              <a:buFont typeface="Arial"/>
              <a:buChar char="•"/>
            </a:pPr>
            <a:r>
              <a:rPr lang="en-US" dirty="0" smtClean="0">
                <a:cs typeface="Courier New"/>
              </a:rPr>
              <a:t>much faster than GEANE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cs typeface="Courier New"/>
              </a:rPr>
              <a:t>but no energy loss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cs typeface="Courier New"/>
              </a:rPr>
              <a:t>no varying magnetic field</a:t>
            </a:r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QA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Full track reconstruction happens in various steps:</a:t>
            </a: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611560" y="1628800"/>
            <a:ext cx="5904656" cy="38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Arial" pitchFamily="34" charset="0"/>
              <a:buChar char="•"/>
              <a:defRPr sz="20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Group the hits which belong to the same track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Fast evaluation of the track parameters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Precise fitting of the track parameters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Propagate track parameters to the point where they are needed</a:t>
            </a:r>
            <a:endParaRPr lang="en-US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 bwMode="auto">
          <a:xfrm>
            <a:off x="6228184" y="1621904"/>
            <a:ext cx="2880320" cy="38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5B82"/>
              </a:buClr>
              <a:buFont typeface="Arial" pitchFamily="34" charset="0"/>
              <a:buChar char="•"/>
              <a:defRPr sz="20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9EE0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>
                <a:solidFill>
                  <a:srgbClr val="005B82"/>
                </a:solidFill>
                <a:ea typeface="+mj-ea"/>
                <a:cs typeface="+mj-cs"/>
              </a:rPr>
              <a:t>pattern recognition / track finding</a:t>
            </a:r>
          </a:p>
          <a:p>
            <a:pPr marL="457200" lvl="1" indent="0">
              <a:buNone/>
            </a:pPr>
            <a:endParaRPr lang="en-US" dirty="0">
              <a:solidFill>
                <a:srgbClr val="005B82"/>
              </a:solidFill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5B82"/>
                </a:solidFill>
                <a:ea typeface="+mj-ea"/>
                <a:cs typeface="+mj-cs"/>
              </a:rPr>
              <a:t>pre-fit</a:t>
            </a:r>
          </a:p>
          <a:p>
            <a:pPr marL="457200" lvl="1" indent="0">
              <a:buNone/>
            </a:pPr>
            <a:endParaRPr lang="en-US" dirty="0">
              <a:solidFill>
                <a:srgbClr val="005B82"/>
              </a:solidFill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US" dirty="0" err="1">
                <a:solidFill>
                  <a:srgbClr val="005B82"/>
                </a:solidFill>
                <a:ea typeface="+mj-ea"/>
                <a:cs typeface="+mj-cs"/>
              </a:rPr>
              <a:t>Kalman</a:t>
            </a:r>
            <a:r>
              <a:rPr lang="en-US" dirty="0">
                <a:solidFill>
                  <a:srgbClr val="005B82"/>
                </a:solidFill>
                <a:ea typeface="+mj-ea"/>
                <a:cs typeface="+mj-cs"/>
              </a:rPr>
              <a:t> fit</a:t>
            </a:r>
          </a:p>
          <a:p>
            <a:pPr marL="457200" lvl="1" indent="0">
              <a:buNone/>
            </a:pPr>
            <a:endParaRPr lang="en-US" dirty="0">
              <a:solidFill>
                <a:srgbClr val="005B82"/>
              </a:solidFill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5B82"/>
                </a:solidFill>
                <a:ea typeface="+mj-ea"/>
                <a:cs typeface="+mj-cs"/>
              </a:rPr>
              <a:t>propagation / extrapolation</a:t>
            </a:r>
          </a:p>
        </p:txBody>
      </p:sp>
    </p:spTree>
    <p:extLst>
      <p:ext uri="{BB962C8B-B14F-4D97-AF65-F5344CB8AC3E}">
        <p14:creationId xmlns:p14="http://schemas.microsoft.com/office/powerpoint/2010/main" val="35000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Various different tracking algorithms</a:t>
            </a:r>
          </a:p>
          <a:p>
            <a:pPr>
              <a:buFont typeface="Arial"/>
              <a:buChar char="•"/>
            </a:pPr>
            <a:r>
              <a:rPr lang="en-US" dirty="0" smtClean="0"/>
              <a:t>Common basis needed to compare and improve tracking algorithms</a:t>
            </a:r>
          </a:p>
          <a:p>
            <a:pPr>
              <a:buFont typeface="Arial"/>
              <a:buChar char="•"/>
            </a:pPr>
            <a:r>
              <a:rPr lang="en-US" dirty="0" smtClean="0"/>
              <a:t>Common development of </a:t>
            </a:r>
            <a:r>
              <a:rPr lang="en-US" dirty="0" err="1" smtClean="0"/>
              <a:t>Lia</a:t>
            </a:r>
            <a:r>
              <a:rPr lang="en-US" dirty="0" smtClean="0"/>
              <a:t> </a:t>
            </a:r>
            <a:r>
              <a:rPr lang="en-US" dirty="0" err="1" smtClean="0"/>
              <a:t>Lavezzi</a:t>
            </a:r>
            <a:r>
              <a:rPr lang="en-US" dirty="0" smtClean="0"/>
              <a:t> and me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Idea: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Have a set of macros which work on any tracking algorithms which produces </a:t>
            </a:r>
            <a:r>
              <a:rPr lang="en-US" dirty="0" err="1" smtClean="0"/>
              <a:t>PndTrack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PndTrackCand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Set of identical simulation and digitization files for all tracking algorithms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Track efficiency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How many MC tracks have been found by track finder</a:t>
            </a:r>
          </a:p>
          <a:p>
            <a:pPr>
              <a:buFont typeface="Arial"/>
              <a:buChar char="•"/>
            </a:pPr>
            <a:r>
              <a:rPr lang="en-US" dirty="0" smtClean="0"/>
              <a:t>Hit efficiency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How many hits of a MC track have been found by the track finder</a:t>
            </a:r>
          </a:p>
          <a:p>
            <a:pPr>
              <a:buFont typeface="Arial"/>
              <a:buChar char="•"/>
            </a:pPr>
            <a:r>
              <a:rPr lang="en-US" dirty="0" smtClean="0"/>
              <a:t>Purity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Belong all hits of one found track belong to one MC track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Clones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How often was a track found by the track finder</a:t>
            </a:r>
          </a:p>
          <a:p>
            <a:pPr>
              <a:buFont typeface="Arial"/>
              <a:buChar char="•"/>
            </a:pPr>
            <a:r>
              <a:rPr lang="en-US" dirty="0" smtClean="0"/>
              <a:t>Ghosts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How many hits not belonging to an MC track have been 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Partially found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Not all hits belonging to one track have been found but all hits belong to one MC track</a:t>
            </a:r>
          </a:p>
          <a:p>
            <a:pPr>
              <a:buFont typeface="Arial"/>
              <a:buChar char="•"/>
            </a:pPr>
            <a:r>
              <a:rPr lang="en-US" dirty="0" smtClean="0"/>
              <a:t>Spurious found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&gt; 70% found hits belong to one MC track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Fully found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100 % of MC hits have been found and no other hits are part of the track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Clone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MC track was found more than once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Ghost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reconstructed track not matching to an MC 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To determine the efficiency of a track finder a basis is needed: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All tracks? What about neutral particles or tracks without hits?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Only tracks with hits? How many hits?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A barrel track finder cannot find tracks in the forward region</a:t>
            </a:r>
          </a:p>
          <a:p>
            <a:pPr lvl="1">
              <a:buFont typeface="Arial"/>
              <a:buChar char="•"/>
            </a:pPr>
            <a:endParaRPr lang="en-US" sz="1800" dirty="0"/>
          </a:p>
          <a:p>
            <a:pPr>
              <a:buFont typeface="Arial"/>
              <a:buChar char="•"/>
            </a:pPr>
            <a:r>
              <a:rPr lang="en-US" sz="2000" dirty="0" smtClean="0"/>
              <a:t>Different criteria defined: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At least three hits (minimum for circle determination)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Possible Track:</a:t>
            </a:r>
          </a:p>
          <a:p>
            <a:pPr lvl="2">
              <a:buFont typeface="Arial"/>
              <a:buChar char="•"/>
            </a:pPr>
            <a:r>
              <a:rPr lang="en-US" sz="1800" dirty="0" smtClean="0"/>
              <a:t>Definable by user via </a:t>
            </a:r>
            <a:r>
              <a:rPr lang="en-US" sz="1800" dirty="0" err="1" smtClean="0"/>
              <a:t>functor</a:t>
            </a:r>
            <a:r>
              <a:rPr lang="en-US" sz="1800" dirty="0" smtClean="0"/>
              <a:t> (who knows what a </a:t>
            </a:r>
            <a:r>
              <a:rPr lang="en-US" sz="1800" dirty="0" err="1" smtClean="0"/>
              <a:t>functor</a:t>
            </a:r>
            <a:r>
              <a:rPr lang="en-US" sz="1800" dirty="0" smtClean="0"/>
              <a:t> is?)</a:t>
            </a:r>
          </a:p>
          <a:p>
            <a:pPr lvl="2">
              <a:buFont typeface="Arial"/>
              <a:buChar char="•"/>
            </a:pPr>
            <a:r>
              <a:rPr lang="en-US" sz="1800" dirty="0" smtClean="0"/>
              <a:t>Some predefined in </a:t>
            </a:r>
            <a:r>
              <a:rPr lang="en-US" sz="1800" dirty="0" err="1" smtClean="0"/>
              <a:t>PndTrackers</a:t>
            </a:r>
            <a:r>
              <a:rPr lang="en-US" sz="1800" dirty="0" smtClean="0"/>
              <a:t>/</a:t>
            </a:r>
            <a:r>
              <a:rPr lang="en-US" sz="1800" dirty="0" err="1" smtClean="0"/>
              <a:t>PndIdealTrackFinder</a:t>
            </a:r>
            <a:r>
              <a:rPr lang="en-US" sz="1800" dirty="0" smtClean="0"/>
              <a:t>/</a:t>
            </a:r>
            <a:r>
              <a:rPr lang="en-US" sz="1800" dirty="0" err="1" smtClean="0"/>
              <a:t>PndTrackFunctor.h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7804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Predefined </a:t>
            </a:r>
            <a:r>
              <a:rPr lang="en-US" dirty="0" err="1" smtClean="0"/>
              <a:t>functors</a:t>
            </a:r>
            <a:r>
              <a:rPr lang="en-US" dirty="0" smtClean="0"/>
              <a:t>: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StandardTrackFunctor</a:t>
            </a:r>
            <a:r>
              <a:rPr lang="en-US" dirty="0" smtClean="0"/>
              <a:t>: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MVD &gt; 3 or </a:t>
            </a:r>
            <a:r>
              <a:rPr lang="en-US" dirty="0" err="1" smtClean="0"/>
              <a:t>MVD+Stt+GEM</a:t>
            </a:r>
            <a:r>
              <a:rPr lang="en-US" dirty="0" smtClean="0"/>
              <a:t> &gt; 5</a:t>
            </a:r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/>
              <a:t>FtsTrackFunctor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FTS &gt; 5</a:t>
            </a:r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err="1" smtClean="0"/>
              <a:t>NoFtsTrackFunctor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FTS == 0 and </a:t>
            </a:r>
            <a:r>
              <a:rPr lang="en-US" dirty="0" err="1" smtClean="0"/>
              <a:t>StandardTrackFunctor</a:t>
            </a:r>
            <a:endParaRPr lang="en-US" dirty="0" smtClean="0"/>
          </a:p>
          <a:p>
            <a:pPr lvl="2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Some more specific for certain track finders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OnlySTTFunctor</a:t>
            </a:r>
            <a:r>
              <a:rPr lang="en-US" dirty="0" smtClean="0"/>
              <a:t>, </a:t>
            </a:r>
            <a:r>
              <a:rPr lang="en-US" dirty="0" err="1" smtClean="0"/>
              <a:t>RiemannMvdSttGemFunctor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Macros in </a:t>
            </a:r>
            <a:r>
              <a:rPr lang="en-US" dirty="0" smtClean="0">
                <a:latin typeface="Courier New"/>
                <a:cs typeface="Courier New"/>
              </a:rPr>
              <a:t>/macro/</a:t>
            </a:r>
            <a:r>
              <a:rPr lang="en-US" dirty="0" err="1" smtClean="0">
                <a:latin typeface="Courier New"/>
                <a:cs typeface="Courier New"/>
              </a:rPr>
              <a:t>trackingQA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Font typeface="Arial"/>
              <a:buChar char="•"/>
            </a:pPr>
            <a:r>
              <a:rPr lang="en-US" dirty="0" err="1" smtClean="0"/>
              <a:t>sim</a:t>
            </a:r>
            <a:r>
              <a:rPr lang="en-US" dirty="0" smtClean="0"/>
              <a:t>, </a:t>
            </a:r>
            <a:r>
              <a:rPr lang="en-US" dirty="0" err="1" smtClean="0"/>
              <a:t>digi</a:t>
            </a:r>
            <a:r>
              <a:rPr lang="en-US" dirty="0"/>
              <a:t> </a:t>
            </a:r>
            <a:r>
              <a:rPr lang="en-US" dirty="0" smtClean="0"/>
              <a:t>and par files provided in folder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sz="2000" b="1" dirty="0" err="1" smtClean="0">
                <a:latin typeface="Courier New"/>
                <a:cs typeface="Courier New"/>
              </a:rPr>
              <a:t>reco_complete.C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TString</a:t>
            </a:r>
            <a:r>
              <a:rPr lang="en-US" sz="2000" dirty="0" smtClean="0">
                <a:latin typeface="Courier New"/>
                <a:cs typeface="Courier New"/>
              </a:rPr>
              <a:t> prefix)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cs typeface="Monaco"/>
              </a:rPr>
              <a:t>Does the tracking. Your tracking code has to go here!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cs typeface="Monaco"/>
              </a:rPr>
              <a:t>In addition runs an ideal track finder to compare with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cs typeface="Monaco"/>
              </a:rPr>
              <a:t>Usage:</a:t>
            </a:r>
          </a:p>
          <a:p>
            <a:pPr lvl="2">
              <a:buFont typeface="Arial"/>
              <a:buChar char="•"/>
            </a:pPr>
            <a:r>
              <a:rPr lang="en-US" sz="2000" dirty="0" smtClean="0">
                <a:cs typeface="Monaco"/>
              </a:rPr>
              <a:t>Add prefix to identify which data you want to run on</a:t>
            </a:r>
          </a:p>
          <a:p>
            <a:pPr lvl="2">
              <a:buFont typeface="Arial"/>
              <a:buChar char="•"/>
            </a:pPr>
            <a:r>
              <a:rPr lang="en-US" sz="2000" i="0" dirty="0" smtClean="0">
                <a:latin typeface="Courier New"/>
                <a:cs typeface="Courier New"/>
              </a:rPr>
              <a:t>root </a:t>
            </a:r>
            <a:r>
              <a:rPr lang="en-US" sz="2000" i="0" dirty="0" err="1" smtClean="0">
                <a:latin typeface="Courier New"/>
                <a:cs typeface="Courier New"/>
              </a:rPr>
              <a:t>reco_complete.C</a:t>
            </a:r>
            <a:r>
              <a:rPr lang="en-US" sz="2000" i="0" dirty="0">
                <a:latin typeface="Courier New"/>
                <a:cs typeface="Courier New"/>
              </a:rPr>
              <a:t>"(\"dpm_G4_7G0_1000\")"</a:t>
            </a:r>
            <a:endParaRPr lang="en-US" sz="2000" i="0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608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b="1" dirty="0" err="1" smtClean="0">
                <a:latin typeface="Courier New"/>
                <a:cs typeface="Courier New"/>
              </a:rPr>
              <a:t>trackingQA_complete.C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TString</a:t>
            </a:r>
            <a:r>
              <a:rPr lang="en-US" dirty="0" smtClean="0">
                <a:latin typeface="Courier New"/>
                <a:cs typeface="Courier New"/>
              </a:rPr>
              <a:t> prefix, </a:t>
            </a:r>
            <a:r>
              <a:rPr lang="en-US" dirty="0" err="1" smtClean="0">
                <a:latin typeface="Courier New"/>
                <a:cs typeface="Courier New"/>
              </a:rPr>
              <a:t>TString</a:t>
            </a:r>
            <a:r>
              <a:rPr lang="en-US" dirty="0" smtClean="0">
                <a:latin typeface="Courier New"/>
                <a:cs typeface="Courier New"/>
              </a:rPr>
              <a:t> branch, </a:t>
            </a:r>
            <a:r>
              <a:rPr lang="en-US" dirty="0" err="1" smtClean="0">
                <a:latin typeface="Courier New"/>
                <a:cs typeface="Courier New"/>
              </a:rPr>
              <a:t>Int_t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nEvents</a:t>
            </a:r>
            <a:r>
              <a:rPr lang="en-US" dirty="0" smtClean="0">
                <a:latin typeface="Courier New"/>
                <a:cs typeface="Courier New"/>
              </a:rPr>
              <a:t>=0):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cs typeface="Courier New"/>
              </a:rPr>
              <a:t>Compares tracking algorithms with ideal tracking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cs typeface="Courier New"/>
              </a:rPr>
              <a:t>Usage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cs typeface="Courier New"/>
              </a:rPr>
              <a:t>Add the same prefix as in </a:t>
            </a:r>
            <a:r>
              <a:rPr lang="en-US" dirty="0" err="1" smtClean="0">
                <a:cs typeface="Courier New"/>
              </a:rPr>
              <a:t>reco_complete.C</a:t>
            </a:r>
            <a:endParaRPr lang="en-US" dirty="0" smtClean="0">
              <a:cs typeface="Courier New"/>
            </a:endParaRPr>
          </a:p>
          <a:p>
            <a:pPr lvl="2">
              <a:buFont typeface="Arial"/>
              <a:buChar char="•"/>
            </a:pPr>
            <a:r>
              <a:rPr lang="en-US" dirty="0" smtClean="0">
                <a:cs typeface="Courier New"/>
              </a:rPr>
              <a:t>Add the branch name with the final results of your tacking code (has to be of type </a:t>
            </a:r>
            <a:r>
              <a:rPr lang="en-US" dirty="0" err="1" smtClean="0">
                <a:cs typeface="Courier New"/>
              </a:rPr>
              <a:t>PndTrack</a:t>
            </a:r>
            <a:r>
              <a:rPr lang="en-US" dirty="0" smtClean="0">
                <a:cs typeface="Courier New"/>
              </a:rPr>
              <a:t>)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cs typeface="Courier New"/>
              </a:rPr>
              <a:t>Optional add the number of events you want to run on</a:t>
            </a:r>
          </a:p>
          <a:p>
            <a:pPr lvl="2">
              <a:buFont typeface="Arial"/>
              <a:buChar char="•"/>
            </a:pPr>
            <a:r>
              <a:rPr lang="en-US" sz="1800" dirty="0" smtClean="0">
                <a:latin typeface="Courier New"/>
                <a:cs typeface="Courier New"/>
              </a:rPr>
              <a:t>root </a:t>
            </a:r>
            <a:r>
              <a:rPr lang="en-US" sz="1800" dirty="0" err="1" smtClean="0">
                <a:latin typeface="Courier New"/>
                <a:cs typeface="Courier New"/>
              </a:rPr>
              <a:t>trackingQA_complete.C</a:t>
            </a:r>
            <a:r>
              <a:rPr lang="en-US" sz="1800" dirty="0" smtClean="0">
                <a:latin typeface="Courier New"/>
                <a:cs typeface="Courier New"/>
              </a:rPr>
              <a:t>"</a:t>
            </a:r>
            <a:r>
              <a:rPr lang="en-US" sz="1800" dirty="0">
                <a:latin typeface="Courier New"/>
                <a:cs typeface="Courier New"/>
              </a:rPr>
              <a:t>(\"dpm_G4_7G0_1000\", \"</a:t>
            </a:r>
            <a:r>
              <a:rPr lang="en-US" sz="1800" dirty="0" err="1">
                <a:latin typeface="Courier New"/>
                <a:cs typeface="Courier New"/>
              </a:rPr>
              <a:t>SttMvdGemTrack</a:t>
            </a:r>
            <a:r>
              <a:rPr lang="en-US" sz="1800" dirty="0">
                <a:latin typeface="Courier New"/>
                <a:cs typeface="Courier New"/>
              </a:rPr>
              <a:t>\")</a:t>
            </a:r>
            <a:r>
              <a:rPr lang="en-US" sz="1800" dirty="0"/>
              <a:t>"</a:t>
            </a:r>
            <a:endParaRPr lang="en-US" sz="1800" dirty="0" smtClean="0">
              <a:cs typeface="Courier New"/>
            </a:endParaRPr>
          </a:p>
          <a:p>
            <a:pPr lvl="1">
              <a:buFont typeface="Arial"/>
              <a:buChar char="•"/>
            </a:pPr>
            <a:endParaRPr lang="en-US" dirty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1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000108"/>
            <a:ext cx="8245350" cy="501969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b="1" dirty="0" err="1" smtClean="0">
                <a:latin typeface="Courier New"/>
                <a:cs typeface="Courier New"/>
              </a:rPr>
              <a:t>plot_trackingQA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TString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fileName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cs typeface="Courier New"/>
              </a:rPr>
              <a:t>Plots the generated histograms of </a:t>
            </a:r>
            <a:r>
              <a:rPr lang="en-US" dirty="0" err="1" smtClean="0">
                <a:cs typeface="Courier New"/>
              </a:rPr>
              <a:t>trackingQA</a:t>
            </a:r>
            <a:r>
              <a:rPr lang="en-US" dirty="0" smtClean="0">
                <a:cs typeface="Courier New"/>
              </a:rPr>
              <a:t> in a nice way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cs typeface="Courier New"/>
              </a:rPr>
              <a:t>Usage: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cs typeface="Courier New"/>
              </a:rPr>
              <a:t>Give the complete file name of the </a:t>
            </a:r>
            <a:r>
              <a:rPr lang="en-US" dirty="0" err="1" smtClean="0">
                <a:cs typeface="Courier New"/>
              </a:rPr>
              <a:t>trackingQA.root</a:t>
            </a:r>
            <a:r>
              <a:rPr lang="en-US" dirty="0" smtClean="0">
                <a:cs typeface="Courier New"/>
              </a:rPr>
              <a:t> file</a:t>
            </a:r>
          </a:p>
          <a:p>
            <a:pPr lvl="2">
              <a:buFont typeface="Arial"/>
              <a:buChar char="•"/>
            </a:pPr>
            <a:endParaRPr lang="en-US" dirty="0">
              <a:cs typeface="Courier New"/>
            </a:endParaRPr>
          </a:p>
          <a:p>
            <a:pPr>
              <a:buFont typeface="Arial"/>
              <a:buChar char="•"/>
            </a:pPr>
            <a:r>
              <a:rPr lang="en-US" b="1" dirty="0" err="1">
                <a:latin typeface="Courier New"/>
                <a:cs typeface="Courier New"/>
              </a:rPr>
              <a:t>QA_histos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TString</a:t>
            </a:r>
            <a:r>
              <a:rPr lang="en-US" dirty="0">
                <a:latin typeface="Courier New"/>
                <a:cs typeface="Courier New"/>
              </a:rPr>
              <a:t> prefix, </a:t>
            </a:r>
            <a:r>
              <a:rPr lang="en-US" dirty="0" err="1">
                <a:latin typeface="Courier New"/>
                <a:cs typeface="Courier New"/>
              </a:rPr>
              <a:t>TString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trackBranch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cs typeface="Courier New"/>
              </a:rPr>
              <a:t>Generates a large set of extracted histograms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cs typeface="Courier New"/>
              </a:rPr>
              <a:t>Usage: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cs typeface="Courier New"/>
              </a:rPr>
              <a:t>Give prefix and </a:t>
            </a:r>
            <a:r>
              <a:rPr lang="en-US" dirty="0" err="1" smtClean="0">
                <a:cs typeface="Courier New"/>
              </a:rPr>
              <a:t>branchName</a:t>
            </a:r>
            <a:endParaRPr lang="en-US" dirty="0" smtClean="0">
              <a:cs typeface="Courier New"/>
            </a:endParaRPr>
          </a:p>
          <a:p>
            <a:pPr lvl="2">
              <a:buFont typeface="Arial"/>
              <a:buChar char="•"/>
            </a:pPr>
            <a:endParaRPr lang="en-US" dirty="0">
              <a:cs typeface="Courier New"/>
            </a:endParaRPr>
          </a:p>
          <a:p>
            <a:pPr>
              <a:buFont typeface="Arial"/>
              <a:buChar char="•"/>
            </a:pPr>
            <a:r>
              <a:rPr lang="en-US" sz="1800" b="1" dirty="0" err="1" smtClean="0">
                <a:latin typeface="Courier New"/>
                <a:cs typeface="Courier New"/>
              </a:rPr>
              <a:t>comp_recoqa</a:t>
            </a:r>
            <a:r>
              <a:rPr lang="en-US" sz="1800" dirty="0" smtClean="0">
                <a:latin typeface="Courier New"/>
                <a:cs typeface="Courier New"/>
              </a:rPr>
              <a:t>(</a:t>
            </a:r>
            <a:r>
              <a:rPr lang="en-US" sz="1800" dirty="0" err="1" smtClean="0">
                <a:latin typeface="Courier New"/>
                <a:cs typeface="Courier New"/>
              </a:rPr>
              <a:t>TString</a:t>
            </a:r>
            <a:r>
              <a:rPr lang="en-US" sz="1800" dirty="0" smtClean="0">
                <a:latin typeface="Courier New"/>
                <a:cs typeface="Courier New"/>
              </a:rPr>
              <a:t> ,</a:t>
            </a:r>
            <a:r>
              <a:rPr lang="en-US" sz="1800" dirty="0" err="1" smtClean="0">
                <a:latin typeface="Courier New"/>
                <a:cs typeface="Courier New"/>
              </a:rPr>
              <a:t>fn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TString</a:t>
            </a:r>
            <a:r>
              <a:rPr lang="en-US" sz="1800" dirty="0" smtClean="0">
                <a:latin typeface="Courier New"/>
                <a:cs typeface="Courier New"/>
              </a:rPr>
              <a:t> fn2, </a:t>
            </a:r>
            <a:r>
              <a:rPr lang="en-US" sz="1800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picpercan</a:t>
            </a:r>
            <a:r>
              <a:rPr lang="en-US" sz="1800" dirty="0" smtClean="0">
                <a:latin typeface="Courier New"/>
                <a:cs typeface="Courier New"/>
              </a:rPr>
              <a:t>, </a:t>
            </a:r>
            <a:r>
              <a:rPr lang="mr-IN" sz="1800" dirty="0" smtClean="0">
                <a:latin typeface="Courier New"/>
                <a:cs typeface="Courier New"/>
              </a:rPr>
              <a:t>…</a:t>
            </a:r>
            <a:r>
              <a:rPr lang="en-US" sz="1800" dirty="0" smtClean="0">
                <a:latin typeface="Courier New"/>
                <a:cs typeface="Courier New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cs typeface="Courier New"/>
              </a:rPr>
              <a:t>Combines the histograms of two different tracking algorithms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cs typeface="Courier New"/>
              </a:rPr>
              <a:t>New feature </a:t>
            </a:r>
            <a:r>
              <a:rPr lang="en-US" sz="1800" b="1" dirty="0" smtClean="0">
                <a:cs typeface="Courier New"/>
              </a:rPr>
              <a:t>pictures per canvas</a:t>
            </a:r>
            <a:endParaRPr lang="en-US" sz="1800" b="1" dirty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530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Efficiency</a:t>
            </a:r>
            <a:endParaRPr lang="en-US" dirty="0"/>
          </a:p>
        </p:txBody>
      </p:sp>
      <p:pic>
        <p:nvPicPr>
          <p:cNvPr id="4" name="Inhaltsplatzhalter 3" descr="SttMvdGem_HitEff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r="571"/>
          <a:stretch/>
        </p:blipFill>
        <p:spPr>
          <a:xfrm>
            <a:off x="451556" y="1000108"/>
            <a:ext cx="8410222" cy="5019692"/>
          </a:xfrm>
        </p:spPr>
      </p:pic>
    </p:spTree>
    <p:extLst>
      <p:ext uri="{BB962C8B-B14F-4D97-AF65-F5344CB8AC3E}">
        <p14:creationId xmlns:p14="http://schemas.microsoft.com/office/powerpoint/2010/main" val="2038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Resolution</a:t>
            </a:r>
            <a:endParaRPr lang="en-US" dirty="0"/>
          </a:p>
        </p:txBody>
      </p:sp>
      <p:pic>
        <p:nvPicPr>
          <p:cNvPr id="4" name="Inhaltsplatzhalter 3" descr="SttMvdGem_Mo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607"/>
          <a:stretch/>
        </p:blipFill>
        <p:spPr>
          <a:xfrm>
            <a:off x="324556" y="1000108"/>
            <a:ext cx="8438444" cy="5019692"/>
          </a:xfrm>
        </p:spPr>
      </p:pic>
    </p:spTree>
    <p:extLst>
      <p:ext uri="{BB962C8B-B14F-4D97-AF65-F5344CB8AC3E}">
        <p14:creationId xmlns:p14="http://schemas.microsoft.com/office/powerpoint/2010/main" val="35604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PANDA_Meeting_Vorlage_v2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PANDA_Meeting_Vorlage_v2.potx</Template>
  <TotalTime>0</TotalTime>
  <Words>3512</Words>
  <Application>Microsoft Macintosh PowerPoint</Application>
  <PresentationFormat>Bildschirmpräsentation (4:3)</PresentationFormat>
  <Paragraphs>668</Paragraphs>
  <Slides>102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102</vt:i4>
      </vt:variant>
    </vt:vector>
  </HeadingPairs>
  <TitlesOfParts>
    <vt:vector size="103" baseType="lpstr">
      <vt:lpstr>PANDA_Meeting_Vorlage_v2</vt:lpstr>
      <vt:lpstr>Tracking</vt:lpstr>
      <vt:lpstr>Motivation</vt:lpstr>
      <vt:lpstr>AntiProton Annihilation at Darmstadt</vt:lpstr>
      <vt:lpstr>Magnet System</vt:lpstr>
      <vt:lpstr>Spurdetektoren</vt:lpstr>
      <vt:lpstr>Tracking Detectors</vt:lpstr>
      <vt:lpstr>PANDA Event Simulation</vt:lpstr>
      <vt:lpstr>PANDA Event Simulation</vt:lpstr>
      <vt:lpstr>Procedure</vt:lpstr>
      <vt:lpstr>The Data</vt:lpstr>
      <vt:lpstr>PndTrackCand</vt:lpstr>
      <vt:lpstr>PndTrackCand - Rho</vt:lpstr>
      <vt:lpstr>PndTrack</vt:lpstr>
      <vt:lpstr>Data Summary</vt:lpstr>
      <vt:lpstr>Data Summary</vt:lpstr>
      <vt:lpstr>Track finding</vt:lpstr>
      <vt:lpstr>Track Finding Strategies</vt:lpstr>
      <vt:lpstr>Track Finding Strategies</vt:lpstr>
      <vt:lpstr>Track Finding Strategies</vt:lpstr>
      <vt:lpstr>Track Finding</vt:lpstr>
      <vt:lpstr>Track Finding</vt:lpstr>
      <vt:lpstr>Track Finding with 1D Detectors</vt:lpstr>
      <vt:lpstr>Local Method: Track Following</vt:lpstr>
      <vt:lpstr>Global Method: Histogramming</vt:lpstr>
      <vt:lpstr>Histogram Method</vt:lpstr>
      <vt:lpstr>Hough Transformation</vt:lpstr>
      <vt:lpstr>Offline PANDA Examples</vt:lpstr>
      <vt:lpstr>Global pattern recognition</vt:lpstr>
      <vt:lpstr>Global pattern recognition 2</vt:lpstr>
      <vt:lpstr>Online PANDA Examples</vt:lpstr>
      <vt:lpstr>Riemann Track Finder</vt:lpstr>
      <vt:lpstr>Riemann Track Finder</vt:lpstr>
      <vt:lpstr>PowerPoint-Präsentation</vt:lpstr>
      <vt:lpstr>Riemann Track Finder</vt:lpstr>
      <vt:lpstr>CA Track Finder</vt:lpstr>
      <vt:lpstr>Cellular Automaton as Track Finder</vt:lpstr>
      <vt:lpstr>Cell Track Finder</vt:lpstr>
      <vt:lpstr> CellTrackFinder </vt:lpstr>
      <vt:lpstr>1. TrackletGenerator Cellular Automaton</vt:lpstr>
      <vt:lpstr>1. TrackletGenerator Cellular Automaton - Apply to STT</vt:lpstr>
      <vt:lpstr>1. TrackletGenerator Cellular Automaton – Apply to STT</vt:lpstr>
      <vt:lpstr>1. TrackletGenerator Cellular Automaton - Apply to STT</vt:lpstr>
      <vt:lpstr>1. TrackletGenerator Cellular Automaton - Apply to STT</vt:lpstr>
      <vt:lpstr>1. TrackletGenerator Cellular Automaton - Apply to STT</vt:lpstr>
      <vt:lpstr>1. TrackletGenerator Cellular Automaton - Apply to STT</vt:lpstr>
      <vt:lpstr>1. TrackletGenerator Cellular Automaton - Apply to STT</vt:lpstr>
      <vt:lpstr>1. TrackletGenerator Cellular Automaton - Apply to STT</vt:lpstr>
      <vt:lpstr>1. TrackletGenerator Cellular Automaton - Apply to STT</vt:lpstr>
      <vt:lpstr>1. TrackletGenerator Cellular Automaton - Apply to STT</vt:lpstr>
      <vt:lpstr>1. TrackletGenerator Riemann fit</vt:lpstr>
      <vt:lpstr>1. TrackletGenerator Result of the combination</vt:lpstr>
      <vt:lpstr>Circle Hough</vt:lpstr>
      <vt:lpstr>Idea</vt:lpstr>
      <vt:lpstr>Idea</vt:lpstr>
      <vt:lpstr>Idea</vt:lpstr>
      <vt:lpstr>Idea</vt:lpstr>
      <vt:lpstr>Idea</vt:lpstr>
      <vt:lpstr>Idea</vt:lpstr>
      <vt:lpstr>Idea</vt:lpstr>
      <vt:lpstr>Idea</vt:lpstr>
      <vt:lpstr>Idea</vt:lpstr>
      <vt:lpstr>Idea</vt:lpstr>
      <vt:lpstr>DPM Example 2</vt:lpstr>
      <vt:lpstr>DPM Example 2</vt:lpstr>
      <vt:lpstr>DPM Example 2</vt:lpstr>
      <vt:lpstr>DPM Example 2</vt:lpstr>
      <vt:lpstr>Kalman Filter</vt:lpstr>
      <vt:lpstr>Track Parametrization</vt:lpstr>
      <vt:lpstr>Panda Track Parametrization</vt:lpstr>
      <vt:lpstr>Track Model</vt:lpstr>
      <vt:lpstr>Track Model</vt:lpstr>
      <vt:lpstr>Measurement Model</vt:lpstr>
      <vt:lpstr>Kalman Filter</vt:lpstr>
      <vt:lpstr>Prediction stage of Kalman Filter</vt:lpstr>
      <vt:lpstr>Update stage of Kalman Filter</vt:lpstr>
      <vt:lpstr>Smoother</vt:lpstr>
      <vt:lpstr>Smoother</vt:lpstr>
      <vt:lpstr>Kalman Filter</vt:lpstr>
      <vt:lpstr>Kalman Filter in PandaRoot</vt:lpstr>
      <vt:lpstr>Genfit</vt:lpstr>
      <vt:lpstr>Usage of Genfit in PandaRoot</vt:lpstr>
      <vt:lpstr>Usage of Genfit2 in PandaRoot</vt:lpstr>
      <vt:lpstr>Track Propagation - GEANE</vt:lpstr>
      <vt:lpstr>GEANE</vt:lpstr>
      <vt:lpstr>Geane Interface</vt:lpstr>
      <vt:lpstr>How to use it</vt:lpstr>
      <vt:lpstr>How to use it</vt:lpstr>
      <vt:lpstr>Track Propagator</vt:lpstr>
      <vt:lpstr>Tracking QA</vt:lpstr>
      <vt:lpstr>Introduction</vt:lpstr>
      <vt:lpstr>Criteria</vt:lpstr>
      <vt:lpstr>Criteria</vt:lpstr>
      <vt:lpstr>Efficiency</vt:lpstr>
      <vt:lpstr>Efficiency</vt:lpstr>
      <vt:lpstr>Implementation</vt:lpstr>
      <vt:lpstr>Implementation</vt:lpstr>
      <vt:lpstr>Implementation</vt:lpstr>
      <vt:lpstr>Hit Efficiency</vt:lpstr>
      <vt:lpstr>Momentum Resolution</vt:lpstr>
      <vt:lpstr>Performance</vt:lpstr>
      <vt:lpstr>Overview Performance</vt:lpstr>
      <vt:lpstr>Overview of Track Finder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Tobias Stockmanns</cp:lastModifiedBy>
  <cp:revision>1613</cp:revision>
  <cp:lastPrinted>2014-09-02T12:21:31Z</cp:lastPrinted>
  <dcterms:created xsi:type="dcterms:W3CDTF">2006-01-19T12:56:44Z</dcterms:created>
  <dcterms:modified xsi:type="dcterms:W3CDTF">2017-07-04T02:10:48Z</dcterms:modified>
</cp:coreProperties>
</file>