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2"/>
  </p:notesMasterIdLst>
  <p:handoutMasterIdLst>
    <p:handoutMasterId r:id="rId63"/>
  </p:handoutMasterIdLst>
  <p:sldIdLst>
    <p:sldId id="256" r:id="rId2"/>
    <p:sldId id="314" r:id="rId3"/>
    <p:sldId id="315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6" r:id="rId19"/>
    <p:sldId id="271" r:id="rId20"/>
    <p:sldId id="272" r:id="rId21"/>
    <p:sldId id="273" r:id="rId22"/>
    <p:sldId id="274" r:id="rId23"/>
    <p:sldId id="275" r:id="rId24"/>
    <p:sldId id="288" r:id="rId25"/>
    <p:sldId id="289" r:id="rId26"/>
    <p:sldId id="290" r:id="rId27"/>
    <p:sldId id="301" r:id="rId28"/>
    <p:sldId id="302" r:id="rId29"/>
    <p:sldId id="303" r:id="rId30"/>
    <p:sldId id="304" r:id="rId31"/>
    <p:sldId id="294" r:id="rId32"/>
    <p:sldId id="295" r:id="rId33"/>
    <p:sldId id="296" r:id="rId34"/>
    <p:sldId id="305" r:id="rId35"/>
    <p:sldId id="306" r:id="rId36"/>
    <p:sldId id="307" r:id="rId37"/>
    <p:sldId id="308" r:id="rId38"/>
    <p:sldId id="309" r:id="rId39"/>
    <p:sldId id="310" r:id="rId40"/>
    <p:sldId id="311" r:id="rId41"/>
    <p:sldId id="312" r:id="rId42"/>
    <p:sldId id="316" r:id="rId43"/>
    <p:sldId id="313" r:id="rId44"/>
    <p:sldId id="333" r:id="rId45"/>
    <p:sldId id="317" r:id="rId46"/>
    <p:sldId id="318" r:id="rId47"/>
    <p:sldId id="319" r:id="rId48"/>
    <p:sldId id="320" r:id="rId49"/>
    <p:sldId id="321" r:id="rId50"/>
    <p:sldId id="322" r:id="rId51"/>
    <p:sldId id="323" r:id="rId52"/>
    <p:sldId id="324" r:id="rId53"/>
    <p:sldId id="325" r:id="rId54"/>
    <p:sldId id="326" r:id="rId55"/>
    <p:sldId id="327" r:id="rId56"/>
    <p:sldId id="328" r:id="rId57"/>
    <p:sldId id="329" r:id="rId58"/>
    <p:sldId id="330" r:id="rId59"/>
    <p:sldId id="331" r:id="rId60"/>
    <p:sldId id="332" r:id="rId61"/>
  </p:sldIdLst>
  <p:sldSz cx="9144000" cy="6858000" type="screen4x3"/>
  <p:notesSz cx="6794500" cy="9906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3F9FC"/>
    <a:srgbClr val="F3F9FB"/>
    <a:srgbClr val="48FF59"/>
    <a:srgbClr val="F0B47D"/>
    <a:srgbClr val="99CCFF"/>
    <a:srgbClr val="66FFFF"/>
    <a:srgbClr val="515355"/>
    <a:srgbClr val="FFCCFF"/>
    <a:srgbClr val="3136FF"/>
    <a:srgbClr val="005B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5BE263C-DBD7-4A20-BB59-AAB30ACAA65A}" styleName="Mittlere Formatvorlage 3 - Akz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09" autoAdjust="0"/>
    <p:restoredTop sz="82122" autoAdjust="0"/>
  </p:normalViewPr>
  <p:slideViewPr>
    <p:cSldViewPr>
      <p:cViewPr varScale="1">
        <p:scale>
          <a:sx n="89" d="100"/>
          <a:sy n="89" d="100"/>
        </p:scale>
        <p:origin x="-1520" y="-96"/>
      </p:cViewPr>
      <p:guideLst>
        <p:guide orient="horz" pos="4176"/>
        <p:guide orient="horz" pos="1392"/>
        <p:guide orient="horz" pos="144"/>
        <p:guide orient="horz"/>
        <p:guide orient="horz" pos="672"/>
        <p:guide pos="5759"/>
        <p:guide pos="480"/>
        <p:guide pos="4704"/>
        <p:guide pos="561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3" d="100"/>
        <a:sy n="63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handoutMaster" Target="handoutMasters/handoutMaster1.xml"/><Relationship Id="rId64" Type="http://schemas.openxmlformats.org/officeDocument/2006/relationships/printerSettings" Target="printerSettings/printerSettings1.bin"/><Relationship Id="rId65" Type="http://schemas.openxmlformats.org/officeDocument/2006/relationships/presProps" Target="presProps.xml"/><Relationship Id="rId66" Type="http://schemas.openxmlformats.org/officeDocument/2006/relationships/viewProps" Target="viewProps.xml"/><Relationship Id="rId67" Type="http://schemas.openxmlformats.org/officeDocument/2006/relationships/theme" Target="theme/theme1.xml"/><Relationship Id="rId68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283" cy="531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73" tIns="45437" rIns="90873" bIns="45437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/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217" y="0"/>
            <a:ext cx="2944283" cy="531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73" tIns="45437" rIns="90873" bIns="4543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de-DE"/>
          </a:p>
        </p:txBody>
      </p:sp>
      <p:sp>
        <p:nvSpPr>
          <p:cNvPr id="911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11095"/>
            <a:ext cx="2944283" cy="531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73" tIns="45437" rIns="90873" bIns="45437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/>
          </a:p>
        </p:txBody>
      </p:sp>
      <p:sp>
        <p:nvSpPr>
          <p:cNvPr id="911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217" y="9411095"/>
            <a:ext cx="2944283" cy="531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73" tIns="45437" rIns="90873" bIns="4543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7BD4CAD-8F8A-4058-9B05-1B2390AB2EC8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274946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283" cy="494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73" tIns="45437" rIns="90873" bIns="45437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8645" y="0"/>
            <a:ext cx="2944283" cy="494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73" tIns="45437" rIns="90873" bIns="4543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de-DE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2338" y="742950"/>
            <a:ext cx="4951412" cy="3714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05548"/>
            <a:ext cx="5435600" cy="4457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73" tIns="45437" rIns="90873" bIns="4543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09515"/>
            <a:ext cx="2944283" cy="494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73" tIns="45437" rIns="90873" bIns="45437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8645" y="9409515"/>
            <a:ext cx="2944283" cy="494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73" tIns="45437" rIns="90873" bIns="4543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E92B8FC-7748-402F-93AD-E4B758DDD959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858814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049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6050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de-DE" smtClean="0"/>
          </a:p>
        </p:txBody>
      </p:sp>
      <p:sp>
        <p:nvSpPr>
          <p:cNvPr id="386051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7233681-EBCF-4071-8F0C-D060D5B71F40}" type="slidenum">
              <a:rPr lang="de-DE" smtClean="0"/>
              <a:pPr/>
              <a:t>18</a:t>
            </a:fld>
            <a:endParaRPr lang="de-DE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0" name="Rectangle 28"/>
          <p:cNvSpPr>
            <a:spLocks noChangeArrowheads="1"/>
          </p:cNvSpPr>
          <p:nvPr userDrawn="1"/>
        </p:nvSpPr>
        <p:spPr bwMode="auto">
          <a:xfrm>
            <a:off x="-1588" y="2286000"/>
            <a:ext cx="9144001" cy="4572000"/>
          </a:xfrm>
          <a:prstGeom prst="rect">
            <a:avLst/>
          </a:prstGeom>
          <a:solidFill>
            <a:srgbClr val="005B8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de-DE" sz="2400">
              <a:solidFill>
                <a:srgbClr val="005B82"/>
              </a:solidFill>
              <a:ea typeface="ＭＳ Ｐゴシック" charset="-128"/>
            </a:endParaRPr>
          </a:p>
        </p:txBody>
      </p:sp>
      <p:sp>
        <p:nvSpPr>
          <p:cNvPr id="3103" name="Rectangle 31"/>
          <p:cNvSpPr>
            <a:spLocks noChangeArrowheads="1"/>
          </p:cNvSpPr>
          <p:nvPr userDrawn="1"/>
        </p:nvSpPr>
        <p:spPr bwMode="auto">
          <a:xfrm>
            <a:off x="0" y="2286000"/>
            <a:ext cx="125413" cy="2286000"/>
          </a:xfrm>
          <a:prstGeom prst="rect">
            <a:avLst/>
          </a:prstGeom>
          <a:solidFill>
            <a:srgbClr val="005B8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de-DE" sz="2400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3104" name="Rectangle 32"/>
          <p:cNvSpPr>
            <a:spLocks noChangeArrowheads="1"/>
          </p:cNvSpPr>
          <p:nvPr userDrawn="1"/>
        </p:nvSpPr>
        <p:spPr bwMode="auto">
          <a:xfrm>
            <a:off x="0" y="4572000"/>
            <a:ext cx="125413" cy="2286000"/>
          </a:xfrm>
          <a:prstGeom prst="rect">
            <a:avLst/>
          </a:prstGeom>
          <a:solidFill>
            <a:srgbClr val="515355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de-DE" sz="2400">
              <a:ea typeface="ＭＳ Ｐゴシック" charset="-128"/>
            </a:endParaRPr>
          </a:p>
        </p:txBody>
      </p:sp>
      <p:sp>
        <p:nvSpPr>
          <p:cNvPr id="3115" name="Rectangle 43"/>
          <p:cNvSpPr>
            <a:spLocks noChangeArrowheads="1"/>
          </p:cNvSpPr>
          <p:nvPr userDrawn="1"/>
        </p:nvSpPr>
        <p:spPr bwMode="auto">
          <a:xfrm>
            <a:off x="115888" y="0"/>
            <a:ext cx="125412" cy="2286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de-DE" sz="2400">
              <a:ea typeface="ＭＳ Ｐゴシック" charset="-128"/>
            </a:endParaRPr>
          </a:p>
        </p:txBody>
      </p:sp>
      <p:sp>
        <p:nvSpPr>
          <p:cNvPr id="3116" name="Rectangle 44"/>
          <p:cNvSpPr>
            <a:spLocks noChangeArrowheads="1"/>
          </p:cNvSpPr>
          <p:nvPr userDrawn="1"/>
        </p:nvSpPr>
        <p:spPr bwMode="auto">
          <a:xfrm>
            <a:off x="114300" y="2286000"/>
            <a:ext cx="125413" cy="2286000"/>
          </a:xfrm>
          <a:prstGeom prst="rect">
            <a:avLst/>
          </a:prstGeom>
          <a:solidFill>
            <a:srgbClr val="B9BBC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de-DE" sz="2400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3117" name="Rectangle 45"/>
          <p:cNvSpPr>
            <a:spLocks noChangeArrowheads="1"/>
          </p:cNvSpPr>
          <p:nvPr userDrawn="1"/>
        </p:nvSpPr>
        <p:spPr bwMode="auto">
          <a:xfrm>
            <a:off x="114300" y="4572000"/>
            <a:ext cx="125413" cy="2286000"/>
          </a:xfrm>
          <a:prstGeom prst="rect">
            <a:avLst/>
          </a:prstGeom>
          <a:solidFill>
            <a:srgbClr val="DCDCD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de-DE" sz="2400">
              <a:ea typeface="ＭＳ Ｐゴシック" charset="-128"/>
            </a:endParaRPr>
          </a:p>
        </p:txBody>
      </p:sp>
      <p:sp>
        <p:nvSpPr>
          <p:cNvPr id="3123" name="Text Box 51"/>
          <p:cNvSpPr txBox="1">
            <a:spLocks noChangeArrowheads="1"/>
          </p:cNvSpPr>
          <p:nvPr userDrawn="1"/>
        </p:nvSpPr>
        <p:spPr bwMode="auto">
          <a:xfrm>
            <a:off x="719138" y="5048250"/>
            <a:ext cx="381000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fld id="{586F53E7-1F83-4E1F-818E-07A90382E93B}" type="datetime4">
              <a:rPr lang="de-DE" sz="1400">
                <a:solidFill>
                  <a:srgbClr val="F4F4F4"/>
                </a:solidFill>
                <a:ea typeface="ＭＳ Ｐゴシック" charset="-128"/>
              </a:rPr>
              <a:pPr>
                <a:spcBef>
                  <a:spcPct val="50000"/>
                </a:spcBef>
              </a:pPr>
              <a:t>Juli 5, 2017</a:t>
            </a:fld>
            <a:endParaRPr lang="de-DE" sz="1400">
              <a:solidFill>
                <a:srgbClr val="F4F4F4"/>
              </a:solidFill>
              <a:ea typeface="ＭＳ Ｐゴシック" charset="-128"/>
            </a:endParaRPr>
          </a:p>
        </p:txBody>
      </p:sp>
      <p:pic>
        <p:nvPicPr>
          <p:cNvPr id="3126" name="Picture 54" descr="Logo_FZ_Jülich_NEU_rgb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2200" y="254000"/>
            <a:ext cx="2514600" cy="814388"/>
          </a:xfrm>
          <a:prstGeom prst="rect">
            <a:avLst/>
          </a:prstGeom>
          <a:noFill/>
        </p:spPr>
      </p:pic>
      <p:sp>
        <p:nvSpPr>
          <p:cNvPr id="3128" name="Text Box 56"/>
          <p:cNvSpPr txBox="1">
            <a:spLocks noChangeArrowheads="1"/>
          </p:cNvSpPr>
          <p:nvPr userDrawn="1"/>
        </p:nvSpPr>
        <p:spPr bwMode="auto">
          <a:xfrm rot="-5400000">
            <a:off x="-1079500" y="933450"/>
            <a:ext cx="24765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900">
                <a:solidFill>
                  <a:srgbClr val="005B82"/>
                </a:solidFill>
                <a:latin typeface="Arial MT Bd" charset="0"/>
              </a:rPr>
              <a:t>Mitglied der Helmholtz-Gemeinschaft</a:t>
            </a:r>
          </a:p>
        </p:txBody>
      </p:sp>
      <p:sp>
        <p:nvSpPr>
          <p:cNvPr id="3130" name="Rectangle 58"/>
          <p:cNvSpPr>
            <a:spLocks noGrp="1" noChangeArrowheads="1"/>
          </p:cNvSpPr>
          <p:nvPr>
            <p:ph type="ctrTitle" sz="quarter"/>
          </p:nvPr>
        </p:nvSpPr>
        <p:spPr>
          <a:xfrm>
            <a:off x="719138" y="3070225"/>
            <a:ext cx="7772400" cy="719138"/>
          </a:xfrm>
        </p:spPr>
        <p:txBody>
          <a:bodyPr/>
          <a:lstStyle>
            <a:lvl1pPr>
              <a:defRPr sz="4800" b="0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131" name="Rectangle 5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719138" y="3860800"/>
            <a:ext cx="7740650" cy="647700"/>
          </a:xfrm>
        </p:spPr>
        <p:txBody>
          <a:bodyPr/>
          <a:lstStyle>
            <a:lvl1pPr marL="0" indent="0">
              <a:defRPr sz="3200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Master-Untertitelformat bearbeiten</a:t>
            </a:r>
            <a:endParaRPr lang="de-DE"/>
          </a:p>
        </p:txBody>
      </p:sp>
      <p:pic>
        <p:nvPicPr>
          <p:cNvPr id="2" name="Bild 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67544" y="260648"/>
            <a:ext cx="3519488" cy="80288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Mastertitelformat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Relationship Id="rId8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6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714348" y="71414"/>
            <a:ext cx="6643734" cy="571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Mastertitelformat bearbeiten</a:t>
            </a:r>
          </a:p>
        </p:txBody>
      </p:sp>
      <p:sp>
        <p:nvSpPr>
          <p:cNvPr id="1067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9138" y="1000108"/>
            <a:ext cx="7772400" cy="5019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  <p:sp>
        <p:nvSpPr>
          <p:cNvPr id="1081" name="Rectangle 57"/>
          <p:cNvSpPr>
            <a:spLocks noChangeArrowheads="1"/>
          </p:cNvSpPr>
          <p:nvPr/>
        </p:nvSpPr>
        <p:spPr bwMode="auto">
          <a:xfrm>
            <a:off x="1588" y="0"/>
            <a:ext cx="125412" cy="2286000"/>
          </a:xfrm>
          <a:prstGeom prst="rect">
            <a:avLst/>
          </a:prstGeom>
          <a:solidFill>
            <a:srgbClr val="B9BBC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de-DE" sz="2400">
              <a:ea typeface="ＭＳ Ｐゴシック" charset="-128"/>
            </a:endParaRPr>
          </a:p>
        </p:txBody>
      </p:sp>
      <p:sp>
        <p:nvSpPr>
          <p:cNvPr id="1083" name="Rectangle 59"/>
          <p:cNvSpPr>
            <a:spLocks noChangeArrowheads="1"/>
          </p:cNvSpPr>
          <p:nvPr/>
        </p:nvSpPr>
        <p:spPr bwMode="auto">
          <a:xfrm>
            <a:off x="0" y="4572000"/>
            <a:ext cx="125413" cy="2286000"/>
          </a:xfrm>
          <a:prstGeom prst="rect">
            <a:avLst/>
          </a:prstGeom>
          <a:solidFill>
            <a:srgbClr val="515355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de-DE" sz="2400">
              <a:ea typeface="ＭＳ Ｐゴシック" charset="-128"/>
            </a:endParaRPr>
          </a:p>
        </p:txBody>
      </p:sp>
      <p:sp>
        <p:nvSpPr>
          <p:cNvPr id="1085" name="Rectangle 61"/>
          <p:cNvSpPr>
            <a:spLocks noChangeArrowheads="1"/>
          </p:cNvSpPr>
          <p:nvPr/>
        </p:nvSpPr>
        <p:spPr bwMode="auto">
          <a:xfrm>
            <a:off x="115888" y="0"/>
            <a:ext cx="125412" cy="2286000"/>
          </a:xfrm>
          <a:prstGeom prst="rect">
            <a:avLst/>
          </a:prstGeom>
          <a:solidFill>
            <a:srgbClr val="005B8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de-DE" sz="2400">
              <a:ea typeface="ＭＳ Ｐゴシック" charset="-128"/>
            </a:endParaRPr>
          </a:p>
        </p:txBody>
      </p:sp>
      <p:sp>
        <p:nvSpPr>
          <p:cNvPr id="1086" name="Rectangle 62"/>
          <p:cNvSpPr>
            <a:spLocks noChangeArrowheads="1"/>
          </p:cNvSpPr>
          <p:nvPr/>
        </p:nvSpPr>
        <p:spPr bwMode="auto">
          <a:xfrm>
            <a:off x="114300" y="2286000"/>
            <a:ext cx="125413" cy="2286000"/>
          </a:xfrm>
          <a:prstGeom prst="rect">
            <a:avLst/>
          </a:prstGeom>
          <a:solidFill>
            <a:srgbClr val="B9BBC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de-DE" sz="2400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1087" name="Rectangle 63"/>
          <p:cNvSpPr>
            <a:spLocks noChangeArrowheads="1"/>
          </p:cNvSpPr>
          <p:nvPr/>
        </p:nvSpPr>
        <p:spPr bwMode="auto">
          <a:xfrm>
            <a:off x="114300" y="4572000"/>
            <a:ext cx="125413" cy="2286000"/>
          </a:xfrm>
          <a:prstGeom prst="rect">
            <a:avLst/>
          </a:prstGeom>
          <a:solidFill>
            <a:srgbClr val="DCDCD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de-DE" sz="2400">
              <a:ea typeface="ＭＳ Ｐゴシック" charset="-128"/>
            </a:endParaRPr>
          </a:p>
        </p:txBody>
      </p:sp>
      <p:pic>
        <p:nvPicPr>
          <p:cNvPr id="1094" name="Picture 70" descr="Logo_FZ_Jülich_NEU_rgb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67600" y="127000"/>
            <a:ext cx="1447800" cy="469900"/>
          </a:xfrm>
          <a:prstGeom prst="rect">
            <a:avLst/>
          </a:prstGeom>
          <a:noFill/>
        </p:spPr>
      </p:pic>
      <p:sp>
        <p:nvSpPr>
          <p:cNvPr id="1095" name="Text Box 71"/>
          <p:cNvSpPr txBox="1">
            <a:spLocks noChangeArrowheads="1"/>
          </p:cNvSpPr>
          <p:nvPr/>
        </p:nvSpPr>
        <p:spPr bwMode="auto">
          <a:xfrm>
            <a:off x="539750" y="6477000"/>
            <a:ext cx="7778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fld id="{BD801DE1-14FA-4832-8C83-29B11DD43F9E}" type="datetime4">
              <a:rPr lang="de-DE" sz="1000">
                <a:solidFill>
                  <a:srgbClr val="005B82"/>
                </a:solidFill>
              </a:rPr>
              <a:pPr/>
              <a:t>Juli 5, 2017</a:t>
            </a:fld>
            <a:endParaRPr lang="de-DE" sz="1000" dirty="0">
              <a:solidFill>
                <a:srgbClr val="005B82"/>
              </a:solidFill>
            </a:endParaRPr>
          </a:p>
        </p:txBody>
      </p:sp>
      <p:sp>
        <p:nvSpPr>
          <p:cNvPr id="1096" name="Text Box 72"/>
          <p:cNvSpPr txBox="1">
            <a:spLocks noChangeArrowheads="1"/>
          </p:cNvSpPr>
          <p:nvPr/>
        </p:nvSpPr>
        <p:spPr bwMode="auto">
          <a:xfrm>
            <a:off x="8328025" y="6477000"/>
            <a:ext cx="5651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de-DE" sz="1000">
                <a:solidFill>
                  <a:srgbClr val="005B82"/>
                </a:solidFill>
              </a:rPr>
              <a:t>Folie </a:t>
            </a:r>
            <a:fld id="{F540E0C8-EA85-4EB4-B9EB-180779D59F0A}" type="slidenum">
              <a:rPr lang="de-DE" sz="1000">
                <a:solidFill>
                  <a:srgbClr val="005B82"/>
                </a:solidFill>
              </a:rPr>
              <a:pPr/>
              <a:t>‹Nr.›</a:t>
            </a:fld>
            <a:endParaRPr lang="de-DE" sz="1000">
              <a:solidFill>
                <a:srgbClr val="005B82"/>
              </a:solidFill>
            </a:endParaRPr>
          </a:p>
        </p:txBody>
      </p:sp>
      <p:sp>
        <p:nvSpPr>
          <p:cNvPr id="12" name="Text Box 71"/>
          <p:cNvSpPr txBox="1">
            <a:spLocks noChangeArrowheads="1"/>
          </p:cNvSpPr>
          <p:nvPr/>
        </p:nvSpPr>
        <p:spPr bwMode="auto">
          <a:xfrm>
            <a:off x="4000496" y="6500834"/>
            <a:ext cx="1155766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de-DE" sz="1000" dirty="0" smtClean="0">
                <a:solidFill>
                  <a:srgbClr val="005B82"/>
                </a:solidFill>
              </a:rPr>
              <a:t>Tobias Stockmanns </a:t>
            </a:r>
            <a:endParaRPr lang="de-DE" sz="1000" dirty="0">
              <a:solidFill>
                <a:srgbClr val="005B82"/>
              </a:solidFill>
            </a:endParaRPr>
          </a:p>
        </p:txBody>
      </p:sp>
      <p:pic>
        <p:nvPicPr>
          <p:cNvPr id="2" name="Bild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52320" y="6093296"/>
            <a:ext cx="1525663" cy="34804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5" r:id="rId4"/>
    <p:sldLayoutId id="2147483656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05B8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05B8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05B8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05B8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05B8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05B8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05B8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05B8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05B8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ts val="0"/>
        </a:spcBef>
        <a:spcAft>
          <a:spcPts val="600"/>
        </a:spcAft>
        <a:buClr>
          <a:srgbClr val="009EE0"/>
        </a:buClr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ts val="0"/>
        </a:spcBef>
        <a:spcAft>
          <a:spcPts val="600"/>
        </a:spcAft>
        <a:buClr>
          <a:srgbClr val="005B8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ts val="0"/>
        </a:spcBef>
        <a:spcAft>
          <a:spcPts val="600"/>
        </a:spcAft>
        <a:buClr>
          <a:srgbClr val="005B82"/>
        </a:buClr>
        <a:buFont typeface="Arial" pitchFamily="34" charset="0"/>
        <a:buChar char="•"/>
        <a:defRPr sz="2000" i="1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ts val="0"/>
        </a:spcBef>
        <a:spcAft>
          <a:spcPts val="600"/>
        </a:spcAft>
        <a:buClr>
          <a:srgbClr val="009EE0"/>
        </a:buClr>
        <a:defRPr sz="18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ts val="0"/>
        </a:spcBef>
        <a:spcAft>
          <a:spcPts val="600"/>
        </a:spcAft>
        <a:buClr>
          <a:srgbClr val="009EE0"/>
        </a:buClr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009EE0"/>
        </a:buClr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009EE0"/>
        </a:buClr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009EE0"/>
        </a:buClr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009EE0"/>
        </a:buClr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gif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gif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gif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3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sz="quarter"/>
          </p:nvPr>
        </p:nvSpPr>
        <p:spPr>
          <a:xfrm>
            <a:off x="719138" y="3070225"/>
            <a:ext cx="8173342" cy="719138"/>
          </a:xfrm>
        </p:spPr>
        <p:txBody>
          <a:bodyPr/>
          <a:lstStyle/>
          <a:p>
            <a:r>
              <a:rPr lang="en-US" dirty="0" smtClean="0"/>
              <a:t>Time-based simulation</a:t>
            </a:r>
            <a:endParaRPr lang="en-US" dirty="0"/>
          </a:p>
        </p:txBody>
      </p:sp>
      <p:sp>
        <p:nvSpPr>
          <p:cNvPr id="3" name="Untertitel 2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en-US" dirty="0" smtClean="0"/>
              <a:t>PANDA Computing Workshop - SUT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0431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Times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take</a:t>
            </a:r>
            <a:r>
              <a:rPr lang="de-DE" dirty="0" smtClean="0"/>
              <a:t> </a:t>
            </a:r>
            <a:r>
              <a:rPr lang="de-DE" dirty="0" err="1" smtClean="0"/>
              <a:t>into</a:t>
            </a:r>
            <a:r>
              <a:rPr lang="de-DE" dirty="0" smtClean="0"/>
              <a:t> </a:t>
            </a:r>
            <a:r>
              <a:rPr lang="de-DE" dirty="0" err="1" smtClean="0"/>
              <a:t>account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xplosion 2 3"/>
          <p:cNvSpPr/>
          <p:nvPr/>
        </p:nvSpPr>
        <p:spPr>
          <a:xfrm>
            <a:off x="1475656" y="4149080"/>
            <a:ext cx="914400" cy="914400"/>
          </a:xfrm>
          <a:prstGeom prst="irregularSeal2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Gerade Verbindung mit Pfeil 5"/>
          <p:cNvCxnSpPr/>
          <p:nvPr/>
        </p:nvCxnSpPr>
        <p:spPr>
          <a:xfrm flipV="1">
            <a:off x="1932856" y="3717032"/>
            <a:ext cx="2423120" cy="88924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Gerade Verbindung mit Pfeil 6"/>
          <p:cNvCxnSpPr/>
          <p:nvPr/>
        </p:nvCxnSpPr>
        <p:spPr>
          <a:xfrm>
            <a:off x="1932856" y="4606280"/>
            <a:ext cx="982960" cy="170304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hteck 7"/>
          <p:cNvSpPr/>
          <p:nvPr/>
        </p:nvSpPr>
        <p:spPr>
          <a:xfrm>
            <a:off x="971600" y="1196752"/>
            <a:ext cx="1872208" cy="19442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de-DE" dirty="0" err="1" smtClean="0">
                <a:solidFill>
                  <a:schemeClr val="tx1"/>
                </a:solidFill>
              </a:rPr>
              <a:t>EventTime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246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Times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take</a:t>
            </a:r>
            <a:r>
              <a:rPr lang="de-DE" dirty="0" smtClean="0"/>
              <a:t> </a:t>
            </a:r>
            <a:r>
              <a:rPr lang="de-DE" dirty="0" err="1" smtClean="0"/>
              <a:t>into</a:t>
            </a:r>
            <a:r>
              <a:rPr lang="de-DE" dirty="0" smtClean="0"/>
              <a:t> </a:t>
            </a:r>
            <a:r>
              <a:rPr lang="de-DE" dirty="0" err="1" smtClean="0"/>
              <a:t>account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xplosion 2 3"/>
          <p:cNvSpPr/>
          <p:nvPr/>
        </p:nvSpPr>
        <p:spPr>
          <a:xfrm>
            <a:off x="1475656" y="4149080"/>
            <a:ext cx="914400" cy="914400"/>
          </a:xfrm>
          <a:prstGeom prst="irregularSeal2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Gerade Verbindung mit Pfeil 5"/>
          <p:cNvCxnSpPr/>
          <p:nvPr/>
        </p:nvCxnSpPr>
        <p:spPr>
          <a:xfrm flipV="1">
            <a:off x="1932856" y="3717032"/>
            <a:ext cx="2423120" cy="88924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Gerade Verbindung mit Pfeil 6"/>
          <p:cNvCxnSpPr/>
          <p:nvPr/>
        </p:nvCxnSpPr>
        <p:spPr>
          <a:xfrm>
            <a:off x="1932856" y="4606280"/>
            <a:ext cx="982960" cy="170304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hteck 7"/>
          <p:cNvSpPr/>
          <p:nvPr/>
        </p:nvSpPr>
        <p:spPr>
          <a:xfrm>
            <a:off x="4355976" y="3284984"/>
            <a:ext cx="432048" cy="17784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Sen</a:t>
            </a:r>
            <a:br>
              <a:rPr lang="de-DE" dirty="0" smtClean="0"/>
            </a:br>
            <a:r>
              <a:rPr lang="de-DE" dirty="0" smtClean="0"/>
              <a:t>s</a:t>
            </a:r>
            <a:br>
              <a:rPr lang="de-DE" dirty="0" smtClean="0"/>
            </a:br>
            <a:r>
              <a:rPr lang="de-DE" dirty="0" smtClean="0"/>
              <a:t>o</a:t>
            </a:r>
            <a:br>
              <a:rPr lang="de-DE" dirty="0" smtClean="0"/>
            </a:br>
            <a:r>
              <a:rPr lang="de-DE" dirty="0" smtClean="0"/>
              <a:t>r</a:t>
            </a:r>
            <a:endParaRPr lang="en-US" dirty="0"/>
          </a:p>
        </p:txBody>
      </p:sp>
      <p:sp>
        <p:nvSpPr>
          <p:cNvPr id="9" name="Rechteck 8"/>
          <p:cNvSpPr/>
          <p:nvPr/>
        </p:nvSpPr>
        <p:spPr>
          <a:xfrm>
            <a:off x="971600" y="1196752"/>
            <a:ext cx="1872208" cy="19442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de-DE" dirty="0" err="1" smtClean="0">
                <a:solidFill>
                  <a:schemeClr val="tx1"/>
                </a:solidFill>
              </a:rPr>
              <a:t>EventTime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4348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Times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take</a:t>
            </a:r>
            <a:r>
              <a:rPr lang="de-DE" dirty="0" smtClean="0"/>
              <a:t> </a:t>
            </a:r>
            <a:r>
              <a:rPr lang="de-DE" dirty="0" err="1" smtClean="0"/>
              <a:t>into</a:t>
            </a:r>
            <a:r>
              <a:rPr lang="de-DE" dirty="0" smtClean="0"/>
              <a:t> </a:t>
            </a:r>
            <a:r>
              <a:rPr lang="de-DE" dirty="0" err="1" smtClean="0"/>
              <a:t>account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xplosion 2 3"/>
          <p:cNvSpPr/>
          <p:nvPr/>
        </p:nvSpPr>
        <p:spPr>
          <a:xfrm>
            <a:off x="1475656" y="4149080"/>
            <a:ext cx="914400" cy="914400"/>
          </a:xfrm>
          <a:prstGeom prst="irregularSeal2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Gerade Verbindung mit Pfeil 5"/>
          <p:cNvCxnSpPr/>
          <p:nvPr/>
        </p:nvCxnSpPr>
        <p:spPr>
          <a:xfrm flipV="1">
            <a:off x="1932856" y="3717032"/>
            <a:ext cx="2423120" cy="88924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Gerade Verbindung mit Pfeil 6"/>
          <p:cNvCxnSpPr/>
          <p:nvPr/>
        </p:nvCxnSpPr>
        <p:spPr>
          <a:xfrm>
            <a:off x="1932856" y="4606280"/>
            <a:ext cx="982960" cy="170304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hteck 7"/>
          <p:cNvSpPr/>
          <p:nvPr/>
        </p:nvSpPr>
        <p:spPr>
          <a:xfrm>
            <a:off x="4355976" y="3284984"/>
            <a:ext cx="432048" cy="17784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Sen</a:t>
            </a:r>
            <a:br>
              <a:rPr lang="de-DE" dirty="0" smtClean="0"/>
            </a:br>
            <a:r>
              <a:rPr lang="de-DE" dirty="0" smtClean="0"/>
              <a:t>s</a:t>
            </a:r>
            <a:br>
              <a:rPr lang="de-DE" dirty="0" smtClean="0"/>
            </a:br>
            <a:r>
              <a:rPr lang="de-DE" dirty="0" smtClean="0"/>
              <a:t>o</a:t>
            </a:r>
            <a:br>
              <a:rPr lang="de-DE" dirty="0" smtClean="0"/>
            </a:br>
            <a:r>
              <a:rPr lang="de-DE" dirty="0" smtClean="0"/>
              <a:t>r</a:t>
            </a:r>
            <a:endParaRPr lang="en-US" dirty="0"/>
          </a:p>
        </p:txBody>
      </p:sp>
      <p:sp>
        <p:nvSpPr>
          <p:cNvPr id="9" name="Geschweifte Klammer links 8"/>
          <p:cNvSpPr/>
          <p:nvPr/>
        </p:nvSpPr>
        <p:spPr>
          <a:xfrm rot="4049122">
            <a:off x="2657064" y="2542193"/>
            <a:ext cx="622920" cy="2483068"/>
          </a:xfrm>
          <a:prstGeom prst="lef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feld 4"/>
          <p:cNvSpPr txBox="1"/>
          <p:nvPr/>
        </p:nvSpPr>
        <p:spPr>
          <a:xfrm rot="20234679">
            <a:off x="2002528" y="3119772"/>
            <a:ext cx="1625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Time </a:t>
            </a:r>
            <a:r>
              <a:rPr lang="de-DE" dirty="0" err="1" smtClean="0"/>
              <a:t>Of</a:t>
            </a:r>
            <a:r>
              <a:rPr lang="de-DE" dirty="0" smtClean="0"/>
              <a:t> Flight</a:t>
            </a:r>
            <a:endParaRPr lang="en-US" dirty="0"/>
          </a:p>
        </p:txBody>
      </p:sp>
      <p:sp>
        <p:nvSpPr>
          <p:cNvPr id="10" name="Rechteck 9"/>
          <p:cNvSpPr/>
          <p:nvPr/>
        </p:nvSpPr>
        <p:spPr>
          <a:xfrm>
            <a:off x="971600" y="1196752"/>
            <a:ext cx="1872208" cy="19442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>
              <a:lnSpc>
                <a:spcPct val="150000"/>
              </a:lnSpc>
            </a:pPr>
            <a:r>
              <a:rPr lang="de-DE" dirty="0" err="1" smtClean="0">
                <a:solidFill>
                  <a:schemeClr val="tx1"/>
                </a:solidFill>
              </a:rPr>
              <a:t>EventTime</a:t>
            </a:r>
            <a:endParaRPr lang="de-DE" dirty="0" smtClean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de-DE" dirty="0" err="1" smtClean="0">
                <a:solidFill>
                  <a:schemeClr val="tx1"/>
                </a:solidFill>
              </a:rPr>
              <a:t>TimeOfFlight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5058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Times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take</a:t>
            </a:r>
            <a:r>
              <a:rPr lang="de-DE" dirty="0" smtClean="0"/>
              <a:t> </a:t>
            </a:r>
            <a:r>
              <a:rPr lang="de-DE" dirty="0" err="1" smtClean="0"/>
              <a:t>into</a:t>
            </a:r>
            <a:r>
              <a:rPr lang="de-DE" dirty="0" smtClean="0"/>
              <a:t> </a:t>
            </a:r>
            <a:r>
              <a:rPr lang="de-DE" dirty="0" err="1" smtClean="0"/>
              <a:t>account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xplosion 2 3"/>
          <p:cNvSpPr/>
          <p:nvPr/>
        </p:nvSpPr>
        <p:spPr>
          <a:xfrm>
            <a:off x="1475656" y="4149080"/>
            <a:ext cx="914400" cy="914400"/>
          </a:xfrm>
          <a:prstGeom prst="irregularSeal2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Gerade Verbindung mit Pfeil 5"/>
          <p:cNvCxnSpPr/>
          <p:nvPr/>
        </p:nvCxnSpPr>
        <p:spPr>
          <a:xfrm flipV="1">
            <a:off x="1932856" y="3717032"/>
            <a:ext cx="2423120" cy="88924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Gerade Verbindung mit Pfeil 7"/>
          <p:cNvCxnSpPr/>
          <p:nvPr/>
        </p:nvCxnSpPr>
        <p:spPr>
          <a:xfrm>
            <a:off x="1932856" y="4606280"/>
            <a:ext cx="982960" cy="170304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hteck 8"/>
          <p:cNvSpPr/>
          <p:nvPr/>
        </p:nvSpPr>
        <p:spPr>
          <a:xfrm>
            <a:off x="4355976" y="3284984"/>
            <a:ext cx="432048" cy="17784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Sen</a:t>
            </a:r>
            <a:br>
              <a:rPr lang="de-DE" dirty="0" smtClean="0"/>
            </a:br>
            <a:r>
              <a:rPr lang="de-DE" dirty="0" smtClean="0"/>
              <a:t>s</a:t>
            </a:r>
            <a:br>
              <a:rPr lang="de-DE" dirty="0" smtClean="0"/>
            </a:br>
            <a:r>
              <a:rPr lang="de-DE" dirty="0" smtClean="0"/>
              <a:t>o</a:t>
            </a:r>
            <a:br>
              <a:rPr lang="de-DE" dirty="0" smtClean="0"/>
            </a:br>
            <a:r>
              <a:rPr lang="de-DE" dirty="0" smtClean="0"/>
              <a:t>r</a:t>
            </a:r>
            <a:endParaRPr lang="en-US" dirty="0"/>
          </a:p>
        </p:txBody>
      </p:sp>
      <p:sp>
        <p:nvSpPr>
          <p:cNvPr id="15" name="Rechteck 14"/>
          <p:cNvSpPr/>
          <p:nvPr/>
        </p:nvSpPr>
        <p:spPr>
          <a:xfrm>
            <a:off x="5220072" y="3922204"/>
            <a:ext cx="2160240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Electronics</a:t>
            </a:r>
            <a:endParaRPr lang="en-US" dirty="0"/>
          </a:p>
        </p:txBody>
      </p:sp>
      <p:cxnSp>
        <p:nvCxnSpPr>
          <p:cNvPr id="17" name="Gerade Verbindung 16"/>
          <p:cNvCxnSpPr>
            <a:stCxn id="9" idx="3"/>
            <a:endCxn id="15" idx="1"/>
          </p:cNvCxnSpPr>
          <p:nvPr/>
        </p:nvCxnSpPr>
        <p:spPr>
          <a:xfrm>
            <a:off x="4788024" y="4174232"/>
            <a:ext cx="432048" cy="0"/>
          </a:xfrm>
          <a:prstGeom prst="line">
            <a:avLst/>
          </a:prstGeom>
          <a:ln w="28575" cmpd="sng">
            <a:solidFill>
              <a:srgbClr val="0193D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mit Pfeil 20"/>
          <p:cNvCxnSpPr/>
          <p:nvPr/>
        </p:nvCxnSpPr>
        <p:spPr>
          <a:xfrm>
            <a:off x="5652120" y="2996952"/>
            <a:ext cx="3096344" cy="0"/>
          </a:xfrm>
          <a:prstGeom prst="straightConnector1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Gerade Verbindung mit Pfeil 28"/>
          <p:cNvCxnSpPr/>
          <p:nvPr/>
        </p:nvCxnSpPr>
        <p:spPr>
          <a:xfrm flipV="1">
            <a:off x="5652120" y="1484784"/>
            <a:ext cx="0" cy="1512168"/>
          </a:xfrm>
          <a:prstGeom prst="straightConnector1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Gerade Verbindung 30"/>
          <p:cNvCxnSpPr/>
          <p:nvPr/>
        </p:nvCxnSpPr>
        <p:spPr>
          <a:xfrm flipV="1">
            <a:off x="6012160" y="1916832"/>
            <a:ext cx="432048" cy="108012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Gerade Verbindung 32"/>
          <p:cNvCxnSpPr/>
          <p:nvPr/>
        </p:nvCxnSpPr>
        <p:spPr>
          <a:xfrm>
            <a:off x="6444208" y="1916832"/>
            <a:ext cx="2077119" cy="108012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Gerade Verbindung 35"/>
          <p:cNvCxnSpPr/>
          <p:nvPr/>
        </p:nvCxnSpPr>
        <p:spPr>
          <a:xfrm>
            <a:off x="5652120" y="2636912"/>
            <a:ext cx="3096344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feld 36"/>
          <p:cNvSpPr txBox="1"/>
          <p:nvPr/>
        </p:nvSpPr>
        <p:spPr>
          <a:xfrm>
            <a:off x="5174887" y="1345720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U</a:t>
            </a:r>
            <a:endParaRPr lang="en-US" dirty="0"/>
          </a:p>
        </p:txBody>
      </p:sp>
      <p:sp>
        <p:nvSpPr>
          <p:cNvPr id="38" name="Textfeld 37"/>
          <p:cNvSpPr txBox="1"/>
          <p:nvPr/>
        </p:nvSpPr>
        <p:spPr>
          <a:xfrm>
            <a:off x="5151598" y="2483604"/>
            <a:ext cx="53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U</a:t>
            </a:r>
            <a:r>
              <a:rPr lang="de-DE" baseline="-25000" dirty="0" err="1" smtClean="0"/>
              <a:t>thr</a:t>
            </a:r>
            <a:endParaRPr lang="en-US" baseline="-25000" dirty="0"/>
          </a:p>
        </p:txBody>
      </p:sp>
      <p:sp>
        <p:nvSpPr>
          <p:cNvPr id="39" name="Textfeld 38"/>
          <p:cNvSpPr txBox="1"/>
          <p:nvPr/>
        </p:nvSpPr>
        <p:spPr>
          <a:xfrm>
            <a:off x="8396934" y="3061192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t</a:t>
            </a:r>
            <a:endParaRPr lang="en-US" dirty="0"/>
          </a:p>
        </p:txBody>
      </p:sp>
      <p:cxnSp>
        <p:nvCxnSpPr>
          <p:cNvPr id="42" name="Gerade Verbindung mit Pfeil 41"/>
          <p:cNvCxnSpPr/>
          <p:nvPr/>
        </p:nvCxnSpPr>
        <p:spPr>
          <a:xfrm flipV="1">
            <a:off x="6156176" y="2636912"/>
            <a:ext cx="0" cy="36004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feld 42"/>
          <p:cNvSpPr txBox="1"/>
          <p:nvPr/>
        </p:nvSpPr>
        <p:spPr>
          <a:xfrm>
            <a:off x="5844408" y="3101554"/>
            <a:ext cx="1355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TimeStamp</a:t>
            </a:r>
            <a:endParaRPr lang="en-US" dirty="0"/>
          </a:p>
        </p:txBody>
      </p:sp>
      <p:sp>
        <p:nvSpPr>
          <p:cNvPr id="24" name="Rechteck 23"/>
          <p:cNvSpPr/>
          <p:nvPr/>
        </p:nvSpPr>
        <p:spPr>
          <a:xfrm>
            <a:off x="971600" y="1196752"/>
            <a:ext cx="1872208" cy="19442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>
              <a:lnSpc>
                <a:spcPct val="150000"/>
              </a:lnSpc>
            </a:pPr>
            <a:r>
              <a:rPr lang="de-DE" dirty="0" err="1" smtClean="0">
                <a:solidFill>
                  <a:schemeClr val="tx1"/>
                </a:solidFill>
              </a:rPr>
              <a:t>EventTime</a:t>
            </a:r>
            <a:endParaRPr lang="de-DE" dirty="0" smtClean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de-DE" dirty="0" err="1" smtClean="0">
                <a:solidFill>
                  <a:schemeClr val="tx1"/>
                </a:solidFill>
              </a:rPr>
              <a:t>TimeOfFlight</a:t>
            </a:r>
            <a:endParaRPr lang="de-DE" dirty="0" smtClean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de-DE" dirty="0" err="1" smtClean="0">
                <a:solidFill>
                  <a:schemeClr val="tx1"/>
                </a:solidFill>
              </a:rPr>
              <a:t>TimeStamp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6818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Times to take into account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xplosion 2 3"/>
          <p:cNvSpPr/>
          <p:nvPr/>
        </p:nvSpPr>
        <p:spPr>
          <a:xfrm>
            <a:off x="1475656" y="4149080"/>
            <a:ext cx="914400" cy="914400"/>
          </a:xfrm>
          <a:prstGeom prst="irregularSeal2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Gerade Verbindung mit Pfeil 5"/>
          <p:cNvCxnSpPr/>
          <p:nvPr/>
        </p:nvCxnSpPr>
        <p:spPr>
          <a:xfrm flipV="1">
            <a:off x="1932856" y="3717032"/>
            <a:ext cx="2423120" cy="88924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Gerade Verbindung mit Pfeil 7"/>
          <p:cNvCxnSpPr/>
          <p:nvPr/>
        </p:nvCxnSpPr>
        <p:spPr>
          <a:xfrm>
            <a:off x="1932856" y="4606280"/>
            <a:ext cx="982960" cy="170304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hteck 8"/>
          <p:cNvSpPr/>
          <p:nvPr/>
        </p:nvSpPr>
        <p:spPr>
          <a:xfrm>
            <a:off x="4355976" y="3284984"/>
            <a:ext cx="432048" cy="17784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Sen</a:t>
            </a:r>
            <a:br>
              <a:rPr lang="en-US" smtClean="0"/>
            </a:br>
            <a:r>
              <a:rPr lang="en-US" smtClean="0"/>
              <a:t>s</a:t>
            </a:r>
            <a:br>
              <a:rPr lang="en-US" smtClean="0"/>
            </a:br>
            <a:r>
              <a:rPr lang="en-US" smtClean="0"/>
              <a:t>o</a:t>
            </a:r>
            <a:br>
              <a:rPr lang="en-US" smtClean="0"/>
            </a:br>
            <a:r>
              <a:rPr lang="en-US" smtClean="0"/>
              <a:t>r</a:t>
            </a:r>
            <a:endParaRPr lang="en-US"/>
          </a:p>
        </p:txBody>
      </p:sp>
      <p:sp>
        <p:nvSpPr>
          <p:cNvPr id="15" name="Rechteck 14"/>
          <p:cNvSpPr/>
          <p:nvPr/>
        </p:nvSpPr>
        <p:spPr>
          <a:xfrm>
            <a:off x="5220072" y="3922204"/>
            <a:ext cx="2160240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Electronics</a:t>
            </a:r>
            <a:endParaRPr lang="en-US"/>
          </a:p>
        </p:txBody>
      </p:sp>
      <p:cxnSp>
        <p:nvCxnSpPr>
          <p:cNvPr id="17" name="Gerade Verbindung 16"/>
          <p:cNvCxnSpPr>
            <a:stCxn id="9" idx="3"/>
            <a:endCxn id="15" idx="1"/>
          </p:cNvCxnSpPr>
          <p:nvPr/>
        </p:nvCxnSpPr>
        <p:spPr>
          <a:xfrm>
            <a:off x="4788024" y="4174232"/>
            <a:ext cx="432048" cy="0"/>
          </a:xfrm>
          <a:prstGeom prst="line">
            <a:avLst/>
          </a:prstGeom>
          <a:ln w="28575" cmpd="sng">
            <a:solidFill>
              <a:srgbClr val="0193D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mit Pfeil 20"/>
          <p:cNvCxnSpPr/>
          <p:nvPr/>
        </p:nvCxnSpPr>
        <p:spPr>
          <a:xfrm>
            <a:off x="5652120" y="2996952"/>
            <a:ext cx="3096344" cy="0"/>
          </a:xfrm>
          <a:prstGeom prst="straightConnector1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Gerade Verbindung mit Pfeil 28"/>
          <p:cNvCxnSpPr/>
          <p:nvPr/>
        </p:nvCxnSpPr>
        <p:spPr>
          <a:xfrm flipV="1">
            <a:off x="5652120" y="1484784"/>
            <a:ext cx="0" cy="1512168"/>
          </a:xfrm>
          <a:prstGeom prst="straightConnector1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Gerade Verbindung 30"/>
          <p:cNvCxnSpPr/>
          <p:nvPr/>
        </p:nvCxnSpPr>
        <p:spPr>
          <a:xfrm flipV="1">
            <a:off x="6012160" y="1916832"/>
            <a:ext cx="432048" cy="108012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Gerade Verbindung 32"/>
          <p:cNvCxnSpPr/>
          <p:nvPr/>
        </p:nvCxnSpPr>
        <p:spPr>
          <a:xfrm>
            <a:off x="6444208" y="1916832"/>
            <a:ext cx="2077119" cy="108012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Gerade Verbindung 35"/>
          <p:cNvCxnSpPr/>
          <p:nvPr/>
        </p:nvCxnSpPr>
        <p:spPr>
          <a:xfrm>
            <a:off x="5652120" y="2636912"/>
            <a:ext cx="3096344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feld 36"/>
          <p:cNvSpPr txBox="1"/>
          <p:nvPr/>
        </p:nvSpPr>
        <p:spPr>
          <a:xfrm>
            <a:off x="5174887" y="1345720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U</a:t>
            </a:r>
            <a:endParaRPr lang="en-US"/>
          </a:p>
        </p:txBody>
      </p:sp>
      <p:sp>
        <p:nvSpPr>
          <p:cNvPr id="38" name="Textfeld 37"/>
          <p:cNvSpPr txBox="1"/>
          <p:nvPr/>
        </p:nvSpPr>
        <p:spPr>
          <a:xfrm>
            <a:off x="5151598" y="2483604"/>
            <a:ext cx="53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U</a:t>
            </a:r>
            <a:r>
              <a:rPr lang="en-US" baseline="-25000" smtClean="0"/>
              <a:t>thr</a:t>
            </a:r>
            <a:endParaRPr lang="en-US" baseline="-25000"/>
          </a:p>
        </p:txBody>
      </p:sp>
      <p:sp>
        <p:nvSpPr>
          <p:cNvPr id="39" name="Textfeld 38"/>
          <p:cNvSpPr txBox="1"/>
          <p:nvPr/>
        </p:nvSpPr>
        <p:spPr>
          <a:xfrm>
            <a:off x="8396934" y="3061192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t</a:t>
            </a:r>
            <a:endParaRPr lang="en-US"/>
          </a:p>
        </p:txBody>
      </p:sp>
      <p:cxnSp>
        <p:nvCxnSpPr>
          <p:cNvPr id="42" name="Gerade Verbindung mit Pfeil 41"/>
          <p:cNvCxnSpPr/>
          <p:nvPr/>
        </p:nvCxnSpPr>
        <p:spPr>
          <a:xfrm flipV="1">
            <a:off x="6300192" y="2636912"/>
            <a:ext cx="0" cy="36004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feld 42"/>
          <p:cNvSpPr txBox="1"/>
          <p:nvPr/>
        </p:nvSpPr>
        <p:spPr>
          <a:xfrm>
            <a:off x="5844408" y="3101554"/>
            <a:ext cx="20441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TimeStamp</a:t>
            </a:r>
            <a:r>
              <a:rPr lang="en-US" dirty="0" smtClean="0"/>
              <a:t> is</a:t>
            </a:r>
            <a:br>
              <a:rPr lang="en-US" dirty="0" smtClean="0"/>
            </a:br>
            <a:r>
              <a:rPr lang="en-US" dirty="0" smtClean="0"/>
              <a:t>charge dependent</a:t>
            </a:r>
            <a:endParaRPr lang="en-US" dirty="0"/>
          </a:p>
        </p:txBody>
      </p:sp>
      <p:cxnSp>
        <p:nvCxnSpPr>
          <p:cNvPr id="48" name="Gerade Verbindung 47"/>
          <p:cNvCxnSpPr/>
          <p:nvPr/>
        </p:nvCxnSpPr>
        <p:spPr>
          <a:xfrm flipV="1">
            <a:off x="6012160" y="2456892"/>
            <a:ext cx="432048" cy="54006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Gerade Verbindung 49"/>
          <p:cNvCxnSpPr/>
          <p:nvPr/>
        </p:nvCxnSpPr>
        <p:spPr>
          <a:xfrm>
            <a:off x="6444208" y="2456892"/>
            <a:ext cx="1152128" cy="56370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hteck 23"/>
          <p:cNvSpPr/>
          <p:nvPr/>
        </p:nvSpPr>
        <p:spPr>
          <a:xfrm>
            <a:off x="971600" y="1196752"/>
            <a:ext cx="1872208" cy="19442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>
              <a:lnSpc>
                <a:spcPct val="150000"/>
              </a:lnSpc>
            </a:pPr>
            <a:r>
              <a:rPr lang="en-US" smtClean="0">
                <a:solidFill>
                  <a:schemeClr val="tx1"/>
                </a:solidFill>
              </a:rPr>
              <a:t>EventTime</a:t>
            </a:r>
          </a:p>
          <a:p>
            <a:pPr>
              <a:lnSpc>
                <a:spcPct val="150000"/>
              </a:lnSpc>
            </a:pPr>
            <a:r>
              <a:rPr lang="en-US" smtClean="0">
                <a:solidFill>
                  <a:schemeClr val="tx1"/>
                </a:solidFill>
              </a:rPr>
              <a:t>TimeOfFlight</a:t>
            </a:r>
          </a:p>
          <a:p>
            <a:pPr>
              <a:lnSpc>
                <a:spcPct val="150000"/>
              </a:lnSpc>
            </a:pPr>
            <a:r>
              <a:rPr lang="en-US" smtClean="0">
                <a:solidFill>
                  <a:schemeClr val="tx1"/>
                </a:solidFill>
              </a:rPr>
              <a:t>TimeStamp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5844408" y="1300118"/>
            <a:ext cx="29633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Signal with different charge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644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Times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take</a:t>
            </a:r>
            <a:r>
              <a:rPr lang="de-DE" dirty="0" smtClean="0"/>
              <a:t> </a:t>
            </a:r>
            <a:r>
              <a:rPr lang="de-DE" dirty="0" err="1" smtClean="0"/>
              <a:t>into</a:t>
            </a:r>
            <a:r>
              <a:rPr lang="de-DE" dirty="0" smtClean="0"/>
              <a:t> </a:t>
            </a:r>
            <a:r>
              <a:rPr lang="de-DE" dirty="0" err="1" smtClean="0"/>
              <a:t>account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xplosion 2 3"/>
          <p:cNvSpPr/>
          <p:nvPr/>
        </p:nvSpPr>
        <p:spPr>
          <a:xfrm>
            <a:off x="1475656" y="4149080"/>
            <a:ext cx="914400" cy="914400"/>
          </a:xfrm>
          <a:prstGeom prst="irregularSeal2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Gerade Verbindung mit Pfeil 5"/>
          <p:cNvCxnSpPr/>
          <p:nvPr/>
        </p:nvCxnSpPr>
        <p:spPr>
          <a:xfrm flipV="1">
            <a:off x="1932856" y="3717032"/>
            <a:ext cx="2423120" cy="88924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Gerade Verbindung mit Pfeil 7"/>
          <p:cNvCxnSpPr/>
          <p:nvPr/>
        </p:nvCxnSpPr>
        <p:spPr>
          <a:xfrm>
            <a:off x="1932856" y="4606280"/>
            <a:ext cx="982960" cy="170304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hteck 8"/>
          <p:cNvSpPr/>
          <p:nvPr/>
        </p:nvSpPr>
        <p:spPr>
          <a:xfrm>
            <a:off x="4355976" y="3284984"/>
            <a:ext cx="432048" cy="17784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Sen</a:t>
            </a:r>
            <a:br>
              <a:rPr lang="de-DE" dirty="0" smtClean="0"/>
            </a:br>
            <a:r>
              <a:rPr lang="de-DE" dirty="0" smtClean="0"/>
              <a:t>s</a:t>
            </a:r>
            <a:br>
              <a:rPr lang="de-DE" dirty="0" smtClean="0"/>
            </a:br>
            <a:r>
              <a:rPr lang="de-DE" dirty="0" smtClean="0"/>
              <a:t>o</a:t>
            </a:r>
            <a:br>
              <a:rPr lang="de-DE" dirty="0" smtClean="0"/>
            </a:br>
            <a:r>
              <a:rPr lang="de-DE" dirty="0" smtClean="0"/>
              <a:t>r</a:t>
            </a:r>
            <a:endParaRPr lang="en-US" dirty="0"/>
          </a:p>
        </p:txBody>
      </p:sp>
      <p:sp>
        <p:nvSpPr>
          <p:cNvPr id="15" name="Rechteck 14"/>
          <p:cNvSpPr/>
          <p:nvPr/>
        </p:nvSpPr>
        <p:spPr>
          <a:xfrm>
            <a:off x="5220072" y="3922204"/>
            <a:ext cx="2160240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Electronics</a:t>
            </a:r>
            <a:endParaRPr lang="en-US" dirty="0"/>
          </a:p>
        </p:txBody>
      </p:sp>
      <p:cxnSp>
        <p:nvCxnSpPr>
          <p:cNvPr id="17" name="Gerade Verbindung 16"/>
          <p:cNvCxnSpPr>
            <a:stCxn id="9" idx="3"/>
            <a:endCxn id="15" idx="1"/>
          </p:cNvCxnSpPr>
          <p:nvPr/>
        </p:nvCxnSpPr>
        <p:spPr>
          <a:xfrm>
            <a:off x="4788024" y="4174232"/>
            <a:ext cx="432048" cy="0"/>
          </a:xfrm>
          <a:prstGeom prst="line">
            <a:avLst/>
          </a:prstGeom>
          <a:ln w="28575" cmpd="sng">
            <a:solidFill>
              <a:srgbClr val="0193D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mit Pfeil 20"/>
          <p:cNvCxnSpPr/>
          <p:nvPr/>
        </p:nvCxnSpPr>
        <p:spPr>
          <a:xfrm>
            <a:off x="5652120" y="2996952"/>
            <a:ext cx="3096344" cy="0"/>
          </a:xfrm>
          <a:prstGeom prst="straightConnector1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Gerade Verbindung mit Pfeil 28"/>
          <p:cNvCxnSpPr/>
          <p:nvPr/>
        </p:nvCxnSpPr>
        <p:spPr>
          <a:xfrm flipV="1">
            <a:off x="5652120" y="1484784"/>
            <a:ext cx="0" cy="1512168"/>
          </a:xfrm>
          <a:prstGeom prst="straightConnector1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Gerade Verbindung 30"/>
          <p:cNvCxnSpPr/>
          <p:nvPr/>
        </p:nvCxnSpPr>
        <p:spPr>
          <a:xfrm flipV="1">
            <a:off x="6012160" y="1916832"/>
            <a:ext cx="432048" cy="108012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Gerade Verbindung 32"/>
          <p:cNvCxnSpPr/>
          <p:nvPr/>
        </p:nvCxnSpPr>
        <p:spPr>
          <a:xfrm>
            <a:off x="6444208" y="1916832"/>
            <a:ext cx="2077119" cy="108012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Gerade Verbindung 35"/>
          <p:cNvCxnSpPr/>
          <p:nvPr/>
        </p:nvCxnSpPr>
        <p:spPr>
          <a:xfrm>
            <a:off x="5652120" y="2636912"/>
            <a:ext cx="3096344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feld 36"/>
          <p:cNvSpPr txBox="1"/>
          <p:nvPr/>
        </p:nvSpPr>
        <p:spPr>
          <a:xfrm>
            <a:off x="5174887" y="1345720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U</a:t>
            </a:r>
            <a:endParaRPr lang="en-US" dirty="0"/>
          </a:p>
        </p:txBody>
      </p:sp>
      <p:sp>
        <p:nvSpPr>
          <p:cNvPr id="38" name="Textfeld 37"/>
          <p:cNvSpPr txBox="1"/>
          <p:nvPr/>
        </p:nvSpPr>
        <p:spPr>
          <a:xfrm>
            <a:off x="5151598" y="2483604"/>
            <a:ext cx="53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U</a:t>
            </a:r>
            <a:r>
              <a:rPr lang="de-DE" baseline="-25000" dirty="0" err="1" smtClean="0"/>
              <a:t>thr</a:t>
            </a:r>
            <a:endParaRPr lang="en-US" baseline="-25000" dirty="0"/>
          </a:p>
        </p:txBody>
      </p:sp>
      <p:sp>
        <p:nvSpPr>
          <p:cNvPr id="39" name="Textfeld 38"/>
          <p:cNvSpPr txBox="1"/>
          <p:nvPr/>
        </p:nvSpPr>
        <p:spPr>
          <a:xfrm>
            <a:off x="8396934" y="3061192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t</a:t>
            </a:r>
            <a:endParaRPr lang="en-US" dirty="0"/>
          </a:p>
        </p:txBody>
      </p:sp>
      <p:sp>
        <p:nvSpPr>
          <p:cNvPr id="23" name="Rechteck 22"/>
          <p:cNvSpPr/>
          <p:nvPr/>
        </p:nvSpPr>
        <p:spPr>
          <a:xfrm>
            <a:off x="971600" y="1196752"/>
            <a:ext cx="1872208" cy="19442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>
              <a:lnSpc>
                <a:spcPct val="150000"/>
              </a:lnSpc>
            </a:pPr>
            <a:r>
              <a:rPr lang="de-DE" dirty="0" err="1" smtClean="0">
                <a:solidFill>
                  <a:schemeClr val="tx1"/>
                </a:solidFill>
              </a:rPr>
              <a:t>EventTime</a:t>
            </a:r>
            <a:endParaRPr lang="de-DE" dirty="0" smtClean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de-DE" dirty="0" err="1" smtClean="0">
                <a:solidFill>
                  <a:schemeClr val="tx1"/>
                </a:solidFill>
              </a:rPr>
              <a:t>TimeOfFlight</a:t>
            </a:r>
            <a:endParaRPr lang="de-DE" dirty="0" smtClean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de-DE" dirty="0" err="1" smtClean="0">
                <a:solidFill>
                  <a:schemeClr val="tx1"/>
                </a:solidFill>
              </a:rPr>
              <a:t>TimeStamp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0218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Times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take</a:t>
            </a:r>
            <a:r>
              <a:rPr lang="de-DE" dirty="0" smtClean="0"/>
              <a:t> </a:t>
            </a:r>
            <a:r>
              <a:rPr lang="de-DE" dirty="0" err="1" smtClean="0"/>
              <a:t>into</a:t>
            </a:r>
            <a:r>
              <a:rPr lang="de-DE" dirty="0" smtClean="0"/>
              <a:t> </a:t>
            </a:r>
            <a:r>
              <a:rPr lang="de-DE" dirty="0" err="1" smtClean="0"/>
              <a:t>account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xplosion 2 3"/>
          <p:cNvSpPr/>
          <p:nvPr/>
        </p:nvSpPr>
        <p:spPr>
          <a:xfrm>
            <a:off x="1475656" y="4149080"/>
            <a:ext cx="914400" cy="914400"/>
          </a:xfrm>
          <a:prstGeom prst="irregularSeal2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Gerade Verbindung mit Pfeil 5"/>
          <p:cNvCxnSpPr/>
          <p:nvPr/>
        </p:nvCxnSpPr>
        <p:spPr>
          <a:xfrm flipV="1">
            <a:off x="1932856" y="3717032"/>
            <a:ext cx="2423120" cy="88924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Gerade Verbindung mit Pfeil 7"/>
          <p:cNvCxnSpPr/>
          <p:nvPr/>
        </p:nvCxnSpPr>
        <p:spPr>
          <a:xfrm>
            <a:off x="1932856" y="4606280"/>
            <a:ext cx="982960" cy="170304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hteck 8"/>
          <p:cNvSpPr/>
          <p:nvPr/>
        </p:nvSpPr>
        <p:spPr>
          <a:xfrm>
            <a:off x="4355976" y="3284984"/>
            <a:ext cx="432048" cy="17784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Sen</a:t>
            </a:r>
            <a:br>
              <a:rPr lang="de-DE" dirty="0" smtClean="0"/>
            </a:br>
            <a:r>
              <a:rPr lang="de-DE" dirty="0" smtClean="0"/>
              <a:t>s</a:t>
            </a:r>
            <a:br>
              <a:rPr lang="de-DE" dirty="0" smtClean="0"/>
            </a:br>
            <a:r>
              <a:rPr lang="de-DE" dirty="0" smtClean="0"/>
              <a:t>o</a:t>
            </a:r>
            <a:br>
              <a:rPr lang="de-DE" dirty="0" smtClean="0"/>
            </a:br>
            <a:r>
              <a:rPr lang="de-DE" dirty="0" smtClean="0"/>
              <a:t>r</a:t>
            </a:r>
            <a:endParaRPr lang="en-US" dirty="0"/>
          </a:p>
        </p:txBody>
      </p:sp>
      <p:sp>
        <p:nvSpPr>
          <p:cNvPr id="15" name="Rechteck 14"/>
          <p:cNvSpPr/>
          <p:nvPr/>
        </p:nvSpPr>
        <p:spPr>
          <a:xfrm>
            <a:off x="5220072" y="3922204"/>
            <a:ext cx="2160240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Electronics</a:t>
            </a:r>
            <a:endParaRPr lang="en-US" dirty="0"/>
          </a:p>
        </p:txBody>
      </p:sp>
      <p:cxnSp>
        <p:nvCxnSpPr>
          <p:cNvPr id="17" name="Gerade Verbindung 16"/>
          <p:cNvCxnSpPr>
            <a:stCxn id="9" idx="3"/>
            <a:endCxn id="15" idx="1"/>
          </p:cNvCxnSpPr>
          <p:nvPr/>
        </p:nvCxnSpPr>
        <p:spPr>
          <a:xfrm>
            <a:off x="4788024" y="4174232"/>
            <a:ext cx="432048" cy="0"/>
          </a:xfrm>
          <a:prstGeom prst="line">
            <a:avLst/>
          </a:prstGeom>
          <a:ln w="28575" cmpd="sng">
            <a:solidFill>
              <a:srgbClr val="0193D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mit Pfeil 20"/>
          <p:cNvCxnSpPr/>
          <p:nvPr/>
        </p:nvCxnSpPr>
        <p:spPr>
          <a:xfrm>
            <a:off x="5652120" y="2996952"/>
            <a:ext cx="3096344" cy="0"/>
          </a:xfrm>
          <a:prstGeom prst="straightConnector1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Gerade Verbindung mit Pfeil 28"/>
          <p:cNvCxnSpPr/>
          <p:nvPr/>
        </p:nvCxnSpPr>
        <p:spPr>
          <a:xfrm flipV="1">
            <a:off x="5652120" y="1484784"/>
            <a:ext cx="0" cy="1512168"/>
          </a:xfrm>
          <a:prstGeom prst="straightConnector1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Gerade Verbindung 30"/>
          <p:cNvCxnSpPr/>
          <p:nvPr/>
        </p:nvCxnSpPr>
        <p:spPr>
          <a:xfrm flipV="1">
            <a:off x="6012160" y="1916832"/>
            <a:ext cx="432048" cy="108012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Gerade Verbindung 32"/>
          <p:cNvCxnSpPr/>
          <p:nvPr/>
        </p:nvCxnSpPr>
        <p:spPr>
          <a:xfrm>
            <a:off x="6444208" y="1916832"/>
            <a:ext cx="2077119" cy="108012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Gerade Verbindung 35"/>
          <p:cNvCxnSpPr/>
          <p:nvPr/>
        </p:nvCxnSpPr>
        <p:spPr>
          <a:xfrm>
            <a:off x="5652120" y="2636912"/>
            <a:ext cx="3096344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feld 36"/>
          <p:cNvSpPr txBox="1"/>
          <p:nvPr/>
        </p:nvSpPr>
        <p:spPr>
          <a:xfrm>
            <a:off x="5174887" y="1345720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U</a:t>
            </a:r>
            <a:endParaRPr lang="en-US" dirty="0"/>
          </a:p>
        </p:txBody>
      </p:sp>
      <p:sp>
        <p:nvSpPr>
          <p:cNvPr id="38" name="Textfeld 37"/>
          <p:cNvSpPr txBox="1"/>
          <p:nvPr/>
        </p:nvSpPr>
        <p:spPr>
          <a:xfrm>
            <a:off x="5151598" y="2483604"/>
            <a:ext cx="53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U</a:t>
            </a:r>
            <a:r>
              <a:rPr lang="de-DE" baseline="-25000" dirty="0" err="1" smtClean="0"/>
              <a:t>thr</a:t>
            </a:r>
            <a:endParaRPr lang="en-US" baseline="-25000" dirty="0"/>
          </a:p>
        </p:txBody>
      </p:sp>
      <p:sp>
        <p:nvSpPr>
          <p:cNvPr id="39" name="Textfeld 38"/>
          <p:cNvSpPr txBox="1"/>
          <p:nvPr/>
        </p:nvSpPr>
        <p:spPr>
          <a:xfrm>
            <a:off x="8396934" y="3061192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t</a:t>
            </a:r>
            <a:endParaRPr lang="en-US" dirty="0"/>
          </a:p>
        </p:txBody>
      </p:sp>
      <p:cxnSp>
        <p:nvCxnSpPr>
          <p:cNvPr id="19" name="Gerade Verbindung 18"/>
          <p:cNvCxnSpPr/>
          <p:nvPr/>
        </p:nvCxnSpPr>
        <p:spPr>
          <a:xfrm flipV="1">
            <a:off x="7078361" y="1715052"/>
            <a:ext cx="216024" cy="56182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19"/>
          <p:cNvCxnSpPr/>
          <p:nvPr/>
        </p:nvCxnSpPr>
        <p:spPr>
          <a:xfrm>
            <a:off x="7294385" y="1715052"/>
            <a:ext cx="1670103" cy="92186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feld 17"/>
          <p:cNvSpPr txBox="1"/>
          <p:nvPr/>
        </p:nvSpPr>
        <p:spPr>
          <a:xfrm>
            <a:off x="6804248" y="980728"/>
            <a:ext cx="17748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2nd </a:t>
            </a:r>
            <a:r>
              <a:rPr lang="de-DE" dirty="0" err="1" smtClean="0"/>
              <a:t>hit</a:t>
            </a:r>
            <a:r>
              <a:rPr lang="de-DE" dirty="0" smtClean="0"/>
              <a:t> in same</a:t>
            </a:r>
            <a:br>
              <a:rPr lang="de-DE" dirty="0" smtClean="0"/>
            </a:br>
            <a:r>
              <a:rPr lang="de-DE" dirty="0" err="1" smtClean="0"/>
              <a:t>detector</a:t>
            </a:r>
            <a:r>
              <a:rPr lang="de-DE" dirty="0" smtClean="0"/>
              <a:t> </a:t>
            </a:r>
            <a:r>
              <a:rPr lang="de-DE" dirty="0" err="1" smtClean="0"/>
              <a:t>elemet</a:t>
            </a:r>
            <a:endParaRPr lang="en-US" dirty="0"/>
          </a:p>
        </p:txBody>
      </p:sp>
      <p:sp>
        <p:nvSpPr>
          <p:cNvPr id="32" name="Rechteck 31"/>
          <p:cNvSpPr/>
          <p:nvPr/>
        </p:nvSpPr>
        <p:spPr>
          <a:xfrm>
            <a:off x="971600" y="1196752"/>
            <a:ext cx="1872208" cy="19442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>
              <a:lnSpc>
                <a:spcPct val="150000"/>
              </a:lnSpc>
            </a:pPr>
            <a:r>
              <a:rPr lang="de-DE" dirty="0" err="1" smtClean="0">
                <a:solidFill>
                  <a:schemeClr val="tx1"/>
                </a:solidFill>
              </a:rPr>
              <a:t>EventTime</a:t>
            </a:r>
            <a:endParaRPr lang="de-DE" dirty="0" smtClean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de-DE" dirty="0" err="1" smtClean="0">
                <a:solidFill>
                  <a:schemeClr val="tx1"/>
                </a:solidFill>
              </a:rPr>
              <a:t>TimeOfFlight</a:t>
            </a:r>
            <a:endParaRPr lang="de-DE" dirty="0" smtClean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de-DE" dirty="0" err="1" smtClean="0">
                <a:solidFill>
                  <a:schemeClr val="tx1"/>
                </a:solidFill>
              </a:rPr>
              <a:t>TimeStamp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3672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Times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take</a:t>
            </a:r>
            <a:r>
              <a:rPr lang="de-DE" dirty="0" smtClean="0"/>
              <a:t> </a:t>
            </a:r>
            <a:r>
              <a:rPr lang="de-DE" dirty="0" err="1" smtClean="0"/>
              <a:t>into</a:t>
            </a:r>
            <a:r>
              <a:rPr lang="de-DE" dirty="0" smtClean="0"/>
              <a:t> </a:t>
            </a:r>
            <a:r>
              <a:rPr lang="de-DE" dirty="0" err="1" smtClean="0"/>
              <a:t>account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xplosion 2 3"/>
          <p:cNvSpPr/>
          <p:nvPr/>
        </p:nvSpPr>
        <p:spPr>
          <a:xfrm>
            <a:off x="1475656" y="4149080"/>
            <a:ext cx="914400" cy="914400"/>
          </a:xfrm>
          <a:prstGeom prst="irregularSeal2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Gerade Verbindung mit Pfeil 5"/>
          <p:cNvCxnSpPr/>
          <p:nvPr/>
        </p:nvCxnSpPr>
        <p:spPr>
          <a:xfrm flipV="1">
            <a:off x="1932856" y="3717032"/>
            <a:ext cx="2423120" cy="88924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Gerade Verbindung mit Pfeil 7"/>
          <p:cNvCxnSpPr/>
          <p:nvPr/>
        </p:nvCxnSpPr>
        <p:spPr>
          <a:xfrm>
            <a:off x="1932856" y="4606280"/>
            <a:ext cx="982960" cy="170304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hteck 8"/>
          <p:cNvSpPr/>
          <p:nvPr/>
        </p:nvSpPr>
        <p:spPr>
          <a:xfrm>
            <a:off x="4355976" y="3284984"/>
            <a:ext cx="432048" cy="17784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Sen</a:t>
            </a:r>
            <a:br>
              <a:rPr lang="de-DE" dirty="0" smtClean="0"/>
            </a:br>
            <a:r>
              <a:rPr lang="de-DE" dirty="0" smtClean="0"/>
              <a:t>s</a:t>
            </a:r>
            <a:br>
              <a:rPr lang="de-DE" dirty="0" smtClean="0"/>
            </a:br>
            <a:r>
              <a:rPr lang="de-DE" dirty="0" smtClean="0"/>
              <a:t>o</a:t>
            </a:r>
            <a:br>
              <a:rPr lang="de-DE" dirty="0" smtClean="0"/>
            </a:br>
            <a:r>
              <a:rPr lang="de-DE" dirty="0" smtClean="0"/>
              <a:t>r</a:t>
            </a:r>
            <a:endParaRPr lang="en-US" dirty="0"/>
          </a:p>
        </p:txBody>
      </p:sp>
      <p:sp>
        <p:nvSpPr>
          <p:cNvPr id="15" name="Rechteck 14"/>
          <p:cNvSpPr/>
          <p:nvPr/>
        </p:nvSpPr>
        <p:spPr>
          <a:xfrm>
            <a:off x="5220072" y="3922204"/>
            <a:ext cx="2160240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Electronics</a:t>
            </a:r>
            <a:endParaRPr lang="en-US" dirty="0"/>
          </a:p>
        </p:txBody>
      </p:sp>
      <p:cxnSp>
        <p:nvCxnSpPr>
          <p:cNvPr id="17" name="Gerade Verbindung 16"/>
          <p:cNvCxnSpPr>
            <a:stCxn id="9" idx="3"/>
            <a:endCxn id="15" idx="1"/>
          </p:cNvCxnSpPr>
          <p:nvPr/>
        </p:nvCxnSpPr>
        <p:spPr>
          <a:xfrm>
            <a:off x="4788024" y="4174232"/>
            <a:ext cx="432048" cy="0"/>
          </a:xfrm>
          <a:prstGeom prst="line">
            <a:avLst/>
          </a:prstGeom>
          <a:ln w="28575" cmpd="sng">
            <a:solidFill>
              <a:srgbClr val="0193D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mit Pfeil 20"/>
          <p:cNvCxnSpPr/>
          <p:nvPr/>
        </p:nvCxnSpPr>
        <p:spPr>
          <a:xfrm>
            <a:off x="5652120" y="2996952"/>
            <a:ext cx="3096344" cy="0"/>
          </a:xfrm>
          <a:prstGeom prst="straightConnector1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Gerade Verbindung mit Pfeil 28"/>
          <p:cNvCxnSpPr/>
          <p:nvPr/>
        </p:nvCxnSpPr>
        <p:spPr>
          <a:xfrm flipV="1">
            <a:off x="5652120" y="1484784"/>
            <a:ext cx="0" cy="1512168"/>
          </a:xfrm>
          <a:prstGeom prst="straightConnector1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Gerade Verbindung 30"/>
          <p:cNvCxnSpPr/>
          <p:nvPr/>
        </p:nvCxnSpPr>
        <p:spPr>
          <a:xfrm flipV="1">
            <a:off x="6012160" y="1916832"/>
            <a:ext cx="432048" cy="108012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Gerade Verbindung 32"/>
          <p:cNvCxnSpPr/>
          <p:nvPr/>
        </p:nvCxnSpPr>
        <p:spPr>
          <a:xfrm>
            <a:off x="6444208" y="1916832"/>
            <a:ext cx="2077119" cy="108012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Gerade Verbindung 35"/>
          <p:cNvCxnSpPr/>
          <p:nvPr/>
        </p:nvCxnSpPr>
        <p:spPr>
          <a:xfrm>
            <a:off x="5652120" y="2636912"/>
            <a:ext cx="3096344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feld 36"/>
          <p:cNvSpPr txBox="1"/>
          <p:nvPr/>
        </p:nvSpPr>
        <p:spPr>
          <a:xfrm>
            <a:off x="5174887" y="1345720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U</a:t>
            </a:r>
            <a:endParaRPr lang="en-US" dirty="0"/>
          </a:p>
        </p:txBody>
      </p:sp>
      <p:sp>
        <p:nvSpPr>
          <p:cNvPr id="38" name="Textfeld 37"/>
          <p:cNvSpPr txBox="1"/>
          <p:nvPr/>
        </p:nvSpPr>
        <p:spPr>
          <a:xfrm>
            <a:off x="5151598" y="2483604"/>
            <a:ext cx="53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U</a:t>
            </a:r>
            <a:r>
              <a:rPr lang="de-DE" baseline="-25000" dirty="0" err="1" smtClean="0"/>
              <a:t>thr</a:t>
            </a:r>
            <a:endParaRPr lang="en-US" baseline="-25000" dirty="0"/>
          </a:p>
        </p:txBody>
      </p:sp>
      <p:sp>
        <p:nvSpPr>
          <p:cNvPr id="39" name="Textfeld 38"/>
          <p:cNvSpPr txBox="1"/>
          <p:nvPr/>
        </p:nvSpPr>
        <p:spPr>
          <a:xfrm>
            <a:off x="8396934" y="3061192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t</a:t>
            </a:r>
            <a:endParaRPr lang="en-US" dirty="0"/>
          </a:p>
        </p:txBody>
      </p:sp>
      <p:sp>
        <p:nvSpPr>
          <p:cNvPr id="24" name="Rechteck 23"/>
          <p:cNvSpPr/>
          <p:nvPr/>
        </p:nvSpPr>
        <p:spPr>
          <a:xfrm>
            <a:off x="971600" y="1196752"/>
            <a:ext cx="1872208" cy="19442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>
              <a:lnSpc>
                <a:spcPct val="150000"/>
              </a:lnSpc>
            </a:pPr>
            <a:r>
              <a:rPr lang="de-DE" dirty="0" err="1" smtClean="0">
                <a:solidFill>
                  <a:schemeClr val="tx1"/>
                </a:solidFill>
              </a:rPr>
              <a:t>EventTime</a:t>
            </a:r>
            <a:endParaRPr lang="de-DE" dirty="0" smtClean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de-DE" dirty="0" err="1" smtClean="0">
                <a:solidFill>
                  <a:schemeClr val="tx1"/>
                </a:solidFill>
              </a:rPr>
              <a:t>TimeOfFlight</a:t>
            </a:r>
            <a:endParaRPr lang="de-DE" dirty="0" smtClean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de-DE" dirty="0" err="1" smtClean="0">
                <a:solidFill>
                  <a:schemeClr val="tx1"/>
                </a:solidFill>
              </a:rPr>
              <a:t>TimeStamp</a:t>
            </a:r>
            <a:endParaRPr lang="de-DE" dirty="0" smtClean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de-DE" dirty="0" smtClean="0">
                <a:solidFill>
                  <a:schemeClr val="tx1"/>
                </a:solidFill>
              </a:rPr>
              <a:t>Start/</a:t>
            </a:r>
            <a:r>
              <a:rPr lang="de-DE" dirty="0" err="1" smtClean="0">
                <a:solidFill>
                  <a:schemeClr val="tx1"/>
                </a:solidFill>
              </a:rPr>
              <a:t>ActiveTime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9" name="Gerade Verbindung 18"/>
          <p:cNvCxnSpPr/>
          <p:nvPr/>
        </p:nvCxnSpPr>
        <p:spPr>
          <a:xfrm flipV="1">
            <a:off x="7078361" y="1715052"/>
            <a:ext cx="216024" cy="56182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19"/>
          <p:cNvCxnSpPr/>
          <p:nvPr/>
        </p:nvCxnSpPr>
        <p:spPr>
          <a:xfrm>
            <a:off x="7294385" y="1715052"/>
            <a:ext cx="1670103" cy="92186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Gerade Verbindung mit Pfeil 6"/>
          <p:cNvCxnSpPr/>
          <p:nvPr/>
        </p:nvCxnSpPr>
        <p:spPr>
          <a:xfrm>
            <a:off x="8521327" y="1995962"/>
            <a:ext cx="0" cy="100099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feld 10"/>
          <p:cNvSpPr txBox="1"/>
          <p:nvPr/>
        </p:nvSpPr>
        <p:spPr>
          <a:xfrm>
            <a:off x="7587123" y="1360058"/>
            <a:ext cx="1377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Active</a:t>
            </a:r>
            <a:r>
              <a:rPr lang="de-DE" dirty="0" smtClean="0"/>
              <a:t> Time</a:t>
            </a:r>
            <a:endParaRPr lang="en-US" dirty="0"/>
          </a:p>
        </p:txBody>
      </p:sp>
      <p:cxnSp>
        <p:nvCxnSpPr>
          <p:cNvPr id="25" name="Gerade Verbindung mit Pfeil 24"/>
          <p:cNvCxnSpPr/>
          <p:nvPr/>
        </p:nvCxnSpPr>
        <p:spPr>
          <a:xfrm>
            <a:off x="6012160" y="1983109"/>
            <a:ext cx="0" cy="100099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feld 11"/>
          <p:cNvSpPr txBox="1"/>
          <p:nvPr/>
        </p:nvSpPr>
        <p:spPr>
          <a:xfrm>
            <a:off x="5724128" y="1340768"/>
            <a:ext cx="1236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Start Time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389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5089" name="Picture 2" descr="I:\Vorlesung\DetectorPhysics_SS08\2008-05-06\DeadTim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81600" y="2590800"/>
            <a:ext cx="3886200" cy="260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509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Dead Time</a:t>
            </a:r>
          </a:p>
        </p:txBody>
      </p:sp>
      <p:sp>
        <p:nvSpPr>
          <p:cNvPr id="345091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/>
              <a:buChar char="•"/>
            </a:pPr>
            <a:r>
              <a:rPr lang="en-US" dirty="0" smtClean="0"/>
              <a:t>Finite time required by a detector to process an event, during which no additional signal can be registered</a:t>
            </a:r>
          </a:p>
          <a:p>
            <a:r>
              <a:rPr lang="en-US" dirty="0" smtClean="0"/>
              <a:t>Two cases: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  <a:sym typeface="Wingdings" pitchFamily="2" charset="2"/>
              </a:rPr>
              <a:t>detector is insensitive </a:t>
            </a:r>
            <a:r>
              <a:rPr lang="en-US" dirty="0" smtClean="0">
                <a:sym typeface="Wingdings" pitchFamily="2" charset="2"/>
              </a:rPr>
              <a:t></a:t>
            </a:r>
            <a:br>
              <a:rPr lang="en-US" dirty="0" smtClean="0">
                <a:sym typeface="Wingdings" pitchFamily="2" charset="2"/>
              </a:rPr>
            </a:br>
            <a:r>
              <a:rPr lang="en-US" b="1" dirty="0" smtClean="0">
                <a:sym typeface="Wingdings" pitchFamily="2" charset="2"/>
              </a:rPr>
              <a:t>non-extendable/</a:t>
            </a:r>
            <a:r>
              <a:rPr lang="en-US" b="1" dirty="0" err="1" smtClean="0">
                <a:sym typeface="Wingdings" pitchFamily="2" charset="2"/>
              </a:rPr>
              <a:t>paralyzable</a:t>
            </a:r>
            <a:r>
              <a:rPr lang="en-US" dirty="0" smtClean="0">
                <a:sym typeface="Wingdings" pitchFamily="2" charset="2"/>
              </a:rPr>
              <a:t> 			 dead time</a:t>
            </a:r>
            <a:endParaRPr lang="en-US" dirty="0" smtClean="0"/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detector stays sensitive </a:t>
            </a:r>
            <a:r>
              <a:rPr lang="en-US" dirty="0" smtClean="0">
                <a:sym typeface="Wingdings" pitchFamily="2" charset="2"/>
              </a:rPr>
              <a:t></a:t>
            </a:r>
            <a:br>
              <a:rPr lang="en-US" dirty="0" smtClean="0">
                <a:sym typeface="Wingdings" pitchFamily="2" charset="2"/>
              </a:rPr>
            </a:br>
            <a:r>
              <a:rPr lang="en-US" b="1" dirty="0" smtClean="0">
                <a:sym typeface="Wingdings" pitchFamily="2" charset="2"/>
              </a:rPr>
              <a:t>extendable</a:t>
            </a:r>
            <a:r>
              <a:rPr lang="en-US" dirty="0" smtClean="0">
                <a:sym typeface="Wingdings" pitchFamily="2" charset="2"/>
              </a:rPr>
              <a:t> or </a:t>
            </a:r>
            <a:r>
              <a:rPr lang="en-US" b="1" dirty="0" err="1" smtClean="0">
                <a:sym typeface="Wingdings" pitchFamily="2" charset="2"/>
              </a:rPr>
              <a:t>paralyzable</a:t>
            </a:r>
            <a:r>
              <a:rPr lang="en-US" dirty="0" smtClean="0">
                <a:sym typeface="Wingdings" pitchFamily="2" charset="2"/>
              </a:rPr>
              <a:t> 				         dead time (e.g. rate of a</a:t>
            </a:r>
            <a:br>
              <a:rPr lang="en-US" dirty="0" smtClean="0">
                <a:sym typeface="Wingdings" pitchFamily="2" charset="2"/>
              </a:rPr>
            </a:br>
            <a:r>
              <a:rPr lang="en-US" dirty="0" smtClean="0">
                <a:sym typeface="Wingdings" pitchFamily="2" charset="2"/>
              </a:rPr>
              <a:t>Geiger-</a:t>
            </a:r>
            <a:r>
              <a:rPr lang="en-US" dirty="0" err="1" smtClean="0">
                <a:sym typeface="Wingdings" pitchFamily="2" charset="2"/>
              </a:rPr>
              <a:t>Müller</a:t>
            </a:r>
            <a:r>
              <a:rPr lang="en-US" dirty="0" smtClean="0">
                <a:sym typeface="Wingdings" pitchFamily="2" charset="2"/>
              </a:rPr>
              <a:t> counter drops at</a:t>
            </a:r>
            <a:br>
              <a:rPr lang="en-US" dirty="0" smtClean="0">
                <a:sym typeface="Wingdings" pitchFamily="2" charset="2"/>
              </a:rPr>
            </a:br>
            <a:r>
              <a:rPr lang="en-US" dirty="0" smtClean="0">
                <a:sym typeface="Wingdings" pitchFamily="2" charset="2"/>
              </a:rPr>
              <a:t>at very high </a:t>
            </a:r>
            <a:r>
              <a:rPr lang="en-US" dirty="0" err="1" smtClean="0">
                <a:sym typeface="Wingdings" pitchFamily="2" charset="2"/>
              </a:rPr>
              <a:t>dosis</a:t>
            </a:r>
            <a:r>
              <a:rPr lang="en-US" dirty="0" smtClean="0">
                <a:sym typeface="Wingdings" pitchFamily="2" charset="2"/>
              </a:rPr>
              <a:t>)</a:t>
            </a:r>
            <a:br>
              <a:rPr lang="en-US" dirty="0" smtClean="0">
                <a:sym typeface="Wingdings" pitchFamily="2" charset="2"/>
              </a:rPr>
            </a:br>
            <a:endParaRPr lang="en-US" dirty="0" smtClean="0">
              <a:sym typeface="Wingdings" pitchFamily="2" charset="2"/>
            </a:endParaRP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91236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Necessary</a:t>
            </a:r>
            <a:r>
              <a:rPr lang="de-DE" dirty="0" smtClean="0"/>
              <a:t> Times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19138" y="1000108"/>
            <a:ext cx="8101334" cy="5019692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de-DE" dirty="0" smtClean="0"/>
              <a:t>4 </a:t>
            </a:r>
            <a:r>
              <a:rPr lang="de-DE" dirty="0" err="1" smtClean="0"/>
              <a:t>times</a:t>
            </a:r>
            <a:r>
              <a:rPr lang="de-DE" dirty="0" smtClean="0"/>
              <a:t> </a:t>
            </a:r>
            <a:r>
              <a:rPr lang="de-DE" dirty="0" err="1" smtClean="0"/>
              <a:t>necessary</a:t>
            </a:r>
            <a:r>
              <a:rPr lang="de-DE" dirty="0" smtClean="0"/>
              <a:t>:</a:t>
            </a:r>
          </a:p>
          <a:p>
            <a:pPr lvl="1">
              <a:buFont typeface="Arial" pitchFamily="34" charset="0"/>
              <a:buChar char="•"/>
            </a:pPr>
            <a:r>
              <a:rPr lang="de-DE" dirty="0" smtClean="0"/>
              <a:t>Event Time</a:t>
            </a:r>
          </a:p>
          <a:p>
            <a:pPr marL="985838" lvl="2"/>
            <a:r>
              <a:rPr lang="de-DE" dirty="0" err="1" smtClean="0"/>
              <a:t>Assigned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Events in </a:t>
            </a:r>
            <a:r>
              <a:rPr lang="de-DE" dirty="0" err="1" smtClean="0"/>
              <a:t>digitization</a:t>
            </a:r>
            <a:r>
              <a:rPr lang="de-DE" dirty="0" smtClean="0"/>
              <a:t> </a:t>
            </a:r>
            <a:r>
              <a:rPr lang="de-DE" dirty="0" err="1" smtClean="0"/>
              <a:t>if</a:t>
            </a:r>
            <a:r>
              <a:rPr lang="de-DE" dirty="0" smtClean="0"/>
              <a:t> </a:t>
            </a:r>
            <a:br>
              <a:rPr lang="de-DE" dirty="0" smtClean="0"/>
            </a:br>
            <a:r>
              <a:rPr lang="de-DE" i="0" dirty="0" err="1" smtClean="0">
                <a:latin typeface="Courier New" pitchFamily="49" charset="0"/>
                <a:cs typeface="Courier New" pitchFamily="49" charset="0"/>
              </a:rPr>
              <a:t>fRun</a:t>
            </a:r>
            <a:r>
              <a:rPr lang="de-DE" i="0" dirty="0" smtClean="0">
                <a:latin typeface="Courier New" pitchFamily="49" charset="0"/>
                <a:cs typeface="Courier New" pitchFamily="49" charset="0"/>
              </a:rPr>
              <a:t>-&gt;</a:t>
            </a:r>
            <a:r>
              <a:rPr lang="de-DE" i="0" dirty="0" err="1" smtClean="0">
                <a:latin typeface="Courier New" pitchFamily="49" charset="0"/>
                <a:cs typeface="Courier New" pitchFamily="49" charset="0"/>
              </a:rPr>
              <a:t>SetEventMeanTime</a:t>
            </a:r>
            <a:r>
              <a:rPr lang="de-DE" i="0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de-DE" i="0" dirty="0" err="1" smtClean="0">
                <a:latin typeface="Courier New" pitchFamily="49" charset="0"/>
                <a:cs typeface="Courier New" pitchFamily="49" charset="0"/>
              </a:rPr>
              <a:t>Double_t</a:t>
            </a:r>
            <a:r>
              <a:rPr lang="de-DE" i="0" dirty="0" smtClean="0">
                <a:latin typeface="Courier New" pitchFamily="49" charset="0"/>
                <a:cs typeface="Courier New" pitchFamily="49" charset="0"/>
              </a:rPr>
              <a:t>) </a:t>
            </a:r>
            <a:r>
              <a:rPr lang="de-DE" dirty="0" err="1" smtClean="0">
                <a:cs typeface="Courier New" pitchFamily="49" charset="0"/>
              </a:rPr>
              <a:t>is</a:t>
            </a:r>
            <a:r>
              <a:rPr lang="de-DE" dirty="0" smtClean="0">
                <a:cs typeface="Courier New" pitchFamily="49" charset="0"/>
              </a:rPr>
              <a:t> </a:t>
            </a:r>
            <a:r>
              <a:rPr lang="de-DE" dirty="0" err="1" smtClean="0">
                <a:cs typeface="Courier New" pitchFamily="49" charset="0"/>
              </a:rPr>
              <a:t>set</a:t>
            </a:r>
            <a:r>
              <a:rPr lang="de-DE" dirty="0" smtClean="0">
                <a:cs typeface="Courier New" pitchFamily="49" charset="0"/>
              </a:rPr>
              <a:t> in </a:t>
            </a:r>
            <a:r>
              <a:rPr lang="de-DE" dirty="0" err="1" smtClean="0">
                <a:cs typeface="Courier New" pitchFamily="49" charset="0"/>
              </a:rPr>
              <a:t>the</a:t>
            </a:r>
            <a:r>
              <a:rPr lang="de-DE" dirty="0" smtClean="0">
                <a:cs typeface="Courier New" pitchFamily="49" charset="0"/>
              </a:rPr>
              <a:t> </a:t>
            </a:r>
            <a:r>
              <a:rPr lang="de-DE" dirty="0" err="1" smtClean="0">
                <a:cs typeface="Courier New" pitchFamily="49" charset="0"/>
              </a:rPr>
              <a:t>digi</a:t>
            </a:r>
            <a:r>
              <a:rPr lang="de-DE" dirty="0" smtClean="0">
                <a:cs typeface="Courier New" pitchFamily="49" charset="0"/>
              </a:rPr>
              <a:t> </a:t>
            </a:r>
            <a:r>
              <a:rPr lang="de-DE" dirty="0" err="1" smtClean="0">
                <a:cs typeface="Courier New" pitchFamily="49" charset="0"/>
              </a:rPr>
              <a:t>macro</a:t>
            </a:r>
            <a:endParaRPr lang="de-DE" dirty="0" smtClean="0">
              <a:cs typeface="Courier New" pitchFamily="49" charset="0"/>
            </a:endParaRPr>
          </a:p>
          <a:p>
            <a:pPr marL="985838" lvl="2"/>
            <a:r>
              <a:rPr lang="de-DE" dirty="0" smtClean="0">
                <a:cs typeface="Courier New" pitchFamily="49" charset="0"/>
              </a:rPr>
              <a:t>Value </a:t>
            </a:r>
            <a:r>
              <a:rPr lang="de-DE" dirty="0" err="1" smtClean="0">
                <a:cs typeface="Courier New" pitchFamily="49" charset="0"/>
              </a:rPr>
              <a:t>can</a:t>
            </a:r>
            <a:r>
              <a:rPr lang="de-DE" dirty="0" smtClean="0">
                <a:cs typeface="Courier New" pitchFamily="49" charset="0"/>
              </a:rPr>
              <a:t> </a:t>
            </a:r>
            <a:r>
              <a:rPr lang="de-DE" dirty="0" err="1" smtClean="0">
                <a:cs typeface="Courier New" pitchFamily="49" charset="0"/>
              </a:rPr>
              <a:t>be</a:t>
            </a:r>
            <a:r>
              <a:rPr lang="de-DE" dirty="0" smtClean="0">
                <a:cs typeface="Courier New" pitchFamily="49" charset="0"/>
              </a:rPr>
              <a:t> </a:t>
            </a:r>
            <a:r>
              <a:rPr lang="de-DE" dirty="0" err="1" smtClean="0">
                <a:cs typeface="Courier New" pitchFamily="49" charset="0"/>
              </a:rPr>
              <a:t>accessed</a:t>
            </a:r>
            <a:r>
              <a:rPr lang="de-DE" dirty="0" smtClean="0">
                <a:cs typeface="Courier New" pitchFamily="49" charset="0"/>
              </a:rPr>
              <a:t> in </a:t>
            </a:r>
            <a:r>
              <a:rPr lang="de-DE" dirty="0" err="1" smtClean="0">
                <a:cs typeface="Courier New" pitchFamily="49" charset="0"/>
              </a:rPr>
              <a:t>tasks</a:t>
            </a:r>
            <a:r>
              <a:rPr lang="de-DE" dirty="0" smtClean="0">
                <a:cs typeface="Courier New" pitchFamily="49" charset="0"/>
              </a:rPr>
              <a:t> via:</a:t>
            </a:r>
            <a:br>
              <a:rPr lang="de-DE" dirty="0" smtClean="0">
                <a:cs typeface="Courier New" pitchFamily="49" charset="0"/>
              </a:rPr>
            </a:br>
            <a:r>
              <a:rPr lang="de-DE" i="0" dirty="0" err="1" smtClean="0">
                <a:latin typeface="Courier New" pitchFamily="49" charset="0"/>
                <a:cs typeface="Courier New" pitchFamily="49" charset="0"/>
              </a:rPr>
              <a:t>FairRootManager</a:t>
            </a:r>
            <a:r>
              <a:rPr lang="de-DE" i="0" dirty="0" smtClean="0">
                <a:latin typeface="Courier New" pitchFamily="49" charset="0"/>
                <a:cs typeface="Courier New" pitchFamily="49" charset="0"/>
              </a:rPr>
              <a:t>::Instance()-&gt;</a:t>
            </a:r>
            <a:br>
              <a:rPr lang="de-DE" i="0" dirty="0" smtClean="0">
                <a:latin typeface="Courier New" pitchFamily="49" charset="0"/>
                <a:cs typeface="Courier New" pitchFamily="49" charset="0"/>
              </a:rPr>
            </a:br>
            <a:r>
              <a:rPr lang="de-DE" i="0" dirty="0" err="1" smtClean="0">
                <a:latin typeface="Courier New" pitchFamily="49" charset="0"/>
                <a:cs typeface="Courier New" pitchFamily="49" charset="0"/>
              </a:rPr>
              <a:t>GetEventTime</a:t>
            </a:r>
            <a:r>
              <a:rPr lang="de-DE" i="0" dirty="0" smtClean="0">
                <a:latin typeface="Courier New" pitchFamily="49" charset="0"/>
                <a:cs typeface="Courier New" pitchFamily="49" charset="0"/>
              </a:rPr>
              <a:t>()</a:t>
            </a:r>
            <a:endParaRPr lang="de-DE" dirty="0" smtClean="0">
              <a:cs typeface="Courier New" pitchFamily="49" charset="0"/>
            </a:endParaRPr>
          </a:p>
          <a:p>
            <a:pPr lvl="2"/>
            <a:endParaRPr lang="en-US" dirty="0"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9984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Time-Based Simulation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Bild 2" descr="EventDisplay_b_Event1_IsochronesOnl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696"/>
            <a:ext cx="9144000" cy="531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7308304" y="5445224"/>
            <a:ext cx="1480731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Single Event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2626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Necessary</a:t>
            </a:r>
            <a:r>
              <a:rPr lang="de-DE" dirty="0" smtClean="0"/>
              <a:t> Times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19138" y="1000108"/>
            <a:ext cx="8101334" cy="5019692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de-DE" dirty="0" smtClean="0"/>
              <a:t>4 </a:t>
            </a:r>
            <a:r>
              <a:rPr lang="de-DE" dirty="0" err="1" smtClean="0"/>
              <a:t>times</a:t>
            </a:r>
            <a:r>
              <a:rPr lang="de-DE" dirty="0" smtClean="0"/>
              <a:t> </a:t>
            </a:r>
            <a:r>
              <a:rPr lang="de-DE" dirty="0" err="1" smtClean="0"/>
              <a:t>necessary</a:t>
            </a:r>
            <a:r>
              <a:rPr lang="de-DE" dirty="0" smtClean="0"/>
              <a:t>:</a:t>
            </a:r>
          </a:p>
          <a:p>
            <a:pPr lvl="1">
              <a:buFont typeface="Arial" pitchFamily="34" charset="0"/>
              <a:buChar char="•"/>
            </a:pPr>
            <a:r>
              <a:rPr lang="de-DE" dirty="0" smtClean="0"/>
              <a:t>Event Time</a:t>
            </a:r>
          </a:p>
          <a:p>
            <a:pPr lvl="1">
              <a:buFont typeface="Arial" pitchFamily="34" charset="0"/>
              <a:buChar char="•"/>
            </a:pPr>
            <a:r>
              <a:rPr lang="de-DE" dirty="0" smtClean="0">
                <a:cs typeface="Courier New" pitchFamily="49" charset="0"/>
              </a:rPr>
              <a:t>Time-</a:t>
            </a:r>
            <a:r>
              <a:rPr lang="de-DE" dirty="0" err="1" smtClean="0">
                <a:cs typeface="Courier New" pitchFamily="49" charset="0"/>
              </a:rPr>
              <a:t>of</a:t>
            </a:r>
            <a:r>
              <a:rPr lang="de-DE" dirty="0" smtClean="0">
                <a:cs typeface="Courier New" pitchFamily="49" charset="0"/>
              </a:rPr>
              <a:t>-Flight:</a:t>
            </a:r>
          </a:p>
          <a:p>
            <a:pPr lvl="2"/>
            <a:r>
              <a:rPr lang="de-DE" dirty="0" err="1" smtClean="0">
                <a:cs typeface="Courier New" pitchFamily="49" charset="0"/>
              </a:rPr>
              <a:t>Automatically</a:t>
            </a:r>
            <a:r>
              <a:rPr lang="de-DE" dirty="0" smtClean="0">
                <a:cs typeface="Courier New" pitchFamily="49" charset="0"/>
              </a:rPr>
              <a:t> </a:t>
            </a:r>
            <a:r>
              <a:rPr lang="de-DE" dirty="0" err="1" smtClean="0">
                <a:cs typeface="Courier New" pitchFamily="49" charset="0"/>
              </a:rPr>
              <a:t>stored</a:t>
            </a:r>
            <a:r>
              <a:rPr lang="de-DE" dirty="0" smtClean="0">
                <a:cs typeface="Courier New" pitchFamily="49" charset="0"/>
              </a:rPr>
              <a:t> in </a:t>
            </a:r>
            <a:r>
              <a:rPr lang="de-DE" dirty="0" err="1" smtClean="0">
                <a:cs typeface="Courier New" pitchFamily="49" charset="0"/>
              </a:rPr>
              <a:t>the</a:t>
            </a:r>
            <a:r>
              <a:rPr lang="de-DE" dirty="0" smtClean="0">
                <a:cs typeface="Courier New" pitchFamily="49" charset="0"/>
              </a:rPr>
              <a:t> MC </a:t>
            </a:r>
            <a:r>
              <a:rPr lang="de-DE" dirty="0" err="1" smtClean="0">
                <a:cs typeface="Courier New" pitchFamily="49" charset="0"/>
              </a:rPr>
              <a:t>points</a:t>
            </a:r>
            <a:r>
              <a:rPr lang="de-DE" dirty="0" smtClean="0">
                <a:cs typeface="Courier New" pitchFamily="49" charset="0"/>
              </a:rPr>
              <a:t> </a:t>
            </a:r>
            <a:r>
              <a:rPr lang="de-DE" dirty="0" err="1" smtClean="0">
                <a:cs typeface="Courier New" pitchFamily="49" charset="0"/>
              </a:rPr>
              <a:t>of</a:t>
            </a:r>
            <a:r>
              <a:rPr lang="de-DE" dirty="0" smtClean="0">
                <a:cs typeface="Courier New" pitchFamily="49" charset="0"/>
              </a:rPr>
              <a:t> </a:t>
            </a:r>
            <a:r>
              <a:rPr lang="de-DE" dirty="0" err="1" smtClean="0">
                <a:cs typeface="Courier New" pitchFamily="49" charset="0"/>
              </a:rPr>
              <a:t>each</a:t>
            </a:r>
            <a:r>
              <a:rPr lang="de-DE" dirty="0" smtClean="0">
                <a:cs typeface="Courier New" pitchFamily="49" charset="0"/>
              </a:rPr>
              <a:t> </a:t>
            </a:r>
            <a:r>
              <a:rPr lang="de-DE" dirty="0" err="1" smtClean="0">
                <a:cs typeface="Courier New" pitchFamily="49" charset="0"/>
              </a:rPr>
              <a:t>detector</a:t>
            </a:r>
            <a:endParaRPr lang="en-US" dirty="0"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5039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Necessary</a:t>
            </a:r>
            <a:r>
              <a:rPr lang="de-DE" dirty="0" smtClean="0"/>
              <a:t> Times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19138" y="1000108"/>
            <a:ext cx="8101334" cy="5019692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de-DE" dirty="0" smtClean="0"/>
              <a:t>4 </a:t>
            </a:r>
            <a:r>
              <a:rPr lang="de-DE" dirty="0" err="1" smtClean="0"/>
              <a:t>times</a:t>
            </a:r>
            <a:r>
              <a:rPr lang="de-DE" dirty="0" smtClean="0"/>
              <a:t> </a:t>
            </a:r>
            <a:r>
              <a:rPr lang="de-DE" dirty="0" err="1" smtClean="0"/>
              <a:t>necessary</a:t>
            </a:r>
            <a:r>
              <a:rPr lang="de-DE" dirty="0" smtClean="0"/>
              <a:t>:</a:t>
            </a:r>
          </a:p>
          <a:p>
            <a:pPr lvl="1">
              <a:buFont typeface="Arial" pitchFamily="34" charset="0"/>
              <a:buChar char="•"/>
            </a:pPr>
            <a:r>
              <a:rPr lang="de-DE" dirty="0" smtClean="0"/>
              <a:t>Event Time</a:t>
            </a:r>
          </a:p>
          <a:p>
            <a:pPr lvl="1"/>
            <a:r>
              <a:rPr lang="de-DE" dirty="0" smtClean="0">
                <a:cs typeface="Courier New" pitchFamily="49" charset="0"/>
              </a:rPr>
              <a:t>Time-</a:t>
            </a:r>
            <a:r>
              <a:rPr lang="de-DE" dirty="0" err="1" smtClean="0">
                <a:cs typeface="Courier New" pitchFamily="49" charset="0"/>
              </a:rPr>
              <a:t>of</a:t>
            </a:r>
            <a:r>
              <a:rPr lang="de-DE" dirty="0">
                <a:cs typeface="Courier New" pitchFamily="49" charset="0"/>
              </a:rPr>
              <a:t>-</a:t>
            </a:r>
            <a:r>
              <a:rPr lang="de-DE" dirty="0" smtClean="0">
                <a:cs typeface="Courier New" pitchFamily="49" charset="0"/>
              </a:rPr>
              <a:t>Flight</a:t>
            </a:r>
          </a:p>
          <a:p>
            <a:pPr lvl="1"/>
            <a:r>
              <a:rPr lang="de-DE" dirty="0" smtClean="0">
                <a:cs typeface="Courier New" pitchFamily="49" charset="0"/>
              </a:rPr>
              <a:t>Time </a:t>
            </a:r>
            <a:r>
              <a:rPr lang="de-DE" dirty="0" err="1" smtClean="0">
                <a:cs typeface="Courier New" pitchFamily="49" charset="0"/>
              </a:rPr>
              <a:t>Stamp</a:t>
            </a:r>
            <a:r>
              <a:rPr lang="de-DE" dirty="0" smtClean="0">
                <a:cs typeface="Courier New" pitchFamily="49" charset="0"/>
              </a:rPr>
              <a:t>:</a:t>
            </a:r>
          </a:p>
          <a:p>
            <a:pPr lvl="2"/>
            <a:r>
              <a:rPr lang="de-DE" dirty="0" smtClean="0">
                <a:cs typeface="Courier New" pitchFamily="49" charset="0"/>
              </a:rPr>
              <a:t>Time </a:t>
            </a:r>
            <a:r>
              <a:rPr lang="de-DE" dirty="0" err="1" smtClean="0">
                <a:cs typeface="Courier New" pitchFamily="49" charset="0"/>
              </a:rPr>
              <a:t>assigned</a:t>
            </a:r>
            <a:r>
              <a:rPr lang="de-DE" dirty="0" smtClean="0">
                <a:cs typeface="Courier New" pitchFamily="49" charset="0"/>
              </a:rPr>
              <a:t> </a:t>
            </a:r>
            <a:r>
              <a:rPr lang="de-DE" dirty="0" err="1" smtClean="0">
                <a:cs typeface="Courier New" pitchFamily="49" charset="0"/>
              </a:rPr>
              <a:t>to</a:t>
            </a:r>
            <a:r>
              <a:rPr lang="de-DE" dirty="0" smtClean="0">
                <a:cs typeface="Courier New" pitchFamily="49" charset="0"/>
              </a:rPr>
              <a:t> </a:t>
            </a:r>
            <a:r>
              <a:rPr lang="de-DE" dirty="0" err="1" smtClean="0">
                <a:cs typeface="Courier New" pitchFamily="49" charset="0"/>
              </a:rPr>
              <a:t>each</a:t>
            </a:r>
            <a:r>
              <a:rPr lang="de-DE" dirty="0" smtClean="0">
                <a:cs typeface="Courier New" pitchFamily="49" charset="0"/>
              </a:rPr>
              <a:t> </a:t>
            </a:r>
            <a:r>
              <a:rPr lang="de-DE" dirty="0" err="1" smtClean="0">
                <a:cs typeface="Courier New" pitchFamily="49" charset="0"/>
              </a:rPr>
              <a:t>detector</a:t>
            </a:r>
            <a:r>
              <a:rPr lang="de-DE" dirty="0" smtClean="0">
                <a:cs typeface="Courier New" pitchFamily="49" charset="0"/>
              </a:rPr>
              <a:t> </a:t>
            </a:r>
            <a:r>
              <a:rPr lang="de-DE" dirty="0" err="1" smtClean="0">
                <a:cs typeface="Courier New" pitchFamily="49" charset="0"/>
              </a:rPr>
              <a:t>hit</a:t>
            </a:r>
            <a:r>
              <a:rPr lang="de-DE" dirty="0">
                <a:cs typeface="Courier New" pitchFamily="49" charset="0"/>
              </a:rPr>
              <a:t> </a:t>
            </a:r>
            <a:r>
              <a:rPr lang="de-DE" dirty="0" smtClean="0">
                <a:cs typeface="Courier New" pitchFamily="49" charset="0"/>
              </a:rPr>
              <a:t>(MANDATORY </a:t>
            </a:r>
            <a:r>
              <a:rPr lang="de-DE" dirty="0" err="1" smtClean="0">
                <a:cs typeface="Courier New" pitchFamily="49" charset="0"/>
              </a:rPr>
              <a:t>for</a:t>
            </a:r>
            <a:r>
              <a:rPr lang="de-DE" dirty="0" smtClean="0">
                <a:cs typeface="Courier New" pitchFamily="49" charset="0"/>
              </a:rPr>
              <a:t> PANDA!)</a:t>
            </a:r>
          </a:p>
          <a:p>
            <a:pPr lvl="2"/>
            <a:r>
              <a:rPr lang="de-DE" dirty="0" smtClean="0">
                <a:cs typeface="Courier New" pitchFamily="49" charset="0"/>
              </a:rPr>
              <a:t>Absolute time! (</a:t>
            </a:r>
            <a:r>
              <a:rPr lang="de-DE" dirty="0" err="1" smtClean="0">
                <a:cs typeface="Courier New" pitchFamily="49" charset="0"/>
              </a:rPr>
              <a:t>includes</a:t>
            </a:r>
            <a:r>
              <a:rPr lang="de-DE" dirty="0" smtClean="0">
                <a:cs typeface="Courier New" pitchFamily="49" charset="0"/>
              </a:rPr>
              <a:t> Event Time, </a:t>
            </a:r>
            <a:r>
              <a:rPr lang="de-DE" dirty="0" err="1" smtClean="0">
                <a:cs typeface="Courier New" pitchFamily="49" charset="0"/>
              </a:rPr>
              <a:t>ToF</a:t>
            </a:r>
            <a:r>
              <a:rPr lang="de-DE" dirty="0" smtClean="0">
                <a:cs typeface="Courier New" pitchFamily="49" charset="0"/>
              </a:rPr>
              <a:t> , </a:t>
            </a:r>
            <a:r>
              <a:rPr lang="de-DE" dirty="0" err="1" smtClean="0">
                <a:cs typeface="Courier New" pitchFamily="49" charset="0"/>
              </a:rPr>
              <a:t>Electornics</a:t>
            </a:r>
            <a:r>
              <a:rPr lang="de-DE" dirty="0" smtClean="0">
                <a:cs typeface="Courier New" pitchFamily="49" charset="0"/>
              </a:rPr>
              <a:t>)</a:t>
            </a:r>
          </a:p>
          <a:p>
            <a:pPr lvl="2"/>
            <a:r>
              <a:rPr lang="de-DE" dirty="0" smtClean="0">
                <a:cs typeface="Courier New" pitchFamily="49" charset="0"/>
              </a:rPr>
              <a:t>Resolution </a:t>
            </a:r>
            <a:r>
              <a:rPr lang="de-DE" dirty="0" err="1" smtClean="0">
                <a:cs typeface="Courier New" pitchFamily="49" charset="0"/>
              </a:rPr>
              <a:t>and</a:t>
            </a:r>
            <a:r>
              <a:rPr lang="de-DE" dirty="0" smtClean="0">
                <a:cs typeface="Courier New" pitchFamily="49" charset="0"/>
              </a:rPr>
              <a:t> </a:t>
            </a:r>
            <a:r>
              <a:rPr lang="de-DE" dirty="0" err="1" smtClean="0">
                <a:cs typeface="Courier New" pitchFamily="49" charset="0"/>
              </a:rPr>
              <a:t>offset</a:t>
            </a:r>
            <a:r>
              <a:rPr lang="de-DE" dirty="0" smtClean="0">
                <a:cs typeface="Courier New" pitchFamily="49" charset="0"/>
              </a:rPr>
              <a:t> </a:t>
            </a:r>
            <a:r>
              <a:rPr lang="de-DE" dirty="0" err="1" smtClean="0">
                <a:cs typeface="Courier New" pitchFamily="49" charset="0"/>
              </a:rPr>
              <a:t>depends</a:t>
            </a:r>
            <a:r>
              <a:rPr lang="de-DE" dirty="0" smtClean="0">
                <a:cs typeface="Courier New" pitchFamily="49" charset="0"/>
              </a:rPr>
              <a:t> on </a:t>
            </a:r>
            <a:r>
              <a:rPr lang="de-DE" dirty="0" err="1" smtClean="0">
                <a:cs typeface="Courier New" pitchFamily="49" charset="0"/>
              </a:rPr>
              <a:t>individuall</a:t>
            </a:r>
            <a:r>
              <a:rPr lang="de-DE" dirty="0" smtClean="0">
                <a:cs typeface="Courier New" pitchFamily="49" charset="0"/>
              </a:rPr>
              <a:t> </a:t>
            </a:r>
            <a:r>
              <a:rPr lang="de-DE" dirty="0" err="1" smtClean="0">
                <a:cs typeface="Courier New" pitchFamily="49" charset="0"/>
              </a:rPr>
              <a:t>detector</a:t>
            </a:r>
            <a:endParaRPr lang="de-DE" dirty="0" smtClean="0"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9658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Necessary Times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19138" y="1000108"/>
            <a:ext cx="8101334" cy="5019692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4 times necessary: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Event Time</a:t>
            </a:r>
          </a:p>
          <a:p>
            <a:pPr lvl="1"/>
            <a:r>
              <a:rPr lang="en-US" dirty="0" smtClean="0">
                <a:cs typeface="Courier New" pitchFamily="49" charset="0"/>
              </a:rPr>
              <a:t>Time-of-Flight</a:t>
            </a:r>
          </a:p>
          <a:p>
            <a:pPr lvl="1"/>
            <a:r>
              <a:rPr lang="en-US" dirty="0" smtClean="0">
                <a:cs typeface="Courier New" pitchFamily="49" charset="0"/>
              </a:rPr>
              <a:t>Time Stamp</a:t>
            </a:r>
          </a:p>
          <a:p>
            <a:pPr lvl="1"/>
            <a:r>
              <a:rPr lang="en-US" dirty="0" smtClean="0">
                <a:cs typeface="Courier New" pitchFamily="49" charset="0"/>
              </a:rPr>
              <a:t>Start/Active Time:</a:t>
            </a:r>
          </a:p>
          <a:p>
            <a:pPr lvl="2"/>
            <a:r>
              <a:rPr lang="en-US" dirty="0" smtClean="0">
                <a:cs typeface="Courier New" pitchFamily="49" charset="0"/>
              </a:rPr>
              <a:t>Time window an event can influence any other event happening in the same detector element</a:t>
            </a:r>
          </a:p>
          <a:p>
            <a:pPr lvl="2"/>
            <a:r>
              <a:rPr lang="en-US" dirty="0" smtClean="0">
                <a:cs typeface="Courier New" pitchFamily="49" charset="0"/>
              </a:rPr>
              <a:t>Strongly detector dependent</a:t>
            </a:r>
          </a:p>
          <a:p>
            <a:pPr lvl="2"/>
            <a:r>
              <a:rPr lang="en-US" dirty="0" smtClean="0">
                <a:cs typeface="Courier New" pitchFamily="49" charset="0"/>
              </a:rPr>
              <a:t>What happens if a second hit occurs during the active time of a previous hit is strongly detector dependent (hit lost, new hit modified, old hit modified, new hits created, …)</a:t>
            </a:r>
          </a:p>
          <a:p>
            <a:pPr lvl="2"/>
            <a:r>
              <a:rPr lang="en-US" dirty="0" smtClean="0">
                <a:cs typeface="Courier New" pitchFamily="49" charset="0"/>
              </a:rPr>
              <a:t>Absolute time! </a:t>
            </a:r>
          </a:p>
        </p:txBody>
      </p:sp>
    </p:spTree>
    <p:extLst>
      <p:ext uri="{BB962C8B-B14F-4D97-AF65-F5344CB8AC3E}">
        <p14:creationId xmlns:p14="http://schemas.microsoft.com/office/powerpoint/2010/main" val="1454340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FairWriteoutBuffer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Special buffer to store detector data between events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You give the data you want to store an absolute time window this data is active in your detector and can influence later events.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If the same detector element is hit a second time the data is modified.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This is an abstract base class where you have to inherit from</a:t>
            </a:r>
          </a:p>
          <a:p>
            <a:pPr marL="0" indent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5639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Sorting the data</a:t>
            </a:r>
            <a:endParaRPr lang="en-US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06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Sorting the data</a:t>
            </a:r>
            <a:endParaRPr lang="en-US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It is essential for the later extraction of the data that it is sorted by its time stamp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A base class for the sorter (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FairRingSorter</a:t>
            </a:r>
            <a:r>
              <a:rPr lang="en-US" dirty="0" smtClean="0"/>
              <a:t>) and a base class for a sorter task (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FairRingSorterTask</a:t>
            </a:r>
            <a:r>
              <a:rPr lang="en-US" dirty="0" smtClean="0"/>
              <a:t>) are already implemented in the software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use</a:t>
            </a:r>
            <a:r>
              <a:rPr lang="de-DE" dirty="0" smtClean="0"/>
              <a:t> </a:t>
            </a:r>
            <a:r>
              <a:rPr lang="de-DE" dirty="0" err="1" smtClean="0"/>
              <a:t>them</a:t>
            </a:r>
            <a:r>
              <a:rPr lang="de-DE" dirty="0" smtClean="0"/>
              <a:t> </a:t>
            </a:r>
            <a:r>
              <a:rPr lang="de-DE" dirty="0" err="1" smtClean="0"/>
              <a:t>you</a:t>
            </a:r>
            <a:r>
              <a:rPr lang="de-DE" dirty="0" smtClean="0"/>
              <a:t> </a:t>
            </a:r>
            <a:r>
              <a:rPr lang="de-DE" dirty="0" err="1" smtClean="0"/>
              <a:t>have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derive</a:t>
            </a:r>
            <a:r>
              <a:rPr lang="de-DE" dirty="0" smtClean="0"/>
              <a:t> </a:t>
            </a:r>
            <a:r>
              <a:rPr lang="de-DE" dirty="0" err="1" smtClean="0"/>
              <a:t>your</a:t>
            </a:r>
            <a:r>
              <a:rPr lang="de-DE" dirty="0" smtClean="0"/>
              <a:t> </a:t>
            </a:r>
            <a:r>
              <a:rPr lang="de-DE" dirty="0" err="1" smtClean="0"/>
              <a:t>own</a:t>
            </a:r>
            <a:r>
              <a:rPr lang="de-DE" dirty="0" smtClean="0"/>
              <a:t> </a:t>
            </a:r>
            <a:r>
              <a:rPr lang="de-DE" dirty="0" err="1" smtClean="0"/>
              <a:t>sorter</a:t>
            </a:r>
            <a:r>
              <a:rPr lang="de-DE" dirty="0" smtClean="0"/>
              <a:t> </a:t>
            </a:r>
            <a:r>
              <a:rPr lang="de-DE" dirty="0" err="1" smtClean="0"/>
              <a:t>classes</a:t>
            </a:r>
            <a:r>
              <a:rPr lang="de-DE" dirty="0" smtClean="0"/>
              <a:t> </a:t>
            </a:r>
            <a:r>
              <a:rPr lang="de-DE" dirty="0" err="1" smtClean="0"/>
              <a:t>from</a:t>
            </a:r>
            <a:r>
              <a:rPr lang="de-DE" dirty="0" smtClean="0"/>
              <a:t> </a:t>
            </a:r>
            <a:r>
              <a:rPr lang="de-DE" dirty="0" err="1" smtClean="0"/>
              <a:t>them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overwrite</a:t>
            </a:r>
            <a:r>
              <a:rPr lang="de-DE" dirty="0" smtClean="0"/>
              <a:t> </a:t>
            </a:r>
            <a:r>
              <a:rPr lang="de-DE" dirty="0" err="1" smtClean="0"/>
              <a:t>some</a:t>
            </a:r>
            <a:r>
              <a:rPr lang="de-DE" dirty="0" smtClean="0"/>
              <a:t> </a:t>
            </a:r>
            <a:r>
              <a:rPr lang="de-DE" dirty="0" err="1" smtClean="0"/>
              <a:t>methods</a:t>
            </a:r>
            <a:endParaRPr lang="en-US" dirty="0"/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5218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Technical implementation – Ring Sorter</a:t>
            </a:r>
            <a:endParaRPr lang="en-US" dirty="0"/>
          </a:p>
        </p:txBody>
      </p:sp>
      <p:sp>
        <p:nvSpPr>
          <p:cNvPr id="4" name="Rechteck 3"/>
          <p:cNvSpPr/>
          <p:nvPr/>
        </p:nvSpPr>
        <p:spPr>
          <a:xfrm>
            <a:off x="971600" y="2852936"/>
            <a:ext cx="360040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hteck 4"/>
          <p:cNvSpPr/>
          <p:nvPr/>
        </p:nvSpPr>
        <p:spPr>
          <a:xfrm>
            <a:off x="1331640" y="2852936"/>
            <a:ext cx="360040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hteck 5"/>
          <p:cNvSpPr/>
          <p:nvPr/>
        </p:nvSpPr>
        <p:spPr>
          <a:xfrm>
            <a:off x="1691680" y="2852936"/>
            <a:ext cx="360040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hteck 6"/>
          <p:cNvSpPr/>
          <p:nvPr/>
        </p:nvSpPr>
        <p:spPr>
          <a:xfrm>
            <a:off x="2051720" y="2852936"/>
            <a:ext cx="360040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hteck 11"/>
          <p:cNvSpPr/>
          <p:nvPr/>
        </p:nvSpPr>
        <p:spPr>
          <a:xfrm>
            <a:off x="2411760" y="2852936"/>
            <a:ext cx="360040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hteck 12"/>
          <p:cNvSpPr/>
          <p:nvPr/>
        </p:nvSpPr>
        <p:spPr>
          <a:xfrm>
            <a:off x="2771800" y="2852936"/>
            <a:ext cx="360040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hteck 13"/>
          <p:cNvSpPr/>
          <p:nvPr/>
        </p:nvSpPr>
        <p:spPr>
          <a:xfrm>
            <a:off x="3131840" y="2852936"/>
            <a:ext cx="360040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hteck 14"/>
          <p:cNvSpPr/>
          <p:nvPr/>
        </p:nvSpPr>
        <p:spPr>
          <a:xfrm>
            <a:off x="3491880" y="2852936"/>
            <a:ext cx="360040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hteck 15"/>
          <p:cNvSpPr/>
          <p:nvPr/>
        </p:nvSpPr>
        <p:spPr>
          <a:xfrm>
            <a:off x="3851920" y="2852936"/>
            <a:ext cx="360040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hteck 16"/>
          <p:cNvSpPr/>
          <p:nvPr/>
        </p:nvSpPr>
        <p:spPr>
          <a:xfrm>
            <a:off x="4211960" y="2852936"/>
            <a:ext cx="360040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hteck 17"/>
          <p:cNvSpPr/>
          <p:nvPr/>
        </p:nvSpPr>
        <p:spPr>
          <a:xfrm>
            <a:off x="4572000" y="2852936"/>
            <a:ext cx="360040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hteck 18"/>
          <p:cNvSpPr/>
          <p:nvPr/>
        </p:nvSpPr>
        <p:spPr>
          <a:xfrm>
            <a:off x="4932040" y="2852936"/>
            <a:ext cx="360040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hteck 19"/>
          <p:cNvSpPr/>
          <p:nvPr/>
        </p:nvSpPr>
        <p:spPr>
          <a:xfrm>
            <a:off x="5292080" y="2852936"/>
            <a:ext cx="360040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hteck 20"/>
          <p:cNvSpPr/>
          <p:nvPr/>
        </p:nvSpPr>
        <p:spPr>
          <a:xfrm>
            <a:off x="5652120" y="2852936"/>
            <a:ext cx="360040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hteck 21"/>
          <p:cNvSpPr/>
          <p:nvPr/>
        </p:nvSpPr>
        <p:spPr>
          <a:xfrm>
            <a:off x="6012160" y="2852936"/>
            <a:ext cx="360040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hteck 22"/>
          <p:cNvSpPr/>
          <p:nvPr/>
        </p:nvSpPr>
        <p:spPr>
          <a:xfrm>
            <a:off x="6372200" y="2852936"/>
            <a:ext cx="360040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Gerade Verbindung mit Pfeil 26"/>
          <p:cNvCxnSpPr/>
          <p:nvPr/>
        </p:nvCxnSpPr>
        <p:spPr>
          <a:xfrm rot="5400000" flipH="1" flipV="1">
            <a:off x="684362" y="3573016"/>
            <a:ext cx="576064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Geschweifte Klammer links 27"/>
          <p:cNvSpPr/>
          <p:nvPr/>
        </p:nvSpPr>
        <p:spPr>
          <a:xfrm rot="16200000">
            <a:off x="1763688" y="2996952"/>
            <a:ext cx="216024" cy="360040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feld 28"/>
          <p:cNvSpPr txBox="1"/>
          <p:nvPr/>
        </p:nvSpPr>
        <p:spPr>
          <a:xfrm>
            <a:off x="539552" y="4077072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0-Element Pointer</a:t>
            </a:r>
            <a:endParaRPr lang="en-US" dirty="0"/>
          </a:p>
        </p:txBody>
      </p:sp>
      <p:sp>
        <p:nvSpPr>
          <p:cNvPr id="30" name="Geschweifte Klammer links 29"/>
          <p:cNvSpPr/>
          <p:nvPr/>
        </p:nvSpPr>
        <p:spPr>
          <a:xfrm rot="5400000">
            <a:off x="4391980" y="-1071500"/>
            <a:ext cx="360040" cy="7200800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feld 30"/>
          <p:cNvSpPr txBox="1"/>
          <p:nvPr/>
        </p:nvSpPr>
        <p:spPr>
          <a:xfrm>
            <a:off x="2843808" y="1401115"/>
            <a:ext cx="35283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Number of storage cells given by the spread of the time stamps within the data stream</a:t>
            </a:r>
            <a:endParaRPr lang="en-US" dirty="0"/>
          </a:p>
        </p:txBody>
      </p:sp>
      <p:sp>
        <p:nvSpPr>
          <p:cNvPr id="32" name="Textfeld 31"/>
          <p:cNvSpPr txBox="1"/>
          <p:nvPr/>
        </p:nvSpPr>
        <p:spPr>
          <a:xfrm>
            <a:off x="1547665" y="3356992"/>
            <a:ext cx="374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Width of one storage cell given by time resolution of detector</a:t>
            </a:r>
            <a:endParaRPr lang="en-US" dirty="0"/>
          </a:p>
        </p:txBody>
      </p:sp>
      <p:sp>
        <p:nvSpPr>
          <p:cNvPr id="33" name="Rechteck 32"/>
          <p:cNvSpPr/>
          <p:nvPr/>
        </p:nvSpPr>
        <p:spPr>
          <a:xfrm>
            <a:off x="6732240" y="2852936"/>
            <a:ext cx="360040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hteck 33"/>
          <p:cNvSpPr/>
          <p:nvPr/>
        </p:nvSpPr>
        <p:spPr>
          <a:xfrm>
            <a:off x="7092280" y="2852936"/>
            <a:ext cx="360040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hteck 34"/>
          <p:cNvSpPr/>
          <p:nvPr/>
        </p:nvSpPr>
        <p:spPr>
          <a:xfrm>
            <a:off x="7452320" y="2852936"/>
            <a:ext cx="360040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hteck 35"/>
          <p:cNvSpPr/>
          <p:nvPr/>
        </p:nvSpPr>
        <p:spPr>
          <a:xfrm>
            <a:off x="7812360" y="2852936"/>
            <a:ext cx="360040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Gerade Verbindung mit Pfeil 39"/>
          <p:cNvCxnSpPr/>
          <p:nvPr/>
        </p:nvCxnSpPr>
        <p:spPr>
          <a:xfrm rot="5400000" flipH="1" flipV="1">
            <a:off x="5579318" y="3428206"/>
            <a:ext cx="576064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feld 40"/>
          <p:cNvSpPr txBox="1"/>
          <p:nvPr/>
        </p:nvSpPr>
        <p:spPr>
          <a:xfrm>
            <a:off x="5364088" y="3861048"/>
            <a:ext cx="30963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Storage Pointer</a:t>
            </a:r>
          </a:p>
          <a:p>
            <a:r>
              <a:rPr lang="en-US" dirty="0" smtClean="0"/>
              <a:t>position calculated numerically from time stamp</a:t>
            </a:r>
          </a:p>
        </p:txBody>
      </p:sp>
      <p:sp>
        <p:nvSpPr>
          <p:cNvPr id="42" name="Textfeld 41"/>
          <p:cNvSpPr txBox="1"/>
          <p:nvPr/>
        </p:nvSpPr>
        <p:spPr>
          <a:xfrm>
            <a:off x="1331640" y="5373216"/>
            <a:ext cx="7128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If a storage position is calculated which would override old data, the old data is saved to disk and the storage cell is freed</a:t>
            </a:r>
            <a:endParaRPr lang="en-US" dirty="0"/>
          </a:p>
        </p:txBody>
      </p:sp>
      <p:sp>
        <p:nvSpPr>
          <p:cNvPr id="48" name="Freihandform 47"/>
          <p:cNvSpPr/>
          <p:nvPr/>
        </p:nvSpPr>
        <p:spPr>
          <a:xfrm>
            <a:off x="-426129" y="2760955"/>
            <a:ext cx="8911702" cy="213064"/>
          </a:xfrm>
          <a:custGeom>
            <a:avLst/>
            <a:gdLst>
              <a:gd name="connsiteX0" fmla="*/ 8700117 w 8911702"/>
              <a:gd name="connsiteY0" fmla="*/ 204187 h 213064"/>
              <a:gd name="connsiteX1" fmla="*/ 8904304 w 8911702"/>
              <a:gd name="connsiteY1" fmla="*/ 44389 h 213064"/>
              <a:gd name="connsiteX2" fmla="*/ 8655729 w 8911702"/>
              <a:gd name="connsiteY2" fmla="*/ 8878 h 213064"/>
              <a:gd name="connsiteX3" fmla="*/ 1225119 w 8911702"/>
              <a:gd name="connsiteY3" fmla="*/ 0 h 213064"/>
              <a:gd name="connsiteX4" fmla="*/ 1305018 w 8911702"/>
              <a:gd name="connsiteY4" fmla="*/ 213064 h 213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11702" h="213064">
                <a:moveTo>
                  <a:pt x="8700117" y="204187"/>
                </a:moveTo>
                <a:cubicBezTo>
                  <a:pt x="8805909" y="140563"/>
                  <a:pt x="8911702" y="76940"/>
                  <a:pt x="8904304" y="44389"/>
                </a:cubicBezTo>
                <a:cubicBezTo>
                  <a:pt x="8896906" y="11838"/>
                  <a:pt x="8655729" y="8878"/>
                  <a:pt x="8655729" y="8878"/>
                </a:cubicBezTo>
                <a:lnTo>
                  <a:pt x="1225119" y="0"/>
                </a:lnTo>
                <a:cubicBezTo>
                  <a:pt x="0" y="34031"/>
                  <a:pt x="1250272" y="150920"/>
                  <a:pt x="1305018" y="213064"/>
                </a:cubicBezTo>
              </a:path>
            </a:pathLst>
          </a:cu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437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Digi</a:t>
            </a:r>
            <a:r>
              <a:rPr lang="de-DE" dirty="0" smtClean="0"/>
              <a:t> Data </a:t>
            </a:r>
            <a:r>
              <a:rPr lang="de-DE" dirty="0" err="1" smtClean="0"/>
              <a:t>randomized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826" name="Picture 2" descr="C:\Users\Tobias Stockmanns\Documents\Vorträge\PANDA-Meeting\2011-11_TimeOrderedSim\DigiPixelMix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65009"/>
            <a:ext cx="8486924" cy="4756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hteck 3"/>
          <p:cNvSpPr/>
          <p:nvPr/>
        </p:nvSpPr>
        <p:spPr>
          <a:xfrm>
            <a:off x="2771800" y="1021750"/>
            <a:ext cx="3600400" cy="4865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 smtClean="0"/>
              <a:t>Digi</a:t>
            </a:r>
            <a:r>
              <a:rPr lang="de-DE" dirty="0" smtClean="0"/>
              <a:t> Data Stream</a:t>
            </a:r>
            <a:endParaRPr lang="en-US" dirty="0"/>
          </a:p>
        </p:txBody>
      </p:sp>
      <p:sp>
        <p:nvSpPr>
          <p:cNvPr id="5" name="Textfeld 4"/>
          <p:cNvSpPr txBox="1"/>
          <p:nvPr/>
        </p:nvSpPr>
        <p:spPr>
          <a:xfrm>
            <a:off x="6156176" y="5830177"/>
            <a:ext cx="1210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Digi</a:t>
            </a:r>
            <a:r>
              <a:rPr lang="de-DE" dirty="0" smtClean="0"/>
              <a:t> Index</a:t>
            </a:r>
            <a:endParaRPr lang="en-US" dirty="0"/>
          </a:p>
        </p:txBody>
      </p:sp>
      <p:sp>
        <p:nvSpPr>
          <p:cNvPr id="7" name="Rechteck 6"/>
          <p:cNvSpPr/>
          <p:nvPr/>
        </p:nvSpPr>
        <p:spPr>
          <a:xfrm>
            <a:off x="6948264" y="1508268"/>
            <a:ext cx="1800200" cy="9126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Same </a:t>
            </a:r>
            <a:r>
              <a:rPr lang="de-DE" dirty="0" err="1" smtClean="0"/>
              <a:t>color</a:t>
            </a:r>
            <a:r>
              <a:rPr lang="de-DE" dirty="0" smtClean="0"/>
              <a:t> = same </a:t>
            </a:r>
            <a:r>
              <a:rPr lang="de-DE" dirty="0" err="1" smtClean="0"/>
              <a:t>event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9249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Digi</a:t>
            </a:r>
            <a:r>
              <a:rPr lang="de-DE" dirty="0" smtClean="0"/>
              <a:t> Data </a:t>
            </a:r>
            <a:r>
              <a:rPr lang="de-DE" dirty="0" err="1" smtClean="0"/>
              <a:t>randomized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827" name="Picture 3" descr="C:\Users\Tobias Stockmanns\Documents\Vorträge\PANDA-Meeting\2011-11_TimeOrderedSim\VerlaufUnSort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685" y="1134468"/>
            <a:ext cx="7147723" cy="4847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hteck 3"/>
          <p:cNvSpPr/>
          <p:nvPr/>
        </p:nvSpPr>
        <p:spPr>
          <a:xfrm>
            <a:off x="2771800" y="1021750"/>
            <a:ext cx="3600400" cy="4865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 smtClean="0"/>
              <a:t>TimeStamp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Digi</a:t>
            </a:r>
            <a:r>
              <a:rPr lang="de-DE" dirty="0" smtClean="0"/>
              <a:t> </a:t>
            </a:r>
            <a:r>
              <a:rPr lang="de-DE" dirty="0" err="1" smtClean="0"/>
              <a:t>vs</a:t>
            </a:r>
            <a:r>
              <a:rPr lang="de-DE" dirty="0" smtClean="0"/>
              <a:t> Index</a:t>
            </a:r>
            <a:endParaRPr lang="en-US" dirty="0"/>
          </a:p>
        </p:txBody>
      </p:sp>
      <p:sp>
        <p:nvSpPr>
          <p:cNvPr id="5" name="Textfeld 4"/>
          <p:cNvSpPr txBox="1"/>
          <p:nvPr/>
        </p:nvSpPr>
        <p:spPr>
          <a:xfrm>
            <a:off x="6444208" y="5667316"/>
            <a:ext cx="1210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Digi</a:t>
            </a:r>
            <a:r>
              <a:rPr lang="de-DE" dirty="0" smtClean="0"/>
              <a:t> Index</a:t>
            </a:r>
            <a:endParaRPr lang="en-US" dirty="0"/>
          </a:p>
        </p:txBody>
      </p:sp>
      <p:sp>
        <p:nvSpPr>
          <p:cNvPr id="6" name="Textfeld 5"/>
          <p:cNvSpPr txBox="1"/>
          <p:nvPr/>
        </p:nvSpPr>
        <p:spPr>
          <a:xfrm rot="16200000">
            <a:off x="353341" y="2415218"/>
            <a:ext cx="1856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Time </a:t>
            </a:r>
            <a:r>
              <a:rPr lang="de-DE" dirty="0" err="1" smtClean="0"/>
              <a:t>Stamp</a:t>
            </a:r>
            <a:r>
              <a:rPr lang="de-DE" dirty="0" smtClean="0"/>
              <a:t> [</a:t>
            </a:r>
            <a:r>
              <a:rPr lang="de-DE" dirty="0" err="1" smtClean="0"/>
              <a:t>ns</a:t>
            </a:r>
            <a:r>
              <a:rPr lang="de-DE" dirty="0" smtClean="0"/>
              <a:t>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0219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Digi</a:t>
            </a:r>
            <a:r>
              <a:rPr lang="de-DE" dirty="0" smtClean="0"/>
              <a:t> Data </a:t>
            </a:r>
            <a:r>
              <a:rPr lang="de-DE" dirty="0" err="1" smtClean="0"/>
              <a:t>Sorted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826" name="Picture 2" descr="C:\Users\Tobias Stockmanns\Documents\Vorträge\PANDA-Meeting\2011-11_TimeOrderedSim\DigiPixelMix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65009"/>
            <a:ext cx="8486924" cy="4756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874" name="Picture 2" descr="C:\Users\Tobias Stockmanns\Documents\Vorträge\PANDA-Meeting\2011-11_TimeOrderedSim\DigiPixelSorte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268760"/>
            <a:ext cx="8342908" cy="475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hteck 3"/>
          <p:cNvSpPr/>
          <p:nvPr/>
        </p:nvSpPr>
        <p:spPr>
          <a:xfrm>
            <a:off x="2771800" y="1021750"/>
            <a:ext cx="3600400" cy="4865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 smtClean="0"/>
              <a:t>Digi</a:t>
            </a:r>
            <a:r>
              <a:rPr lang="de-DE" dirty="0" smtClean="0"/>
              <a:t> Data Stream</a:t>
            </a:r>
            <a:endParaRPr lang="en-US" dirty="0"/>
          </a:p>
        </p:txBody>
      </p:sp>
      <p:sp>
        <p:nvSpPr>
          <p:cNvPr id="5" name="Textfeld 4"/>
          <p:cNvSpPr txBox="1"/>
          <p:nvPr/>
        </p:nvSpPr>
        <p:spPr>
          <a:xfrm>
            <a:off x="6156176" y="5830177"/>
            <a:ext cx="1210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Digi</a:t>
            </a:r>
            <a:r>
              <a:rPr lang="de-DE" dirty="0" smtClean="0"/>
              <a:t> Index</a:t>
            </a:r>
            <a:endParaRPr lang="en-US" dirty="0"/>
          </a:p>
        </p:txBody>
      </p:sp>
      <p:sp>
        <p:nvSpPr>
          <p:cNvPr id="10" name="Rechteck 9"/>
          <p:cNvSpPr/>
          <p:nvPr/>
        </p:nvSpPr>
        <p:spPr>
          <a:xfrm>
            <a:off x="6948264" y="1508268"/>
            <a:ext cx="1800200" cy="9126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Same </a:t>
            </a:r>
            <a:r>
              <a:rPr lang="de-DE" dirty="0" err="1" smtClean="0"/>
              <a:t>color</a:t>
            </a:r>
            <a:r>
              <a:rPr lang="de-DE" dirty="0" smtClean="0"/>
              <a:t> = same </a:t>
            </a:r>
            <a:r>
              <a:rPr lang="de-DE" dirty="0" err="1" smtClean="0"/>
              <a:t>event</a:t>
            </a:r>
            <a:endParaRPr lang="en-US" dirty="0"/>
          </a:p>
        </p:txBody>
      </p:sp>
      <p:pic>
        <p:nvPicPr>
          <p:cNvPr id="207875" name="Picture 3" descr="C:\Users\Tobias Stockmanns\Documents\Vorträge\PANDA-Meeting\2011-11_TimeOrderedSim\ZoomInMixin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864" y="995084"/>
            <a:ext cx="4859136" cy="3295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4572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7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78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78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7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Time-Based Simulation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Bild 2" descr="EventDisplay_b_Event1_timebased_IsochronesOnl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696"/>
            <a:ext cx="9144000" cy="531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7308304" y="5445224"/>
            <a:ext cx="1801169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20 MHz overlap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1260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Digi</a:t>
            </a:r>
            <a:r>
              <a:rPr lang="de-DE" dirty="0" smtClean="0"/>
              <a:t> Data </a:t>
            </a:r>
            <a:r>
              <a:rPr lang="de-DE" dirty="0" err="1" smtClean="0"/>
              <a:t>Sorted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827" name="Picture 3" descr="C:\Users\Tobias Stockmanns\Documents\Vorträge\PANDA-Meeting\2011-11_TimeOrderedSim\VerlaufUnSort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685" y="1134468"/>
            <a:ext cx="7147723" cy="4847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6444208" y="5667316"/>
            <a:ext cx="1210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Digi</a:t>
            </a:r>
            <a:r>
              <a:rPr lang="de-DE" dirty="0" smtClean="0"/>
              <a:t> Index</a:t>
            </a:r>
            <a:endParaRPr lang="en-US" dirty="0"/>
          </a:p>
        </p:txBody>
      </p:sp>
      <p:sp>
        <p:nvSpPr>
          <p:cNvPr id="6" name="Textfeld 5"/>
          <p:cNvSpPr txBox="1"/>
          <p:nvPr/>
        </p:nvSpPr>
        <p:spPr>
          <a:xfrm rot="16200000">
            <a:off x="353341" y="2415218"/>
            <a:ext cx="1856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Time </a:t>
            </a:r>
            <a:r>
              <a:rPr lang="de-DE" dirty="0" err="1" smtClean="0"/>
              <a:t>Stamp</a:t>
            </a:r>
            <a:r>
              <a:rPr lang="de-DE" dirty="0" smtClean="0"/>
              <a:t> [</a:t>
            </a:r>
            <a:r>
              <a:rPr lang="de-DE" dirty="0" err="1" smtClean="0"/>
              <a:t>ns</a:t>
            </a:r>
            <a:r>
              <a:rPr lang="de-DE" dirty="0" smtClean="0"/>
              <a:t>]</a:t>
            </a:r>
            <a:endParaRPr lang="en-US" dirty="0"/>
          </a:p>
        </p:txBody>
      </p:sp>
      <p:pic>
        <p:nvPicPr>
          <p:cNvPr id="208898" name="Picture 2" descr="C:\Users\Tobias Stockmanns\Documents\Vorträge\PANDA-Meeting\2011-11_TimeOrderedSim\VerlaufSorted.png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000" y="1134000"/>
            <a:ext cx="7150515" cy="484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hteck 3"/>
          <p:cNvSpPr/>
          <p:nvPr/>
        </p:nvSpPr>
        <p:spPr>
          <a:xfrm>
            <a:off x="2771800" y="1021750"/>
            <a:ext cx="3600400" cy="4865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 smtClean="0"/>
              <a:t>TimeStamp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Digi</a:t>
            </a:r>
            <a:r>
              <a:rPr lang="de-DE" dirty="0" smtClean="0"/>
              <a:t> </a:t>
            </a:r>
            <a:r>
              <a:rPr lang="de-DE" dirty="0" err="1" smtClean="0"/>
              <a:t>vs</a:t>
            </a:r>
            <a:r>
              <a:rPr lang="de-DE" dirty="0" smtClean="0"/>
              <a:t> Index after </a:t>
            </a:r>
            <a:r>
              <a:rPr lang="de-DE" dirty="0" err="1" smtClean="0"/>
              <a:t>sorting</a:t>
            </a:r>
            <a:endParaRPr lang="en-US" dirty="0"/>
          </a:p>
        </p:txBody>
      </p:sp>
      <p:pic>
        <p:nvPicPr>
          <p:cNvPr id="208899" name="Picture 3" descr="C:\Users\Tobias Stockmanns\Documents\Vorträge\PANDA-Meeting\2011-11_TimeOrderedSim\VerlaufSortedZoom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8922" y="1265009"/>
            <a:ext cx="5826174" cy="3951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9571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8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88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88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8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Reading back the data</a:t>
            </a:r>
            <a:endParaRPr lang="en-US" dirty="0"/>
          </a:p>
        </p:txBody>
      </p:sp>
      <p:sp>
        <p:nvSpPr>
          <p:cNvPr id="5" name="Textplatzhalt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532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Reading back data</a:t>
            </a:r>
            <a:endParaRPr lang="en-US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2000" dirty="0" smtClean="0">
                <a:cs typeface="Courier New" pitchFamily="49" charset="0"/>
              </a:rPr>
              <a:t>Reading back data is done via the </a:t>
            </a:r>
            <a:r>
              <a:rPr lang="en-US" sz="2000" dirty="0" err="1" smtClean="0">
                <a:cs typeface="Courier New" pitchFamily="49" charset="0"/>
              </a:rPr>
              <a:t>FairRootManager</a:t>
            </a:r>
            <a:endParaRPr lang="en-US" sz="2000" dirty="0">
              <a:cs typeface="Courier New" pitchFamily="49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cs typeface="Courier New" pitchFamily="49" charset="0"/>
              </a:rPr>
              <a:t>Two different methods exists</a:t>
            </a:r>
          </a:p>
          <a:p>
            <a:pPr>
              <a:buFont typeface="Arial" pitchFamily="34" charset="0"/>
              <a:buChar char="•"/>
            </a:pPr>
            <a:endParaRPr lang="en-US" sz="2000" dirty="0" smtClean="0">
              <a:cs typeface="Courier New" pitchFamily="49" charset="0"/>
            </a:endParaRPr>
          </a:p>
          <a:p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FairRootManager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::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GetData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BranchName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Functor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, Parameter);</a:t>
            </a:r>
          </a:p>
          <a:p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FairRootManager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::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GetData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BranchName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StartFunctor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StartParam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.,</a:t>
            </a:r>
            <a:br>
              <a:rPr lang="en-US" sz="1600" dirty="0" smtClean="0">
                <a:latin typeface="Courier New" pitchFamily="49" charset="0"/>
                <a:cs typeface="Courier New" pitchFamily="49" charset="0"/>
              </a:rPr>
            </a:b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					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StopFunctor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StopParam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.);</a:t>
            </a:r>
          </a:p>
          <a:p>
            <a:endParaRPr lang="en-US" sz="1600" dirty="0" smtClean="0">
              <a:latin typeface="Courier New" pitchFamily="49" charset="0"/>
              <a:cs typeface="Courier New" pitchFamily="49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 err="1" smtClean="0">
                <a:cs typeface="Courier New" pitchFamily="49" charset="0"/>
              </a:rPr>
              <a:t>GetData</a:t>
            </a:r>
            <a:r>
              <a:rPr lang="en-US" sz="2000" dirty="0" smtClean="0">
                <a:cs typeface="Courier New" pitchFamily="49" charset="0"/>
              </a:rPr>
              <a:t> with one </a:t>
            </a:r>
            <a:r>
              <a:rPr lang="en-US" sz="2000" dirty="0" err="1" smtClean="0">
                <a:cs typeface="Courier New" pitchFamily="49" charset="0"/>
              </a:rPr>
              <a:t>functor</a:t>
            </a:r>
            <a:r>
              <a:rPr lang="en-US" sz="2000" dirty="0" smtClean="0">
                <a:cs typeface="Courier New" pitchFamily="49" charset="0"/>
              </a:rPr>
              <a:t>/parameter runs always forward in time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>
                <a:cs typeface="Courier New" pitchFamily="49" charset="0"/>
              </a:rPr>
              <a:t>Data is only read once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err="1" smtClean="0">
                <a:cs typeface="Courier New" pitchFamily="49" charset="0"/>
              </a:rPr>
              <a:t>GetData</a:t>
            </a:r>
            <a:r>
              <a:rPr lang="en-US" sz="2000" dirty="0" smtClean="0">
                <a:cs typeface="Courier New" pitchFamily="49" charset="0"/>
              </a:rPr>
              <a:t> with two sets of </a:t>
            </a:r>
            <a:r>
              <a:rPr lang="en-US" sz="2000" dirty="0" err="1" smtClean="0">
                <a:cs typeface="Courier New" pitchFamily="49" charset="0"/>
              </a:rPr>
              <a:t>functor</a:t>
            </a:r>
            <a:r>
              <a:rPr lang="en-US" sz="2000" dirty="0" smtClean="0">
                <a:cs typeface="Courier New" pitchFamily="49" charset="0"/>
              </a:rPr>
              <a:t>/parameter is able to get data within a time interval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>
                <a:cs typeface="Courier New" pitchFamily="49" charset="0"/>
              </a:rPr>
              <a:t>Data can be extracted many times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>
                <a:cs typeface="Courier New" pitchFamily="49" charset="0"/>
              </a:rPr>
              <a:t>Works only with special </a:t>
            </a:r>
            <a:r>
              <a:rPr lang="en-US" sz="2000" dirty="0" err="1" smtClean="0">
                <a:cs typeface="Courier New" pitchFamily="49" charset="0"/>
              </a:rPr>
              <a:t>functors</a:t>
            </a:r>
            <a:r>
              <a:rPr lang="en-US" sz="2000" dirty="0" smtClean="0">
                <a:cs typeface="Courier New" pitchFamily="49" charset="0"/>
              </a:rPr>
              <a:t> </a:t>
            </a:r>
            <a:r>
              <a:rPr lang="en-US" sz="2000" dirty="0" smtClean="0">
                <a:cs typeface="Courier New" pitchFamily="49" charset="0"/>
                <a:sym typeface="Wingdings" pitchFamily="2" charset="2"/>
              </a:rPr>
              <a:t> next page</a:t>
            </a:r>
            <a:endParaRPr lang="en-US" sz="2000" dirty="0" smtClean="0">
              <a:cs typeface="Courier New" pitchFamily="49" charset="0"/>
            </a:endParaRPr>
          </a:p>
          <a:p>
            <a:pPr lvl="1">
              <a:buFont typeface="Arial" pitchFamily="34" charset="0"/>
              <a:buChar char="•"/>
            </a:pPr>
            <a:endParaRPr lang="en-US" sz="2000" dirty="0"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6524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</a:t>
            </a:r>
            <a:r>
              <a:rPr lang="en-US" dirty="0" err="1" smtClean="0"/>
              <a:t>Functor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A (binary)</a:t>
            </a:r>
            <a:r>
              <a:rPr lang="en-US" dirty="0" err="1" smtClean="0"/>
              <a:t>functor</a:t>
            </a:r>
            <a:r>
              <a:rPr lang="en-US" dirty="0" smtClean="0"/>
              <a:t> is a class with an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operator()</a:t>
            </a:r>
            <a:r>
              <a:rPr lang="en-US" dirty="0" smtClean="0"/>
              <a:t> which takes two parameters as an input and has one output.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In our case the parameters are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FairTimeStamp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*, double</a:t>
            </a:r>
            <a:r>
              <a:rPr lang="en-US" dirty="0" smtClean="0"/>
              <a:t> as input and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bool</a:t>
            </a:r>
            <a:r>
              <a:rPr lang="en-US" dirty="0" smtClean="0"/>
              <a:t> as output.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The </a:t>
            </a:r>
            <a:r>
              <a:rPr lang="en-US" dirty="0" err="1" smtClean="0"/>
              <a:t>functor</a:t>
            </a:r>
            <a:r>
              <a:rPr lang="en-US" dirty="0" smtClean="0"/>
              <a:t> is true if it gets data which does not fit into the selection criterion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In this way you can define your own data selectors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Existing examples:</a:t>
            </a:r>
          </a:p>
          <a:p>
            <a:pPr lvl="1">
              <a:buFont typeface="Arial" pitchFamily="34" charset="0"/>
              <a:buChar char="•"/>
            </a:pP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StopTime</a:t>
            </a:r>
            <a:r>
              <a:rPr lang="en-US" dirty="0" smtClean="0"/>
              <a:t>: Returns all data with a </a:t>
            </a:r>
            <a:r>
              <a:rPr lang="en-US" dirty="0" err="1" smtClean="0"/>
              <a:t>TimeStamp</a:t>
            </a:r>
            <a:r>
              <a:rPr lang="en-US" dirty="0" smtClean="0"/>
              <a:t> less than the given parameter</a:t>
            </a:r>
          </a:p>
          <a:p>
            <a:pPr lvl="1">
              <a:buFont typeface="Arial" pitchFamily="34" charset="0"/>
              <a:buChar char="•"/>
            </a:pP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TimeGap</a:t>
            </a:r>
            <a:r>
              <a:rPr lang="en-US" dirty="0" smtClean="0"/>
              <a:t>: Returns all data before a time gap larger than the given parameter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For the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GetData</a:t>
            </a:r>
            <a:r>
              <a:rPr lang="en-US" dirty="0" smtClean="0"/>
              <a:t>-Method with two </a:t>
            </a:r>
            <a:r>
              <a:rPr lang="en-US" dirty="0" err="1" smtClean="0"/>
              <a:t>functors</a:t>
            </a:r>
            <a:r>
              <a:rPr lang="en-US" dirty="0" smtClean="0"/>
              <a:t> the first has to be the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StopTime</a:t>
            </a:r>
            <a:r>
              <a:rPr lang="en-US" dirty="0" smtClean="0"/>
              <a:t> - </a:t>
            </a:r>
            <a:r>
              <a:rPr lang="en-US" dirty="0" err="1" smtClean="0"/>
              <a:t>functor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9695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Data </a:t>
            </a:r>
            <a:r>
              <a:rPr lang="de-DE" dirty="0" err="1" smtClean="0"/>
              <a:t>packaging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19138" y="1000108"/>
            <a:ext cx="8173342" cy="5019692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de-DE" sz="2000" dirty="0" smtClean="0"/>
              <a:t>Select </a:t>
            </a:r>
            <a:r>
              <a:rPr lang="de-DE" sz="2000" dirty="0" err="1" smtClean="0"/>
              <a:t>data</a:t>
            </a:r>
            <a:r>
              <a:rPr lang="de-DE" sz="2000" dirty="0" smtClean="0"/>
              <a:t> </a:t>
            </a:r>
            <a:r>
              <a:rPr lang="de-DE" sz="2000" dirty="0" err="1" smtClean="0"/>
              <a:t>packages</a:t>
            </a:r>
            <a:r>
              <a:rPr lang="de-DE" sz="2000" dirty="0" smtClean="0"/>
              <a:t> </a:t>
            </a:r>
            <a:r>
              <a:rPr lang="de-DE" sz="2000" dirty="0" err="1" smtClean="0"/>
              <a:t>according</a:t>
            </a:r>
            <a:r>
              <a:rPr lang="de-DE" sz="2000" dirty="0" smtClean="0"/>
              <a:t> </a:t>
            </a:r>
            <a:r>
              <a:rPr lang="de-DE" sz="2000" dirty="0" err="1" smtClean="0"/>
              <a:t>to</a:t>
            </a:r>
            <a:r>
              <a:rPr lang="de-DE" sz="2000" dirty="0" smtClean="0"/>
              <a:t> time </a:t>
            </a:r>
            <a:r>
              <a:rPr lang="de-DE" sz="2000" dirty="0" err="1" smtClean="0"/>
              <a:t>gaps</a:t>
            </a:r>
            <a:r>
              <a:rPr lang="de-DE" sz="2000" dirty="0" smtClean="0"/>
              <a:t> </a:t>
            </a:r>
            <a:r>
              <a:rPr lang="de-DE" sz="2000" dirty="0" err="1" smtClean="0"/>
              <a:t>between</a:t>
            </a:r>
            <a:r>
              <a:rPr lang="de-DE" sz="2000" dirty="0" smtClean="0"/>
              <a:t> </a:t>
            </a:r>
            <a:r>
              <a:rPr lang="de-DE" sz="2000" dirty="0" err="1" smtClean="0"/>
              <a:t>digi</a:t>
            </a:r>
            <a:r>
              <a:rPr lang="de-DE" sz="2000" dirty="0" smtClean="0"/>
              <a:t> </a:t>
            </a:r>
            <a:r>
              <a:rPr lang="de-DE" sz="2000" dirty="0" err="1" smtClean="0"/>
              <a:t>clusters</a:t>
            </a:r>
            <a:endParaRPr lang="de-DE" sz="20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de-DE" sz="2000" dirty="0" smtClean="0"/>
              <a:t>Works </a:t>
            </a:r>
            <a:r>
              <a:rPr lang="de-DE" sz="2000" dirty="0" err="1" smtClean="0"/>
              <a:t>very</a:t>
            </a:r>
            <a:r>
              <a:rPr lang="de-DE" sz="2000" dirty="0" smtClean="0"/>
              <a:t> </a:t>
            </a:r>
            <a:r>
              <a:rPr lang="de-DE" sz="2000" dirty="0" err="1" smtClean="0"/>
              <a:t>well</a:t>
            </a:r>
            <a:r>
              <a:rPr lang="de-DE" sz="2000" dirty="0" smtClean="0"/>
              <a:t> </a:t>
            </a:r>
            <a:r>
              <a:rPr lang="de-DE" sz="2000" dirty="0" err="1" smtClean="0"/>
              <a:t>for</a:t>
            </a:r>
            <a:r>
              <a:rPr lang="de-DE" sz="2000" dirty="0" smtClean="0"/>
              <a:t> </a:t>
            </a:r>
            <a:r>
              <a:rPr lang="de-DE" sz="2000" dirty="0" err="1" smtClean="0"/>
              <a:t>detectors</a:t>
            </a:r>
            <a:r>
              <a:rPr lang="de-DE" sz="2000" dirty="0" smtClean="0"/>
              <a:t> </a:t>
            </a:r>
            <a:r>
              <a:rPr lang="de-DE" sz="2000" dirty="0" err="1" smtClean="0"/>
              <a:t>with</a:t>
            </a:r>
            <a:r>
              <a:rPr lang="de-DE" sz="2000" dirty="0" smtClean="0"/>
              <a:t> </a:t>
            </a:r>
            <a:r>
              <a:rPr lang="de-DE" sz="2000" dirty="0" err="1" smtClean="0"/>
              <a:t>precise</a:t>
            </a:r>
            <a:r>
              <a:rPr lang="de-DE" sz="2000" dirty="0" smtClean="0"/>
              <a:t> time </a:t>
            </a:r>
            <a:r>
              <a:rPr lang="de-DE" sz="2000" dirty="0" err="1" smtClean="0"/>
              <a:t>measurement</a:t>
            </a:r>
            <a:endParaRPr lang="de-DE" sz="2000" dirty="0"/>
          </a:p>
        </p:txBody>
      </p:sp>
      <p:pic>
        <p:nvPicPr>
          <p:cNvPr id="2048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792" y="2564904"/>
            <a:ext cx="8083350" cy="3311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683568" y="2123564"/>
            <a:ext cx="2313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Example</a:t>
            </a:r>
            <a:r>
              <a:rPr lang="de-DE" dirty="0" smtClean="0"/>
              <a:t>: GEM </a:t>
            </a:r>
            <a:r>
              <a:rPr lang="de-DE" dirty="0" err="1" smtClean="0"/>
              <a:t>Digis</a:t>
            </a:r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7956288" y="2600364"/>
            <a:ext cx="1133708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de-DE" dirty="0" smtClean="0"/>
              <a:t>MC </a:t>
            </a:r>
            <a:r>
              <a:rPr lang="de-DE" dirty="0" err="1" smtClean="0"/>
              <a:t>Truth</a:t>
            </a:r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7920347" y="4241969"/>
            <a:ext cx="1197764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de-DE" dirty="0" smtClean="0"/>
              <a:t>Packages</a:t>
            </a:r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5220072" y="6021288"/>
            <a:ext cx="13901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/>
              <a:t>R. </a:t>
            </a:r>
            <a:r>
              <a:rPr lang="de-DE" sz="1400" dirty="0" err="1" smtClean="0"/>
              <a:t>Karabowicz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329167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GEM Tracking Efficiency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87% for primaries with |p|&gt;1GeV/c</a:t>
            </a:r>
            <a:r>
              <a:rPr lang="en-US" dirty="0" smtClean="0"/>
              <a:t>,</a:t>
            </a:r>
            <a:endParaRPr lang="de-DE" dirty="0"/>
          </a:p>
          <a:p>
            <a:r>
              <a:rPr lang="en-US" dirty="0"/>
              <a:t>compared to ~95% in event-based </a:t>
            </a:r>
            <a:r>
              <a:rPr lang="en-US" dirty="0" smtClean="0"/>
              <a:t>reconstruction</a:t>
            </a:r>
            <a:endParaRPr lang="de-DE" dirty="0"/>
          </a:p>
        </p:txBody>
      </p:sp>
      <p:pic>
        <p:nvPicPr>
          <p:cNvPr id="2068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852936"/>
            <a:ext cx="318135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8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8854" y="2845693"/>
            <a:ext cx="318135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8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2650" y="2845693"/>
            <a:ext cx="318135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feld 6"/>
          <p:cNvSpPr txBox="1"/>
          <p:nvPr/>
        </p:nvSpPr>
        <p:spPr>
          <a:xfrm>
            <a:off x="5220072" y="6021288"/>
            <a:ext cx="13901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/>
              <a:t>R. </a:t>
            </a:r>
            <a:r>
              <a:rPr lang="de-DE" sz="1400" dirty="0" err="1" smtClean="0"/>
              <a:t>Karabowitcz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1622686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GEM Event Building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de-DE" dirty="0" err="1"/>
              <a:t>Use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tracks</a:t>
            </a:r>
            <a:r>
              <a:rPr lang="de-DE" dirty="0"/>
              <a:t>’ </a:t>
            </a:r>
            <a:r>
              <a:rPr lang="de-DE" dirty="0" smtClean="0"/>
              <a:t>start-time</a:t>
            </a:r>
            <a:endParaRPr lang="de-DE" dirty="0"/>
          </a:p>
          <a:p>
            <a:pPr marL="177800" indent="-177800">
              <a:spcAft>
                <a:spcPts val="1200"/>
              </a:spcAft>
            </a:pPr>
            <a:r>
              <a:rPr lang="en-US" dirty="0"/>
              <a:t>• Tracks with start-time closer than 3 ns end up </a:t>
            </a:r>
            <a:r>
              <a:rPr lang="en-US" dirty="0" smtClean="0"/>
              <a:t>in one </a:t>
            </a:r>
            <a:r>
              <a:rPr lang="en-US" dirty="0"/>
              <a:t>event (3ns come from the tracks </a:t>
            </a:r>
            <a:r>
              <a:rPr lang="en-US" dirty="0" smtClean="0"/>
              <a:t>start-times correlation</a:t>
            </a:r>
            <a:r>
              <a:rPr lang="en-US" dirty="0"/>
              <a:t>), with event time set to a mean </a:t>
            </a:r>
            <a:r>
              <a:rPr lang="en-US" dirty="0" smtClean="0"/>
              <a:t>of </a:t>
            </a:r>
            <a:r>
              <a:rPr lang="de-DE" dirty="0" err="1" smtClean="0"/>
              <a:t>constituent</a:t>
            </a:r>
            <a:r>
              <a:rPr lang="de-DE" dirty="0" smtClean="0"/>
              <a:t> </a:t>
            </a:r>
            <a:r>
              <a:rPr lang="de-DE" dirty="0" err="1"/>
              <a:t>tracks</a:t>
            </a:r>
            <a:r>
              <a:rPr lang="de-DE" dirty="0"/>
              <a:t>’ </a:t>
            </a:r>
            <a:r>
              <a:rPr lang="de-DE" dirty="0" err="1"/>
              <a:t>start</a:t>
            </a:r>
            <a:r>
              <a:rPr lang="de-DE" dirty="0"/>
              <a:t> </a:t>
            </a:r>
            <a:r>
              <a:rPr lang="de-DE" dirty="0" err="1" smtClean="0"/>
              <a:t>times</a:t>
            </a:r>
            <a:endParaRPr lang="de-DE" dirty="0"/>
          </a:p>
          <a:p>
            <a:pPr marL="177800" indent="-177800">
              <a:spcAft>
                <a:spcPts val="1200"/>
              </a:spcAft>
            </a:pPr>
            <a:r>
              <a:rPr lang="en-US" dirty="0"/>
              <a:t>• Even one track can form </a:t>
            </a:r>
            <a:r>
              <a:rPr lang="en-US" dirty="0" smtClean="0"/>
              <a:t>an event</a:t>
            </a:r>
            <a:endParaRPr lang="en-US" dirty="0"/>
          </a:p>
          <a:p>
            <a:pPr marL="177800" indent="-177800">
              <a:spcAft>
                <a:spcPts val="1200"/>
              </a:spcAft>
            </a:pPr>
            <a:r>
              <a:rPr lang="en-US" dirty="0"/>
              <a:t>• Compare reconstructed event times with </a:t>
            </a:r>
            <a:r>
              <a:rPr lang="en-US" dirty="0" smtClean="0"/>
              <a:t>MC event </a:t>
            </a:r>
            <a:r>
              <a:rPr lang="en-US" dirty="0"/>
              <a:t>times, if the difference is smaller than 5 </a:t>
            </a:r>
            <a:r>
              <a:rPr lang="en-US" dirty="0" smtClean="0"/>
              <a:t>ns the </a:t>
            </a:r>
            <a:r>
              <a:rPr lang="en-US" dirty="0"/>
              <a:t>MC event is considered to be </a:t>
            </a:r>
            <a:r>
              <a:rPr lang="en-US" dirty="0" smtClean="0"/>
              <a:t>reconstructed</a:t>
            </a:r>
            <a:endParaRPr lang="en-US" dirty="0"/>
          </a:p>
        </p:txBody>
      </p:sp>
      <p:sp>
        <p:nvSpPr>
          <p:cNvPr id="4" name="Textfeld 3"/>
          <p:cNvSpPr txBox="1"/>
          <p:nvPr/>
        </p:nvSpPr>
        <p:spPr>
          <a:xfrm>
            <a:off x="5220072" y="6021288"/>
            <a:ext cx="13901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/>
              <a:t>R. </a:t>
            </a:r>
            <a:r>
              <a:rPr lang="de-DE" sz="1400" dirty="0" err="1" smtClean="0"/>
              <a:t>Karabowicz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2884458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Event </a:t>
            </a:r>
            <a:r>
              <a:rPr lang="de-DE" dirty="0" err="1" smtClean="0"/>
              <a:t>Builder</a:t>
            </a:r>
            <a:endParaRPr lang="de-DE" dirty="0"/>
          </a:p>
        </p:txBody>
      </p:sp>
      <p:sp>
        <p:nvSpPr>
          <p:cNvPr id="4" name="AutoShape 2" descr="https://webmail.fz-juelich.de/owa/attachment.ashx?id=RgAAAAAZV6rWkz4%2bQbVxLnIq6UdzBwA8zFEptPGGSJv8JU7Qo0ZgABSPcmaGAABLqrPcBo2mSY2bbCiU5HcPAAAabKekAAAJ&amp;attcnt=1&amp;attid0=EADOhQyqQbHbRa4Uzfiu6sQ3&amp;attcid0=00BC5AEB-A061-4BE9-800E-A4645967062C%40fritz.box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5" name="AutoShape 4" descr="https://webmail.fz-juelich.de/owa/attachment.ashx?id=RgAAAAAZV6rWkz4%2bQbVxLnIq6UdzBwA8zFEptPGGSJv8JU7Qo0ZgABSPcmaGAABLqrPcBo2mSY2bbCiU5HcPAAAabKekAAAJ&amp;attcnt=1&amp;attid0=EADOhQyqQbHbRa4Uzfiu6sQ3&amp;attcid0=00BC5AEB-A061-4BE9-800E-A4645967062C%40fritz.box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1799456"/>
            <a:ext cx="8640000" cy="3540172"/>
          </a:xfrm>
          <a:prstGeom prst="rect">
            <a:avLst/>
          </a:prstGeom>
        </p:spPr>
      </p:pic>
      <p:sp>
        <p:nvSpPr>
          <p:cNvPr id="10" name="Inhaltsplatzhalt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2" name="Textfeld 11"/>
          <p:cNvSpPr txBox="1"/>
          <p:nvPr/>
        </p:nvSpPr>
        <p:spPr>
          <a:xfrm>
            <a:off x="5220072" y="6021288"/>
            <a:ext cx="13901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/>
              <a:t>R. </a:t>
            </a:r>
            <a:r>
              <a:rPr lang="de-DE" sz="1400" dirty="0" err="1" smtClean="0"/>
              <a:t>Karabowicz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2566545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Event </a:t>
            </a:r>
            <a:r>
              <a:rPr lang="de-DE" dirty="0" err="1" smtClean="0"/>
              <a:t>Builder</a:t>
            </a:r>
            <a:endParaRPr lang="de-DE" dirty="0"/>
          </a:p>
        </p:txBody>
      </p:sp>
      <p:sp>
        <p:nvSpPr>
          <p:cNvPr id="4" name="AutoShape 2" descr="https://webmail.fz-juelich.de/owa/attachment.ashx?id=RgAAAAAZV6rWkz4%2bQbVxLnIq6UdzBwA8zFEptPGGSJv8JU7Qo0ZgABSPcmaGAABLqrPcBo2mSY2bbCiU5HcPAAAabKekAAAJ&amp;attcnt=1&amp;attid0=EADOhQyqQbHbRa4Uzfiu6sQ3&amp;attcid0=00BC5AEB-A061-4BE9-800E-A4645967062C%40fritz.box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5" name="AutoShape 4" descr="https://webmail.fz-juelich.de/owa/attachment.ashx?id=RgAAAAAZV6rWkz4%2bQbVxLnIq6UdzBwA8zFEptPGGSJv8JU7Qo0ZgABSPcmaGAABLqrPcBo2mSY2bbCiU5HcPAAAabKekAAAJ&amp;attcnt=1&amp;attid0=EADOhQyqQbHbRa4Uzfiu6sQ3&amp;attcid0=00BC5AEB-A061-4BE9-800E-A4645967062C%40fritz.box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1800000"/>
            <a:ext cx="8640000" cy="3540172"/>
          </a:xfrm>
          <a:prstGeom prst="rect">
            <a:avLst/>
          </a:prstGeom>
        </p:spPr>
      </p:pic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0" name="Textfeld 9"/>
          <p:cNvSpPr txBox="1"/>
          <p:nvPr/>
        </p:nvSpPr>
        <p:spPr>
          <a:xfrm>
            <a:off x="5220072" y="6021288"/>
            <a:ext cx="13901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/>
              <a:t>R. </a:t>
            </a:r>
            <a:r>
              <a:rPr lang="de-DE" sz="1400" dirty="0" err="1" smtClean="0"/>
              <a:t>Karabowicz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2543202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Event </a:t>
            </a:r>
            <a:r>
              <a:rPr lang="de-DE" dirty="0" err="1" smtClean="0"/>
              <a:t>Builder</a:t>
            </a:r>
            <a:endParaRPr lang="de-DE" dirty="0"/>
          </a:p>
        </p:txBody>
      </p:sp>
      <p:sp>
        <p:nvSpPr>
          <p:cNvPr id="4" name="AutoShape 2" descr="https://webmail.fz-juelich.de/owa/attachment.ashx?id=RgAAAAAZV6rWkz4%2bQbVxLnIq6UdzBwA8zFEptPGGSJv8JU7Qo0ZgABSPcmaGAABLqrPcBo2mSY2bbCiU5HcPAAAabKekAAAJ&amp;attcnt=1&amp;attid0=EADOhQyqQbHbRa4Uzfiu6sQ3&amp;attcid0=00BC5AEB-A061-4BE9-800E-A4645967062C%40fritz.box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5" name="AutoShape 4" descr="https://webmail.fz-juelich.de/owa/attachment.ashx?id=RgAAAAAZV6rWkz4%2bQbVxLnIq6UdzBwA8zFEptPGGSJv8JU7Qo0ZgABSPcmaGAABLqrPcBo2mSY2bbCiU5HcPAAAabKekAAAJ&amp;attcnt=1&amp;attid0=EADOhQyqQbHbRa4Uzfiu6sQ3&amp;attcid0=00BC5AEB-A061-4BE9-800E-A4645967062C%40fritz.box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1800000"/>
            <a:ext cx="8640000" cy="3540172"/>
          </a:xfrm>
          <a:prstGeom prst="rect">
            <a:avLst/>
          </a:prstGeom>
        </p:spPr>
      </p:pic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0" name="Textfeld 9"/>
          <p:cNvSpPr txBox="1"/>
          <p:nvPr/>
        </p:nvSpPr>
        <p:spPr>
          <a:xfrm>
            <a:off x="5220072" y="6021288"/>
            <a:ext cx="13901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/>
              <a:t>R. </a:t>
            </a:r>
            <a:r>
              <a:rPr lang="de-DE" sz="1400" dirty="0" err="1" smtClean="0"/>
              <a:t>Karabowicz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2754086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Event Mixing (Mohammad’s work)</a:t>
            </a:r>
            <a:endParaRPr lang="en-US" dirty="0"/>
          </a:p>
        </p:txBody>
      </p:sp>
      <p:sp>
        <p:nvSpPr>
          <p:cNvPr id="4" name="Abgerundetes Rechteck 3"/>
          <p:cNvSpPr/>
          <p:nvPr/>
        </p:nvSpPr>
        <p:spPr>
          <a:xfrm>
            <a:off x="971600" y="1268758"/>
            <a:ext cx="1008112" cy="136815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Back-ground</a:t>
            </a:r>
            <a:endParaRPr lang="en-US" dirty="0"/>
          </a:p>
        </p:txBody>
      </p:sp>
      <p:sp>
        <p:nvSpPr>
          <p:cNvPr id="5" name="Abgerundetes Rechteck 4"/>
          <p:cNvSpPr/>
          <p:nvPr/>
        </p:nvSpPr>
        <p:spPr>
          <a:xfrm>
            <a:off x="971181" y="3068958"/>
            <a:ext cx="1008112" cy="136815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Signal 1</a:t>
            </a:r>
            <a:endParaRPr lang="en-US" dirty="0"/>
          </a:p>
        </p:txBody>
      </p:sp>
      <p:sp>
        <p:nvSpPr>
          <p:cNvPr id="6" name="Abgerundetes Rechteck 5"/>
          <p:cNvSpPr/>
          <p:nvPr/>
        </p:nvSpPr>
        <p:spPr>
          <a:xfrm>
            <a:off x="971181" y="4581126"/>
            <a:ext cx="1008112" cy="13681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Signal 2</a:t>
            </a:r>
            <a:endParaRPr lang="en-US" dirty="0"/>
          </a:p>
        </p:txBody>
      </p:sp>
      <p:sp>
        <p:nvSpPr>
          <p:cNvPr id="7" name="Textfeld 6"/>
          <p:cNvSpPr txBox="1"/>
          <p:nvPr/>
        </p:nvSpPr>
        <p:spPr>
          <a:xfrm>
            <a:off x="899592" y="827420"/>
            <a:ext cx="1159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MC Files:</a:t>
            </a:r>
            <a:endParaRPr lang="en-US" dirty="0"/>
          </a:p>
        </p:txBody>
      </p:sp>
      <p:sp>
        <p:nvSpPr>
          <p:cNvPr id="8" name="Abgerundetes Rechteck 7"/>
          <p:cNvSpPr/>
          <p:nvPr/>
        </p:nvSpPr>
        <p:spPr>
          <a:xfrm>
            <a:off x="3491880" y="2395636"/>
            <a:ext cx="1008112" cy="136815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Digiti</a:t>
            </a:r>
            <a:r>
              <a:rPr lang="en-US" dirty="0" smtClean="0"/>
              <a:t> </a:t>
            </a:r>
            <a:r>
              <a:rPr lang="en-US" dirty="0" err="1" smtClean="0"/>
              <a:t>zation</a:t>
            </a:r>
            <a:endParaRPr lang="en-US" dirty="0"/>
          </a:p>
        </p:txBody>
      </p:sp>
      <p:cxnSp>
        <p:nvCxnSpPr>
          <p:cNvPr id="10" name="Gerade Verbindung mit Pfeil 9"/>
          <p:cNvCxnSpPr>
            <a:stCxn id="4" idx="3"/>
            <a:endCxn id="8" idx="1"/>
          </p:cNvCxnSpPr>
          <p:nvPr/>
        </p:nvCxnSpPr>
        <p:spPr>
          <a:xfrm>
            <a:off x="1979712" y="1952834"/>
            <a:ext cx="1512168" cy="1126878"/>
          </a:xfrm>
          <a:prstGeom prst="straightConnector1">
            <a:avLst/>
          </a:prstGeom>
          <a:ln w="28575" cmpd="sng">
            <a:solidFill>
              <a:srgbClr val="0193DE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mit Pfeil 11"/>
          <p:cNvCxnSpPr>
            <a:stCxn id="5" idx="3"/>
            <a:endCxn id="8" idx="1"/>
          </p:cNvCxnSpPr>
          <p:nvPr/>
        </p:nvCxnSpPr>
        <p:spPr>
          <a:xfrm flipV="1">
            <a:off x="1979293" y="3079712"/>
            <a:ext cx="1512587" cy="673323"/>
          </a:xfrm>
          <a:prstGeom prst="straightConnector1">
            <a:avLst/>
          </a:prstGeom>
          <a:ln w="28575" cmpd="sng">
            <a:solidFill>
              <a:srgbClr val="0193DE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mit Pfeil 13"/>
          <p:cNvCxnSpPr>
            <a:stCxn id="6" idx="3"/>
            <a:endCxn id="8" idx="1"/>
          </p:cNvCxnSpPr>
          <p:nvPr/>
        </p:nvCxnSpPr>
        <p:spPr>
          <a:xfrm flipV="1">
            <a:off x="1979293" y="3079712"/>
            <a:ext cx="1512587" cy="2185491"/>
          </a:xfrm>
          <a:prstGeom prst="straightConnector1">
            <a:avLst/>
          </a:prstGeom>
          <a:ln w="28575" cmpd="sng">
            <a:solidFill>
              <a:srgbClr val="0193DE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feld 14"/>
          <p:cNvSpPr txBox="1"/>
          <p:nvPr/>
        </p:nvSpPr>
        <p:spPr>
          <a:xfrm>
            <a:off x="5652120" y="836712"/>
            <a:ext cx="3240360" cy="5016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itchFamily="34" charset="0"/>
              <a:buChar char="•"/>
            </a:pPr>
            <a:r>
              <a:rPr lang="en-US" dirty="0" smtClean="0"/>
              <a:t>MC file does not know anything about time structure</a:t>
            </a:r>
          </a:p>
          <a:p>
            <a:pPr marL="285750" indent="-285750">
              <a:spcAft>
                <a:spcPts val="1200"/>
              </a:spcAft>
              <a:buFont typeface="Arial" pitchFamily="34" charset="0"/>
              <a:buChar char="•"/>
            </a:pPr>
            <a:r>
              <a:rPr lang="en-US" dirty="0" smtClean="0"/>
              <a:t>Time structure is calculated in Digitization stage</a:t>
            </a:r>
          </a:p>
          <a:p>
            <a:pPr marL="285750" indent="-285750">
              <a:spcAft>
                <a:spcPts val="1200"/>
              </a:spcAft>
              <a:buFont typeface="Arial" pitchFamily="34" charset="0"/>
              <a:buChar char="•"/>
            </a:pPr>
            <a:r>
              <a:rPr lang="en-US" dirty="0" smtClean="0"/>
              <a:t>Many different signal files can be added to one background file</a:t>
            </a:r>
          </a:p>
          <a:p>
            <a:pPr marL="285750" indent="-285750">
              <a:spcAft>
                <a:spcPts val="1200"/>
              </a:spcAft>
              <a:buFont typeface="Arial" pitchFamily="34" charset="0"/>
              <a:buChar char="•"/>
            </a:pPr>
            <a:r>
              <a:rPr lang="en-US" dirty="0" smtClean="0"/>
              <a:t>Where the data is coming from is stored in </a:t>
            </a:r>
            <a:r>
              <a:rPr lang="en-US" dirty="0" err="1" smtClean="0"/>
              <a:t>EventHeader</a:t>
            </a:r>
            <a:endParaRPr lang="en-US" dirty="0" smtClean="0"/>
          </a:p>
          <a:p>
            <a:pPr marL="285750" indent="-285750">
              <a:spcAft>
                <a:spcPts val="1200"/>
              </a:spcAft>
              <a:buFont typeface="Arial" pitchFamily="34" charset="0"/>
              <a:buChar char="•"/>
            </a:pPr>
            <a:r>
              <a:rPr lang="en-US" dirty="0" smtClean="0"/>
              <a:t>No overlap (pileup) of </a:t>
            </a:r>
            <a:r>
              <a:rPr lang="en-US" dirty="0" smtClean="0"/>
              <a:t>events</a:t>
            </a:r>
          </a:p>
          <a:p>
            <a:pPr marL="285750" indent="-285750">
              <a:spcAft>
                <a:spcPts val="1200"/>
              </a:spcAft>
              <a:buFont typeface="Arial" pitchFamily="34" charset="0"/>
              <a:buChar char="•"/>
            </a:pPr>
            <a:r>
              <a:rPr lang="en-US" dirty="0" err="1" smtClean="0">
                <a:latin typeface="Courier New"/>
                <a:cs typeface="Courier New"/>
              </a:rPr>
              <a:t>FairMixedFileSource</a:t>
            </a:r>
            <a:r>
              <a:rPr lang="en-US" dirty="0" smtClean="0"/>
              <a:t> does the job</a:t>
            </a:r>
            <a:endParaRPr lang="en-US" dirty="0" smtClean="0"/>
          </a:p>
        </p:txBody>
      </p:sp>
      <p:sp>
        <p:nvSpPr>
          <p:cNvPr id="16" name="Textfeld 15"/>
          <p:cNvSpPr txBox="1"/>
          <p:nvPr/>
        </p:nvSpPr>
        <p:spPr>
          <a:xfrm>
            <a:off x="2944117" y="4021613"/>
            <a:ext cx="227595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04863"/>
            <a:r>
              <a:rPr lang="en-US" sz="1200" dirty="0" smtClean="0"/>
              <a:t>Event 0:	from BG</a:t>
            </a:r>
            <a:br>
              <a:rPr lang="en-US" sz="1200" dirty="0" smtClean="0"/>
            </a:br>
            <a:r>
              <a:rPr lang="en-US" sz="1200" dirty="0" smtClean="0"/>
              <a:t>	with time 50.3</a:t>
            </a:r>
          </a:p>
          <a:p>
            <a:pPr defTabSz="804863"/>
            <a:r>
              <a:rPr lang="en-US" sz="1200" dirty="0" smtClean="0"/>
              <a:t>Event 1: 	from BG</a:t>
            </a:r>
            <a:br>
              <a:rPr lang="en-US" sz="1200" dirty="0" smtClean="0"/>
            </a:br>
            <a:r>
              <a:rPr lang="en-US" sz="1200" dirty="0" smtClean="0"/>
              <a:t>	with time 72.4</a:t>
            </a:r>
          </a:p>
          <a:p>
            <a:pPr defTabSz="804863"/>
            <a:r>
              <a:rPr lang="en-US" sz="1200" dirty="0" smtClean="0"/>
              <a:t>………………………………….</a:t>
            </a:r>
          </a:p>
          <a:p>
            <a:pPr defTabSz="804863"/>
            <a:r>
              <a:rPr lang="en-US" sz="1200" dirty="0" smtClean="0"/>
              <a:t>Event 102: 	from Signal 1</a:t>
            </a:r>
          </a:p>
          <a:p>
            <a:pPr defTabSz="804863"/>
            <a:r>
              <a:rPr lang="en-US" sz="1200" dirty="0"/>
              <a:t>	</a:t>
            </a:r>
            <a:r>
              <a:rPr lang="en-US" sz="1200" dirty="0" smtClean="0"/>
              <a:t>with time 10230.1</a:t>
            </a:r>
            <a:endParaRPr lang="en-US" sz="1200" dirty="0"/>
          </a:p>
        </p:txBody>
      </p:sp>
      <p:sp>
        <p:nvSpPr>
          <p:cNvPr id="20" name="Textfeld 19"/>
          <p:cNvSpPr txBox="1"/>
          <p:nvPr/>
        </p:nvSpPr>
        <p:spPr>
          <a:xfrm>
            <a:off x="1248405" y="6062937"/>
            <a:ext cx="461665" cy="323165"/>
          </a:xfrm>
          <a:prstGeom prst="rect">
            <a:avLst/>
          </a:prstGeom>
          <a:noFill/>
        </p:spPr>
        <p:txBody>
          <a:bodyPr vert="vert" wrap="none" rtlCol="0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3" name="Textfeld 2"/>
          <p:cNvSpPr txBox="1"/>
          <p:nvPr/>
        </p:nvSpPr>
        <p:spPr>
          <a:xfrm>
            <a:off x="2843808" y="566124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urier New"/>
                <a:cs typeface="Courier New"/>
              </a:rPr>
              <a:t/>
            </a:r>
            <a:endParaRPr lang="en-US" dirty="0">
              <a:latin typeface="Courier New"/>
              <a:cs typeface="Courier New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1619672" y="6145559"/>
            <a:ext cx="57059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FairRoot</a:t>
            </a:r>
            <a:r>
              <a:rPr lang="en-US" sz="1400" dirty="0" smtClean="0"/>
              <a:t>/examples/simulation/Tutorial2/macros/</a:t>
            </a:r>
            <a:r>
              <a:rPr lang="en-US" sz="1400" dirty="0" err="1" smtClean="0"/>
              <a:t>create_digis_mixed.C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524075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Event </a:t>
            </a:r>
            <a:r>
              <a:rPr lang="de-DE" dirty="0" err="1" smtClean="0"/>
              <a:t>Builder</a:t>
            </a:r>
            <a:endParaRPr lang="de-DE" dirty="0"/>
          </a:p>
        </p:txBody>
      </p:sp>
      <p:pic>
        <p:nvPicPr>
          <p:cNvPr id="6" name="Inhaltsplatzhalt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1800000"/>
            <a:ext cx="8640000" cy="3540171"/>
          </a:xfrm>
        </p:spPr>
      </p:pic>
      <p:sp>
        <p:nvSpPr>
          <p:cNvPr id="4" name="AutoShape 2" descr="https://webmail.fz-juelich.de/owa/attachment.ashx?id=RgAAAAAZV6rWkz4%2bQbVxLnIq6UdzBwA8zFEptPGGSJv8JU7Qo0ZgABSPcmaGAABLqrPcBo2mSY2bbCiU5HcPAAAabKekAAAJ&amp;attcnt=1&amp;attid0=EADOhQyqQbHbRa4Uzfiu6sQ3&amp;attcid0=00BC5AEB-A061-4BE9-800E-A4645967062C%40fritz.box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5" name="AutoShape 4" descr="https://webmail.fz-juelich.de/owa/attachment.ashx?id=RgAAAAAZV6rWkz4%2bQbVxLnIq6UdzBwA8zFEptPGGSJv8JU7Qo0ZgABSPcmaGAABLqrPcBo2mSY2bbCiU5HcPAAAabKekAAAJ&amp;attcnt=1&amp;attid0=EADOhQyqQbHbRa4Uzfiu6sQ3&amp;attcid0=00BC5AEB-A061-4BE9-800E-A4645967062C%40fritz.box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0" name="Textfeld 9"/>
          <p:cNvSpPr txBox="1"/>
          <p:nvPr/>
        </p:nvSpPr>
        <p:spPr>
          <a:xfrm>
            <a:off x="5220072" y="6021288"/>
            <a:ext cx="13901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/>
              <a:t>R. </a:t>
            </a:r>
            <a:r>
              <a:rPr lang="de-DE" sz="1400" dirty="0" err="1" smtClean="0"/>
              <a:t>Karabowicz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369819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GEM Event </a:t>
            </a:r>
            <a:r>
              <a:rPr lang="de-DE" dirty="0" err="1" smtClean="0"/>
              <a:t>Reconstruction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19138" y="1000108"/>
            <a:ext cx="2988766" cy="5019692"/>
          </a:xfrm>
        </p:spPr>
        <p:txBody>
          <a:bodyPr/>
          <a:lstStyle/>
          <a:p>
            <a:r>
              <a:rPr lang="de-DE" dirty="0"/>
              <a:t>10000 DPM </a:t>
            </a:r>
            <a:r>
              <a:rPr lang="de-DE" dirty="0" err="1"/>
              <a:t>events</a:t>
            </a:r>
            <a:endParaRPr lang="de-DE" dirty="0"/>
          </a:p>
          <a:p>
            <a:r>
              <a:rPr lang="de-DE" dirty="0" err="1" smtClean="0"/>
              <a:t>simulated</a:t>
            </a:r>
            <a:endParaRPr lang="de-DE" dirty="0"/>
          </a:p>
          <a:p>
            <a:pPr marL="177800" indent="-177800"/>
            <a:r>
              <a:rPr lang="de-DE" dirty="0"/>
              <a:t>• 8165 </a:t>
            </a:r>
            <a:r>
              <a:rPr lang="de-DE" dirty="0" err="1"/>
              <a:t>events</a:t>
            </a:r>
            <a:r>
              <a:rPr lang="de-DE" dirty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reconstructable</a:t>
            </a:r>
            <a:r>
              <a:rPr lang="de-DE" dirty="0" smtClean="0"/>
              <a:t> </a:t>
            </a:r>
            <a:r>
              <a:rPr lang="de-DE" dirty="0" err="1" smtClean="0"/>
              <a:t>track</a:t>
            </a:r>
            <a:r>
              <a:rPr lang="de-DE" smtClean="0"/>
              <a:t> in </a:t>
            </a:r>
            <a:r>
              <a:rPr lang="de-DE" dirty="0"/>
              <a:t>GEM </a:t>
            </a:r>
            <a:r>
              <a:rPr lang="de-DE" dirty="0" err="1" smtClean="0"/>
              <a:t>tracker</a:t>
            </a:r>
            <a:endParaRPr lang="de-DE" dirty="0"/>
          </a:p>
          <a:p>
            <a:pPr marL="177800" indent="-177800"/>
            <a:r>
              <a:rPr lang="de-DE" dirty="0"/>
              <a:t>• 7536 </a:t>
            </a:r>
            <a:r>
              <a:rPr lang="de-DE" dirty="0" err="1" smtClean="0"/>
              <a:t>events</a:t>
            </a:r>
            <a:r>
              <a:rPr lang="de-DE" dirty="0" smtClean="0"/>
              <a:t> </a:t>
            </a:r>
            <a:r>
              <a:rPr lang="de-DE" dirty="0" err="1" smtClean="0"/>
              <a:t>Reconstructed</a:t>
            </a:r>
            <a:r>
              <a:rPr lang="de-DE" dirty="0" smtClean="0"/>
              <a:t> (92.3%)</a:t>
            </a:r>
            <a:endParaRPr lang="de-DE" dirty="0"/>
          </a:p>
          <a:p>
            <a:pPr marL="177800" indent="-177800"/>
            <a:r>
              <a:rPr lang="de-DE" dirty="0"/>
              <a:t>• 139 </a:t>
            </a:r>
            <a:r>
              <a:rPr lang="de-DE" dirty="0" err="1"/>
              <a:t>ghost</a:t>
            </a:r>
            <a:r>
              <a:rPr lang="de-DE" dirty="0"/>
              <a:t> </a:t>
            </a:r>
            <a:r>
              <a:rPr lang="de-DE" dirty="0" err="1"/>
              <a:t>events</a:t>
            </a:r>
            <a:r>
              <a:rPr lang="de-DE" dirty="0"/>
              <a:t> (1.8</a:t>
            </a:r>
            <a:r>
              <a:rPr lang="de-DE" dirty="0" smtClean="0"/>
              <a:t>%)</a:t>
            </a:r>
            <a:endParaRPr lang="de-DE" dirty="0"/>
          </a:p>
        </p:txBody>
      </p:sp>
      <p:pic>
        <p:nvPicPr>
          <p:cNvPr id="2078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1495" y="1484784"/>
            <a:ext cx="5667375" cy="439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5220072" y="6021288"/>
            <a:ext cx="13901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/>
              <a:t>R. </a:t>
            </a:r>
            <a:r>
              <a:rPr lang="de-DE" sz="1400" dirty="0" err="1" smtClean="0"/>
              <a:t>Karabowicz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3436364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Event Display</a:t>
            </a:r>
            <a:endParaRPr lang="en-US" dirty="0"/>
          </a:p>
        </p:txBody>
      </p:sp>
      <p:pic>
        <p:nvPicPr>
          <p:cNvPr id="6" name="Inhaltsplatzhalter 5" descr="TimeGap_eventDisplay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28" t="119" r="20932" b="119"/>
          <a:stretch/>
        </p:blipFill>
        <p:spPr>
          <a:xfrm>
            <a:off x="1331640" y="1000108"/>
            <a:ext cx="4596571" cy="5019692"/>
          </a:xfrm>
        </p:spPr>
      </p:pic>
      <p:sp>
        <p:nvSpPr>
          <p:cNvPr id="3" name="Textfeld 2"/>
          <p:cNvSpPr txBox="1"/>
          <p:nvPr/>
        </p:nvSpPr>
        <p:spPr>
          <a:xfrm>
            <a:off x="6141972" y="1700808"/>
            <a:ext cx="294183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400" dirty="0" smtClean="0"/>
              <a:t>Event selected by MVD</a:t>
            </a:r>
            <a:br>
              <a:rPr lang="en-US" sz="1400" dirty="0" smtClean="0"/>
            </a:br>
            <a:r>
              <a:rPr lang="en-US" sz="1400" dirty="0" smtClean="0"/>
              <a:t>via time gap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 smtClean="0"/>
              <a:t>STT hits matching to MVD time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995000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xmlns:p14="http://schemas.microsoft.com/office/powerpoint/2010/main" spd="slow" advTm="10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Event Building</a:t>
            </a:r>
            <a:endParaRPr lang="en-US" dirty="0"/>
          </a:p>
        </p:txBody>
      </p:sp>
      <p:pic>
        <p:nvPicPr>
          <p:cNvPr id="5" name="Bild 4" descr="Bildschirmfoto 2017-06-30 um 11.25.3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894" y="620688"/>
            <a:ext cx="8929105" cy="5737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487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implement it</a:t>
            </a:r>
            <a:endParaRPr lang="en-US" dirty="0"/>
          </a:p>
        </p:txBody>
      </p:sp>
      <p:sp>
        <p:nvSpPr>
          <p:cNvPr id="4" name="Textplatzhalt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66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Storing the data</a:t>
            </a:r>
            <a:endParaRPr lang="en-US" dirty="0"/>
          </a:p>
        </p:txBody>
      </p:sp>
      <p:sp>
        <p:nvSpPr>
          <p:cNvPr id="5" name="Textplatzhalt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261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1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Check the data object you want to store: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Does it derive form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FairTimeStamp</a:t>
            </a:r>
            <a:r>
              <a:rPr lang="en-US" dirty="0" smtClean="0"/>
              <a:t> ?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Does it have an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operator&lt;&lt; </a:t>
            </a:r>
            <a:r>
              <a:rPr lang="en-US" dirty="0" smtClean="0"/>
              <a:t>?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Does it have an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bool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operator&lt; (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const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yourClass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&amp; name)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const</a:t>
            </a:r>
            <a:r>
              <a:rPr lang="en-US" dirty="0" smtClean="0"/>
              <a:t> ?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Does it have an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equal(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FairTimeStamp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*) </a:t>
            </a:r>
            <a:r>
              <a:rPr lang="en-US" dirty="0" smtClean="0">
                <a:cs typeface="Courier New" pitchFamily="49" charset="0"/>
              </a:rPr>
              <a:t>method</a:t>
            </a:r>
            <a:r>
              <a:rPr lang="en-US" dirty="0" smtClean="0"/>
              <a:t>?</a:t>
            </a:r>
          </a:p>
          <a:p>
            <a:pPr lvl="2"/>
            <a:r>
              <a:rPr lang="en-US" dirty="0" smtClean="0"/>
              <a:t>The equal method should return true if two identical detector elements are compared (e.g. the same pixel, pad, strip, straw, …)</a:t>
            </a:r>
          </a:p>
          <a:p>
            <a:pPr lvl="2"/>
            <a:r>
              <a:rPr lang="en-US" dirty="0" smtClean="0"/>
              <a:t>It should not check if the data in the element is identical as well</a:t>
            </a:r>
          </a:p>
          <a:p>
            <a:pPr lvl="2"/>
            <a:endParaRPr lang="en-US" dirty="0"/>
          </a:p>
          <a:p>
            <a:pPr lvl="1"/>
            <a:r>
              <a:rPr lang="de-DE" dirty="0" smtClean="0"/>
              <a:t>An </a:t>
            </a:r>
            <a:r>
              <a:rPr lang="de-DE" dirty="0" err="1" smtClean="0"/>
              <a:t>example</a:t>
            </a:r>
            <a:r>
              <a:rPr lang="de-DE" dirty="0" smtClean="0"/>
              <a:t> </a:t>
            </a:r>
            <a:r>
              <a:rPr lang="de-DE" dirty="0" err="1" smtClean="0"/>
              <a:t>can</a:t>
            </a:r>
            <a:r>
              <a:rPr lang="de-DE" dirty="0" smtClean="0"/>
              <a:t>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found</a:t>
            </a:r>
            <a:r>
              <a:rPr lang="de-DE" dirty="0" smtClean="0"/>
              <a:t> in </a:t>
            </a:r>
            <a:r>
              <a:rPr lang="de-DE" dirty="0" err="1" smtClean="0"/>
              <a:t>PndSdsDigiPixel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16477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STEP 2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536" y="1000108"/>
            <a:ext cx="8568952" cy="5019692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Derive your own buffer class from </a:t>
            </a:r>
            <a:r>
              <a:rPr lang="en-US" dirty="0" err="1" smtClean="0"/>
              <a:t>FairWriteoutBuffer</a:t>
            </a: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In the class header you have to add:</a:t>
            </a:r>
          </a:p>
          <a:p>
            <a:pPr marL="742950" lvl="2" indent="-342900">
              <a:buClr>
                <a:srgbClr val="009EE0"/>
              </a:buClr>
            </a:pPr>
            <a:r>
              <a:rPr lang="en-US" sz="1400" i="0" dirty="0" err="1" smtClean="0">
                <a:latin typeface="Courier New" pitchFamily="49" charset="0"/>
                <a:cs typeface="Courier New" pitchFamily="49" charset="0"/>
              </a:rPr>
              <a:t>std</a:t>
            </a:r>
            <a:r>
              <a:rPr lang="en-US" sz="1400" i="0" dirty="0" smtClean="0">
                <a:latin typeface="Courier New" pitchFamily="49" charset="0"/>
                <a:cs typeface="Courier New" pitchFamily="49" charset="0"/>
              </a:rPr>
              <a:t>::map&lt;</a:t>
            </a:r>
            <a:r>
              <a:rPr lang="en-US" sz="1400" i="0" dirty="0" err="1" smtClean="0">
                <a:latin typeface="Courier New" pitchFamily="49" charset="0"/>
                <a:cs typeface="Courier New" pitchFamily="49" charset="0"/>
              </a:rPr>
              <a:t>yourDataClass</a:t>
            </a:r>
            <a:r>
              <a:rPr lang="en-US" sz="1400" i="0" dirty="0" smtClean="0">
                <a:latin typeface="Courier New" pitchFamily="49" charset="0"/>
                <a:cs typeface="Courier New" pitchFamily="49" charset="0"/>
              </a:rPr>
              <a:t>, double&gt; </a:t>
            </a:r>
            <a:r>
              <a:rPr lang="en-US" sz="1400" i="0" dirty="0" err="1" smtClean="0">
                <a:latin typeface="Courier New" pitchFamily="49" charset="0"/>
                <a:cs typeface="Courier New" pitchFamily="49" charset="0"/>
              </a:rPr>
              <a:t>fData_map</a:t>
            </a:r>
            <a:r>
              <a:rPr lang="en-US" sz="1400" i="0" dirty="0" smtClean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 marL="742950" lvl="2" indent="-342900">
              <a:buClr>
                <a:srgbClr val="009EE0"/>
              </a:buClr>
            </a:pPr>
            <a:r>
              <a:rPr lang="en-US" sz="1400" i="0" dirty="0" err="1" smtClean="0"/>
              <a:t>yourWriteoutBuffer</a:t>
            </a:r>
            <a:r>
              <a:rPr lang="en-US" sz="1400" i="0" dirty="0" smtClean="0"/>
              <a:t>::</a:t>
            </a:r>
            <a:r>
              <a:rPr lang="en-US" sz="1400" i="0" dirty="0" err="1" smtClean="0"/>
              <a:t>yourWriteoutBuffer</a:t>
            </a:r>
            <a:r>
              <a:rPr lang="en-US" sz="1400" i="0" dirty="0" smtClean="0"/>
              <a:t>(</a:t>
            </a:r>
            <a:r>
              <a:rPr lang="en-US" sz="1400" i="0" dirty="0" err="1" smtClean="0"/>
              <a:t>TString</a:t>
            </a:r>
            <a:r>
              <a:rPr lang="en-US" sz="1400" i="0" dirty="0" smtClean="0"/>
              <a:t> </a:t>
            </a:r>
            <a:r>
              <a:rPr lang="en-US" sz="1400" i="0" dirty="0" err="1"/>
              <a:t>branchName</a:t>
            </a:r>
            <a:r>
              <a:rPr lang="en-US" sz="1400" i="0" dirty="0"/>
              <a:t>, </a:t>
            </a:r>
            <a:r>
              <a:rPr lang="en-US" sz="1400" i="0" dirty="0" err="1"/>
              <a:t>TString</a:t>
            </a:r>
            <a:r>
              <a:rPr lang="en-US" sz="1400" i="0" dirty="0"/>
              <a:t> </a:t>
            </a:r>
            <a:r>
              <a:rPr lang="en-US" sz="1400" i="0" dirty="0" err="1"/>
              <a:t>folderName</a:t>
            </a:r>
            <a:r>
              <a:rPr lang="en-US" sz="1400" i="0" dirty="0"/>
              <a:t>, </a:t>
            </a:r>
            <a:r>
              <a:rPr lang="en-US" sz="1400" i="0" dirty="0" err="1"/>
              <a:t>Bool_t</a:t>
            </a:r>
            <a:r>
              <a:rPr lang="en-US" sz="1400" i="0" dirty="0"/>
              <a:t> </a:t>
            </a:r>
            <a:r>
              <a:rPr lang="en-US" sz="1400" i="0" dirty="0" err="1"/>
              <a:t>persistance</a:t>
            </a:r>
            <a:r>
              <a:rPr lang="en-US" sz="1400" i="0" dirty="0"/>
              <a:t>): </a:t>
            </a:r>
            <a:r>
              <a:rPr lang="en-US" sz="1400" i="0" dirty="0" err="1"/>
              <a:t>FairWriteoutBuffer</a:t>
            </a:r>
            <a:r>
              <a:rPr lang="en-US" sz="1400" i="0" dirty="0"/>
              <a:t>(</a:t>
            </a:r>
            <a:r>
              <a:rPr lang="en-US" sz="1400" i="0" dirty="0" err="1"/>
              <a:t>branchName</a:t>
            </a:r>
            <a:r>
              <a:rPr lang="en-US" sz="1400" i="0" dirty="0"/>
              <a:t>, </a:t>
            </a:r>
            <a:r>
              <a:rPr lang="en-US" sz="1400" i="0" dirty="0" smtClean="0"/>
              <a:t>“</a:t>
            </a:r>
            <a:r>
              <a:rPr lang="en-US" sz="1400" i="0" dirty="0" err="1" smtClean="0"/>
              <a:t>yourDataClass</a:t>
            </a:r>
            <a:r>
              <a:rPr lang="en-US" sz="1400" i="0" dirty="0" smtClean="0"/>
              <a:t>", </a:t>
            </a:r>
            <a:r>
              <a:rPr lang="en-US" sz="1400" i="0" dirty="0" err="1"/>
              <a:t>folderName</a:t>
            </a:r>
            <a:r>
              <a:rPr lang="en-US" sz="1400" i="0" dirty="0"/>
              <a:t>, </a:t>
            </a:r>
            <a:r>
              <a:rPr lang="en-US" sz="1400" i="0" dirty="0" err="1"/>
              <a:t>persistance</a:t>
            </a:r>
            <a:r>
              <a:rPr lang="en-US" sz="1400" i="0" dirty="0" smtClean="0"/>
              <a:t>)</a:t>
            </a:r>
            <a:endParaRPr lang="en-US" i="0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Implement the pure virtual methods:</a:t>
            </a:r>
          </a:p>
          <a:p>
            <a:pPr lvl="1">
              <a:buFont typeface="Arial" pitchFamily="34" charset="0"/>
              <a:buChar char="•"/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void 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AddNewDataToTClonesArray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FairTimeStamp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* data)</a:t>
            </a:r>
            <a:br>
              <a:rPr lang="en-US" sz="1400" dirty="0" smtClean="0">
                <a:latin typeface="Courier New" pitchFamily="49" charset="0"/>
                <a:cs typeface="Courier New" pitchFamily="49" charset="0"/>
              </a:rPr>
            </a:b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{</a:t>
            </a:r>
            <a:br>
              <a:rPr lang="en-US" sz="1400" dirty="0" smtClean="0">
                <a:latin typeface="Courier New" pitchFamily="49" charset="0"/>
                <a:cs typeface="Courier New" pitchFamily="49" charset="0"/>
              </a:rPr>
            </a:b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FairRootManager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* 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ioman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FairRootManager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::Instance();</a:t>
            </a:r>
            <a:br>
              <a:rPr lang="en-US" sz="1400" dirty="0" smtClean="0">
                <a:latin typeface="Courier New" pitchFamily="49" charset="0"/>
                <a:cs typeface="Courier New" pitchFamily="49" charset="0"/>
              </a:rPr>
            </a:b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TClonesArray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* 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myArray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ioman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-&gt; 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GetTClonesArray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fBranchName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);</a:t>
            </a:r>
            <a:br>
              <a:rPr lang="en-US" sz="1400" dirty="0" smtClean="0">
                <a:latin typeface="Courier New" pitchFamily="49" charset="0"/>
                <a:cs typeface="Courier New" pitchFamily="49" charset="0"/>
              </a:rPr>
            </a:b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	new ((*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myArray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)[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myArray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-&gt;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GetEntries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()]) 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yourclass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(*(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yourclass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*)(data));</a:t>
            </a:r>
            <a:br>
              <a:rPr lang="en-US" sz="1400" dirty="0" smtClean="0">
                <a:latin typeface="Courier New" pitchFamily="49" charset="0"/>
                <a:cs typeface="Courier New" pitchFamily="49" charset="0"/>
              </a:rPr>
            </a:b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}</a:t>
            </a:r>
          </a:p>
          <a:p>
            <a:pPr lvl="1" defTabSz="468313">
              <a:buFont typeface="Arial" pitchFamily="34" charset="0"/>
              <a:buChar char="•"/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Double 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FindTimeForData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FairTimeStamp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* data)</a:t>
            </a:r>
            <a:br>
              <a:rPr lang="en-US" sz="1400" dirty="0" smtClean="0">
                <a:latin typeface="Courier New" pitchFamily="49" charset="0"/>
                <a:cs typeface="Courier New" pitchFamily="49" charset="0"/>
              </a:rPr>
            </a:b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{</a:t>
            </a:r>
            <a:br>
              <a:rPr lang="en-US" sz="1400" dirty="0" smtClean="0">
                <a:latin typeface="Courier New" pitchFamily="49" charset="0"/>
                <a:cs typeface="Courier New" pitchFamily="49" charset="0"/>
              </a:rPr>
            </a:b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std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::map&lt;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yourclass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, double&gt;::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itertor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it;</a:t>
            </a:r>
            <a:br>
              <a:rPr lang="en-US" sz="1400" dirty="0" smtClean="0">
                <a:latin typeface="Courier New" pitchFamily="49" charset="0"/>
                <a:cs typeface="Courier New" pitchFamily="49" charset="0"/>
              </a:rPr>
            </a:b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yourclass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myData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= *(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yourclass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)data;</a:t>
            </a:r>
            <a:br>
              <a:rPr lang="en-US" sz="1400" dirty="0" smtClean="0">
                <a:latin typeface="Courier New" pitchFamily="49" charset="0"/>
                <a:cs typeface="Courier New" pitchFamily="49" charset="0"/>
              </a:rPr>
            </a:b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	it = 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fData_map.find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myData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);</a:t>
            </a:r>
            <a:br>
              <a:rPr lang="en-US" sz="1400" dirty="0" smtClean="0">
                <a:latin typeface="Courier New" pitchFamily="49" charset="0"/>
                <a:cs typeface="Courier New" pitchFamily="49" charset="0"/>
              </a:rPr>
            </a:b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	if (it == 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fData_map.end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())</a:t>
            </a:r>
            <a:br>
              <a:rPr lang="en-US" sz="1400" dirty="0" smtClean="0">
                <a:latin typeface="Courier New" pitchFamily="49" charset="0"/>
                <a:cs typeface="Courier New" pitchFamily="49" charset="0"/>
              </a:rPr>
            </a:b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		return -1;</a:t>
            </a:r>
            <a:br>
              <a:rPr lang="en-US" sz="1400" dirty="0" smtClean="0">
                <a:latin typeface="Courier New" pitchFamily="49" charset="0"/>
                <a:cs typeface="Courier New" pitchFamily="49" charset="0"/>
              </a:rPr>
            </a:b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	else return it-&gt;second;</a:t>
            </a:r>
            <a:br>
              <a:rPr lang="en-US" sz="1400" dirty="0" smtClean="0">
                <a:latin typeface="Courier New" pitchFamily="49" charset="0"/>
                <a:cs typeface="Courier New" pitchFamily="49" charset="0"/>
              </a:rPr>
            </a:b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170154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STEP 2b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536" y="1000108"/>
            <a:ext cx="8568952" cy="5019692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mtClean="0"/>
              <a:t>Implement the pure virtual methods:</a:t>
            </a:r>
          </a:p>
          <a:p>
            <a:pPr lvl="1">
              <a:buFont typeface="Arial" pitchFamily="34" charset="0"/>
              <a:buChar char="•"/>
            </a:pPr>
            <a:r>
              <a:rPr lang="en-US" sz="1400" smtClean="0">
                <a:latin typeface="Courier New" pitchFamily="49" charset="0"/>
                <a:cs typeface="Courier New" pitchFamily="49" charset="0"/>
              </a:rPr>
              <a:t>void FillDataMap(FairTimeStamp* data, double activeTime)</a:t>
            </a:r>
            <a:br>
              <a:rPr lang="en-US" sz="1400" smtClean="0">
                <a:latin typeface="Courier New" pitchFamily="49" charset="0"/>
                <a:cs typeface="Courier New" pitchFamily="49" charset="0"/>
              </a:rPr>
            </a:br>
            <a:r>
              <a:rPr lang="en-US" sz="1400" smtClean="0">
                <a:latin typeface="Courier New" pitchFamily="49" charset="0"/>
                <a:cs typeface="Courier New" pitchFamily="49" charset="0"/>
              </a:rPr>
              <a:t>{</a:t>
            </a:r>
            <a:br>
              <a:rPr lang="en-US" sz="1400" smtClean="0">
                <a:latin typeface="Courier New" pitchFamily="49" charset="0"/>
                <a:cs typeface="Courier New" pitchFamily="49" charset="0"/>
              </a:rPr>
            </a:br>
            <a:r>
              <a:rPr lang="en-US" sz="1400" smtClean="0">
                <a:latin typeface="Courier New" pitchFamily="49" charset="0"/>
                <a:cs typeface="Courier New" pitchFamily="49" charset="0"/>
              </a:rPr>
              <a:t>	yourclass myData = *(yourclass*)data;</a:t>
            </a:r>
            <a:br>
              <a:rPr lang="en-US" sz="1400" smtClean="0">
                <a:latin typeface="Courier New" pitchFamily="49" charset="0"/>
                <a:cs typeface="Courier New" pitchFamily="49" charset="0"/>
              </a:rPr>
            </a:br>
            <a:r>
              <a:rPr lang="en-US" sz="1400" smtClean="0">
                <a:latin typeface="Courier New" pitchFamily="49" charset="0"/>
                <a:cs typeface="Courier New" pitchFamily="49" charset="0"/>
              </a:rPr>
              <a:t>	fData_Map[myData] = activeTime;</a:t>
            </a:r>
            <a:br>
              <a:rPr lang="en-US" sz="1400" smtClean="0">
                <a:latin typeface="Courier New" pitchFamily="49" charset="0"/>
                <a:cs typeface="Courier New" pitchFamily="49" charset="0"/>
              </a:rPr>
            </a:br>
            <a:r>
              <a:rPr lang="en-US" sz="1400" smtClean="0">
                <a:latin typeface="Courier New" pitchFamily="49" charset="0"/>
                <a:cs typeface="Courier New" pitchFamily="49" charset="0"/>
              </a:rPr>
              <a:t>}</a:t>
            </a:r>
          </a:p>
          <a:p>
            <a:pPr lvl="1">
              <a:buFont typeface="Arial" pitchFamily="34" charset="0"/>
              <a:buChar char="•"/>
            </a:pPr>
            <a:endParaRPr lang="en-US" sz="1400" smtClean="0">
              <a:latin typeface="Courier New" pitchFamily="49" charset="0"/>
              <a:cs typeface="Courier New" pitchFamily="49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US" sz="1400" smtClean="0">
                <a:latin typeface="Courier New" pitchFamily="49" charset="0"/>
                <a:cs typeface="Courier New" pitchFamily="49" charset="0"/>
              </a:rPr>
              <a:t>void EraseDataFromDataMap(FairTimeStamp* data)</a:t>
            </a:r>
            <a:br>
              <a:rPr lang="en-US" sz="1400" smtClean="0">
                <a:latin typeface="Courier New" pitchFamily="49" charset="0"/>
                <a:cs typeface="Courier New" pitchFamily="49" charset="0"/>
              </a:rPr>
            </a:br>
            <a:r>
              <a:rPr lang="en-US" sz="1400" smtClean="0">
                <a:latin typeface="Courier New" pitchFamily="49" charset="0"/>
                <a:cs typeface="Courier New" pitchFamily="49" charset="0"/>
              </a:rPr>
              <a:t>{</a:t>
            </a:r>
            <a:br>
              <a:rPr lang="en-US" sz="1400" smtClean="0">
                <a:latin typeface="Courier New" pitchFamily="49" charset="0"/>
                <a:cs typeface="Courier New" pitchFamily="49" charset="0"/>
              </a:rPr>
            </a:br>
            <a:r>
              <a:rPr lang="en-US" sz="1400" smtClean="0">
                <a:latin typeface="Courier New" pitchFamily="49" charset="0"/>
                <a:cs typeface="Courier New" pitchFamily="49" charset="0"/>
              </a:rPr>
              <a:t>	yourclass myData = *(yourclass*)data;</a:t>
            </a:r>
            <a:br>
              <a:rPr lang="en-US" sz="1400" smtClean="0">
                <a:latin typeface="Courier New" pitchFamily="49" charset="0"/>
                <a:cs typeface="Courier New" pitchFamily="49" charset="0"/>
              </a:rPr>
            </a:br>
            <a:r>
              <a:rPr lang="en-US" sz="1400" smtClean="0">
                <a:latin typeface="Courier New" pitchFamily="49" charset="0"/>
                <a:cs typeface="Courier New" pitchFamily="49" charset="0"/>
              </a:rPr>
              <a:t>	if (fData_map.find(myData) != fData_map.end())</a:t>
            </a:r>
            <a:br>
              <a:rPr lang="en-US" sz="1400" smtClean="0">
                <a:latin typeface="Courier New" pitchFamily="49" charset="0"/>
                <a:cs typeface="Courier New" pitchFamily="49" charset="0"/>
              </a:rPr>
            </a:br>
            <a:r>
              <a:rPr lang="en-US" sz="1400" smtClean="0">
                <a:latin typeface="Courier New" pitchFamily="49" charset="0"/>
                <a:cs typeface="Courier New" pitchFamily="49" charset="0"/>
              </a:rPr>
              <a:t>		fData_map.erase(fData_map.find(myData));</a:t>
            </a:r>
            <a:br>
              <a:rPr lang="en-US" sz="1400" smtClean="0">
                <a:latin typeface="Courier New" pitchFamily="49" charset="0"/>
                <a:cs typeface="Courier New" pitchFamily="49" charset="0"/>
              </a:rPr>
            </a:br>
            <a:r>
              <a:rPr lang="en-US" sz="1400" smtClean="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4269069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Modify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mtClean="0"/>
              <a:t>Overwrite </a:t>
            </a:r>
            <a:r>
              <a:rPr lang="en-US" sz="2400" smtClean="0">
                <a:latin typeface="Courier New" pitchFamily="49" charset="0"/>
                <a:cs typeface="Courier New" pitchFamily="49" charset="0"/>
              </a:rPr>
              <a:t>Modify(…) </a:t>
            </a:r>
            <a:r>
              <a:rPr lang="en-US" smtClean="0"/>
              <a:t>if you want to have a different PileUp behavior (optional)</a:t>
            </a:r>
            <a:br>
              <a:rPr lang="en-US" smtClean="0"/>
            </a:br>
            <a:endParaRPr lang="en-US" smtClean="0"/>
          </a:p>
          <a:p>
            <a:pPr lvl="1"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smtClean="0">
                <a:latin typeface="Courier New" pitchFamily="49" charset="0"/>
                <a:ea typeface="+mn-ea"/>
                <a:cs typeface="Courier New" pitchFamily="49" charset="0"/>
              </a:rPr>
              <a:t>Modify(…)</a:t>
            </a:r>
            <a:r>
              <a:rPr lang="en-US" smtClean="0"/>
              <a:t>is called if data should be written into the buffer of an element which already exists in the buffer (e.g. same pixel hit a second time)</a:t>
            </a:r>
          </a:p>
          <a:p>
            <a:pPr lvl="1">
              <a:spcAft>
                <a:spcPts val="600"/>
              </a:spcAft>
              <a:buFont typeface="Arial" pitchFamily="34" charset="0"/>
              <a:buChar char="•"/>
            </a:pPr>
            <a:r>
              <a:rPr lang="en-US" smtClean="0"/>
              <a:t>The standard behavior is that the new data is just ignored</a:t>
            </a:r>
          </a:p>
          <a:p>
            <a:pPr lvl="1">
              <a:spcAft>
                <a:spcPts val="600"/>
              </a:spcAft>
              <a:buFont typeface="Arial" pitchFamily="34" charset="0"/>
              <a:buChar char="•"/>
            </a:pPr>
            <a:r>
              <a:rPr lang="en-US" smtClean="0"/>
              <a:t>Input is the old data already in the buffer and the new data which goes into the buffer</a:t>
            </a:r>
          </a:p>
          <a:p>
            <a:pPr lvl="1">
              <a:spcAft>
                <a:spcPts val="600"/>
              </a:spcAft>
              <a:buFont typeface="Arial" pitchFamily="34" charset="0"/>
              <a:buChar char="•"/>
            </a:pPr>
            <a:r>
              <a:rPr lang="en-US" smtClean="0"/>
              <a:t>Output is a vector of data which will be stored in the buffer plus the new active time of the data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111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events overlap?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Problem: In the (usual) event-based simulation each event can be treated completely independent of each other and time between events does not play a role.</a:t>
            </a:r>
            <a:br>
              <a:rPr lang="en-US" dirty="0" smtClean="0"/>
            </a:br>
            <a:r>
              <a:rPr lang="en-US" dirty="0" smtClean="0"/>
              <a:t>This is not the reality in experiments: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Sensor elements are still blocked from previous hits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Electronic is still busy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Hits too close in time cannot be distinguished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…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Special problem for PANDA:</a:t>
            </a:r>
          </a:p>
          <a:p>
            <a:pPr lvl="1">
              <a:buFont typeface="Arial" pitchFamily="34" charset="0"/>
              <a:buChar char="•"/>
            </a:pPr>
            <a:r>
              <a:rPr lang="en-US" dirty="0"/>
              <a:t>C</a:t>
            </a:r>
            <a:r>
              <a:rPr lang="en-US" dirty="0" smtClean="0"/>
              <a:t>ontinuous beam with Poisson statistics </a:t>
            </a:r>
            <a:r>
              <a:rPr lang="en-US" dirty="0" smtClean="0">
                <a:sym typeface="Wingdings" pitchFamily="2" charset="2"/>
              </a:rPr>
              <a:t> many events with short time between them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sym typeface="Wingdings" pitchFamily="2" charset="2"/>
              </a:rPr>
              <a:t>No hardware trigger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0805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STEP </a:t>
            </a:r>
            <a:r>
              <a:rPr lang="en-US"/>
              <a:t>3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2000" smtClean="0"/>
              <a:t>Open your digi task:</a:t>
            </a:r>
          </a:p>
          <a:p>
            <a:pPr lvl="1">
              <a:buFont typeface="Arial" pitchFamily="34" charset="0"/>
              <a:buChar char="•"/>
            </a:pPr>
            <a:r>
              <a:rPr lang="en-US" sz="2000" smtClean="0"/>
              <a:t>Add to the header file:</a:t>
            </a:r>
          </a:p>
          <a:p>
            <a:pPr lvl="2"/>
            <a:r>
              <a:rPr lang="en-US" sz="1800" smtClean="0">
                <a:latin typeface="Courier New" pitchFamily="49" charset="0"/>
                <a:cs typeface="Courier New" pitchFamily="49" charset="0"/>
              </a:rPr>
              <a:t>YourWriteoutBuffer</a:t>
            </a:r>
            <a:r>
              <a:rPr lang="en-US" sz="1800" i="0" smtClean="0">
                <a:latin typeface="Courier New" pitchFamily="49" charset="0"/>
                <a:cs typeface="Courier New" pitchFamily="49" charset="0"/>
              </a:rPr>
              <a:t>* </a:t>
            </a:r>
            <a:r>
              <a:rPr lang="en-US" sz="1800" smtClean="0">
                <a:latin typeface="Courier New" pitchFamily="49" charset="0"/>
                <a:cs typeface="Courier New" pitchFamily="49" charset="0"/>
              </a:rPr>
              <a:t>yourBufferName;</a:t>
            </a:r>
          </a:p>
          <a:p>
            <a:pPr lvl="2"/>
            <a:r>
              <a:rPr lang="en-US" sz="1800" i="0" smtClean="0">
                <a:latin typeface="Courier New" pitchFamily="49" charset="0"/>
                <a:cs typeface="Courier New" pitchFamily="49" charset="0"/>
              </a:rPr>
              <a:t>void RunTimeBased(){fTimeOrderedDigi = kTRUE;}</a:t>
            </a:r>
          </a:p>
          <a:p>
            <a:pPr lvl="2"/>
            <a:r>
              <a:rPr lang="en-US" sz="1800" i="0" smtClean="0">
                <a:latin typeface="Courier New" pitchFamily="49" charset="0"/>
                <a:cs typeface="Courier New" pitchFamily="49" charset="0"/>
              </a:rPr>
              <a:t>Bool_t fTimeOrderedDigi;</a:t>
            </a:r>
            <a:endParaRPr lang="en-US" smtClean="0"/>
          </a:p>
          <a:p>
            <a:pPr lvl="1">
              <a:buFont typeface="Arial" pitchFamily="34" charset="0"/>
              <a:buChar char="•"/>
            </a:pPr>
            <a:r>
              <a:rPr lang="en-US" sz="2000" smtClean="0"/>
              <a:t>Replace in Init() the creation of the TClonesArray for your data class by::</a:t>
            </a:r>
          </a:p>
          <a:p>
            <a:pPr lvl="1">
              <a:buFont typeface="Arial" pitchFamily="34" charset="0"/>
              <a:buChar char="•"/>
            </a:pPr>
            <a:endParaRPr lang="en-US" sz="2000" smtClean="0"/>
          </a:p>
          <a:p>
            <a:pPr lvl="1">
              <a:buFont typeface="Arial" pitchFamily="34" charset="0"/>
              <a:buChar char="•"/>
            </a:pPr>
            <a:endParaRPr lang="en-US" sz="2000" smtClean="0"/>
          </a:p>
          <a:p>
            <a:pPr lvl="1">
              <a:buFont typeface="Arial" pitchFamily="34" charset="0"/>
              <a:buChar char="•"/>
            </a:pPr>
            <a:endParaRPr lang="en-US" sz="2000" smtClean="0"/>
          </a:p>
          <a:p>
            <a:pPr lvl="1">
              <a:buFont typeface="Arial" pitchFamily="34" charset="0"/>
              <a:buChar char="•"/>
            </a:pPr>
            <a:endParaRPr lang="en-US" sz="2000" smtClean="0"/>
          </a:p>
          <a:p>
            <a:pPr marL="457200" lvl="1" indent="0">
              <a:buNone/>
            </a:pPr>
            <a:endParaRPr lang="en-US" sz="2000" smtClean="0"/>
          </a:p>
          <a:p>
            <a:pPr lvl="1">
              <a:buFont typeface="Arial" pitchFamily="34" charset="0"/>
              <a:buChar char="•"/>
            </a:pPr>
            <a:endParaRPr lang="en-US" sz="2000" smtClean="0"/>
          </a:p>
          <a:p>
            <a:pPr lvl="1">
              <a:buFont typeface="Arial" pitchFamily="34" charset="0"/>
              <a:buChar char="•"/>
            </a:pPr>
            <a:endParaRPr lang="en-US" sz="2000" smtClean="0"/>
          </a:p>
          <a:p>
            <a:pPr lvl="1">
              <a:buFont typeface="Arial" pitchFamily="34" charset="0"/>
              <a:buChar char="•"/>
            </a:pPr>
            <a:endParaRPr lang="en-US" sz="2000" smtClean="0"/>
          </a:p>
        </p:txBody>
      </p:sp>
      <p:graphicFrame>
        <p:nvGraphicFramePr>
          <p:cNvPr id="5" name="Tabel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5177963"/>
              </p:ext>
            </p:extLst>
          </p:nvPr>
        </p:nvGraphicFramePr>
        <p:xfrm>
          <a:off x="467544" y="3526220"/>
          <a:ext cx="8316924" cy="1846995"/>
        </p:xfrm>
        <a:graphic>
          <a:graphicData uri="http://schemas.openxmlformats.org/drawingml/2006/table">
            <a:tbl>
              <a:tblPr/>
              <a:tblGrid>
                <a:gridCol w="8316924"/>
              </a:tblGrid>
              <a:tr h="719236">
                <a:tc>
                  <a:txBody>
                    <a:bodyPr/>
                    <a:lstStyle/>
                    <a:p>
                      <a:r>
                        <a:rPr lang="de-DE" sz="1400" i="1" dirty="0" err="1" smtClean="0">
                          <a:latin typeface="Courier New" pitchFamily="49" charset="0"/>
                          <a:cs typeface="Courier New" pitchFamily="49" charset="0"/>
                        </a:rPr>
                        <a:t>yourBufferName</a:t>
                      </a:r>
                      <a:r>
                        <a:rPr lang="de-DE" sz="1400" dirty="0" smtClean="0">
                          <a:latin typeface="Courier New" pitchFamily="49" charset="0"/>
                          <a:cs typeface="Courier New" pitchFamily="49" charset="0"/>
                        </a:rPr>
                        <a:t> </a:t>
                      </a:r>
                      <a:r>
                        <a:rPr lang="de-DE" sz="1400" dirty="0">
                          <a:latin typeface="Courier New" pitchFamily="49" charset="0"/>
                          <a:cs typeface="Courier New" pitchFamily="49" charset="0"/>
                        </a:rPr>
                        <a:t>= </a:t>
                      </a:r>
                      <a:r>
                        <a:rPr lang="de-DE" sz="1400" b="1" dirty="0" err="1" smtClean="0">
                          <a:latin typeface="Courier New" pitchFamily="49" charset="0"/>
                          <a:cs typeface="Courier New" pitchFamily="49" charset="0"/>
                        </a:rPr>
                        <a:t>new</a:t>
                      </a:r>
                      <a:r>
                        <a:rPr lang="de-DE" sz="1400" b="1" dirty="0" smtClean="0">
                          <a:latin typeface="Courier New" pitchFamily="49" charset="0"/>
                          <a:cs typeface="Courier New" pitchFamily="49" charset="0"/>
                        </a:rPr>
                        <a:t> </a:t>
                      </a:r>
                      <a:r>
                        <a:rPr lang="de-DE" sz="1400" b="0" i="1" dirty="0" err="1" smtClean="0">
                          <a:latin typeface="Courier New" pitchFamily="49" charset="0"/>
                          <a:cs typeface="Courier New" pitchFamily="49" charset="0"/>
                        </a:rPr>
                        <a:t>YourWriteoutBuffer</a:t>
                      </a:r>
                      <a:r>
                        <a:rPr lang="de-DE" sz="1400" b="0" i="1" dirty="0" smtClean="0">
                          <a:latin typeface="Courier New" pitchFamily="49" charset="0"/>
                          <a:cs typeface="Courier New" pitchFamily="49" charset="0"/>
                        </a:rPr>
                        <a:t>(</a:t>
                      </a:r>
                      <a:r>
                        <a:rPr lang="de-DE" sz="1400" b="0" i="1" dirty="0" err="1" smtClean="0">
                          <a:latin typeface="Courier New" pitchFamily="49" charset="0"/>
                          <a:cs typeface="Courier New" pitchFamily="49" charset="0"/>
                        </a:rPr>
                        <a:t>OutputBranchName</a:t>
                      </a:r>
                      <a:r>
                        <a:rPr lang="de-DE" sz="1400" b="0" i="1" dirty="0" smtClean="0">
                          <a:latin typeface="Courier New" pitchFamily="49" charset="0"/>
                          <a:cs typeface="Courier New" pitchFamily="49" charset="0"/>
                        </a:rPr>
                        <a:t>, </a:t>
                      </a:r>
                      <a:r>
                        <a:rPr lang="de-DE" sz="1400" b="0" i="1" dirty="0" err="1" smtClean="0">
                          <a:latin typeface="Courier New" pitchFamily="49" charset="0"/>
                          <a:cs typeface="Courier New" pitchFamily="49" charset="0"/>
                        </a:rPr>
                        <a:t>FolderName</a:t>
                      </a:r>
                      <a:r>
                        <a:rPr lang="de-DE" sz="1400" b="0" i="1" dirty="0" smtClean="0">
                          <a:latin typeface="Courier New" pitchFamily="49" charset="0"/>
                          <a:cs typeface="Courier New" pitchFamily="49" charset="0"/>
                        </a:rPr>
                        <a:t>, </a:t>
                      </a:r>
                      <a:r>
                        <a:rPr lang="de-DE" sz="1400" b="0" i="1" dirty="0" err="1" smtClean="0">
                          <a:latin typeface="Courier New" pitchFamily="49" charset="0"/>
                          <a:cs typeface="Courier New" pitchFamily="49" charset="0"/>
                        </a:rPr>
                        <a:t>Persistance</a:t>
                      </a:r>
                      <a:r>
                        <a:rPr lang="de-DE" sz="1400" b="0" i="1" dirty="0" smtClean="0">
                          <a:latin typeface="Courier New" pitchFamily="49" charset="0"/>
                          <a:cs typeface="Courier New" pitchFamily="49" charset="0"/>
                        </a:rPr>
                        <a:t>)</a:t>
                      </a:r>
                      <a:r>
                        <a:rPr lang="de-DE" sz="1400" b="1" dirty="0" smtClean="0">
                          <a:latin typeface="Courier New" pitchFamily="49" charset="0"/>
                          <a:cs typeface="Courier New" pitchFamily="49" charset="0"/>
                        </a:rPr>
                        <a:t>;</a:t>
                      </a:r>
                      <a:endParaRPr lang="de-DE" sz="14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60239">
                <a:tc>
                  <a:txBody>
                    <a:bodyPr/>
                    <a:lstStyle/>
                    <a:p>
                      <a:endParaRPr lang="de-DE" sz="14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42406">
                <a:tc>
                  <a:txBody>
                    <a:bodyPr/>
                    <a:lstStyle/>
                    <a:p>
                      <a:r>
                        <a:rPr lang="de-DE" sz="1400" i="1" dirty="0" smtClean="0">
                          <a:latin typeface="Courier New" pitchFamily="49" charset="0"/>
                          <a:cs typeface="Courier New" pitchFamily="49" charset="0"/>
                        </a:rPr>
                        <a:t>yourBufferName</a:t>
                      </a:r>
                      <a:r>
                        <a:rPr lang="de-DE" sz="1400" dirty="0" smtClean="0">
                          <a:latin typeface="Courier New" pitchFamily="49" charset="0"/>
                          <a:cs typeface="Courier New" pitchFamily="49" charset="0"/>
                        </a:rPr>
                        <a:t> </a:t>
                      </a:r>
                      <a:r>
                        <a:rPr lang="de-DE" sz="1400" dirty="0">
                          <a:latin typeface="Courier New" pitchFamily="49" charset="0"/>
                          <a:cs typeface="Courier New" pitchFamily="49" charset="0"/>
                        </a:rPr>
                        <a:t>= </a:t>
                      </a:r>
                      <a:r>
                        <a:rPr lang="de-DE" sz="1400" dirty="0" smtClean="0">
                          <a:latin typeface="Courier New" pitchFamily="49" charset="0"/>
                          <a:cs typeface="Courier New" pitchFamily="49" charset="0"/>
                        </a:rPr>
                        <a:t>(</a:t>
                      </a:r>
                      <a:r>
                        <a:rPr lang="de-DE" sz="1400" i="1" dirty="0" smtClean="0">
                          <a:latin typeface="Courier New" pitchFamily="49" charset="0"/>
                          <a:cs typeface="Courier New" pitchFamily="49" charset="0"/>
                        </a:rPr>
                        <a:t>YourWriteoutBuffer</a:t>
                      </a:r>
                      <a:r>
                        <a:rPr lang="de-DE" sz="1400" dirty="0" smtClean="0">
                          <a:latin typeface="Courier New" pitchFamily="49" charset="0"/>
                          <a:cs typeface="Courier New" pitchFamily="49" charset="0"/>
                        </a:rPr>
                        <a:t>*)ioman-&gt;</a:t>
                      </a:r>
                      <a:br>
                        <a:rPr lang="de-DE" sz="1400" dirty="0" smtClean="0">
                          <a:latin typeface="Courier New" pitchFamily="49" charset="0"/>
                          <a:cs typeface="Courier New" pitchFamily="49" charset="0"/>
                        </a:rPr>
                      </a:br>
                      <a:r>
                        <a:rPr lang="de-DE" sz="1400" dirty="0" smtClean="0">
                          <a:latin typeface="Courier New" pitchFamily="49" charset="0"/>
                          <a:cs typeface="Courier New" pitchFamily="49" charset="0"/>
                        </a:rPr>
                        <a:t>                  RegisterWriteoutBuffer(</a:t>
                      </a:r>
                      <a:r>
                        <a:rPr lang="de-DE" sz="1400" i="1" dirty="0" smtClean="0">
                          <a:latin typeface="Courier New" pitchFamily="49" charset="0"/>
                          <a:cs typeface="Courier New" pitchFamily="49" charset="0"/>
                        </a:rPr>
                        <a:t>OutputBranchName</a:t>
                      </a:r>
                      <a:r>
                        <a:rPr lang="de-DE" sz="1400" dirty="0">
                          <a:latin typeface="Courier New" pitchFamily="49" charset="0"/>
                          <a:cs typeface="Courier New" pitchFamily="49" charset="0"/>
                        </a:rPr>
                        <a:t>, </a:t>
                      </a:r>
                      <a:r>
                        <a:rPr lang="de-DE" sz="1400" i="1" dirty="0" smtClean="0">
                          <a:latin typeface="Courier New" pitchFamily="49" charset="0"/>
                          <a:cs typeface="Courier New" pitchFamily="49" charset="0"/>
                        </a:rPr>
                        <a:t>youBufferName</a:t>
                      </a:r>
                      <a:r>
                        <a:rPr lang="de-DE" sz="1400" dirty="0" smtClean="0">
                          <a:latin typeface="Courier New" pitchFamily="49" charset="0"/>
                          <a:cs typeface="Courier New" pitchFamily="49" charset="0"/>
                        </a:rPr>
                        <a:t>);</a:t>
                      </a:r>
                      <a:endParaRPr lang="de-DE" sz="14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60239">
                <a:tc>
                  <a:txBody>
                    <a:bodyPr/>
                    <a:lstStyle/>
                    <a:p>
                      <a:r>
                        <a:rPr lang="de-DE" sz="1400" i="1" dirty="0" err="1" smtClean="0">
                          <a:latin typeface="Courier New" pitchFamily="49" charset="0"/>
                          <a:cs typeface="Courier New" pitchFamily="49" charset="0"/>
                        </a:rPr>
                        <a:t>yourBufferName</a:t>
                      </a:r>
                      <a:r>
                        <a:rPr lang="de-DE" sz="1400" dirty="0" smtClean="0">
                          <a:latin typeface="Courier New" pitchFamily="49" charset="0"/>
                          <a:cs typeface="Courier New" pitchFamily="49" charset="0"/>
                        </a:rPr>
                        <a:t>-&gt;</a:t>
                      </a:r>
                      <a:r>
                        <a:rPr lang="de-DE" sz="1400" dirty="0" err="1">
                          <a:latin typeface="Courier New" pitchFamily="49" charset="0"/>
                          <a:cs typeface="Courier New" pitchFamily="49" charset="0"/>
                        </a:rPr>
                        <a:t>ActivateBuffering</a:t>
                      </a:r>
                      <a:r>
                        <a:rPr lang="de-DE" sz="1400" dirty="0">
                          <a:latin typeface="Courier New" pitchFamily="49" charset="0"/>
                          <a:cs typeface="Courier New" pitchFamily="49" charset="0"/>
                        </a:rPr>
                        <a:t>(</a:t>
                      </a:r>
                      <a:r>
                        <a:rPr lang="de-DE" sz="1400" dirty="0" err="1">
                          <a:latin typeface="Courier New" pitchFamily="49" charset="0"/>
                          <a:cs typeface="Courier New" pitchFamily="49" charset="0"/>
                        </a:rPr>
                        <a:t>fTimeOrderedDigi</a:t>
                      </a:r>
                      <a:r>
                        <a:rPr lang="de-DE" sz="1400" dirty="0">
                          <a:latin typeface="Courier New" pitchFamily="49" charset="0"/>
                          <a:cs typeface="Courier New" pitchFamily="49" charset="0"/>
                        </a:rPr>
                        <a:t>);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52550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STEP 3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mtClean="0"/>
              <a:t>Replace in Exec() the filling of the TClonesArray of your data object by:</a:t>
            </a:r>
          </a:p>
          <a:p>
            <a:pPr>
              <a:buFont typeface="Arial" pitchFamily="34" charset="0"/>
              <a:buChar char="•"/>
            </a:pPr>
            <a:endParaRPr lang="en-US" smtClean="0"/>
          </a:p>
          <a:p>
            <a:pPr>
              <a:buFont typeface="Arial" pitchFamily="34" charset="0"/>
              <a:buChar char="•"/>
            </a:pPr>
            <a:endParaRPr lang="en-US" smtClean="0"/>
          </a:p>
          <a:p>
            <a:pPr>
              <a:buFont typeface="Arial" pitchFamily="34" charset="0"/>
              <a:buChar char="•"/>
            </a:pPr>
            <a:r>
              <a:rPr lang="en-US" smtClean="0"/>
              <a:t>The writeout buffer replaces the usual TClonesArray used to store the data</a:t>
            </a:r>
          </a:p>
          <a:p>
            <a:pPr>
              <a:buFont typeface="Arial" pitchFamily="34" charset="0"/>
              <a:buChar char="•"/>
            </a:pPr>
            <a:endParaRPr lang="en-US" smtClean="0"/>
          </a:p>
          <a:p>
            <a:pPr>
              <a:buFont typeface="Arial" pitchFamily="34" charset="0"/>
              <a:buChar char="•"/>
            </a:pPr>
            <a:r>
              <a:rPr lang="en-US" smtClean="0"/>
              <a:t>If the variable fTimeOrderedDigi is set to kFALSE the behaviour of the buffer is identical to the standard TClonesArray storage of data</a:t>
            </a:r>
            <a:endParaRPr lang="en-US"/>
          </a:p>
        </p:txBody>
      </p:sp>
      <p:sp>
        <p:nvSpPr>
          <p:cNvPr id="5" name="Rechteck 4"/>
          <p:cNvSpPr/>
          <p:nvPr/>
        </p:nvSpPr>
        <p:spPr>
          <a:xfrm>
            <a:off x="755576" y="1844824"/>
            <a:ext cx="7848872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sz="1400" i="1" smtClean="0">
                <a:latin typeface="Courier New" pitchFamily="49" charset="0"/>
                <a:cs typeface="Courier New" pitchFamily="49" charset="0"/>
              </a:rPr>
              <a:t>yourBufferName</a:t>
            </a:r>
            <a:r>
              <a:rPr lang="en-US" sz="1400" smtClean="0">
                <a:latin typeface="Courier New" pitchFamily="49" charset="0"/>
                <a:cs typeface="Courier New" pitchFamily="49" charset="0"/>
              </a:rPr>
              <a:t>-&gt;FillNewData(</a:t>
            </a:r>
            <a:r>
              <a:rPr lang="en-US" sz="1400" i="1" smtClean="0">
                <a:latin typeface="Courier New" pitchFamily="49" charset="0"/>
                <a:cs typeface="Courier New" pitchFamily="49" charset="0"/>
              </a:rPr>
              <a:t>yourData</a:t>
            </a:r>
            <a:r>
              <a:rPr lang="en-US" sz="1400" smtClean="0">
                <a:latin typeface="Courier New" pitchFamily="49" charset="0"/>
                <a:cs typeface="Courier New" pitchFamily="49" charset="0"/>
              </a:rPr>
              <a:t>, theAbsoluteStartTimeOfTheData, </a:t>
            </a:r>
            <a:r>
              <a:rPr lang="en-US" sz="1400" i="1" smtClean="0">
                <a:latin typeface="Courier New" pitchFamily="49" charset="0"/>
                <a:cs typeface="Courier New" pitchFamily="49" charset="0"/>
              </a:rPr>
              <a:t>theAbsoluteActiveTimeOfTheData</a:t>
            </a:r>
            <a:r>
              <a:rPr lang="en-US" sz="1400" smtClean="0">
                <a:latin typeface="Courier New" pitchFamily="49" charset="0"/>
                <a:cs typeface="Courier New" pitchFamily="49" charset="0"/>
              </a:rPr>
              <a:t>);</a:t>
            </a:r>
            <a:endParaRPr lang="en-US" sz="140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8533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STEP </a:t>
            </a:r>
            <a:r>
              <a:rPr lang="en-US"/>
              <a:t>4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2000" smtClean="0"/>
              <a:t>Add to your CMakeLists.txt and …LinkDef.h file the new classes</a:t>
            </a:r>
          </a:p>
          <a:p>
            <a:pPr>
              <a:buFont typeface="Arial" pitchFamily="34" charset="0"/>
              <a:buChar char="•"/>
            </a:pPr>
            <a:r>
              <a:rPr lang="en-US" sz="2000" smtClean="0"/>
              <a:t>Make sure that you store a TimeStamp including error with your data!</a:t>
            </a:r>
          </a:p>
          <a:p>
            <a:pPr>
              <a:buFont typeface="Arial" pitchFamily="34" charset="0"/>
              <a:buChar char="•"/>
            </a:pPr>
            <a:endParaRPr lang="en-US" sz="2000" smtClean="0"/>
          </a:p>
          <a:p>
            <a:pPr>
              <a:buFont typeface="Arial" pitchFamily="34" charset="0"/>
              <a:buChar char="•"/>
            </a:pPr>
            <a:r>
              <a:rPr lang="en-US" sz="2000" smtClean="0"/>
              <a:t>Now add in your digi macro the line</a:t>
            </a:r>
            <a:br>
              <a:rPr lang="en-US" sz="2000" smtClean="0"/>
            </a:br>
            <a:r>
              <a:rPr lang="en-US" sz="2000" smtClean="0">
                <a:latin typeface="Courier New" pitchFamily="49" charset="0"/>
                <a:cs typeface="Courier New" pitchFamily="49" charset="0"/>
              </a:rPr>
              <a:t>fRun-&gt;SetEventMeanTime(yourValue);</a:t>
            </a:r>
            <a:br>
              <a:rPr lang="en-US" sz="2000" smtClean="0">
                <a:latin typeface="Courier New" pitchFamily="49" charset="0"/>
                <a:cs typeface="Courier New" pitchFamily="49" charset="0"/>
              </a:rPr>
            </a:br>
            <a:r>
              <a:rPr lang="en-US" sz="2000" smtClean="0"/>
              <a:t>to assign a time to the events.</a:t>
            </a:r>
          </a:p>
          <a:p>
            <a:pPr>
              <a:buFont typeface="Arial" pitchFamily="34" charset="0"/>
              <a:buChar char="•"/>
            </a:pPr>
            <a:r>
              <a:rPr lang="en-US" sz="2000" smtClean="0"/>
              <a:t>To use now the buffer you just need to set in your digi macro </a:t>
            </a:r>
            <a:r>
              <a:rPr lang="en-US" sz="2000" smtClean="0">
                <a:latin typeface="Courier New" pitchFamily="49" charset="0"/>
                <a:cs typeface="Courier New" pitchFamily="49" charset="0"/>
              </a:rPr>
              <a:t>yourTask-&gt;RunTimeBased();</a:t>
            </a:r>
            <a:r>
              <a:rPr lang="en-US" sz="2000" smtClean="0">
                <a:cs typeface="Courier New" pitchFamily="49" charset="0"/>
              </a:rPr>
              <a:t> </a:t>
            </a:r>
          </a:p>
          <a:p>
            <a:pPr>
              <a:buFont typeface="Arial" pitchFamily="34" charset="0"/>
              <a:buChar char="•"/>
            </a:pPr>
            <a:r>
              <a:rPr lang="en-US" sz="2000" smtClean="0">
                <a:cs typeface="Courier New" pitchFamily="49" charset="0"/>
              </a:rPr>
              <a:t>This data has to go to a root file before you can continue analysing the digitized data!</a:t>
            </a:r>
          </a:p>
          <a:p>
            <a:pPr>
              <a:buFont typeface="Arial" pitchFamily="34" charset="0"/>
              <a:buChar char="•"/>
            </a:pPr>
            <a:endParaRPr lang="en-US" sz="2000" smtClean="0">
              <a:cs typeface="Courier New" pitchFamily="49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000" smtClean="0">
                <a:cs typeface="Courier New" pitchFamily="49" charset="0"/>
              </a:rPr>
              <a:t>That’s it.</a:t>
            </a:r>
          </a:p>
          <a:p>
            <a:pPr>
              <a:buFont typeface="Arial" pitchFamily="34" charset="0"/>
              <a:buChar char="•"/>
            </a:pPr>
            <a:endParaRPr lang="en-US" sz="2000"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9914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</a:t>
            </a:r>
            <a:r>
              <a:rPr lang="en-US" dirty="0"/>
              <a:t>5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Compile it, run it, test it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If you look at the output data you should see that the </a:t>
            </a:r>
            <a:r>
              <a:rPr lang="en-US" dirty="0" err="1" smtClean="0"/>
              <a:t>digis</a:t>
            </a:r>
            <a:r>
              <a:rPr lang="en-US" dirty="0" smtClean="0"/>
              <a:t> are not any longer stored in the same entry of the branch as the MC data but at later entries.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You should have one entry more in the </a:t>
            </a:r>
            <a:r>
              <a:rPr lang="en-US" dirty="0" err="1" smtClean="0"/>
              <a:t>digi</a:t>
            </a:r>
            <a:r>
              <a:rPr lang="en-US" dirty="0" smtClean="0"/>
              <a:t> file as in the MC file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7457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n-lt"/>
                <a:cs typeface="Courier New" pitchFamily="49" charset="0"/>
              </a:rPr>
              <a:t>STEP 6</a:t>
            </a:r>
            <a:endParaRPr lang="en-US" dirty="0">
              <a:latin typeface="+mn-lt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FairRingSorter</a:t>
            </a:r>
            <a:r>
              <a:rPr lang="de-DE" dirty="0" smtClean="0"/>
              <a:t> </a:t>
            </a:r>
            <a:r>
              <a:rPr lang="de-DE" dirty="0" err="1" smtClean="0"/>
              <a:t>only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method</a:t>
            </a:r>
            <a:r>
              <a:rPr lang="de-DE" dirty="0" smtClean="0"/>
              <a:t> </a:t>
            </a:r>
            <a:r>
              <a:rPr lang="de-DE" dirty="0" err="1" smtClean="0">
                <a:latin typeface="Courier New" pitchFamily="49" charset="0"/>
                <a:cs typeface="Courier New" pitchFamily="49" charset="0"/>
              </a:rPr>
              <a:t>CreateElement</a:t>
            </a:r>
            <a:r>
              <a:rPr lang="de-DE" dirty="0" smtClean="0">
                <a:latin typeface="Courier New" pitchFamily="49" charset="0"/>
                <a:cs typeface="Courier New" pitchFamily="49" charset="0"/>
              </a:rPr>
              <a:t>()</a:t>
            </a:r>
            <a:r>
              <a:rPr lang="de-DE" dirty="0" smtClean="0"/>
              <a:t> </a:t>
            </a:r>
            <a:r>
              <a:rPr lang="de-DE" dirty="0" err="1" smtClean="0"/>
              <a:t>has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overwritten</a:t>
            </a:r>
            <a:endParaRPr lang="de-DE" dirty="0"/>
          </a:p>
          <a:p>
            <a:pPr>
              <a:buFont typeface="Arial" pitchFamily="34" charset="0"/>
              <a:buChar char="•"/>
            </a:pPr>
            <a:r>
              <a:rPr lang="de-DE" dirty="0" smtClean="0"/>
              <a:t>This </a:t>
            </a:r>
            <a:r>
              <a:rPr lang="de-DE" dirty="0" err="1" smtClean="0"/>
              <a:t>method</a:t>
            </a:r>
            <a:r>
              <a:rPr lang="de-DE" dirty="0" smtClean="0"/>
              <a:t> </a:t>
            </a:r>
            <a:r>
              <a:rPr lang="de-DE" dirty="0" err="1" smtClean="0"/>
              <a:t>creates</a:t>
            </a:r>
            <a:r>
              <a:rPr lang="de-DE" dirty="0" smtClean="0"/>
              <a:t> a </a:t>
            </a:r>
            <a:r>
              <a:rPr lang="de-DE" dirty="0" err="1" smtClean="0"/>
              <a:t>new</a:t>
            </a:r>
            <a:r>
              <a:rPr lang="de-DE" dirty="0" smtClean="0"/>
              <a:t> </a:t>
            </a:r>
            <a:r>
              <a:rPr lang="de-DE" dirty="0" err="1" smtClean="0"/>
              <a:t>element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object</a:t>
            </a:r>
            <a:r>
              <a:rPr lang="de-DE" dirty="0" smtClean="0"/>
              <a:t> </a:t>
            </a:r>
            <a:r>
              <a:rPr lang="de-DE" dirty="0" err="1" smtClean="0"/>
              <a:t>which</a:t>
            </a:r>
            <a:r>
              <a:rPr lang="de-DE" dirty="0" smtClean="0"/>
              <a:t> was </a:t>
            </a:r>
            <a:r>
              <a:rPr lang="de-DE" dirty="0" err="1" smtClean="0"/>
              <a:t>passed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a </a:t>
            </a:r>
            <a:r>
              <a:rPr lang="de-DE" dirty="0" err="1" smtClean="0"/>
              <a:t>FairTimeStamp</a:t>
            </a:r>
            <a:r>
              <a:rPr lang="de-DE" dirty="0" smtClean="0"/>
              <a:t> </a:t>
            </a:r>
            <a:r>
              <a:rPr lang="de-DE" dirty="0" err="1" smtClean="0"/>
              <a:t>pointer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method</a:t>
            </a:r>
            <a:endParaRPr lang="de-DE" dirty="0" smtClean="0"/>
          </a:p>
          <a:p>
            <a:pPr>
              <a:buFont typeface="Arial" pitchFamily="34" charset="0"/>
              <a:buChar char="•"/>
            </a:pPr>
            <a:endParaRPr lang="de-DE" dirty="0" smtClean="0"/>
          </a:p>
          <a:p>
            <a:pPr>
              <a:buFont typeface="Arial" pitchFamily="34" charset="0"/>
              <a:buChar char="•"/>
            </a:pPr>
            <a:r>
              <a:rPr lang="de-DE" dirty="0" err="1" smtClean="0"/>
              <a:t>Here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an </a:t>
            </a:r>
            <a:r>
              <a:rPr lang="de-DE" dirty="0" err="1" smtClean="0"/>
              <a:t>example</a:t>
            </a:r>
            <a:r>
              <a:rPr lang="de-DE" dirty="0" smtClean="0"/>
              <a:t>:</a:t>
            </a:r>
            <a:endParaRPr lang="en-US" dirty="0"/>
          </a:p>
        </p:txBody>
      </p:sp>
      <p:sp>
        <p:nvSpPr>
          <p:cNvPr id="4" name="Rechteck 3"/>
          <p:cNvSpPr/>
          <p:nvPr/>
        </p:nvSpPr>
        <p:spPr>
          <a:xfrm>
            <a:off x="1115616" y="3410997"/>
            <a:ext cx="712879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FairTimeStamp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*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PndSdsDigiPixelRingSorter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::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CreateElement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FairTimeStamp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* data) {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	return new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PndSdsDigiPixel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(*(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PndSdsDigiPixel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*)data);</a:t>
            </a:r>
          </a:p>
          <a:p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949064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n-lt"/>
                <a:cs typeface="Courier New" pitchFamily="49" charset="0"/>
              </a:rPr>
              <a:t>STEP 7</a:t>
            </a:r>
            <a:endParaRPr lang="en-US" dirty="0">
              <a:latin typeface="+mn-lt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FairRingSorterTask</a:t>
            </a:r>
            <a:r>
              <a:rPr lang="de-DE" dirty="0" smtClean="0"/>
              <a:t> </a:t>
            </a:r>
            <a:r>
              <a:rPr lang="de-DE" dirty="0" err="1" smtClean="0"/>
              <a:t>two</a:t>
            </a:r>
            <a:r>
              <a:rPr lang="de-DE" dirty="0" smtClean="0"/>
              <a:t> </a:t>
            </a:r>
            <a:r>
              <a:rPr lang="de-DE" dirty="0" err="1" smtClean="0"/>
              <a:t>methods</a:t>
            </a:r>
            <a:r>
              <a:rPr lang="de-DE" dirty="0" smtClean="0"/>
              <a:t> </a:t>
            </a:r>
            <a:r>
              <a:rPr lang="de-DE" dirty="0" err="1" smtClean="0"/>
              <a:t>have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overwritten</a:t>
            </a:r>
            <a:r>
              <a:rPr lang="de-DE" dirty="0" smtClean="0"/>
              <a:t>: </a:t>
            </a:r>
            <a:r>
              <a:rPr lang="de-DE" sz="2000" dirty="0" err="1" smtClean="0">
                <a:latin typeface="Courier New" pitchFamily="49" charset="0"/>
                <a:cs typeface="Courier New" pitchFamily="49" charset="0"/>
              </a:rPr>
              <a:t>InitSorter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sz="2000" dirty="0" err="1" smtClean="0">
                <a:latin typeface="Courier New" pitchFamily="49" charset="0"/>
                <a:cs typeface="Courier New" pitchFamily="49" charset="0"/>
              </a:rPr>
              <a:t>AddNewDataToTClonesArray</a:t>
            </a:r>
            <a:endParaRPr lang="de-DE" dirty="0" smtClean="0">
              <a:latin typeface="Courier New" pitchFamily="49" charset="0"/>
              <a:cs typeface="Courier New" pitchFamily="49" charset="0"/>
            </a:endParaRPr>
          </a:p>
          <a:p>
            <a:pPr>
              <a:buFont typeface="Arial" pitchFamily="34" charset="0"/>
              <a:buChar char="•"/>
            </a:pPr>
            <a:r>
              <a:rPr lang="de-DE" dirty="0" err="1" smtClean="0"/>
              <a:t>Here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an </a:t>
            </a:r>
            <a:r>
              <a:rPr lang="de-DE" dirty="0" err="1" smtClean="0"/>
              <a:t>example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InitSorter</a:t>
            </a:r>
            <a:r>
              <a:rPr lang="de-DE" dirty="0" smtClean="0"/>
              <a:t>:</a:t>
            </a:r>
          </a:p>
          <a:p>
            <a:pPr>
              <a:buFont typeface="Arial" pitchFamily="34" charset="0"/>
              <a:buChar char="•"/>
            </a:pPr>
            <a:endParaRPr lang="de-DE" dirty="0"/>
          </a:p>
          <a:p>
            <a:pPr>
              <a:buFont typeface="Arial" pitchFamily="34" charset="0"/>
              <a:buChar char="•"/>
            </a:pPr>
            <a:endParaRPr lang="de-DE" dirty="0" smtClean="0"/>
          </a:p>
          <a:p>
            <a:pPr>
              <a:buFont typeface="Arial" pitchFamily="34" charset="0"/>
              <a:buChar char="•"/>
            </a:pPr>
            <a:endParaRPr lang="de-DE" dirty="0"/>
          </a:p>
          <a:p>
            <a:pPr>
              <a:buFont typeface="Arial" pitchFamily="34" charset="0"/>
              <a:buChar char="•"/>
            </a:pPr>
            <a:endParaRPr lang="de-DE" dirty="0" smtClean="0"/>
          </a:p>
          <a:p>
            <a:pPr>
              <a:buFont typeface="Arial" pitchFamily="34" charset="0"/>
              <a:buChar char="•"/>
            </a:pP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AddNewDataToTClonesArray</a:t>
            </a:r>
            <a:r>
              <a:rPr lang="de-DE" dirty="0" smtClean="0"/>
              <a:t>:</a:t>
            </a:r>
            <a:endParaRPr lang="de-DE" dirty="0"/>
          </a:p>
        </p:txBody>
      </p:sp>
      <p:sp>
        <p:nvSpPr>
          <p:cNvPr id="4" name="Rechteck 3"/>
          <p:cNvSpPr/>
          <p:nvPr/>
        </p:nvSpPr>
        <p:spPr>
          <a:xfrm>
            <a:off x="971600" y="2274838"/>
            <a:ext cx="770485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FairRingSorter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*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PndSdsDigiPixelSorterTask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::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InitSorter</a:t>
            </a:r>
            <a:endParaRPr lang="en-US" sz="14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Int_t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numberOfCells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Double_t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widthOfCells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)</a:t>
            </a:r>
          </a:p>
          <a:p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{</a:t>
            </a:r>
            <a:endParaRPr lang="en-US" sz="1400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 return 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new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PndSdsDigiPixelRingSorter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numberOfCells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widthOfCells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);</a:t>
            </a:r>
          </a:p>
          <a:p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  <p:sp>
        <p:nvSpPr>
          <p:cNvPr id="5" name="Rechteck 4"/>
          <p:cNvSpPr/>
          <p:nvPr/>
        </p:nvSpPr>
        <p:spPr>
          <a:xfrm>
            <a:off x="888661" y="4221088"/>
            <a:ext cx="787073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void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PndSdsDigiPixelSorterTask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::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AddNewDataToTClonesArray</a:t>
            </a:r>
            <a:endParaRPr lang="en-US" sz="14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FairTimeStamp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* data)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{</a:t>
            </a:r>
          </a:p>
          <a:p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FairRootManager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*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ioman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FairRootManager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::Instance();</a:t>
            </a:r>
          </a:p>
          <a:p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TClonesArray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*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myArray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ioman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-&gt;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GetTClonesArray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(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fOutputBranch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);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new 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((*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myArray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)[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myArray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-&gt;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GetEntries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()])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PndSdsDigiPixel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	(*(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PndSdsDigiPixel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*)(data));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575268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Test </a:t>
            </a:r>
            <a:r>
              <a:rPr lang="de-DE" dirty="0" err="1" smtClean="0"/>
              <a:t>it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de-DE" dirty="0" err="1" smtClean="0"/>
              <a:t>Compile</a:t>
            </a:r>
            <a:r>
              <a:rPr lang="de-DE" dirty="0" smtClean="0"/>
              <a:t> it.</a:t>
            </a:r>
          </a:p>
          <a:p>
            <a:pPr>
              <a:buFont typeface="Arial" pitchFamily="34" charset="0"/>
              <a:buChar char="•"/>
            </a:pPr>
            <a:endParaRPr lang="de-DE" dirty="0"/>
          </a:p>
          <a:p>
            <a:pPr>
              <a:buFont typeface="Arial" pitchFamily="34" charset="0"/>
              <a:buChar char="•"/>
            </a:pPr>
            <a:r>
              <a:rPr lang="de-DE" dirty="0" smtClean="0"/>
              <a:t>Add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your</a:t>
            </a:r>
            <a:r>
              <a:rPr lang="de-DE" dirty="0" smtClean="0"/>
              <a:t> </a:t>
            </a:r>
            <a:r>
              <a:rPr lang="de-DE" dirty="0" err="1" smtClean="0"/>
              <a:t>digi</a:t>
            </a:r>
            <a:r>
              <a:rPr lang="de-DE" dirty="0" smtClean="0"/>
              <a:t> </a:t>
            </a:r>
            <a:r>
              <a:rPr lang="de-DE" dirty="0" err="1" smtClean="0"/>
              <a:t>task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new</a:t>
            </a:r>
            <a:r>
              <a:rPr lang="de-DE" dirty="0" smtClean="0"/>
              <a:t> </a:t>
            </a:r>
            <a:r>
              <a:rPr lang="de-DE" dirty="0" err="1" smtClean="0"/>
              <a:t>sorter</a:t>
            </a:r>
            <a:r>
              <a:rPr lang="de-DE" dirty="0" smtClean="0"/>
              <a:t> </a:t>
            </a:r>
            <a:r>
              <a:rPr lang="de-DE" dirty="0" err="1" smtClean="0"/>
              <a:t>task</a:t>
            </a:r>
            <a:r>
              <a:rPr lang="de-DE" dirty="0" smtClean="0"/>
              <a:t> after </a:t>
            </a:r>
            <a:r>
              <a:rPr lang="de-DE" dirty="0" err="1" smtClean="0"/>
              <a:t>your</a:t>
            </a:r>
            <a:r>
              <a:rPr lang="de-DE" dirty="0" smtClean="0"/>
              <a:t> </a:t>
            </a:r>
            <a:r>
              <a:rPr lang="de-DE" dirty="0" err="1" smtClean="0"/>
              <a:t>digitization</a:t>
            </a:r>
            <a:r>
              <a:rPr lang="de-DE" dirty="0" smtClean="0"/>
              <a:t> </a:t>
            </a:r>
            <a:r>
              <a:rPr lang="de-DE" dirty="0" err="1" smtClean="0"/>
              <a:t>task</a:t>
            </a:r>
            <a:r>
              <a:rPr lang="de-DE" dirty="0" smtClean="0"/>
              <a:t>.</a:t>
            </a:r>
          </a:p>
          <a:p>
            <a:pPr>
              <a:buFont typeface="Arial" pitchFamily="34" charset="0"/>
              <a:buChar char="•"/>
            </a:pPr>
            <a:endParaRPr lang="de-DE" dirty="0"/>
          </a:p>
          <a:p>
            <a:pPr>
              <a:buFont typeface="Arial" pitchFamily="34" charset="0"/>
              <a:buChar char="•"/>
            </a:pPr>
            <a:r>
              <a:rPr lang="de-DE" dirty="0" smtClean="0"/>
              <a:t>Run </a:t>
            </a:r>
            <a:r>
              <a:rPr lang="de-DE" dirty="0" err="1" smtClean="0"/>
              <a:t>your</a:t>
            </a:r>
            <a:r>
              <a:rPr lang="de-DE" dirty="0" smtClean="0"/>
              <a:t> </a:t>
            </a:r>
            <a:r>
              <a:rPr lang="de-DE" dirty="0" err="1" smtClean="0"/>
              <a:t>digi</a:t>
            </a:r>
            <a:r>
              <a:rPr lang="de-DE" dirty="0" smtClean="0"/>
              <a:t> </a:t>
            </a:r>
            <a:r>
              <a:rPr lang="de-DE" dirty="0" err="1" smtClean="0"/>
              <a:t>macro</a:t>
            </a:r>
            <a:r>
              <a:rPr lang="de-DE" dirty="0" smtClean="0"/>
              <a:t>.</a:t>
            </a:r>
          </a:p>
          <a:p>
            <a:pPr>
              <a:buFont typeface="Arial" pitchFamily="34" charset="0"/>
              <a:buChar char="•"/>
            </a:pPr>
            <a:endParaRPr lang="de-DE" dirty="0"/>
          </a:p>
          <a:p>
            <a:pPr>
              <a:buFont typeface="Arial" pitchFamily="34" charset="0"/>
              <a:buChar char="•"/>
            </a:pPr>
            <a:r>
              <a:rPr lang="de-DE" dirty="0" err="1" smtClean="0"/>
              <a:t>Compare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sorted</a:t>
            </a:r>
            <a:r>
              <a:rPr lang="de-DE" dirty="0" smtClean="0"/>
              <a:t> </a:t>
            </a:r>
            <a:r>
              <a:rPr lang="de-DE" dirty="0" err="1" smtClean="0"/>
              <a:t>digis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unsorted</a:t>
            </a:r>
            <a:r>
              <a:rPr lang="de-DE" dirty="0" smtClean="0"/>
              <a:t> </a:t>
            </a:r>
            <a:r>
              <a:rPr lang="de-DE" dirty="0" err="1" smtClean="0"/>
              <a:t>digis</a:t>
            </a:r>
            <a:r>
              <a:rPr lang="de-DE" dirty="0" smtClean="0"/>
              <a:t>. In </a:t>
            </a:r>
            <a:r>
              <a:rPr lang="de-DE" dirty="0" err="1" smtClean="0"/>
              <a:t>which</a:t>
            </a:r>
            <a:r>
              <a:rPr lang="de-DE" dirty="0" smtClean="0"/>
              <a:t> </a:t>
            </a:r>
            <a:r>
              <a:rPr lang="de-DE" dirty="0" err="1" smtClean="0"/>
              <a:t>entry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Tree</a:t>
            </a:r>
            <a:r>
              <a:rPr lang="de-DE" dirty="0" smtClean="0"/>
              <a:t> </a:t>
            </a:r>
            <a:r>
              <a:rPr lang="de-DE" dirty="0" err="1" smtClean="0"/>
              <a:t>are</a:t>
            </a:r>
            <a:r>
              <a:rPr lang="de-DE" dirty="0" smtClean="0"/>
              <a:t> </a:t>
            </a:r>
            <a:r>
              <a:rPr lang="de-DE" dirty="0" err="1" smtClean="0"/>
              <a:t>they</a:t>
            </a:r>
            <a:r>
              <a:rPr lang="de-DE" dirty="0" smtClean="0"/>
              <a:t> </a:t>
            </a:r>
            <a:r>
              <a:rPr lang="de-DE" dirty="0" err="1" smtClean="0"/>
              <a:t>stored</a:t>
            </a:r>
            <a:r>
              <a:rPr lang="de-DE" dirty="0" smtClean="0"/>
              <a:t>?</a:t>
            </a:r>
          </a:p>
          <a:p>
            <a:pPr>
              <a:buFont typeface="Arial" pitchFamily="34" charset="0"/>
              <a:buChar char="•"/>
            </a:pPr>
            <a:endParaRPr lang="de-DE" dirty="0"/>
          </a:p>
          <a:p>
            <a:pPr>
              <a:buFont typeface="Arial" pitchFamily="34" charset="0"/>
              <a:buChar char="•"/>
            </a:pPr>
            <a:r>
              <a:rPr lang="de-DE" dirty="0" err="1" smtClean="0"/>
              <a:t>What</a:t>
            </a:r>
            <a:r>
              <a:rPr lang="de-DE" dirty="0" smtClean="0"/>
              <a:t> </a:t>
            </a:r>
            <a:r>
              <a:rPr lang="de-DE" dirty="0" err="1" smtClean="0"/>
              <a:t>happens</a:t>
            </a:r>
            <a:r>
              <a:rPr lang="de-DE" dirty="0" smtClean="0"/>
              <a:t> </a:t>
            </a:r>
            <a:r>
              <a:rPr lang="de-DE" dirty="0" err="1" smtClean="0"/>
              <a:t>if</a:t>
            </a:r>
            <a:r>
              <a:rPr lang="de-DE" dirty="0" smtClean="0"/>
              <a:t> </a:t>
            </a:r>
            <a:r>
              <a:rPr lang="de-DE" dirty="0" err="1" smtClean="0"/>
              <a:t>you</a:t>
            </a:r>
            <a:r>
              <a:rPr lang="de-DE" dirty="0" smtClean="0"/>
              <a:t> </a:t>
            </a:r>
            <a:r>
              <a:rPr lang="de-DE" dirty="0" err="1" smtClean="0"/>
              <a:t>change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size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RingSorter</a:t>
            </a:r>
            <a:r>
              <a:rPr lang="de-DE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1047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8</a:t>
            </a:r>
            <a:endParaRPr lang="en-US" dirty="0"/>
          </a:p>
        </p:txBody>
      </p:sp>
      <p:sp>
        <p:nvSpPr>
          <p:cNvPr id="9" name="Inhaltsplatzhalt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de-DE" dirty="0" smtClean="0"/>
              <a:t>Add in </a:t>
            </a:r>
            <a:r>
              <a:rPr lang="de-DE" dirty="0" err="1" smtClean="0"/>
              <a:t>your</a:t>
            </a:r>
            <a:r>
              <a:rPr lang="de-DE" dirty="0" smtClean="0"/>
              <a:t> </a:t>
            </a:r>
            <a:r>
              <a:rPr lang="de-DE" dirty="0" err="1" smtClean="0"/>
              <a:t>reco</a:t>
            </a:r>
            <a:r>
              <a:rPr lang="de-DE" dirty="0" smtClean="0"/>
              <a:t> </a:t>
            </a:r>
            <a:r>
              <a:rPr lang="de-DE" dirty="0" err="1" smtClean="0"/>
              <a:t>task</a:t>
            </a:r>
            <a:r>
              <a:rPr lang="de-DE" dirty="0" smtClean="0"/>
              <a:t> </a:t>
            </a:r>
            <a:r>
              <a:rPr lang="de-DE" dirty="0" err="1" smtClean="0"/>
              <a:t>header</a:t>
            </a:r>
            <a:r>
              <a:rPr lang="de-DE" dirty="0" smtClean="0"/>
              <a:t>:</a:t>
            </a:r>
            <a:br>
              <a:rPr lang="de-DE" dirty="0" smtClean="0"/>
            </a:br>
            <a:r>
              <a:rPr lang="de-DE" dirty="0" smtClean="0">
                <a:latin typeface="Courier New" pitchFamily="49" charset="0"/>
                <a:cs typeface="Courier New" pitchFamily="49" charset="0"/>
              </a:rPr>
              <a:t>#</a:t>
            </a:r>
            <a:r>
              <a:rPr lang="de-DE" dirty="0" err="1" smtClean="0">
                <a:latin typeface="Courier New" pitchFamily="49" charset="0"/>
                <a:cs typeface="Courier New" pitchFamily="49" charset="0"/>
              </a:rPr>
              <a:t>include</a:t>
            </a:r>
            <a:r>
              <a:rPr lang="de-DE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“</a:t>
            </a:r>
            <a:r>
              <a:rPr lang="de-DE" dirty="0" err="1" smtClean="0">
                <a:latin typeface="Courier New" pitchFamily="49" charset="0"/>
                <a:cs typeface="Courier New" pitchFamily="49" charset="0"/>
              </a:rPr>
              <a:t>FairTSBufferFunctional.h</a:t>
            </a:r>
            <a:r>
              <a:rPr lang="de-DE" dirty="0" smtClean="0">
                <a:latin typeface="Courier New" pitchFamily="49" charset="0"/>
                <a:cs typeface="Courier New" pitchFamily="49" charset="0"/>
              </a:rPr>
              <a:t>“ </a:t>
            </a:r>
            <a:r>
              <a:rPr lang="de-DE" dirty="0" err="1" smtClean="0"/>
              <a:t>and</a:t>
            </a:r>
            <a:r>
              <a:rPr lang="de-DE" dirty="0"/>
              <a:t/>
            </a:r>
            <a:br>
              <a:rPr lang="de-DE" dirty="0"/>
            </a:br>
            <a:r>
              <a:rPr lang="de-DE" dirty="0" err="1" smtClean="0">
                <a:latin typeface="Courier New" pitchFamily="49" charset="0"/>
                <a:cs typeface="Courier New" pitchFamily="49" charset="0"/>
              </a:rPr>
              <a:t>BinaryFunctor</a:t>
            </a:r>
            <a:r>
              <a:rPr lang="de-DE" dirty="0" smtClean="0">
                <a:latin typeface="Courier New" pitchFamily="49" charset="0"/>
                <a:cs typeface="Courier New" pitchFamily="49" charset="0"/>
              </a:rPr>
              <a:t>* </a:t>
            </a:r>
            <a:r>
              <a:rPr lang="de-DE" dirty="0" err="1" smtClean="0">
                <a:latin typeface="Courier New" pitchFamily="49" charset="0"/>
                <a:cs typeface="Courier New" pitchFamily="49" charset="0"/>
              </a:rPr>
              <a:t>fFunctor</a:t>
            </a:r>
            <a:r>
              <a:rPr lang="de-DE" dirty="0" smtClean="0">
                <a:latin typeface="Courier New" pitchFamily="49" charset="0"/>
                <a:cs typeface="Courier New" pitchFamily="49" charset="0"/>
              </a:rPr>
              <a:t>; //!</a:t>
            </a:r>
          </a:p>
          <a:p>
            <a:pPr marL="0" indent="0"/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In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Init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() </a:t>
            </a:r>
            <a:r>
              <a:rPr lang="en-US" dirty="0" smtClean="0"/>
              <a:t>of  your task cxx file add:</a:t>
            </a:r>
            <a:br>
              <a:rPr lang="en-US" dirty="0" smtClean="0"/>
            </a:br>
            <a:r>
              <a:rPr lang="de-DE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de-DE" dirty="0" err="1">
                <a:latin typeface="Courier New" pitchFamily="49" charset="0"/>
                <a:cs typeface="Courier New" pitchFamily="49" charset="0"/>
              </a:rPr>
              <a:t>fFunctor</a:t>
            </a:r>
            <a:r>
              <a:rPr lang="de-DE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de-DE" b="1" dirty="0" err="1">
                <a:latin typeface="Courier New" pitchFamily="49" charset="0"/>
                <a:cs typeface="Courier New" pitchFamily="49" charset="0"/>
              </a:rPr>
              <a:t>new</a:t>
            </a:r>
            <a:r>
              <a:rPr lang="de-DE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de-DE" dirty="0" err="1">
                <a:latin typeface="Courier New" pitchFamily="49" charset="0"/>
                <a:cs typeface="Courier New" pitchFamily="49" charset="0"/>
              </a:rPr>
              <a:t>StopTime</a:t>
            </a:r>
            <a:r>
              <a:rPr lang="de-DE" dirty="0" smtClean="0">
                <a:latin typeface="Courier New" pitchFamily="49" charset="0"/>
                <a:cs typeface="Courier New" pitchFamily="49" charset="0"/>
              </a:rPr>
              <a:t>();</a:t>
            </a:r>
            <a:br>
              <a:rPr lang="de-DE" dirty="0" smtClean="0">
                <a:latin typeface="Courier New" pitchFamily="49" charset="0"/>
                <a:cs typeface="Courier New" pitchFamily="49" charset="0"/>
              </a:rPr>
            </a:br>
            <a:endParaRPr lang="de-DE" dirty="0">
              <a:latin typeface="Courier New" pitchFamily="49" charset="0"/>
              <a:cs typeface="Courier New" pitchFamily="49" charset="0"/>
            </a:endParaRPr>
          </a:p>
          <a:p>
            <a:pPr>
              <a:buFont typeface="Arial" pitchFamily="34" charset="0"/>
              <a:buChar char="•"/>
            </a:pPr>
            <a:r>
              <a:rPr lang="de-DE" dirty="0" smtClean="0">
                <a:cs typeface="Courier New" pitchFamily="49" charset="0"/>
              </a:rPr>
              <a:t>In</a:t>
            </a:r>
            <a:r>
              <a:rPr lang="de-DE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de-DE" dirty="0" err="1" smtClean="0">
                <a:latin typeface="Courier New" pitchFamily="49" charset="0"/>
                <a:cs typeface="Courier New" pitchFamily="49" charset="0"/>
              </a:rPr>
              <a:t>Exec</a:t>
            </a:r>
            <a:r>
              <a:rPr lang="de-DE" dirty="0" smtClean="0">
                <a:latin typeface="Courier New" pitchFamily="49" charset="0"/>
                <a:cs typeface="Courier New" pitchFamily="49" charset="0"/>
              </a:rPr>
              <a:t>() </a:t>
            </a:r>
            <a:r>
              <a:rPr lang="de-DE" dirty="0" err="1" smtClean="0">
                <a:cs typeface="Courier New" pitchFamily="49" charset="0"/>
              </a:rPr>
              <a:t>of</a:t>
            </a:r>
            <a:r>
              <a:rPr lang="de-DE" dirty="0" smtClean="0">
                <a:cs typeface="Courier New" pitchFamily="49" charset="0"/>
              </a:rPr>
              <a:t> Task:</a:t>
            </a:r>
            <a:endParaRPr lang="de-DE" dirty="0">
              <a:cs typeface="Courier New" pitchFamily="49" charset="0"/>
            </a:endParaRPr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  <p:graphicFrame>
        <p:nvGraphicFramePr>
          <p:cNvPr id="10" name="Inhaltsplatzhalt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28154204"/>
              </p:ext>
            </p:extLst>
          </p:nvPr>
        </p:nvGraphicFramePr>
        <p:xfrm>
          <a:off x="611560" y="4005064"/>
          <a:ext cx="8316416" cy="1920240"/>
        </p:xfrm>
        <a:graphic>
          <a:graphicData uri="http://schemas.openxmlformats.org/drawingml/2006/table">
            <a:tbl>
              <a:tblPr/>
              <a:tblGrid>
                <a:gridCol w="8316416"/>
              </a:tblGrid>
              <a:tr h="0">
                <a:tc>
                  <a:txBody>
                    <a:bodyPr/>
                    <a:lstStyle/>
                    <a:p>
                      <a:r>
                        <a:rPr lang="de-DE" b="1" dirty="0" err="1" smtClean="0">
                          <a:latin typeface="Courier New" pitchFamily="49" charset="0"/>
                          <a:cs typeface="Courier New" pitchFamily="49" charset="0"/>
                        </a:rPr>
                        <a:t>if</a:t>
                      </a:r>
                      <a:r>
                        <a:rPr lang="de-DE" dirty="0" smtClean="0">
                          <a:latin typeface="Courier New" pitchFamily="49" charset="0"/>
                          <a:cs typeface="Courier New" pitchFamily="49" charset="0"/>
                        </a:rPr>
                        <a:t> </a:t>
                      </a:r>
                      <a:r>
                        <a:rPr lang="de-DE" dirty="0">
                          <a:latin typeface="Courier New" pitchFamily="49" charset="0"/>
                          <a:cs typeface="Courier New" pitchFamily="49" charset="0"/>
                        </a:rPr>
                        <a:t>(</a:t>
                      </a:r>
                      <a:r>
                        <a:rPr lang="de-DE" dirty="0" err="1">
                          <a:latin typeface="Courier New" pitchFamily="49" charset="0"/>
                          <a:cs typeface="Courier New" pitchFamily="49" charset="0"/>
                        </a:rPr>
                        <a:t>FairRunAna</a:t>
                      </a:r>
                      <a:r>
                        <a:rPr lang="de-DE" dirty="0">
                          <a:latin typeface="Courier New" pitchFamily="49" charset="0"/>
                          <a:cs typeface="Courier New" pitchFamily="49" charset="0"/>
                        </a:rPr>
                        <a:t>::Instance()-&gt;</a:t>
                      </a:r>
                      <a:r>
                        <a:rPr lang="de-DE" dirty="0" err="1">
                          <a:latin typeface="Courier New" pitchFamily="49" charset="0"/>
                          <a:cs typeface="Courier New" pitchFamily="49" charset="0"/>
                        </a:rPr>
                        <a:t>IsTimeStamp</a:t>
                      </a:r>
                      <a:r>
                        <a:rPr lang="de-DE" dirty="0">
                          <a:latin typeface="Courier New" pitchFamily="49" charset="0"/>
                          <a:cs typeface="Courier New" pitchFamily="49" charset="0"/>
                        </a:rPr>
                        <a:t>()){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Courier New" pitchFamily="49" charset="0"/>
                          <a:cs typeface="Courier New" pitchFamily="49" charset="0"/>
                        </a:rPr>
                        <a:t> </a:t>
                      </a:r>
                      <a:r>
                        <a:rPr lang="de-DE" dirty="0">
                          <a:latin typeface="Courier New" pitchFamily="49" charset="0"/>
                          <a:cs typeface="Courier New" pitchFamily="49" charset="0"/>
                        </a:rPr>
                        <a:t>  </a:t>
                      </a:r>
                      <a:r>
                        <a:rPr lang="de-DE" dirty="0" err="1">
                          <a:latin typeface="Courier New" pitchFamily="49" charset="0"/>
                          <a:cs typeface="Courier New" pitchFamily="49" charset="0"/>
                        </a:rPr>
                        <a:t>fDigiArray</a:t>
                      </a:r>
                      <a:r>
                        <a:rPr lang="de-DE" dirty="0">
                          <a:latin typeface="Courier New" pitchFamily="49" charset="0"/>
                          <a:cs typeface="Courier New" pitchFamily="49" charset="0"/>
                        </a:rPr>
                        <a:t> = </a:t>
                      </a:r>
                      <a:r>
                        <a:rPr lang="de-DE" dirty="0" err="1">
                          <a:latin typeface="Courier New" pitchFamily="49" charset="0"/>
                          <a:cs typeface="Courier New" pitchFamily="49" charset="0"/>
                        </a:rPr>
                        <a:t>FairRootManager</a:t>
                      </a:r>
                      <a:r>
                        <a:rPr lang="de-DE" dirty="0">
                          <a:latin typeface="Courier New" pitchFamily="49" charset="0"/>
                          <a:cs typeface="Courier New" pitchFamily="49" charset="0"/>
                        </a:rPr>
                        <a:t>::Instance</a:t>
                      </a:r>
                      <a:r>
                        <a:rPr lang="de-DE" dirty="0" smtClean="0">
                          <a:latin typeface="Courier New" pitchFamily="49" charset="0"/>
                          <a:cs typeface="Courier New" pitchFamily="49" charset="0"/>
                        </a:rPr>
                        <a:t>()-&gt;</a:t>
                      </a:r>
                      <a:r>
                        <a:rPr lang="de-DE" baseline="0" dirty="0" smtClean="0">
                          <a:latin typeface="Courier New" pitchFamily="49" charset="0"/>
                          <a:cs typeface="Courier New" pitchFamily="49" charset="0"/>
                        </a:rPr>
                        <a:t/>
                      </a:r>
                      <a:br>
                        <a:rPr lang="de-DE" baseline="0" dirty="0" smtClean="0">
                          <a:latin typeface="Courier New" pitchFamily="49" charset="0"/>
                          <a:cs typeface="Courier New" pitchFamily="49" charset="0"/>
                        </a:rPr>
                      </a:br>
                      <a:r>
                        <a:rPr lang="de-DE" baseline="0" dirty="0" smtClean="0">
                          <a:latin typeface="Courier New" pitchFamily="49" charset="0"/>
                          <a:cs typeface="Courier New" pitchFamily="49" charset="0"/>
                        </a:rPr>
                        <a:t>                </a:t>
                      </a:r>
                      <a:r>
                        <a:rPr lang="de-DE" dirty="0" err="1" smtClean="0">
                          <a:latin typeface="Courier New" pitchFamily="49" charset="0"/>
                          <a:cs typeface="Courier New" pitchFamily="49" charset="0"/>
                        </a:rPr>
                        <a:t>GetData</a:t>
                      </a:r>
                      <a:r>
                        <a:rPr lang="de-DE" dirty="0" smtClean="0">
                          <a:latin typeface="Courier New" pitchFamily="49" charset="0"/>
                          <a:cs typeface="Courier New" pitchFamily="49" charset="0"/>
                        </a:rPr>
                        <a:t>(</a:t>
                      </a:r>
                      <a:r>
                        <a:rPr lang="de-DE" dirty="0" err="1" smtClean="0">
                          <a:latin typeface="Courier New" pitchFamily="49" charset="0"/>
                          <a:cs typeface="Courier New" pitchFamily="49" charset="0"/>
                        </a:rPr>
                        <a:t>yourDigi</a:t>
                      </a:r>
                      <a:r>
                        <a:rPr lang="de-DE" baseline="0" dirty="0" err="1" smtClean="0">
                          <a:latin typeface="Courier New" pitchFamily="49" charset="0"/>
                          <a:cs typeface="Courier New" pitchFamily="49" charset="0"/>
                        </a:rPr>
                        <a:t>BranchName</a:t>
                      </a:r>
                      <a:r>
                        <a:rPr lang="de-DE" dirty="0" smtClean="0">
                          <a:latin typeface="Courier New" pitchFamily="49" charset="0"/>
                          <a:cs typeface="Courier New" pitchFamily="49" charset="0"/>
                        </a:rPr>
                        <a:t>, </a:t>
                      </a:r>
                      <a:r>
                        <a:rPr lang="de-DE" dirty="0" err="1" smtClean="0">
                          <a:latin typeface="Courier New" pitchFamily="49" charset="0"/>
                          <a:cs typeface="Courier New" pitchFamily="49" charset="0"/>
                        </a:rPr>
                        <a:t>fFunctor</a:t>
                      </a:r>
                      <a:r>
                        <a:rPr lang="de-DE" dirty="0" smtClean="0">
                          <a:latin typeface="Courier New" pitchFamily="49" charset="0"/>
                          <a:cs typeface="Courier New" pitchFamily="49" charset="0"/>
                        </a:rPr>
                        <a:t>,</a:t>
                      </a:r>
                      <a:br>
                        <a:rPr lang="de-DE" dirty="0" smtClean="0">
                          <a:latin typeface="Courier New" pitchFamily="49" charset="0"/>
                          <a:cs typeface="Courier New" pitchFamily="49" charset="0"/>
                        </a:rPr>
                      </a:br>
                      <a:r>
                        <a:rPr lang="de-DE" baseline="0" dirty="0" smtClean="0">
                          <a:latin typeface="Courier New" pitchFamily="49" charset="0"/>
                          <a:cs typeface="Courier New" pitchFamily="49" charset="0"/>
                        </a:rPr>
                        <a:t>                </a:t>
                      </a:r>
                      <a:r>
                        <a:rPr lang="de-DE" baseline="0" dirty="0" err="1" smtClean="0">
                          <a:latin typeface="Courier New" pitchFamily="49" charset="0"/>
                          <a:cs typeface="Courier New" pitchFamily="49" charset="0"/>
                        </a:rPr>
                        <a:t>FairRunManager</a:t>
                      </a:r>
                      <a:r>
                        <a:rPr lang="de-DE" baseline="0" dirty="0" smtClean="0">
                          <a:latin typeface="Courier New" pitchFamily="49" charset="0"/>
                          <a:cs typeface="Courier New" pitchFamily="49" charset="0"/>
                        </a:rPr>
                        <a:t>::Instance()-&gt;</a:t>
                      </a:r>
                      <a:r>
                        <a:rPr lang="de-DE" baseline="0" dirty="0" err="1" smtClean="0">
                          <a:latin typeface="Courier New" pitchFamily="49" charset="0"/>
                          <a:cs typeface="Courier New" pitchFamily="49" charset="0"/>
                        </a:rPr>
                        <a:t>Get</a:t>
                      </a:r>
                      <a:r>
                        <a:rPr lang="de-DE" dirty="0" err="1" smtClean="0">
                          <a:latin typeface="Courier New" pitchFamily="49" charset="0"/>
                          <a:cs typeface="Courier New" pitchFamily="49" charset="0"/>
                        </a:rPr>
                        <a:t>EventTime</a:t>
                      </a:r>
                      <a:r>
                        <a:rPr lang="de-DE" dirty="0" smtClean="0">
                          <a:latin typeface="Courier New" pitchFamily="49" charset="0"/>
                          <a:cs typeface="Courier New" pitchFamily="49" charset="0"/>
                        </a:rPr>
                        <a:t>()</a:t>
                      </a:r>
                      <a:br>
                        <a:rPr lang="de-DE" dirty="0" smtClean="0">
                          <a:latin typeface="Courier New" pitchFamily="49" charset="0"/>
                          <a:cs typeface="Courier New" pitchFamily="49" charset="0"/>
                        </a:rPr>
                      </a:br>
                      <a:r>
                        <a:rPr lang="de-DE" dirty="0" smtClean="0">
                          <a:latin typeface="Courier New" pitchFamily="49" charset="0"/>
                          <a:cs typeface="Courier New" pitchFamily="49" charset="0"/>
                        </a:rPr>
                        <a:t>                </a:t>
                      </a:r>
                      <a:r>
                        <a:rPr lang="de-DE" dirty="0">
                          <a:latin typeface="Courier New" pitchFamily="49" charset="0"/>
                          <a:cs typeface="Courier New" pitchFamily="49" charset="0"/>
                        </a:rPr>
                        <a:t>+ 10);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Courier New" pitchFamily="49" charset="0"/>
                          <a:cs typeface="Courier New" pitchFamily="49" charset="0"/>
                        </a:rPr>
                        <a:t>}</a:t>
                      </a:r>
                      <a:endParaRPr lang="de-DE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7959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STEP 8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de-DE" dirty="0" err="1" smtClean="0"/>
              <a:t>At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end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>
                <a:latin typeface="Courier New" pitchFamily="49" charset="0"/>
                <a:cs typeface="Courier New" pitchFamily="49" charset="0"/>
              </a:rPr>
              <a:t>Exec</a:t>
            </a:r>
            <a:r>
              <a:rPr lang="de-DE" dirty="0" smtClean="0">
                <a:latin typeface="Courier New" pitchFamily="49" charset="0"/>
                <a:cs typeface="Courier New" pitchFamily="49" charset="0"/>
              </a:rPr>
              <a:t>() </a:t>
            </a:r>
            <a:r>
              <a:rPr lang="de-DE" dirty="0" err="1" smtClean="0">
                <a:cs typeface="Courier New" pitchFamily="49" charset="0"/>
              </a:rPr>
              <a:t>add</a:t>
            </a:r>
            <a:r>
              <a:rPr lang="de-DE" dirty="0" smtClean="0">
                <a:cs typeface="Courier New" pitchFamily="49" charset="0"/>
              </a:rPr>
              <a:t>:</a:t>
            </a:r>
          </a:p>
          <a:p>
            <a:pPr>
              <a:buFont typeface="Arial" pitchFamily="34" charset="0"/>
              <a:buChar char="•"/>
            </a:pPr>
            <a:endParaRPr lang="de-DE" dirty="0" smtClean="0">
              <a:cs typeface="Courier New" pitchFamily="49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de-DE" dirty="0" err="1" smtClean="0">
                <a:latin typeface="Courier New" pitchFamily="49" charset="0"/>
                <a:cs typeface="Courier New" pitchFamily="49" charset="0"/>
              </a:rPr>
              <a:t>fHitarray</a:t>
            </a:r>
            <a:r>
              <a:rPr lang="de-DE" dirty="0" smtClean="0">
                <a:latin typeface="Courier New" pitchFamily="49" charset="0"/>
                <a:cs typeface="Courier New" pitchFamily="49" charset="0"/>
              </a:rPr>
              <a:t>-&gt;</a:t>
            </a:r>
            <a:r>
              <a:rPr lang="de-DE" dirty="0" err="1" smtClean="0">
                <a:latin typeface="Courier New" pitchFamily="49" charset="0"/>
                <a:cs typeface="Courier New" pitchFamily="49" charset="0"/>
              </a:rPr>
              <a:t>Sort</a:t>
            </a:r>
            <a:r>
              <a:rPr lang="de-DE" dirty="0" smtClean="0">
                <a:latin typeface="Courier New" pitchFamily="49" charset="0"/>
                <a:cs typeface="Courier New" pitchFamily="49" charset="0"/>
              </a:rPr>
              <a:t>();</a:t>
            </a:r>
          </a:p>
          <a:p>
            <a:pPr lvl="1">
              <a:buFont typeface="Arial" pitchFamily="34" charset="0"/>
              <a:buChar char="•"/>
            </a:pPr>
            <a:endParaRPr lang="de-DE" dirty="0" smtClean="0">
              <a:cs typeface="Courier New" pitchFamily="49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de-DE" dirty="0" err="1" smtClean="0">
                <a:latin typeface="Courier New" pitchFamily="49" charset="0"/>
                <a:cs typeface="Courier New" pitchFamily="49" charset="0"/>
              </a:rPr>
              <a:t>fDigiArray</a:t>
            </a:r>
            <a:r>
              <a:rPr lang="de-DE" dirty="0" smtClean="0">
                <a:latin typeface="Courier New" pitchFamily="49" charset="0"/>
                <a:cs typeface="Courier New" pitchFamily="49" charset="0"/>
              </a:rPr>
              <a:t>-&gt;Delete(); 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6809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STEP 9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activate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reading</a:t>
            </a:r>
            <a:r>
              <a:rPr lang="de-DE" dirty="0" smtClean="0"/>
              <a:t> back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data</a:t>
            </a:r>
            <a:r>
              <a:rPr lang="de-DE" dirty="0" smtClean="0"/>
              <a:t> via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functors</a:t>
            </a:r>
            <a:r>
              <a:rPr lang="de-DE" dirty="0" smtClean="0"/>
              <a:t> </a:t>
            </a:r>
            <a:r>
              <a:rPr lang="de-DE" dirty="0" err="1" smtClean="0"/>
              <a:t>you</a:t>
            </a:r>
            <a:r>
              <a:rPr lang="de-DE" dirty="0" smtClean="0"/>
              <a:t> </a:t>
            </a:r>
            <a:r>
              <a:rPr lang="de-DE" dirty="0" err="1" smtClean="0"/>
              <a:t>have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add</a:t>
            </a:r>
            <a:r>
              <a:rPr lang="de-DE" dirty="0" smtClean="0"/>
              <a:t> </a:t>
            </a:r>
            <a:r>
              <a:rPr lang="de-DE" dirty="0" err="1" smtClean="0">
                <a:latin typeface="Courier New" pitchFamily="49" charset="0"/>
                <a:cs typeface="Courier New" pitchFamily="49" charset="0"/>
              </a:rPr>
              <a:t>fRun</a:t>
            </a:r>
            <a:r>
              <a:rPr lang="de-DE" dirty="0" smtClean="0">
                <a:latin typeface="Courier New" pitchFamily="49" charset="0"/>
                <a:cs typeface="Courier New" pitchFamily="49" charset="0"/>
              </a:rPr>
              <a:t>-&gt;</a:t>
            </a:r>
            <a:r>
              <a:rPr lang="de-DE" dirty="0" err="1" smtClean="0">
                <a:latin typeface="Courier New" pitchFamily="49" charset="0"/>
                <a:cs typeface="Courier New" pitchFamily="49" charset="0"/>
              </a:rPr>
              <a:t>RunWithTimeStamps</a:t>
            </a:r>
            <a:r>
              <a:rPr lang="de-DE" dirty="0" smtClean="0">
                <a:latin typeface="Courier New" pitchFamily="49" charset="0"/>
                <a:cs typeface="Courier New" pitchFamily="49" charset="0"/>
              </a:rPr>
              <a:t>()</a:t>
            </a:r>
            <a:r>
              <a:rPr lang="de-DE" dirty="0" smtClean="0"/>
              <a:t> in </a:t>
            </a:r>
            <a:r>
              <a:rPr lang="de-DE" dirty="0" err="1" smtClean="0"/>
              <a:t>your</a:t>
            </a:r>
            <a:r>
              <a:rPr lang="de-DE" dirty="0" smtClean="0"/>
              <a:t> </a:t>
            </a:r>
            <a:r>
              <a:rPr lang="de-DE" dirty="0" err="1" smtClean="0"/>
              <a:t>reco</a:t>
            </a:r>
            <a:r>
              <a:rPr lang="de-DE" dirty="0" smtClean="0"/>
              <a:t> </a:t>
            </a:r>
            <a:r>
              <a:rPr lang="de-DE" dirty="0" err="1" smtClean="0"/>
              <a:t>macro</a:t>
            </a:r>
            <a:r>
              <a:rPr lang="de-DE" dirty="0" smtClean="0"/>
              <a:t>.</a:t>
            </a:r>
          </a:p>
          <a:p>
            <a:pPr>
              <a:buFont typeface="Arial" pitchFamily="34" charset="0"/>
              <a:buChar char="•"/>
            </a:pPr>
            <a:endParaRPr lang="de-DE" dirty="0"/>
          </a:p>
          <a:p>
            <a:pPr>
              <a:buFont typeface="Arial" pitchFamily="34" charset="0"/>
              <a:buChar char="•"/>
            </a:pPr>
            <a:r>
              <a:rPr lang="de-DE" dirty="0" err="1" smtClean="0"/>
              <a:t>If</a:t>
            </a:r>
            <a:r>
              <a:rPr lang="de-DE" dirty="0" smtClean="0"/>
              <a:t> </a:t>
            </a:r>
            <a:r>
              <a:rPr lang="de-DE" dirty="0" err="1" smtClean="0"/>
              <a:t>you</a:t>
            </a:r>
            <a:r>
              <a:rPr lang="de-DE" dirty="0" smtClean="0"/>
              <a:t> </a:t>
            </a:r>
            <a:r>
              <a:rPr lang="de-DE" dirty="0" err="1" smtClean="0"/>
              <a:t>leave</a:t>
            </a:r>
            <a:r>
              <a:rPr lang="de-DE" dirty="0" smtClean="0"/>
              <a:t> </a:t>
            </a:r>
            <a:r>
              <a:rPr lang="de-DE" dirty="0" err="1" smtClean="0">
                <a:latin typeface="Courier New" pitchFamily="49" charset="0"/>
                <a:cs typeface="Courier New" pitchFamily="49" charset="0"/>
              </a:rPr>
              <a:t>RunWithTimeStamps</a:t>
            </a:r>
            <a:r>
              <a:rPr lang="de-DE" dirty="0" smtClean="0">
                <a:latin typeface="Courier New" pitchFamily="49" charset="0"/>
                <a:cs typeface="Courier New" pitchFamily="49" charset="0"/>
              </a:rPr>
              <a:t>()</a:t>
            </a:r>
            <a:r>
              <a:rPr lang="de-DE" dirty="0" smtClean="0"/>
              <a:t> </a:t>
            </a:r>
            <a:r>
              <a:rPr lang="de-DE" dirty="0" err="1" smtClean="0"/>
              <a:t>away</a:t>
            </a:r>
            <a:r>
              <a:rPr lang="de-DE" dirty="0" smtClean="0"/>
              <a:t> </a:t>
            </a:r>
            <a:r>
              <a:rPr lang="de-DE" dirty="0" err="1" smtClean="0">
                <a:latin typeface="Courier New" pitchFamily="49" charset="0"/>
                <a:cs typeface="Courier New" pitchFamily="49" charset="0"/>
              </a:rPr>
              <a:t>GetData</a:t>
            </a:r>
            <a:r>
              <a:rPr lang="de-DE" dirty="0" smtClean="0">
                <a:latin typeface="Courier New" pitchFamily="49" charset="0"/>
                <a:cs typeface="Courier New" pitchFamily="49" charset="0"/>
              </a:rPr>
              <a:t>(…) </a:t>
            </a:r>
            <a:r>
              <a:rPr lang="de-DE" dirty="0" err="1" smtClean="0"/>
              <a:t>returns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data</a:t>
            </a:r>
            <a:r>
              <a:rPr lang="de-DE" dirty="0" smtClean="0"/>
              <a:t> </a:t>
            </a:r>
            <a:r>
              <a:rPr lang="de-DE" dirty="0" err="1" smtClean="0"/>
              <a:t>as</a:t>
            </a:r>
            <a:r>
              <a:rPr lang="de-DE" dirty="0" smtClean="0"/>
              <a:t> </a:t>
            </a:r>
            <a:r>
              <a:rPr lang="de-DE" dirty="0" err="1" smtClean="0"/>
              <a:t>it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stored</a:t>
            </a:r>
            <a:r>
              <a:rPr lang="de-DE" dirty="0" smtClean="0"/>
              <a:t> in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entries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your</a:t>
            </a:r>
            <a:r>
              <a:rPr lang="de-DE" dirty="0" smtClean="0"/>
              <a:t> </a:t>
            </a:r>
            <a:r>
              <a:rPr lang="de-DE" dirty="0" err="1" smtClean="0"/>
              <a:t>digi</a:t>
            </a:r>
            <a:r>
              <a:rPr lang="de-DE" dirty="0" smtClean="0"/>
              <a:t> </a:t>
            </a:r>
            <a:r>
              <a:rPr lang="de-DE" dirty="0" err="1" smtClean="0"/>
              <a:t>branch</a:t>
            </a:r>
            <a:endParaRPr lang="de-DE" dirty="0" smtClean="0"/>
          </a:p>
          <a:p>
            <a:pPr>
              <a:buFont typeface="Arial" pitchFamily="34" charset="0"/>
              <a:buChar char="•"/>
            </a:pPr>
            <a:endParaRPr lang="de-DE" dirty="0"/>
          </a:p>
          <a:p>
            <a:pPr>
              <a:buFont typeface="Arial" pitchFamily="34" charset="0"/>
              <a:buChar char="•"/>
            </a:pPr>
            <a:r>
              <a:rPr lang="de-DE" dirty="0" smtClean="0"/>
              <a:t>Run </a:t>
            </a:r>
            <a:r>
              <a:rPr lang="de-DE" dirty="0" err="1" smtClean="0"/>
              <a:t>your</a:t>
            </a:r>
            <a:r>
              <a:rPr lang="de-DE" dirty="0" smtClean="0"/>
              <a:t> </a:t>
            </a:r>
            <a:r>
              <a:rPr lang="de-DE" dirty="0" err="1" smtClean="0"/>
              <a:t>macro</a:t>
            </a:r>
            <a:r>
              <a:rPr lang="de-DE" dirty="0" smtClean="0"/>
              <a:t>.</a:t>
            </a:r>
          </a:p>
          <a:p>
            <a:pPr lvl="1">
              <a:buFont typeface="Arial" pitchFamily="34" charset="0"/>
              <a:buChar char="•"/>
            </a:pPr>
            <a:r>
              <a:rPr lang="de-DE" dirty="0" err="1" smtClean="0"/>
              <a:t>What</a:t>
            </a:r>
            <a:r>
              <a:rPr lang="de-DE" dirty="0" smtClean="0"/>
              <a:t> </a:t>
            </a:r>
            <a:r>
              <a:rPr lang="de-DE" dirty="0" err="1" smtClean="0"/>
              <a:t>happens</a:t>
            </a:r>
            <a:r>
              <a:rPr lang="de-DE" dirty="0" smtClean="0"/>
              <a:t> </a:t>
            </a:r>
            <a:r>
              <a:rPr lang="de-DE" dirty="0" err="1" smtClean="0"/>
              <a:t>if</a:t>
            </a:r>
            <a:r>
              <a:rPr lang="de-DE" dirty="0" smtClean="0"/>
              <a:t> </a:t>
            </a:r>
            <a:r>
              <a:rPr lang="de-DE" dirty="0" err="1" smtClean="0"/>
              <a:t>you</a:t>
            </a:r>
            <a:r>
              <a:rPr lang="de-DE" dirty="0" smtClean="0"/>
              <a:t> </a:t>
            </a:r>
            <a:r>
              <a:rPr lang="de-DE" dirty="0" err="1" smtClean="0"/>
              <a:t>set</a:t>
            </a:r>
            <a:r>
              <a:rPr lang="de-DE" dirty="0" smtClean="0"/>
              <a:t> </a:t>
            </a:r>
            <a:r>
              <a:rPr lang="de-DE" dirty="0" err="1" smtClean="0"/>
              <a:t>RunWithTimeStamps</a:t>
            </a:r>
            <a:r>
              <a:rPr lang="de-DE" dirty="0" smtClean="0"/>
              <a:t> </a:t>
            </a:r>
            <a:r>
              <a:rPr lang="de-DE" dirty="0" err="1" smtClean="0"/>
              <a:t>or</a:t>
            </a:r>
            <a:r>
              <a:rPr lang="de-DE" dirty="0" smtClean="0"/>
              <a:t> </a:t>
            </a:r>
            <a:r>
              <a:rPr lang="de-DE" dirty="0" err="1" smtClean="0"/>
              <a:t>leave</a:t>
            </a:r>
            <a:r>
              <a:rPr lang="de-DE" dirty="0" smtClean="0"/>
              <a:t> </a:t>
            </a:r>
            <a:r>
              <a:rPr lang="de-DE" dirty="0" err="1" smtClean="0"/>
              <a:t>it</a:t>
            </a:r>
            <a:r>
              <a:rPr lang="de-DE" dirty="0" smtClean="0"/>
              <a:t> </a:t>
            </a:r>
            <a:r>
              <a:rPr lang="de-DE" dirty="0" err="1" smtClean="0"/>
              <a:t>away</a:t>
            </a:r>
            <a:r>
              <a:rPr lang="de-DE" dirty="0" smtClean="0"/>
              <a:t>?</a:t>
            </a:r>
          </a:p>
          <a:p>
            <a:pPr lvl="1">
              <a:buFont typeface="Arial" pitchFamily="34" charset="0"/>
              <a:buChar char="•"/>
            </a:pPr>
            <a:r>
              <a:rPr lang="de-DE" dirty="0" err="1" smtClean="0"/>
              <a:t>What</a:t>
            </a:r>
            <a:r>
              <a:rPr lang="de-DE" dirty="0" smtClean="0"/>
              <a:t> </a:t>
            </a:r>
            <a:r>
              <a:rPr lang="de-DE" dirty="0" err="1" smtClean="0"/>
              <a:t>happens</a:t>
            </a:r>
            <a:r>
              <a:rPr lang="de-DE" dirty="0" smtClean="0"/>
              <a:t> </a:t>
            </a:r>
            <a:r>
              <a:rPr lang="de-DE" dirty="0" err="1" smtClean="0"/>
              <a:t>if</a:t>
            </a:r>
            <a:r>
              <a:rPr lang="de-DE" dirty="0" smtClean="0"/>
              <a:t> </a:t>
            </a:r>
            <a:r>
              <a:rPr lang="de-DE" dirty="0" err="1" smtClean="0"/>
              <a:t>you</a:t>
            </a:r>
            <a:r>
              <a:rPr lang="de-DE" dirty="0" smtClean="0"/>
              <a:t> </a:t>
            </a:r>
            <a:r>
              <a:rPr lang="de-DE" dirty="0" err="1" smtClean="0"/>
              <a:t>modify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functor</a:t>
            </a:r>
            <a:r>
              <a:rPr lang="de-DE" dirty="0" smtClean="0"/>
              <a:t> </a:t>
            </a:r>
            <a:r>
              <a:rPr lang="de-DE" dirty="0" err="1" smtClean="0"/>
              <a:t>parameters</a:t>
            </a:r>
            <a:r>
              <a:rPr lang="de-DE" dirty="0" smtClean="0"/>
              <a:t>?</a:t>
            </a:r>
          </a:p>
          <a:p>
            <a:pPr lvl="1">
              <a:buFont typeface="Arial" pitchFamily="34" charset="0"/>
              <a:buChar char="•"/>
            </a:pPr>
            <a:r>
              <a:rPr lang="de-DE" dirty="0" smtClean="0"/>
              <a:t>Test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other</a:t>
            </a:r>
            <a:r>
              <a:rPr lang="de-DE" dirty="0" smtClean="0"/>
              <a:t> </a:t>
            </a:r>
            <a:r>
              <a:rPr lang="de-DE" dirty="0" err="1" smtClean="0"/>
              <a:t>functor</a:t>
            </a:r>
            <a:r>
              <a:rPr lang="de-DE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3108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Event </a:t>
            </a:r>
            <a:r>
              <a:rPr lang="de-DE" dirty="0" err="1" smtClean="0"/>
              <a:t>Structure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Detector</a:t>
            </a:r>
            <a:r>
              <a:rPr lang="de-DE" dirty="0" smtClean="0"/>
              <a:t> Response</a:t>
            </a:r>
            <a:endParaRPr lang="de-DE" dirty="0"/>
          </a:p>
        </p:txBody>
      </p:sp>
      <p:sp>
        <p:nvSpPr>
          <p:cNvPr id="6" name="Rechteck 5"/>
          <p:cNvSpPr/>
          <p:nvPr/>
        </p:nvSpPr>
        <p:spPr>
          <a:xfrm>
            <a:off x="395536" y="2103239"/>
            <a:ext cx="1296144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mtClean="0"/>
              <a:t>SciTil</a:t>
            </a:r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395536" y="3068960"/>
            <a:ext cx="1296144" cy="50405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mtClean="0"/>
              <a:t>EMC</a:t>
            </a:r>
            <a:endParaRPr lang="de-DE"/>
          </a:p>
        </p:txBody>
      </p:sp>
      <p:sp>
        <p:nvSpPr>
          <p:cNvPr id="8" name="Rechteck 7"/>
          <p:cNvSpPr/>
          <p:nvPr/>
        </p:nvSpPr>
        <p:spPr>
          <a:xfrm>
            <a:off x="395536" y="4005064"/>
            <a:ext cx="1296144" cy="50405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mtClean="0"/>
              <a:t>MVD</a:t>
            </a:r>
            <a:endParaRPr lang="de-DE"/>
          </a:p>
        </p:txBody>
      </p:sp>
      <p:sp>
        <p:nvSpPr>
          <p:cNvPr id="9" name="Rechteck 8"/>
          <p:cNvSpPr/>
          <p:nvPr/>
        </p:nvSpPr>
        <p:spPr>
          <a:xfrm>
            <a:off x="395536" y="5013176"/>
            <a:ext cx="1296144" cy="5040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mtClean="0"/>
              <a:t>STT</a:t>
            </a:r>
            <a:endParaRPr lang="de-DE"/>
          </a:p>
        </p:txBody>
      </p:sp>
      <p:sp>
        <p:nvSpPr>
          <p:cNvPr id="10" name="Textfeld 9"/>
          <p:cNvSpPr txBox="1"/>
          <p:nvPr/>
        </p:nvSpPr>
        <p:spPr>
          <a:xfrm>
            <a:off x="938838" y="5559623"/>
            <a:ext cx="24878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smtClean="0"/>
              <a:t>.</a:t>
            </a:r>
          </a:p>
          <a:p>
            <a:r>
              <a:rPr lang="de-DE" sz="2000" smtClean="0"/>
              <a:t>.</a:t>
            </a:r>
          </a:p>
          <a:p>
            <a:r>
              <a:rPr lang="de-DE" sz="2000" smtClean="0"/>
              <a:t>.</a:t>
            </a:r>
            <a:endParaRPr lang="de-DE" sz="2000"/>
          </a:p>
        </p:txBody>
      </p:sp>
      <p:cxnSp>
        <p:nvCxnSpPr>
          <p:cNvPr id="12" name="Gerade Verbindung mit Pfeil 11"/>
          <p:cNvCxnSpPr/>
          <p:nvPr/>
        </p:nvCxnSpPr>
        <p:spPr>
          <a:xfrm>
            <a:off x="395536" y="1844824"/>
            <a:ext cx="799288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feld 12"/>
          <p:cNvSpPr txBox="1"/>
          <p:nvPr/>
        </p:nvSpPr>
        <p:spPr>
          <a:xfrm>
            <a:off x="7740352" y="1154361"/>
            <a:ext cx="6142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mtClean="0"/>
              <a:t>time</a:t>
            </a:r>
            <a:endParaRPr lang="de-DE"/>
          </a:p>
        </p:txBody>
      </p:sp>
      <p:grpSp>
        <p:nvGrpSpPr>
          <p:cNvPr id="93" name="Gruppieren 92"/>
          <p:cNvGrpSpPr/>
          <p:nvPr/>
        </p:nvGrpSpPr>
        <p:grpSpPr>
          <a:xfrm>
            <a:off x="2051720" y="2204864"/>
            <a:ext cx="3528392" cy="3240360"/>
            <a:chOff x="2051720" y="2204864"/>
            <a:chExt cx="3528392" cy="3240360"/>
          </a:xfrm>
        </p:grpSpPr>
        <p:cxnSp>
          <p:nvCxnSpPr>
            <p:cNvPr id="15" name="Gerade Verbindung 14"/>
            <p:cNvCxnSpPr/>
            <p:nvPr/>
          </p:nvCxnSpPr>
          <p:spPr>
            <a:xfrm rot="5400000">
              <a:off x="1907704" y="2348880"/>
              <a:ext cx="288032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 Verbindung 17"/>
            <p:cNvCxnSpPr/>
            <p:nvPr/>
          </p:nvCxnSpPr>
          <p:spPr>
            <a:xfrm rot="5400000">
              <a:off x="1979712" y="2348880"/>
              <a:ext cx="288032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 Verbindung 18"/>
            <p:cNvCxnSpPr/>
            <p:nvPr/>
          </p:nvCxnSpPr>
          <p:spPr>
            <a:xfrm rot="5400000">
              <a:off x="1957072" y="2348880"/>
              <a:ext cx="288032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Gerade Verbindung 19"/>
            <p:cNvCxnSpPr/>
            <p:nvPr/>
          </p:nvCxnSpPr>
          <p:spPr>
            <a:xfrm rot="5400000">
              <a:off x="1907704" y="3356992"/>
              <a:ext cx="288032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 Verbindung 20"/>
            <p:cNvCxnSpPr/>
            <p:nvPr/>
          </p:nvCxnSpPr>
          <p:spPr>
            <a:xfrm rot="5400000">
              <a:off x="2000204" y="3356992"/>
              <a:ext cx="288032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Gerade Verbindung 21"/>
            <p:cNvCxnSpPr/>
            <p:nvPr/>
          </p:nvCxnSpPr>
          <p:spPr>
            <a:xfrm rot="5400000">
              <a:off x="2195736" y="3356992"/>
              <a:ext cx="288032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Gerade Verbindung 22"/>
            <p:cNvCxnSpPr/>
            <p:nvPr/>
          </p:nvCxnSpPr>
          <p:spPr>
            <a:xfrm rot="5400000">
              <a:off x="1907704" y="4293096"/>
              <a:ext cx="288032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23"/>
            <p:cNvCxnSpPr/>
            <p:nvPr/>
          </p:nvCxnSpPr>
          <p:spPr>
            <a:xfrm rot="5400000">
              <a:off x="2771800" y="4293096"/>
              <a:ext cx="288032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Gerade Verbindung 24"/>
            <p:cNvCxnSpPr/>
            <p:nvPr/>
          </p:nvCxnSpPr>
          <p:spPr>
            <a:xfrm rot="5400000">
              <a:off x="2195736" y="4293096"/>
              <a:ext cx="288032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Gerade Verbindung 25"/>
            <p:cNvCxnSpPr/>
            <p:nvPr/>
          </p:nvCxnSpPr>
          <p:spPr>
            <a:xfrm rot="5400000">
              <a:off x="1907704" y="5301208"/>
              <a:ext cx="288032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Gerade Verbindung 26"/>
            <p:cNvCxnSpPr/>
            <p:nvPr/>
          </p:nvCxnSpPr>
          <p:spPr>
            <a:xfrm rot="5400000">
              <a:off x="2771800" y="5301208"/>
              <a:ext cx="288032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Gerade Verbindung 27"/>
            <p:cNvCxnSpPr/>
            <p:nvPr/>
          </p:nvCxnSpPr>
          <p:spPr>
            <a:xfrm rot="5400000">
              <a:off x="2195736" y="5301208"/>
              <a:ext cx="288032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Gerade Verbindung 28"/>
            <p:cNvCxnSpPr/>
            <p:nvPr/>
          </p:nvCxnSpPr>
          <p:spPr>
            <a:xfrm rot="5400000">
              <a:off x="2699791" y="5301208"/>
              <a:ext cx="288032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Gerade Verbindung 29"/>
            <p:cNvCxnSpPr/>
            <p:nvPr/>
          </p:nvCxnSpPr>
          <p:spPr>
            <a:xfrm rot="5400000">
              <a:off x="3563887" y="5301208"/>
              <a:ext cx="288032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Gerade Verbindung 30"/>
            <p:cNvCxnSpPr/>
            <p:nvPr/>
          </p:nvCxnSpPr>
          <p:spPr>
            <a:xfrm rot="5400000">
              <a:off x="2987823" y="5301208"/>
              <a:ext cx="288032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Gerade Verbindung 31"/>
            <p:cNvCxnSpPr/>
            <p:nvPr/>
          </p:nvCxnSpPr>
          <p:spPr>
            <a:xfrm rot="5400000">
              <a:off x="4139952" y="5301208"/>
              <a:ext cx="288032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Gerade Verbindung 32"/>
            <p:cNvCxnSpPr/>
            <p:nvPr/>
          </p:nvCxnSpPr>
          <p:spPr>
            <a:xfrm rot="5400000">
              <a:off x="5004048" y="5301208"/>
              <a:ext cx="288032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Gerade Verbindung 33"/>
            <p:cNvCxnSpPr/>
            <p:nvPr/>
          </p:nvCxnSpPr>
          <p:spPr>
            <a:xfrm rot="5400000">
              <a:off x="4427984" y="5301208"/>
              <a:ext cx="288032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Gerade Verbindung 34"/>
            <p:cNvCxnSpPr/>
            <p:nvPr/>
          </p:nvCxnSpPr>
          <p:spPr>
            <a:xfrm rot="5400000">
              <a:off x="4572000" y="5301208"/>
              <a:ext cx="288032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Gerade Verbindung 35"/>
            <p:cNvCxnSpPr/>
            <p:nvPr/>
          </p:nvCxnSpPr>
          <p:spPr>
            <a:xfrm rot="5400000">
              <a:off x="5436096" y="5301208"/>
              <a:ext cx="288032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Gerade Verbindung 36"/>
            <p:cNvCxnSpPr/>
            <p:nvPr/>
          </p:nvCxnSpPr>
          <p:spPr>
            <a:xfrm rot="5400000">
              <a:off x="4860032" y="5301208"/>
              <a:ext cx="288032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Gerade Verbindung 37"/>
            <p:cNvCxnSpPr/>
            <p:nvPr/>
          </p:nvCxnSpPr>
          <p:spPr>
            <a:xfrm rot="5400000">
              <a:off x="2555776" y="4293096"/>
              <a:ext cx="288032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Textfeld 38"/>
          <p:cNvSpPr txBox="1"/>
          <p:nvPr/>
        </p:nvSpPr>
        <p:spPr>
          <a:xfrm>
            <a:off x="1835696" y="1154361"/>
            <a:ext cx="573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mtClean="0">
                <a:solidFill>
                  <a:srgbClr val="FF0000"/>
                </a:solidFill>
              </a:rPr>
              <a:t>ev 1</a:t>
            </a:r>
            <a:endParaRPr lang="de-DE">
              <a:solidFill>
                <a:srgbClr val="FF0000"/>
              </a:solidFill>
            </a:endParaRPr>
          </a:p>
        </p:txBody>
      </p:sp>
      <p:sp>
        <p:nvSpPr>
          <p:cNvPr id="87" name="Textfeld 86"/>
          <p:cNvSpPr txBox="1"/>
          <p:nvPr/>
        </p:nvSpPr>
        <p:spPr>
          <a:xfrm>
            <a:off x="2630806" y="1154361"/>
            <a:ext cx="573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mtClean="0">
                <a:solidFill>
                  <a:srgbClr val="3333FF"/>
                </a:solidFill>
              </a:rPr>
              <a:t>ev 2</a:t>
            </a:r>
            <a:endParaRPr lang="de-DE">
              <a:solidFill>
                <a:srgbClr val="3333FF"/>
              </a:solidFill>
            </a:endParaRPr>
          </a:p>
        </p:txBody>
      </p:sp>
      <p:sp>
        <p:nvSpPr>
          <p:cNvPr id="88" name="Textfeld 87"/>
          <p:cNvSpPr txBox="1"/>
          <p:nvPr/>
        </p:nvSpPr>
        <p:spPr>
          <a:xfrm>
            <a:off x="5151086" y="1154361"/>
            <a:ext cx="573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mtClean="0"/>
              <a:t>ev 3</a:t>
            </a:r>
            <a:endParaRPr lang="de-DE"/>
          </a:p>
        </p:txBody>
      </p:sp>
      <p:cxnSp>
        <p:nvCxnSpPr>
          <p:cNvPr id="89" name="Gerade Verbindung 88"/>
          <p:cNvCxnSpPr/>
          <p:nvPr/>
        </p:nvCxnSpPr>
        <p:spPr>
          <a:xfrm rot="5400000">
            <a:off x="1907704" y="1700808"/>
            <a:ext cx="28803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Gerade Verbindung 89"/>
          <p:cNvCxnSpPr/>
          <p:nvPr/>
        </p:nvCxnSpPr>
        <p:spPr>
          <a:xfrm rot="5400000">
            <a:off x="2699792" y="1700808"/>
            <a:ext cx="288032" cy="0"/>
          </a:xfrm>
          <a:prstGeom prst="line">
            <a:avLst/>
          </a:prstGeom>
          <a:ln w="28575">
            <a:solidFill>
              <a:srgbClr val="333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Gerade Verbindung 90"/>
          <p:cNvCxnSpPr/>
          <p:nvPr/>
        </p:nvCxnSpPr>
        <p:spPr>
          <a:xfrm rot="5400000">
            <a:off x="4788024" y="1700808"/>
            <a:ext cx="28803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4" name="Gruppieren 93"/>
          <p:cNvGrpSpPr/>
          <p:nvPr/>
        </p:nvGrpSpPr>
        <p:grpSpPr>
          <a:xfrm>
            <a:off x="2843808" y="2204864"/>
            <a:ext cx="3528392" cy="3240360"/>
            <a:chOff x="2051720" y="2204864"/>
            <a:chExt cx="3528392" cy="3240360"/>
          </a:xfrm>
        </p:grpSpPr>
        <p:cxnSp>
          <p:nvCxnSpPr>
            <p:cNvPr id="95" name="Gerade Verbindung 94"/>
            <p:cNvCxnSpPr/>
            <p:nvPr/>
          </p:nvCxnSpPr>
          <p:spPr>
            <a:xfrm rot="5400000">
              <a:off x="1907704" y="2348880"/>
              <a:ext cx="288032" cy="0"/>
            </a:xfrm>
            <a:prstGeom prst="line">
              <a:avLst/>
            </a:prstGeom>
            <a:ln w="28575">
              <a:solidFill>
                <a:srgbClr val="006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Gerade Verbindung 95"/>
            <p:cNvCxnSpPr/>
            <p:nvPr/>
          </p:nvCxnSpPr>
          <p:spPr>
            <a:xfrm rot="5400000">
              <a:off x="1979712" y="2348880"/>
              <a:ext cx="288032" cy="0"/>
            </a:xfrm>
            <a:prstGeom prst="line">
              <a:avLst/>
            </a:prstGeom>
            <a:ln w="28575">
              <a:solidFill>
                <a:srgbClr val="006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Gerade Verbindung 96"/>
            <p:cNvCxnSpPr/>
            <p:nvPr/>
          </p:nvCxnSpPr>
          <p:spPr>
            <a:xfrm rot="5400000">
              <a:off x="2051720" y="2348880"/>
              <a:ext cx="288032" cy="0"/>
            </a:xfrm>
            <a:prstGeom prst="line">
              <a:avLst/>
            </a:prstGeom>
            <a:ln w="28575">
              <a:solidFill>
                <a:srgbClr val="006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Gerade Verbindung 97"/>
            <p:cNvCxnSpPr/>
            <p:nvPr/>
          </p:nvCxnSpPr>
          <p:spPr>
            <a:xfrm rot="5400000">
              <a:off x="1907704" y="3356992"/>
              <a:ext cx="288032" cy="0"/>
            </a:xfrm>
            <a:prstGeom prst="line">
              <a:avLst/>
            </a:prstGeom>
            <a:ln w="28575">
              <a:solidFill>
                <a:srgbClr val="006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Gerade Verbindung 98"/>
            <p:cNvCxnSpPr/>
            <p:nvPr/>
          </p:nvCxnSpPr>
          <p:spPr>
            <a:xfrm rot="5400000">
              <a:off x="2051720" y="3356992"/>
              <a:ext cx="288032" cy="0"/>
            </a:xfrm>
            <a:prstGeom prst="line">
              <a:avLst/>
            </a:prstGeom>
            <a:ln w="28575">
              <a:solidFill>
                <a:srgbClr val="006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Gerade Verbindung 99"/>
            <p:cNvCxnSpPr/>
            <p:nvPr/>
          </p:nvCxnSpPr>
          <p:spPr>
            <a:xfrm rot="5400000">
              <a:off x="2195736" y="3356992"/>
              <a:ext cx="288032" cy="0"/>
            </a:xfrm>
            <a:prstGeom prst="line">
              <a:avLst/>
            </a:prstGeom>
            <a:ln w="28575">
              <a:solidFill>
                <a:srgbClr val="006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Gerade Verbindung 100"/>
            <p:cNvCxnSpPr/>
            <p:nvPr/>
          </p:nvCxnSpPr>
          <p:spPr>
            <a:xfrm rot="5400000">
              <a:off x="1907704" y="4293096"/>
              <a:ext cx="288032" cy="0"/>
            </a:xfrm>
            <a:prstGeom prst="line">
              <a:avLst/>
            </a:prstGeom>
            <a:ln w="28575">
              <a:solidFill>
                <a:srgbClr val="006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Gerade Verbindung 101"/>
            <p:cNvCxnSpPr/>
            <p:nvPr/>
          </p:nvCxnSpPr>
          <p:spPr>
            <a:xfrm rot="5400000">
              <a:off x="2771800" y="4293096"/>
              <a:ext cx="288032" cy="0"/>
            </a:xfrm>
            <a:prstGeom prst="line">
              <a:avLst/>
            </a:prstGeom>
            <a:ln w="28575">
              <a:solidFill>
                <a:srgbClr val="006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Gerade Verbindung 102"/>
            <p:cNvCxnSpPr/>
            <p:nvPr/>
          </p:nvCxnSpPr>
          <p:spPr>
            <a:xfrm rot="5400000">
              <a:off x="2195736" y="4293096"/>
              <a:ext cx="288032" cy="0"/>
            </a:xfrm>
            <a:prstGeom prst="line">
              <a:avLst/>
            </a:prstGeom>
            <a:ln w="28575">
              <a:solidFill>
                <a:srgbClr val="006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Gerade Verbindung 103"/>
            <p:cNvCxnSpPr/>
            <p:nvPr/>
          </p:nvCxnSpPr>
          <p:spPr>
            <a:xfrm rot="5400000">
              <a:off x="1907704" y="5301208"/>
              <a:ext cx="288032" cy="0"/>
            </a:xfrm>
            <a:prstGeom prst="line">
              <a:avLst/>
            </a:prstGeom>
            <a:ln w="28575">
              <a:solidFill>
                <a:srgbClr val="006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Gerade Verbindung 104"/>
            <p:cNvCxnSpPr/>
            <p:nvPr/>
          </p:nvCxnSpPr>
          <p:spPr>
            <a:xfrm rot="5400000">
              <a:off x="2771800" y="5301208"/>
              <a:ext cx="288032" cy="0"/>
            </a:xfrm>
            <a:prstGeom prst="line">
              <a:avLst/>
            </a:prstGeom>
            <a:ln w="28575">
              <a:solidFill>
                <a:srgbClr val="006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Gerade Verbindung 105"/>
            <p:cNvCxnSpPr/>
            <p:nvPr/>
          </p:nvCxnSpPr>
          <p:spPr>
            <a:xfrm rot="5400000">
              <a:off x="2195736" y="5301208"/>
              <a:ext cx="288032" cy="0"/>
            </a:xfrm>
            <a:prstGeom prst="line">
              <a:avLst/>
            </a:prstGeom>
            <a:ln w="28575">
              <a:solidFill>
                <a:srgbClr val="006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Gerade Verbindung 106"/>
            <p:cNvCxnSpPr/>
            <p:nvPr/>
          </p:nvCxnSpPr>
          <p:spPr>
            <a:xfrm rot="5400000">
              <a:off x="2699791" y="5301208"/>
              <a:ext cx="288032" cy="0"/>
            </a:xfrm>
            <a:prstGeom prst="line">
              <a:avLst/>
            </a:prstGeom>
            <a:ln w="28575">
              <a:solidFill>
                <a:srgbClr val="006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Gerade Verbindung 107"/>
            <p:cNvCxnSpPr/>
            <p:nvPr/>
          </p:nvCxnSpPr>
          <p:spPr>
            <a:xfrm rot="5400000">
              <a:off x="3563887" y="5301208"/>
              <a:ext cx="288032" cy="0"/>
            </a:xfrm>
            <a:prstGeom prst="line">
              <a:avLst/>
            </a:prstGeom>
            <a:ln w="28575">
              <a:solidFill>
                <a:srgbClr val="006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Gerade Verbindung 108"/>
            <p:cNvCxnSpPr/>
            <p:nvPr/>
          </p:nvCxnSpPr>
          <p:spPr>
            <a:xfrm rot="5400000">
              <a:off x="2987823" y="5301208"/>
              <a:ext cx="288032" cy="0"/>
            </a:xfrm>
            <a:prstGeom prst="line">
              <a:avLst/>
            </a:prstGeom>
            <a:ln w="28575">
              <a:solidFill>
                <a:srgbClr val="006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Gerade Verbindung 109"/>
            <p:cNvCxnSpPr/>
            <p:nvPr/>
          </p:nvCxnSpPr>
          <p:spPr>
            <a:xfrm rot="5400000">
              <a:off x="4139952" y="5301208"/>
              <a:ext cx="288032" cy="0"/>
            </a:xfrm>
            <a:prstGeom prst="line">
              <a:avLst/>
            </a:prstGeom>
            <a:ln w="28575">
              <a:solidFill>
                <a:srgbClr val="006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Gerade Verbindung 110"/>
            <p:cNvCxnSpPr/>
            <p:nvPr/>
          </p:nvCxnSpPr>
          <p:spPr>
            <a:xfrm rot="5400000">
              <a:off x="5004048" y="5301208"/>
              <a:ext cx="288032" cy="0"/>
            </a:xfrm>
            <a:prstGeom prst="line">
              <a:avLst/>
            </a:prstGeom>
            <a:ln w="28575">
              <a:solidFill>
                <a:srgbClr val="006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Gerade Verbindung 111"/>
            <p:cNvCxnSpPr/>
            <p:nvPr/>
          </p:nvCxnSpPr>
          <p:spPr>
            <a:xfrm rot="5400000">
              <a:off x="4427984" y="5301208"/>
              <a:ext cx="288032" cy="0"/>
            </a:xfrm>
            <a:prstGeom prst="line">
              <a:avLst/>
            </a:prstGeom>
            <a:ln w="28575">
              <a:solidFill>
                <a:srgbClr val="006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Gerade Verbindung 112"/>
            <p:cNvCxnSpPr/>
            <p:nvPr/>
          </p:nvCxnSpPr>
          <p:spPr>
            <a:xfrm rot="5400000">
              <a:off x="4572000" y="5301208"/>
              <a:ext cx="288032" cy="0"/>
            </a:xfrm>
            <a:prstGeom prst="line">
              <a:avLst/>
            </a:prstGeom>
            <a:ln w="28575">
              <a:solidFill>
                <a:srgbClr val="006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Gerade Verbindung 113"/>
            <p:cNvCxnSpPr/>
            <p:nvPr/>
          </p:nvCxnSpPr>
          <p:spPr>
            <a:xfrm rot="5400000">
              <a:off x="5436096" y="5301208"/>
              <a:ext cx="288032" cy="0"/>
            </a:xfrm>
            <a:prstGeom prst="line">
              <a:avLst/>
            </a:prstGeom>
            <a:ln w="28575">
              <a:solidFill>
                <a:srgbClr val="006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Gerade Verbindung 114"/>
            <p:cNvCxnSpPr/>
            <p:nvPr/>
          </p:nvCxnSpPr>
          <p:spPr>
            <a:xfrm rot="5400000">
              <a:off x="4860032" y="5301208"/>
              <a:ext cx="288032" cy="0"/>
            </a:xfrm>
            <a:prstGeom prst="line">
              <a:avLst/>
            </a:prstGeom>
            <a:ln w="28575">
              <a:solidFill>
                <a:srgbClr val="006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Gerade Verbindung 115"/>
            <p:cNvCxnSpPr/>
            <p:nvPr/>
          </p:nvCxnSpPr>
          <p:spPr>
            <a:xfrm rot="5400000">
              <a:off x="2555776" y="4293096"/>
              <a:ext cx="288032" cy="0"/>
            </a:xfrm>
            <a:prstGeom prst="line">
              <a:avLst/>
            </a:prstGeom>
            <a:ln w="28575">
              <a:solidFill>
                <a:srgbClr val="006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7" name="Gruppieren 116"/>
          <p:cNvGrpSpPr/>
          <p:nvPr/>
        </p:nvGrpSpPr>
        <p:grpSpPr>
          <a:xfrm>
            <a:off x="4932040" y="2204864"/>
            <a:ext cx="3528392" cy="3240360"/>
            <a:chOff x="2051720" y="2204864"/>
            <a:chExt cx="3528392" cy="3240360"/>
          </a:xfrm>
        </p:grpSpPr>
        <p:cxnSp>
          <p:nvCxnSpPr>
            <p:cNvPr id="118" name="Gerade Verbindung 117"/>
            <p:cNvCxnSpPr/>
            <p:nvPr/>
          </p:nvCxnSpPr>
          <p:spPr>
            <a:xfrm rot="5400000">
              <a:off x="1907704" y="2348880"/>
              <a:ext cx="28803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Gerade Verbindung 118"/>
            <p:cNvCxnSpPr/>
            <p:nvPr/>
          </p:nvCxnSpPr>
          <p:spPr>
            <a:xfrm rot="5400000">
              <a:off x="1979712" y="2348880"/>
              <a:ext cx="28803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Gerade Verbindung 119"/>
            <p:cNvCxnSpPr/>
            <p:nvPr/>
          </p:nvCxnSpPr>
          <p:spPr>
            <a:xfrm rot="5400000">
              <a:off x="1957072" y="2348880"/>
              <a:ext cx="28803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Gerade Verbindung 120"/>
            <p:cNvCxnSpPr/>
            <p:nvPr/>
          </p:nvCxnSpPr>
          <p:spPr>
            <a:xfrm rot="5400000">
              <a:off x="1907704" y="3356992"/>
              <a:ext cx="28803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Gerade Verbindung 121"/>
            <p:cNvCxnSpPr/>
            <p:nvPr/>
          </p:nvCxnSpPr>
          <p:spPr>
            <a:xfrm rot="5400000">
              <a:off x="2000204" y="3356992"/>
              <a:ext cx="28803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Gerade Verbindung 122"/>
            <p:cNvCxnSpPr/>
            <p:nvPr/>
          </p:nvCxnSpPr>
          <p:spPr>
            <a:xfrm rot="5400000">
              <a:off x="2051720" y="3356992"/>
              <a:ext cx="28803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Gerade Verbindung 123"/>
            <p:cNvCxnSpPr/>
            <p:nvPr/>
          </p:nvCxnSpPr>
          <p:spPr>
            <a:xfrm rot="5400000">
              <a:off x="1907704" y="4293096"/>
              <a:ext cx="28803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Gerade Verbindung 124"/>
            <p:cNvCxnSpPr/>
            <p:nvPr/>
          </p:nvCxnSpPr>
          <p:spPr>
            <a:xfrm rot="5400000">
              <a:off x="2771800" y="4293096"/>
              <a:ext cx="28803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Gerade Verbindung 125"/>
            <p:cNvCxnSpPr/>
            <p:nvPr/>
          </p:nvCxnSpPr>
          <p:spPr>
            <a:xfrm rot="5400000">
              <a:off x="2195736" y="4293096"/>
              <a:ext cx="28803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Gerade Verbindung 126"/>
            <p:cNvCxnSpPr/>
            <p:nvPr/>
          </p:nvCxnSpPr>
          <p:spPr>
            <a:xfrm rot="5400000">
              <a:off x="1907704" y="5301208"/>
              <a:ext cx="28803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Gerade Verbindung 127"/>
            <p:cNvCxnSpPr/>
            <p:nvPr/>
          </p:nvCxnSpPr>
          <p:spPr>
            <a:xfrm rot="5400000">
              <a:off x="2771800" y="5301208"/>
              <a:ext cx="28803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Gerade Verbindung 128"/>
            <p:cNvCxnSpPr/>
            <p:nvPr/>
          </p:nvCxnSpPr>
          <p:spPr>
            <a:xfrm rot="5400000">
              <a:off x="2195736" y="5301208"/>
              <a:ext cx="28803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Gerade Verbindung 129"/>
            <p:cNvCxnSpPr/>
            <p:nvPr/>
          </p:nvCxnSpPr>
          <p:spPr>
            <a:xfrm rot="5400000">
              <a:off x="2699791" y="5301208"/>
              <a:ext cx="28803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Gerade Verbindung 130"/>
            <p:cNvCxnSpPr/>
            <p:nvPr/>
          </p:nvCxnSpPr>
          <p:spPr>
            <a:xfrm rot="5400000">
              <a:off x="3563887" y="5301208"/>
              <a:ext cx="28803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Gerade Verbindung 131"/>
            <p:cNvCxnSpPr/>
            <p:nvPr/>
          </p:nvCxnSpPr>
          <p:spPr>
            <a:xfrm rot="5400000">
              <a:off x="2987823" y="5301208"/>
              <a:ext cx="28803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Gerade Verbindung 132"/>
            <p:cNvCxnSpPr/>
            <p:nvPr/>
          </p:nvCxnSpPr>
          <p:spPr>
            <a:xfrm rot="5400000">
              <a:off x="4139952" y="5301208"/>
              <a:ext cx="28803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Gerade Verbindung 133"/>
            <p:cNvCxnSpPr/>
            <p:nvPr/>
          </p:nvCxnSpPr>
          <p:spPr>
            <a:xfrm rot="5400000">
              <a:off x="5004048" y="5301208"/>
              <a:ext cx="28803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Gerade Verbindung 134"/>
            <p:cNvCxnSpPr/>
            <p:nvPr/>
          </p:nvCxnSpPr>
          <p:spPr>
            <a:xfrm rot="5400000">
              <a:off x="4427984" y="5301208"/>
              <a:ext cx="28803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Gerade Verbindung 135"/>
            <p:cNvCxnSpPr/>
            <p:nvPr/>
          </p:nvCxnSpPr>
          <p:spPr>
            <a:xfrm rot="5400000">
              <a:off x="4572000" y="5301208"/>
              <a:ext cx="28803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Gerade Verbindung 136"/>
            <p:cNvCxnSpPr/>
            <p:nvPr/>
          </p:nvCxnSpPr>
          <p:spPr>
            <a:xfrm rot="5400000">
              <a:off x="5436096" y="5301208"/>
              <a:ext cx="28803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Gerade Verbindung 137"/>
            <p:cNvCxnSpPr/>
            <p:nvPr/>
          </p:nvCxnSpPr>
          <p:spPr>
            <a:xfrm rot="5400000">
              <a:off x="4860032" y="5301208"/>
              <a:ext cx="28803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Gerade Verbindung 138"/>
            <p:cNvCxnSpPr/>
            <p:nvPr/>
          </p:nvCxnSpPr>
          <p:spPr>
            <a:xfrm rot="5400000">
              <a:off x="2555776" y="4293096"/>
              <a:ext cx="28803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6" name="Gruppieren 145"/>
          <p:cNvGrpSpPr/>
          <p:nvPr/>
        </p:nvGrpSpPr>
        <p:grpSpPr>
          <a:xfrm>
            <a:off x="2267744" y="5733256"/>
            <a:ext cx="4608512" cy="576064"/>
            <a:chOff x="2123728" y="5877272"/>
            <a:chExt cx="4608512" cy="576064"/>
          </a:xfrm>
        </p:grpSpPr>
        <p:sp>
          <p:nvSpPr>
            <p:cNvPr id="144" name="Abgerundetes Rechteck 143"/>
            <p:cNvSpPr/>
            <p:nvPr/>
          </p:nvSpPr>
          <p:spPr>
            <a:xfrm>
              <a:off x="2123728" y="5877272"/>
              <a:ext cx="4608512" cy="576064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140" name="Gerade Verbindung 139"/>
            <p:cNvCxnSpPr/>
            <p:nvPr/>
          </p:nvCxnSpPr>
          <p:spPr>
            <a:xfrm rot="5400000">
              <a:off x="2267744" y="6180490"/>
              <a:ext cx="288032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Gerade Verbindung 140"/>
            <p:cNvCxnSpPr/>
            <p:nvPr/>
          </p:nvCxnSpPr>
          <p:spPr>
            <a:xfrm rot="5400000">
              <a:off x="2420144" y="6180490"/>
              <a:ext cx="288032" cy="0"/>
            </a:xfrm>
            <a:prstGeom prst="line">
              <a:avLst/>
            </a:prstGeom>
            <a:ln w="28575">
              <a:solidFill>
                <a:srgbClr val="666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Gerade Verbindung 141"/>
            <p:cNvCxnSpPr/>
            <p:nvPr/>
          </p:nvCxnSpPr>
          <p:spPr>
            <a:xfrm rot="5400000">
              <a:off x="2572544" y="6180490"/>
              <a:ext cx="28803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3" name="Textfeld 142"/>
            <p:cNvSpPr txBox="1"/>
            <p:nvPr/>
          </p:nvSpPr>
          <p:spPr>
            <a:xfrm>
              <a:off x="2890058" y="5990224"/>
              <a:ext cx="35899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mtClean="0"/>
                <a:t>= detector hits from different events</a:t>
              </a:r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2814503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MVD </a:t>
            </a:r>
            <a:r>
              <a:rPr lang="de-DE" dirty="0" err="1" smtClean="0"/>
              <a:t>Examples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de-DE" dirty="0" err="1" smtClean="0"/>
              <a:t>Examples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time </a:t>
            </a:r>
            <a:r>
              <a:rPr lang="de-DE" dirty="0" err="1" smtClean="0"/>
              <a:t>ordered</a:t>
            </a:r>
            <a:r>
              <a:rPr lang="de-DE" dirty="0" smtClean="0"/>
              <a:t> </a:t>
            </a:r>
            <a:r>
              <a:rPr lang="de-DE" dirty="0" err="1" smtClean="0"/>
              <a:t>simulation</a:t>
            </a:r>
            <a:r>
              <a:rPr lang="de-DE" dirty="0" smtClean="0"/>
              <a:t> </a:t>
            </a:r>
            <a:r>
              <a:rPr lang="de-DE" dirty="0" err="1" smtClean="0"/>
              <a:t>can</a:t>
            </a:r>
            <a:r>
              <a:rPr lang="de-DE" dirty="0" smtClean="0"/>
              <a:t>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found</a:t>
            </a:r>
            <a:r>
              <a:rPr lang="de-DE" dirty="0" smtClean="0"/>
              <a:t> in /</a:t>
            </a:r>
            <a:r>
              <a:rPr lang="de-DE" dirty="0" err="1" smtClean="0"/>
              <a:t>macro</a:t>
            </a:r>
            <a:r>
              <a:rPr lang="de-DE" dirty="0" smtClean="0"/>
              <a:t>/</a:t>
            </a:r>
            <a:r>
              <a:rPr lang="de-DE" dirty="0" err="1" smtClean="0"/>
              <a:t>mvd</a:t>
            </a:r>
            <a:r>
              <a:rPr lang="de-DE" dirty="0" smtClean="0"/>
              <a:t>/</a:t>
            </a:r>
            <a:r>
              <a:rPr lang="de-DE" dirty="0" err="1" smtClean="0"/>
              <a:t>TimeOrderedSim</a:t>
            </a:r>
            <a:endParaRPr lang="de-DE" dirty="0" smtClean="0"/>
          </a:p>
          <a:p>
            <a:pPr>
              <a:buFont typeface="Arial" pitchFamily="34" charset="0"/>
              <a:buChar char="•"/>
            </a:pPr>
            <a:endParaRPr lang="de-DE" dirty="0" smtClean="0"/>
          </a:p>
          <a:p>
            <a:pPr>
              <a:buFont typeface="Arial" pitchFamily="34" charset="0"/>
              <a:buChar char="•"/>
            </a:pPr>
            <a:r>
              <a:rPr lang="de-DE" dirty="0" err="1" smtClean="0"/>
              <a:t>To</a:t>
            </a:r>
            <a:r>
              <a:rPr lang="de-DE" dirty="0" smtClean="0"/>
              <a:t> check </a:t>
            </a:r>
            <a:r>
              <a:rPr lang="de-DE" dirty="0" err="1" smtClean="0"/>
              <a:t>that</a:t>
            </a:r>
            <a:r>
              <a:rPr lang="de-DE" dirty="0" smtClean="0"/>
              <a:t> </a:t>
            </a:r>
            <a:r>
              <a:rPr lang="de-DE" dirty="0" err="1" smtClean="0"/>
              <a:t>everything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working</a:t>
            </a:r>
            <a:r>
              <a:rPr lang="de-DE" dirty="0" smtClean="0"/>
              <a:t> </a:t>
            </a:r>
            <a:r>
              <a:rPr lang="de-DE" dirty="0" err="1" smtClean="0"/>
              <a:t>you</a:t>
            </a:r>
            <a:r>
              <a:rPr lang="de-DE" dirty="0" smtClean="0"/>
              <a:t> </a:t>
            </a:r>
            <a:r>
              <a:rPr lang="de-DE" dirty="0" err="1" smtClean="0"/>
              <a:t>should</a:t>
            </a:r>
            <a:r>
              <a:rPr lang="de-DE" dirty="0" smtClean="0"/>
              <a:t> </a:t>
            </a:r>
            <a:r>
              <a:rPr lang="de-DE" dirty="0" err="1" smtClean="0"/>
              <a:t>start</a:t>
            </a:r>
            <a:r>
              <a:rPr lang="de-DE" dirty="0" smtClean="0"/>
              <a:t> a </a:t>
            </a:r>
            <a:r>
              <a:rPr lang="de-DE" dirty="0" err="1" smtClean="0"/>
              <a:t>TreeViewer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scan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TimeStamp</a:t>
            </a:r>
            <a:r>
              <a:rPr lang="de-DE" dirty="0" smtClean="0"/>
              <a:t> variable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your</a:t>
            </a:r>
            <a:r>
              <a:rPr lang="de-DE" dirty="0" smtClean="0"/>
              <a:t> </a:t>
            </a:r>
            <a:r>
              <a:rPr lang="de-DE" dirty="0" err="1" smtClean="0"/>
              <a:t>data</a:t>
            </a:r>
            <a:r>
              <a:rPr lang="de-DE" dirty="0" smtClean="0"/>
              <a:t>. </a:t>
            </a:r>
            <a:r>
              <a:rPr lang="de-DE" dirty="0" err="1" smtClean="0"/>
              <a:t>If</a:t>
            </a:r>
            <a:r>
              <a:rPr lang="de-DE" dirty="0" smtClean="0"/>
              <a:t> </a:t>
            </a:r>
            <a:r>
              <a:rPr lang="de-DE" dirty="0" err="1" smtClean="0"/>
              <a:t>it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randomized</a:t>
            </a:r>
            <a:r>
              <a:rPr lang="de-DE" dirty="0" smtClean="0"/>
              <a:t> </a:t>
            </a:r>
            <a:r>
              <a:rPr lang="de-DE" dirty="0" err="1" smtClean="0"/>
              <a:t>before</a:t>
            </a:r>
            <a:r>
              <a:rPr lang="de-DE" dirty="0" smtClean="0"/>
              <a:t> </a:t>
            </a:r>
            <a:r>
              <a:rPr lang="de-DE" dirty="0" err="1" smtClean="0"/>
              <a:t>your</a:t>
            </a:r>
            <a:r>
              <a:rPr lang="de-DE" dirty="0" smtClean="0"/>
              <a:t> </a:t>
            </a:r>
            <a:r>
              <a:rPr lang="de-DE" dirty="0" err="1" smtClean="0"/>
              <a:t>RingSorter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it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sorted</a:t>
            </a:r>
            <a:r>
              <a:rPr lang="de-DE" dirty="0" smtClean="0"/>
              <a:t> </a:t>
            </a:r>
            <a:r>
              <a:rPr lang="de-DE" dirty="0" err="1" smtClean="0"/>
              <a:t>afterwards</a:t>
            </a:r>
            <a:r>
              <a:rPr lang="de-DE" dirty="0"/>
              <a:t> </a:t>
            </a:r>
            <a:r>
              <a:rPr lang="de-DE" dirty="0" err="1" smtClean="0"/>
              <a:t>it</a:t>
            </a:r>
            <a:r>
              <a:rPr lang="de-DE" dirty="0" smtClean="0"/>
              <a:t> </a:t>
            </a:r>
            <a:r>
              <a:rPr lang="de-DE" dirty="0" err="1" smtClean="0"/>
              <a:t>works</a:t>
            </a:r>
            <a:r>
              <a:rPr lang="de-DE" dirty="0" smtClean="0"/>
              <a:t>.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4988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Event </a:t>
            </a:r>
            <a:r>
              <a:rPr lang="de-DE" dirty="0" err="1" smtClean="0"/>
              <a:t>Structure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Detector</a:t>
            </a:r>
            <a:r>
              <a:rPr lang="de-DE" dirty="0" smtClean="0"/>
              <a:t> Response</a:t>
            </a:r>
            <a:endParaRPr lang="de-DE" dirty="0"/>
          </a:p>
        </p:txBody>
      </p:sp>
      <p:sp>
        <p:nvSpPr>
          <p:cNvPr id="9" name="Rechteck 8"/>
          <p:cNvSpPr/>
          <p:nvPr/>
        </p:nvSpPr>
        <p:spPr>
          <a:xfrm>
            <a:off x="395536" y="5013176"/>
            <a:ext cx="1296144" cy="5040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mtClean="0"/>
              <a:t>STT</a:t>
            </a:r>
            <a:endParaRPr lang="de-DE"/>
          </a:p>
        </p:txBody>
      </p:sp>
      <p:sp>
        <p:nvSpPr>
          <p:cNvPr id="10" name="Textfeld 9"/>
          <p:cNvSpPr txBox="1"/>
          <p:nvPr/>
        </p:nvSpPr>
        <p:spPr>
          <a:xfrm>
            <a:off x="938838" y="5559623"/>
            <a:ext cx="24878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smtClean="0"/>
              <a:t>.</a:t>
            </a:r>
          </a:p>
          <a:p>
            <a:r>
              <a:rPr lang="de-DE" sz="2000" smtClean="0"/>
              <a:t>.</a:t>
            </a:r>
          </a:p>
          <a:p>
            <a:r>
              <a:rPr lang="de-DE" sz="2000" smtClean="0"/>
              <a:t>.</a:t>
            </a:r>
            <a:endParaRPr lang="de-DE" sz="2000"/>
          </a:p>
        </p:txBody>
      </p:sp>
      <p:cxnSp>
        <p:nvCxnSpPr>
          <p:cNvPr id="12" name="Gerade Verbindung mit Pfeil 11"/>
          <p:cNvCxnSpPr/>
          <p:nvPr/>
        </p:nvCxnSpPr>
        <p:spPr>
          <a:xfrm>
            <a:off x="395536" y="1844824"/>
            <a:ext cx="799288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feld 12"/>
          <p:cNvSpPr txBox="1"/>
          <p:nvPr/>
        </p:nvSpPr>
        <p:spPr>
          <a:xfrm>
            <a:off x="7740352" y="1154361"/>
            <a:ext cx="6142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mtClean="0"/>
              <a:t>time</a:t>
            </a:r>
            <a:endParaRPr lang="de-DE"/>
          </a:p>
        </p:txBody>
      </p:sp>
      <p:cxnSp>
        <p:nvCxnSpPr>
          <p:cNvPr id="26" name="Gerade Verbindung 25"/>
          <p:cNvCxnSpPr/>
          <p:nvPr/>
        </p:nvCxnSpPr>
        <p:spPr>
          <a:xfrm rot="5400000">
            <a:off x="1907704" y="5301208"/>
            <a:ext cx="28803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Gerade Verbindung 26"/>
          <p:cNvCxnSpPr/>
          <p:nvPr/>
        </p:nvCxnSpPr>
        <p:spPr>
          <a:xfrm rot="5400000">
            <a:off x="2771800" y="5301208"/>
            <a:ext cx="28803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Gerade Verbindung 27"/>
          <p:cNvCxnSpPr/>
          <p:nvPr/>
        </p:nvCxnSpPr>
        <p:spPr>
          <a:xfrm rot="5400000">
            <a:off x="2195736" y="5301208"/>
            <a:ext cx="28803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Gerade Verbindung 28"/>
          <p:cNvCxnSpPr/>
          <p:nvPr/>
        </p:nvCxnSpPr>
        <p:spPr>
          <a:xfrm rot="5400000">
            <a:off x="2699791" y="5301208"/>
            <a:ext cx="28803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Gerade Verbindung 29"/>
          <p:cNvCxnSpPr/>
          <p:nvPr/>
        </p:nvCxnSpPr>
        <p:spPr>
          <a:xfrm rot="5400000">
            <a:off x="3563887" y="5301208"/>
            <a:ext cx="28803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Gerade Verbindung 30"/>
          <p:cNvCxnSpPr/>
          <p:nvPr/>
        </p:nvCxnSpPr>
        <p:spPr>
          <a:xfrm rot="5400000">
            <a:off x="2987823" y="5301208"/>
            <a:ext cx="28803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Gerade Verbindung 31"/>
          <p:cNvCxnSpPr/>
          <p:nvPr/>
        </p:nvCxnSpPr>
        <p:spPr>
          <a:xfrm rot="5400000">
            <a:off x="4139952" y="5301208"/>
            <a:ext cx="28803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Gerade Verbindung 32"/>
          <p:cNvCxnSpPr/>
          <p:nvPr/>
        </p:nvCxnSpPr>
        <p:spPr>
          <a:xfrm rot="5400000">
            <a:off x="5004048" y="5301208"/>
            <a:ext cx="28803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Gerade Verbindung 33"/>
          <p:cNvCxnSpPr/>
          <p:nvPr/>
        </p:nvCxnSpPr>
        <p:spPr>
          <a:xfrm rot="5400000">
            <a:off x="4427984" y="5301208"/>
            <a:ext cx="28803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Gerade Verbindung 34"/>
          <p:cNvCxnSpPr/>
          <p:nvPr/>
        </p:nvCxnSpPr>
        <p:spPr>
          <a:xfrm rot="5400000">
            <a:off x="4572000" y="5301208"/>
            <a:ext cx="28803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Gerade Verbindung 35"/>
          <p:cNvCxnSpPr/>
          <p:nvPr/>
        </p:nvCxnSpPr>
        <p:spPr>
          <a:xfrm rot="5400000">
            <a:off x="5436096" y="5301208"/>
            <a:ext cx="28803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Gerade Verbindung 36"/>
          <p:cNvCxnSpPr/>
          <p:nvPr/>
        </p:nvCxnSpPr>
        <p:spPr>
          <a:xfrm rot="5400000">
            <a:off x="4860032" y="5301208"/>
            <a:ext cx="28803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feld 38"/>
          <p:cNvSpPr txBox="1"/>
          <p:nvPr/>
        </p:nvSpPr>
        <p:spPr>
          <a:xfrm>
            <a:off x="1835696" y="1154361"/>
            <a:ext cx="573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mtClean="0">
                <a:solidFill>
                  <a:srgbClr val="FF0000"/>
                </a:solidFill>
              </a:rPr>
              <a:t>ev 1</a:t>
            </a:r>
            <a:endParaRPr lang="de-DE">
              <a:solidFill>
                <a:srgbClr val="FF0000"/>
              </a:solidFill>
            </a:endParaRPr>
          </a:p>
        </p:txBody>
      </p:sp>
      <p:sp>
        <p:nvSpPr>
          <p:cNvPr id="87" name="Textfeld 86"/>
          <p:cNvSpPr txBox="1"/>
          <p:nvPr/>
        </p:nvSpPr>
        <p:spPr>
          <a:xfrm>
            <a:off x="2630806" y="1154361"/>
            <a:ext cx="573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mtClean="0">
                <a:solidFill>
                  <a:srgbClr val="3333FF"/>
                </a:solidFill>
              </a:rPr>
              <a:t>ev 2</a:t>
            </a:r>
            <a:endParaRPr lang="de-DE">
              <a:solidFill>
                <a:srgbClr val="3333FF"/>
              </a:solidFill>
            </a:endParaRPr>
          </a:p>
        </p:txBody>
      </p:sp>
      <p:sp>
        <p:nvSpPr>
          <p:cNvPr id="88" name="Textfeld 87"/>
          <p:cNvSpPr txBox="1"/>
          <p:nvPr/>
        </p:nvSpPr>
        <p:spPr>
          <a:xfrm>
            <a:off x="5151086" y="1154361"/>
            <a:ext cx="573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mtClean="0"/>
              <a:t>ev 3</a:t>
            </a:r>
            <a:endParaRPr lang="de-DE"/>
          </a:p>
        </p:txBody>
      </p:sp>
      <p:cxnSp>
        <p:nvCxnSpPr>
          <p:cNvPr id="89" name="Gerade Verbindung 88"/>
          <p:cNvCxnSpPr/>
          <p:nvPr/>
        </p:nvCxnSpPr>
        <p:spPr>
          <a:xfrm rot="5400000">
            <a:off x="1907704" y="1700808"/>
            <a:ext cx="28803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Gerade Verbindung 89"/>
          <p:cNvCxnSpPr/>
          <p:nvPr/>
        </p:nvCxnSpPr>
        <p:spPr>
          <a:xfrm rot="5400000">
            <a:off x="2699792" y="1700808"/>
            <a:ext cx="288032" cy="0"/>
          </a:xfrm>
          <a:prstGeom prst="line">
            <a:avLst/>
          </a:prstGeom>
          <a:ln w="28575">
            <a:solidFill>
              <a:srgbClr val="333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Gerade Verbindung 90"/>
          <p:cNvCxnSpPr/>
          <p:nvPr/>
        </p:nvCxnSpPr>
        <p:spPr>
          <a:xfrm rot="5400000">
            <a:off x="4788024" y="1700808"/>
            <a:ext cx="28803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Gerade Verbindung 103"/>
          <p:cNvCxnSpPr/>
          <p:nvPr/>
        </p:nvCxnSpPr>
        <p:spPr>
          <a:xfrm rot="5400000">
            <a:off x="2699792" y="5301208"/>
            <a:ext cx="288032" cy="0"/>
          </a:xfrm>
          <a:prstGeom prst="line">
            <a:avLst/>
          </a:prstGeom>
          <a:ln w="28575">
            <a:solidFill>
              <a:srgbClr val="00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Gerade Verbindung 104"/>
          <p:cNvCxnSpPr/>
          <p:nvPr/>
        </p:nvCxnSpPr>
        <p:spPr>
          <a:xfrm rot="5400000">
            <a:off x="3563888" y="5301208"/>
            <a:ext cx="288032" cy="0"/>
          </a:xfrm>
          <a:prstGeom prst="line">
            <a:avLst/>
          </a:prstGeom>
          <a:ln w="28575">
            <a:solidFill>
              <a:srgbClr val="00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Gerade Verbindung 105"/>
          <p:cNvCxnSpPr/>
          <p:nvPr/>
        </p:nvCxnSpPr>
        <p:spPr>
          <a:xfrm rot="5400000">
            <a:off x="2987824" y="5301208"/>
            <a:ext cx="288032" cy="0"/>
          </a:xfrm>
          <a:prstGeom prst="line">
            <a:avLst/>
          </a:prstGeom>
          <a:ln w="28575">
            <a:solidFill>
              <a:srgbClr val="00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Gerade Verbindung 106"/>
          <p:cNvCxnSpPr/>
          <p:nvPr/>
        </p:nvCxnSpPr>
        <p:spPr>
          <a:xfrm rot="5400000">
            <a:off x="3491879" y="5301208"/>
            <a:ext cx="288032" cy="0"/>
          </a:xfrm>
          <a:prstGeom prst="line">
            <a:avLst/>
          </a:prstGeom>
          <a:ln w="28575">
            <a:solidFill>
              <a:srgbClr val="00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Gerade Verbindung 107"/>
          <p:cNvCxnSpPr/>
          <p:nvPr/>
        </p:nvCxnSpPr>
        <p:spPr>
          <a:xfrm rot="5400000">
            <a:off x="4355975" y="5301208"/>
            <a:ext cx="288032" cy="0"/>
          </a:xfrm>
          <a:prstGeom prst="line">
            <a:avLst/>
          </a:prstGeom>
          <a:ln w="28575">
            <a:solidFill>
              <a:srgbClr val="00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Gerade Verbindung 108"/>
          <p:cNvCxnSpPr/>
          <p:nvPr/>
        </p:nvCxnSpPr>
        <p:spPr>
          <a:xfrm rot="5400000">
            <a:off x="3779911" y="5301208"/>
            <a:ext cx="288032" cy="0"/>
          </a:xfrm>
          <a:prstGeom prst="line">
            <a:avLst/>
          </a:prstGeom>
          <a:ln w="28575">
            <a:solidFill>
              <a:srgbClr val="00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Gerade Verbindung 109"/>
          <p:cNvCxnSpPr/>
          <p:nvPr/>
        </p:nvCxnSpPr>
        <p:spPr>
          <a:xfrm rot="5400000">
            <a:off x="4932040" y="5301208"/>
            <a:ext cx="288032" cy="0"/>
          </a:xfrm>
          <a:prstGeom prst="line">
            <a:avLst/>
          </a:prstGeom>
          <a:ln w="28575">
            <a:solidFill>
              <a:srgbClr val="00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Gerade Verbindung 110"/>
          <p:cNvCxnSpPr/>
          <p:nvPr/>
        </p:nvCxnSpPr>
        <p:spPr>
          <a:xfrm rot="5400000">
            <a:off x="5796136" y="5301208"/>
            <a:ext cx="288032" cy="0"/>
          </a:xfrm>
          <a:prstGeom prst="line">
            <a:avLst/>
          </a:prstGeom>
          <a:ln w="28575">
            <a:solidFill>
              <a:srgbClr val="00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Gerade Verbindung 111"/>
          <p:cNvCxnSpPr/>
          <p:nvPr/>
        </p:nvCxnSpPr>
        <p:spPr>
          <a:xfrm rot="5400000">
            <a:off x="5220072" y="5301208"/>
            <a:ext cx="288032" cy="0"/>
          </a:xfrm>
          <a:prstGeom prst="line">
            <a:avLst/>
          </a:prstGeom>
          <a:ln w="28575">
            <a:solidFill>
              <a:srgbClr val="00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Gerade Verbindung 112"/>
          <p:cNvCxnSpPr/>
          <p:nvPr/>
        </p:nvCxnSpPr>
        <p:spPr>
          <a:xfrm rot="5400000">
            <a:off x="5364088" y="5301208"/>
            <a:ext cx="288032" cy="0"/>
          </a:xfrm>
          <a:prstGeom prst="line">
            <a:avLst/>
          </a:prstGeom>
          <a:ln w="28575">
            <a:solidFill>
              <a:srgbClr val="00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Gerade Verbindung 113"/>
          <p:cNvCxnSpPr/>
          <p:nvPr/>
        </p:nvCxnSpPr>
        <p:spPr>
          <a:xfrm rot="5400000">
            <a:off x="6228184" y="5301208"/>
            <a:ext cx="288032" cy="0"/>
          </a:xfrm>
          <a:prstGeom prst="line">
            <a:avLst/>
          </a:prstGeom>
          <a:ln w="28575">
            <a:solidFill>
              <a:srgbClr val="00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Gerade Verbindung 114"/>
          <p:cNvCxnSpPr/>
          <p:nvPr/>
        </p:nvCxnSpPr>
        <p:spPr>
          <a:xfrm rot="5400000">
            <a:off x="5652120" y="5301208"/>
            <a:ext cx="288032" cy="0"/>
          </a:xfrm>
          <a:prstGeom prst="line">
            <a:avLst/>
          </a:prstGeom>
          <a:ln w="28575">
            <a:solidFill>
              <a:srgbClr val="00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Gerade Verbindung 126"/>
          <p:cNvCxnSpPr/>
          <p:nvPr/>
        </p:nvCxnSpPr>
        <p:spPr>
          <a:xfrm rot="5400000">
            <a:off x="4788024" y="5301208"/>
            <a:ext cx="28803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Gerade Verbindung 127"/>
          <p:cNvCxnSpPr/>
          <p:nvPr/>
        </p:nvCxnSpPr>
        <p:spPr>
          <a:xfrm rot="5400000">
            <a:off x="5652120" y="5301208"/>
            <a:ext cx="28803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Gerade Verbindung 128"/>
          <p:cNvCxnSpPr/>
          <p:nvPr/>
        </p:nvCxnSpPr>
        <p:spPr>
          <a:xfrm rot="5400000">
            <a:off x="5076056" y="5301208"/>
            <a:ext cx="28803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Gerade Verbindung 129"/>
          <p:cNvCxnSpPr/>
          <p:nvPr/>
        </p:nvCxnSpPr>
        <p:spPr>
          <a:xfrm rot="5400000">
            <a:off x="5580111" y="5301208"/>
            <a:ext cx="28803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Gerade Verbindung 130"/>
          <p:cNvCxnSpPr/>
          <p:nvPr/>
        </p:nvCxnSpPr>
        <p:spPr>
          <a:xfrm rot="5400000">
            <a:off x="6444207" y="5301208"/>
            <a:ext cx="28803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Gerade Verbindung 131"/>
          <p:cNvCxnSpPr/>
          <p:nvPr/>
        </p:nvCxnSpPr>
        <p:spPr>
          <a:xfrm rot="5400000">
            <a:off x="5868143" y="5301208"/>
            <a:ext cx="28803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Gerade Verbindung 132"/>
          <p:cNvCxnSpPr/>
          <p:nvPr/>
        </p:nvCxnSpPr>
        <p:spPr>
          <a:xfrm rot="5400000">
            <a:off x="7020272" y="5301208"/>
            <a:ext cx="28803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Gerade Verbindung 133"/>
          <p:cNvCxnSpPr/>
          <p:nvPr/>
        </p:nvCxnSpPr>
        <p:spPr>
          <a:xfrm rot="5400000">
            <a:off x="7884368" y="5301208"/>
            <a:ext cx="28803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Gerade Verbindung 134"/>
          <p:cNvCxnSpPr/>
          <p:nvPr/>
        </p:nvCxnSpPr>
        <p:spPr>
          <a:xfrm rot="5400000">
            <a:off x="7308304" y="5301208"/>
            <a:ext cx="28803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Gerade Verbindung 135"/>
          <p:cNvCxnSpPr/>
          <p:nvPr/>
        </p:nvCxnSpPr>
        <p:spPr>
          <a:xfrm rot="5400000">
            <a:off x="7452320" y="5301208"/>
            <a:ext cx="28803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Gerade Verbindung 136"/>
          <p:cNvCxnSpPr/>
          <p:nvPr/>
        </p:nvCxnSpPr>
        <p:spPr>
          <a:xfrm rot="5400000">
            <a:off x="8316416" y="5301208"/>
            <a:ext cx="28803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Gerade Verbindung 137"/>
          <p:cNvCxnSpPr/>
          <p:nvPr/>
        </p:nvCxnSpPr>
        <p:spPr>
          <a:xfrm rot="5400000">
            <a:off x="7740352" y="5301208"/>
            <a:ext cx="28803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6" name="Gruppieren 145"/>
          <p:cNvGrpSpPr/>
          <p:nvPr/>
        </p:nvGrpSpPr>
        <p:grpSpPr>
          <a:xfrm>
            <a:off x="2267744" y="5733256"/>
            <a:ext cx="4608512" cy="576064"/>
            <a:chOff x="2123728" y="5877272"/>
            <a:chExt cx="4608512" cy="576064"/>
          </a:xfrm>
        </p:grpSpPr>
        <p:sp>
          <p:nvSpPr>
            <p:cNvPr id="144" name="Abgerundetes Rechteck 143"/>
            <p:cNvSpPr/>
            <p:nvPr/>
          </p:nvSpPr>
          <p:spPr>
            <a:xfrm>
              <a:off x="2123728" y="5877272"/>
              <a:ext cx="4608512" cy="576064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140" name="Gerade Verbindung 139"/>
            <p:cNvCxnSpPr/>
            <p:nvPr/>
          </p:nvCxnSpPr>
          <p:spPr>
            <a:xfrm rot="5400000">
              <a:off x="2267744" y="6180490"/>
              <a:ext cx="288032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Gerade Verbindung 140"/>
            <p:cNvCxnSpPr/>
            <p:nvPr/>
          </p:nvCxnSpPr>
          <p:spPr>
            <a:xfrm rot="5400000">
              <a:off x="2420144" y="6180490"/>
              <a:ext cx="288032" cy="0"/>
            </a:xfrm>
            <a:prstGeom prst="line">
              <a:avLst/>
            </a:prstGeom>
            <a:ln w="28575">
              <a:solidFill>
                <a:srgbClr val="666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Gerade Verbindung 141"/>
            <p:cNvCxnSpPr/>
            <p:nvPr/>
          </p:nvCxnSpPr>
          <p:spPr>
            <a:xfrm rot="5400000">
              <a:off x="2572544" y="6180490"/>
              <a:ext cx="28803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3" name="Textfeld 142"/>
            <p:cNvSpPr txBox="1"/>
            <p:nvPr/>
          </p:nvSpPr>
          <p:spPr>
            <a:xfrm>
              <a:off x="2890058" y="5990224"/>
              <a:ext cx="35899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mtClean="0"/>
                <a:t>= detector hits from different events</a:t>
              </a:r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91570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Event </a:t>
            </a:r>
            <a:r>
              <a:rPr lang="de-DE" dirty="0" err="1" smtClean="0"/>
              <a:t>Structure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Detector</a:t>
            </a:r>
            <a:r>
              <a:rPr lang="de-DE" dirty="0" smtClean="0"/>
              <a:t> Response</a:t>
            </a:r>
            <a:endParaRPr lang="de-DE" dirty="0"/>
          </a:p>
        </p:txBody>
      </p:sp>
      <p:sp>
        <p:nvSpPr>
          <p:cNvPr id="9" name="Rechteck 8"/>
          <p:cNvSpPr/>
          <p:nvPr/>
        </p:nvSpPr>
        <p:spPr>
          <a:xfrm>
            <a:off x="395536" y="2276872"/>
            <a:ext cx="1296144" cy="5040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STT</a:t>
            </a:r>
            <a:endParaRPr lang="de-DE" dirty="0"/>
          </a:p>
        </p:txBody>
      </p:sp>
      <p:sp>
        <p:nvSpPr>
          <p:cNvPr id="10" name="Textfeld 9"/>
          <p:cNvSpPr txBox="1"/>
          <p:nvPr/>
        </p:nvSpPr>
        <p:spPr>
          <a:xfrm>
            <a:off x="938838" y="5221649"/>
            <a:ext cx="24878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smtClean="0"/>
              <a:t>.</a:t>
            </a:r>
          </a:p>
          <a:p>
            <a:r>
              <a:rPr lang="de-DE" sz="2000" smtClean="0"/>
              <a:t>.</a:t>
            </a:r>
          </a:p>
          <a:p>
            <a:r>
              <a:rPr lang="de-DE" sz="2000" smtClean="0"/>
              <a:t>.</a:t>
            </a:r>
            <a:endParaRPr lang="de-DE" sz="2000"/>
          </a:p>
        </p:txBody>
      </p:sp>
      <p:cxnSp>
        <p:nvCxnSpPr>
          <p:cNvPr id="12" name="Gerade Verbindung mit Pfeil 11"/>
          <p:cNvCxnSpPr/>
          <p:nvPr/>
        </p:nvCxnSpPr>
        <p:spPr>
          <a:xfrm>
            <a:off x="395536" y="1844824"/>
            <a:ext cx="799288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feld 12"/>
          <p:cNvSpPr txBox="1"/>
          <p:nvPr/>
        </p:nvSpPr>
        <p:spPr>
          <a:xfrm>
            <a:off x="7740352" y="1154361"/>
            <a:ext cx="6142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mtClean="0"/>
              <a:t>time</a:t>
            </a:r>
            <a:endParaRPr lang="de-DE"/>
          </a:p>
        </p:txBody>
      </p:sp>
      <p:sp>
        <p:nvSpPr>
          <p:cNvPr id="39" name="Textfeld 38"/>
          <p:cNvSpPr txBox="1"/>
          <p:nvPr/>
        </p:nvSpPr>
        <p:spPr>
          <a:xfrm>
            <a:off x="1835696" y="1154361"/>
            <a:ext cx="573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mtClean="0">
                <a:solidFill>
                  <a:srgbClr val="FF0000"/>
                </a:solidFill>
              </a:rPr>
              <a:t>ev 1</a:t>
            </a:r>
            <a:endParaRPr lang="de-DE">
              <a:solidFill>
                <a:srgbClr val="FF0000"/>
              </a:solidFill>
            </a:endParaRPr>
          </a:p>
        </p:txBody>
      </p:sp>
      <p:sp>
        <p:nvSpPr>
          <p:cNvPr id="87" name="Textfeld 86"/>
          <p:cNvSpPr txBox="1"/>
          <p:nvPr/>
        </p:nvSpPr>
        <p:spPr>
          <a:xfrm>
            <a:off x="2630806" y="1154361"/>
            <a:ext cx="573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mtClean="0">
                <a:solidFill>
                  <a:srgbClr val="3333FF"/>
                </a:solidFill>
              </a:rPr>
              <a:t>ev 2</a:t>
            </a:r>
            <a:endParaRPr lang="de-DE">
              <a:solidFill>
                <a:srgbClr val="3333FF"/>
              </a:solidFill>
            </a:endParaRPr>
          </a:p>
        </p:txBody>
      </p:sp>
      <p:sp>
        <p:nvSpPr>
          <p:cNvPr id="88" name="Textfeld 87"/>
          <p:cNvSpPr txBox="1"/>
          <p:nvPr/>
        </p:nvSpPr>
        <p:spPr>
          <a:xfrm>
            <a:off x="5151086" y="1154361"/>
            <a:ext cx="573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mtClean="0"/>
              <a:t>ev 3</a:t>
            </a:r>
            <a:endParaRPr lang="de-DE"/>
          </a:p>
        </p:txBody>
      </p:sp>
      <p:cxnSp>
        <p:nvCxnSpPr>
          <p:cNvPr id="89" name="Gerade Verbindung 88"/>
          <p:cNvCxnSpPr/>
          <p:nvPr/>
        </p:nvCxnSpPr>
        <p:spPr>
          <a:xfrm rot="5400000">
            <a:off x="1907704" y="1700808"/>
            <a:ext cx="28803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Gerade Verbindung 89"/>
          <p:cNvCxnSpPr/>
          <p:nvPr/>
        </p:nvCxnSpPr>
        <p:spPr>
          <a:xfrm rot="5400000">
            <a:off x="2699792" y="1700808"/>
            <a:ext cx="288032" cy="0"/>
          </a:xfrm>
          <a:prstGeom prst="line">
            <a:avLst/>
          </a:prstGeom>
          <a:ln w="28575">
            <a:solidFill>
              <a:srgbClr val="333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Gerade Verbindung 90"/>
          <p:cNvCxnSpPr/>
          <p:nvPr/>
        </p:nvCxnSpPr>
        <p:spPr>
          <a:xfrm rot="5400000">
            <a:off x="4788024" y="1700808"/>
            <a:ext cx="28803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uppieren 2"/>
          <p:cNvGrpSpPr/>
          <p:nvPr/>
        </p:nvGrpSpPr>
        <p:grpSpPr>
          <a:xfrm>
            <a:off x="2051720" y="2420888"/>
            <a:ext cx="6408712" cy="288032"/>
            <a:chOff x="2051720" y="5157192"/>
            <a:chExt cx="6408712" cy="288032"/>
          </a:xfrm>
        </p:grpSpPr>
        <p:cxnSp>
          <p:nvCxnSpPr>
            <p:cNvPr id="26" name="Gerade Verbindung 25"/>
            <p:cNvCxnSpPr/>
            <p:nvPr/>
          </p:nvCxnSpPr>
          <p:spPr>
            <a:xfrm rot="5400000">
              <a:off x="1907704" y="5301208"/>
              <a:ext cx="288032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Gerade Verbindung 26"/>
            <p:cNvCxnSpPr/>
            <p:nvPr/>
          </p:nvCxnSpPr>
          <p:spPr>
            <a:xfrm rot="5400000">
              <a:off x="2771800" y="5301208"/>
              <a:ext cx="288032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Gerade Verbindung 27"/>
            <p:cNvCxnSpPr/>
            <p:nvPr/>
          </p:nvCxnSpPr>
          <p:spPr>
            <a:xfrm rot="5400000">
              <a:off x="2195736" y="5301208"/>
              <a:ext cx="288032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Gerade Verbindung 28"/>
            <p:cNvCxnSpPr/>
            <p:nvPr/>
          </p:nvCxnSpPr>
          <p:spPr>
            <a:xfrm rot="5400000">
              <a:off x="2699791" y="5301208"/>
              <a:ext cx="288032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Gerade Verbindung 29"/>
            <p:cNvCxnSpPr/>
            <p:nvPr/>
          </p:nvCxnSpPr>
          <p:spPr>
            <a:xfrm rot="5400000">
              <a:off x="3563887" y="5301208"/>
              <a:ext cx="288032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Gerade Verbindung 30"/>
            <p:cNvCxnSpPr/>
            <p:nvPr/>
          </p:nvCxnSpPr>
          <p:spPr>
            <a:xfrm rot="5400000">
              <a:off x="2987823" y="5301208"/>
              <a:ext cx="288032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Gerade Verbindung 31"/>
            <p:cNvCxnSpPr/>
            <p:nvPr/>
          </p:nvCxnSpPr>
          <p:spPr>
            <a:xfrm rot="5400000">
              <a:off x="4139952" y="5301208"/>
              <a:ext cx="288032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Gerade Verbindung 32"/>
            <p:cNvCxnSpPr/>
            <p:nvPr/>
          </p:nvCxnSpPr>
          <p:spPr>
            <a:xfrm rot="5400000">
              <a:off x="5004048" y="5301208"/>
              <a:ext cx="288032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Gerade Verbindung 33"/>
            <p:cNvCxnSpPr/>
            <p:nvPr/>
          </p:nvCxnSpPr>
          <p:spPr>
            <a:xfrm rot="5400000">
              <a:off x="4427984" y="5301208"/>
              <a:ext cx="288032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Gerade Verbindung 34"/>
            <p:cNvCxnSpPr/>
            <p:nvPr/>
          </p:nvCxnSpPr>
          <p:spPr>
            <a:xfrm rot="5400000">
              <a:off x="4572000" y="5301208"/>
              <a:ext cx="288032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Gerade Verbindung 35"/>
            <p:cNvCxnSpPr/>
            <p:nvPr/>
          </p:nvCxnSpPr>
          <p:spPr>
            <a:xfrm rot="5400000">
              <a:off x="5436096" y="5301208"/>
              <a:ext cx="288032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Gerade Verbindung 36"/>
            <p:cNvCxnSpPr/>
            <p:nvPr/>
          </p:nvCxnSpPr>
          <p:spPr>
            <a:xfrm rot="5400000">
              <a:off x="4860032" y="5301208"/>
              <a:ext cx="288032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Gerade Verbindung 103"/>
            <p:cNvCxnSpPr/>
            <p:nvPr/>
          </p:nvCxnSpPr>
          <p:spPr>
            <a:xfrm rot="5400000">
              <a:off x="2699792" y="5301208"/>
              <a:ext cx="288032" cy="0"/>
            </a:xfrm>
            <a:prstGeom prst="line">
              <a:avLst/>
            </a:prstGeom>
            <a:ln w="28575">
              <a:solidFill>
                <a:srgbClr val="006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Gerade Verbindung 104"/>
            <p:cNvCxnSpPr/>
            <p:nvPr/>
          </p:nvCxnSpPr>
          <p:spPr>
            <a:xfrm rot="5400000">
              <a:off x="3563888" y="5301208"/>
              <a:ext cx="288032" cy="0"/>
            </a:xfrm>
            <a:prstGeom prst="line">
              <a:avLst/>
            </a:prstGeom>
            <a:ln w="28575">
              <a:solidFill>
                <a:srgbClr val="006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Gerade Verbindung 105"/>
            <p:cNvCxnSpPr/>
            <p:nvPr/>
          </p:nvCxnSpPr>
          <p:spPr>
            <a:xfrm rot="5400000">
              <a:off x="2987824" y="5301208"/>
              <a:ext cx="288032" cy="0"/>
            </a:xfrm>
            <a:prstGeom prst="line">
              <a:avLst/>
            </a:prstGeom>
            <a:ln w="28575">
              <a:solidFill>
                <a:srgbClr val="006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Gerade Verbindung 106"/>
            <p:cNvCxnSpPr/>
            <p:nvPr/>
          </p:nvCxnSpPr>
          <p:spPr>
            <a:xfrm rot="5400000">
              <a:off x="3491879" y="5301208"/>
              <a:ext cx="288032" cy="0"/>
            </a:xfrm>
            <a:prstGeom prst="line">
              <a:avLst/>
            </a:prstGeom>
            <a:ln w="28575">
              <a:solidFill>
                <a:srgbClr val="006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Gerade Verbindung 107"/>
            <p:cNvCxnSpPr/>
            <p:nvPr/>
          </p:nvCxnSpPr>
          <p:spPr>
            <a:xfrm rot="5400000">
              <a:off x="4355975" y="5301208"/>
              <a:ext cx="288032" cy="0"/>
            </a:xfrm>
            <a:prstGeom prst="line">
              <a:avLst/>
            </a:prstGeom>
            <a:ln w="28575">
              <a:solidFill>
                <a:srgbClr val="006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Gerade Verbindung 108"/>
            <p:cNvCxnSpPr/>
            <p:nvPr/>
          </p:nvCxnSpPr>
          <p:spPr>
            <a:xfrm rot="5400000">
              <a:off x="3779911" y="5301208"/>
              <a:ext cx="288032" cy="0"/>
            </a:xfrm>
            <a:prstGeom prst="line">
              <a:avLst/>
            </a:prstGeom>
            <a:ln w="28575">
              <a:solidFill>
                <a:srgbClr val="006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Gerade Verbindung 109"/>
            <p:cNvCxnSpPr/>
            <p:nvPr/>
          </p:nvCxnSpPr>
          <p:spPr>
            <a:xfrm rot="5400000">
              <a:off x="4932040" y="5301208"/>
              <a:ext cx="288032" cy="0"/>
            </a:xfrm>
            <a:prstGeom prst="line">
              <a:avLst/>
            </a:prstGeom>
            <a:ln w="28575">
              <a:solidFill>
                <a:srgbClr val="006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Gerade Verbindung 110"/>
            <p:cNvCxnSpPr/>
            <p:nvPr/>
          </p:nvCxnSpPr>
          <p:spPr>
            <a:xfrm rot="5400000">
              <a:off x="5796136" y="5301208"/>
              <a:ext cx="288032" cy="0"/>
            </a:xfrm>
            <a:prstGeom prst="line">
              <a:avLst/>
            </a:prstGeom>
            <a:ln w="28575">
              <a:solidFill>
                <a:srgbClr val="006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Gerade Verbindung 111"/>
            <p:cNvCxnSpPr/>
            <p:nvPr/>
          </p:nvCxnSpPr>
          <p:spPr>
            <a:xfrm rot="5400000">
              <a:off x="5220072" y="5301208"/>
              <a:ext cx="288032" cy="0"/>
            </a:xfrm>
            <a:prstGeom prst="line">
              <a:avLst/>
            </a:prstGeom>
            <a:ln w="28575">
              <a:solidFill>
                <a:srgbClr val="006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Gerade Verbindung 112"/>
            <p:cNvCxnSpPr/>
            <p:nvPr/>
          </p:nvCxnSpPr>
          <p:spPr>
            <a:xfrm rot="5400000">
              <a:off x="5364088" y="5301208"/>
              <a:ext cx="288032" cy="0"/>
            </a:xfrm>
            <a:prstGeom prst="line">
              <a:avLst/>
            </a:prstGeom>
            <a:ln w="28575">
              <a:solidFill>
                <a:srgbClr val="006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Gerade Verbindung 113"/>
            <p:cNvCxnSpPr/>
            <p:nvPr/>
          </p:nvCxnSpPr>
          <p:spPr>
            <a:xfrm rot="5400000">
              <a:off x="6228184" y="5301208"/>
              <a:ext cx="288032" cy="0"/>
            </a:xfrm>
            <a:prstGeom prst="line">
              <a:avLst/>
            </a:prstGeom>
            <a:ln w="28575">
              <a:solidFill>
                <a:srgbClr val="006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Gerade Verbindung 114"/>
            <p:cNvCxnSpPr/>
            <p:nvPr/>
          </p:nvCxnSpPr>
          <p:spPr>
            <a:xfrm rot="5400000">
              <a:off x="5652120" y="5301208"/>
              <a:ext cx="288032" cy="0"/>
            </a:xfrm>
            <a:prstGeom prst="line">
              <a:avLst/>
            </a:prstGeom>
            <a:ln w="28575">
              <a:solidFill>
                <a:srgbClr val="006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Gerade Verbindung 126"/>
            <p:cNvCxnSpPr/>
            <p:nvPr/>
          </p:nvCxnSpPr>
          <p:spPr>
            <a:xfrm rot="5400000">
              <a:off x="4788024" y="5301208"/>
              <a:ext cx="28803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Gerade Verbindung 127"/>
            <p:cNvCxnSpPr/>
            <p:nvPr/>
          </p:nvCxnSpPr>
          <p:spPr>
            <a:xfrm rot="5400000">
              <a:off x="5652120" y="5301208"/>
              <a:ext cx="28803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Gerade Verbindung 128"/>
            <p:cNvCxnSpPr/>
            <p:nvPr/>
          </p:nvCxnSpPr>
          <p:spPr>
            <a:xfrm rot="5400000">
              <a:off x="5076056" y="5301208"/>
              <a:ext cx="28803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Gerade Verbindung 129"/>
            <p:cNvCxnSpPr/>
            <p:nvPr/>
          </p:nvCxnSpPr>
          <p:spPr>
            <a:xfrm rot="5400000">
              <a:off x="5580111" y="5301208"/>
              <a:ext cx="28803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Gerade Verbindung 130"/>
            <p:cNvCxnSpPr/>
            <p:nvPr/>
          </p:nvCxnSpPr>
          <p:spPr>
            <a:xfrm rot="5400000">
              <a:off x="6444207" y="5301208"/>
              <a:ext cx="28803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Gerade Verbindung 131"/>
            <p:cNvCxnSpPr/>
            <p:nvPr/>
          </p:nvCxnSpPr>
          <p:spPr>
            <a:xfrm rot="5400000">
              <a:off x="5868143" y="5301208"/>
              <a:ext cx="28803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Gerade Verbindung 132"/>
            <p:cNvCxnSpPr/>
            <p:nvPr/>
          </p:nvCxnSpPr>
          <p:spPr>
            <a:xfrm rot="5400000">
              <a:off x="7020272" y="5301208"/>
              <a:ext cx="28803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Gerade Verbindung 133"/>
            <p:cNvCxnSpPr/>
            <p:nvPr/>
          </p:nvCxnSpPr>
          <p:spPr>
            <a:xfrm rot="5400000">
              <a:off x="7884368" y="5301208"/>
              <a:ext cx="28803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Gerade Verbindung 134"/>
            <p:cNvCxnSpPr/>
            <p:nvPr/>
          </p:nvCxnSpPr>
          <p:spPr>
            <a:xfrm rot="5400000">
              <a:off x="7308304" y="5301208"/>
              <a:ext cx="28803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Gerade Verbindung 135"/>
            <p:cNvCxnSpPr/>
            <p:nvPr/>
          </p:nvCxnSpPr>
          <p:spPr>
            <a:xfrm rot="5400000">
              <a:off x="7452320" y="5301208"/>
              <a:ext cx="28803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Gerade Verbindung 136"/>
            <p:cNvCxnSpPr/>
            <p:nvPr/>
          </p:nvCxnSpPr>
          <p:spPr>
            <a:xfrm rot="5400000">
              <a:off x="8316416" y="5301208"/>
              <a:ext cx="28803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Gerade Verbindung 137"/>
            <p:cNvCxnSpPr/>
            <p:nvPr/>
          </p:nvCxnSpPr>
          <p:spPr>
            <a:xfrm rot="5400000">
              <a:off x="7740352" y="5301208"/>
              <a:ext cx="28803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6" name="Gruppieren 145"/>
          <p:cNvGrpSpPr/>
          <p:nvPr/>
        </p:nvGrpSpPr>
        <p:grpSpPr>
          <a:xfrm>
            <a:off x="2267744" y="5733256"/>
            <a:ext cx="4608512" cy="576064"/>
            <a:chOff x="2123728" y="5877272"/>
            <a:chExt cx="4608512" cy="576064"/>
          </a:xfrm>
        </p:grpSpPr>
        <p:sp>
          <p:nvSpPr>
            <p:cNvPr id="144" name="Abgerundetes Rechteck 143"/>
            <p:cNvSpPr/>
            <p:nvPr/>
          </p:nvSpPr>
          <p:spPr>
            <a:xfrm>
              <a:off x="2123728" y="5877272"/>
              <a:ext cx="4608512" cy="576064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140" name="Gerade Verbindung 139"/>
            <p:cNvCxnSpPr/>
            <p:nvPr/>
          </p:nvCxnSpPr>
          <p:spPr>
            <a:xfrm rot="5400000">
              <a:off x="2267744" y="6180490"/>
              <a:ext cx="288032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Gerade Verbindung 140"/>
            <p:cNvCxnSpPr/>
            <p:nvPr/>
          </p:nvCxnSpPr>
          <p:spPr>
            <a:xfrm rot="5400000">
              <a:off x="2420144" y="6180490"/>
              <a:ext cx="288032" cy="0"/>
            </a:xfrm>
            <a:prstGeom prst="line">
              <a:avLst/>
            </a:prstGeom>
            <a:ln w="28575">
              <a:solidFill>
                <a:srgbClr val="666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Gerade Verbindung 141"/>
            <p:cNvCxnSpPr/>
            <p:nvPr/>
          </p:nvCxnSpPr>
          <p:spPr>
            <a:xfrm rot="5400000">
              <a:off x="2572544" y="6180490"/>
              <a:ext cx="28803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3" name="Textfeld 142"/>
            <p:cNvSpPr txBox="1"/>
            <p:nvPr/>
          </p:nvSpPr>
          <p:spPr>
            <a:xfrm>
              <a:off x="2890058" y="5990224"/>
              <a:ext cx="35899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mtClean="0"/>
                <a:t>= detector hits from different events</a:t>
              </a:r>
              <a:endParaRPr lang="de-DE"/>
            </a:p>
          </p:txBody>
        </p:sp>
      </p:grpSp>
      <p:cxnSp>
        <p:nvCxnSpPr>
          <p:cNvPr id="145" name="Gerade Verbindung 144"/>
          <p:cNvCxnSpPr/>
          <p:nvPr/>
        </p:nvCxnSpPr>
        <p:spPr>
          <a:xfrm rot="5400000">
            <a:off x="1907704" y="3573016"/>
            <a:ext cx="28803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Gerade Verbindung 146"/>
          <p:cNvCxnSpPr/>
          <p:nvPr/>
        </p:nvCxnSpPr>
        <p:spPr>
          <a:xfrm rot="5400000">
            <a:off x="2771800" y="3573016"/>
            <a:ext cx="28803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Gerade Verbindung 147"/>
          <p:cNvCxnSpPr/>
          <p:nvPr/>
        </p:nvCxnSpPr>
        <p:spPr>
          <a:xfrm rot="5400000">
            <a:off x="2195736" y="3573016"/>
            <a:ext cx="28803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Gerade Verbindung 148"/>
          <p:cNvCxnSpPr/>
          <p:nvPr/>
        </p:nvCxnSpPr>
        <p:spPr>
          <a:xfrm rot="5400000">
            <a:off x="2699791" y="3573016"/>
            <a:ext cx="28803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Gerade Verbindung 149"/>
          <p:cNvCxnSpPr/>
          <p:nvPr/>
        </p:nvCxnSpPr>
        <p:spPr>
          <a:xfrm rot="5400000">
            <a:off x="3563887" y="3573016"/>
            <a:ext cx="28803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Gerade Verbindung 150"/>
          <p:cNvCxnSpPr/>
          <p:nvPr/>
        </p:nvCxnSpPr>
        <p:spPr>
          <a:xfrm rot="5400000">
            <a:off x="2987823" y="3573016"/>
            <a:ext cx="28803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Gerade Verbindung 151"/>
          <p:cNvCxnSpPr/>
          <p:nvPr/>
        </p:nvCxnSpPr>
        <p:spPr>
          <a:xfrm rot="5400000">
            <a:off x="4139952" y="3573016"/>
            <a:ext cx="28803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Gerade Verbindung 152"/>
          <p:cNvCxnSpPr/>
          <p:nvPr/>
        </p:nvCxnSpPr>
        <p:spPr>
          <a:xfrm rot="5400000">
            <a:off x="5004048" y="3573016"/>
            <a:ext cx="28803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Gerade Verbindung 153"/>
          <p:cNvCxnSpPr/>
          <p:nvPr/>
        </p:nvCxnSpPr>
        <p:spPr>
          <a:xfrm rot="5400000">
            <a:off x="4427984" y="3573016"/>
            <a:ext cx="28803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Gerade Verbindung 154"/>
          <p:cNvCxnSpPr/>
          <p:nvPr/>
        </p:nvCxnSpPr>
        <p:spPr>
          <a:xfrm rot="5400000">
            <a:off x="4572000" y="3573016"/>
            <a:ext cx="28803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Gerade Verbindung 155"/>
          <p:cNvCxnSpPr/>
          <p:nvPr/>
        </p:nvCxnSpPr>
        <p:spPr>
          <a:xfrm rot="5400000">
            <a:off x="5436096" y="3573016"/>
            <a:ext cx="28803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Gerade Verbindung 156"/>
          <p:cNvCxnSpPr/>
          <p:nvPr/>
        </p:nvCxnSpPr>
        <p:spPr>
          <a:xfrm rot="5400000">
            <a:off x="4860032" y="3573016"/>
            <a:ext cx="28803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8" name="Gruppieren 157"/>
          <p:cNvGrpSpPr/>
          <p:nvPr/>
        </p:nvGrpSpPr>
        <p:grpSpPr>
          <a:xfrm>
            <a:off x="2843808" y="4149080"/>
            <a:ext cx="3528392" cy="288032"/>
            <a:chOff x="2843808" y="4725144"/>
            <a:chExt cx="3528392" cy="288032"/>
          </a:xfrm>
        </p:grpSpPr>
        <p:cxnSp>
          <p:nvCxnSpPr>
            <p:cNvPr id="159" name="Gerade Verbindung 158"/>
            <p:cNvCxnSpPr/>
            <p:nvPr/>
          </p:nvCxnSpPr>
          <p:spPr>
            <a:xfrm rot="5400000">
              <a:off x="2699792" y="4869160"/>
              <a:ext cx="288032" cy="0"/>
            </a:xfrm>
            <a:prstGeom prst="line">
              <a:avLst/>
            </a:prstGeom>
            <a:ln w="28575">
              <a:solidFill>
                <a:srgbClr val="006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Gerade Verbindung 159"/>
            <p:cNvCxnSpPr/>
            <p:nvPr/>
          </p:nvCxnSpPr>
          <p:spPr>
            <a:xfrm rot="5400000">
              <a:off x="3563888" y="4869160"/>
              <a:ext cx="288032" cy="0"/>
            </a:xfrm>
            <a:prstGeom prst="line">
              <a:avLst/>
            </a:prstGeom>
            <a:ln w="28575">
              <a:solidFill>
                <a:srgbClr val="006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Gerade Verbindung 160"/>
            <p:cNvCxnSpPr/>
            <p:nvPr/>
          </p:nvCxnSpPr>
          <p:spPr>
            <a:xfrm rot="5400000">
              <a:off x="2987824" y="4869160"/>
              <a:ext cx="288032" cy="0"/>
            </a:xfrm>
            <a:prstGeom prst="line">
              <a:avLst/>
            </a:prstGeom>
            <a:ln w="28575">
              <a:solidFill>
                <a:srgbClr val="006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Gerade Verbindung 161"/>
            <p:cNvCxnSpPr/>
            <p:nvPr/>
          </p:nvCxnSpPr>
          <p:spPr>
            <a:xfrm rot="5400000">
              <a:off x="3491879" y="4869160"/>
              <a:ext cx="288032" cy="0"/>
            </a:xfrm>
            <a:prstGeom prst="line">
              <a:avLst/>
            </a:prstGeom>
            <a:ln w="28575">
              <a:solidFill>
                <a:srgbClr val="006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Gerade Verbindung 162"/>
            <p:cNvCxnSpPr/>
            <p:nvPr/>
          </p:nvCxnSpPr>
          <p:spPr>
            <a:xfrm rot="5400000">
              <a:off x="4355975" y="4869160"/>
              <a:ext cx="288032" cy="0"/>
            </a:xfrm>
            <a:prstGeom prst="line">
              <a:avLst/>
            </a:prstGeom>
            <a:ln w="28575">
              <a:solidFill>
                <a:srgbClr val="006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Gerade Verbindung 163"/>
            <p:cNvCxnSpPr/>
            <p:nvPr/>
          </p:nvCxnSpPr>
          <p:spPr>
            <a:xfrm rot="5400000">
              <a:off x="3779911" y="4869160"/>
              <a:ext cx="288032" cy="0"/>
            </a:xfrm>
            <a:prstGeom prst="line">
              <a:avLst/>
            </a:prstGeom>
            <a:ln w="28575">
              <a:solidFill>
                <a:srgbClr val="006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Gerade Verbindung 164"/>
            <p:cNvCxnSpPr/>
            <p:nvPr/>
          </p:nvCxnSpPr>
          <p:spPr>
            <a:xfrm rot="5400000">
              <a:off x="4932040" y="4869160"/>
              <a:ext cx="288032" cy="0"/>
            </a:xfrm>
            <a:prstGeom prst="line">
              <a:avLst/>
            </a:prstGeom>
            <a:ln w="28575">
              <a:solidFill>
                <a:srgbClr val="006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Gerade Verbindung 165"/>
            <p:cNvCxnSpPr/>
            <p:nvPr/>
          </p:nvCxnSpPr>
          <p:spPr>
            <a:xfrm rot="5400000">
              <a:off x="5796136" y="4869160"/>
              <a:ext cx="288032" cy="0"/>
            </a:xfrm>
            <a:prstGeom prst="line">
              <a:avLst/>
            </a:prstGeom>
            <a:ln w="28575">
              <a:solidFill>
                <a:srgbClr val="006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Gerade Verbindung 166"/>
            <p:cNvCxnSpPr/>
            <p:nvPr/>
          </p:nvCxnSpPr>
          <p:spPr>
            <a:xfrm rot="5400000">
              <a:off x="5220072" y="4869160"/>
              <a:ext cx="288032" cy="0"/>
            </a:xfrm>
            <a:prstGeom prst="line">
              <a:avLst/>
            </a:prstGeom>
            <a:ln w="28575">
              <a:solidFill>
                <a:srgbClr val="006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Gerade Verbindung 167"/>
            <p:cNvCxnSpPr/>
            <p:nvPr/>
          </p:nvCxnSpPr>
          <p:spPr>
            <a:xfrm rot="5400000">
              <a:off x="5364088" y="4869160"/>
              <a:ext cx="288032" cy="0"/>
            </a:xfrm>
            <a:prstGeom prst="line">
              <a:avLst/>
            </a:prstGeom>
            <a:ln w="28575">
              <a:solidFill>
                <a:srgbClr val="006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Gerade Verbindung 168"/>
            <p:cNvCxnSpPr/>
            <p:nvPr/>
          </p:nvCxnSpPr>
          <p:spPr>
            <a:xfrm rot="5400000">
              <a:off x="6228184" y="4869160"/>
              <a:ext cx="288032" cy="0"/>
            </a:xfrm>
            <a:prstGeom prst="line">
              <a:avLst/>
            </a:prstGeom>
            <a:ln w="28575">
              <a:solidFill>
                <a:srgbClr val="006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Gerade Verbindung 169"/>
            <p:cNvCxnSpPr/>
            <p:nvPr/>
          </p:nvCxnSpPr>
          <p:spPr>
            <a:xfrm rot="5400000">
              <a:off x="5652120" y="4869160"/>
              <a:ext cx="288032" cy="0"/>
            </a:xfrm>
            <a:prstGeom prst="line">
              <a:avLst/>
            </a:prstGeom>
            <a:ln w="28575">
              <a:solidFill>
                <a:srgbClr val="006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1" name="Gruppieren 170"/>
          <p:cNvGrpSpPr/>
          <p:nvPr/>
        </p:nvGrpSpPr>
        <p:grpSpPr>
          <a:xfrm>
            <a:off x="4932040" y="4797152"/>
            <a:ext cx="3528392" cy="288032"/>
            <a:chOff x="4932040" y="4814014"/>
            <a:chExt cx="3528392" cy="288032"/>
          </a:xfrm>
        </p:grpSpPr>
        <p:cxnSp>
          <p:nvCxnSpPr>
            <p:cNvPr id="172" name="Gerade Verbindung 171"/>
            <p:cNvCxnSpPr/>
            <p:nvPr/>
          </p:nvCxnSpPr>
          <p:spPr>
            <a:xfrm rot="5400000">
              <a:off x="4788024" y="4958030"/>
              <a:ext cx="28803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Gerade Verbindung 172"/>
            <p:cNvCxnSpPr/>
            <p:nvPr/>
          </p:nvCxnSpPr>
          <p:spPr>
            <a:xfrm rot="5400000">
              <a:off x="5652120" y="4958030"/>
              <a:ext cx="28803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Gerade Verbindung 173"/>
            <p:cNvCxnSpPr/>
            <p:nvPr/>
          </p:nvCxnSpPr>
          <p:spPr>
            <a:xfrm rot="5400000">
              <a:off x="5076056" y="4958030"/>
              <a:ext cx="28803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Gerade Verbindung 174"/>
            <p:cNvCxnSpPr/>
            <p:nvPr/>
          </p:nvCxnSpPr>
          <p:spPr>
            <a:xfrm rot="5400000">
              <a:off x="5580111" y="4958030"/>
              <a:ext cx="28803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Gerade Verbindung 175"/>
            <p:cNvCxnSpPr/>
            <p:nvPr/>
          </p:nvCxnSpPr>
          <p:spPr>
            <a:xfrm rot="5400000">
              <a:off x="6444207" y="4958030"/>
              <a:ext cx="28803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Gerade Verbindung 176"/>
            <p:cNvCxnSpPr/>
            <p:nvPr/>
          </p:nvCxnSpPr>
          <p:spPr>
            <a:xfrm rot="5400000">
              <a:off x="5868143" y="4958030"/>
              <a:ext cx="28803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Gerade Verbindung 177"/>
            <p:cNvCxnSpPr/>
            <p:nvPr/>
          </p:nvCxnSpPr>
          <p:spPr>
            <a:xfrm rot="5400000">
              <a:off x="7020272" y="4958030"/>
              <a:ext cx="28803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Gerade Verbindung 178"/>
            <p:cNvCxnSpPr/>
            <p:nvPr/>
          </p:nvCxnSpPr>
          <p:spPr>
            <a:xfrm rot="5400000">
              <a:off x="7884368" y="4958030"/>
              <a:ext cx="28803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Gerade Verbindung 179"/>
            <p:cNvCxnSpPr/>
            <p:nvPr/>
          </p:nvCxnSpPr>
          <p:spPr>
            <a:xfrm rot="5400000">
              <a:off x="7308304" y="4958030"/>
              <a:ext cx="28803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Gerade Verbindung 180"/>
            <p:cNvCxnSpPr/>
            <p:nvPr/>
          </p:nvCxnSpPr>
          <p:spPr>
            <a:xfrm rot="5400000">
              <a:off x="7452320" y="4958030"/>
              <a:ext cx="28803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Gerade Verbindung 181"/>
            <p:cNvCxnSpPr/>
            <p:nvPr/>
          </p:nvCxnSpPr>
          <p:spPr>
            <a:xfrm rot="5400000">
              <a:off x="8316416" y="4958030"/>
              <a:ext cx="28803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Gerade Verbindung 182"/>
            <p:cNvCxnSpPr/>
            <p:nvPr/>
          </p:nvCxnSpPr>
          <p:spPr>
            <a:xfrm rot="5400000">
              <a:off x="7740352" y="4958030"/>
              <a:ext cx="28803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4" name="Rechteck 183"/>
          <p:cNvSpPr/>
          <p:nvPr/>
        </p:nvSpPr>
        <p:spPr>
          <a:xfrm>
            <a:off x="395536" y="3284984"/>
            <a:ext cx="1296144" cy="50405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Event 1</a:t>
            </a:r>
            <a:endParaRPr lang="de-DE" dirty="0"/>
          </a:p>
        </p:txBody>
      </p:sp>
      <p:sp>
        <p:nvSpPr>
          <p:cNvPr id="185" name="Rechteck 184"/>
          <p:cNvSpPr/>
          <p:nvPr/>
        </p:nvSpPr>
        <p:spPr>
          <a:xfrm>
            <a:off x="395536" y="4005064"/>
            <a:ext cx="1296144" cy="50405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Event 2</a:t>
            </a:r>
            <a:endParaRPr lang="de-DE" dirty="0"/>
          </a:p>
        </p:txBody>
      </p:sp>
      <p:sp>
        <p:nvSpPr>
          <p:cNvPr id="186" name="Rechteck 185"/>
          <p:cNvSpPr/>
          <p:nvPr/>
        </p:nvSpPr>
        <p:spPr>
          <a:xfrm>
            <a:off x="395536" y="4725144"/>
            <a:ext cx="1296144" cy="50405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Event 3</a:t>
            </a:r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3131840" y="1907540"/>
            <a:ext cx="2445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Wanted</a:t>
            </a:r>
            <a:r>
              <a:rPr lang="de-DE" dirty="0" smtClean="0"/>
              <a:t> </a:t>
            </a:r>
            <a:r>
              <a:rPr lang="de-DE" dirty="0" err="1" smtClean="0"/>
              <a:t>data</a:t>
            </a:r>
            <a:r>
              <a:rPr lang="de-DE" dirty="0" smtClean="0"/>
              <a:t> </a:t>
            </a:r>
            <a:r>
              <a:rPr lang="de-DE" dirty="0" err="1" smtClean="0"/>
              <a:t>structure</a:t>
            </a:r>
            <a:endParaRPr lang="en-US" dirty="0"/>
          </a:p>
        </p:txBody>
      </p:sp>
      <p:sp>
        <p:nvSpPr>
          <p:cNvPr id="187" name="Textfeld 186"/>
          <p:cNvSpPr txBox="1"/>
          <p:nvPr/>
        </p:nvSpPr>
        <p:spPr>
          <a:xfrm>
            <a:off x="3203848" y="2927851"/>
            <a:ext cx="24032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Data </a:t>
            </a:r>
            <a:r>
              <a:rPr lang="de-DE" dirty="0" err="1" smtClean="0"/>
              <a:t>structure</a:t>
            </a:r>
            <a:r>
              <a:rPr lang="de-DE" dirty="0" smtClean="0"/>
              <a:t> in </a:t>
            </a:r>
            <a:r>
              <a:rPr lang="de-DE" dirty="0" err="1" smtClean="0"/>
              <a:t>Tree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9989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Times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take</a:t>
            </a:r>
            <a:r>
              <a:rPr lang="de-DE" dirty="0" smtClean="0"/>
              <a:t> </a:t>
            </a:r>
            <a:r>
              <a:rPr lang="de-DE" dirty="0" err="1" smtClean="0"/>
              <a:t>into</a:t>
            </a:r>
            <a:r>
              <a:rPr lang="de-DE" dirty="0" smtClean="0"/>
              <a:t> </a:t>
            </a:r>
            <a:r>
              <a:rPr lang="de-DE" dirty="0" err="1" smtClean="0"/>
              <a:t>account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xplosion 2 3"/>
          <p:cNvSpPr/>
          <p:nvPr/>
        </p:nvSpPr>
        <p:spPr>
          <a:xfrm>
            <a:off x="1475656" y="4149080"/>
            <a:ext cx="914400" cy="914400"/>
          </a:xfrm>
          <a:prstGeom prst="irregularSeal2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feld 50"/>
          <p:cNvSpPr txBox="1"/>
          <p:nvPr/>
        </p:nvSpPr>
        <p:spPr>
          <a:xfrm>
            <a:off x="1763688" y="5301208"/>
            <a:ext cx="1714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EventTime</a:t>
            </a:r>
            <a:r>
              <a:rPr lang="de-DE" dirty="0" smtClean="0"/>
              <a:t> [</a:t>
            </a:r>
            <a:r>
              <a:rPr lang="de-DE" dirty="0" err="1" smtClean="0"/>
              <a:t>ns</a:t>
            </a:r>
            <a:r>
              <a:rPr lang="de-DE" dirty="0" smtClean="0"/>
              <a:t>]</a:t>
            </a:r>
            <a:endParaRPr lang="en-US" dirty="0"/>
          </a:p>
        </p:txBody>
      </p:sp>
      <p:sp>
        <p:nvSpPr>
          <p:cNvPr id="54" name="Rechteck 53"/>
          <p:cNvSpPr/>
          <p:nvPr/>
        </p:nvSpPr>
        <p:spPr>
          <a:xfrm>
            <a:off x="971600" y="1196752"/>
            <a:ext cx="1872208" cy="19442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de-DE" dirty="0" err="1" smtClean="0">
                <a:solidFill>
                  <a:schemeClr val="tx1"/>
                </a:solidFill>
              </a:rPr>
              <a:t>EventTime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7267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1" grpId="0"/>
    </p:bldLst>
  </p:timing>
</p:sld>
</file>

<file path=ppt/theme/theme1.xml><?xml version="1.0" encoding="utf-8"?>
<a:theme xmlns:a="http://schemas.openxmlformats.org/drawingml/2006/main" name="PANDA_Meeting_Vorlage_v2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PANDA_Meeting_Vorlage_v2.potx</Template>
  <TotalTime>0</TotalTime>
  <Words>1931</Words>
  <Application>Microsoft Macintosh PowerPoint</Application>
  <PresentationFormat>Bildschirmpräsentation (4:3)</PresentationFormat>
  <Paragraphs>399</Paragraphs>
  <Slides>60</Slides>
  <Notes>1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60</vt:i4>
      </vt:variant>
    </vt:vector>
  </HeadingPairs>
  <TitlesOfParts>
    <vt:vector size="61" baseType="lpstr">
      <vt:lpstr>PANDA_Meeting_Vorlage_v2</vt:lpstr>
      <vt:lpstr>Time-based simulation</vt:lpstr>
      <vt:lpstr>Time-Based Simulation</vt:lpstr>
      <vt:lpstr>Time-Based Simulation</vt:lpstr>
      <vt:lpstr>Event Mixing (Mohammad’s work)</vt:lpstr>
      <vt:lpstr>How do events overlap?</vt:lpstr>
      <vt:lpstr>Event Structure and Detector Response</vt:lpstr>
      <vt:lpstr>Event Structure and Detector Response</vt:lpstr>
      <vt:lpstr>Event Structure and Detector Response</vt:lpstr>
      <vt:lpstr>Times to take into account</vt:lpstr>
      <vt:lpstr>Times to take into account</vt:lpstr>
      <vt:lpstr>Times to take into account</vt:lpstr>
      <vt:lpstr>Times to take into account</vt:lpstr>
      <vt:lpstr>Times to take into account</vt:lpstr>
      <vt:lpstr>Times to take into account</vt:lpstr>
      <vt:lpstr>Times to take into account</vt:lpstr>
      <vt:lpstr>Times to take into account</vt:lpstr>
      <vt:lpstr>Times to take into account</vt:lpstr>
      <vt:lpstr>Dead Time</vt:lpstr>
      <vt:lpstr>Necessary Times</vt:lpstr>
      <vt:lpstr>Necessary Times</vt:lpstr>
      <vt:lpstr>Necessary Times</vt:lpstr>
      <vt:lpstr>Necessary Times</vt:lpstr>
      <vt:lpstr>FairWriteoutBuffer</vt:lpstr>
      <vt:lpstr>Sorting the data</vt:lpstr>
      <vt:lpstr>Sorting the data</vt:lpstr>
      <vt:lpstr>Technical implementation – Ring Sorter</vt:lpstr>
      <vt:lpstr>Digi Data randomized</vt:lpstr>
      <vt:lpstr>Digi Data randomized</vt:lpstr>
      <vt:lpstr>Digi Data Sorted</vt:lpstr>
      <vt:lpstr>Digi Data Sorted</vt:lpstr>
      <vt:lpstr>Reading back the data</vt:lpstr>
      <vt:lpstr>Reading back data</vt:lpstr>
      <vt:lpstr>What is a Functor?</vt:lpstr>
      <vt:lpstr>Data packaging</vt:lpstr>
      <vt:lpstr>GEM Tracking Efficiency</vt:lpstr>
      <vt:lpstr>GEM Event Building</vt:lpstr>
      <vt:lpstr>Event Builder</vt:lpstr>
      <vt:lpstr>Event Builder</vt:lpstr>
      <vt:lpstr>Event Builder</vt:lpstr>
      <vt:lpstr>Event Builder</vt:lpstr>
      <vt:lpstr>GEM Event Reconstruction</vt:lpstr>
      <vt:lpstr>Event Display</vt:lpstr>
      <vt:lpstr>Event Building</vt:lpstr>
      <vt:lpstr>How to implement it</vt:lpstr>
      <vt:lpstr>Storing the data</vt:lpstr>
      <vt:lpstr>STEP 1</vt:lpstr>
      <vt:lpstr>STEP 2</vt:lpstr>
      <vt:lpstr>STEP 2b</vt:lpstr>
      <vt:lpstr>Modify</vt:lpstr>
      <vt:lpstr>STEP 3</vt:lpstr>
      <vt:lpstr>STEP 3</vt:lpstr>
      <vt:lpstr>STEP 4</vt:lpstr>
      <vt:lpstr>STEP 5</vt:lpstr>
      <vt:lpstr>STEP 6</vt:lpstr>
      <vt:lpstr>STEP 7</vt:lpstr>
      <vt:lpstr>Test it</vt:lpstr>
      <vt:lpstr>STEP 8</vt:lpstr>
      <vt:lpstr>STEP 8</vt:lpstr>
      <vt:lpstr>STEP 9</vt:lpstr>
      <vt:lpstr>MVD Examples</vt:lpstr>
    </vt:vector>
  </TitlesOfParts>
  <Company>Tema AG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dott</dc:creator>
  <cp:lastModifiedBy>Tobias Stockmanns</cp:lastModifiedBy>
  <cp:revision>1562</cp:revision>
  <cp:lastPrinted>2014-09-02T12:21:31Z</cp:lastPrinted>
  <dcterms:created xsi:type="dcterms:W3CDTF">2006-01-19T12:56:44Z</dcterms:created>
  <dcterms:modified xsi:type="dcterms:W3CDTF">2017-07-05T03:17:17Z</dcterms:modified>
</cp:coreProperties>
</file>