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notesSlides/notesSlide3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8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notesSlides/notesSlide15.xml" ContentType="application/vnd.openxmlformats-officedocument.presentationml.notesSlide+xml"/>
  <Override PartName="/ppt/embeddings/oleObject12.bin" ContentType="application/vnd.openxmlformats-officedocument.oleObject"/>
  <Override PartName="/ppt/notesSlides/notesSlide16.xml" ContentType="application/vnd.openxmlformats-officedocument.presentationml.notesSlide+xml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notesSlides/notesSlide17.xml" ContentType="application/vnd.openxmlformats-officedocument.presentationml.notesSlide+xml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notesSlides/notesSlide18.xml" ContentType="application/vnd.openxmlformats-officedocument.presentationml.notesSlide+xml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notesSlides/notesSlide19.xml" ContentType="application/vnd.openxmlformats-officedocument.presentationml.notesSlide+xml"/>
  <Override PartName="/ppt/embeddings/oleObject19.bin" ContentType="application/vnd.openxmlformats-officedocument.oleObject"/>
  <Override PartName="/ppt/tags/tag1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2.xml" ContentType="application/vnd.openxmlformats-officedocument.presentationml.tags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6" r:id="rId2"/>
    <p:sldId id="258" r:id="rId3"/>
    <p:sldId id="298" r:id="rId4"/>
    <p:sldId id="299" r:id="rId5"/>
    <p:sldId id="300" r:id="rId6"/>
    <p:sldId id="301" r:id="rId7"/>
    <p:sldId id="303" r:id="rId8"/>
    <p:sldId id="302" r:id="rId9"/>
    <p:sldId id="304" r:id="rId10"/>
    <p:sldId id="296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97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</p:sldIdLst>
  <p:sldSz cx="9144000" cy="6858000" type="screen4x3"/>
  <p:notesSz cx="6794500" cy="9906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3F9FC"/>
    <a:srgbClr val="F3F9FB"/>
    <a:srgbClr val="48FF59"/>
    <a:srgbClr val="F0B47D"/>
    <a:srgbClr val="99CCFF"/>
    <a:srgbClr val="66FFFF"/>
    <a:srgbClr val="515355"/>
    <a:srgbClr val="FFCCFF"/>
    <a:srgbClr val="3136FF"/>
    <a:srgbClr val="005B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09" autoAdjust="0"/>
    <p:restoredTop sz="82122" autoAdjust="0"/>
  </p:normalViewPr>
  <p:slideViewPr>
    <p:cSldViewPr>
      <p:cViewPr varScale="1">
        <p:scale>
          <a:sx n="90" d="100"/>
          <a:sy n="90" d="100"/>
        </p:scale>
        <p:origin x="-1520" y="-104"/>
      </p:cViewPr>
      <p:guideLst>
        <p:guide orient="horz" pos="4176"/>
        <p:guide orient="horz" pos="1392"/>
        <p:guide orient="horz" pos="144"/>
        <p:guide orient="horz"/>
        <p:guide orient="horz" pos="672"/>
        <p:guide pos="5759"/>
        <p:guide pos="480"/>
        <p:guide pos="4704"/>
        <p:guide pos="56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3" d="100"/>
        <a:sy n="6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handoutMaster" Target="handoutMasters/handout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4" Type="http://schemas.openxmlformats.org/officeDocument/2006/relationships/image" Target="../media/image10.wmf"/><Relationship Id="rId5" Type="http://schemas.openxmlformats.org/officeDocument/2006/relationships/image" Target="../media/image11.wmf"/><Relationship Id="rId6" Type="http://schemas.openxmlformats.org/officeDocument/2006/relationships/image" Target="../media/image12.wmf"/><Relationship Id="rId1" Type="http://schemas.openxmlformats.org/officeDocument/2006/relationships/image" Target="../media/image7.wmf"/><Relationship Id="rId2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Relationship Id="rId2" Type="http://schemas.openxmlformats.org/officeDocument/2006/relationships/image" Target="../media/image32.wmf"/><Relationship Id="rId3" Type="http://schemas.openxmlformats.org/officeDocument/2006/relationships/image" Target="../media/image3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Relationship Id="rId2" Type="http://schemas.openxmlformats.org/officeDocument/2006/relationships/image" Target="../media/image3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Relationship Id="rId2" Type="http://schemas.openxmlformats.org/officeDocument/2006/relationships/image" Target="../media/image3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Relationship Id="rId2" Type="http://schemas.openxmlformats.org/officeDocument/2006/relationships/image" Target="../media/image3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53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3" tIns="45437" rIns="90873" bIns="4543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17" y="0"/>
            <a:ext cx="2944283" cy="53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3" tIns="45437" rIns="90873" bIns="4543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1095"/>
            <a:ext cx="2944283" cy="53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3" tIns="45437" rIns="90873" bIns="4543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17" y="9411095"/>
            <a:ext cx="2944283" cy="53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3" tIns="45437" rIns="90873" bIns="4543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7BD4CAD-8F8A-4058-9B05-1B2390AB2EC8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74946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3" tIns="45437" rIns="90873" bIns="4543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645" y="0"/>
            <a:ext cx="2944283" cy="49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3" tIns="45437" rIns="90873" bIns="4543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2950"/>
            <a:ext cx="4951412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548"/>
            <a:ext cx="5435600" cy="4457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3" tIns="45437" rIns="90873" bIns="454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515"/>
            <a:ext cx="2944283" cy="49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3" tIns="45437" rIns="90873" bIns="4543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645" y="9409515"/>
            <a:ext cx="2944283" cy="49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3" tIns="45437" rIns="90873" bIns="4543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E92B8FC-7748-402F-93AD-E4B758DDD959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58814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350D13-BA62-49C1-8E3A-E2E0FE3ABEEE}" type="slidenum">
              <a:rPr lang="de-DE" smtClean="0"/>
              <a:pPr/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32F3AE7-A4D7-4C4C-9FAF-393A99775C95}" type="slidenum">
              <a:rPr lang="it-IT">
                <a:latin typeface="Calibri" charset="0"/>
              </a:rPr>
              <a:pPr eaLnBrk="1" hangingPunct="1"/>
              <a:t>15</a:t>
            </a:fld>
            <a:endParaRPr lang="it-IT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C1A8EDE-E9F8-AC4A-8A8E-D09D5346645F}" type="slidenum">
              <a:rPr lang="it-IT">
                <a:latin typeface="Calibri" charset="0"/>
              </a:rPr>
              <a:pPr eaLnBrk="1" hangingPunct="1"/>
              <a:t>20</a:t>
            </a:fld>
            <a:endParaRPr lang="it-IT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2D36D75-9306-7B4C-BE7D-73E2CEF8B850}" type="slidenum">
              <a:rPr lang="en-GB">
                <a:latin typeface="Calibri" charset="0"/>
              </a:rPr>
              <a:pPr eaLnBrk="1" hangingPunct="1"/>
              <a:t>21</a:t>
            </a:fld>
            <a:endParaRPr lang="en-GB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B021521-1F5A-3942-A679-45E7176D3D44}" type="slidenum">
              <a:rPr lang="en-GB">
                <a:latin typeface="Calibri" charset="0"/>
              </a:rPr>
              <a:pPr eaLnBrk="1" hangingPunct="1"/>
              <a:t>22</a:t>
            </a:fld>
            <a:endParaRPr lang="en-GB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1E15DB3-3F1F-9A43-9933-6B2A40768D6E}" type="slidenum">
              <a:rPr lang="en-GB">
                <a:latin typeface="Calibri" charset="0"/>
              </a:rPr>
              <a:pPr eaLnBrk="1" hangingPunct="1"/>
              <a:t>23</a:t>
            </a:fld>
            <a:endParaRPr lang="en-GB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9A91575-6A40-144B-BBBE-3F64F2C54A19}" type="slidenum">
              <a:rPr lang="en-GB">
                <a:latin typeface="Calibri" charset="0"/>
              </a:rPr>
              <a:pPr eaLnBrk="1" hangingPunct="1"/>
              <a:t>24</a:t>
            </a:fld>
            <a:endParaRPr lang="en-GB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4F13D4B-FC8C-9C4B-A2C8-56D4E99C3DEC}" type="slidenum">
              <a:rPr lang="en-GB">
                <a:latin typeface="Calibri" charset="0"/>
              </a:rPr>
              <a:pPr eaLnBrk="1" hangingPunct="1"/>
              <a:t>25</a:t>
            </a:fld>
            <a:endParaRPr lang="en-GB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0A2C3E7-CB5C-B542-91D5-7F8DA566405A}" type="slidenum">
              <a:rPr lang="en-GB">
                <a:latin typeface="Calibri" charset="0"/>
              </a:rPr>
              <a:pPr eaLnBrk="1" hangingPunct="1"/>
              <a:t>26</a:t>
            </a:fld>
            <a:endParaRPr lang="en-GB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DBE1126-FCDD-5741-A05E-017E902F1171}" type="slidenum">
              <a:rPr lang="it-IT">
                <a:latin typeface="Calibri" charset="0"/>
              </a:rPr>
              <a:pPr eaLnBrk="1" hangingPunct="1"/>
              <a:t>27</a:t>
            </a:fld>
            <a:endParaRPr lang="it-IT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C43E3AA-DD9A-0840-9BDA-6683C4965101}" type="slidenum">
              <a:rPr lang="it-IT">
                <a:latin typeface="Calibri" charset="0"/>
              </a:rPr>
              <a:pPr eaLnBrk="1" hangingPunct="1"/>
              <a:t>29</a:t>
            </a:fld>
            <a:endParaRPr lang="it-IT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350D13-BA62-49C1-8E3A-E2E0FE3ABEEE}" type="slidenum">
              <a:rPr lang="de-DE" smtClean="0"/>
              <a:pPr/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25E862D-F29F-2041-A331-3F63E82E91F5}" type="slidenum">
              <a:rPr lang="it-IT">
                <a:latin typeface="Calibri" charset="0"/>
              </a:rPr>
              <a:pPr eaLnBrk="1" hangingPunct="1"/>
              <a:t>35</a:t>
            </a:fld>
            <a:endParaRPr lang="it-IT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98021A8-4F86-0448-9330-FDF5EB1F6E08}" type="slidenum">
              <a:rPr lang="it-IT">
                <a:latin typeface="Calibri" charset="0"/>
              </a:rPr>
              <a:pPr eaLnBrk="1" hangingPunct="1"/>
              <a:t>36</a:t>
            </a:fld>
            <a:endParaRPr lang="it-IT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63E0E9E-820C-2E4A-AFC1-F821CD30899B}" type="slidenum">
              <a:rPr lang="it-IT">
                <a:latin typeface="Calibri" charset="0"/>
              </a:rPr>
              <a:pPr eaLnBrk="1" hangingPunct="1"/>
              <a:t>37</a:t>
            </a:fld>
            <a:endParaRPr lang="it-IT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193456B-2A1D-8E45-A187-40FF0071E447}" type="slidenum">
              <a:rPr lang="it-IT">
                <a:latin typeface="Calibri" charset="0"/>
              </a:rPr>
              <a:pPr eaLnBrk="1" hangingPunct="1"/>
              <a:t>38</a:t>
            </a:fld>
            <a:endParaRPr lang="it-IT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DCC6322-7725-1841-A866-2608FB91C694}" type="slidenum">
              <a:rPr lang="it-IT">
                <a:latin typeface="Calibri" charset="0"/>
              </a:rPr>
              <a:pPr eaLnBrk="1" hangingPunct="1"/>
              <a:t>39</a:t>
            </a:fld>
            <a:endParaRPr lang="it-IT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AF96DBB-42E3-3047-8CFD-F034BE998C1F}" type="slidenum">
              <a:rPr lang="it-IT">
                <a:latin typeface="Calibri" charset="0"/>
              </a:rPr>
              <a:pPr eaLnBrk="1" hangingPunct="1"/>
              <a:t>40</a:t>
            </a:fld>
            <a:endParaRPr lang="it-IT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0E4D681-B2B2-3B43-902C-10E80A17FB60}" type="slidenum">
              <a:rPr lang="it-IT">
                <a:latin typeface="Calibri" charset="0"/>
              </a:rPr>
              <a:pPr eaLnBrk="1" hangingPunct="1"/>
              <a:t>41</a:t>
            </a:fld>
            <a:endParaRPr lang="it-IT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083763F-847F-FD47-A4BB-F623DA6B5F4B}" type="slidenum">
              <a:rPr lang="it-IT">
                <a:latin typeface="Calibri" charset="0"/>
              </a:rPr>
              <a:pPr eaLnBrk="1" hangingPunct="1"/>
              <a:t>42</a:t>
            </a:fld>
            <a:endParaRPr lang="it-IT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3B077C0-46A5-7241-9F0B-0A80B4664A8C}" type="slidenum">
              <a:rPr lang="it-IT">
                <a:latin typeface="Calibri" charset="0"/>
              </a:rPr>
              <a:pPr eaLnBrk="1" hangingPunct="1"/>
              <a:t>43</a:t>
            </a:fld>
            <a:endParaRPr lang="it-IT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023590D-78B1-784A-AAAD-C2F65001DFD6}" type="slidenum">
              <a:rPr lang="it-IT">
                <a:latin typeface="Calibri" charset="0"/>
              </a:rPr>
              <a:pPr eaLnBrk="1" hangingPunct="1"/>
              <a:t>44</a:t>
            </a:fld>
            <a:endParaRPr lang="it-IT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FCFCB0-505C-4DF2-AE49-AAE151BBAF77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7B6344B-F26B-FB4A-A8ED-40BB8FAD4F4D}" type="slidenum">
              <a:rPr lang="it-IT">
                <a:latin typeface="Calibri" charset="0"/>
              </a:rPr>
              <a:pPr eaLnBrk="1" hangingPunct="1"/>
              <a:t>45</a:t>
            </a:fld>
            <a:endParaRPr lang="it-IT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29C329-7280-4B7F-AB75-BC432C01F42A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2228AB-53DA-4426-AC6A-ADA982FCE332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C1A8EDE-E9F8-AC4A-8A8E-D09D5346645F}" type="slidenum">
              <a:rPr lang="it-IT">
                <a:latin typeface="Calibri" charset="0"/>
              </a:rPr>
              <a:pPr eaLnBrk="1" hangingPunct="1"/>
              <a:t>9</a:t>
            </a:fld>
            <a:endParaRPr lang="it-IT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331E455-294D-8A4A-BCB7-9F601DE179E7}" type="slidenum">
              <a:rPr lang="it-IT">
                <a:latin typeface="Calibri" charset="0"/>
              </a:rPr>
              <a:pPr eaLnBrk="1" hangingPunct="1"/>
              <a:t>11</a:t>
            </a:fld>
            <a:endParaRPr lang="it-IT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A06A92E-239C-8D43-BB0E-1C8C29A47A6A}" type="slidenum">
              <a:rPr lang="it-IT">
                <a:latin typeface="Calibri" charset="0"/>
              </a:rPr>
              <a:pPr eaLnBrk="1" hangingPunct="1"/>
              <a:t>12</a:t>
            </a:fld>
            <a:endParaRPr lang="it-IT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166B3E7-B52D-2542-81A6-42B2D491FF3A}" type="slidenum">
              <a:rPr lang="it-IT">
                <a:latin typeface="Calibri" charset="0"/>
              </a:rPr>
              <a:pPr eaLnBrk="1" hangingPunct="1"/>
              <a:t>14</a:t>
            </a:fld>
            <a:endParaRPr lang="it-IT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0" name="Rectangle 28"/>
          <p:cNvSpPr>
            <a:spLocks noChangeArrowheads="1"/>
          </p:cNvSpPr>
          <p:nvPr userDrawn="1"/>
        </p:nvSpPr>
        <p:spPr bwMode="auto">
          <a:xfrm>
            <a:off x="-1588" y="2286000"/>
            <a:ext cx="9144001" cy="4572000"/>
          </a:xfrm>
          <a:prstGeom prst="rect">
            <a:avLst/>
          </a:prstGeom>
          <a:solidFill>
            <a:srgbClr val="005B8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400">
              <a:solidFill>
                <a:srgbClr val="005B82"/>
              </a:solidFill>
              <a:ea typeface="ＭＳ Ｐゴシック" charset="-128"/>
            </a:endParaRPr>
          </a:p>
        </p:txBody>
      </p:sp>
      <p:sp>
        <p:nvSpPr>
          <p:cNvPr id="3103" name="Rectangle 31"/>
          <p:cNvSpPr>
            <a:spLocks noChangeArrowheads="1"/>
          </p:cNvSpPr>
          <p:nvPr userDrawn="1"/>
        </p:nvSpPr>
        <p:spPr bwMode="auto">
          <a:xfrm>
            <a:off x="0" y="2286000"/>
            <a:ext cx="125413" cy="2286000"/>
          </a:xfrm>
          <a:prstGeom prst="rect">
            <a:avLst/>
          </a:prstGeom>
          <a:solidFill>
            <a:srgbClr val="005B8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40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104" name="Rectangle 32"/>
          <p:cNvSpPr>
            <a:spLocks noChangeArrowheads="1"/>
          </p:cNvSpPr>
          <p:nvPr userDrawn="1"/>
        </p:nvSpPr>
        <p:spPr bwMode="auto">
          <a:xfrm>
            <a:off x="0" y="4572000"/>
            <a:ext cx="125413" cy="2286000"/>
          </a:xfrm>
          <a:prstGeom prst="rect">
            <a:avLst/>
          </a:prstGeom>
          <a:solidFill>
            <a:srgbClr val="51535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400">
              <a:ea typeface="ＭＳ Ｐゴシック" charset="-128"/>
            </a:endParaRPr>
          </a:p>
        </p:txBody>
      </p:sp>
      <p:sp>
        <p:nvSpPr>
          <p:cNvPr id="3115" name="Rectangle 43"/>
          <p:cNvSpPr>
            <a:spLocks noChangeArrowheads="1"/>
          </p:cNvSpPr>
          <p:nvPr userDrawn="1"/>
        </p:nvSpPr>
        <p:spPr bwMode="auto">
          <a:xfrm>
            <a:off x="115888" y="0"/>
            <a:ext cx="125412" cy="228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400">
              <a:ea typeface="ＭＳ Ｐゴシック" charset="-128"/>
            </a:endParaRPr>
          </a:p>
        </p:txBody>
      </p:sp>
      <p:sp>
        <p:nvSpPr>
          <p:cNvPr id="3116" name="Rectangle 44"/>
          <p:cNvSpPr>
            <a:spLocks noChangeArrowheads="1"/>
          </p:cNvSpPr>
          <p:nvPr userDrawn="1"/>
        </p:nvSpPr>
        <p:spPr bwMode="auto">
          <a:xfrm>
            <a:off x="114300" y="2286000"/>
            <a:ext cx="125413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40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117" name="Rectangle 45"/>
          <p:cNvSpPr>
            <a:spLocks noChangeArrowheads="1"/>
          </p:cNvSpPr>
          <p:nvPr userDrawn="1"/>
        </p:nvSpPr>
        <p:spPr bwMode="auto">
          <a:xfrm>
            <a:off x="114300" y="4572000"/>
            <a:ext cx="125413" cy="2286000"/>
          </a:xfrm>
          <a:prstGeom prst="rect">
            <a:avLst/>
          </a:prstGeom>
          <a:solidFill>
            <a:srgbClr val="DCDCD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400">
              <a:ea typeface="ＭＳ Ｐゴシック" charset="-128"/>
            </a:endParaRPr>
          </a:p>
        </p:txBody>
      </p:sp>
      <p:sp>
        <p:nvSpPr>
          <p:cNvPr id="3123" name="Text Box 51"/>
          <p:cNvSpPr txBox="1">
            <a:spLocks noChangeArrowheads="1"/>
          </p:cNvSpPr>
          <p:nvPr userDrawn="1"/>
        </p:nvSpPr>
        <p:spPr bwMode="auto">
          <a:xfrm>
            <a:off x="719138" y="5048250"/>
            <a:ext cx="38100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fld id="{586F53E7-1F83-4E1F-818E-07A90382E93B}" type="datetime4">
              <a:rPr lang="de-DE" sz="1400">
                <a:solidFill>
                  <a:srgbClr val="F4F4F4"/>
                </a:solidFill>
                <a:ea typeface="ＭＳ Ｐゴシック" charset="-128"/>
              </a:rPr>
              <a:pPr>
                <a:spcBef>
                  <a:spcPct val="50000"/>
                </a:spcBef>
              </a:pPr>
              <a:t>Juli 5, 2017</a:t>
            </a:fld>
            <a:endParaRPr lang="de-DE" sz="1400">
              <a:solidFill>
                <a:srgbClr val="F4F4F4"/>
              </a:solidFill>
              <a:ea typeface="ＭＳ Ｐゴシック" charset="-128"/>
            </a:endParaRPr>
          </a:p>
        </p:txBody>
      </p:sp>
      <p:pic>
        <p:nvPicPr>
          <p:cNvPr id="3126" name="Picture 54" descr="Logo_FZ_Jülich_NEU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254000"/>
            <a:ext cx="2514600" cy="814388"/>
          </a:xfrm>
          <a:prstGeom prst="rect">
            <a:avLst/>
          </a:prstGeom>
          <a:noFill/>
        </p:spPr>
      </p:pic>
      <p:sp>
        <p:nvSpPr>
          <p:cNvPr id="3128" name="Text Box 56"/>
          <p:cNvSpPr txBox="1">
            <a:spLocks noChangeArrowheads="1"/>
          </p:cNvSpPr>
          <p:nvPr userDrawn="1"/>
        </p:nvSpPr>
        <p:spPr bwMode="auto">
          <a:xfrm rot="-5400000">
            <a:off x="-1079500" y="933450"/>
            <a:ext cx="2476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900">
                <a:solidFill>
                  <a:srgbClr val="005B82"/>
                </a:solidFill>
                <a:latin typeface="Arial MT Bd" charset="0"/>
              </a:rPr>
              <a:t>Mitglied der Helmholtz-Gemeinschaft</a:t>
            </a:r>
          </a:p>
        </p:txBody>
      </p:sp>
      <p:sp>
        <p:nvSpPr>
          <p:cNvPr id="3130" name="Rectangle 58"/>
          <p:cNvSpPr>
            <a:spLocks noGrp="1" noChangeArrowheads="1"/>
          </p:cNvSpPr>
          <p:nvPr>
            <p:ph type="ctrTitle" sz="quarter"/>
          </p:nvPr>
        </p:nvSpPr>
        <p:spPr>
          <a:xfrm>
            <a:off x="719138" y="3070225"/>
            <a:ext cx="7772400" cy="719138"/>
          </a:xfrm>
        </p:spPr>
        <p:txBody>
          <a:bodyPr/>
          <a:lstStyle>
            <a:lvl1pPr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131" name="Rectangle 5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19138" y="3860800"/>
            <a:ext cx="7740650" cy="647700"/>
          </a:xfrm>
        </p:spPr>
        <p:txBody>
          <a:bodyPr/>
          <a:lstStyle>
            <a:lvl1pPr marL="0" indent="0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pic>
        <p:nvPicPr>
          <p:cNvPr id="2" name="Bild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7544" y="260648"/>
            <a:ext cx="3519488" cy="8028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8931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5793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714348" y="71414"/>
            <a:ext cx="6643734" cy="571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Mastertitelformat bearbeiten</a:t>
            </a:r>
          </a:p>
        </p:txBody>
      </p:sp>
      <p:sp>
        <p:nvSpPr>
          <p:cNvPr id="106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000108"/>
            <a:ext cx="7772400" cy="5019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81" name="Rectangle 57"/>
          <p:cNvSpPr>
            <a:spLocks noChangeArrowheads="1"/>
          </p:cNvSpPr>
          <p:nvPr/>
        </p:nvSpPr>
        <p:spPr bwMode="auto">
          <a:xfrm>
            <a:off x="1588" y="0"/>
            <a:ext cx="125412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400">
              <a:ea typeface="ＭＳ Ｐゴシック" charset="-128"/>
            </a:endParaRPr>
          </a:p>
        </p:txBody>
      </p:sp>
      <p:sp>
        <p:nvSpPr>
          <p:cNvPr id="1083" name="Rectangle 59"/>
          <p:cNvSpPr>
            <a:spLocks noChangeArrowheads="1"/>
          </p:cNvSpPr>
          <p:nvPr/>
        </p:nvSpPr>
        <p:spPr bwMode="auto">
          <a:xfrm>
            <a:off x="0" y="4572000"/>
            <a:ext cx="125413" cy="2286000"/>
          </a:xfrm>
          <a:prstGeom prst="rect">
            <a:avLst/>
          </a:prstGeom>
          <a:solidFill>
            <a:srgbClr val="51535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400">
              <a:ea typeface="ＭＳ Ｐゴシック" charset="-128"/>
            </a:endParaRPr>
          </a:p>
        </p:txBody>
      </p:sp>
      <p:sp>
        <p:nvSpPr>
          <p:cNvPr id="1085" name="Rectangle 61"/>
          <p:cNvSpPr>
            <a:spLocks noChangeArrowheads="1"/>
          </p:cNvSpPr>
          <p:nvPr/>
        </p:nvSpPr>
        <p:spPr bwMode="auto">
          <a:xfrm>
            <a:off x="115888" y="0"/>
            <a:ext cx="125412" cy="2286000"/>
          </a:xfrm>
          <a:prstGeom prst="rect">
            <a:avLst/>
          </a:prstGeom>
          <a:solidFill>
            <a:srgbClr val="005B8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400">
              <a:ea typeface="ＭＳ Ｐゴシック" charset="-128"/>
            </a:endParaRPr>
          </a:p>
        </p:txBody>
      </p:sp>
      <p:sp>
        <p:nvSpPr>
          <p:cNvPr id="1086" name="Rectangle 62"/>
          <p:cNvSpPr>
            <a:spLocks noChangeArrowheads="1"/>
          </p:cNvSpPr>
          <p:nvPr/>
        </p:nvSpPr>
        <p:spPr bwMode="auto">
          <a:xfrm>
            <a:off x="114300" y="2286000"/>
            <a:ext cx="125413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40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087" name="Rectangle 63"/>
          <p:cNvSpPr>
            <a:spLocks noChangeArrowheads="1"/>
          </p:cNvSpPr>
          <p:nvPr/>
        </p:nvSpPr>
        <p:spPr bwMode="auto">
          <a:xfrm>
            <a:off x="114300" y="4572000"/>
            <a:ext cx="125413" cy="2286000"/>
          </a:xfrm>
          <a:prstGeom prst="rect">
            <a:avLst/>
          </a:prstGeom>
          <a:solidFill>
            <a:srgbClr val="DCDCD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400">
              <a:ea typeface="ＭＳ Ｐゴシック" charset="-128"/>
            </a:endParaRPr>
          </a:p>
        </p:txBody>
      </p:sp>
      <p:pic>
        <p:nvPicPr>
          <p:cNvPr id="1094" name="Picture 70" descr="Logo_FZ_Jülich_NEU_rgb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67600" y="127000"/>
            <a:ext cx="1447800" cy="469900"/>
          </a:xfrm>
          <a:prstGeom prst="rect">
            <a:avLst/>
          </a:prstGeom>
          <a:noFill/>
        </p:spPr>
      </p:pic>
      <p:sp>
        <p:nvSpPr>
          <p:cNvPr id="1095" name="Text Box 71"/>
          <p:cNvSpPr txBox="1">
            <a:spLocks noChangeArrowheads="1"/>
          </p:cNvSpPr>
          <p:nvPr/>
        </p:nvSpPr>
        <p:spPr bwMode="auto">
          <a:xfrm>
            <a:off x="539750" y="6477000"/>
            <a:ext cx="7778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fld id="{BD801DE1-14FA-4832-8C83-29B11DD43F9E}" type="datetime4">
              <a:rPr lang="de-DE" sz="1000">
                <a:solidFill>
                  <a:srgbClr val="005B82"/>
                </a:solidFill>
              </a:rPr>
              <a:pPr/>
              <a:t>Juli 5, 2017</a:t>
            </a:fld>
            <a:endParaRPr lang="de-DE" sz="1000" dirty="0">
              <a:solidFill>
                <a:srgbClr val="005B82"/>
              </a:solidFill>
            </a:endParaRPr>
          </a:p>
        </p:txBody>
      </p:sp>
      <p:sp>
        <p:nvSpPr>
          <p:cNvPr id="1096" name="Text Box 72"/>
          <p:cNvSpPr txBox="1">
            <a:spLocks noChangeArrowheads="1"/>
          </p:cNvSpPr>
          <p:nvPr/>
        </p:nvSpPr>
        <p:spPr bwMode="auto">
          <a:xfrm>
            <a:off x="8328025" y="6477000"/>
            <a:ext cx="5651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de-DE" sz="1000">
                <a:solidFill>
                  <a:srgbClr val="005B82"/>
                </a:solidFill>
              </a:rPr>
              <a:t>Folie </a:t>
            </a:r>
            <a:fld id="{F540E0C8-EA85-4EB4-B9EB-180779D59F0A}" type="slidenum">
              <a:rPr lang="de-DE" sz="1000">
                <a:solidFill>
                  <a:srgbClr val="005B82"/>
                </a:solidFill>
              </a:rPr>
              <a:pPr/>
              <a:t>‹Nr.›</a:t>
            </a:fld>
            <a:endParaRPr lang="de-DE" sz="1000">
              <a:solidFill>
                <a:srgbClr val="005B82"/>
              </a:solidFill>
            </a:endParaRPr>
          </a:p>
        </p:txBody>
      </p:sp>
      <p:sp>
        <p:nvSpPr>
          <p:cNvPr id="12" name="Text Box 71"/>
          <p:cNvSpPr txBox="1">
            <a:spLocks noChangeArrowheads="1"/>
          </p:cNvSpPr>
          <p:nvPr/>
        </p:nvSpPr>
        <p:spPr bwMode="auto">
          <a:xfrm>
            <a:off x="4000496" y="6500834"/>
            <a:ext cx="115576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de-DE" sz="1000" dirty="0" smtClean="0">
                <a:solidFill>
                  <a:srgbClr val="005B82"/>
                </a:solidFill>
              </a:rPr>
              <a:t>Tobias Stockmanns </a:t>
            </a:r>
            <a:endParaRPr lang="de-DE" sz="1000" dirty="0">
              <a:solidFill>
                <a:srgbClr val="005B82"/>
              </a:solidFill>
            </a:endParaRPr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52320" y="6093296"/>
            <a:ext cx="1525663" cy="34804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5" r:id="rId4"/>
    <p:sldLayoutId id="2147483656" r:id="rId5"/>
    <p:sldLayoutId id="2147483657" r:id="rId6"/>
    <p:sldLayoutId id="2147483658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ts val="0"/>
        </a:spcBef>
        <a:spcAft>
          <a:spcPts val="600"/>
        </a:spcAft>
        <a:buClr>
          <a:srgbClr val="009EE0"/>
        </a:buClr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ts val="0"/>
        </a:spcBef>
        <a:spcAft>
          <a:spcPts val="600"/>
        </a:spcAft>
        <a:buClr>
          <a:srgbClr val="005B8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ts val="0"/>
        </a:spcBef>
        <a:spcAft>
          <a:spcPts val="600"/>
        </a:spcAft>
        <a:buClr>
          <a:srgbClr val="005B82"/>
        </a:buClr>
        <a:buFont typeface="Arial" pitchFamily="34" charset="0"/>
        <a:buChar char="•"/>
        <a:defRPr sz="2000" i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ts val="0"/>
        </a:spcBef>
        <a:spcAft>
          <a:spcPts val="600"/>
        </a:spcAft>
        <a:buClr>
          <a:srgbClr val="009EE0"/>
        </a:buClr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ts val="0"/>
        </a:spcBef>
        <a:spcAft>
          <a:spcPts val="600"/>
        </a:spcAft>
        <a:buClr>
          <a:srgbClr val="009EE0"/>
        </a:buClr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jpe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34.png"/><Relationship Id="rId5" Type="http://schemas.openxmlformats.org/officeDocument/2006/relationships/oleObject" Target="../embeddings/oleObject9.bin"/><Relationship Id="rId6" Type="http://schemas.openxmlformats.org/officeDocument/2006/relationships/image" Target="../media/image31.wmf"/><Relationship Id="rId7" Type="http://schemas.openxmlformats.org/officeDocument/2006/relationships/oleObject" Target="../embeddings/oleObject10.bin"/><Relationship Id="rId8" Type="http://schemas.openxmlformats.org/officeDocument/2006/relationships/image" Target="../media/image32.wmf"/><Relationship Id="rId9" Type="http://schemas.openxmlformats.org/officeDocument/2006/relationships/oleObject" Target="../embeddings/oleObject11.bin"/><Relationship Id="rId10" Type="http://schemas.openxmlformats.org/officeDocument/2006/relationships/image" Target="../media/image33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36.png"/><Relationship Id="rId5" Type="http://schemas.openxmlformats.org/officeDocument/2006/relationships/oleObject" Target="../embeddings/oleObject12.bin"/><Relationship Id="rId6" Type="http://schemas.openxmlformats.org/officeDocument/2006/relationships/image" Target="../media/image35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13.bin"/><Relationship Id="rId5" Type="http://schemas.openxmlformats.org/officeDocument/2006/relationships/image" Target="../media/image37.wmf"/><Relationship Id="rId6" Type="http://schemas.openxmlformats.org/officeDocument/2006/relationships/oleObject" Target="../embeddings/oleObject14.bin"/><Relationship Id="rId7" Type="http://schemas.openxmlformats.org/officeDocument/2006/relationships/image" Target="../media/image38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15.bin"/><Relationship Id="rId5" Type="http://schemas.openxmlformats.org/officeDocument/2006/relationships/image" Target="../media/image38.wmf"/><Relationship Id="rId6" Type="http://schemas.openxmlformats.org/officeDocument/2006/relationships/oleObject" Target="../embeddings/oleObject16.bin"/><Relationship Id="rId7" Type="http://schemas.openxmlformats.org/officeDocument/2006/relationships/image" Target="../media/image39.wmf"/><Relationship Id="rId8" Type="http://schemas.openxmlformats.org/officeDocument/2006/relationships/image" Target="../media/image36.png"/><Relationship Id="rId9" Type="http://schemas.openxmlformats.org/officeDocument/2006/relationships/image" Target="../media/image40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17.bin"/><Relationship Id="rId5" Type="http://schemas.openxmlformats.org/officeDocument/2006/relationships/image" Target="../media/image37.wmf"/><Relationship Id="rId6" Type="http://schemas.openxmlformats.org/officeDocument/2006/relationships/oleObject" Target="../embeddings/oleObject18.bin"/><Relationship Id="rId7" Type="http://schemas.openxmlformats.org/officeDocument/2006/relationships/image" Target="../media/image38.wmf"/><Relationship Id="rId8" Type="http://schemas.openxmlformats.org/officeDocument/2006/relationships/image" Target="../media/image41.png"/><Relationship Id="rId9" Type="http://schemas.openxmlformats.org/officeDocument/2006/relationships/image" Target="../media/image42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image" Target="../media/image38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6" Type="http://schemas.openxmlformats.org/officeDocument/2006/relationships/image" Target="../media/image55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6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5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30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2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7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8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9.wmf"/><Relationship Id="rId10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15.wmf"/><Relationship Id="rId6" Type="http://schemas.openxmlformats.org/officeDocument/2006/relationships/image" Target="../media/image16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jpe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Particle Identification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 smtClean="0"/>
              <a:t>originally from S. </a:t>
            </a:r>
            <a:r>
              <a:rPr lang="en-US" dirty="0" err="1" smtClean="0"/>
              <a:t>Spataro</a:t>
            </a:r>
            <a:r>
              <a:rPr lang="en-US" dirty="0" smtClean="0"/>
              <a:t> (2012)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43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PANDA Data Flow</a:t>
            </a:r>
            <a:endParaRPr lang="en-US" dirty="0"/>
          </a:p>
        </p:txBody>
      </p:sp>
      <p:grpSp>
        <p:nvGrpSpPr>
          <p:cNvPr id="6" name="Group 59"/>
          <p:cNvGrpSpPr>
            <a:grpSpLocks/>
          </p:cNvGrpSpPr>
          <p:nvPr/>
        </p:nvGrpSpPr>
        <p:grpSpPr bwMode="auto">
          <a:xfrm>
            <a:off x="441109" y="1196752"/>
            <a:ext cx="7443259" cy="707886"/>
            <a:chOff x="-104215" y="1273885"/>
            <a:chExt cx="7879784" cy="756369"/>
          </a:xfrm>
        </p:grpSpPr>
        <p:sp>
          <p:nvSpPr>
            <p:cNvPr id="7" name="TextBox 2"/>
            <p:cNvSpPr txBox="1">
              <a:spLocks noChangeArrowheads="1"/>
            </p:cNvSpPr>
            <p:nvPr/>
          </p:nvSpPr>
          <p:spPr bwMode="auto">
            <a:xfrm>
              <a:off x="-104215" y="1273885"/>
              <a:ext cx="1476375" cy="756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it-IT" sz="2000" dirty="0" err="1" smtClean="0">
                  <a:latin typeface="+mn-lt"/>
                  <a:sym typeface="Symbol" charset="0"/>
                </a:rPr>
                <a:t>Event</a:t>
              </a:r>
              <a:r>
                <a:rPr lang="it-IT" sz="2000" dirty="0" smtClean="0">
                  <a:latin typeface="+mn-lt"/>
                  <a:sym typeface="Symbol" charset="0"/>
                </a:rPr>
                <a:t> Generator</a:t>
              </a:r>
              <a:endParaRPr lang="it-IT" sz="2000" dirty="0">
                <a:latin typeface="+mn-lt"/>
                <a:sym typeface="Symbol" charset="0"/>
              </a:endParaRPr>
            </a:p>
          </p:txBody>
        </p:sp>
        <p:sp>
          <p:nvSpPr>
            <p:cNvPr id="8" name="TextBox 3"/>
            <p:cNvSpPr txBox="1">
              <a:spLocks noChangeArrowheads="1"/>
            </p:cNvSpPr>
            <p:nvPr/>
          </p:nvSpPr>
          <p:spPr bwMode="auto">
            <a:xfrm>
              <a:off x="1920875" y="1557338"/>
              <a:ext cx="1211263" cy="460375"/>
            </a:xfrm>
            <a:prstGeom prst="rect">
              <a:avLst/>
            </a:prstGeom>
            <a:solidFill>
              <a:srgbClr val="CCECFF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it-IT" sz="2400">
                  <a:solidFill>
                    <a:srgbClr val="000099"/>
                  </a:solidFill>
                  <a:latin typeface="+mn-lt"/>
                  <a:sym typeface="Symbol" charset="0"/>
                </a:rPr>
                <a:t>EvtGen</a:t>
              </a:r>
            </a:p>
          </p:txBody>
        </p:sp>
        <p:sp>
          <p:nvSpPr>
            <p:cNvPr id="9" name="TextBox 4"/>
            <p:cNvSpPr txBox="1">
              <a:spLocks noChangeArrowheads="1"/>
            </p:cNvSpPr>
            <p:nvPr/>
          </p:nvSpPr>
          <p:spPr bwMode="auto">
            <a:xfrm>
              <a:off x="3419475" y="1557338"/>
              <a:ext cx="949325" cy="460375"/>
            </a:xfrm>
            <a:prstGeom prst="rect">
              <a:avLst/>
            </a:prstGeom>
            <a:solidFill>
              <a:srgbClr val="CCECFF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it-IT" sz="2400">
                  <a:solidFill>
                    <a:srgbClr val="000099"/>
                  </a:solidFill>
                  <a:latin typeface="+mn-lt"/>
                  <a:sym typeface="Symbol" charset="0"/>
                </a:rPr>
                <a:t>DPM</a:t>
              </a:r>
              <a:r>
                <a:rPr lang="it-IT" sz="2400" baseline="30000">
                  <a:solidFill>
                    <a:srgbClr val="000099"/>
                  </a:solidFill>
                  <a:latin typeface="+mn-lt"/>
                  <a:sym typeface="Symbol" charset="0"/>
                </a:rPr>
                <a:t>*</a:t>
              </a:r>
            </a:p>
          </p:txBody>
        </p:sp>
        <p:sp>
          <p:nvSpPr>
            <p:cNvPr id="10" name="TextBox 5"/>
            <p:cNvSpPr txBox="1">
              <a:spLocks noChangeArrowheads="1"/>
            </p:cNvSpPr>
            <p:nvPr/>
          </p:nvSpPr>
          <p:spPr bwMode="auto">
            <a:xfrm>
              <a:off x="4567719" y="1557338"/>
              <a:ext cx="1467920" cy="461665"/>
            </a:xfrm>
            <a:prstGeom prst="rect">
              <a:avLst/>
            </a:prstGeom>
            <a:solidFill>
              <a:srgbClr val="CCECFF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it-IT" sz="2400">
                  <a:solidFill>
                    <a:srgbClr val="000099"/>
                  </a:solidFill>
                  <a:latin typeface="+mn-lt"/>
                  <a:sym typeface="Symbol" charset="0"/>
                </a:rPr>
                <a:t>Pythia6/8</a:t>
              </a:r>
            </a:p>
          </p:txBody>
        </p:sp>
        <p:sp>
          <p:nvSpPr>
            <p:cNvPr id="11" name="TextBox 6"/>
            <p:cNvSpPr txBox="1">
              <a:spLocks noChangeArrowheads="1"/>
            </p:cNvSpPr>
            <p:nvPr/>
          </p:nvSpPr>
          <p:spPr bwMode="auto">
            <a:xfrm>
              <a:off x="6331394" y="1557338"/>
              <a:ext cx="1444175" cy="461665"/>
            </a:xfrm>
            <a:prstGeom prst="rect">
              <a:avLst/>
            </a:prstGeom>
            <a:solidFill>
              <a:srgbClr val="CCECFF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it-IT" sz="2400" dirty="0" err="1">
                  <a:solidFill>
                    <a:srgbClr val="000099"/>
                  </a:solidFill>
                  <a:latin typeface="+mn-lt"/>
                  <a:sym typeface="Symbol" charset="0"/>
                </a:rPr>
                <a:t>UrQMD</a:t>
              </a:r>
              <a:r>
                <a:rPr lang="it-IT" sz="2400" baseline="30000" dirty="0">
                  <a:solidFill>
                    <a:srgbClr val="000099"/>
                  </a:solidFill>
                  <a:latin typeface="+mn-lt"/>
                  <a:sym typeface="Symbol" charset="0"/>
                </a:rPr>
                <a:t> **</a:t>
              </a:r>
              <a:endParaRPr lang="it-IT" sz="2400" dirty="0">
                <a:solidFill>
                  <a:srgbClr val="000099"/>
                </a:solidFill>
                <a:latin typeface="+mn-lt"/>
                <a:sym typeface="Symbol" charset="0"/>
              </a:endParaRPr>
            </a:p>
          </p:txBody>
        </p:sp>
      </p:grp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7239565" y="854367"/>
            <a:ext cx="1904435" cy="51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it-IT" sz="1000" baseline="30000">
                <a:latin typeface="+mn-lt"/>
                <a:sym typeface="Symbol" charset="0"/>
              </a:rPr>
              <a:t>*</a:t>
            </a:r>
            <a:r>
              <a:rPr lang="it-IT" sz="1000">
                <a:latin typeface="+mn-lt"/>
                <a:sym typeface="Symbol" charset="0"/>
              </a:rPr>
              <a:t>  Dual parton Model</a:t>
            </a:r>
          </a:p>
          <a:p>
            <a:pPr eaLnBrk="1" hangingPunct="1"/>
            <a:r>
              <a:rPr lang="it-IT" sz="1000" baseline="30000">
                <a:latin typeface="+mn-lt"/>
                <a:sym typeface="Symbol" charset="0"/>
              </a:rPr>
              <a:t>**</a:t>
            </a:r>
            <a:r>
              <a:rPr lang="it-IT" sz="1000">
                <a:latin typeface="+mn-lt"/>
                <a:sym typeface="Symbol" charset="0"/>
              </a:rPr>
              <a:t> Ultra Relativistic Quantum</a:t>
            </a:r>
          </a:p>
          <a:p>
            <a:pPr eaLnBrk="1" hangingPunct="1"/>
            <a:r>
              <a:rPr lang="it-IT" sz="1000">
                <a:latin typeface="+mn-lt"/>
                <a:sym typeface="Symbol" charset="0"/>
              </a:rPr>
              <a:t>              Molecular Dynamics</a:t>
            </a:r>
          </a:p>
        </p:txBody>
      </p:sp>
      <p:grpSp>
        <p:nvGrpSpPr>
          <p:cNvPr id="14" name="Group 69"/>
          <p:cNvGrpSpPr>
            <a:grpSpLocks/>
          </p:cNvGrpSpPr>
          <p:nvPr/>
        </p:nvGrpSpPr>
        <p:grpSpPr bwMode="auto">
          <a:xfrm>
            <a:off x="2953835" y="3213449"/>
            <a:ext cx="5759793" cy="1549907"/>
            <a:chOff x="2555875" y="3428704"/>
            <a:chExt cx="6098159" cy="1656059"/>
          </a:xfrm>
        </p:grpSpPr>
        <p:sp>
          <p:nvSpPr>
            <p:cNvPr id="15" name="TextBox 34"/>
            <p:cNvSpPr txBox="1">
              <a:spLocks noChangeArrowheads="1"/>
            </p:cNvSpPr>
            <p:nvPr/>
          </p:nvSpPr>
          <p:spPr bwMode="auto">
            <a:xfrm>
              <a:off x="2555875" y="4622800"/>
              <a:ext cx="2881313" cy="461963"/>
            </a:xfrm>
            <a:prstGeom prst="rect">
              <a:avLst/>
            </a:prstGeom>
            <a:solidFill>
              <a:srgbClr val="CCECFF"/>
            </a:solidFill>
            <a:ln w="28575">
              <a:solidFill>
                <a:srgbClr val="7030A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it-IT" sz="2400">
                  <a:solidFill>
                    <a:srgbClr val="7030A0"/>
                  </a:solidFill>
                  <a:latin typeface="+mn-lt"/>
                  <a:sym typeface="Symbol" charset="0"/>
                </a:rPr>
                <a:t>Charged Candidate</a:t>
              </a:r>
            </a:p>
          </p:txBody>
        </p:sp>
        <p:cxnSp>
          <p:nvCxnSpPr>
            <p:cNvPr id="16" name="Elbow Connector 36"/>
            <p:cNvCxnSpPr>
              <a:stCxn id="54" idx="2"/>
              <a:endCxn id="15" idx="0"/>
            </p:cNvCxnSpPr>
            <p:nvPr/>
          </p:nvCxnSpPr>
          <p:spPr>
            <a:xfrm rot="16200000" flipH="1">
              <a:off x="3196433" y="3822700"/>
              <a:ext cx="300179" cy="1300020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lbow Connector 40"/>
            <p:cNvCxnSpPr>
              <a:stCxn id="40" idx="2"/>
              <a:endCxn id="15" idx="0"/>
            </p:cNvCxnSpPr>
            <p:nvPr/>
          </p:nvCxnSpPr>
          <p:spPr>
            <a:xfrm rot="5400000">
              <a:off x="4145746" y="3279490"/>
              <a:ext cx="1194096" cy="1492524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lbow Connector 44"/>
            <p:cNvCxnSpPr>
              <a:stCxn id="38" idx="2"/>
              <a:endCxn id="15" idx="0"/>
            </p:cNvCxnSpPr>
            <p:nvPr/>
          </p:nvCxnSpPr>
          <p:spPr>
            <a:xfrm rot="5400000">
              <a:off x="4617493" y="2807380"/>
              <a:ext cx="1193800" cy="2437040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lbow Connector 46"/>
            <p:cNvCxnSpPr>
              <a:stCxn id="39" idx="2"/>
              <a:endCxn id="15" idx="0"/>
            </p:cNvCxnSpPr>
            <p:nvPr/>
          </p:nvCxnSpPr>
          <p:spPr>
            <a:xfrm rot="5400000">
              <a:off x="5186450" y="2238787"/>
              <a:ext cx="1194096" cy="3573932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lbow Connector 48"/>
            <p:cNvCxnSpPr>
              <a:stCxn id="37" idx="2"/>
              <a:endCxn id="15" idx="0"/>
            </p:cNvCxnSpPr>
            <p:nvPr/>
          </p:nvCxnSpPr>
          <p:spPr>
            <a:xfrm rot="5400000">
              <a:off x="5728235" y="1697001"/>
              <a:ext cx="1194096" cy="4657502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70"/>
          <p:cNvGrpSpPr>
            <a:grpSpLocks/>
          </p:cNvGrpSpPr>
          <p:nvPr/>
        </p:nvGrpSpPr>
        <p:grpSpPr bwMode="auto">
          <a:xfrm>
            <a:off x="6490489" y="3213450"/>
            <a:ext cx="2517849" cy="1549627"/>
            <a:chOff x="6299943" y="3428705"/>
            <a:chExt cx="2665513" cy="1655760"/>
          </a:xfrm>
        </p:grpSpPr>
        <p:sp>
          <p:nvSpPr>
            <p:cNvPr id="22" name="TextBox 59"/>
            <p:cNvSpPr txBox="1">
              <a:spLocks noChangeArrowheads="1"/>
            </p:cNvSpPr>
            <p:nvPr/>
          </p:nvSpPr>
          <p:spPr bwMode="auto">
            <a:xfrm>
              <a:off x="6299943" y="4622800"/>
              <a:ext cx="2665513" cy="461665"/>
            </a:xfrm>
            <a:prstGeom prst="rect">
              <a:avLst/>
            </a:prstGeom>
            <a:solidFill>
              <a:srgbClr val="CCE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it-IT" sz="2400">
                  <a:latin typeface="+mn-lt"/>
                  <a:sym typeface="Symbol" charset="0"/>
                </a:rPr>
                <a:t>Neutral Candidate</a:t>
              </a:r>
            </a:p>
          </p:txBody>
        </p:sp>
        <p:cxnSp>
          <p:nvCxnSpPr>
            <p:cNvPr id="23" name="Elbow Connector 74"/>
            <p:cNvCxnSpPr>
              <a:stCxn id="37" idx="2"/>
              <a:endCxn id="22" idx="0"/>
            </p:cNvCxnSpPr>
            <p:nvPr/>
          </p:nvCxnSpPr>
          <p:spPr>
            <a:xfrm rot="5400000">
              <a:off x="7546034" y="3515371"/>
              <a:ext cx="1194096" cy="1020763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61"/>
          <p:cNvGrpSpPr>
            <a:grpSpLocks/>
          </p:cNvGrpSpPr>
          <p:nvPr/>
        </p:nvGrpSpPr>
        <p:grpSpPr bwMode="auto">
          <a:xfrm>
            <a:off x="467543" y="1892901"/>
            <a:ext cx="7518800" cy="646297"/>
            <a:chOff x="-76231" y="2017713"/>
            <a:chExt cx="7959756" cy="690562"/>
          </a:xfrm>
        </p:grpSpPr>
        <p:sp>
          <p:nvSpPr>
            <p:cNvPr id="25" name="TextBox 9"/>
            <p:cNvSpPr txBox="1">
              <a:spLocks noChangeArrowheads="1"/>
            </p:cNvSpPr>
            <p:nvPr/>
          </p:nvSpPr>
          <p:spPr bwMode="auto">
            <a:xfrm>
              <a:off x="-76231" y="2276475"/>
              <a:ext cx="1476376" cy="427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it-IT" sz="2000" dirty="0" err="1" smtClean="0">
                  <a:latin typeface="+mn-lt"/>
                  <a:sym typeface="Symbol" charset="0"/>
                </a:rPr>
                <a:t>Transport</a:t>
              </a:r>
              <a:endParaRPr lang="it-IT" sz="2000" dirty="0">
                <a:latin typeface="+mn-lt"/>
                <a:sym typeface="Symbol" charset="0"/>
              </a:endParaRPr>
            </a:p>
          </p:txBody>
        </p:sp>
        <p:sp>
          <p:nvSpPr>
            <p:cNvPr id="26" name="Down Arrow 17"/>
            <p:cNvSpPr/>
            <p:nvPr/>
          </p:nvSpPr>
          <p:spPr>
            <a:xfrm>
              <a:off x="2195513" y="2278063"/>
              <a:ext cx="5688012" cy="430212"/>
            </a:xfrm>
            <a:prstGeom prst="downArrow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it-IT" dirty="0">
                  <a:solidFill>
                    <a:schemeClr val="tx1"/>
                  </a:solidFill>
                </a:rPr>
                <a:t>GEANT3/GEANT4</a:t>
              </a:r>
              <a:endParaRPr lang="it-IT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27" name="Elbow Connector 35"/>
            <p:cNvCxnSpPr>
              <a:stCxn id="8" idx="2"/>
              <a:endCxn id="26" idx="0"/>
            </p:cNvCxnSpPr>
            <p:nvPr/>
          </p:nvCxnSpPr>
          <p:spPr>
            <a:xfrm rot="16200000" flipH="1">
              <a:off x="3653632" y="891381"/>
              <a:ext cx="260350" cy="2513013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Elbow Connector 38"/>
            <p:cNvCxnSpPr>
              <a:stCxn id="9" idx="2"/>
              <a:endCxn id="26" idx="0"/>
            </p:cNvCxnSpPr>
            <p:nvPr/>
          </p:nvCxnSpPr>
          <p:spPr>
            <a:xfrm rot="16200000" flipH="1">
              <a:off x="4337051" y="1574800"/>
              <a:ext cx="260350" cy="1146175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Elbow Connector 41"/>
            <p:cNvCxnSpPr>
              <a:stCxn id="10" idx="2"/>
              <a:endCxn id="26" idx="0"/>
            </p:cNvCxnSpPr>
            <p:nvPr/>
          </p:nvCxnSpPr>
          <p:spPr>
            <a:xfrm rot="5400000">
              <a:off x="5041069" y="2017453"/>
              <a:ext cx="259060" cy="262160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Elbow Connector 43"/>
            <p:cNvCxnSpPr>
              <a:endCxn id="26" idx="0"/>
            </p:cNvCxnSpPr>
            <p:nvPr/>
          </p:nvCxnSpPr>
          <p:spPr>
            <a:xfrm rot="5400000">
              <a:off x="5738813" y="1317625"/>
              <a:ext cx="260350" cy="1660525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Down Arrow 90"/>
            <p:cNvSpPr/>
            <p:nvPr/>
          </p:nvSpPr>
          <p:spPr>
            <a:xfrm>
              <a:off x="468313" y="2060575"/>
              <a:ext cx="287337" cy="288925"/>
            </a:xfrm>
            <a:prstGeom prst="down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</p:grpSp>
      <p:grpSp>
        <p:nvGrpSpPr>
          <p:cNvPr id="33" name="Group 63"/>
          <p:cNvGrpSpPr>
            <a:grpSpLocks/>
          </p:cNvGrpSpPr>
          <p:nvPr/>
        </p:nvGrpSpPr>
        <p:grpSpPr bwMode="auto">
          <a:xfrm>
            <a:off x="390182" y="2539199"/>
            <a:ext cx="8733685" cy="674527"/>
            <a:chOff x="-193054" y="2708274"/>
            <a:chExt cx="9245890" cy="720726"/>
          </a:xfrm>
        </p:grpSpPr>
        <p:sp>
          <p:nvSpPr>
            <p:cNvPr id="34" name="TextBox 10"/>
            <p:cNvSpPr txBox="1">
              <a:spLocks noChangeArrowheads="1"/>
            </p:cNvSpPr>
            <p:nvPr/>
          </p:nvSpPr>
          <p:spPr bwMode="auto">
            <a:xfrm>
              <a:off x="1495201" y="2967038"/>
              <a:ext cx="881063" cy="461962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it-IT" sz="2400">
                  <a:solidFill>
                    <a:srgbClr val="FF0000"/>
                  </a:solidFill>
                  <a:latin typeface="+mn-lt"/>
                  <a:sym typeface="Symbol" charset="0"/>
                </a:rPr>
                <a:t>MVD</a:t>
              </a:r>
            </a:p>
          </p:txBody>
        </p:sp>
        <p:sp>
          <p:nvSpPr>
            <p:cNvPr id="35" name="TextBox 11"/>
            <p:cNvSpPr txBox="1">
              <a:spLocks noChangeArrowheads="1"/>
            </p:cNvSpPr>
            <p:nvPr/>
          </p:nvSpPr>
          <p:spPr bwMode="auto">
            <a:xfrm>
              <a:off x="2450560" y="2967038"/>
              <a:ext cx="761747" cy="461666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it-IT" sz="2400">
                  <a:solidFill>
                    <a:srgbClr val="FF0000"/>
                  </a:solidFill>
                  <a:latin typeface="+mn-lt"/>
                  <a:sym typeface="Symbol" charset="0"/>
                </a:rPr>
                <a:t>STT</a:t>
              </a:r>
            </a:p>
          </p:txBody>
        </p:sp>
        <p:sp>
          <p:nvSpPr>
            <p:cNvPr id="36" name="TextBox 12"/>
            <p:cNvSpPr txBox="1">
              <a:spLocks noChangeArrowheads="1"/>
            </p:cNvSpPr>
            <p:nvPr/>
          </p:nvSpPr>
          <p:spPr bwMode="auto">
            <a:xfrm>
              <a:off x="4126755" y="2967038"/>
              <a:ext cx="885729" cy="461666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it-IT" sz="2400">
                  <a:solidFill>
                    <a:srgbClr val="FF0000"/>
                  </a:solidFill>
                  <a:latin typeface="+mn-lt"/>
                  <a:sym typeface="Symbol" charset="0"/>
                </a:rPr>
                <a:t>GEM</a:t>
              </a:r>
            </a:p>
          </p:txBody>
        </p:sp>
        <p:sp>
          <p:nvSpPr>
            <p:cNvPr id="37" name="TextBox 13"/>
            <p:cNvSpPr txBox="1">
              <a:spLocks noChangeArrowheads="1"/>
            </p:cNvSpPr>
            <p:nvPr/>
          </p:nvSpPr>
          <p:spPr bwMode="auto">
            <a:xfrm>
              <a:off x="8184239" y="2967038"/>
              <a:ext cx="868597" cy="461666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it-IT" sz="2400">
                  <a:latin typeface="+mn-lt"/>
                  <a:sym typeface="Symbol" charset="0"/>
                </a:rPr>
                <a:t>EMC</a:t>
              </a:r>
            </a:p>
          </p:txBody>
        </p:sp>
        <p:sp>
          <p:nvSpPr>
            <p:cNvPr id="38" name="TextBox 14"/>
            <p:cNvSpPr txBox="1">
              <a:spLocks noChangeArrowheads="1"/>
            </p:cNvSpPr>
            <p:nvPr/>
          </p:nvSpPr>
          <p:spPr bwMode="auto">
            <a:xfrm>
              <a:off x="5919788" y="2967038"/>
              <a:ext cx="955675" cy="461962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it-IT" sz="2400">
                  <a:solidFill>
                    <a:srgbClr val="000099"/>
                  </a:solidFill>
                  <a:latin typeface="+mn-lt"/>
                  <a:sym typeface="Symbol" charset="0"/>
                </a:rPr>
                <a:t>DIRC</a:t>
              </a:r>
            </a:p>
          </p:txBody>
        </p:sp>
        <p:sp>
          <p:nvSpPr>
            <p:cNvPr id="39" name="TextBox 15"/>
            <p:cNvSpPr txBox="1">
              <a:spLocks noChangeArrowheads="1"/>
            </p:cNvSpPr>
            <p:nvPr/>
          </p:nvSpPr>
          <p:spPr bwMode="auto">
            <a:xfrm>
              <a:off x="6972580" y="2967038"/>
              <a:ext cx="1124977" cy="461666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it-IT" sz="2400">
                  <a:solidFill>
                    <a:srgbClr val="000099"/>
                  </a:solidFill>
                  <a:latin typeface="+mn-lt"/>
                  <a:sym typeface="Symbol" charset="0"/>
                </a:rPr>
                <a:t>MUON</a:t>
              </a:r>
            </a:p>
          </p:txBody>
        </p:sp>
        <p:sp>
          <p:nvSpPr>
            <p:cNvPr id="40" name="TextBox 16"/>
            <p:cNvSpPr txBox="1">
              <a:spLocks noChangeArrowheads="1"/>
            </p:cNvSpPr>
            <p:nvPr/>
          </p:nvSpPr>
          <p:spPr bwMode="auto">
            <a:xfrm>
              <a:off x="5056602" y="2967038"/>
              <a:ext cx="794508" cy="461666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it-IT" sz="2400">
                  <a:solidFill>
                    <a:srgbClr val="000099"/>
                  </a:solidFill>
                  <a:latin typeface="+mn-lt"/>
                  <a:sym typeface="Symbol" charset="0"/>
                </a:rPr>
                <a:t>TOF</a:t>
              </a:r>
            </a:p>
          </p:txBody>
        </p:sp>
        <p:sp>
          <p:nvSpPr>
            <p:cNvPr id="41" name="TextBox 18"/>
            <p:cNvSpPr txBox="1">
              <a:spLocks noChangeArrowheads="1"/>
            </p:cNvSpPr>
            <p:nvPr/>
          </p:nvSpPr>
          <p:spPr bwMode="auto">
            <a:xfrm>
              <a:off x="-193054" y="2997200"/>
              <a:ext cx="1682750" cy="427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it-IT" sz="2000" dirty="0" err="1" smtClean="0">
                  <a:latin typeface="+mn-lt"/>
                  <a:sym typeface="Symbol" charset="0"/>
                </a:rPr>
                <a:t>Digitizer</a:t>
              </a:r>
              <a:endParaRPr lang="it-IT" sz="2000" dirty="0">
                <a:latin typeface="+mn-lt"/>
                <a:sym typeface="Symbol" charset="0"/>
              </a:endParaRPr>
            </a:p>
          </p:txBody>
        </p:sp>
        <p:cxnSp>
          <p:nvCxnSpPr>
            <p:cNvPr id="42" name="Elbow Connector 52"/>
            <p:cNvCxnSpPr>
              <a:stCxn id="26" idx="2"/>
              <a:endCxn id="34" idx="0"/>
            </p:cNvCxnSpPr>
            <p:nvPr/>
          </p:nvCxnSpPr>
          <p:spPr>
            <a:xfrm rot="5400000">
              <a:off x="3340100" y="1303337"/>
              <a:ext cx="258763" cy="3068637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Elbow Connector 54"/>
            <p:cNvCxnSpPr>
              <a:stCxn id="26" idx="2"/>
              <a:endCxn id="35" idx="0"/>
            </p:cNvCxnSpPr>
            <p:nvPr/>
          </p:nvCxnSpPr>
          <p:spPr>
            <a:xfrm rot="5400000">
              <a:off x="3788632" y="1751076"/>
              <a:ext cx="258764" cy="2173160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Elbow Connector 56"/>
            <p:cNvCxnSpPr>
              <a:stCxn id="26" idx="2"/>
              <a:endCxn id="36" idx="0"/>
            </p:cNvCxnSpPr>
            <p:nvPr/>
          </p:nvCxnSpPr>
          <p:spPr>
            <a:xfrm rot="5400000">
              <a:off x="4657725" y="2620169"/>
              <a:ext cx="258764" cy="434974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Elbow Connector 58"/>
            <p:cNvCxnSpPr>
              <a:stCxn id="26" idx="2"/>
              <a:endCxn id="40" idx="0"/>
            </p:cNvCxnSpPr>
            <p:nvPr/>
          </p:nvCxnSpPr>
          <p:spPr>
            <a:xfrm rot="16200000" flipH="1">
              <a:off x="5099843" y="2613025"/>
              <a:ext cx="258764" cy="449262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Elbow Connector 60"/>
            <p:cNvCxnSpPr>
              <a:stCxn id="26" idx="2"/>
              <a:endCxn id="38" idx="0"/>
            </p:cNvCxnSpPr>
            <p:nvPr/>
          </p:nvCxnSpPr>
          <p:spPr>
            <a:xfrm rot="16200000" flipH="1">
              <a:off x="5589587" y="2159000"/>
              <a:ext cx="258763" cy="1357312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Elbow Connector 62"/>
            <p:cNvCxnSpPr>
              <a:stCxn id="26" idx="2"/>
              <a:endCxn id="39" idx="0"/>
            </p:cNvCxnSpPr>
            <p:nvPr/>
          </p:nvCxnSpPr>
          <p:spPr>
            <a:xfrm rot="16200000" flipH="1">
              <a:off x="6140449" y="1572418"/>
              <a:ext cx="258764" cy="2530475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Elbow Connector 64"/>
            <p:cNvCxnSpPr>
              <a:stCxn id="26" idx="2"/>
              <a:endCxn id="37" idx="0"/>
            </p:cNvCxnSpPr>
            <p:nvPr/>
          </p:nvCxnSpPr>
          <p:spPr>
            <a:xfrm rot="16200000" flipH="1">
              <a:off x="6682184" y="1030684"/>
              <a:ext cx="258764" cy="3613944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Down Arrow 91"/>
            <p:cNvSpPr/>
            <p:nvPr/>
          </p:nvSpPr>
          <p:spPr>
            <a:xfrm>
              <a:off x="468313" y="2708274"/>
              <a:ext cx="287337" cy="288925"/>
            </a:xfrm>
            <a:prstGeom prst="down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50" name="TextBox 11"/>
            <p:cNvSpPr txBox="1">
              <a:spLocks noChangeArrowheads="1"/>
            </p:cNvSpPr>
            <p:nvPr/>
          </p:nvSpPr>
          <p:spPr bwMode="auto">
            <a:xfrm>
              <a:off x="3309045" y="2967335"/>
              <a:ext cx="795411" cy="461665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it-IT" sz="2400">
                  <a:solidFill>
                    <a:srgbClr val="FF0000"/>
                  </a:solidFill>
                  <a:latin typeface="+mn-lt"/>
                  <a:sym typeface="Symbol" charset="0"/>
                </a:rPr>
                <a:t>FTS</a:t>
              </a:r>
            </a:p>
          </p:txBody>
        </p:sp>
        <p:cxnSp>
          <p:nvCxnSpPr>
            <p:cNvPr id="51" name="Elbow Connector 70"/>
            <p:cNvCxnSpPr>
              <a:stCxn id="26" idx="2"/>
              <a:endCxn id="50" idx="0"/>
            </p:cNvCxnSpPr>
            <p:nvPr/>
          </p:nvCxnSpPr>
          <p:spPr>
            <a:xfrm rot="5400000">
              <a:off x="4225925" y="2189162"/>
              <a:ext cx="258763" cy="1296987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65"/>
          <p:cNvGrpSpPr>
            <a:grpSpLocks/>
          </p:cNvGrpSpPr>
          <p:nvPr/>
        </p:nvGrpSpPr>
        <p:grpSpPr bwMode="auto">
          <a:xfrm>
            <a:off x="390104" y="3213448"/>
            <a:ext cx="4498910" cy="836618"/>
            <a:chOff x="-158201" y="3428404"/>
            <a:chExt cx="4762524" cy="894215"/>
          </a:xfrm>
        </p:grpSpPr>
        <p:sp>
          <p:nvSpPr>
            <p:cNvPr id="53" name="TextBox 19"/>
            <p:cNvSpPr txBox="1">
              <a:spLocks noChangeArrowheads="1"/>
            </p:cNvSpPr>
            <p:nvPr/>
          </p:nvSpPr>
          <p:spPr bwMode="auto">
            <a:xfrm>
              <a:off x="-158201" y="3892550"/>
              <a:ext cx="1682750" cy="427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it-IT" sz="2000" dirty="0" err="1" smtClean="0">
                  <a:latin typeface="+mn-lt"/>
                  <a:sym typeface="Symbol" charset="0"/>
                </a:rPr>
                <a:t>Tracking</a:t>
              </a:r>
              <a:endParaRPr lang="it-IT" sz="2000" dirty="0">
                <a:latin typeface="+mn-lt"/>
                <a:sym typeface="Symbol" charset="0"/>
              </a:endParaRPr>
            </a:p>
          </p:txBody>
        </p:sp>
        <p:sp>
          <p:nvSpPr>
            <p:cNvPr id="54" name="TextBox 20"/>
            <p:cNvSpPr txBox="1">
              <a:spLocks noChangeArrowheads="1"/>
            </p:cNvSpPr>
            <p:nvPr/>
          </p:nvSpPr>
          <p:spPr bwMode="auto">
            <a:xfrm>
              <a:off x="1594799" y="3860800"/>
              <a:ext cx="2203139" cy="461819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it-IT" sz="2400">
                  <a:solidFill>
                    <a:srgbClr val="FF0000"/>
                  </a:solidFill>
                  <a:latin typeface="+mn-lt"/>
                  <a:sym typeface="Symbol" charset="0"/>
                </a:rPr>
                <a:t>Charged Track</a:t>
              </a:r>
            </a:p>
          </p:txBody>
        </p:sp>
        <p:cxnSp>
          <p:nvCxnSpPr>
            <p:cNvPr id="55" name="Elbow Connector 22"/>
            <p:cNvCxnSpPr>
              <a:stCxn id="34" idx="2"/>
              <a:endCxn id="54" idx="0"/>
            </p:cNvCxnSpPr>
            <p:nvPr/>
          </p:nvCxnSpPr>
          <p:spPr>
            <a:xfrm rot="16200000" flipH="1">
              <a:off x="2117417" y="3281847"/>
              <a:ext cx="432099" cy="725806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Elbow Connector 24"/>
            <p:cNvCxnSpPr>
              <a:stCxn id="35" idx="2"/>
              <a:endCxn id="54" idx="0"/>
            </p:cNvCxnSpPr>
            <p:nvPr/>
          </p:nvCxnSpPr>
          <p:spPr>
            <a:xfrm rot="5400000">
              <a:off x="2565098" y="3559676"/>
              <a:ext cx="432395" cy="169852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Elbow Connector 26"/>
            <p:cNvCxnSpPr>
              <a:stCxn id="36" idx="2"/>
              <a:endCxn id="54" idx="0"/>
            </p:cNvCxnSpPr>
            <p:nvPr/>
          </p:nvCxnSpPr>
          <p:spPr>
            <a:xfrm rot="5400000">
              <a:off x="3434149" y="2690625"/>
              <a:ext cx="432395" cy="1907953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Down Arrow 92"/>
            <p:cNvSpPr/>
            <p:nvPr/>
          </p:nvSpPr>
          <p:spPr>
            <a:xfrm>
              <a:off x="468292" y="3573214"/>
              <a:ext cx="287323" cy="287433"/>
            </a:xfrm>
            <a:prstGeom prst="down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cxnSp>
          <p:nvCxnSpPr>
            <p:cNvPr id="59" name="Elbow Connector 76"/>
            <p:cNvCxnSpPr>
              <a:stCxn id="50" idx="2"/>
              <a:endCxn id="54" idx="0"/>
            </p:cNvCxnSpPr>
            <p:nvPr/>
          </p:nvCxnSpPr>
          <p:spPr>
            <a:xfrm rot="5400000">
              <a:off x="3002884" y="3122187"/>
              <a:ext cx="432099" cy="1045126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72"/>
          <p:cNvGrpSpPr>
            <a:grpSpLocks/>
          </p:cNvGrpSpPr>
          <p:nvPr/>
        </p:nvGrpSpPr>
        <p:grpSpPr bwMode="auto">
          <a:xfrm>
            <a:off x="323528" y="4359234"/>
            <a:ext cx="7425886" cy="1106600"/>
            <a:chOff x="-228692" y="4652963"/>
            <a:chExt cx="7861393" cy="1182390"/>
          </a:xfrm>
        </p:grpSpPr>
        <p:sp>
          <p:nvSpPr>
            <p:cNvPr id="61" name="TextBox 19"/>
            <p:cNvSpPr txBox="1">
              <a:spLocks noChangeArrowheads="1"/>
            </p:cNvSpPr>
            <p:nvPr/>
          </p:nvSpPr>
          <p:spPr bwMode="auto">
            <a:xfrm>
              <a:off x="-228692" y="5043935"/>
              <a:ext cx="1835150" cy="756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it-IT" sz="2000" dirty="0" err="1" smtClean="0">
                  <a:latin typeface="+mn-lt"/>
                  <a:sym typeface="Symbol" charset="0"/>
                </a:rPr>
                <a:t>Particle</a:t>
              </a:r>
              <a:endParaRPr lang="it-IT" sz="2000" dirty="0">
                <a:latin typeface="+mn-lt"/>
                <a:sym typeface="Symbol" charset="0"/>
              </a:endParaRPr>
            </a:p>
            <a:p>
              <a:pPr algn="ctr" eaLnBrk="1" hangingPunct="1"/>
              <a:r>
                <a:rPr lang="it-IT" sz="2000" dirty="0" err="1" smtClean="0">
                  <a:latin typeface="+mn-lt"/>
                  <a:sym typeface="Symbol" charset="0"/>
                </a:rPr>
                <a:t>Identification</a:t>
              </a:r>
              <a:endParaRPr lang="it-IT" sz="2000" dirty="0">
                <a:latin typeface="+mn-lt"/>
                <a:sym typeface="Symbol" charset="0"/>
              </a:endParaRPr>
            </a:p>
          </p:txBody>
        </p:sp>
        <p:sp>
          <p:nvSpPr>
            <p:cNvPr id="62" name="TextBox 59"/>
            <p:cNvSpPr txBox="1">
              <a:spLocks noChangeArrowheads="1"/>
            </p:cNvSpPr>
            <p:nvPr/>
          </p:nvSpPr>
          <p:spPr bwMode="auto">
            <a:xfrm>
              <a:off x="4724742" y="5373688"/>
              <a:ext cx="2220229" cy="46166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it-IT" sz="2400">
                  <a:solidFill>
                    <a:srgbClr val="FF0000"/>
                  </a:solidFill>
                  <a:latin typeface="+mn-lt"/>
                  <a:sym typeface="Symbol" charset="0"/>
                </a:rPr>
                <a:t>PID Probability</a:t>
              </a:r>
            </a:p>
          </p:txBody>
        </p:sp>
        <p:cxnSp>
          <p:nvCxnSpPr>
            <p:cNvPr id="63" name="Elbow Connector 78"/>
            <p:cNvCxnSpPr>
              <a:stCxn id="15" idx="2"/>
              <a:endCxn id="62" idx="0"/>
            </p:cNvCxnSpPr>
            <p:nvPr/>
          </p:nvCxnSpPr>
          <p:spPr>
            <a:xfrm rot="16200000" flipH="1">
              <a:off x="4771165" y="4309995"/>
              <a:ext cx="288925" cy="1838460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Elbow Connector 80"/>
            <p:cNvCxnSpPr>
              <a:stCxn id="22" idx="2"/>
              <a:endCxn id="62" idx="0"/>
            </p:cNvCxnSpPr>
            <p:nvPr/>
          </p:nvCxnSpPr>
          <p:spPr>
            <a:xfrm rot="5400000">
              <a:off x="6589168" y="4330155"/>
              <a:ext cx="289223" cy="1797843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Down Arrow 93"/>
            <p:cNvSpPr/>
            <p:nvPr/>
          </p:nvSpPr>
          <p:spPr>
            <a:xfrm>
              <a:off x="468313" y="4652963"/>
              <a:ext cx="287337" cy="288925"/>
            </a:xfrm>
            <a:prstGeom prst="down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</p:grpSp>
      <p:grpSp>
        <p:nvGrpSpPr>
          <p:cNvPr id="66" name="Group 75"/>
          <p:cNvGrpSpPr>
            <a:grpSpLocks/>
          </p:cNvGrpSpPr>
          <p:nvPr/>
        </p:nvGrpSpPr>
        <p:grpSpPr bwMode="auto">
          <a:xfrm>
            <a:off x="323528" y="4763076"/>
            <a:ext cx="7425886" cy="1643955"/>
            <a:chOff x="-228692" y="5084464"/>
            <a:chExt cx="7861393" cy="1756549"/>
          </a:xfrm>
        </p:grpSpPr>
        <p:sp>
          <p:nvSpPr>
            <p:cNvPr id="67" name="TextBox 59"/>
            <p:cNvSpPr txBox="1">
              <a:spLocks noChangeArrowheads="1"/>
            </p:cNvSpPr>
            <p:nvPr/>
          </p:nvSpPr>
          <p:spPr bwMode="auto">
            <a:xfrm>
              <a:off x="5157788" y="6280150"/>
              <a:ext cx="1358900" cy="461963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it-IT" sz="2400">
                  <a:solidFill>
                    <a:srgbClr val="FF0000"/>
                  </a:solidFill>
                  <a:latin typeface="+mn-lt"/>
                  <a:sym typeface="Symbol" charset="0"/>
                </a:rPr>
                <a:t>Analysis</a:t>
              </a:r>
            </a:p>
          </p:txBody>
        </p:sp>
        <p:cxnSp>
          <p:nvCxnSpPr>
            <p:cNvPr id="68" name="Elbow Connector 71"/>
            <p:cNvCxnSpPr>
              <a:stCxn id="15" idx="2"/>
              <a:endCxn id="67" idx="0"/>
            </p:cNvCxnSpPr>
            <p:nvPr/>
          </p:nvCxnSpPr>
          <p:spPr>
            <a:xfrm rot="16200000" flipH="1">
              <a:off x="4319588" y="4762500"/>
              <a:ext cx="1195387" cy="1839913"/>
            </a:xfrm>
            <a:prstGeom prst="bentConnector3">
              <a:avLst>
                <a:gd name="adj1" fmla="val 79706"/>
              </a:avLst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Elbow Connector 73"/>
            <p:cNvCxnSpPr>
              <a:stCxn id="22" idx="2"/>
              <a:endCxn id="67" idx="0"/>
            </p:cNvCxnSpPr>
            <p:nvPr/>
          </p:nvCxnSpPr>
          <p:spPr>
            <a:xfrm rot="5400000">
              <a:off x="6137127" y="4784576"/>
              <a:ext cx="1195685" cy="1795462"/>
            </a:xfrm>
            <a:prstGeom prst="bentConnector3">
              <a:avLst>
                <a:gd name="adj1" fmla="val 78376"/>
              </a:avLst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Elbow Connector 84"/>
            <p:cNvCxnSpPr>
              <a:stCxn id="62" idx="2"/>
              <a:endCxn id="67" idx="0"/>
            </p:cNvCxnSpPr>
            <p:nvPr/>
          </p:nvCxnSpPr>
          <p:spPr>
            <a:xfrm rot="16200000" flipH="1">
              <a:off x="5613649" y="6056560"/>
              <a:ext cx="444797" cy="2381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Down Arrow 94"/>
            <p:cNvSpPr/>
            <p:nvPr/>
          </p:nvSpPr>
          <p:spPr>
            <a:xfrm>
              <a:off x="468313" y="6092825"/>
              <a:ext cx="287337" cy="288925"/>
            </a:xfrm>
            <a:prstGeom prst="down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72" name="TextBox 19"/>
            <p:cNvSpPr txBox="1">
              <a:spLocks noChangeArrowheads="1"/>
            </p:cNvSpPr>
            <p:nvPr/>
          </p:nvSpPr>
          <p:spPr bwMode="auto">
            <a:xfrm>
              <a:off x="-228692" y="6413500"/>
              <a:ext cx="1835150" cy="427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it-IT" sz="2000" dirty="0" smtClean="0">
                  <a:latin typeface="+mn-lt"/>
                  <a:sym typeface="Symbol" charset="0"/>
                </a:rPr>
                <a:t>Analysis</a:t>
              </a:r>
              <a:endParaRPr lang="it-IT" sz="2000" dirty="0">
                <a:latin typeface="+mn-lt"/>
                <a:sym typeface="Symbol" charset="0"/>
              </a:endParaRPr>
            </a:p>
          </p:txBody>
        </p:sp>
      </p:grpSp>
      <p:cxnSp>
        <p:nvCxnSpPr>
          <p:cNvPr id="73" name="Shape 67"/>
          <p:cNvCxnSpPr>
            <a:stCxn id="54" idx="3"/>
            <a:endCxn id="22" idx="0"/>
          </p:cNvCxnSpPr>
          <p:nvPr/>
        </p:nvCxnSpPr>
        <p:spPr>
          <a:xfrm>
            <a:off x="4127264" y="3834030"/>
            <a:ext cx="3622149" cy="496974"/>
          </a:xfrm>
          <a:prstGeom prst="bentConnector2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6"/>
          <p:cNvSpPr txBox="1">
            <a:spLocks noChangeArrowheads="1"/>
          </p:cNvSpPr>
          <p:nvPr/>
        </p:nvSpPr>
        <p:spPr bwMode="auto">
          <a:xfrm>
            <a:off x="8028384" y="1455167"/>
            <a:ext cx="748672" cy="432000"/>
          </a:xfrm>
          <a:prstGeom prst="rect">
            <a:avLst/>
          </a:prstGeom>
          <a:solidFill>
            <a:srgbClr val="CCECFF"/>
          </a:soli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sz="2400" dirty="0" smtClean="0">
                <a:solidFill>
                  <a:srgbClr val="000099"/>
                </a:solidFill>
                <a:latin typeface="+mn-lt"/>
                <a:sym typeface="Symbol" charset="0"/>
              </a:rPr>
              <a:t>FTF</a:t>
            </a:r>
            <a:endParaRPr lang="it-IT" sz="2400" dirty="0">
              <a:solidFill>
                <a:srgbClr val="000099"/>
              </a:solidFill>
              <a:latin typeface="+mn-lt"/>
              <a:sym typeface="Symbol" charset="0"/>
            </a:endParaRPr>
          </a:p>
        </p:txBody>
      </p:sp>
      <p:cxnSp>
        <p:nvCxnSpPr>
          <p:cNvPr id="75" name="Elbow Connector 43"/>
          <p:cNvCxnSpPr>
            <a:stCxn id="74" idx="2"/>
            <a:endCxn id="26" idx="0"/>
          </p:cNvCxnSpPr>
          <p:nvPr/>
        </p:nvCxnSpPr>
        <p:spPr bwMode="auto">
          <a:xfrm rot="5400000">
            <a:off x="6726607" y="460450"/>
            <a:ext cx="249396" cy="3102830"/>
          </a:xfrm>
          <a:prstGeom prst="bentConnector3">
            <a:avLst>
              <a:gd name="adj1" fmla="val 50000"/>
            </a:avLst>
          </a:prstGeom>
          <a:ln w="1905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1907704" y="3501008"/>
            <a:ext cx="7236296" cy="2304256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feld 2"/>
          <p:cNvSpPr txBox="1"/>
          <p:nvPr/>
        </p:nvSpPr>
        <p:spPr>
          <a:xfrm>
            <a:off x="2195736" y="5301208"/>
            <a:ext cx="1942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Important for PID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86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2"/>
          <p:cNvGrpSpPr>
            <a:grpSpLocks/>
          </p:cNvGrpSpPr>
          <p:nvPr/>
        </p:nvGrpSpPr>
        <p:grpSpPr bwMode="auto">
          <a:xfrm>
            <a:off x="0" y="1030585"/>
            <a:ext cx="9144000" cy="912813"/>
            <a:chOff x="0" y="1676400"/>
            <a:chExt cx="9144000" cy="912813"/>
          </a:xfrm>
        </p:grpSpPr>
        <p:sp>
          <p:nvSpPr>
            <p:cNvPr id="11286" name="TextBox 2"/>
            <p:cNvSpPr txBox="1">
              <a:spLocks noChangeArrowheads="1"/>
            </p:cNvSpPr>
            <p:nvPr/>
          </p:nvSpPr>
          <p:spPr bwMode="auto">
            <a:xfrm>
              <a:off x="255588" y="1676400"/>
              <a:ext cx="2084164" cy="738664"/>
            </a:xfrm>
            <a:prstGeom prst="rect">
              <a:avLst/>
            </a:prstGeom>
            <a:solidFill>
              <a:srgbClr val="99FF66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it-IT" sz="2400">
                  <a:solidFill>
                    <a:srgbClr val="FF0000"/>
                  </a:solidFill>
                  <a:latin typeface="+mn-lt"/>
                </a:rPr>
                <a:t>PndTrack</a:t>
              </a:r>
            </a:p>
            <a:p>
              <a:pPr algn="ctr" eaLnBrk="1" hangingPunct="1"/>
              <a:r>
                <a:rPr lang="it-IT">
                  <a:latin typeface="+mn-lt"/>
                </a:rPr>
                <a:t>(CT)</a:t>
              </a:r>
            </a:p>
          </p:txBody>
        </p:sp>
        <p:sp>
          <p:nvSpPr>
            <p:cNvPr id="11287" name="TextBox 3"/>
            <p:cNvSpPr txBox="1">
              <a:spLocks noChangeArrowheads="1"/>
            </p:cNvSpPr>
            <p:nvPr/>
          </p:nvSpPr>
          <p:spPr bwMode="auto">
            <a:xfrm>
              <a:off x="2592388" y="1676400"/>
              <a:ext cx="1979612" cy="738664"/>
            </a:xfrm>
            <a:prstGeom prst="rect">
              <a:avLst/>
            </a:prstGeom>
            <a:solidFill>
              <a:srgbClr val="99FF66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it-IT" sz="2400">
                  <a:solidFill>
                    <a:srgbClr val="FF0000"/>
                  </a:solidFill>
                  <a:latin typeface="+mn-lt"/>
                </a:rPr>
                <a:t>PndTrack</a:t>
              </a:r>
            </a:p>
            <a:p>
              <a:pPr algn="ctr" eaLnBrk="1" hangingPunct="1"/>
              <a:r>
                <a:rPr lang="it-IT">
                  <a:latin typeface="+mn-lt"/>
                </a:rPr>
                <a:t>(CT+GENFIT)</a:t>
              </a:r>
            </a:p>
          </p:txBody>
        </p:sp>
        <p:sp>
          <p:nvSpPr>
            <p:cNvPr id="11288" name="TextBox 4"/>
            <p:cNvSpPr txBox="1">
              <a:spLocks noChangeArrowheads="1"/>
            </p:cNvSpPr>
            <p:nvPr/>
          </p:nvSpPr>
          <p:spPr bwMode="auto">
            <a:xfrm>
              <a:off x="4876800" y="1676400"/>
              <a:ext cx="1979613" cy="7386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it-IT" sz="2400">
                  <a:solidFill>
                    <a:srgbClr val="FF0000"/>
                  </a:solidFill>
                  <a:latin typeface="+mn-lt"/>
                </a:rPr>
                <a:t>PndTrack </a:t>
              </a:r>
              <a:r>
                <a:rPr lang="it-IT">
                  <a:latin typeface="+mn-lt"/>
                </a:rPr>
                <a:t>(FT)</a:t>
              </a:r>
            </a:p>
          </p:txBody>
        </p:sp>
        <p:sp>
          <p:nvSpPr>
            <p:cNvPr id="11289" name="TextBox 5"/>
            <p:cNvSpPr txBox="1">
              <a:spLocks noChangeArrowheads="1"/>
            </p:cNvSpPr>
            <p:nvPr/>
          </p:nvSpPr>
          <p:spPr bwMode="auto">
            <a:xfrm>
              <a:off x="7127875" y="1676400"/>
              <a:ext cx="1792288" cy="7386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it-IT" sz="2400">
                  <a:solidFill>
                    <a:srgbClr val="FF0000"/>
                  </a:solidFill>
                  <a:latin typeface="+mn-lt"/>
                </a:rPr>
                <a:t>PndTrack</a:t>
              </a:r>
            </a:p>
            <a:p>
              <a:pPr algn="ctr" eaLnBrk="1" hangingPunct="1"/>
              <a:r>
                <a:rPr lang="it-IT">
                  <a:latin typeface="+mn-lt"/>
                </a:rPr>
                <a:t>(FT+GENFIT)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2589213"/>
              <a:ext cx="9144000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67" name="Group 25"/>
          <p:cNvGrpSpPr>
            <a:grpSpLocks/>
          </p:cNvGrpSpPr>
          <p:nvPr/>
        </p:nvGrpSpPr>
        <p:grpSpPr bwMode="auto">
          <a:xfrm>
            <a:off x="5564188" y="2378373"/>
            <a:ext cx="3316287" cy="1614487"/>
            <a:chOff x="5564188" y="3024188"/>
            <a:chExt cx="3316287" cy="1614964"/>
          </a:xfrm>
        </p:grpSpPr>
        <p:sp>
          <p:nvSpPr>
            <p:cNvPr id="11284" name="TextBox 8"/>
            <p:cNvSpPr txBox="1">
              <a:spLocks noChangeArrowheads="1"/>
            </p:cNvSpPr>
            <p:nvPr/>
          </p:nvSpPr>
          <p:spPr bwMode="auto">
            <a:xfrm>
              <a:off x="5564188" y="3024188"/>
              <a:ext cx="3316287" cy="7386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it-IT" sz="2400">
                  <a:solidFill>
                    <a:srgbClr val="FF0000"/>
                  </a:solidFill>
                  <a:latin typeface="+mn-lt"/>
                </a:rPr>
                <a:t>PndPidCandidate</a:t>
              </a:r>
            </a:p>
            <a:p>
              <a:pPr algn="ctr" eaLnBrk="1" hangingPunct="1"/>
              <a:r>
                <a:rPr lang="it-IT">
                  <a:latin typeface="+mn-lt"/>
                </a:rPr>
                <a:t>(PidChargedCand)</a:t>
              </a:r>
            </a:p>
          </p:txBody>
        </p:sp>
        <p:sp>
          <p:nvSpPr>
            <p:cNvPr id="11285" name="TextBox 8"/>
            <p:cNvSpPr txBox="1">
              <a:spLocks noChangeArrowheads="1"/>
            </p:cNvSpPr>
            <p:nvPr/>
          </p:nvSpPr>
          <p:spPr bwMode="auto">
            <a:xfrm>
              <a:off x="5564188" y="3900488"/>
              <a:ext cx="3316287" cy="7386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it-IT" sz="2400">
                  <a:solidFill>
                    <a:srgbClr val="FF0000"/>
                  </a:solidFill>
                  <a:latin typeface="+mn-lt"/>
                </a:rPr>
                <a:t>PndPidCandidate</a:t>
              </a:r>
            </a:p>
            <a:p>
              <a:pPr algn="ctr" eaLnBrk="1" hangingPunct="1"/>
              <a:r>
                <a:rPr lang="it-IT">
                  <a:latin typeface="+mn-lt"/>
                </a:rPr>
                <a:t>(PidNeutralCand)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00038" y="2540298"/>
            <a:ext cx="4418012" cy="1123950"/>
          </a:xfrm>
          <a:prstGeom prst="round2DiagRect">
            <a:avLst/>
          </a:prstGeom>
          <a:solidFill>
            <a:srgbClr val="FFC000"/>
          </a:solidFill>
          <a:ln w="28575">
            <a:solidFill>
              <a:srgbClr val="0070C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400" dirty="0">
                <a:solidFill>
                  <a:srgbClr val="FF0000"/>
                </a:solidFill>
                <a:latin typeface="+mn-lt"/>
                <a:ea typeface="+mn-ea"/>
                <a:cs typeface="Arial" pitchFamily="34" charset="0"/>
              </a:rPr>
              <a:t>PndPidCorrelator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it-IT" dirty="0">
                <a:latin typeface="+mn-lt"/>
                <a:ea typeface="+mn-ea"/>
                <a:cs typeface="Arial" pitchFamily="34" charset="0"/>
              </a:rPr>
              <a:t> extrapolation to PID detectors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it-IT" dirty="0">
                <a:latin typeface="+mn-lt"/>
                <a:ea typeface="+mn-ea"/>
                <a:cs typeface="Arial" pitchFamily="34" charset="0"/>
              </a:rPr>
              <a:t> retrieval PID information</a:t>
            </a:r>
          </a:p>
        </p:txBody>
      </p:sp>
      <p:sp>
        <p:nvSpPr>
          <p:cNvPr id="11269" name="TextBox 10"/>
          <p:cNvSpPr txBox="1">
            <a:spLocks noChangeArrowheads="1"/>
          </p:cNvSpPr>
          <p:nvPr/>
        </p:nvSpPr>
        <p:spPr bwMode="auto">
          <a:xfrm>
            <a:off x="5813425" y="4067473"/>
            <a:ext cx="2921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Font typeface="Wingdings" charset="0"/>
              <a:buChar char="Ø"/>
            </a:pPr>
            <a:r>
              <a:rPr lang="it-IT" sz="2000">
                <a:latin typeface="+mn-lt"/>
              </a:rPr>
              <a:t> Track parameters</a:t>
            </a:r>
          </a:p>
          <a:p>
            <a:pPr eaLnBrk="1" hangingPunct="1">
              <a:buFont typeface="Wingdings" charset="0"/>
              <a:buChar char="Ø"/>
            </a:pPr>
            <a:r>
              <a:rPr lang="it-IT" sz="2000">
                <a:latin typeface="+mn-lt"/>
              </a:rPr>
              <a:t> PID raw values</a:t>
            </a:r>
          </a:p>
          <a:p>
            <a:pPr eaLnBrk="1" hangingPunct="1">
              <a:buFont typeface="Wingdings" charset="0"/>
              <a:buChar char="Ø"/>
            </a:pPr>
            <a:r>
              <a:rPr lang="it-IT" sz="2000">
                <a:latin typeface="+mn-lt"/>
              </a:rPr>
              <a:t> Detector indexes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0038" y="4050010"/>
            <a:ext cx="4418012" cy="850900"/>
          </a:xfrm>
          <a:prstGeom prst="round2DiagRect">
            <a:avLst/>
          </a:prstGeom>
          <a:solidFill>
            <a:srgbClr val="FFC000"/>
          </a:solidFill>
          <a:ln w="28575">
            <a:solidFill>
              <a:srgbClr val="0070C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400" dirty="0">
                <a:solidFill>
                  <a:srgbClr val="FF0000"/>
                </a:solidFill>
                <a:latin typeface="+mn-lt"/>
                <a:ea typeface="+mn-ea"/>
                <a:cs typeface="Arial" pitchFamily="34" charset="0"/>
              </a:rPr>
              <a:t>PndPidAssociatorTask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it-IT" dirty="0">
                <a:latin typeface="+mn-lt"/>
                <a:ea typeface="+mn-ea"/>
                <a:cs typeface="Arial" pitchFamily="34" charset="0"/>
              </a:rPr>
              <a:t> probability/pdf</a:t>
            </a:r>
          </a:p>
        </p:txBody>
      </p:sp>
      <p:sp>
        <p:nvSpPr>
          <p:cNvPr id="11271" name="TextBox 12"/>
          <p:cNvSpPr txBox="1">
            <a:spLocks noChangeArrowheads="1"/>
          </p:cNvSpPr>
          <p:nvPr/>
        </p:nvSpPr>
        <p:spPr bwMode="auto">
          <a:xfrm>
            <a:off x="592138" y="5189835"/>
            <a:ext cx="3833812" cy="738188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it-IT" sz="2400">
                <a:solidFill>
                  <a:srgbClr val="FF0000"/>
                </a:solidFill>
                <a:latin typeface="+mn-lt"/>
              </a:rPr>
              <a:t>PndPidProbability</a:t>
            </a:r>
          </a:p>
          <a:p>
            <a:pPr eaLnBrk="1" hangingPunct="1"/>
            <a:r>
              <a:rPr lang="it-IT">
                <a:latin typeface="+mn-lt"/>
              </a:rPr>
              <a:t>Bayes, MVA, HardCuts,…</a:t>
            </a:r>
          </a:p>
        </p:txBody>
      </p:sp>
      <p:grpSp>
        <p:nvGrpSpPr>
          <p:cNvPr id="11272" name="Group 24"/>
          <p:cNvGrpSpPr>
            <a:grpSpLocks/>
          </p:cNvGrpSpPr>
          <p:nvPr/>
        </p:nvGrpSpPr>
        <p:grpSpPr bwMode="auto">
          <a:xfrm>
            <a:off x="4718050" y="2747596"/>
            <a:ext cx="846138" cy="876041"/>
            <a:chOff x="4718050" y="3393411"/>
            <a:chExt cx="846138" cy="875472"/>
          </a:xfrm>
        </p:grpSpPr>
        <p:cxnSp>
          <p:nvCxnSpPr>
            <p:cNvPr id="16" name="Elbow Connector 15"/>
            <p:cNvCxnSpPr>
              <a:stCxn id="11" idx="0"/>
              <a:endCxn id="11284" idx="1"/>
            </p:cNvCxnSpPr>
            <p:nvPr/>
          </p:nvCxnSpPr>
          <p:spPr>
            <a:xfrm flipV="1">
              <a:off x="4718050" y="3393411"/>
              <a:ext cx="846138" cy="354447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lbow Connector 16"/>
            <p:cNvCxnSpPr>
              <a:stCxn id="11" idx="0"/>
              <a:endCxn id="11285" idx="1"/>
            </p:cNvCxnSpPr>
            <p:nvPr/>
          </p:nvCxnSpPr>
          <p:spPr>
            <a:xfrm>
              <a:off x="4718050" y="3747858"/>
              <a:ext cx="846138" cy="521025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Elbow Connector 17"/>
          <p:cNvCxnSpPr>
            <a:stCxn id="13" idx="1"/>
            <a:endCxn id="11271" idx="0"/>
          </p:cNvCxnSpPr>
          <p:nvPr/>
        </p:nvCxnSpPr>
        <p:spPr>
          <a:xfrm rot="5400000">
            <a:off x="2364581" y="5044579"/>
            <a:ext cx="288925" cy="1588"/>
          </a:xfrm>
          <a:prstGeom prst="bentConnector3">
            <a:avLst>
              <a:gd name="adj1" fmla="val 50000"/>
            </a:avLst>
          </a:prstGeom>
          <a:ln w="28575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74" name="Group 23"/>
          <p:cNvGrpSpPr>
            <a:grpSpLocks/>
          </p:cNvGrpSpPr>
          <p:nvPr/>
        </p:nvGrpSpPr>
        <p:grpSpPr bwMode="auto">
          <a:xfrm>
            <a:off x="1297671" y="1697241"/>
            <a:ext cx="6726349" cy="771050"/>
            <a:chOff x="1298348" y="2343573"/>
            <a:chExt cx="6724880" cy="770576"/>
          </a:xfrm>
        </p:grpSpPr>
        <p:cxnSp>
          <p:nvCxnSpPr>
            <p:cNvPr id="20" name="Elbow Connector 19"/>
            <p:cNvCxnSpPr>
              <a:stCxn id="11286" idx="2"/>
              <a:endCxn id="11" idx="3"/>
            </p:cNvCxnSpPr>
            <p:nvPr/>
          </p:nvCxnSpPr>
          <p:spPr>
            <a:xfrm rot="16200000" flipH="1">
              <a:off x="1518615" y="2123306"/>
              <a:ext cx="770575" cy="1211109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lbow Connector 20"/>
            <p:cNvCxnSpPr>
              <a:stCxn id="11287" idx="2"/>
              <a:endCxn id="11" idx="3"/>
            </p:cNvCxnSpPr>
            <p:nvPr/>
          </p:nvCxnSpPr>
          <p:spPr>
            <a:xfrm rot="5400000">
              <a:off x="2660627" y="2192403"/>
              <a:ext cx="770575" cy="1072916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Elbow Connector 21"/>
            <p:cNvCxnSpPr>
              <a:stCxn id="11288" idx="2"/>
              <a:endCxn id="11" idx="3"/>
            </p:cNvCxnSpPr>
            <p:nvPr/>
          </p:nvCxnSpPr>
          <p:spPr>
            <a:xfrm rot="5400000">
              <a:off x="3802585" y="1050447"/>
              <a:ext cx="770575" cy="3356830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lbow Connector 22"/>
            <p:cNvCxnSpPr>
              <a:stCxn id="11289" idx="2"/>
              <a:endCxn id="11" idx="3"/>
            </p:cNvCxnSpPr>
            <p:nvPr/>
          </p:nvCxnSpPr>
          <p:spPr>
            <a:xfrm rot="5400000">
              <a:off x="4881055" y="-28024"/>
              <a:ext cx="770575" cy="5513771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275" name="Elbow Connector 119"/>
          <p:cNvCxnSpPr>
            <a:cxnSpLocks noChangeShapeType="1"/>
            <a:stCxn id="11" idx="1"/>
            <a:endCxn id="13" idx="3"/>
          </p:cNvCxnSpPr>
          <p:nvPr/>
        </p:nvCxnSpPr>
        <p:spPr bwMode="auto">
          <a:xfrm rot="5400000">
            <a:off x="2315369" y="3857129"/>
            <a:ext cx="387350" cy="1588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6" name="AutoShape 2"/>
          <p:cNvSpPr>
            <a:spLocks noChangeArrowheads="1"/>
          </p:cNvSpPr>
          <p:nvPr/>
        </p:nvSpPr>
        <p:spPr bwMode="auto">
          <a:xfrm>
            <a:off x="3371850" y="260648"/>
            <a:ext cx="2640013" cy="5778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+mn-lt"/>
              </a:rPr>
              <a:t>PID Data Flow</a:t>
            </a:r>
          </a:p>
        </p:txBody>
      </p:sp>
      <p:sp>
        <p:nvSpPr>
          <p:cNvPr id="11277" name="TextBox 131"/>
          <p:cNvSpPr txBox="1">
            <a:spLocks noChangeArrowheads="1"/>
          </p:cNvSpPr>
          <p:nvPr/>
        </p:nvSpPr>
        <p:spPr bwMode="auto">
          <a:xfrm>
            <a:off x="4498975" y="5229523"/>
            <a:ext cx="33956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Font typeface="Wingdings" charset="0"/>
              <a:buChar char="Ø"/>
            </a:pPr>
            <a:r>
              <a:rPr lang="it-IT" sz="2000">
                <a:latin typeface="+mn-lt"/>
              </a:rPr>
              <a:t> Probability/pdf for all the PID hypothesis</a:t>
            </a:r>
          </a:p>
        </p:txBody>
      </p:sp>
    </p:spTree>
    <p:extLst>
      <p:ext uri="{BB962C8B-B14F-4D97-AF65-F5344CB8AC3E}">
        <p14:creationId xmlns:p14="http://schemas.microsoft.com/office/powerpoint/2010/main" val="708887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300038" y="890588"/>
            <a:ext cx="3048000" cy="1016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it-IT" sz="2400">
                <a:solidFill>
                  <a:srgbClr val="FF0000"/>
                </a:solidFill>
                <a:latin typeface="+mn-lt"/>
              </a:rPr>
              <a:t>PndPidCandidate</a:t>
            </a:r>
          </a:p>
          <a:p>
            <a:pPr eaLnBrk="1" hangingPunct="1"/>
            <a:r>
              <a:rPr lang="it-IT">
                <a:latin typeface="+mn-lt"/>
              </a:rPr>
              <a:t>PidChargedCand</a:t>
            </a:r>
          </a:p>
          <a:p>
            <a:pPr eaLnBrk="1" hangingPunct="1"/>
            <a:r>
              <a:rPr lang="it-IT">
                <a:latin typeface="+mn-lt"/>
              </a:rPr>
              <a:t>PidNeutralCand</a:t>
            </a:r>
          </a:p>
        </p:txBody>
      </p:sp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3841750" y="1030288"/>
            <a:ext cx="2738438" cy="73818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it-IT" sz="2400">
                <a:solidFill>
                  <a:srgbClr val="FF0000"/>
                </a:solidFill>
                <a:latin typeface="+mn-lt"/>
              </a:rPr>
              <a:t>PndPidProbability</a:t>
            </a:r>
          </a:p>
          <a:p>
            <a:pPr eaLnBrk="1" hangingPunct="1"/>
            <a:r>
              <a:rPr lang="it-IT">
                <a:latin typeface="+mn-lt"/>
              </a:rPr>
              <a:t>MVD dE/dx</a:t>
            </a:r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3841750" y="1995488"/>
            <a:ext cx="2738438" cy="73818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it-IT" sz="2400">
                <a:solidFill>
                  <a:srgbClr val="FF0000"/>
                </a:solidFill>
                <a:latin typeface="+mn-lt"/>
              </a:rPr>
              <a:t>PndPidProbability</a:t>
            </a:r>
          </a:p>
          <a:p>
            <a:pPr eaLnBrk="1" hangingPunct="1"/>
            <a:r>
              <a:rPr lang="it-IT">
                <a:latin typeface="+mn-lt"/>
              </a:rPr>
              <a:t>DIRC </a:t>
            </a:r>
            <a:r>
              <a:rPr lang="it-IT">
                <a:latin typeface="+mn-lt"/>
                <a:sym typeface="Symbol" charset="0"/>
              </a:rPr>
              <a:t></a:t>
            </a:r>
            <a:r>
              <a:rPr lang="it-IT" baseline="-25000">
                <a:latin typeface="+mn-lt"/>
                <a:sym typeface="Symbol" charset="0"/>
              </a:rPr>
              <a:t>ch</a:t>
            </a:r>
            <a:endParaRPr lang="it-IT" baseline="-25000">
              <a:latin typeface="+mn-lt"/>
            </a:endParaRPr>
          </a:p>
        </p:txBody>
      </p:sp>
      <p:sp>
        <p:nvSpPr>
          <p:cNvPr id="12293" name="TextBox 4"/>
          <p:cNvSpPr txBox="1">
            <a:spLocks noChangeArrowheads="1"/>
          </p:cNvSpPr>
          <p:nvPr/>
        </p:nvSpPr>
        <p:spPr bwMode="auto">
          <a:xfrm>
            <a:off x="3841750" y="2978150"/>
            <a:ext cx="2738438" cy="73818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it-IT" sz="2400">
                <a:solidFill>
                  <a:srgbClr val="FF0000"/>
                </a:solidFill>
                <a:latin typeface="+mn-lt"/>
              </a:rPr>
              <a:t>PndPidProbability</a:t>
            </a:r>
          </a:p>
          <a:p>
            <a:pPr eaLnBrk="1" hangingPunct="1"/>
            <a:r>
              <a:rPr lang="it-IT">
                <a:latin typeface="+mn-lt"/>
              </a:rPr>
              <a:t>STT dE/dx</a:t>
            </a:r>
          </a:p>
        </p:txBody>
      </p:sp>
      <p:sp>
        <p:nvSpPr>
          <p:cNvPr id="12294" name="TextBox 5"/>
          <p:cNvSpPr txBox="1">
            <a:spLocks noChangeArrowheads="1"/>
          </p:cNvSpPr>
          <p:nvPr/>
        </p:nvSpPr>
        <p:spPr bwMode="auto">
          <a:xfrm>
            <a:off x="3841750" y="3968750"/>
            <a:ext cx="2738438" cy="73818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it-IT" sz="2400">
                <a:solidFill>
                  <a:srgbClr val="FF0000"/>
                </a:solidFill>
                <a:latin typeface="+mn-lt"/>
              </a:rPr>
              <a:t>PndPidProbability</a:t>
            </a:r>
          </a:p>
          <a:p>
            <a:pPr eaLnBrk="1" hangingPunct="1"/>
            <a:r>
              <a:rPr lang="it-IT">
                <a:latin typeface="+mn-lt"/>
              </a:rPr>
              <a:t>Muon HardCuts</a:t>
            </a:r>
          </a:p>
        </p:txBody>
      </p:sp>
      <p:cxnSp>
        <p:nvCxnSpPr>
          <p:cNvPr id="7" name="Elbow Connector 6"/>
          <p:cNvCxnSpPr>
            <a:stCxn id="12290" idx="3"/>
            <a:endCxn id="12291" idx="1"/>
          </p:cNvCxnSpPr>
          <p:nvPr/>
        </p:nvCxnSpPr>
        <p:spPr>
          <a:xfrm>
            <a:off x="3348038" y="1398588"/>
            <a:ext cx="493712" cy="1587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7"/>
          <p:cNvCxnSpPr>
            <a:stCxn id="12290" idx="3"/>
            <a:endCxn id="12292" idx="1"/>
          </p:cNvCxnSpPr>
          <p:nvPr/>
        </p:nvCxnSpPr>
        <p:spPr>
          <a:xfrm>
            <a:off x="3348038" y="1398588"/>
            <a:ext cx="493712" cy="966787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>
            <a:stCxn id="12290" idx="3"/>
            <a:endCxn id="12293" idx="1"/>
          </p:cNvCxnSpPr>
          <p:nvPr/>
        </p:nvCxnSpPr>
        <p:spPr>
          <a:xfrm>
            <a:off x="3348038" y="1398588"/>
            <a:ext cx="493712" cy="1949450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>
            <a:stCxn id="12290" idx="3"/>
            <a:endCxn id="12294" idx="1"/>
          </p:cNvCxnSpPr>
          <p:nvPr/>
        </p:nvCxnSpPr>
        <p:spPr>
          <a:xfrm>
            <a:off x="3348038" y="1398588"/>
            <a:ext cx="493712" cy="2940050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9" name="TextBox 10"/>
          <p:cNvSpPr txBox="1">
            <a:spLocks noChangeArrowheads="1"/>
          </p:cNvSpPr>
          <p:nvPr/>
        </p:nvSpPr>
        <p:spPr bwMode="auto">
          <a:xfrm>
            <a:off x="3841750" y="4959350"/>
            <a:ext cx="2738438" cy="73818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it-IT" sz="2400">
                <a:solidFill>
                  <a:srgbClr val="FF0000"/>
                </a:solidFill>
                <a:latin typeface="+mn-lt"/>
              </a:rPr>
              <a:t>PndPidProbability</a:t>
            </a:r>
          </a:p>
          <a:p>
            <a:pPr eaLnBrk="1" hangingPunct="1"/>
            <a:r>
              <a:rPr lang="it-IT">
                <a:latin typeface="+mn-lt"/>
              </a:rPr>
              <a:t>MVA</a:t>
            </a:r>
          </a:p>
        </p:txBody>
      </p:sp>
      <p:cxnSp>
        <p:nvCxnSpPr>
          <p:cNvPr id="12" name="Elbow Connector 11"/>
          <p:cNvCxnSpPr>
            <a:stCxn id="12290" idx="3"/>
            <a:endCxn id="12299" idx="1"/>
          </p:cNvCxnSpPr>
          <p:nvPr/>
        </p:nvCxnSpPr>
        <p:spPr>
          <a:xfrm>
            <a:off x="3348038" y="1398588"/>
            <a:ext cx="493712" cy="3930650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01" name="TextBox 12"/>
          <p:cNvSpPr txBox="1">
            <a:spLocks noChangeArrowheads="1"/>
          </p:cNvSpPr>
          <p:nvPr/>
        </p:nvSpPr>
        <p:spPr bwMode="auto">
          <a:xfrm>
            <a:off x="6507163" y="1055688"/>
            <a:ext cx="23519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Font typeface="Wingdings" charset="0"/>
              <a:buChar char="Ø"/>
            </a:pPr>
            <a:r>
              <a:rPr lang="it-IT">
                <a:latin typeface="+mn-lt"/>
              </a:rPr>
              <a:t> P(e), P(</a:t>
            </a:r>
            <a:r>
              <a:rPr lang="it-IT">
                <a:latin typeface="+mn-lt"/>
                <a:sym typeface="Symbol" charset="0"/>
              </a:rPr>
              <a:t></a:t>
            </a:r>
            <a:r>
              <a:rPr lang="it-IT">
                <a:latin typeface="+mn-lt"/>
              </a:rPr>
              <a:t>), P(K), …</a:t>
            </a:r>
          </a:p>
          <a:p>
            <a:pPr eaLnBrk="1" hangingPunct="1">
              <a:buFont typeface="Wingdings" charset="0"/>
              <a:buChar char="Ø"/>
            </a:pPr>
            <a:r>
              <a:rPr lang="it-IT">
                <a:latin typeface="+mn-lt"/>
              </a:rPr>
              <a:t> Candidate Index</a:t>
            </a:r>
          </a:p>
        </p:txBody>
      </p:sp>
      <p:sp>
        <p:nvSpPr>
          <p:cNvPr id="12302" name="TextBox 13"/>
          <p:cNvSpPr txBox="1">
            <a:spLocks noChangeArrowheads="1"/>
          </p:cNvSpPr>
          <p:nvPr/>
        </p:nvSpPr>
        <p:spPr bwMode="auto">
          <a:xfrm>
            <a:off x="107950" y="2224088"/>
            <a:ext cx="32861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Font typeface="Wingdings" charset="0"/>
              <a:buChar char="Ø"/>
            </a:pPr>
            <a:r>
              <a:rPr lang="it-IT">
                <a:latin typeface="+mn-lt"/>
              </a:rPr>
              <a:t> Momentum</a:t>
            </a:r>
          </a:p>
          <a:p>
            <a:pPr eaLnBrk="1" hangingPunct="1">
              <a:buFont typeface="Wingdings" charset="0"/>
              <a:buChar char="Ø"/>
            </a:pPr>
            <a:r>
              <a:rPr lang="it-IT">
                <a:latin typeface="+mn-lt"/>
              </a:rPr>
              <a:t> Time-of-flight</a:t>
            </a:r>
          </a:p>
          <a:p>
            <a:pPr eaLnBrk="1" hangingPunct="1">
              <a:buFont typeface="Wingdings" charset="0"/>
              <a:buChar char="Ø"/>
            </a:pPr>
            <a:r>
              <a:rPr lang="it-IT">
                <a:latin typeface="+mn-lt"/>
              </a:rPr>
              <a:t> EMC energy</a:t>
            </a:r>
          </a:p>
          <a:p>
            <a:pPr eaLnBrk="1" hangingPunct="1">
              <a:buFont typeface="Wingdings" charset="0"/>
              <a:buChar char="Ø"/>
            </a:pPr>
            <a:r>
              <a:rPr lang="it-IT">
                <a:latin typeface="+mn-lt"/>
              </a:rPr>
              <a:t> EMC shower shape</a:t>
            </a:r>
          </a:p>
          <a:p>
            <a:pPr eaLnBrk="1" hangingPunct="1">
              <a:buFont typeface="Wingdings" charset="0"/>
              <a:buChar char="Ø"/>
            </a:pPr>
            <a:r>
              <a:rPr lang="it-IT">
                <a:latin typeface="+mn-lt"/>
              </a:rPr>
              <a:t> Cherenkov angle</a:t>
            </a:r>
          </a:p>
          <a:p>
            <a:pPr eaLnBrk="1" hangingPunct="1">
              <a:buFont typeface="Wingdings" charset="0"/>
              <a:buChar char="Ø"/>
            </a:pPr>
            <a:r>
              <a:rPr lang="it-IT">
                <a:latin typeface="+mn-lt"/>
              </a:rPr>
              <a:t> MVD dE/dx</a:t>
            </a:r>
          </a:p>
          <a:p>
            <a:pPr eaLnBrk="1" hangingPunct="1">
              <a:buFont typeface="Wingdings" charset="0"/>
              <a:buChar char="Ø"/>
            </a:pPr>
            <a:r>
              <a:rPr lang="it-IT">
                <a:latin typeface="+mn-lt"/>
              </a:rPr>
              <a:t> # Muon Layers</a:t>
            </a:r>
          </a:p>
          <a:p>
            <a:pPr eaLnBrk="1" hangingPunct="1">
              <a:buFont typeface="Wingdings" charset="0"/>
              <a:buChar char="Ø"/>
            </a:pPr>
            <a:r>
              <a:rPr lang="it-IT">
                <a:latin typeface="+mn-lt"/>
              </a:rPr>
              <a:t> …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92275" y="6026150"/>
            <a:ext cx="3743325" cy="579438"/>
          </a:xfrm>
          <a:prstGeom prst="round2DiagRect">
            <a:avLst/>
          </a:prstGeom>
          <a:solidFill>
            <a:srgbClr val="FFC000"/>
          </a:solidFill>
          <a:ln w="19050">
            <a:solidFill>
              <a:srgbClr val="0070C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800" dirty="0">
                <a:solidFill>
                  <a:srgbClr val="FF0000"/>
                </a:solidFill>
                <a:latin typeface="+mn-lt"/>
                <a:ea typeface="+mn-ea"/>
                <a:cs typeface="Arial" pitchFamily="34" charset="0"/>
              </a:rPr>
              <a:t>PndAnaPidCombiner</a:t>
            </a:r>
          </a:p>
        </p:txBody>
      </p:sp>
      <p:cxnSp>
        <p:nvCxnSpPr>
          <p:cNvPr id="16" name="Elbow Connector 15"/>
          <p:cNvCxnSpPr>
            <a:stCxn id="12290" idx="2"/>
            <a:endCxn id="15" idx="3"/>
          </p:cNvCxnSpPr>
          <p:nvPr/>
        </p:nvCxnSpPr>
        <p:spPr>
          <a:xfrm rot="16200000" flipH="1">
            <a:off x="634207" y="3096419"/>
            <a:ext cx="4119562" cy="1739900"/>
          </a:xfrm>
          <a:prstGeom prst="bentConnector3">
            <a:avLst>
              <a:gd name="adj1" fmla="val 50000"/>
            </a:avLst>
          </a:prstGeom>
          <a:ln w="28575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12291" idx="0"/>
            <a:endCxn id="15" idx="3"/>
          </p:cNvCxnSpPr>
          <p:nvPr/>
        </p:nvCxnSpPr>
        <p:spPr>
          <a:xfrm rot="16200000" flipH="1" flipV="1">
            <a:off x="1889920" y="2704306"/>
            <a:ext cx="4995862" cy="1647825"/>
          </a:xfrm>
          <a:prstGeom prst="bentConnector3">
            <a:avLst>
              <a:gd name="adj1" fmla="val -4576"/>
            </a:avLst>
          </a:prstGeom>
          <a:ln w="28575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12292" idx="0"/>
            <a:endCxn id="15" idx="3"/>
          </p:cNvCxnSpPr>
          <p:nvPr/>
        </p:nvCxnSpPr>
        <p:spPr>
          <a:xfrm rot="16200000" flipH="1" flipV="1">
            <a:off x="2372520" y="3186906"/>
            <a:ext cx="4030662" cy="1647825"/>
          </a:xfrm>
          <a:prstGeom prst="bentConnector3">
            <a:avLst>
              <a:gd name="adj1" fmla="val -5672"/>
            </a:avLst>
          </a:prstGeom>
          <a:ln w="28575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12293" idx="0"/>
            <a:endCxn id="15" idx="3"/>
          </p:cNvCxnSpPr>
          <p:nvPr/>
        </p:nvCxnSpPr>
        <p:spPr>
          <a:xfrm rot="16200000" flipH="1" flipV="1">
            <a:off x="2863851" y="3678237"/>
            <a:ext cx="3048000" cy="1647825"/>
          </a:xfrm>
          <a:prstGeom prst="bentConnector3">
            <a:avLst>
              <a:gd name="adj1" fmla="val -7500"/>
            </a:avLst>
          </a:prstGeom>
          <a:ln w="28575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12294" idx="0"/>
            <a:endCxn id="15" idx="3"/>
          </p:cNvCxnSpPr>
          <p:nvPr/>
        </p:nvCxnSpPr>
        <p:spPr>
          <a:xfrm rot="16200000" flipH="1" flipV="1">
            <a:off x="3359151" y="4173537"/>
            <a:ext cx="2057400" cy="1647825"/>
          </a:xfrm>
          <a:prstGeom prst="bentConnector3">
            <a:avLst>
              <a:gd name="adj1" fmla="val -11111"/>
            </a:avLst>
          </a:prstGeom>
          <a:ln w="28575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12299" idx="0"/>
            <a:endCxn id="15" idx="3"/>
          </p:cNvCxnSpPr>
          <p:nvPr/>
        </p:nvCxnSpPr>
        <p:spPr>
          <a:xfrm rot="16200000" flipH="1" flipV="1">
            <a:off x="3854451" y="4668837"/>
            <a:ext cx="1066800" cy="1647825"/>
          </a:xfrm>
          <a:prstGeom prst="bentConnector3">
            <a:avLst>
              <a:gd name="adj1" fmla="val -21429"/>
            </a:avLst>
          </a:prstGeom>
          <a:ln w="28575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10" name="TextBox 26"/>
          <p:cNvSpPr>
            <a:spLocks noChangeArrowheads="1"/>
          </p:cNvSpPr>
          <p:nvPr/>
        </p:nvSpPr>
        <p:spPr bwMode="auto">
          <a:xfrm>
            <a:off x="6107113" y="6021388"/>
            <a:ext cx="2590800" cy="5794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800">
                <a:solidFill>
                  <a:srgbClr val="FF0000"/>
                </a:solidFill>
                <a:latin typeface="+mn-lt"/>
              </a:rPr>
              <a:t>Analysis</a:t>
            </a:r>
          </a:p>
        </p:txBody>
      </p:sp>
      <p:cxnSp>
        <p:nvCxnSpPr>
          <p:cNvPr id="23" name="Elbow Connector 22"/>
          <p:cNvCxnSpPr>
            <a:stCxn id="15" idx="0"/>
            <a:endCxn id="12310" idx="1"/>
          </p:cNvCxnSpPr>
          <p:nvPr/>
        </p:nvCxnSpPr>
        <p:spPr>
          <a:xfrm flipV="1">
            <a:off x="5435600" y="6311900"/>
            <a:ext cx="671513" cy="3175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12" name="TextBox 94"/>
          <p:cNvSpPr txBox="1">
            <a:spLocks noChangeArrowheads="1"/>
          </p:cNvSpPr>
          <p:nvPr/>
        </p:nvSpPr>
        <p:spPr bwMode="auto">
          <a:xfrm>
            <a:off x="6507163" y="2100263"/>
            <a:ext cx="23519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Font typeface="Wingdings" charset="0"/>
              <a:buChar char="Ø"/>
            </a:pPr>
            <a:r>
              <a:rPr lang="it-IT">
                <a:latin typeface="+mn-lt"/>
              </a:rPr>
              <a:t> P(e), P(</a:t>
            </a:r>
            <a:r>
              <a:rPr lang="it-IT">
                <a:latin typeface="+mn-lt"/>
                <a:sym typeface="Symbol" charset="0"/>
              </a:rPr>
              <a:t></a:t>
            </a:r>
            <a:r>
              <a:rPr lang="it-IT">
                <a:latin typeface="+mn-lt"/>
              </a:rPr>
              <a:t>), P(K), …</a:t>
            </a:r>
          </a:p>
          <a:p>
            <a:pPr eaLnBrk="1" hangingPunct="1">
              <a:buFont typeface="Wingdings" charset="0"/>
              <a:buChar char="Ø"/>
            </a:pPr>
            <a:r>
              <a:rPr lang="it-IT">
                <a:latin typeface="+mn-lt"/>
              </a:rPr>
              <a:t> Candidate Index</a:t>
            </a:r>
          </a:p>
        </p:txBody>
      </p:sp>
      <p:sp>
        <p:nvSpPr>
          <p:cNvPr id="12313" name="TextBox 95"/>
          <p:cNvSpPr txBox="1">
            <a:spLocks noChangeArrowheads="1"/>
          </p:cNvSpPr>
          <p:nvPr/>
        </p:nvSpPr>
        <p:spPr bwMode="auto">
          <a:xfrm>
            <a:off x="6507163" y="3027363"/>
            <a:ext cx="23519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Font typeface="Wingdings" charset="0"/>
              <a:buChar char="Ø"/>
            </a:pPr>
            <a:r>
              <a:rPr lang="it-IT">
                <a:latin typeface="+mn-lt"/>
              </a:rPr>
              <a:t> P(e), P(</a:t>
            </a:r>
            <a:r>
              <a:rPr lang="it-IT">
                <a:latin typeface="+mn-lt"/>
                <a:sym typeface="Symbol" charset="0"/>
              </a:rPr>
              <a:t></a:t>
            </a:r>
            <a:r>
              <a:rPr lang="it-IT">
                <a:latin typeface="+mn-lt"/>
              </a:rPr>
              <a:t>), P(K), …</a:t>
            </a:r>
          </a:p>
          <a:p>
            <a:pPr eaLnBrk="1" hangingPunct="1">
              <a:buFont typeface="Wingdings" charset="0"/>
              <a:buChar char="Ø"/>
            </a:pPr>
            <a:r>
              <a:rPr lang="it-IT">
                <a:latin typeface="+mn-lt"/>
              </a:rPr>
              <a:t> Candidate Index</a:t>
            </a:r>
          </a:p>
        </p:txBody>
      </p:sp>
      <p:sp>
        <p:nvSpPr>
          <p:cNvPr id="12314" name="TextBox 96"/>
          <p:cNvSpPr txBox="1">
            <a:spLocks noChangeArrowheads="1"/>
          </p:cNvSpPr>
          <p:nvPr/>
        </p:nvSpPr>
        <p:spPr bwMode="auto">
          <a:xfrm>
            <a:off x="6507163" y="3998913"/>
            <a:ext cx="23519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Font typeface="Wingdings" charset="0"/>
              <a:buChar char="Ø"/>
            </a:pPr>
            <a:r>
              <a:rPr lang="it-IT">
                <a:latin typeface="+mn-lt"/>
              </a:rPr>
              <a:t> P(e), P(</a:t>
            </a:r>
            <a:r>
              <a:rPr lang="it-IT">
                <a:latin typeface="+mn-lt"/>
                <a:sym typeface="Symbol" charset="0"/>
              </a:rPr>
              <a:t></a:t>
            </a:r>
            <a:r>
              <a:rPr lang="it-IT">
                <a:latin typeface="+mn-lt"/>
              </a:rPr>
              <a:t>), P(K), …</a:t>
            </a:r>
          </a:p>
          <a:p>
            <a:pPr eaLnBrk="1" hangingPunct="1">
              <a:buFont typeface="Wingdings" charset="0"/>
              <a:buChar char="Ø"/>
            </a:pPr>
            <a:r>
              <a:rPr lang="it-IT">
                <a:latin typeface="+mn-lt"/>
              </a:rPr>
              <a:t> Candidate Index</a:t>
            </a:r>
          </a:p>
        </p:txBody>
      </p:sp>
      <p:sp>
        <p:nvSpPr>
          <p:cNvPr id="12315" name="TextBox 97"/>
          <p:cNvSpPr txBox="1">
            <a:spLocks noChangeArrowheads="1"/>
          </p:cNvSpPr>
          <p:nvPr/>
        </p:nvSpPr>
        <p:spPr bwMode="auto">
          <a:xfrm>
            <a:off x="6507163" y="4970463"/>
            <a:ext cx="23519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Font typeface="Wingdings" charset="0"/>
              <a:buChar char="Ø"/>
            </a:pPr>
            <a:r>
              <a:rPr lang="it-IT">
                <a:latin typeface="+mn-lt"/>
              </a:rPr>
              <a:t> P(e), P(</a:t>
            </a:r>
            <a:r>
              <a:rPr lang="it-IT">
                <a:latin typeface="+mn-lt"/>
                <a:sym typeface="Symbol" charset="0"/>
              </a:rPr>
              <a:t></a:t>
            </a:r>
            <a:r>
              <a:rPr lang="it-IT">
                <a:latin typeface="+mn-lt"/>
              </a:rPr>
              <a:t>), P(K), …</a:t>
            </a:r>
          </a:p>
          <a:p>
            <a:pPr eaLnBrk="1" hangingPunct="1">
              <a:buFont typeface="Wingdings" charset="0"/>
              <a:buChar char="Ø"/>
            </a:pPr>
            <a:r>
              <a:rPr lang="it-IT">
                <a:latin typeface="+mn-lt"/>
              </a:rPr>
              <a:t> Candidate Index</a:t>
            </a:r>
          </a:p>
        </p:txBody>
      </p:sp>
    </p:spTree>
    <p:extLst>
      <p:ext uri="{BB962C8B-B14F-4D97-AF65-F5344CB8AC3E}">
        <p14:creationId xmlns:p14="http://schemas.microsoft.com/office/powerpoint/2010/main" val="1616047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457200" y="5125889"/>
            <a:ext cx="8291513" cy="461962"/>
          </a:xfrm>
          <a:prstGeom prst="rect">
            <a:avLst/>
          </a:prstGeom>
          <a:solidFill>
            <a:schemeClr val="tx1"/>
          </a:solidFill>
          <a:ln w="28575">
            <a:solidFill>
              <a:srgbClr val="00FF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sz="2400">
                <a:solidFill>
                  <a:srgbClr val="00FF00"/>
                </a:solidFill>
                <a:latin typeface="+mn-lt"/>
                <a:sym typeface="Symbol" charset="0"/>
              </a:rPr>
              <a:t>analysis-&gt;FillList(pip, </a:t>
            </a:r>
            <a:r>
              <a:rPr lang="ja-JP" altLang="it-IT" sz="2400">
                <a:solidFill>
                  <a:srgbClr val="00FF00"/>
                </a:solidFill>
                <a:latin typeface="+mn-lt"/>
                <a:sym typeface="Symbol" charset="0"/>
              </a:rPr>
              <a:t>“</a:t>
            </a:r>
            <a:r>
              <a:rPr lang="it-IT" sz="2400">
                <a:solidFill>
                  <a:srgbClr val="FFFF00"/>
                </a:solidFill>
                <a:latin typeface="+mn-lt"/>
                <a:sym typeface="Symbol" charset="0"/>
              </a:rPr>
              <a:t>PionLoose</a:t>
            </a:r>
            <a:r>
              <a:rPr lang="ja-JP" altLang="it-IT" sz="2400">
                <a:solidFill>
                  <a:srgbClr val="00FF00"/>
                </a:solidFill>
                <a:latin typeface="+mn-lt"/>
                <a:sym typeface="Symbol" charset="0"/>
              </a:rPr>
              <a:t>”</a:t>
            </a:r>
            <a:r>
              <a:rPr lang="it-IT" sz="2400">
                <a:solidFill>
                  <a:srgbClr val="00FF00"/>
                </a:solidFill>
                <a:latin typeface="+mn-lt"/>
                <a:sym typeface="Symbol" charset="0"/>
              </a:rPr>
              <a:t>,</a:t>
            </a:r>
            <a:r>
              <a:rPr lang="ja-JP" altLang="it-IT" sz="2400">
                <a:solidFill>
                  <a:srgbClr val="00FF00"/>
                </a:solidFill>
                <a:latin typeface="+mn-lt"/>
                <a:sym typeface="Symbol" charset="0"/>
              </a:rPr>
              <a:t>”</a:t>
            </a:r>
            <a:r>
              <a:rPr lang="it-IT" sz="2400">
                <a:solidFill>
                  <a:srgbClr val="FFFF00"/>
                </a:solidFill>
                <a:latin typeface="+mn-lt"/>
                <a:sym typeface="Symbol" charset="0"/>
              </a:rPr>
              <a:t>BEMC;BMVD;BDIRC</a:t>
            </a:r>
            <a:r>
              <a:rPr lang="ja-JP" altLang="it-IT" sz="2400">
                <a:solidFill>
                  <a:srgbClr val="00FF00"/>
                </a:solidFill>
                <a:latin typeface="+mn-lt"/>
                <a:sym typeface="Symbol" charset="0"/>
              </a:rPr>
              <a:t>”</a:t>
            </a:r>
            <a:r>
              <a:rPr lang="it-IT" sz="2400">
                <a:solidFill>
                  <a:srgbClr val="00FF00"/>
                </a:solidFill>
                <a:latin typeface="+mn-lt"/>
                <a:sym typeface="Symbol" charset="0"/>
              </a:rPr>
              <a:t>)</a:t>
            </a: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568276" y="404664"/>
            <a:ext cx="59534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sz="2000">
                <a:latin typeface="+mn-lt"/>
                <a:sym typeface="Symbol" charset="0"/>
              </a:rPr>
              <a:t>Flexible way to switch between different algorithms</a:t>
            </a:r>
          </a:p>
        </p:txBody>
      </p: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179388" y="804714"/>
            <a:ext cx="8821737" cy="4200525"/>
            <a:chOff x="179388" y="1389063"/>
            <a:chExt cx="8821737" cy="4200177"/>
          </a:xfrm>
        </p:grpSpPr>
        <p:sp>
          <p:nvSpPr>
            <p:cNvPr id="5" name="Rectangle 4"/>
            <p:cNvSpPr/>
            <p:nvPr/>
          </p:nvSpPr>
          <p:spPr>
            <a:xfrm>
              <a:off x="179388" y="1389063"/>
              <a:ext cx="4535487" cy="3311251"/>
            </a:xfrm>
            <a:prstGeom prst="rect">
              <a:avLst/>
            </a:prstGeom>
            <a:solidFill>
              <a:srgbClr val="FFFFCC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787900" y="1389063"/>
              <a:ext cx="4213225" cy="3311251"/>
            </a:xfrm>
            <a:prstGeom prst="rect">
              <a:avLst/>
            </a:prstGeom>
            <a:solidFill>
              <a:srgbClr val="CCFF99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13329" name="TextBox 2"/>
            <p:cNvSpPr txBox="1">
              <a:spLocks noChangeArrowheads="1"/>
            </p:cNvSpPr>
            <p:nvPr/>
          </p:nvSpPr>
          <p:spPr bwMode="auto">
            <a:xfrm>
              <a:off x="5484813" y="1438275"/>
              <a:ext cx="2738437" cy="46196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it-IT" sz="2400">
                  <a:solidFill>
                    <a:srgbClr val="FF0000"/>
                  </a:solidFill>
                  <a:latin typeface="+mn-lt"/>
                </a:rPr>
                <a:t>PndPidProbability</a:t>
              </a:r>
            </a:p>
          </p:txBody>
        </p:sp>
        <p:sp>
          <p:nvSpPr>
            <p:cNvPr id="13330" name="TextBox 5"/>
            <p:cNvSpPr txBox="1">
              <a:spLocks noChangeArrowheads="1"/>
            </p:cNvSpPr>
            <p:nvPr/>
          </p:nvSpPr>
          <p:spPr bwMode="auto">
            <a:xfrm>
              <a:off x="4827588" y="2087563"/>
              <a:ext cx="1231900" cy="2032000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it-IT">
                  <a:latin typeface="+mn-lt"/>
                </a:rPr>
                <a:t> </a:t>
              </a:r>
              <a:r>
                <a:rPr lang="it-IT">
                  <a:solidFill>
                    <a:srgbClr val="FF0000"/>
                  </a:solidFill>
                  <a:latin typeface="+mn-lt"/>
                </a:rPr>
                <a:t>EMC SS</a:t>
              </a:r>
            </a:p>
            <a:p>
              <a:pPr eaLnBrk="1" hangingPunct="1">
                <a:buFont typeface="Wingdings" charset="0"/>
                <a:buChar char="Ø"/>
              </a:pPr>
              <a:r>
                <a:rPr lang="it-IT">
                  <a:latin typeface="+mn-lt"/>
                </a:rPr>
                <a:t> P(e)</a:t>
              </a:r>
            </a:p>
            <a:p>
              <a:pPr eaLnBrk="1" hangingPunct="1">
                <a:buFont typeface="Wingdings" charset="0"/>
                <a:buChar char="Ø"/>
              </a:pPr>
              <a:r>
                <a:rPr lang="it-IT">
                  <a:latin typeface="+mn-lt"/>
                </a:rPr>
                <a:t> P(</a:t>
              </a:r>
              <a:r>
                <a:rPr lang="it-IT">
                  <a:latin typeface="+mn-lt"/>
                  <a:sym typeface="Symbol" charset="0"/>
                </a:rPr>
                <a:t></a:t>
              </a:r>
              <a:r>
                <a:rPr lang="it-IT">
                  <a:latin typeface="+mn-lt"/>
                </a:rPr>
                <a:t>)</a:t>
              </a:r>
            </a:p>
            <a:p>
              <a:pPr eaLnBrk="1" hangingPunct="1">
                <a:buFont typeface="Wingdings" charset="0"/>
                <a:buChar char="Ø"/>
              </a:pPr>
              <a:r>
                <a:rPr lang="it-IT">
                  <a:latin typeface="+mn-lt"/>
                </a:rPr>
                <a:t> P(</a:t>
              </a:r>
              <a:r>
                <a:rPr lang="it-IT">
                  <a:latin typeface="+mn-lt"/>
                  <a:sym typeface="Symbol" charset="0"/>
                </a:rPr>
                <a:t>)</a:t>
              </a:r>
              <a:endParaRPr lang="it-IT">
                <a:latin typeface="+mn-lt"/>
              </a:endParaRPr>
            </a:p>
            <a:p>
              <a:pPr eaLnBrk="1" hangingPunct="1">
                <a:buFont typeface="Wingdings" charset="0"/>
                <a:buChar char="Ø"/>
              </a:pPr>
              <a:r>
                <a:rPr lang="it-IT">
                  <a:latin typeface="+mn-lt"/>
                </a:rPr>
                <a:t> P(K)</a:t>
              </a:r>
            </a:p>
            <a:p>
              <a:pPr eaLnBrk="1" hangingPunct="1">
                <a:buFont typeface="Wingdings" charset="0"/>
                <a:buChar char="Ø"/>
              </a:pPr>
              <a:r>
                <a:rPr lang="it-IT">
                  <a:latin typeface="+mn-lt"/>
                </a:rPr>
                <a:t> P(</a:t>
              </a:r>
              <a:r>
                <a:rPr lang="it-IT">
                  <a:latin typeface="+mn-lt"/>
                  <a:sym typeface="Symbol" charset="0"/>
                </a:rPr>
                <a:t>p)</a:t>
              </a:r>
              <a:endParaRPr lang="it-IT">
                <a:latin typeface="+mn-lt"/>
              </a:endParaRPr>
            </a:p>
            <a:p>
              <a:pPr eaLnBrk="1" hangingPunct="1">
                <a:buFont typeface="Wingdings" charset="0"/>
                <a:buChar char="Ø"/>
              </a:pPr>
              <a:r>
                <a:rPr lang="it-IT">
                  <a:latin typeface="+mn-lt"/>
                </a:rPr>
                <a:t> …</a:t>
              </a:r>
            </a:p>
          </p:txBody>
        </p:sp>
        <p:sp>
          <p:nvSpPr>
            <p:cNvPr id="13331" name="TextBox 7"/>
            <p:cNvSpPr txBox="1">
              <a:spLocks noChangeArrowheads="1"/>
            </p:cNvSpPr>
            <p:nvPr/>
          </p:nvSpPr>
          <p:spPr bwMode="auto">
            <a:xfrm>
              <a:off x="6142038" y="2087563"/>
              <a:ext cx="877163" cy="2031157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it-IT">
                  <a:latin typeface="+mn-lt"/>
                </a:rPr>
                <a:t> </a:t>
              </a:r>
              <a:r>
                <a:rPr lang="it-IT">
                  <a:solidFill>
                    <a:srgbClr val="FF0000"/>
                  </a:solidFill>
                  <a:latin typeface="+mn-lt"/>
                </a:rPr>
                <a:t>DIRC</a:t>
              </a:r>
            </a:p>
            <a:p>
              <a:pPr eaLnBrk="1" hangingPunct="1">
                <a:buFont typeface="Wingdings" charset="0"/>
                <a:buChar char="Ø"/>
              </a:pPr>
              <a:r>
                <a:rPr lang="it-IT">
                  <a:latin typeface="+mn-lt"/>
                </a:rPr>
                <a:t> P(e)</a:t>
              </a:r>
            </a:p>
            <a:p>
              <a:pPr eaLnBrk="1" hangingPunct="1">
                <a:buFont typeface="Wingdings" charset="0"/>
                <a:buChar char="Ø"/>
              </a:pPr>
              <a:r>
                <a:rPr lang="it-IT">
                  <a:latin typeface="+mn-lt"/>
                </a:rPr>
                <a:t> P(</a:t>
              </a:r>
              <a:r>
                <a:rPr lang="it-IT">
                  <a:latin typeface="+mn-lt"/>
                  <a:sym typeface="Symbol" charset="0"/>
                </a:rPr>
                <a:t></a:t>
              </a:r>
              <a:r>
                <a:rPr lang="it-IT">
                  <a:latin typeface="+mn-lt"/>
                </a:rPr>
                <a:t>)</a:t>
              </a:r>
            </a:p>
            <a:p>
              <a:pPr eaLnBrk="1" hangingPunct="1">
                <a:buFont typeface="Wingdings" charset="0"/>
                <a:buChar char="Ø"/>
              </a:pPr>
              <a:r>
                <a:rPr lang="it-IT">
                  <a:latin typeface="+mn-lt"/>
                </a:rPr>
                <a:t> P(</a:t>
              </a:r>
              <a:r>
                <a:rPr lang="it-IT">
                  <a:latin typeface="+mn-lt"/>
                  <a:sym typeface="Symbol" charset="0"/>
                </a:rPr>
                <a:t>)</a:t>
              </a:r>
              <a:endParaRPr lang="it-IT">
                <a:latin typeface="+mn-lt"/>
              </a:endParaRPr>
            </a:p>
            <a:p>
              <a:pPr eaLnBrk="1" hangingPunct="1">
                <a:buFont typeface="Wingdings" charset="0"/>
                <a:buChar char="Ø"/>
              </a:pPr>
              <a:r>
                <a:rPr lang="it-IT">
                  <a:latin typeface="+mn-lt"/>
                </a:rPr>
                <a:t> P(K)</a:t>
              </a:r>
            </a:p>
            <a:p>
              <a:pPr eaLnBrk="1" hangingPunct="1">
                <a:buFont typeface="Wingdings" charset="0"/>
                <a:buChar char="Ø"/>
              </a:pPr>
              <a:r>
                <a:rPr lang="it-IT">
                  <a:latin typeface="+mn-lt"/>
                </a:rPr>
                <a:t> P(</a:t>
              </a:r>
              <a:r>
                <a:rPr lang="it-IT">
                  <a:latin typeface="+mn-lt"/>
                  <a:sym typeface="Symbol" charset="0"/>
                </a:rPr>
                <a:t>p)</a:t>
              </a:r>
              <a:endParaRPr lang="it-IT">
                <a:latin typeface="+mn-lt"/>
              </a:endParaRPr>
            </a:p>
            <a:p>
              <a:pPr eaLnBrk="1" hangingPunct="1">
                <a:buFont typeface="Wingdings" charset="0"/>
                <a:buChar char="Ø"/>
              </a:pPr>
              <a:r>
                <a:rPr lang="it-IT">
                  <a:latin typeface="+mn-lt"/>
                </a:rPr>
                <a:t> …</a:t>
              </a:r>
            </a:p>
          </p:txBody>
        </p:sp>
        <p:sp>
          <p:nvSpPr>
            <p:cNvPr id="13332" name="TextBox 8"/>
            <p:cNvSpPr txBox="1">
              <a:spLocks noChangeArrowheads="1"/>
            </p:cNvSpPr>
            <p:nvPr/>
          </p:nvSpPr>
          <p:spPr bwMode="auto">
            <a:xfrm>
              <a:off x="7131050" y="2082800"/>
              <a:ext cx="877163" cy="2031157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it-IT">
                  <a:latin typeface="+mn-lt"/>
                </a:rPr>
                <a:t> </a:t>
              </a:r>
              <a:r>
                <a:rPr lang="it-IT">
                  <a:solidFill>
                    <a:srgbClr val="FF0000"/>
                  </a:solidFill>
                  <a:latin typeface="+mn-lt"/>
                </a:rPr>
                <a:t>MVD</a:t>
              </a:r>
            </a:p>
            <a:p>
              <a:pPr eaLnBrk="1" hangingPunct="1">
                <a:buFont typeface="Wingdings" charset="0"/>
                <a:buChar char="Ø"/>
              </a:pPr>
              <a:r>
                <a:rPr lang="it-IT">
                  <a:latin typeface="+mn-lt"/>
                </a:rPr>
                <a:t> P(e)</a:t>
              </a:r>
            </a:p>
            <a:p>
              <a:pPr eaLnBrk="1" hangingPunct="1">
                <a:buFont typeface="Wingdings" charset="0"/>
                <a:buChar char="Ø"/>
              </a:pPr>
              <a:r>
                <a:rPr lang="it-IT">
                  <a:latin typeface="+mn-lt"/>
                </a:rPr>
                <a:t> P(</a:t>
              </a:r>
              <a:r>
                <a:rPr lang="it-IT">
                  <a:latin typeface="+mn-lt"/>
                  <a:sym typeface="Symbol" charset="0"/>
                </a:rPr>
                <a:t></a:t>
              </a:r>
              <a:r>
                <a:rPr lang="it-IT">
                  <a:latin typeface="+mn-lt"/>
                </a:rPr>
                <a:t>)</a:t>
              </a:r>
            </a:p>
            <a:p>
              <a:pPr eaLnBrk="1" hangingPunct="1">
                <a:buFont typeface="Wingdings" charset="0"/>
                <a:buChar char="Ø"/>
              </a:pPr>
              <a:r>
                <a:rPr lang="it-IT">
                  <a:latin typeface="+mn-lt"/>
                </a:rPr>
                <a:t> P(</a:t>
              </a:r>
              <a:r>
                <a:rPr lang="it-IT">
                  <a:latin typeface="+mn-lt"/>
                  <a:sym typeface="Symbol" charset="0"/>
                </a:rPr>
                <a:t>)</a:t>
              </a:r>
              <a:endParaRPr lang="it-IT">
                <a:latin typeface="+mn-lt"/>
              </a:endParaRPr>
            </a:p>
            <a:p>
              <a:pPr eaLnBrk="1" hangingPunct="1">
                <a:buFont typeface="Wingdings" charset="0"/>
                <a:buChar char="Ø"/>
              </a:pPr>
              <a:r>
                <a:rPr lang="it-IT">
                  <a:latin typeface="+mn-lt"/>
                </a:rPr>
                <a:t> P(K)</a:t>
              </a:r>
            </a:p>
            <a:p>
              <a:pPr eaLnBrk="1" hangingPunct="1">
                <a:buFont typeface="Wingdings" charset="0"/>
                <a:buChar char="Ø"/>
              </a:pPr>
              <a:r>
                <a:rPr lang="it-IT">
                  <a:latin typeface="+mn-lt"/>
                </a:rPr>
                <a:t> P(</a:t>
              </a:r>
              <a:r>
                <a:rPr lang="it-IT">
                  <a:latin typeface="+mn-lt"/>
                  <a:sym typeface="Symbol" charset="0"/>
                </a:rPr>
                <a:t>p)</a:t>
              </a:r>
              <a:endParaRPr lang="it-IT">
                <a:latin typeface="+mn-lt"/>
              </a:endParaRPr>
            </a:p>
            <a:p>
              <a:pPr eaLnBrk="1" hangingPunct="1">
                <a:buFont typeface="Wingdings" charset="0"/>
                <a:buChar char="Ø"/>
              </a:pPr>
              <a:r>
                <a:rPr lang="it-IT">
                  <a:latin typeface="+mn-lt"/>
                </a:rPr>
                <a:t> …</a:t>
              </a:r>
            </a:p>
          </p:txBody>
        </p:sp>
        <p:sp>
          <p:nvSpPr>
            <p:cNvPr id="13333" name="TextBox 9"/>
            <p:cNvSpPr txBox="1">
              <a:spLocks noChangeArrowheads="1"/>
            </p:cNvSpPr>
            <p:nvPr/>
          </p:nvSpPr>
          <p:spPr bwMode="auto">
            <a:xfrm>
              <a:off x="8050213" y="2087563"/>
              <a:ext cx="877163" cy="2031157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it-IT">
                  <a:latin typeface="+mn-lt"/>
                </a:rPr>
                <a:t> </a:t>
              </a:r>
              <a:r>
                <a:rPr lang="it-IT">
                  <a:solidFill>
                    <a:srgbClr val="FF0000"/>
                  </a:solidFill>
                  <a:latin typeface="+mn-lt"/>
                </a:rPr>
                <a:t>…</a:t>
              </a:r>
            </a:p>
            <a:p>
              <a:pPr eaLnBrk="1" hangingPunct="1">
                <a:buFont typeface="Wingdings" charset="0"/>
                <a:buChar char="Ø"/>
              </a:pPr>
              <a:r>
                <a:rPr lang="it-IT">
                  <a:latin typeface="+mn-lt"/>
                </a:rPr>
                <a:t> P(e)</a:t>
              </a:r>
            </a:p>
            <a:p>
              <a:pPr eaLnBrk="1" hangingPunct="1">
                <a:buFont typeface="Wingdings" charset="0"/>
                <a:buChar char="Ø"/>
              </a:pPr>
              <a:r>
                <a:rPr lang="it-IT">
                  <a:latin typeface="+mn-lt"/>
                </a:rPr>
                <a:t> P(</a:t>
              </a:r>
              <a:r>
                <a:rPr lang="it-IT">
                  <a:latin typeface="+mn-lt"/>
                  <a:sym typeface="Symbol" charset="0"/>
                </a:rPr>
                <a:t></a:t>
              </a:r>
              <a:r>
                <a:rPr lang="it-IT">
                  <a:latin typeface="+mn-lt"/>
                </a:rPr>
                <a:t>)</a:t>
              </a:r>
            </a:p>
            <a:p>
              <a:pPr eaLnBrk="1" hangingPunct="1">
                <a:buFont typeface="Wingdings" charset="0"/>
                <a:buChar char="Ø"/>
              </a:pPr>
              <a:r>
                <a:rPr lang="it-IT">
                  <a:latin typeface="+mn-lt"/>
                </a:rPr>
                <a:t> P(</a:t>
              </a:r>
              <a:r>
                <a:rPr lang="it-IT">
                  <a:latin typeface="+mn-lt"/>
                  <a:sym typeface="Symbol" charset="0"/>
                </a:rPr>
                <a:t>)</a:t>
              </a:r>
              <a:endParaRPr lang="it-IT">
                <a:latin typeface="+mn-lt"/>
              </a:endParaRPr>
            </a:p>
            <a:p>
              <a:pPr eaLnBrk="1" hangingPunct="1">
                <a:buFont typeface="Wingdings" charset="0"/>
                <a:buChar char="Ø"/>
              </a:pPr>
              <a:r>
                <a:rPr lang="it-IT">
                  <a:latin typeface="+mn-lt"/>
                </a:rPr>
                <a:t> P(K)</a:t>
              </a:r>
            </a:p>
            <a:p>
              <a:pPr eaLnBrk="1" hangingPunct="1">
                <a:buFont typeface="Wingdings" charset="0"/>
                <a:buChar char="Ø"/>
              </a:pPr>
              <a:r>
                <a:rPr lang="it-IT">
                  <a:latin typeface="+mn-lt"/>
                </a:rPr>
                <a:t> P(</a:t>
              </a:r>
              <a:r>
                <a:rPr lang="it-IT">
                  <a:latin typeface="+mn-lt"/>
                  <a:sym typeface="Symbol" charset="0"/>
                </a:rPr>
                <a:t>p)</a:t>
              </a:r>
              <a:endParaRPr lang="it-IT">
                <a:latin typeface="+mn-lt"/>
              </a:endParaRPr>
            </a:p>
            <a:p>
              <a:pPr eaLnBrk="1" hangingPunct="1">
                <a:buFont typeface="Wingdings" charset="0"/>
                <a:buChar char="Ø"/>
              </a:pPr>
              <a:r>
                <a:rPr lang="it-IT">
                  <a:latin typeface="+mn-lt"/>
                </a:rPr>
                <a:t> …</a:t>
              </a:r>
            </a:p>
          </p:txBody>
        </p:sp>
        <p:grpSp>
          <p:nvGrpSpPr>
            <p:cNvPr id="13334" name="Group 22"/>
            <p:cNvGrpSpPr>
              <a:grpSpLocks/>
            </p:cNvGrpSpPr>
            <p:nvPr/>
          </p:nvGrpSpPr>
          <p:grpSpPr bwMode="auto">
            <a:xfrm>
              <a:off x="225425" y="1438275"/>
              <a:ext cx="4418013" cy="3017838"/>
              <a:chOff x="225995" y="958850"/>
              <a:chExt cx="4418013" cy="3017838"/>
            </a:xfrm>
          </p:grpSpPr>
          <p:sp>
            <p:nvSpPr>
              <p:cNvPr id="13338" name="TextBox 1"/>
              <p:cNvSpPr txBox="1">
                <a:spLocks noChangeArrowheads="1"/>
              </p:cNvSpPr>
              <p:nvPr/>
            </p:nvSpPr>
            <p:spPr bwMode="auto">
              <a:xfrm>
                <a:off x="1029270" y="958850"/>
                <a:ext cx="2884488" cy="461963"/>
              </a:xfrm>
              <a:prstGeom prst="rect">
                <a:avLst/>
              </a:prstGeom>
              <a:solidFill>
                <a:srgbClr val="CCFF99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it-IT" sz="2400">
                    <a:solidFill>
                      <a:srgbClr val="FF0000"/>
                    </a:solidFill>
                    <a:latin typeface="+mn-lt"/>
                  </a:rPr>
                  <a:t>PndPidCandidate</a:t>
                </a:r>
              </a:p>
            </p:txBody>
          </p:sp>
          <p:sp>
            <p:nvSpPr>
              <p:cNvPr id="13339" name="TextBox 10"/>
              <p:cNvSpPr txBox="1">
                <a:spLocks noChangeArrowheads="1"/>
              </p:cNvSpPr>
              <p:nvPr/>
            </p:nvSpPr>
            <p:spPr bwMode="auto">
              <a:xfrm>
                <a:off x="225995" y="1606550"/>
                <a:ext cx="2190750" cy="2370138"/>
              </a:xfrm>
              <a:prstGeom prst="rect">
                <a:avLst/>
              </a:prstGeom>
              <a:solidFill>
                <a:srgbClr val="CCFF99"/>
              </a:solidFill>
              <a:ln w="1905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it-IT">
                    <a:solidFill>
                      <a:srgbClr val="FF0000"/>
                    </a:solidFill>
                    <a:latin typeface="+mn-lt"/>
                  </a:rPr>
                  <a:t>PidChargedCand</a:t>
                </a:r>
              </a:p>
              <a:p>
                <a:pPr eaLnBrk="1" hangingPunct="1">
                  <a:buFont typeface="Wingdings" charset="0"/>
                  <a:buChar char="Ø"/>
                </a:pPr>
                <a:r>
                  <a:rPr lang="it-IT" sz="1600">
                    <a:latin typeface="+mn-lt"/>
                  </a:rPr>
                  <a:t> Momentum</a:t>
                </a:r>
              </a:p>
              <a:p>
                <a:pPr eaLnBrk="1" hangingPunct="1">
                  <a:buFont typeface="Wingdings" charset="0"/>
                  <a:buChar char="Ø"/>
                </a:pPr>
                <a:r>
                  <a:rPr lang="it-IT" sz="1600">
                    <a:latin typeface="+mn-lt"/>
                  </a:rPr>
                  <a:t> STT dE/dx</a:t>
                </a:r>
              </a:p>
              <a:p>
                <a:pPr eaLnBrk="1" hangingPunct="1">
                  <a:buFont typeface="Wingdings" charset="0"/>
                  <a:buChar char="Ø"/>
                </a:pPr>
                <a:r>
                  <a:rPr lang="it-IT" sz="1600">
                    <a:latin typeface="+mn-lt"/>
                  </a:rPr>
                  <a:t> EMC energy</a:t>
                </a:r>
              </a:p>
              <a:p>
                <a:pPr eaLnBrk="1" hangingPunct="1">
                  <a:buFont typeface="Wingdings" charset="0"/>
                  <a:buChar char="Ø"/>
                </a:pPr>
                <a:r>
                  <a:rPr lang="it-IT" sz="1600">
                    <a:latin typeface="+mn-lt"/>
                  </a:rPr>
                  <a:t> EMC shower shape</a:t>
                </a:r>
              </a:p>
              <a:p>
                <a:pPr eaLnBrk="1" hangingPunct="1">
                  <a:buFont typeface="Wingdings" charset="0"/>
                  <a:buChar char="Ø"/>
                </a:pPr>
                <a:r>
                  <a:rPr lang="it-IT" sz="1600">
                    <a:latin typeface="+mn-lt"/>
                  </a:rPr>
                  <a:t> Cherenkov angle</a:t>
                </a:r>
              </a:p>
              <a:p>
                <a:pPr eaLnBrk="1" hangingPunct="1">
                  <a:buFont typeface="Wingdings" charset="0"/>
                  <a:buChar char="Ø"/>
                </a:pPr>
                <a:r>
                  <a:rPr lang="it-IT" sz="1600">
                    <a:latin typeface="+mn-lt"/>
                  </a:rPr>
                  <a:t> MVD dE/dx</a:t>
                </a:r>
              </a:p>
              <a:p>
                <a:pPr eaLnBrk="1" hangingPunct="1">
                  <a:buFont typeface="Wingdings" charset="0"/>
                  <a:buChar char="Ø"/>
                </a:pPr>
                <a:r>
                  <a:rPr lang="it-IT" sz="1600">
                    <a:latin typeface="+mn-lt"/>
                  </a:rPr>
                  <a:t> # Muon Layers</a:t>
                </a:r>
              </a:p>
              <a:p>
                <a:pPr eaLnBrk="1" hangingPunct="1">
                  <a:buFont typeface="Wingdings" charset="0"/>
                  <a:buChar char="Ø"/>
                </a:pPr>
                <a:r>
                  <a:rPr lang="it-IT" sz="1600">
                    <a:latin typeface="+mn-lt"/>
                  </a:rPr>
                  <a:t> …</a:t>
                </a:r>
              </a:p>
            </p:txBody>
          </p:sp>
          <p:sp>
            <p:nvSpPr>
              <p:cNvPr id="13340" name="TextBox 11"/>
              <p:cNvSpPr txBox="1">
                <a:spLocks noChangeArrowheads="1"/>
              </p:cNvSpPr>
              <p:nvPr/>
            </p:nvSpPr>
            <p:spPr bwMode="auto">
              <a:xfrm>
                <a:off x="2453258" y="1606550"/>
                <a:ext cx="2190750" cy="2339102"/>
              </a:xfrm>
              <a:prstGeom prst="rect">
                <a:avLst/>
              </a:prstGeom>
              <a:solidFill>
                <a:srgbClr val="CCFF99"/>
              </a:solidFill>
              <a:ln w="1905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it-IT">
                    <a:solidFill>
                      <a:srgbClr val="FF0000"/>
                    </a:solidFill>
                    <a:latin typeface="+mn-lt"/>
                  </a:rPr>
                  <a:t>PidNeutralCand</a:t>
                </a:r>
              </a:p>
              <a:p>
                <a:pPr eaLnBrk="1" hangingPunct="1">
                  <a:buFont typeface="Wingdings" charset="0"/>
                  <a:buChar char="Ø"/>
                </a:pPr>
                <a:r>
                  <a:rPr lang="it-IT" sz="1600">
                    <a:latin typeface="+mn-lt"/>
                  </a:rPr>
                  <a:t> Momentum</a:t>
                </a:r>
              </a:p>
              <a:p>
                <a:pPr eaLnBrk="1" hangingPunct="1">
                  <a:buFont typeface="Wingdings" charset="0"/>
                  <a:buChar char="Ø"/>
                </a:pPr>
                <a:r>
                  <a:rPr lang="it-IT" sz="1600">
                    <a:latin typeface="+mn-lt"/>
                  </a:rPr>
                  <a:t> </a:t>
                </a:r>
                <a:r>
                  <a:rPr lang="it-IT" sz="1600">
                    <a:solidFill>
                      <a:srgbClr val="FFFF00"/>
                    </a:solidFill>
                    <a:latin typeface="+mn-lt"/>
                  </a:rPr>
                  <a:t>STT dE/dx</a:t>
                </a:r>
              </a:p>
              <a:p>
                <a:pPr eaLnBrk="1" hangingPunct="1">
                  <a:buFont typeface="Wingdings" charset="0"/>
                  <a:buChar char="Ø"/>
                </a:pPr>
                <a:r>
                  <a:rPr lang="it-IT" sz="1600">
                    <a:latin typeface="+mn-lt"/>
                  </a:rPr>
                  <a:t> EMC energy</a:t>
                </a:r>
              </a:p>
              <a:p>
                <a:pPr eaLnBrk="1" hangingPunct="1">
                  <a:buFont typeface="Wingdings" charset="0"/>
                  <a:buChar char="Ø"/>
                </a:pPr>
                <a:r>
                  <a:rPr lang="it-IT" sz="1600">
                    <a:latin typeface="+mn-lt"/>
                  </a:rPr>
                  <a:t> EMC shower shape</a:t>
                </a:r>
              </a:p>
              <a:p>
                <a:pPr eaLnBrk="1" hangingPunct="1">
                  <a:buFont typeface="Wingdings" charset="0"/>
                  <a:buChar char="Ø"/>
                </a:pPr>
                <a:r>
                  <a:rPr lang="it-IT" sz="1600">
                    <a:latin typeface="+mn-lt"/>
                  </a:rPr>
                  <a:t> </a:t>
                </a:r>
                <a:r>
                  <a:rPr lang="it-IT" sz="1600">
                    <a:solidFill>
                      <a:srgbClr val="FFFF00"/>
                    </a:solidFill>
                    <a:latin typeface="+mn-lt"/>
                  </a:rPr>
                  <a:t>Cherenkov angle</a:t>
                </a:r>
              </a:p>
              <a:p>
                <a:pPr eaLnBrk="1" hangingPunct="1">
                  <a:buFont typeface="Wingdings" charset="0"/>
                  <a:buChar char="Ø"/>
                </a:pPr>
                <a:r>
                  <a:rPr lang="it-IT" sz="1600">
                    <a:latin typeface="+mn-lt"/>
                  </a:rPr>
                  <a:t> </a:t>
                </a:r>
                <a:r>
                  <a:rPr lang="it-IT" sz="1600">
                    <a:solidFill>
                      <a:srgbClr val="FFFF00"/>
                    </a:solidFill>
                    <a:latin typeface="+mn-lt"/>
                  </a:rPr>
                  <a:t>MVD dE/dx</a:t>
                </a:r>
              </a:p>
              <a:p>
                <a:pPr eaLnBrk="1" hangingPunct="1">
                  <a:buFont typeface="Wingdings" charset="0"/>
                  <a:buChar char="Ø"/>
                </a:pPr>
                <a:r>
                  <a:rPr lang="it-IT" sz="1600">
                    <a:latin typeface="+mn-lt"/>
                  </a:rPr>
                  <a:t> </a:t>
                </a:r>
                <a:r>
                  <a:rPr lang="it-IT" sz="1600">
                    <a:solidFill>
                      <a:srgbClr val="FFFF00"/>
                    </a:solidFill>
                    <a:latin typeface="+mn-lt"/>
                  </a:rPr>
                  <a:t># Muon Layers</a:t>
                </a:r>
              </a:p>
              <a:p>
                <a:pPr eaLnBrk="1" hangingPunct="1">
                  <a:buFont typeface="Wingdings" charset="0"/>
                  <a:buChar char="Ø"/>
                </a:pPr>
                <a:r>
                  <a:rPr lang="it-IT" sz="1600">
                    <a:latin typeface="+mn-lt"/>
                  </a:rPr>
                  <a:t> …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2771775" y="5078107"/>
              <a:ext cx="3887788" cy="511133"/>
            </a:xfrm>
            <a:prstGeom prst="round2DiagRect">
              <a:avLst/>
            </a:prstGeom>
            <a:solidFill>
              <a:srgbClr val="FFC000"/>
            </a:solidFill>
            <a:ln w="28575">
              <a:solidFill>
                <a:srgbClr val="0000FF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sz="2400" dirty="0">
                  <a:solidFill>
                    <a:srgbClr val="FF0000"/>
                  </a:solidFill>
                  <a:latin typeface="+mn-lt"/>
                  <a:ea typeface="+mn-ea"/>
                  <a:cs typeface="Arial" pitchFamily="34" charset="0"/>
                </a:rPr>
                <a:t>PndAnaPidCombiner</a:t>
              </a:r>
            </a:p>
          </p:txBody>
        </p:sp>
        <p:cxnSp>
          <p:nvCxnSpPr>
            <p:cNvPr id="14" name="Elbow Connector 13"/>
            <p:cNvCxnSpPr>
              <a:stCxn id="5" idx="2"/>
              <a:endCxn id="13" idx="3"/>
            </p:cNvCxnSpPr>
            <p:nvPr/>
          </p:nvCxnSpPr>
          <p:spPr>
            <a:xfrm rot="16200000" flipH="1">
              <a:off x="3393297" y="3754942"/>
              <a:ext cx="377794" cy="2268538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lbow Connector 14"/>
            <p:cNvCxnSpPr>
              <a:stCxn id="6" idx="2"/>
              <a:endCxn id="13" idx="3"/>
            </p:cNvCxnSpPr>
            <p:nvPr/>
          </p:nvCxnSpPr>
          <p:spPr>
            <a:xfrm rot="5400000">
              <a:off x="5616591" y="3800186"/>
              <a:ext cx="377794" cy="2178050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5597525" y="5525625"/>
            <a:ext cx="2403475" cy="649287"/>
            <a:chOff x="5597651" y="5989413"/>
            <a:chExt cx="2403223" cy="648731"/>
          </a:xfrm>
        </p:grpSpPr>
        <p:sp>
          <p:nvSpPr>
            <p:cNvPr id="13325" name="TextBox 28"/>
            <p:cNvSpPr txBox="1">
              <a:spLocks noChangeArrowheads="1"/>
            </p:cNvSpPr>
            <p:nvPr/>
          </p:nvSpPr>
          <p:spPr bwMode="auto">
            <a:xfrm>
              <a:off x="5597651" y="6268812"/>
              <a:ext cx="240322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it-IT" b="1" dirty="0" err="1">
                  <a:latin typeface="+mn-lt"/>
                </a:rPr>
                <a:t>algorithms</a:t>
              </a:r>
              <a:r>
                <a:rPr lang="it-IT" b="1" dirty="0">
                  <a:latin typeface="+mn-lt"/>
                </a:rPr>
                <a:t> to merge</a:t>
              </a:r>
            </a:p>
          </p:txBody>
        </p:sp>
        <p:cxnSp>
          <p:nvCxnSpPr>
            <p:cNvPr id="21" name="Straight Arrow Connector 20"/>
            <p:cNvCxnSpPr>
              <a:stCxn id="13325" idx="0"/>
            </p:cNvCxnSpPr>
            <p:nvPr/>
          </p:nvCxnSpPr>
          <p:spPr>
            <a:xfrm flipV="1">
              <a:off x="6799263" y="5989413"/>
              <a:ext cx="4762" cy="279161"/>
            </a:xfrm>
            <a:prstGeom prst="straightConnector1">
              <a:avLst/>
            </a:prstGeom>
            <a:ln w="38100"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26"/>
          <p:cNvGrpSpPr>
            <a:grpSpLocks/>
          </p:cNvGrpSpPr>
          <p:nvPr/>
        </p:nvGrpSpPr>
        <p:grpSpPr bwMode="auto">
          <a:xfrm>
            <a:off x="2411413" y="5629126"/>
            <a:ext cx="1262062" cy="792163"/>
            <a:chOff x="2411413" y="6092825"/>
            <a:chExt cx="1262062" cy="792163"/>
          </a:xfrm>
        </p:grpSpPr>
        <p:sp>
          <p:nvSpPr>
            <p:cNvPr id="13323" name="TextBox 26"/>
            <p:cNvSpPr txBox="1">
              <a:spLocks noChangeArrowheads="1"/>
            </p:cNvSpPr>
            <p:nvPr/>
          </p:nvSpPr>
          <p:spPr bwMode="auto">
            <a:xfrm>
              <a:off x="2411413" y="6238875"/>
              <a:ext cx="1262062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it-IT" b="1">
                  <a:latin typeface="+mn-lt"/>
                </a:rPr>
                <a:t>candidate</a:t>
              </a:r>
            </a:p>
            <a:p>
              <a:pPr algn="ctr" eaLnBrk="1" hangingPunct="1"/>
              <a:r>
                <a:rPr lang="it-IT" b="1">
                  <a:latin typeface="+mn-lt"/>
                </a:rPr>
                <a:t>list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V="1">
              <a:off x="3059113" y="6092825"/>
              <a:ext cx="4762" cy="180975"/>
            </a:xfrm>
            <a:prstGeom prst="straightConnector1">
              <a:avLst/>
            </a:prstGeom>
            <a:ln w="38100"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27"/>
          <p:cNvGrpSpPr>
            <a:grpSpLocks/>
          </p:cNvGrpSpPr>
          <p:nvPr/>
        </p:nvGrpSpPr>
        <p:grpSpPr bwMode="auto">
          <a:xfrm>
            <a:off x="3746500" y="5629126"/>
            <a:ext cx="1185863" cy="765175"/>
            <a:chOff x="3746500" y="6092825"/>
            <a:chExt cx="1185863" cy="765175"/>
          </a:xfrm>
        </p:grpSpPr>
        <p:sp>
          <p:nvSpPr>
            <p:cNvPr id="13321" name="TextBox 27"/>
            <p:cNvSpPr txBox="1">
              <a:spLocks noChangeArrowheads="1"/>
            </p:cNvSpPr>
            <p:nvPr/>
          </p:nvSpPr>
          <p:spPr bwMode="auto">
            <a:xfrm>
              <a:off x="3746500" y="6211888"/>
              <a:ext cx="1185863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it-IT" b="1">
                  <a:latin typeface="+mn-lt"/>
                </a:rPr>
                <a:t>selection</a:t>
              </a:r>
            </a:p>
            <a:p>
              <a:pPr algn="ctr" eaLnBrk="1" hangingPunct="1"/>
              <a:r>
                <a:rPr lang="it-IT" b="1">
                  <a:latin typeface="+mn-lt"/>
                </a:rPr>
                <a:t>criterium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V="1">
              <a:off x="4351338" y="6092825"/>
              <a:ext cx="4762" cy="180975"/>
            </a:xfrm>
            <a:prstGeom prst="straightConnector1">
              <a:avLst/>
            </a:prstGeom>
            <a:ln w="38100"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0692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ChangeArrowheads="1"/>
          </p:cNvSpPr>
          <p:nvPr/>
        </p:nvSpPr>
        <p:spPr bwMode="auto">
          <a:xfrm>
            <a:off x="1908175" y="906463"/>
            <a:ext cx="4942027" cy="57888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+mn-lt"/>
              </a:rPr>
              <a:t>Correlation: PndPidCorrelator</a:t>
            </a:r>
          </a:p>
        </p:txBody>
      </p:sp>
      <p:sp>
        <p:nvSpPr>
          <p:cNvPr id="14339" name="TextBox 7"/>
          <p:cNvSpPr txBox="1">
            <a:spLocks noChangeArrowheads="1"/>
          </p:cNvSpPr>
          <p:nvPr/>
        </p:nvSpPr>
        <p:spPr bwMode="auto">
          <a:xfrm>
            <a:off x="336550" y="2947988"/>
            <a:ext cx="5257800" cy="461962"/>
          </a:xfrm>
          <a:prstGeom prst="rect">
            <a:avLst/>
          </a:prstGeom>
          <a:solidFill>
            <a:srgbClr val="CC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sz="2400">
                <a:latin typeface="+mn-lt"/>
              </a:rPr>
              <a:t>constructs PID informations</a:t>
            </a:r>
          </a:p>
        </p:txBody>
      </p:sp>
      <p:grpSp>
        <p:nvGrpSpPr>
          <p:cNvPr id="14340" name="Group 15"/>
          <p:cNvGrpSpPr>
            <a:grpSpLocks/>
          </p:cNvGrpSpPr>
          <p:nvPr/>
        </p:nvGrpSpPr>
        <p:grpSpPr bwMode="auto">
          <a:xfrm>
            <a:off x="336550" y="1412875"/>
            <a:ext cx="8543925" cy="733425"/>
            <a:chOff x="336550" y="1674699"/>
            <a:chExt cx="8543925" cy="733640"/>
          </a:xfrm>
        </p:grpSpPr>
        <p:sp>
          <p:nvSpPr>
            <p:cNvPr id="14351" name="TextBox 3"/>
            <p:cNvSpPr txBox="1">
              <a:spLocks noChangeArrowheads="1"/>
            </p:cNvSpPr>
            <p:nvPr/>
          </p:nvSpPr>
          <p:spPr bwMode="auto">
            <a:xfrm>
              <a:off x="336550" y="1822450"/>
              <a:ext cx="5257800" cy="461963"/>
            </a:xfrm>
            <a:prstGeom prst="rect">
              <a:avLst/>
            </a:prstGeom>
            <a:solidFill>
              <a:srgbClr val="CC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it-IT" sz="2400">
                  <a:latin typeface="+mn-lt"/>
                </a:rPr>
                <a:t>correlates tracks to PID detectors</a:t>
              </a:r>
            </a:p>
          </p:txBody>
        </p:sp>
        <p:sp>
          <p:nvSpPr>
            <p:cNvPr id="14352" name="TextBox 4"/>
            <p:cNvSpPr txBox="1">
              <a:spLocks noChangeArrowheads="1"/>
            </p:cNvSpPr>
            <p:nvPr/>
          </p:nvSpPr>
          <p:spPr bwMode="auto">
            <a:xfrm>
              <a:off x="6288088" y="1835134"/>
              <a:ext cx="2592387" cy="461963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it-IT" sz="2400">
                  <a:latin typeface="+mn-lt"/>
                </a:rPr>
                <a:t>PidChargedCand</a:t>
              </a:r>
            </a:p>
          </p:txBody>
        </p:sp>
        <p:sp>
          <p:nvSpPr>
            <p:cNvPr id="9" name="Striped Right Arrow 8"/>
            <p:cNvSpPr/>
            <p:nvPr/>
          </p:nvSpPr>
          <p:spPr bwMode="auto">
            <a:xfrm>
              <a:off x="5703888" y="1674699"/>
              <a:ext cx="309562" cy="733640"/>
            </a:xfrm>
            <a:prstGeom prst="stripedRightArrow">
              <a:avLst/>
            </a:prstGeom>
            <a:solidFill>
              <a:srgbClr val="FFFF00"/>
            </a:solidFill>
            <a:ln w="190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endParaRPr lang="it-IT">
                <a:latin typeface="+mn-lt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14341" name="Group 16"/>
          <p:cNvGrpSpPr>
            <a:grpSpLocks/>
          </p:cNvGrpSpPr>
          <p:nvPr/>
        </p:nvGrpSpPr>
        <p:grpSpPr bwMode="auto">
          <a:xfrm>
            <a:off x="336550" y="2130425"/>
            <a:ext cx="8543925" cy="733425"/>
            <a:chOff x="336550" y="2477969"/>
            <a:chExt cx="8543925" cy="733665"/>
          </a:xfrm>
        </p:grpSpPr>
        <p:sp>
          <p:nvSpPr>
            <p:cNvPr id="14348" name="TextBox 5"/>
            <p:cNvSpPr txBox="1">
              <a:spLocks noChangeArrowheads="1"/>
            </p:cNvSpPr>
            <p:nvPr/>
          </p:nvSpPr>
          <p:spPr bwMode="auto">
            <a:xfrm>
              <a:off x="336550" y="2638425"/>
              <a:ext cx="5257800" cy="461963"/>
            </a:xfrm>
            <a:prstGeom prst="rect">
              <a:avLst/>
            </a:prstGeom>
            <a:solidFill>
              <a:srgbClr val="CC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it-IT" sz="2400">
                  <a:latin typeface="+mn-lt"/>
                </a:rPr>
                <a:t>finds not correlated EMC clusters</a:t>
              </a:r>
            </a:p>
          </p:txBody>
        </p:sp>
        <p:sp>
          <p:nvSpPr>
            <p:cNvPr id="14349" name="TextBox 6"/>
            <p:cNvSpPr txBox="1">
              <a:spLocks noChangeArrowheads="1"/>
            </p:cNvSpPr>
            <p:nvPr/>
          </p:nvSpPr>
          <p:spPr bwMode="auto">
            <a:xfrm>
              <a:off x="6288088" y="2638425"/>
              <a:ext cx="2592387" cy="461963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it-IT" sz="2400">
                  <a:latin typeface="+mn-lt"/>
                </a:rPr>
                <a:t>PidNeutralCand</a:t>
              </a:r>
            </a:p>
          </p:txBody>
        </p:sp>
        <p:sp>
          <p:nvSpPr>
            <p:cNvPr id="13" name="Striped Right Arrow 12"/>
            <p:cNvSpPr/>
            <p:nvPr/>
          </p:nvSpPr>
          <p:spPr bwMode="auto">
            <a:xfrm>
              <a:off x="5703888" y="2477969"/>
              <a:ext cx="309562" cy="733665"/>
            </a:xfrm>
            <a:prstGeom prst="stripedRightArrow">
              <a:avLst/>
            </a:prstGeom>
            <a:solidFill>
              <a:srgbClr val="FFFF00"/>
            </a:solidFill>
            <a:ln w="190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endParaRPr lang="it-IT">
                <a:latin typeface="+mn-lt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14342" name="Group 20"/>
          <p:cNvGrpSpPr>
            <a:grpSpLocks/>
          </p:cNvGrpSpPr>
          <p:nvPr/>
        </p:nvGrpSpPr>
        <p:grpSpPr bwMode="auto">
          <a:xfrm>
            <a:off x="2135367" y="3390900"/>
            <a:ext cx="6684783" cy="830263"/>
            <a:chOff x="917613" y="3948984"/>
            <a:chExt cx="6684966" cy="830997"/>
          </a:xfrm>
        </p:grpSpPr>
        <p:sp>
          <p:nvSpPr>
            <p:cNvPr id="14345" name="TextBox 8"/>
            <p:cNvSpPr txBox="1">
              <a:spLocks noChangeArrowheads="1"/>
            </p:cNvSpPr>
            <p:nvPr/>
          </p:nvSpPr>
          <p:spPr bwMode="auto">
            <a:xfrm>
              <a:off x="917613" y="4122175"/>
              <a:ext cx="2654015" cy="462073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it-IT" sz="2400">
                  <a:latin typeface="+mn-lt"/>
                </a:rPr>
                <a:t>Track propagation</a:t>
              </a:r>
            </a:p>
          </p:txBody>
        </p:sp>
        <p:sp>
          <p:nvSpPr>
            <p:cNvPr id="14346" name="TextBox 9"/>
            <p:cNvSpPr txBox="1">
              <a:spLocks noChangeArrowheads="1"/>
            </p:cNvSpPr>
            <p:nvPr/>
          </p:nvSpPr>
          <p:spPr bwMode="auto">
            <a:xfrm>
              <a:off x="4933919" y="3948984"/>
              <a:ext cx="2668660" cy="830997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it-IT" sz="2400">
                  <a:solidFill>
                    <a:srgbClr val="FF0000"/>
                  </a:solidFill>
                  <a:latin typeface="+mn-lt"/>
                </a:rPr>
                <a:t>GEANE</a:t>
              </a:r>
            </a:p>
            <a:p>
              <a:pPr algn="ctr" eaLnBrk="1" hangingPunct="1"/>
              <a:r>
                <a:rPr lang="it-IT" sz="2400">
                  <a:latin typeface="+mn-lt"/>
                </a:rPr>
                <a:t>Propagate to PCA</a:t>
              </a:r>
            </a:p>
          </p:txBody>
        </p:sp>
        <p:sp>
          <p:nvSpPr>
            <p:cNvPr id="17" name="Striped Right Arrow 16"/>
            <p:cNvSpPr/>
            <p:nvPr/>
          </p:nvSpPr>
          <p:spPr bwMode="auto">
            <a:xfrm>
              <a:off x="3841689" y="3996651"/>
              <a:ext cx="309570" cy="735663"/>
            </a:xfrm>
            <a:prstGeom prst="stripedRightArrow">
              <a:avLst/>
            </a:prstGeom>
            <a:solidFill>
              <a:srgbClr val="FFFF99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endParaRPr lang="it-IT">
                <a:latin typeface="+mn-lt"/>
                <a:ea typeface="+mn-ea"/>
                <a:cs typeface="Arial" pitchFamily="34" charset="0"/>
              </a:endParaRPr>
            </a:p>
          </p:txBody>
        </p:sp>
      </p:grpSp>
      <p:pic>
        <p:nvPicPr>
          <p:cNvPr id="14343" name="Picture 1" descr="D:\svn\panda\Talks\20090907 - (Panda) Julich\corr_barre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365625"/>
            <a:ext cx="3024188" cy="231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2" descr="D:\svn\panda\Talks\20090907 - (Panda) Julich\corr_endcap_25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365625"/>
            <a:ext cx="3044825" cy="23034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382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>
            <a:spLocks noChangeArrowheads="1"/>
          </p:cNvSpPr>
          <p:nvPr/>
        </p:nvSpPr>
        <p:spPr bwMode="auto">
          <a:xfrm>
            <a:off x="2308225" y="928688"/>
            <a:ext cx="4600575" cy="67468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it-IT" sz="2800">
                <a:solidFill>
                  <a:srgbClr val="FF0000"/>
                </a:solidFill>
                <a:latin typeface="+mn-lt"/>
              </a:rPr>
              <a:t>Extrapolation Residuals</a:t>
            </a:r>
            <a:endParaRPr lang="it-IT" sz="2800">
              <a:latin typeface="+mn-lt"/>
            </a:endParaRPr>
          </a:p>
        </p:txBody>
      </p:sp>
      <p:pic>
        <p:nvPicPr>
          <p:cNvPr id="15363" name="Picture 2" descr="D:\svn\panda\Talks\20091210 - (Panda) GSI\corr_mdtq_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3" y="2798763"/>
            <a:ext cx="4246562" cy="28797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3" descr="D:\svn\panda\Talks\20091210 - (Panda) GSI\corr_mdtq_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2798763"/>
            <a:ext cx="4246562" cy="28797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1979613" y="3200400"/>
            <a:ext cx="2005012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it-IT" sz="2400" dirty="0">
                <a:latin typeface="+mn-lt"/>
                <a:sym typeface="Symbol" charset="0"/>
              </a:rPr>
              <a:t> @ 3 </a:t>
            </a:r>
            <a:r>
              <a:rPr lang="it-IT" sz="2400" dirty="0" err="1">
                <a:latin typeface="+mn-lt"/>
                <a:sym typeface="Symbol" charset="0"/>
              </a:rPr>
              <a:t>GeV</a:t>
            </a:r>
            <a:r>
              <a:rPr lang="it-IT" sz="2400" dirty="0">
                <a:latin typeface="+mn-lt"/>
                <a:sym typeface="Symbol" charset="0"/>
              </a:rPr>
              <a:t>/c</a:t>
            </a:r>
          </a:p>
          <a:p>
            <a:pPr algn="ctr" eaLnBrk="1" hangingPunct="1">
              <a:lnSpc>
                <a:spcPct val="120000"/>
              </a:lnSpc>
              <a:buFont typeface="Symbol" charset="0"/>
              <a:buChar char="p"/>
            </a:pPr>
            <a:r>
              <a:rPr lang="it-IT" sz="2400" dirty="0">
                <a:solidFill>
                  <a:srgbClr val="FF0000"/>
                </a:solidFill>
                <a:latin typeface="+mn-lt"/>
                <a:sym typeface="Symbol" charset="0"/>
              </a:rPr>
              <a:t> @ 3 </a:t>
            </a:r>
            <a:r>
              <a:rPr lang="it-IT" sz="2400" dirty="0" err="1">
                <a:solidFill>
                  <a:srgbClr val="FF0000"/>
                </a:solidFill>
                <a:latin typeface="+mn-lt"/>
                <a:sym typeface="Symbol" charset="0"/>
              </a:rPr>
              <a:t>GeV</a:t>
            </a:r>
            <a:r>
              <a:rPr lang="it-IT" sz="2400" dirty="0">
                <a:solidFill>
                  <a:srgbClr val="FF0000"/>
                </a:solidFill>
                <a:latin typeface="+mn-lt"/>
                <a:sym typeface="Symbol" charset="0"/>
              </a:rPr>
              <a:t>/c</a:t>
            </a:r>
          </a:p>
          <a:p>
            <a:pPr algn="ctr" eaLnBrk="1" hangingPunct="1">
              <a:lnSpc>
                <a:spcPct val="120000"/>
              </a:lnSpc>
            </a:pPr>
            <a:r>
              <a:rPr lang="it-IT" sz="2400" dirty="0">
                <a:solidFill>
                  <a:srgbClr val="0000FF"/>
                </a:solidFill>
                <a:latin typeface="+mn-lt"/>
                <a:sym typeface="Symbol" charset="0"/>
              </a:rPr>
              <a:t> @ 1 </a:t>
            </a:r>
            <a:r>
              <a:rPr lang="it-IT" sz="2400" dirty="0" err="1">
                <a:solidFill>
                  <a:srgbClr val="0000FF"/>
                </a:solidFill>
                <a:latin typeface="+mn-lt"/>
                <a:sym typeface="Symbol" charset="0"/>
              </a:rPr>
              <a:t>GeV</a:t>
            </a:r>
            <a:r>
              <a:rPr lang="it-IT" sz="2400" dirty="0">
                <a:solidFill>
                  <a:srgbClr val="0000FF"/>
                </a:solidFill>
                <a:latin typeface="+mn-lt"/>
                <a:sym typeface="Symbol" charset="0"/>
              </a:rPr>
              <a:t>/c</a:t>
            </a:r>
            <a:endParaRPr lang="it-IT" sz="24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5366" name="TextBox 5"/>
          <p:cNvSpPr txBox="1">
            <a:spLocks noChangeArrowheads="1"/>
          </p:cNvSpPr>
          <p:nvPr/>
        </p:nvSpPr>
        <p:spPr bwMode="auto">
          <a:xfrm>
            <a:off x="6324600" y="3200400"/>
            <a:ext cx="2005013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it-IT" sz="2400" dirty="0">
                <a:latin typeface="+mn-lt"/>
                <a:sym typeface="Symbol" charset="0"/>
              </a:rPr>
              <a:t> @ 3 </a:t>
            </a:r>
            <a:r>
              <a:rPr lang="it-IT" sz="2400" dirty="0" err="1">
                <a:latin typeface="+mn-lt"/>
                <a:sym typeface="Symbol" charset="0"/>
              </a:rPr>
              <a:t>GeV</a:t>
            </a:r>
            <a:r>
              <a:rPr lang="it-IT" sz="2400" dirty="0">
                <a:latin typeface="+mn-lt"/>
                <a:sym typeface="Symbol" charset="0"/>
              </a:rPr>
              <a:t>/c</a:t>
            </a:r>
          </a:p>
          <a:p>
            <a:pPr algn="ctr" eaLnBrk="1" hangingPunct="1">
              <a:lnSpc>
                <a:spcPct val="120000"/>
              </a:lnSpc>
              <a:buFont typeface="Symbol" charset="0"/>
              <a:buChar char="p"/>
            </a:pPr>
            <a:r>
              <a:rPr lang="it-IT" sz="2400" dirty="0">
                <a:solidFill>
                  <a:srgbClr val="FF0000"/>
                </a:solidFill>
                <a:latin typeface="+mn-lt"/>
                <a:sym typeface="Symbol" charset="0"/>
              </a:rPr>
              <a:t> @ 3 </a:t>
            </a:r>
            <a:r>
              <a:rPr lang="it-IT" sz="2400" dirty="0" err="1">
                <a:solidFill>
                  <a:srgbClr val="FF0000"/>
                </a:solidFill>
                <a:latin typeface="+mn-lt"/>
                <a:sym typeface="Symbol" charset="0"/>
              </a:rPr>
              <a:t>GeV</a:t>
            </a:r>
            <a:r>
              <a:rPr lang="it-IT" sz="2400" dirty="0">
                <a:solidFill>
                  <a:srgbClr val="FF0000"/>
                </a:solidFill>
                <a:latin typeface="+mn-lt"/>
                <a:sym typeface="Symbol" charset="0"/>
              </a:rPr>
              <a:t>/c</a:t>
            </a:r>
          </a:p>
          <a:p>
            <a:pPr algn="ctr" eaLnBrk="1" hangingPunct="1">
              <a:lnSpc>
                <a:spcPct val="120000"/>
              </a:lnSpc>
            </a:pPr>
            <a:r>
              <a:rPr lang="it-IT" sz="2400" dirty="0">
                <a:solidFill>
                  <a:srgbClr val="0000FF"/>
                </a:solidFill>
                <a:latin typeface="+mn-lt"/>
                <a:sym typeface="Symbol" charset="0"/>
              </a:rPr>
              <a:t> @ 1 </a:t>
            </a:r>
            <a:r>
              <a:rPr lang="it-IT" sz="2400" dirty="0" err="1">
                <a:solidFill>
                  <a:srgbClr val="0000FF"/>
                </a:solidFill>
                <a:latin typeface="+mn-lt"/>
                <a:sym typeface="Symbol" charset="0"/>
              </a:rPr>
              <a:t>GeV</a:t>
            </a:r>
            <a:r>
              <a:rPr lang="it-IT" sz="2400" dirty="0">
                <a:solidFill>
                  <a:srgbClr val="0000FF"/>
                </a:solidFill>
                <a:latin typeface="+mn-lt"/>
                <a:sym typeface="Symbol" charset="0"/>
              </a:rPr>
              <a:t>/c</a:t>
            </a:r>
            <a:endParaRPr lang="it-IT" sz="24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5367" name="TextBox 7"/>
          <p:cNvSpPr txBox="1">
            <a:spLocks noChangeArrowheads="1"/>
          </p:cNvSpPr>
          <p:nvPr/>
        </p:nvSpPr>
        <p:spPr bwMode="auto">
          <a:xfrm>
            <a:off x="1221403" y="1844675"/>
            <a:ext cx="2602270" cy="52322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sz="2800">
                <a:solidFill>
                  <a:srgbClr val="FF0000"/>
                </a:solidFill>
                <a:latin typeface="+mn-lt"/>
              </a:rPr>
              <a:t>ENDCAP + MF</a:t>
            </a:r>
          </a:p>
        </p:txBody>
      </p:sp>
      <p:sp>
        <p:nvSpPr>
          <p:cNvPr id="15368" name="TextBox 8"/>
          <p:cNvSpPr txBox="1">
            <a:spLocks noChangeArrowheads="1"/>
          </p:cNvSpPr>
          <p:nvPr/>
        </p:nvSpPr>
        <p:spPr bwMode="auto">
          <a:xfrm>
            <a:off x="5805478" y="1844675"/>
            <a:ext cx="1608158" cy="52322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sz="2800">
                <a:solidFill>
                  <a:srgbClr val="FF0000"/>
                </a:solidFill>
                <a:latin typeface="+mn-lt"/>
              </a:rPr>
              <a:t>BARREL</a:t>
            </a:r>
          </a:p>
        </p:txBody>
      </p:sp>
      <p:cxnSp>
        <p:nvCxnSpPr>
          <p:cNvPr id="15369" name="Straight Connector 10"/>
          <p:cNvCxnSpPr>
            <a:cxnSpLocks noChangeShapeType="1"/>
          </p:cNvCxnSpPr>
          <p:nvPr/>
        </p:nvCxnSpPr>
        <p:spPr bwMode="auto">
          <a:xfrm rot="5400000" flipH="1" flipV="1">
            <a:off x="427831" y="4455319"/>
            <a:ext cx="1862138" cy="0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0" name="Straight Connector 11"/>
          <p:cNvCxnSpPr>
            <a:cxnSpLocks noChangeShapeType="1"/>
          </p:cNvCxnSpPr>
          <p:nvPr/>
        </p:nvCxnSpPr>
        <p:spPr bwMode="auto">
          <a:xfrm rot="5400000" flipH="1" flipV="1">
            <a:off x="4736306" y="4418807"/>
            <a:ext cx="1862137" cy="0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71" name="TextBox 10"/>
          <p:cNvSpPr txBox="1">
            <a:spLocks noChangeArrowheads="1"/>
          </p:cNvSpPr>
          <p:nvPr/>
        </p:nvSpPr>
        <p:spPr bwMode="auto">
          <a:xfrm>
            <a:off x="2501900" y="6064250"/>
            <a:ext cx="42306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sz="2800">
                <a:solidFill>
                  <a:srgbClr val="FF0000"/>
                </a:solidFill>
                <a:latin typeface="+mn-lt"/>
                <a:sym typeface="Symbol" charset="0"/>
              </a:rPr>
              <a:t>Momentum dependence!!</a:t>
            </a:r>
          </a:p>
        </p:txBody>
      </p:sp>
    </p:spTree>
    <p:extLst>
      <p:ext uri="{BB962C8B-B14F-4D97-AF65-F5344CB8AC3E}">
        <p14:creationId xmlns:p14="http://schemas.microsoft.com/office/powerpoint/2010/main" val="447799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107950" y="1557338"/>
            <a:ext cx="7416800" cy="3298339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it-IT" sz="2000" dirty="0">
                <a:solidFill>
                  <a:srgbClr val="FFFF00"/>
                </a:solidFill>
                <a:latin typeface="+mn-lt"/>
                <a:sym typeface="Symbol" charset="0"/>
              </a:rPr>
              <a:t> </a:t>
            </a:r>
            <a:r>
              <a:rPr lang="it-IT" sz="2000" dirty="0" err="1">
                <a:solidFill>
                  <a:srgbClr val="FFFF00"/>
                </a:solidFill>
                <a:latin typeface="+mn-lt"/>
                <a:sym typeface="Symbol" charset="0"/>
              </a:rPr>
              <a:t>PndPidCorrelator</a:t>
            </a:r>
            <a:r>
              <a:rPr lang="it-IT" sz="2000" dirty="0">
                <a:solidFill>
                  <a:srgbClr val="FFFF00"/>
                </a:solidFill>
                <a:latin typeface="+mn-lt"/>
                <a:sym typeface="Symbol" charset="0"/>
              </a:rPr>
              <a:t>* </a:t>
            </a:r>
            <a:r>
              <a:rPr lang="it-IT" sz="2000" dirty="0" err="1">
                <a:solidFill>
                  <a:srgbClr val="FFFF00"/>
                </a:solidFill>
                <a:latin typeface="+mn-lt"/>
                <a:sym typeface="Symbol" charset="0"/>
              </a:rPr>
              <a:t>corr</a:t>
            </a:r>
            <a:r>
              <a:rPr lang="it-IT" sz="2000" dirty="0">
                <a:solidFill>
                  <a:srgbClr val="FFFF00"/>
                </a:solidFill>
                <a:latin typeface="+mn-lt"/>
                <a:sym typeface="Symbol" charset="0"/>
              </a:rPr>
              <a:t> = new </a:t>
            </a:r>
            <a:r>
              <a:rPr lang="it-IT" sz="2000" dirty="0" err="1">
                <a:solidFill>
                  <a:srgbClr val="FFFF00"/>
                </a:solidFill>
                <a:latin typeface="+mn-lt"/>
                <a:sym typeface="Symbol" charset="0"/>
              </a:rPr>
              <a:t>PndPidCorrelator</a:t>
            </a:r>
            <a:r>
              <a:rPr lang="it-IT" sz="2000" dirty="0">
                <a:solidFill>
                  <a:srgbClr val="FFFF00"/>
                </a:solidFill>
                <a:latin typeface="+mn-lt"/>
                <a:sym typeface="Symbol" charset="0"/>
              </a:rPr>
              <a:t>();</a:t>
            </a:r>
          </a:p>
          <a:p>
            <a:pPr eaLnBrk="1" hangingPunct="1">
              <a:lnSpc>
                <a:spcPct val="150000"/>
              </a:lnSpc>
            </a:pPr>
            <a:r>
              <a:rPr lang="it-IT" sz="2000" dirty="0">
                <a:solidFill>
                  <a:srgbClr val="00FF00"/>
                </a:solidFill>
                <a:latin typeface="+mn-lt"/>
                <a:sym typeface="Symbol" charset="0"/>
              </a:rPr>
              <a:t>  //</a:t>
            </a:r>
            <a:r>
              <a:rPr lang="it-IT" sz="2000" dirty="0" err="1">
                <a:solidFill>
                  <a:srgbClr val="00FF00"/>
                </a:solidFill>
                <a:latin typeface="+mn-lt"/>
                <a:sym typeface="Symbol" charset="0"/>
              </a:rPr>
              <a:t>corr</a:t>
            </a:r>
            <a:r>
              <a:rPr lang="it-IT" sz="2000" dirty="0">
                <a:solidFill>
                  <a:srgbClr val="00FF00"/>
                </a:solidFill>
                <a:latin typeface="+mn-lt"/>
                <a:sym typeface="Symbol" charset="0"/>
              </a:rPr>
              <a:t>-&gt;</a:t>
            </a:r>
            <a:r>
              <a:rPr lang="it-IT" sz="2000" dirty="0" err="1">
                <a:solidFill>
                  <a:srgbClr val="00FF00"/>
                </a:solidFill>
                <a:latin typeface="+mn-lt"/>
                <a:sym typeface="Symbol" charset="0"/>
              </a:rPr>
              <a:t>SetVerbose</a:t>
            </a:r>
            <a:r>
              <a:rPr lang="it-IT" sz="2000" dirty="0">
                <a:solidFill>
                  <a:srgbClr val="00FF00"/>
                </a:solidFill>
                <a:latin typeface="+mn-lt"/>
                <a:sym typeface="Symbol" charset="0"/>
              </a:rPr>
              <a:t>();</a:t>
            </a:r>
          </a:p>
          <a:p>
            <a:pPr eaLnBrk="1" hangingPunct="1">
              <a:lnSpc>
                <a:spcPct val="150000"/>
              </a:lnSpc>
            </a:pPr>
            <a:r>
              <a:rPr lang="it-IT" sz="2000" dirty="0">
                <a:solidFill>
                  <a:srgbClr val="FFFF00"/>
                </a:solidFill>
                <a:latin typeface="+mn-lt"/>
                <a:sym typeface="Symbol" charset="0"/>
              </a:rPr>
              <a:t>  </a:t>
            </a:r>
            <a:r>
              <a:rPr lang="it-IT" sz="2000" dirty="0" err="1">
                <a:solidFill>
                  <a:srgbClr val="FFFF00"/>
                </a:solidFill>
                <a:latin typeface="+mn-lt"/>
                <a:sym typeface="Symbol" charset="0"/>
              </a:rPr>
              <a:t>corr</a:t>
            </a:r>
            <a:r>
              <a:rPr lang="it-IT" sz="2000" dirty="0">
                <a:solidFill>
                  <a:srgbClr val="FFFF00"/>
                </a:solidFill>
                <a:latin typeface="+mn-lt"/>
                <a:sym typeface="Symbol" charset="0"/>
              </a:rPr>
              <a:t>-&gt;</a:t>
            </a:r>
            <a:r>
              <a:rPr lang="it-IT" sz="2000" dirty="0" err="1">
                <a:solidFill>
                  <a:srgbClr val="FFFF00"/>
                </a:solidFill>
                <a:latin typeface="+mn-lt"/>
                <a:sym typeface="Symbol" charset="0"/>
              </a:rPr>
              <a:t>SetInputBranch</a:t>
            </a:r>
            <a:r>
              <a:rPr lang="it-IT" sz="2000" dirty="0">
                <a:solidFill>
                  <a:srgbClr val="FFFF00"/>
                </a:solidFill>
                <a:latin typeface="+mn-lt"/>
                <a:sym typeface="Symbol" charset="0"/>
              </a:rPr>
              <a:t>("</a:t>
            </a:r>
            <a:r>
              <a:rPr lang="it-IT" sz="2000" dirty="0" err="1">
                <a:solidFill>
                  <a:srgbClr val="FFFF00"/>
                </a:solidFill>
                <a:latin typeface="+mn-lt"/>
                <a:sym typeface="Symbol" charset="0"/>
              </a:rPr>
              <a:t>SttMvdGemGenTrack</a:t>
            </a:r>
            <a:r>
              <a:rPr lang="it-IT" sz="2000" dirty="0">
                <a:solidFill>
                  <a:srgbClr val="FFFF00"/>
                </a:solidFill>
                <a:latin typeface="+mn-lt"/>
                <a:sym typeface="Symbol" charset="0"/>
              </a:rPr>
              <a:t>");</a:t>
            </a:r>
          </a:p>
          <a:p>
            <a:pPr eaLnBrk="1" hangingPunct="1">
              <a:lnSpc>
                <a:spcPct val="150000"/>
              </a:lnSpc>
            </a:pPr>
            <a:r>
              <a:rPr lang="it-IT" sz="2000" dirty="0" smtClean="0">
                <a:solidFill>
                  <a:srgbClr val="FFFF00"/>
                </a:solidFill>
                <a:latin typeface="+mn-lt"/>
                <a:sym typeface="Symbol" charset="0"/>
              </a:rPr>
              <a:t>  </a:t>
            </a:r>
            <a:r>
              <a:rPr lang="it-IT" sz="2000" dirty="0" err="1" smtClean="0">
                <a:solidFill>
                  <a:srgbClr val="FFFF00"/>
                </a:solidFill>
                <a:latin typeface="+mn-lt"/>
                <a:sym typeface="Symbol" charset="0"/>
              </a:rPr>
              <a:t>corr</a:t>
            </a:r>
            <a:r>
              <a:rPr lang="it-IT" sz="2000" dirty="0">
                <a:solidFill>
                  <a:srgbClr val="FFFF00"/>
                </a:solidFill>
                <a:latin typeface="+mn-lt"/>
                <a:sym typeface="Symbol" charset="0"/>
              </a:rPr>
              <a:t>-&gt;SetInputBranch2("</a:t>
            </a:r>
            <a:r>
              <a:rPr lang="it-IT" sz="2000" dirty="0" err="1">
                <a:solidFill>
                  <a:srgbClr val="FFFF00"/>
                </a:solidFill>
                <a:latin typeface="+mn-lt"/>
                <a:sym typeface="Symbol" charset="0"/>
              </a:rPr>
              <a:t>FtsIdealGenTrack</a:t>
            </a:r>
            <a:r>
              <a:rPr lang="it-IT" sz="2000" dirty="0">
                <a:solidFill>
                  <a:srgbClr val="FFFF00"/>
                </a:solidFill>
                <a:latin typeface="+mn-lt"/>
                <a:sym typeface="Symbol" charset="0"/>
              </a:rPr>
              <a:t>");</a:t>
            </a:r>
          </a:p>
          <a:p>
            <a:pPr eaLnBrk="1" hangingPunct="1">
              <a:lnSpc>
                <a:spcPct val="150000"/>
              </a:lnSpc>
            </a:pPr>
            <a:r>
              <a:rPr lang="it-IT" sz="2000" dirty="0" smtClean="0">
                <a:solidFill>
                  <a:srgbClr val="00FF00"/>
                </a:solidFill>
                <a:latin typeface="+mn-lt"/>
                <a:sym typeface="Symbol" charset="0"/>
              </a:rPr>
              <a:t> /</a:t>
            </a:r>
            <a:r>
              <a:rPr lang="it-IT" sz="2000" dirty="0">
                <a:solidFill>
                  <a:srgbClr val="00FF00"/>
                </a:solidFill>
                <a:latin typeface="+mn-lt"/>
                <a:sym typeface="Symbol" charset="0"/>
              </a:rPr>
              <a:t>/</a:t>
            </a:r>
            <a:r>
              <a:rPr lang="it-IT" sz="2000" dirty="0" err="1">
                <a:solidFill>
                  <a:srgbClr val="00FF00"/>
                </a:solidFill>
                <a:latin typeface="+mn-lt"/>
                <a:sym typeface="Symbol" charset="0"/>
              </a:rPr>
              <a:t>corr</a:t>
            </a:r>
            <a:r>
              <a:rPr lang="it-IT" sz="2000" dirty="0">
                <a:solidFill>
                  <a:srgbClr val="00FF00"/>
                </a:solidFill>
                <a:latin typeface="+mn-lt"/>
                <a:sym typeface="Symbol" charset="0"/>
              </a:rPr>
              <a:t>-&gt;</a:t>
            </a:r>
            <a:r>
              <a:rPr lang="it-IT" sz="2000" dirty="0" err="1">
                <a:solidFill>
                  <a:srgbClr val="00FF00"/>
                </a:solidFill>
                <a:latin typeface="+mn-lt"/>
                <a:sym typeface="Symbol" charset="0"/>
              </a:rPr>
              <a:t>SetDebugMode</a:t>
            </a:r>
            <a:r>
              <a:rPr lang="it-IT" sz="2000" dirty="0">
                <a:solidFill>
                  <a:srgbClr val="00FF00"/>
                </a:solidFill>
                <a:latin typeface="+mn-lt"/>
                <a:sym typeface="Symbol" charset="0"/>
              </a:rPr>
              <a:t>(</a:t>
            </a:r>
            <a:r>
              <a:rPr lang="it-IT" sz="2000" dirty="0" err="1">
                <a:solidFill>
                  <a:srgbClr val="00FF00"/>
                </a:solidFill>
                <a:latin typeface="+mn-lt"/>
                <a:sym typeface="Symbol" charset="0"/>
              </a:rPr>
              <a:t>kTRUE</a:t>
            </a:r>
            <a:r>
              <a:rPr lang="it-IT" sz="2000" dirty="0">
                <a:solidFill>
                  <a:srgbClr val="00FF00"/>
                </a:solidFill>
                <a:latin typeface="+mn-lt"/>
                <a:sym typeface="Symbol" charset="0"/>
              </a:rPr>
              <a:t>);</a:t>
            </a:r>
          </a:p>
          <a:p>
            <a:pPr eaLnBrk="1" hangingPunct="1">
              <a:lnSpc>
                <a:spcPct val="150000"/>
              </a:lnSpc>
            </a:pPr>
            <a:r>
              <a:rPr lang="it-IT" sz="2000" dirty="0">
                <a:solidFill>
                  <a:srgbClr val="00FF00"/>
                </a:solidFill>
                <a:latin typeface="+mn-lt"/>
                <a:sym typeface="Symbol" charset="0"/>
              </a:rPr>
              <a:t>  //</a:t>
            </a:r>
            <a:r>
              <a:rPr lang="it-IT" sz="2000" dirty="0" err="1">
                <a:solidFill>
                  <a:srgbClr val="00FF00"/>
                </a:solidFill>
                <a:latin typeface="+mn-lt"/>
                <a:sym typeface="Symbol" charset="0"/>
              </a:rPr>
              <a:t>corr</a:t>
            </a:r>
            <a:r>
              <a:rPr lang="it-IT" sz="2000" dirty="0">
                <a:solidFill>
                  <a:srgbClr val="00FF00"/>
                </a:solidFill>
                <a:latin typeface="+mn-lt"/>
                <a:sym typeface="Symbol" charset="0"/>
              </a:rPr>
              <a:t>-&gt;</a:t>
            </a:r>
            <a:r>
              <a:rPr lang="it-IT" sz="2000" dirty="0" err="1">
                <a:solidFill>
                  <a:srgbClr val="00FF00"/>
                </a:solidFill>
                <a:latin typeface="+mn-lt"/>
                <a:sym typeface="Symbol" charset="0"/>
              </a:rPr>
              <a:t>SetFast</a:t>
            </a:r>
            <a:r>
              <a:rPr lang="it-IT" sz="2000" dirty="0">
                <a:solidFill>
                  <a:srgbClr val="00FF00"/>
                </a:solidFill>
                <a:latin typeface="+mn-lt"/>
                <a:sym typeface="Symbol" charset="0"/>
              </a:rPr>
              <a:t>(</a:t>
            </a:r>
            <a:r>
              <a:rPr lang="it-IT" sz="2000" dirty="0" err="1">
                <a:solidFill>
                  <a:srgbClr val="00FF00"/>
                </a:solidFill>
                <a:latin typeface="+mn-lt"/>
                <a:sym typeface="Symbol" charset="0"/>
              </a:rPr>
              <a:t>kTRUE</a:t>
            </a:r>
            <a:r>
              <a:rPr lang="it-IT" sz="2000" dirty="0">
                <a:solidFill>
                  <a:srgbClr val="00FF00"/>
                </a:solidFill>
                <a:latin typeface="+mn-lt"/>
                <a:sym typeface="Symbol" charset="0"/>
              </a:rPr>
              <a:t>);</a:t>
            </a:r>
          </a:p>
          <a:p>
            <a:pPr eaLnBrk="1" hangingPunct="1">
              <a:lnSpc>
                <a:spcPct val="150000"/>
              </a:lnSpc>
            </a:pPr>
            <a:r>
              <a:rPr lang="it-IT" sz="2000" dirty="0">
                <a:solidFill>
                  <a:srgbClr val="FFFF00"/>
                </a:solidFill>
                <a:latin typeface="+mn-lt"/>
                <a:sym typeface="Symbol" charset="0"/>
              </a:rPr>
              <a:t>  </a:t>
            </a:r>
            <a:r>
              <a:rPr lang="it-IT" sz="2000" dirty="0" err="1">
                <a:solidFill>
                  <a:srgbClr val="FFFF00"/>
                </a:solidFill>
                <a:latin typeface="+mn-lt"/>
                <a:sym typeface="Symbol" charset="0"/>
              </a:rPr>
              <a:t>fRun</a:t>
            </a:r>
            <a:r>
              <a:rPr lang="it-IT" sz="2000" dirty="0">
                <a:solidFill>
                  <a:srgbClr val="FFFF00"/>
                </a:solidFill>
                <a:latin typeface="+mn-lt"/>
                <a:sym typeface="Symbol" charset="0"/>
              </a:rPr>
              <a:t>-&gt;</a:t>
            </a:r>
            <a:r>
              <a:rPr lang="it-IT" sz="2000" dirty="0" err="1">
                <a:solidFill>
                  <a:srgbClr val="FFFF00"/>
                </a:solidFill>
                <a:latin typeface="+mn-lt"/>
                <a:sym typeface="Symbol" charset="0"/>
              </a:rPr>
              <a:t>AddTask</a:t>
            </a:r>
            <a:r>
              <a:rPr lang="it-IT" sz="2000" dirty="0">
                <a:solidFill>
                  <a:srgbClr val="FFFF00"/>
                </a:solidFill>
                <a:latin typeface="+mn-lt"/>
                <a:sym typeface="Symbol" charset="0"/>
              </a:rPr>
              <a:t>(</a:t>
            </a:r>
            <a:r>
              <a:rPr lang="it-IT" sz="2000" dirty="0" err="1">
                <a:solidFill>
                  <a:srgbClr val="FFFF00"/>
                </a:solidFill>
                <a:latin typeface="+mn-lt"/>
                <a:sym typeface="Symbol" charset="0"/>
              </a:rPr>
              <a:t>corr</a:t>
            </a:r>
            <a:r>
              <a:rPr lang="it-IT" sz="2000" dirty="0">
                <a:solidFill>
                  <a:srgbClr val="FFFF00"/>
                </a:solidFill>
                <a:latin typeface="+mn-lt"/>
                <a:sym typeface="Symbol" charset="0"/>
              </a:rPr>
              <a:t>);</a:t>
            </a: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6576065" y="2492896"/>
            <a:ext cx="2168833" cy="461665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sz="2400" dirty="0" err="1">
                <a:latin typeface="+mn-lt"/>
                <a:sym typeface="Symbol" charset="0"/>
              </a:rPr>
              <a:t>Barrel</a:t>
            </a:r>
            <a:r>
              <a:rPr lang="it-IT" sz="2400" dirty="0">
                <a:latin typeface="+mn-lt"/>
                <a:sym typeface="Symbol" charset="0"/>
              </a:rPr>
              <a:t> </a:t>
            </a:r>
            <a:r>
              <a:rPr lang="it-IT" sz="2400" dirty="0" err="1">
                <a:latin typeface="+mn-lt"/>
                <a:sym typeface="Symbol" charset="0"/>
              </a:rPr>
              <a:t>tracking</a:t>
            </a:r>
            <a:endParaRPr lang="it-IT" sz="2400" dirty="0">
              <a:latin typeface="+mn-lt"/>
              <a:sym typeface="Symbol" charset="0"/>
            </a:endParaRP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6304529" y="3141960"/>
            <a:ext cx="2715646" cy="461665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sz="2400" dirty="0" err="1">
                <a:latin typeface="+mn-lt"/>
                <a:sym typeface="Symbol" charset="0"/>
              </a:rPr>
              <a:t>Forward</a:t>
            </a:r>
            <a:r>
              <a:rPr lang="it-IT" sz="2400" dirty="0">
                <a:latin typeface="+mn-lt"/>
                <a:sym typeface="Symbol" charset="0"/>
              </a:rPr>
              <a:t> </a:t>
            </a:r>
            <a:r>
              <a:rPr lang="it-IT" sz="2400" dirty="0" err="1">
                <a:latin typeface="+mn-lt"/>
                <a:sym typeface="Symbol" charset="0"/>
              </a:rPr>
              <a:t>Tracking</a:t>
            </a:r>
            <a:endParaRPr lang="it-IT" sz="2400" dirty="0">
              <a:latin typeface="+mn-lt"/>
              <a:sym typeface="Symbol" charset="0"/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6227763" y="2492896"/>
            <a:ext cx="144437" cy="504056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6" name="Right Brace 5"/>
          <p:cNvSpPr/>
          <p:nvPr/>
        </p:nvSpPr>
        <p:spPr>
          <a:xfrm>
            <a:off x="6012159" y="3068960"/>
            <a:ext cx="215603" cy="503684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6391" name="TextBox 6"/>
          <p:cNvSpPr txBox="1">
            <a:spLocks noChangeArrowheads="1"/>
          </p:cNvSpPr>
          <p:nvPr/>
        </p:nvSpPr>
        <p:spPr bwMode="auto">
          <a:xfrm>
            <a:off x="4211638" y="4451400"/>
            <a:ext cx="4248150" cy="460375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sz="2400" dirty="0">
                <a:latin typeface="+mn-lt"/>
                <a:sym typeface="Symbol" charset="0"/>
              </a:rPr>
              <a:t>No </a:t>
            </a:r>
            <a:r>
              <a:rPr lang="it-IT" sz="2400" dirty="0" err="1">
                <a:latin typeface="+mn-lt"/>
                <a:sym typeface="Symbol" charset="0"/>
              </a:rPr>
              <a:t>propagation</a:t>
            </a:r>
            <a:r>
              <a:rPr lang="it-IT" sz="2400" dirty="0">
                <a:latin typeface="+mn-lt"/>
                <a:sym typeface="Symbol" charset="0"/>
              </a:rPr>
              <a:t>, </a:t>
            </a:r>
            <a:r>
              <a:rPr lang="it-IT" sz="2400" dirty="0" err="1">
                <a:latin typeface="+mn-lt"/>
                <a:sym typeface="Symbol" charset="0"/>
              </a:rPr>
              <a:t>only</a:t>
            </a:r>
            <a:r>
              <a:rPr lang="it-IT" sz="2400" dirty="0">
                <a:latin typeface="+mn-lt"/>
                <a:sym typeface="Symbol" charset="0"/>
              </a:rPr>
              <a:t> </a:t>
            </a:r>
            <a:r>
              <a:rPr lang="it-IT" sz="2400" dirty="0" err="1">
                <a:latin typeface="+mn-lt"/>
                <a:sym typeface="Symbol" charset="0"/>
              </a:rPr>
              <a:t>tracks</a:t>
            </a:r>
            <a:endParaRPr lang="it-IT" sz="2400" dirty="0">
              <a:latin typeface="+mn-lt"/>
              <a:sym typeface="Symbol" charset="0"/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3924300" y="4437112"/>
            <a:ext cx="215900" cy="474663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6393" name="TextBox 8"/>
          <p:cNvSpPr txBox="1">
            <a:spLocks noChangeArrowheads="1"/>
          </p:cNvSpPr>
          <p:nvPr/>
        </p:nvSpPr>
        <p:spPr bwMode="auto">
          <a:xfrm>
            <a:off x="3067442" y="6092825"/>
            <a:ext cx="29075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sz="2000">
                <a:latin typeface="+mn-lt"/>
                <a:sym typeface="Symbol" charset="0"/>
              </a:rPr>
              <a:t>macro/pid/run_pid_stt.C</a:t>
            </a:r>
          </a:p>
        </p:txBody>
      </p:sp>
    </p:spTree>
    <p:extLst>
      <p:ext uri="{BB962C8B-B14F-4D97-AF65-F5344CB8AC3E}">
        <p14:creationId xmlns:p14="http://schemas.microsoft.com/office/powerpoint/2010/main" val="193333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1476375" y="115888"/>
            <a:ext cx="6778625" cy="660241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it-IT" sz="900" dirty="0">
                <a:solidFill>
                  <a:srgbClr val="00FF00"/>
                </a:solidFill>
                <a:sym typeface="Symbol" charset="0"/>
              </a:rPr>
              <a:t>//_________________________________________________________________</a:t>
            </a:r>
          </a:p>
          <a:p>
            <a:pPr eaLnBrk="1" hangingPunct="1"/>
            <a:r>
              <a:rPr lang="it-IT" sz="900" dirty="0" err="1">
                <a:solidFill>
                  <a:srgbClr val="00FF00"/>
                </a:solidFill>
                <a:sym typeface="Symbol" charset="0"/>
              </a:rPr>
              <a:t>Bool_t</a:t>
            </a:r>
            <a:r>
              <a:rPr lang="it-IT" sz="900" dirty="0">
                <a:solidFill>
                  <a:srgbClr val="00FF00"/>
                </a:solidFill>
                <a:sym typeface="Symbol" charset="0"/>
              </a:rPr>
              <a:t> </a:t>
            </a:r>
            <a:r>
              <a:rPr lang="it-IT" sz="900" dirty="0" err="1">
                <a:solidFill>
                  <a:srgbClr val="00FF00"/>
                </a:solidFill>
                <a:sym typeface="Symbol" charset="0"/>
              </a:rPr>
              <a:t>PndPidCorrelator</a:t>
            </a:r>
            <a:r>
              <a:rPr lang="it-IT" sz="900" dirty="0">
                <a:solidFill>
                  <a:srgbClr val="00FF00"/>
                </a:solidFill>
                <a:sym typeface="Symbol" charset="0"/>
              </a:rPr>
              <a:t>::</a:t>
            </a:r>
            <a:r>
              <a:rPr lang="it-IT" sz="900" dirty="0" err="1">
                <a:solidFill>
                  <a:srgbClr val="00FF00"/>
                </a:solidFill>
                <a:sym typeface="Symbol" charset="0"/>
              </a:rPr>
              <a:t>GetDrcInfo</a:t>
            </a:r>
            <a:r>
              <a:rPr lang="it-IT" sz="900" dirty="0">
                <a:solidFill>
                  <a:srgbClr val="00FF00"/>
                </a:solidFill>
                <a:sym typeface="Symbol" charset="0"/>
              </a:rPr>
              <a:t>(</a:t>
            </a:r>
            <a:r>
              <a:rPr lang="it-IT" sz="900" dirty="0" err="1">
                <a:solidFill>
                  <a:srgbClr val="00FF00"/>
                </a:solidFill>
                <a:sym typeface="Symbol" charset="0"/>
              </a:rPr>
              <a:t>FairTrackParH</a:t>
            </a:r>
            <a:r>
              <a:rPr lang="it-IT" sz="900" dirty="0">
                <a:solidFill>
                  <a:srgbClr val="00FF00"/>
                </a:solidFill>
                <a:sym typeface="Symbol" charset="0"/>
              </a:rPr>
              <a:t>* </a:t>
            </a:r>
            <a:r>
              <a:rPr lang="it-IT" sz="900" dirty="0" err="1">
                <a:solidFill>
                  <a:srgbClr val="00FF00"/>
                </a:solidFill>
                <a:sym typeface="Symbol" charset="0"/>
              </a:rPr>
              <a:t>helix</a:t>
            </a:r>
            <a:r>
              <a:rPr lang="it-IT" sz="900" dirty="0">
                <a:solidFill>
                  <a:srgbClr val="00FF00"/>
                </a:solidFill>
                <a:sym typeface="Symbol" charset="0"/>
              </a:rPr>
              <a:t>, </a:t>
            </a:r>
            <a:r>
              <a:rPr lang="it-IT" sz="900" dirty="0" err="1">
                <a:solidFill>
                  <a:srgbClr val="00FF00"/>
                </a:solidFill>
                <a:sym typeface="Symbol" charset="0"/>
              </a:rPr>
              <a:t>PndPidCandidate</a:t>
            </a:r>
            <a:r>
              <a:rPr lang="it-IT" sz="900" dirty="0">
                <a:solidFill>
                  <a:srgbClr val="00FF00"/>
                </a:solidFill>
                <a:sym typeface="Symbol" charset="0"/>
              </a:rPr>
              <a:t>* </a:t>
            </a:r>
            <a:r>
              <a:rPr lang="it-IT" sz="900" dirty="0" err="1">
                <a:solidFill>
                  <a:srgbClr val="00FF00"/>
                </a:solidFill>
                <a:sym typeface="Symbol" charset="0"/>
              </a:rPr>
              <a:t>pidCand</a:t>
            </a:r>
            <a:r>
              <a:rPr lang="it-IT" sz="900" dirty="0">
                <a:solidFill>
                  <a:srgbClr val="00FF00"/>
                </a:solidFill>
                <a:sym typeface="Symbol" charset="0"/>
              </a:rPr>
              <a:t>) {</a:t>
            </a:r>
          </a:p>
          <a:p>
            <a:pPr eaLnBrk="1" hangingPunct="1"/>
            <a:r>
              <a:rPr lang="it-IT" sz="900" dirty="0">
                <a:solidFill>
                  <a:srgbClr val="00FF00"/>
                </a:solidFill>
                <a:sym typeface="Symbol" charset="0"/>
              </a:rPr>
              <a:t>  </a:t>
            </a:r>
            <a:r>
              <a:rPr lang="it-IT" sz="900" dirty="0" err="1">
                <a:solidFill>
                  <a:srgbClr val="00FF00"/>
                </a:solidFill>
                <a:sym typeface="Symbol" charset="0"/>
              </a:rPr>
              <a:t>if</a:t>
            </a:r>
            <a:r>
              <a:rPr lang="it-IT" sz="900" dirty="0">
                <a:solidFill>
                  <a:srgbClr val="00FF00"/>
                </a:solidFill>
                <a:sym typeface="Symbol" charset="0"/>
              </a:rPr>
              <a:t> ((</a:t>
            </a:r>
            <a:r>
              <a:rPr lang="it-IT" sz="900" dirty="0" err="1">
                <a:solidFill>
                  <a:srgbClr val="00FF00"/>
                </a:solidFill>
                <a:sym typeface="Symbol" charset="0"/>
              </a:rPr>
              <a:t>helix</a:t>
            </a:r>
            <a:r>
              <a:rPr lang="it-IT" sz="900" dirty="0">
                <a:solidFill>
                  <a:srgbClr val="00FF00"/>
                </a:solidFill>
                <a:sym typeface="Symbol" charset="0"/>
              </a:rPr>
              <a:t>-&gt;</a:t>
            </a:r>
            <a:r>
              <a:rPr lang="it-IT" sz="900" dirty="0" err="1">
                <a:solidFill>
                  <a:srgbClr val="00FF00"/>
                </a:solidFill>
                <a:sym typeface="Symbol" charset="0"/>
              </a:rPr>
              <a:t>GetMomentum</a:t>
            </a:r>
            <a:r>
              <a:rPr lang="it-IT" sz="900" dirty="0">
                <a:solidFill>
                  <a:srgbClr val="00FF00"/>
                </a:solidFill>
                <a:sym typeface="Symbol" charset="0"/>
              </a:rPr>
              <a:t>().Theta()*</a:t>
            </a:r>
            <a:r>
              <a:rPr lang="it-IT" sz="900" dirty="0" err="1">
                <a:solidFill>
                  <a:srgbClr val="00FF00"/>
                </a:solidFill>
                <a:sym typeface="Symbol" charset="0"/>
              </a:rPr>
              <a:t>TMath</a:t>
            </a:r>
            <a:r>
              <a:rPr lang="it-IT" sz="900" dirty="0">
                <a:solidFill>
                  <a:srgbClr val="00FF00"/>
                </a:solidFill>
                <a:sym typeface="Symbol" charset="0"/>
              </a:rPr>
              <a:t>::</a:t>
            </a:r>
            <a:r>
              <a:rPr lang="it-IT" sz="900" dirty="0" err="1">
                <a:solidFill>
                  <a:srgbClr val="00FF00"/>
                </a:solidFill>
                <a:sym typeface="Symbol" charset="0"/>
              </a:rPr>
              <a:t>RadToDeg</a:t>
            </a:r>
            <a:r>
              <a:rPr lang="it-IT" sz="900" dirty="0">
                <a:solidFill>
                  <a:srgbClr val="00FF00"/>
                </a:solidFill>
                <a:sym typeface="Symbol" charset="0"/>
              </a:rPr>
              <a:t>())&lt;20.) </a:t>
            </a:r>
            <a:r>
              <a:rPr lang="it-IT" sz="900" dirty="0" err="1">
                <a:solidFill>
                  <a:srgbClr val="00FF00"/>
                </a:solidFill>
                <a:sym typeface="Symbol" charset="0"/>
              </a:rPr>
              <a:t>return</a:t>
            </a:r>
            <a:r>
              <a:rPr lang="it-IT" sz="900" dirty="0">
                <a:solidFill>
                  <a:srgbClr val="00FF00"/>
                </a:solidFill>
                <a:sym typeface="Symbol" charset="0"/>
              </a:rPr>
              <a:t> </a:t>
            </a:r>
            <a:r>
              <a:rPr lang="it-IT" sz="900" dirty="0" err="1">
                <a:solidFill>
                  <a:srgbClr val="00FF00"/>
                </a:solidFill>
                <a:sym typeface="Symbol" charset="0"/>
              </a:rPr>
              <a:t>kFALSE</a:t>
            </a:r>
            <a:r>
              <a:rPr lang="it-IT" sz="900" dirty="0">
                <a:solidFill>
                  <a:srgbClr val="00FF00"/>
                </a:solidFill>
                <a:sym typeface="Symbol" charset="0"/>
              </a:rPr>
              <a:t>;</a:t>
            </a:r>
          </a:p>
          <a:p>
            <a:pPr eaLnBrk="1" hangingPunct="1"/>
            <a:r>
              <a:rPr lang="it-IT" sz="900" dirty="0">
                <a:solidFill>
                  <a:srgbClr val="00FF00"/>
                </a:solidFill>
                <a:sym typeface="Symbol" charset="0"/>
              </a:rPr>
              <a:t>  </a:t>
            </a:r>
            <a:r>
              <a:rPr lang="it-IT" sz="900" dirty="0" err="1">
                <a:solidFill>
                  <a:srgbClr val="00FF00"/>
                </a:solidFill>
                <a:sym typeface="Symbol" charset="0"/>
              </a:rPr>
              <a:t>FairGeanePro</a:t>
            </a:r>
            <a:r>
              <a:rPr lang="it-IT" sz="900" dirty="0">
                <a:solidFill>
                  <a:srgbClr val="00FF00"/>
                </a:solidFill>
                <a:sym typeface="Symbol" charset="0"/>
              </a:rPr>
              <a:t> *</a:t>
            </a:r>
            <a:r>
              <a:rPr lang="it-IT" sz="900" dirty="0" err="1">
                <a:solidFill>
                  <a:srgbClr val="00FF00"/>
                </a:solidFill>
                <a:sym typeface="Symbol" charset="0"/>
              </a:rPr>
              <a:t>fProDrc</a:t>
            </a:r>
            <a:r>
              <a:rPr lang="it-IT" sz="900" dirty="0">
                <a:solidFill>
                  <a:srgbClr val="00FF00"/>
                </a:solidFill>
                <a:sym typeface="Symbol" charset="0"/>
              </a:rPr>
              <a:t> = new </a:t>
            </a:r>
            <a:r>
              <a:rPr lang="it-IT" sz="900" dirty="0" err="1">
                <a:solidFill>
                  <a:srgbClr val="00FF00"/>
                </a:solidFill>
                <a:sym typeface="Symbol" charset="0"/>
              </a:rPr>
              <a:t>FairGeanePro</a:t>
            </a:r>
            <a:r>
              <a:rPr lang="it-IT" sz="900" dirty="0">
                <a:solidFill>
                  <a:srgbClr val="00FF00"/>
                </a:solidFill>
                <a:sym typeface="Symbol" charset="0"/>
              </a:rPr>
              <a:t>();</a:t>
            </a:r>
          </a:p>
          <a:p>
            <a:pPr eaLnBrk="1" hangingPunct="1"/>
            <a:r>
              <a:rPr lang="it-IT" sz="900" dirty="0">
                <a:solidFill>
                  <a:srgbClr val="00FF00"/>
                </a:solidFill>
                <a:sym typeface="Symbol" charset="0"/>
              </a:rPr>
              <a:t>  </a:t>
            </a:r>
            <a:r>
              <a:rPr lang="it-IT" sz="900" dirty="0" err="1">
                <a:solidFill>
                  <a:srgbClr val="00FF00"/>
                </a:solidFill>
                <a:sym typeface="Symbol" charset="0"/>
              </a:rPr>
              <a:t>if</a:t>
            </a:r>
            <a:r>
              <a:rPr lang="it-IT" sz="900" dirty="0">
                <a:solidFill>
                  <a:srgbClr val="00FF00"/>
                </a:solidFill>
                <a:sym typeface="Symbol" charset="0"/>
              </a:rPr>
              <a:t> (!</a:t>
            </a:r>
            <a:r>
              <a:rPr lang="it-IT" sz="900" dirty="0" err="1">
                <a:solidFill>
                  <a:srgbClr val="00FF00"/>
                </a:solidFill>
                <a:sym typeface="Symbol" charset="0"/>
              </a:rPr>
              <a:t>fCorrErrorProp</a:t>
            </a:r>
            <a:r>
              <a:rPr lang="it-IT" sz="900" dirty="0">
                <a:solidFill>
                  <a:srgbClr val="00FF00"/>
                </a:solidFill>
                <a:sym typeface="Symbol" charset="0"/>
              </a:rPr>
              <a:t>) </a:t>
            </a:r>
            <a:r>
              <a:rPr lang="it-IT" sz="900" dirty="0" err="1">
                <a:solidFill>
                  <a:srgbClr val="00FF00"/>
                </a:solidFill>
                <a:sym typeface="Symbol" charset="0"/>
              </a:rPr>
              <a:t>fProDrc</a:t>
            </a:r>
            <a:r>
              <a:rPr lang="it-IT" sz="900" dirty="0">
                <a:solidFill>
                  <a:srgbClr val="00FF00"/>
                </a:solidFill>
                <a:sym typeface="Symbol" charset="0"/>
              </a:rPr>
              <a:t>-&gt;</a:t>
            </a:r>
            <a:r>
              <a:rPr lang="it-IT" sz="900" dirty="0" err="1">
                <a:solidFill>
                  <a:srgbClr val="00FF00"/>
                </a:solidFill>
                <a:sym typeface="Symbol" charset="0"/>
              </a:rPr>
              <a:t>PropagateOnlyParameters</a:t>
            </a:r>
            <a:r>
              <a:rPr lang="it-IT" sz="900" dirty="0">
                <a:solidFill>
                  <a:srgbClr val="00FF00"/>
                </a:solidFill>
                <a:sym typeface="Symbol" charset="0"/>
              </a:rPr>
              <a:t>();</a:t>
            </a:r>
          </a:p>
          <a:p>
            <a:pPr eaLnBrk="1" hangingPunct="1"/>
            <a:r>
              <a:rPr lang="it-IT" sz="900" dirty="0">
                <a:solidFill>
                  <a:srgbClr val="00FF00"/>
                </a:solidFill>
                <a:sym typeface="Symbol" charset="0"/>
              </a:rPr>
              <a:t>  //---</a:t>
            </a:r>
          </a:p>
          <a:p>
            <a:pPr eaLnBrk="1" hangingPunct="1"/>
            <a:r>
              <a:rPr lang="it-IT" sz="900" dirty="0">
                <a:solidFill>
                  <a:srgbClr val="00FF00"/>
                </a:solidFill>
                <a:sym typeface="Symbol" charset="0"/>
              </a:rPr>
              <a:t>  …</a:t>
            </a:r>
          </a:p>
          <a:p>
            <a:pPr eaLnBrk="1" hangingPunct="1"/>
            <a:r>
              <a:rPr lang="it-IT" sz="900" dirty="0">
                <a:solidFill>
                  <a:srgbClr val="00FF00"/>
                </a:solidFill>
                <a:sym typeface="Symbol" charset="0"/>
              </a:rPr>
              <a:t>  for (</a:t>
            </a:r>
            <a:r>
              <a:rPr lang="it-IT" sz="900" dirty="0" err="1">
                <a:solidFill>
                  <a:srgbClr val="00FF00"/>
                </a:solidFill>
                <a:sym typeface="Symbol" charset="0"/>
              </a:rPr>
              <a:t>Int_t</a:t>
            </a:r>
            <a:r>
              <a:rPr lang="it-IT" sz="900" dirty="0">
                <a:solidFill>
                  <a:srgbClr val="00FF00"/>
                </a:solidFill>
                <a:sym typeface="Symbol" charset="0"/>
              </a:rPr>
              <a:t> </a:t>
            </a:r>
            <a:r>
              <a:rPr lang="it-IT" sz="900" dirty="0" err="1">
                <a:solidFill>
                  <a:srgbClr val="00FF00"/>
                </a:solidFill>
                <a:sym typeface="Symbol" charset="0"/>
              </a:rPr>
              <a:t>dd</a:t>
            </a:r>
            <a:r>
              <a:rPr lang="it-IT" sz="900" dirty="0">
                <a:solidFill>
                  <a:srgbClr val="00FF00"/>
                </a:solidFill>
                <a:sym typeface="Symbol" charset="0"/>
              </a:rPr>
              <a:t> = 0; </a:t>
            </a:r>
            <a:r>
              <a:rPr lang="it-IT" sz="900" dirty="0" err="1">
                <a:solidFill>
                  <a:srgbClr val="00FF00"/>
                </a:solidFill>
                <a:sym typeface="Symbol" charset="0"/>
              </a:rPr>
              <a:t>dd</a:t>
            </a:r>
            <a:r>
              <a:rPr lang="it-IT" sz="900" dirty="0">
                <a:solidFill>
                  <a:srgbClr val="00FF00"/>
                </a:solidFill>
                <a:sym typeface="Symbol" charset="0"/>
              </a:rPr>
              <a:t>&lt;</a:t>
            </a:r>
            <a:r>
              <a:rPr lang="it-IT" sz="900" dirty="0" err="1">
                <a:solidFill>
                  <a:srgbClr val="00FF00"/>
                </a:solidFill>
                <a:sym typeface="Symbol" charset="0"/>
              </a:rPr>
              <a:t>drcEntries</a:t>
            </a:r>
            <a:r>
              <a:rPr lang="it-IT" sz="900" dirty="0">
                <a:solidFill>
                  <a:srgbClr val="00FF00"/>
                </a:solidFill>
                <a:sym typeface="Symbol" charset="0"/>
              </a:rPr>
              <a:t>; </a:t>
            </a:r>
            <a:r>
              <a:rPr lang="it-IT" sz="900" dirty="0" err="1">
                <a:solidFill>
                  <a:srgbClr val="00FF00"/>
                </a:solidFill>
                <a:sym typeface="Symbol" charset="0"/>
              </a:rPr>
              <a:t>dd</a:t>
            </a:r>
            <a:r>
              <a:rPr lang="it-IT" sz="900" dirty="0">
                <a:solidFill>
                  <a:srgbClr val="00FF00"/>
                </a:solidFill>
                <a:sym typeface="Symbol" charset="0"/>
              </a:rPr>
              <a:t>++)</a:t>
            </a:r>
          </a:p>
          <a:p>
            <a:pPr eaLnBrk="1" hangingPunct="1"/>
            <a:r>
              <a:rPr lang="it-IT" sz="900" dirty="0">
                <a:solidFill>
                  <a:srgbClr val="00FF00"/>
                </a:solidFill>
                <a:sym typeface="Symbol" charset="0"/>
              </a:rPr>
              <a:t>    {</a:t>
            </a:r>
          </a:p>
          <a:p>
            <a:pPr eaLnBrk="1" hangingPunct="1"/>
            <a:r>
              <a:rPr lang="it-IT" sz="900" dirty="0">
                <a:solidFill>
                  <a:srgbClr val="00FF00"/>
                </a:solidFill>
                <a:sym typeface="Symbol" charset="0"/>
              </a:rPr>
              <a:t>      </a:t>
            </a:r>
            <a:r>
              <a:rPr lang="it-IT" sz="900" dirty="0" err="1">
                <a:solidFill>
                  <a:srgbClr val="00FF00"/>
                </a:solidFill>
                <a:sym typeface="Symbol" charset="0"/>
              </a:rPr>
              <a:t>drcHit</a:t>
            </a:r>
            <a:r>
              <a:rPr lang="it-IT" sz="900" dirty="0">
                <a:solidFill>
                  <a:srgbClr val="00FF00"/>
                </a:solidFill>
                <a:sym typeface="Symbol" charset="0"/>
              </a:rPr>
              <a:t> = (</a:t>
            </a:r>
            <a:r>
              <a:rPr lang="it-IT" sz="900" dirty="0" err="1">
                <a:solidFill>
                  <a:srgbClr val="00FF00"/>
                </a:solidFill>
                <a:sym typeface="Symbol" charset="0"/>
              </a:rPr>
              <a:t>PndDrcHit</a:t>
            </a:r>
            <a:r>
              <a:rPr lang="it-IT" sz="900" dirty="0">
                <a:solidFill>
                  <a:srgbClr val="00FF00"/>
                </a:solidFill>
                <a:sym typeface="Symbol" charset="0"/>
              </a:rPr>
              <a:t>*)</a:t>
            </a:r>
            <a:r>
              <a:rPr lang="it-IT" sz="900" dirty="0" err="1">
                <a:solidFill>
                  <a:srgbClr val="00FF00"/>
                </a:solidFill>
                <a:sym typeface="Symbol" charset="0"/>
              </a:rPr>
              <a:t>fDrcHit</a:t>
            </a:r>
            <a:r>
              <a:rPr lang="it-IT" sz="900" dirty="0">
                <a:solidFill>
                  <a:srgbClr val="00FF00"/>
                </a:solidFill>
                <a:sym typeface="Symbol" charset="0"/>
              </a:rPr>
              <a:t>-&gt;At(</a:t>
            </a:r>
            <a:r>
              <a:rPr lang="it-IT" sz="900" dirty="0" err="1">
                <a:solidFill>
                  <a:srgbClr val="00FF00"/>
                </a:solidFill>
                <a:sym typeface="Symbol" charset="0"/>
              </a:rPr>
              <a:t>dd</a:t>
            </a:r>
            <a:r>
              <a:rPr lang="it-IT" sz="900" dirty="0">
                <a:solidFill>
                  <a:srgbClr val="00FF00"/>
                </a:solidFill>
                <a:sym typeface="Symbol" charset="0"/>
              </a:rPr>
              <a:t>); </a:t>
            </a:r>
          </a:p>
          <a:p>
            <a:pPr eaLnBrk="1" hangingPunct="1"/>
            <a:r>
              <a:rPr lang="it-IT" sz="900" dirty="0">
                <a:solidFill>
                  <a:srgbClr val="00FF00"/>
                </a:solidFill>
                <a:sym typeface="Symbol" charset="0"/>
              </a:rPr>
              <a:t>      </a:t>
            </a:r>
            <a:r>
              <a:rPr lang="it-IT" sz="900" dirty="0" err="1">
                <a:solidFill>
                  <a:srgbClr val="00FF00"/>
                </a:solidFill>
                <a:sym typeface="Symbol" charset="0"/>
              </a:rPr>
              <a:t>if</a:t>
            </a:r>
            <a:r>
              <a:rPr lang="it-IT" sz="900" dirty="0">
                <a:solidFill>
                  <a:srgbClr val="00FF00"/>
                </a:solidFill>
                <a:sym typeface="Symbol" charset="0"/>
              </a:rPr>
              <a:t> ( </a:t>
            </a:r>
            <a:r>
              <a:rPr lang="it-IT" sz="900" dirty="0" err="1">
                <a:solidFill>
                  <a:srgbClr val="00FF00"/>
                </a:solidFill>
                <a:sym typeface="Symbol" charset="0"/>
              </a:rPr>
              <a:t>fIdeal</a:t>
            </a:r>
            <a:r>
              <a:rPr lang="it-IT" sz="900" dirty="0">
                <a:solidFill>
                  <a:srgbClr val="00FF00"/>
                </a:solidFill>
                <a:sym typeface="Symbol" charset="0"/>
              </a:rPr>
              <a:t> &amp;&amp; ( ((</a:t>
            </a:r>
            <a:r>
              <a:rPr lang="it-IT" sz="900" dirty="0" err="1">
                <a:solidFill>
                  <a:srgbClr val="00FF00"/>
                </a:solidFill>
                <a:sym typeface="Symbol" charset="0"/>
              </a:rPr>
              <a:t>PndDrcBarPoint</a:t>
            </a:r>
            <a:r>
              <a:rPr lang="it-IT" sz="900" dirty="0">
                <a:solidFill>
                  <a:srgbClr val="00FF00"/>
                </a:solidFill>
                <a:sym typeface="Symbol" charset="0"/>
              </a:rPr>
              <a:t>*)</a:t>
            </a:r>
            <a:r>
              <a:rPr lang="it-IT" sz="900" dirty="0" err="1">
                <a:solidFill>
                  <a:srgbClr val="00FF00"/>
                </a:solidFill>
                <a:sym typeface="Symbol" charset="0"/>
              </a:rPr>
              <a:t>fDrcPoint</a:t>
            </a:r>
            <a:r>
              <a:rPr lang="it-IT" sz="900" dirty="0">
                <a:solidFill>
                  <a:srgbClr val="00FF00"/>
                </a:solidFill>
                <a:sym typeface="Symbol" charset="0"/>
              </a:rPr>
              <a:t>-&gt;At(</a:t>
            </a:r>
            <a:r>
              <a:rPr lang="it-IT" sz="900" dirty="0" err="1">
                <a:solidFill>
                  <a:srgbClr val="00FF00"/>
                </a:solidFill>
                <a:sym typeface="Symbol" charset="0"/>
              </a:rPr>
              <a:t>drcHit</a:t>
            </a:r>
            <a:r>
              <a:rPr lang="it-IT" sz="900" dirty="0">
                <a:solidFill>
                  <a:srgbClr val="00FF00"/>
                </a:solidFill>
                <a:sym typeface="Symbol" charset="0"/>
              </a:rPr>
              <a:t>-&gt;</a:t>
            </a:r>
            <a:r>
              <a:rPr lang="it-IT" sz="900" dirty="0" err="1">
                <a:solidFill>
                  <a:srgbClr val="00FF00"/>
                </a:solidFill>
                <a:sym typeface="Symbol" charset="0"/>
              </a:rPr>
              <a:t>GetRefIndex</a:t>
            </a:r>
            <a:r>
              <a:rPr lang="it-IT" sz="900" dirty="0">
                <a:solidFill>
                  <a:srgbClr val="00FF00"/>
                </a:solidFill>
                <a:sym typeface="Symbol" charset="0"/>
              </a:rPr>
              <a:t>()))-&gt;</a:t>
            </a:r>
            <a:r>
              <a:rPr lang="it-IT" sz="900" dirty="0" err="1">
                <a:solidFill>
                  <a:srgbClr val="00FF00"/>
                </a:solidFill>
                <a:sym typeface="Symbol" charset="0"/>
              </a:rPr>
              <a:t>GetTrackID</a:t>
            </a:r>
            <a:r>
              <a:rPr lang="it-IT" sz="900" dirty="0">
                <a:solidFill>
                  <a:srgbClr val="00FF00"/>
                </a:solidFill>
                <a:sym typeface="Symbol" charset="0"/>
              </a:rPr>
              <a:t>() !=</a:t>
            </a:r>
            <a:r>
              <a:rPr lang="it-IT" sz="900" dirty="0" err="1">
                <a:solidFill>
                  <a:srgbClr val="00FF00"/>
                </a:solidFill>
                <a:sym typeface="Symbol" charset="0"/>
              </a:rPr>
              <a:t>pidCand</a:t>
            </a:r>
            <a:r>
              <a:rPr lang="it-IT" sz="900" dirty="0">
                <a:solidFill>
                  <a:srgbClr val="00FF00"/>
                </a:solidFill>
                <a:sym typeface="Symbol" charset="0"/>
              </a:rPr>
              <a:t>-&gt;</a:t>
            </a:r>
            <a:r>
              <a:rPr lang="it-IT" sz="900" dirty="0" err="1">
                <a:solidFill>
                  <a:srgbClr val="00FF00"/>
                </a:solidFill>
                <a:sym typeface="Symbol" charset="0"/>
              </a:rPr>
              <a:t>GetMcIndex</a:t>
            </a:r>
            <a:r>
              <a:rPr lang="it-IT" sz="900" dirty="0">
                <a:solidFill>
                  <a:srgbClr val="00FF00"/>
                </a:solidFill>
                <a:sym typeface="Symbol" charset="0"/>
              </a:rPr>
              <a:t>()) ) continue;</a:t>
            </a:r>
          </a:p>
          <a:p>
            <a:pPr eaLnBrk="1" hangingPunct="1"/>
            <a:r>
              <a:rPr lang="it-IT" sz="900" dirty="0">
                <a:solidFill>
                  <a:srgbClr val="00FF00"/>
                </a:solidFill>
                <a:sym typeface="Symbol" charset="0"/>
              </a:rPr>
              <a:t>      </a:t>
            </a:r>
            <a:r>
              <a:rPr lang="it-IT" sz="900" dirty="0" err="1">
                <a:solidFill>
                  <a:srgbClr val="00FF00"/>
                </a:solidFill>
                <a:sym typeface="Symbol" charset="0"/>
              </a:rPr>
              <a:t>drcHit</a:t>
            </a:r>
            <a:r>
              <a:rPr lang="it-IT" sz="900" dirty="0">
                <a:solidFill>
                  <a:srgbClr val="00FF00"/>
                </a:solidFill>
                <a:sym typeface="Symbol" charset="0"/>
              </a:rPr>
              <a:t>-&gt;Position(</a:t>
            </a:r>
            <a:r>
              <a:rPr lang="it-IT" sz="900" dirty="0" err="1">
                <a:solidFill>
                  <a:srgbClr val="00FF00"/>
                </a:solidFill>
                <a:sym typeface="Symbol" charset="0"/>
              </a:rPr>
              <a:t>drcPos</a:t>
            </a:r>
            <a:r>
              <a:rPr lang="it-IT" sz="900" dirty="0">
                <a:solidFill>
                  <a:srgbClr val="00FF00"/>
                </a:solidFill>
                <a:sym typeface="Symbol" charset="0"/>
              </a:rPr>
              <a:t>);</a:t>
            </a:r>
          </a:p>
          <a:p>
            <a:pPr eaLnBrk="1" hangingPunct="1"/>
            <a:r>
              <a:rPr lang="it-IT" sz="900" dirty="0">
                <a:solidFill>
                  <a:srgbClr val="00FF00"/>
                </a:solidFill>
                <a:sym typeface="Symbol" charset="0"/>
              </a:rPr>
              <a:t>    </a:t>
            </a:r>
          </a:p>
          <a:p>
            <a:pPr eaLnBrk="1" hangingPunct="1"/>
            <a:r>
              <a:rPr lang="it-IT" sz="900" dirty="0">
                <a:solidFill>
                  <a:srgbClr val="FFFF00"/>
                </a:solidFill>
                <a:sym typeface="Symbol" charset="0"/>
              </a:rPr>
              <a:t>      </a:t>
            </a:r>
            <a:r>
              <a:rPr lang="it-IT" sz="900" dirty="0" err="1">
                <a:solidFill>
                  <a:srgbClr val="FFFF00"/>
                </a:solidFill>
                <a:sym typeface="Symbol" charset="0"/>
              </a:rPr>
              <a:t>if</a:t>
            </a:r>
            <a:r>
              <a:rPr lang="it-IT" sz="900" dirty="0">
                <a:solidFill>
                  <a:srgbClr val="FFFF00"/>
                </a:solidFill>
                <a:sym typeface="Symbol" charset="0"/>
              </a:rPr>
              <a:t> (</a:t>
            </a:r>
            <a:r>
              <a:rPr lang="it-IT" sz="900" dirty="0" err="1">
                <a:solidFill>
                  <a:srgbClr val="FFFF00"/>
                </a:solidFill>
                <a:sym typeface="Symbol" charset="0"/>
              </a:rPr>
              <a:t>fGeanePro</a:t>
            </a:r>
            <a:r>
              <a:rPr lang="it-IT" sz="900" dirty="0">
                <a:solidFill>
                  <a:srgbClr val="FFFF00"/>
                </a:solidFill>
                <a:sym typeface="Symbol" charset="0"/>
              </a:rPr>
              <a:t>) // </a:t>
            </a:r>
            <a:r>
              <a:rPr lang="it-IT" sz="900" dirty="0" err="1">
                <a:solidFill>
                  <a:srgbClr val="FFFF00"/>
                </a:solidFill>
                <a:sym typeface="Symbol" charset="0"/>
              </a:rPr>
              <a:t>Overwrites</a:t>
            </a:r>
            <a:r>
              <a:rPr lang="it-IT" sz="900" dirty="0">
                <a:solidFill>
                  <a:srgbClr val="FFFF00"/>
                </a:solidFill>
                <a:sym typeface="Symbol" charset="0"/>
              </a:rPr>
              <a:t> </a:t>
            </a:r>
            <a:r>
              <a:rPr lang="it-IT" sz="900" dirty="0" err="1">
                <a:solidFill>
                  <a:srgbClr val="FFFF00"/>
                </a:solidFill>
                <a:sym typeface="Symbol" charset="0"/>
              </a:rPr>
              <a:t>vertex</a:t>
            </a:r>
            <a:r>
              <a:rPr lang="it-IT" sz="900" dirty="0">
                <a:solidFill>
                  <a:srgbClr val="FFFF00"/>
                </a:solidFill>
                <a:sym typeface="Symbol" charset="0"/>
              </a:rPr>
              <a:t> </a:t>
            </a:r>
            <a:r>
              <a:rPr lang="it-IT" sz="900" dirty="0" err="1">
                <a:solidFill>
                  <a:srgbClr val="FFFF00"/>
                </a:solidFill>
                <a:sym typeface="Symbol" charset="0"/>
              </a:rPr>
              <a:t>if</a:t>
            </a:r>
            <a:r>
              <a:rPr lang="it-IT" sz="900" dirty="0">
                <a:solidFill>
                  <a:srgbClr val="FFFF00"/>
                </a:solidFill>
                <a:sym typeface="Symbol" charset="0"/>
              </a:rPr>
              <a:t> </a:t>
            </a:r>
            <a:r>
              <a:rPr lang="it-IT" sz="900" dirty="0" err="1">
                <a:solidFill>
                  <a:srgbClr val="FFFF00"/>
                </a:solidFill>
                <a:sym typeface="Symbol" charset="0"/>
              </a:rPr>
              <a:t>Geane</a:t>
            </a:r>
            <a:r>
              <a:rPr lang="it-IT" sz="900" dirty="0">
                <a:solidFill>
                  <a:srgbClr val="FFFF00"/>
                </a:solidFill>
                <a:sym typeface="Symbol" charset="0"/>
              </a:rPr>
              <a:t> </a:t>
            </a:r>
            <a:r>
              <a:rPr lang="it-IT" sz="900" dirty="0" err="1">
                <a:solidFill>
                  <a:srgbClr val="FFFF00"/>
                </a:solidFill>
                <a:sym typeface="Symbol" charset="0"/>
              </a:rPr>
              <a:t>is</a:t>
            </a:r>
            <a:r>
              <a:rPr lang="it-IT" sz="900" dirty="0">
                <a:solidFill>
                  <a:srgbClr val="FFFF00"/>
                </a:solidFill>
                <a:sym typeface="Symbol" charset="0"/>
              </a:rPr>
              <a:t> </a:t>
            </a:r>
            <a:r>
              <a:rPr lang="it-IT" sz="900" dirty="0" err="1">
                <a:solidFill>
                  <a:srgbClr val="FFFF00"/>
                </a:solidFill>
                <a:sym typeface="Symbol" charset="0"/>
              </a:rPr>
              <a:t>used</a:t>
            </a:r>
            <a:endParaRPr lang="it-IT" sz="900" dirty="0">
              <a:solidFill>
                <a:srgbClr val="FFFF00"/>
              </a:solidFill>
              <a:sym typeface="Symbol" charset="0"/>
            </a:endParaRPr>
          </a:p>
          <a:p>
            <a:pPr eaLnBrk="1" hangingPunct="1"/>
            <a:r>
              <a:rPr lang="it-IT" sz="900" dirty="0">
                <a:solidFill>
                  <a:srgbClr val="FFFF00"/>
                </a:solidFill>
                <a:sym typeface="Symbol" charset="0"/>
              </a:rPr>
              <a:t>        {</a:t>
            </a:r>
          </a:p>
          <a:p>
            <a:pPr eaLnBrk="1" hangingPunct="1"/>
            <a:r>
              <a:rPr lang="it-IT" sz="900" dirty="0">
                <a:solidFill>
                  <a:srgbClr val="FFFF00"/>
                </a:solidFill>
                <a:sym typeface="Symbol" charset="0"/>
              </a:rPr>
              <a:t>          </a:t>
            </a:r>
            <a:r>
              <a:rPr lang="it-IT" sz="900" dirty="0" err="1">
                <a:solidFill>
                  <a:srgbClr val="FFFF00"/>
                </a:solidFill>
                <a:sym typeface="Symbol" charset="0"/>
              </a:rPr>
              <a:t>fProDrc</a:t>
            </a:r>
            <a:r>
              <a:rPr lang="it-IT" sz="900" dirty="0">
                <a:solidFill>
                  <a:srgbClr val="FFFF00"/>
                </a:solidFill>
                <a:sym typeface="Symbol" charset="0"/>
              </a:rPr>
              <a:t>-&gt;</a:t>
            </a:r>
            <a:r>
              <a:rPr lang="it-IT" sz="900" dirty="0" err="1">
                <a:solidFill>
                  <a:srgbClr val="FFFF00"/>
                </a:solidFill>
                <a:sym typeface="Symbol" charset="0"/>
              </a:rPr>
              <a:t>PropagateToVolume</a:t>
            </a:r>
            <a:r>
              <a:rPr lang="it-IT" sz="900" dirty="0">
                <a:solidFill>
                  <a:srgbClr val="FFFF00"/>
                </a:solidFill>
                <a:sym typeface="Symbol" charset="0"/>
              </a:rPr>
              <a:t>("DrcBase",0,1);</a:t>
            </a:r>
          </a:p>
          <a:p>
            <a:pPr eaLnBrk="1" hangingPunct="1"/>
            <a:r>
              <a:rPr lang="it-IT" sz="900" dirty="0">
                <a:solidFill>
                  <a:srgbClr val="FFFF00"/>
                </a:solidFill>
                <a:sym typeface="Symbol" charset="0"/>
              </a:rPr>
              <a:t>          </a:t>
            </a:r>
            <a:r>
              <a:rPr lang="it-IT" sz="900" dirty="0" err="1">
                <a:solidFill>
                  <a:srgbClr val="FFFF00"/>
                </a:solidFill>
                <a:sym typeface="Symbol" charset="0"/>
              </a:rPr>
              <a:t>vertex.SetXYZ</a:t>
            </a:r>
            <a:r>
              <a:rPr lang="it-IT" sz="900" dirty="0">
                <a:solidFill>
                  <a:srgbClr val="FFFF00"/>
                </a:solidFill>
                <a:sym typeface="Symbol" charset="0"/>
              </a:rPr>
              <a:t>(-10000, -10000, -10000); // reset </a:t>
            </a:r>
            <a:r>
              <a:rPr lang="it-IT" sz="900" dirty="0" err="1">
                <a:solidFill>
                  <a:srgbClr val="FFFF00"/>
                </a:solidFill>
                <a:sym typeface="Symbol" charset="0"/>
              </a:rPr>
              <a:t>vertex</a:t>
            </a:r>
            <a:endParaRPr lang="it-IT" sz="900" dirty="0">
              <a:solidFill>
                <a:srgbClr val="FFFF00"/>
              </a:solidFill>
              <a:sym typeface="Symbol" charset="0"/>
            </a:endParaRPr>
          </a:p>
          <a:p>
            <a:pPr eaLnBrk="1" hangingPunct="1"/>
            <a:r>
              <a:rPr lang="it-IT" sz="900" dirty="0">
                <a:solidFill>
                  <a:srgbClr val="FFFF00"/>
                </a:solidFill>
                <a:sym typeface="Symbol" charset="0"/>
              </a:rPr>
              <a:t>          </a:t>
            </a:r>
            <a:r>
              <a:rPr lang="it-IT" sz="900" dirty="0" err="1">
                <a:solidFill>
                  <a:srgbClr val="FFFF00"/>
                </a:solidFill>
                <a:sym typeface="Symbol" charset="0"/>
              </a:rPr>
              <a:t>FairTrackParH</a:t>
            </a:r>
            <a:r>
              <a:rPr lang="it-IT" sz="900" dirty="0">
                <a:solidFill>
                  <a:srgbClr val="FFFF00"/>
                </a:solidFill>
                <a:sym typeface="Symbol" charset="0"/>
              </a:rPr>
              <a:t> *</a:t>
            </a:r>
            <a:r>
              <a:rPr lang="it-IT" sz="900" dirty="0" err="1">
                <a:solidFill>
                  <a:srgbClr val="FFFF00"/>
                </a:solidFill>
                <a:sym typeface="Symbol" charset="0"/>
              </a:rPr>
              <a:t>fRes</a:t>
            </a:r>
            <a:r>
              <a:rPr lang="it-IT" sz="900" dirty="0">
                <a:solidFill>
                  <a:srgbClr val="FFFF00"/>
                </a:solidFill>
                <a:sym typeface="Symbol" charset="0"/>
              </a:rPr>
              <a:t>= new </a:t>
            </a:r>
            <a:r>
              <a:rPr lang="it-IT" sz="900" dirty="0" err="1">
                <a:solidFill>
                  <a:srgbClr val="FFFF00"/>
                </a:solidFill>
                <a:sym typeface="Symbol" charset="0"/>
              </a:rPr>
              <a:t>FairTrackParH</a:t>
            </a:r>
            <a:r>
              <a:rPr lang="it-IT" sz="900" dirty="0">
                <a:solidFill>
                  <a:srgbClr val="FFFF00"/>
                </a:solidFill>
                <a:sym typeface="Symbol" charset="0"/>
              </a:rPr>
              <a:t>();</a:t>
            </a:r>
          </a:p>
          <a:p>
            <a:pPr eaLnBrk="1" hangingPunct="1"/>
            <a:r>
              <a:rPr lang="it-IT" sz="900" dirty="0">
                <a:solidFill>
                  <a:srgbClr val="FFFF00"/>
                </a:solidFill>
                <a:sym typeface="Symbol" charset="0"/>
              </a:rPr>
              <a:t>          </a:t>
            </a:r>
            <a:r>
              <a:rPr lang="it-IT" sz="900" dirty="0" err="1">
                <a:solidFill>
                  <a:srgbClr val="FFFF00"/>
                </a:solidFill>
                <a:sym typeface="Symbol" charset="0"/>
              </a:rPr>
              <a:t>Bool_t</a:t>
            </a:r>
            <a:r>
              <a:rPr lang="it-IT" sz="900" dirty="0">
                <a:solidFill>
                  <a:srgbClr val="FFFF00"/>
                </a:solidFill>
                <a:sym typeface="Symbol" charset="0"/>
              </a:rPr>
              <a:t> </a:t>
            </a:r>
            <a:r>
              <a:rPr lang="it-IT" sz="900" dirty="0" err="1">
                <a:solidFill>
                  <a:srgbClr val="FFFF00"/>
                </a:solidFill>
                <a:sym typeface="Symbol" charset="0"/>
              </a:rPr>
              <a:t>rc</a:t>
            </a:r>
            <a:r>
              <a:rPr lang="it-IT" sz="900" dirty="0">
                <a:solidFill>
                  <a:srgbClr val="FFFF00"/>
                </a:solidFill>
                <a:sym typeface="Symbol" charset="0"/>
              </a:rPr>
              <a:t> =  </a:t>
            </a:r>
            <a:r>
              <a:rPr lang="it-IT" sz="900" dirty="0" err="1">
                <a:solidFill>
                  <a:srgbClr val="FFFF00"/>
                </a:solidFill>
                <a:sym typeface="Symbol" charset="0"/>
              </a:rPr>
              <a:t>fProDrc</a:t>
            </a:r>
            <a:r>
              <a:rPr lang="it-IT" sz="900" dirty="0">
                <a:solidFill>
                  <a:srgbClr val="FFFF00"/>
                </a:solidFill>
                <a:sym typeface="Symbol" charset="0"/>
              </a:rPr>
              <a:t>-&gt;Propagate(</a:t>
            </a:r>
            <a:r>
              <a:rPr lang="it-IT" sz="900" dirty="0" err="1">
                <a:solidFill>
                  <a:srgbClr val="FFFF00"/>
                </a:solidFill>
                <a:sym typeface="Symbol" charset="0"/>
              </a:rPr>
              <a:t>helix</a:t>
            </a:r>
            <a:r>
              <a:rPr lang="it-IT" sz="900" dirty="0">
                <a:solidFill>
                  <a:srgbClr val="FFFF00"/>
                </a:solidFill>
                <a:sym typeface="Symbol" charset="0"/>
              </a:rPr>
              <a:t>, </a:t>
            </a:r>
            <a:r>
              <a:rPr lang="it-IT" sz="900" dirty="0" err="1">
                <a:solidFill>
                  <a:srgbClr val="FFFF00"/>
                </a:solidFill>
                <a:sym typeface="Symbol" charset="0"/>
              </a:rPr>
              <a:t>fRes</a:t>
            </a:r>
            <a:r>
              <a:rPr lang="it-IT" sz="900" dirty="0">
                <a:solidFill>
                  <a:srgbClr val="FFFF00"/>
                </a:solidFill>
                <a:sym typeface="Symbol" charset="0"/>
              </a:rPr>
              <a:t>, </a:t>
            </a:r>
            <a:r>
              <a:rPr lang="it-IT" sz="900" dirty="0" err="1">
                <a:solidFill>
                  <a:srgbClr val="FFFF00"/>
                </a:solidFill>
                <a:sym typeface="Symbol" charset="0"/>
              </a:rPr>
              <a:t>fPidHyp</a:t>
            </a:r>
            <a:r>
              <a:rPr lang="it-IT" sz="900" dirty="0">
                <a:solidFill>
                  <a:srgbClr val="FFFF00"/>
                </a:solidFill>
                <a:sym typeface="Symbol" charset="0"/>
              </a:rPr>
              <a:t>*</a:t>
            </a:r>
            <a:r>
              <a:rPr lang="it-IT" sz="900" dirty="0" err="1">
                <a:solidFill>
                  <a:srgbClr val="FFFF00"/>
                </a:solidFill>
                <a:sym typeface="Symbol" charset="0"/>
              </a:rPr>
              <a:t>pidCand</a:t>
            </a:r>
            <a:r>
              <a:rPr lang="it-IT" sz="900" dirty="0">
                <a:solidFill>
                  <a:srgbClr val="FFFF00"/>
                </a:solidFill>
                <a:sym typeface="Symbol" charset="0"/>
              </a:rPr>
              <a:t>-&gt;</a:t>
            </a:r>
            <a:r>
              <a:rPr lang="it-IT" sz="900" dirty="0" err="1">
                <a:solidFill>
                  <a:srgbClr val="FFFF00"/>
                </a:solidFill>
                <a:sym typeface="Symbol" charset="0"/>
              </a:rPr>
              <a:t>GetCharge</a:t>
            </a:r>
            <a:r>
              <a:rPr lang="it-IT" sz="900" dirty="0">
                <a:solidFill>
                  <a:srgbClr val="FFFF00"/>
                </a:solidFill>
                <a:sym typeface="Symbol" charset="0"/>
              </a:rPr>
              <a:t>());   </a:t>
            </a:r>
          </a:p>
          <a:p>
            <a:pPr eaLnBrk="1" hangingPunct="1"/>
            <a:r>
              <a:rPr lang="it-IT" sz="900" dirty="0">
                <a:solidFill>
                  <a:srgbClr val="FFFF00"/>
                </a:solidFill>
                <a:sym typeface="Symbol" charset="0"/>
              </a:rPr>
              <a:t>          </a:t>
            </a:r>
            <a:r>
              <a:rPr lang="it-IT" sz="900" dirty="0" err="1">
                <a:solidFill>
                  <a:srgbClr val="FFFF00"/>
                </a:solidFill>
                <a:sym typeface="Symbol" charset="0"/>
              </a:rPr>
              <a:t>if</a:t>
            </a:r>
            <a:r>
              <a:rPr lang="it-IT" sz="900" dirty="0">
                <a:solidFill>
                  <a:srgbClr val="FFFF00"/>
                </a:solidFill>
                <a:sym typeface="Symbol" charset="0"/>
              </a:rPr>
              <a:t> (!</a:t>
            </a:r>
            <a:r>
              <a:rPr lang="it-IT" sz="900" dirty="0" err="1">
                <a:solidFill>
                  <a:srgbClr val="FFFF00"/>
                </a:solidFill>
                <a:sym typeface="Symbol" charset="0"/>
              </a:rPr>
              <a:t>rc</a:t>
            </a:r>
            <a:r>
              <a:rPr lang="it-IT" sz="900" dirty="0">
                <a:solidFill>
                  <a:srgbClr val="FFFF00"/>
                </a:solidFill>
                <a:sym typeface="Symbol" charset="0"/>
              </a:rPr>
              <a:t>) continue;</a:t>
            </a:r>
          </a:p>
          <a:p>
            <a:pPr eaLnBrk="1" hangingPunct="1"/>
            <a:r>
              <a:rPr lang="it-IT" sz="900" dirty="0">
                <a:solidFill>
                  <a:srgbClr val="FFFF00"/>
                </a:solidFill>
                <a:sym typeface="Symbol" charset="0"/>
              </a:rPr>
              <a:t>          </a:t>
            </a:r>
            <a:r>
              <a:rPr lang="it-IT" sz="900" dirty="0" err="1">
                <a:solidFill>
                  <a:srgbClr val="FFFF00"/>
                </a:solidFill>
                <a:sym typeface="Symbol" charset="0"/>
              </a:rPr>
              <a:t>vertex.SetXYZ</a:t>
            </a:r>
            <a:r>
              <a:rPr lang="it-IT" sz="900" dirty="0">
                <a:solidFill>
                  <a:srgbClr val="FFFF00"/>
                </a:solidFill>
                <a:sym typeface="Symbol" charset="0"/>
              </a:rPr>
              <a:t>(</a:t>
            </a:r>
            <a:r>
              <a:rPr lang="it-IT" sz="900" dirty="0" err="1">
                <a:solidFill>
                  <a:srgbClr val="FFFF00"/>
                </a:solidFill>
                <a:sym typeface="Symbol" charset="0"/>
              </a:rPr>
              <a:t>fRes</a:t>
            </a:r>
            <a:r>
              <a:rPr lang="it-IT" sz="900" dirty="0">
                <a:solidFill>
                  <a:srgbClr val="FFFF00"/>
                </a:solidFill>
                <a:sym typeface="Symbol" charset="0"/>
              </a:rPr>
              <a:t>-&gt;</a:t>
            </a:r>
            <a:r>
              <a:rPr lang="it-IT" sz="900" dirty="0" err="1">
                <a:solidFill>
                  <a:srgbClr val="FFFF00"/>
                </a:solidFill>
                <a:sym typeface="Symbol" charset="0"/>
              </a:rPr>
              <a:t>GetX</a:t>
            </a:r>
            <a:r>
              <a:rPr lang="it-IT" sz="900" dirty="0">
                <a:solidFill>
                  <a:srgbClr val="FFFF00"/>
                </a:solidFill>
                <a:sym typeface="Symbol" charset="0"/>
              </a:rPr>
              <a:t>(), </a:t>
            </a:r>
            <a:r>
              <a:rPr lang="it-IT" sz="900" dirty="0" err="1">
                <a:solidFill>
                  <a:srgbClr val="FFFF00"/>
                </a:solidFill>
                <a:sym typeface="Symbol" charset="0"/>
              </a:rPr>
              <a:t>fRes</a:t>
            </a:r>
            <a:r>
              <a:rPr lang="it-IT" sz="900" dirty="0">
                <a:solidFill>
                  <a:srgbClr val="FFFF00"/>
                </a:solidFill>
                <a:sym typeface="Symbol" charset="0"/>
              </a:rPr>
              <a:t>-&gt;</a:t>
            </a:r>
            <a:r>
              <a:rPr lang="it-IT" sz="900" dirty="0" err="1">
                <a:solidFill>
                  <a:srgbClr val="FFFF00"/>
                </a:solidFill>
                <a:sym typeface="Symbol" charset="0"/>
              </a:rPr>
              <a:t>GetY</a:t>
            </a:r>
            <a:r>
              <a:rPr lang="it-IT" sz="900" dirty="0">
                <a:solidFill>
                  <a:srgbClr val="FFFF00"/>
                </a:solidFill>
                <a:sym typeface="Symbol" charset="0"/>
              </a:rPr>
              <a:t>(), 0.);</a:t>
            </a:r>
          </a:p>
          <a:p>
            <a:pPr eaLnBrk="1" hangingPunct="1"/>
            <a:r>
              <a:rPr lang="it-IT" sz="900" dirty="0">
                <a:solidFill>
                  <a:srgbClr val="FFFF00"/>
                </a:solidFill>
                <a:sym typeface="Symbol" charset="0"/>
              </a:rPr>
              <a:t>          </a:t>
            </a:r>
            <a:r>
              <a:rPr lang="it-IT" sz="900" dirty="0" err="1">
                <a:solidFill>
                  <a:srgbClr val="FFFF00"/>
                </a:solidFill>
                <a:sym typeface="Symbol" charset="0"/>
              </a:rPr>
              <a:t>drcGLength</a:t>
            </a:r>
            <a:r>
              <a:rPr lang="it-IT" sz="900" dirty="0">
                <a:solidFill>
                  <a:srgbClr val="FFFF00"/>
                </a:solidFill>
                <a:sym typeface="Symbol" charset="0"/>
              </a:rPr>
              <a:t> = </a:t>
            </a:r>
            <a:r>
              <a:rPr lang="it-IT" sz="900" dirty="0" err="1">
                <a:solidFill>
                  <a:srgbClr val="FFFF00"/>
                </a:solidFill>
                <a:sym typeface="Symbol" charset="0"/>
              </a:rPr>
              <a:t>fProDrc</a:t>
            </a:r>
            <a:r>
              <a:rPr lang="it-IT" sz="900" dirty="0">
                <a:solidFill>
                  <a:srgbClr val="FFFF00"/>
                </a:solidFill>
                <a:sym typeface="Symbol" charset="0"/>
              </a:rPr>
              <a:t>-&gt;</a:t>
            </a:r>
            <a:r>
              <a:rPr lang="it-IT" sz="900" dirty="0" err="1">
                <a:solidFill>
                  <a:srgbClr val="FFFF00"/>
                </a:solidFill>
                <a:sym typeface="Symbol" charset="0"/>
              </a:rPr>
              <a:t>GetLengthAtPCA</a:t>
            </a:r>
            <a:r>
              <a:rPr lang="it-IT" sz="900" dirty="0">
                <a:solidFill>
                  <a:srgbClr val="FFFF00"/>
                </a:solidFill>
                <a:sym typeface="Symbol" charset="0"/>
              </a:rPr>
              <a:t>();</a:t>
            </a:r>
          </a:p>
          <a:p>
            <a:pPr eaLnBrk="1" hangingPunct="1"/>
            <a:r>
              <a:rPr lang="it-IT" sz="900" dirty="0">
                <a:solidFill>
                  <a:srgbClr val="FFFF00"/>
                </a:solidFill>
                <a:sym typeface="Symbol" charset="0"/>
              </a:rPr>
              <a:t>        }</a:t>
            </a:r>
          </a:p>
          <a:p>
            <a:pPr eaLnBrk="1" hangingPunct="1"/>
            <a:r>
              <a:rPr lang="it-IT" sz="900" dirty="0">
                <a:solidFill>
                  <a:srgbClr val="FFFF00"/>
                </a:solidFill>
                <a:sym typeface="Symbol" charset="0"/>
              </a:rPr>
              <a:t>    </a:t>
            </a:r>
          </a:p>
          <a:p>
            <a:pPr eaLnBrk="1" hangingPunct="1"/>
            <a:r>
              <a:rPr lang="it-IT" sz="900" dirty="0">
                <a:solidFill>
                  <a:srgbClr val="FFFF00"/>
                </a:solidFill>
                <a:sym typeface="Symbol" charset="0"/>
              </a:rPr>
              <a:t>      </a:t>
            </a:r>
            <a:r>
              <a:rPr lang="it-IT" sz="900" dirty="0" err="1">
                <a:solidFill>
                  <a:srgbClr val="FFFF00"/>
                </a:solidFill>
                <a:sym typeface="Symbol" charset="0"/>
              </a:rPr>
              <a:t>Float_t</a:t>
            </a:r>
            <a:r>
              <a:rPr lang="it-IT" sz="900" dirty="0">
                <a:solidFill>
                  <a:srgbClr val="FFFF00"/>
                </a:solidFill>
                <a:sym typeface="Symbol" charset="0"/>
              </a:rPr>
              <a:t> </a:t>
            </a:r>
            <a:r>
              <a:rPr lang="it-IT" sz="900" dirty="0" err="1">
                <a:solidFill>
                  <a:srgbClr val="FFFF00"/>
                </a:solidFill>
                <a:sym typeface="Symbol" charset="0"/>
              </a:rPr>
              <a:t>dphi</a:t>
            </a:r>
            <a:r>
              <a:rPr lang="it-IT" sz="900" dirty="0">
                <a:solidFill>
                  <a:srgbClr val="FFFF00"/>
                </a:solidFill>
                <a:sym typeface="Symbol" charset="0"/>
              </a:rPr>
              <a:t> = </a:t>
            </a:r>
            <a:r>
              <a:rPr lang="it-IT" sz="900" dirty="0" err="1">
                <a:solidFill>
                  <a:srgbClr val="FFFF00"/>
                </a:solidFill>
                <a:sym typeface="Symbol" charset="0"/>
              </a:rPr>
              <a:t>vertex.DeltaPhi</a:t>
            </a:r>
            <a:r>
              <a:rPr lang="it-IT" sz="900" dirty="0">
                <a:solidFill>
                  <a:srgbClr val="FFFF00"/>
                </a:solidFill>
                <a:sym typeface="Symbol" charset="0"/>
              </a:rPr>
              <a:t>(</a:t>
            </a:r>
            <a:r>
              <a:rPr lang="it-IT" sz="900" dirty="0" err="1">
                <a:solidFill>
                  <a:srgbClr val="FFFF00"/>
                </a:solidFill>
                <a:sym typeface="Symbol" charset="0"/>
              </a:rPr>
              <a:t>drcPos</a:t>
            </a:r>
            <a:r>
              <a:rPr lang="it-IT" sz="900" dirty="0">
                <a:solidFill>
                  <a:srgbClr val="FFFF00"/>
                </a:solidFill>
                <a:sym typeface="Symbol" charset="0"/>
              </a:rPr>
              <a:t>);</a:t>
            </a:r>
          </a:p>
          <a:p>
            <a:pPr eaLnBrk="1" hangingPunct="1"/>
            <a:r>
              <a:rPr lang="it-IT" sz="900" dirty="0">
                <a:solidFill>
                  <a:srgbClr val="FFFF00"/>
                </a:solidFill>
                <a:sym typeface="Symbol" charset="0"/>
              </a:rPr>
              <a:t>      </a:t>
            </a:r>
            <a:r>
              <a:rPr lang="it-IT" sz="900" dirty="0" err="1">
                <a:solidFill>
                  <a:srgbClr val="FFFF00"/>
                </a:solidFill>
                <a:sym typeface="Symbol" charset="0"/>
              </a:rPr>
              <a:t>Float_t</a:t>
            </a:r>
            <a:r>
              <a:rPr lang="it-IT" sz="900" dirty="0">
                <a:solidFill>
                  <a:srgbClr val="FFFF00"/>
                </a:solidFill>
                <a:sym typeface="Symbol" charset="0"/>
              </a:rPr>
              <a:t> </a:t>
            </a:r>
            <a:r>
              <a:rPr lang="it-IT" sz="900" dirty="0" err="1">
                <a:solidFill>
                  <a:srgbClr val="FFFF00"/>
                </a:solidFill>
                <a:sym typeface="Symbol" charset="0"/>
              </a:rPr>
              <a:t>dist</a:t>
            </a:r>
            <a:r>
              <a:rPr lang="it-IT" sz="900" dirty="0">
                <a:solidFill>
                  <a:srgbClr val="FFFF00"/>
                </a:solidFill>
                <a:sym typeface="Symbol" charset="0"/>
              </a:rPr>
              <a:t> = </a:t>
            </a:r>
            <a:r>
              <a:rPr lang="it-IT" sz="900" dirty="0" err="1">
                <a:solidFill>
                  <a:srgbClr val="FFFF00"/>
                </a:solidFill>
                <a:sym typeface="Symbol" charset="0"/>
              </a:rPr>
              <a:t>dphi</a:t>
            </a:r>
            <a:r>
              <a:rPr lang="it-IT" sz="900" dirty="0">
                <a:solidFill>
                  <a:srgbClr val="FFFF00"/>
                </a:solidFill>
                <a:sym typeface="Symbol" charset="0"/>
              </a:rPr>
              <a:t> * </a:t>
            </a:r>
            <a:r>
              <a:rPr lang="it-IT" sz="900" dirty="0" err="1">
                <a:solidFill>
                  <a:srgbClr val="FFFF00"/>
                </a:solidFill>
                <a:sym typeface="Symbol" charset="0"/>
              </a:rPr>
              <a:t>dphi</a:t>
            </a:r>
            <a:r>
              <a:rPr lang="it-IT" sz="900" dirty="0">
                <a:solidFill>
                  <a:srgbClr val="FFFF00"/>
                </a:solidFill>
                <a:sym typeface="Symbol" charset="0"/>
              </a:rPr>
              <a:t>;</a:t>
            </a:r>
          </a:p>
          <a:p>
            <a:pPr eaLnBrk="1" hangingPunct="1"/>
            <a:r>
              <a:rPr lang="it-IT" sz="900" dirty="0">
                <a:solidFill>
                  <a:srgbClr val="FFFF00"/>
                </a:solidFill>
                <a:sym typeface="Symbol" charset="0"/>
              </a:rPr>
              <a:t>    </a:t>
            </a:r>
          </a:p>
          <a:p>
            <a:pPr eaLnBrk="1" hangingPunct="1"/>
            <a:r>
              <a:rPr lang="it-IT" sz="900" dirty="0">
                <a:solidFill>
                  <a:srgbClr val="FFFF00"/>
                </a:solidFill>
                <a:sym typeface="Symbol" charset="0"/>
              </a:rPr>
              <a:t>      </a:t>
            </a:r>
            <a:r>
              <a:rPr lang="it-IT" sz="900" dirty="0" err="1">
                <a:solidFill>
                  <a:srgbClr val="FFFF00"/>
                </a:solidFill>
                <a:sym typeface="Symbol" charset="0"/>
              </a:rPr>
              <a:t>if</a:t>
            </a:r>
            <a:r>
              <a:rPr lang="it-IT" sz="900" dirty="0">
                <a:solidFill>
                  <a:srgbClr val="FFFF00"/>
                </a:solidFill>
                <a:sym typeface="Symbol" charset="0"/>
              </a:rPr>
              <a:t> ( </a:t>
            </a:r>
            <a:r>
              <a:rPr lang="it-IT" sz="900" dirty="0" err="1">
                <a:solidFill>
                  <a:srgbClr val="FFFF00"/>
                </a:solidFill>
                <a:sym typeface="Symbol" charset="0"/>
              </a:rPr>
              <a:t>drcQuality</a:t>
            </a:r>
            <a:r>
              <a:rPr lang="it-IT" sz="900" dirty="0">
                <a:solidFill>
                  <a:srgbClr val="FFFF00"/>
                </a:solidFill>
                <a:sym typeface="Symbol" charset="0"/>
              </a:rPr>
              <a:t> &gt; </a:t>
            </a:r>
            <a:r>
              <a:rPr lang="it-IT" sz="900" dirty="0" err="1">
                <a:solidFill>
                  <a:srgbClr val="FFFF00"/>
                </a:solidFill>
                <a:sym typeface="Symbol" charset="0"/>
              </a:rPr>
              <a:t>dist</a:t>
            </a:r>
            <a:r>
              <a:rPr lang="it-IT" sz="900" dirty="0">
                <a:solidFill>
                  <a:srgbClr val="FFFF00"/>
                </a:solidFill>
                <a:sym typeface="Symbol" charset="0"/>
              </a:rPr>
              <a:t>)</a:t>
            </a:r>
          </a:p>
          <a:p>
            <a:pPr eaLnBrk="1" hangingPunct="1"/>
            <a:r>
              <a:rPr lang="it-IT" sz="900" dirty="0">
                <a:solidFill>
                  <a:srgbClr val="FFFF00"/>
                </a:solidFill>
                <a:sym typeface="Symbol" charset="0"/>
              </a:rPr>
              <a:t>        {</a:t>
            </a:r>
          </a:p>
          <a:p>
            <a:pPr eaLnBrk="1" hangingPunct="1"/>
            <a:r>
              <a:rPr lang="it-IT" sz="900" dirty="0">
                <a:solidFill>
                  <a:srgbClr val="FFFF00"/>
                </a:solidFill>
                <a:sym typeface="Symbol" charset="0"/>
              </a:rPr>
              <a:t>          </a:t>
            </a:r>
            <a:r>
              <a:rPr lang="it-IT" sz="900" dirty="0" err="1">
                <a:solidFill>
                  <a:srgbClr val="FFFF00"/>
                </a:solidFill>
                <a:sym typeface="Symbol" charset="0"/>
              </a:rPr>
              <a:t>drcIndex</a:t>
            </a:r>
            <a:r>
              <a:rPr lang="it-IT" sz="900" dirty="0">
                <a:solidFill>
                  <a:srgbClr val="FFFF00"/>
                </a:solidFill>
                <a:sym typeface="Symbol" charset="0"/>
              </a:rPr>
              <a:t> = </a:t>
            </a:r>
            <a:r>
              <a:rPr lang="it-IT" sz="900" dirty="0" err="1">
                <a:solidFill>
                  <a:srgbClr val="FFFF00"/>
                </a:solidFill>
                <a:sym typeface="Symbol" charset="0"/>
              </a:rPr>
              <a:t>dd</a:t>
            </a:r>
            <a:r>
              <a:rPr lang="it-IT" sz="900" dirty="0">
                <a:solidFill>
                  <a:srgbClr val="FFFF00"/>
                </a:solidFill>
                <a:sym typeface="Symbol" charset="0"/>
              </a:rPr>
              <a:t>;</a:t>
            </a:r>
          </a:p>
          <a:p>
            <a:pPr eaLnBrk="1" hangingPunct="1"/>
            <a:r>
              <a:rPr lang="it-IT" sz="900" dirty="0">
                <a:solidFill>
                  <a:srgbClr val="FFFF00"/>
                </a:solidFill>
                <a:sym typeface="Symbol" charset="0"/>
              </a:rPr>
              <a:t>          </a:t>
            </a:r>
            <a:r>
              <a:rPr lang="it-IT" sz="900" dirty="0" err="1">
                <a:solidFill>
                  <a:srgbClr val="FFFF00"/>
                </a:solidFill>
                <a:sym typeface="Symbol" charset="0"/>
              </a:rPr>
              <a:t>drcQuality</a:t>
            </a:r>
            <a:r>
              <a:rPr lang="it-IT" sz="900" dirty="0">
                <a:solidFill>
                  <a:srgbClr val="FFFF00"/>
                </a:solidFill>
                <a:sym typeface="Symbol" charset="0"/>
              </a:rPr>
              <a:t> = </a:t>
            </a:r>
            <a:r>
              <a:rPr lang="it-IT" sz="900" dirty="0" err="1">
                <a:solidFill>
                  <a:srgbClr val="FFFF00"/>
                </a:solidFill>
                <a:sym typeface="Symbol" charset="0"/>
              </a:rPr>
              <a:t>dist</a:t>
            </a:r>
            <a:r>
              <a:rPr lang="it-IT" sz="900" dirty="0">
                <a:solidFill>
                  <a:srgbClr val="FFFF00"/>
                </a:solidFill>
                <a:sym typeface="Symbol" charset="0"/>
              </a:rPr>
              <a:t>;</a:t>
            </a:r>
          </a:p>
          <a:p>
            <a:pPr eaLnBrk="1" hangingPunct="1"/>
            <a:r>
              <a:rPr lang="it-IT" sz="900" dirty="0">
                <a:solidFill>
                  <a:srgbClr val="FFFF00"/>
                </a:solidFill>
                <a:sym typeface="Symbol" charset="0"/>
              </a:rPr>
              <a:t>          </a:t>
            </a:r>
            <a:r>
              <a:rPr lang="it-IT" sz="900" dirty="0" err="1">
                <a:solidFill>
                  <a:srgbClr val="FFFF00"/>
                </a:solidFill>
                <a:sym typeface="Symbol" charset="0"/>
              </a:rPr>
              <a:t>drcThetaC</a:t>
            </a:r>
            <a:r>
              <a:rPr lang="it-IT" sz="900" dirty="0">
                <a:solidFill>
                  <a:srgbClr val="FFFF00"/>
                </a:solidFill>
                <a:sym typeface="Symbol" charset="0"/>
              </a:rPr>
              <a:t> = </a:t>
            </a:r>
            <a:r>
              <a:rPr lang="it-IT" sz="900" dirty="0" err="1">
                <a:solidFill>
                  <a:srgbClr val="FFFF00"/>
                </a:solidFill>
                <a:sym typeface="Symbol" charset="0"/>
              </a:rPr>
              <a:t>drcHit</a:t>
            </a:r>
            <a:r>
              <a:rPr lang="it-IT" sz="900" dirty="0">
                <a:solidFill>
                  <a:srgbClr val="FFFF00"/>
                </a:solidFill>
                <a:sym typeface="Symbol" charset="0"/>
              </a:rPr>
              <a:t>-&gt;</a:t>
            </a:r>
            <a:r>
              <a:rPr lang="it-IT" sz="900" dirty="0" err="1">
                <a:solidFill>
                  <a:srgbClr val="FFFF00"/>
                </a:solidFill>
                <a:sym typeface="Symbol" charset="0"/>
              </a:rPr>
              <a:t>GetThetaC</a:t>
            </a:r>
            <a:r>
              <a:rPr lang="it-IT" sz="900" dirty="0">
                <a:solidFill>
                  <a:srgbClr val="FFFF00"/>
                </a:solidFill>
                <a:sym typeface="Symbol" charset="0"/>
              </a:rPr>
              <a:t>();</a:t>
            </a:r>
          </a:p>
          <a:p>
            <a:pPr eaLnBrk="1" hangingPunct="1"/>
            <a:r>
              <a:rPr lang="it-IT" sz="900" dirty="0">
                <a:solidFill>
                  <a:srgbClr val="FFFF00"/>
                </a:solidFill>
                <a:sym typeface="Symbol" charset="0"/>
              </a:rPr>
              <a:t>          </a:t>
            </a:r>
            <a:r>
              <a:rPr lang="it-IT" sz="900" dirty="0" err="1">
                <a:solidFill>
                  <a:srgbClr val="FFFF00"/>
                </a:solidFill>
                <a:sym typeface="Symbol" charset="0"/>
              </a:rPr>
              <a:t>drcThetaCErr</a:t>
            </a:r>
            <a:r>
              <a:rPr lang="it-IT" sz="900" dirty="0">
                <a:solidFill>
                  <a:srgbClr val="FFFF00"/>
                </a:solidFill>
                <a:sym typeface="Symbol" charset="0"/>
              </a:rPr>
              <a:t> = </a:t>
            </a:r>
            <a:r>
              <a:rPr lang="it-IT" sz="900" dirty="0" err="1">
                <a:solidFill>
                  <a:srgbClr val="FFFF00"/>
                </a:solidFill>
                <a:sym typeface="Symbol" charset="0"/>
              </a:rPr>
              <a:t>drcHit</a:t>
            </a:r>
            <a:r>
              <a:rPr lang="it-IT" sz="900" dirty="0">
                <a:solidFill>
                  <a:srgbClr val="FFFF00"/>
                </a:solidFill>
                <a:sym typeface="Symbol" charset="0"/>
              </a:rPr>
              <a:t>-&gt;</a:t>
            </a:r>
            <a:r>
              <a:rPr lang="it-IT" sz="900" dirty="0" err="1">
                <a:solidFill>
                  <a:srgbClr val="FFFF00"/>
                </a:solidFill>
                <a:sym typeface="Symbol" charset="0"/>
              </a:rPr>
              <a:t>GetErrThetaC</a:t>
            </a:r>
            <a:r>
              <a:rPr lang="it-IT" sz="900" dirty="0">
                <a:solidFill>
                  <a:srgbClr val="FFFF00"/>
                </a:solidFill>
                <a:sym typeface="Symbol" charset="0"/>
              </a:rPr>
              <a:t>();</a:t>
            </a:r>
          </a:p>
          <a:p>
            <a:pPr eaLnBrk="1" hangingPunct="1"/>
            <a:r>
              <a:rPr lang="it-IT" sz="900" dirty="0">
                <a:solidFill>
                  <a:srgbClr val="FFFF00"/>
                </a:solidFill>
                <a:sym typeface="Symbol" charset="0"/>
              </a:rPr>
              <a:t>          </a:t>
            </a:r>
            <a:r>
              <a:rPr lang="it-IT" sz="900" dirty="0" err="1">
                <a:solidFill>
                  <a:srgbClr val="FFFF00"/>
                </a:solidFill>
                <a:sym typeface="Symbol" charset="0"/>
              </a:rPr>
              <a:t>drcPhot</a:t>
            </a:r>
            <a:r>
              <a:rPr lang="it-IT" sz="900" dirty="0">
                <a:solidFill>
                  <a:srgbClr val="FFFF00"/>
                </a:solidFill>
                <a:sym typeface="Symbol" charset="0"/>
              </a:rPr>
              <a:t> = 0; // ** to be </a:t>
            </a:r>
            <a:r>
              <a:rPr lang="it-IT" sz="900" dirty="0" err="1">
                <a:solidFill>
                  <a:srgbClr val="FFFF00"/>
                </a:solidFill>
                <a:sym typeface="Symbol" charset="0"/>
              </a:rPr>
              <a:t>filled</a:t>
            </a:r>
            <a:r>
              <a:rPr lang="it-IT" sz="900" dirty="0">
                <a:solidFill>
                  <a:srgbClr val="FFFF00"/>
                </a:solidFill>
                <a:sym typeface="Symbol" charset="0"/>
              </a:rPr>
              <a:t> **</a:t>
            </a:r>
          </a:p>
          <a:p>
            <a:pPr eaLnBrk="1" hangingPunct="1"/>
            <a:r>
              <a:rPr lang="it-IT" sz="900" dirty="0">
                <a:solidFill>
                  <a:srgbClr val="FFFF00"/>
                </a:solidFill>
                <a:sym typeface="Symbol" charset="0"/>
              </a:rPr>
              <a:t>        }</a:t>
            </a:r>
          </a:p>
          <a:p>
            <a:pPr eaLnBrk="1" hangingPunct="1"/>
            <a:r>
              <a:rPr lang="it-IT" sz="900" dirty="0">
                <a:solidFill>
                  <a:srgbClr val="00FF00"/>
                </a:solidFill>
                <a:sym typeface="Symbol" charset="0"/>
              </a:rPr>
              <a:t>    }</a:t>
            </a:r>
          </a:p>
          <a:p>
            <a:pPr eaLnBrk="1" hangingPunct="1"/>
            <a:r>
              <a:rPr lang="it-IT" sz="900" dirty="0">
                <a:solidFill>
                  <a:srgbClr val="00FF00"/>
                </a:solidFill>
                <a:sym typeface="Symbol" charset="0"/>
              </a:rPr>
              <a:t>  </a:t>
            </a:r>
          </a:p>
          <a:p>
            <a:pPr eaLnBrk="1" hangingPunct="1"/>
            <a:r>
              <a:rPr lang="it-IT" sz="900" dirty="0">
                <a:solidFill>
                  <a:srgbClr val="00FF00"/>
                </a:solidFill>
                <a:sym typeface="Symbol" charset="0"/>
              </a:rPr>
              <a:t>  </a:t>
            </a:r>
            <a:r>
              <a:rPr lang="it-IT" sz="900" dirty="0" err="1">
                <a:solidFill>
                  <a:srgbClr val="00FF00"/>
                </a:solidFill>
                <a:sym typeface="Symbol" charset="0"/>
              </a:rPr>
              <a:t>if</a:t>
            </a:r>
            <a:r>
              <a:rPr lang="it-IT" sz="900" dirty="0">
                <a:solidFill>
                  <a:srgbClr val="00FF00"/>
                </a:solidFill>
                <a:sym typeface="Symbol" charset="0"/>
              </a:rPr>
              <a:t> ((</a:t>
            </a:r>
            <a:r>
              <a:rPr lang="it-IT" sz="900" dirty="0" err="1">
                <a:solidFill>
                  <a:srgbClr val="00FF00"/>
                </a:solidFill>
                <a:sym typeface="Symbol" charset="0"/>
              </a:rPr>
              <a:t>drcQuality</a:t>
            </a:r>
            <a:r>
              <a:rPr lang="it-IT" sz="900" dirty="0">
                <a:solidFill>
                  <a:srgbClr val="00FF00"/>
                </a:solidFill>
                <a:sym typeface="Symbol" charset="0"/>
              </a:rPr>
              <a:t>&lt;</a:t>
            </a:r>
            <a:r>
              <a:rPr lang="it-IT" sz="900" dirty="0" err="1">
                <a:solidFill>
                  <a:srgbClr val="00FF00"/>
                </a:solidFill>
                <a:sym typeface="Symbol" charset="0"/>
              </a:rPr>
              <a:t>fCorrPar</a:t>
            </a:r>
            <a:r>
              <a:rPr lang="it-IT" sz="900" dirty="0">
                <a:solidFill>
                  <a:srgbClr val="00FF00"/>
                </a:solidFill>
                <a:sym typeface="Symbol" charset="0"/>
              </a:rPr>
              <a:t>-&gt;</a:t>
            </a:r>
            <a:r>
              <a:rPr lang="it-IT" sz="900" dirty="0" err="1">
                <a:solidFill>
                  <a:srgbClr val="00FF00"/>
                </a:solidFill>
                <a:sym typeface="Symbol" charset="0"/>
              </a:rPr>
              <a:t>GetDrcCut</a:t>
            </a:r>
            <a:r>
              <a:rPr lang="it-IT" sz="900" dirty="0">
                <a:solidFill>
                  <a:srgbClr val="00FF00"/>
                </a:solidFill>
                <a:sym typeface="Symbol" charset="0"/>
              </a:rPr>
              <a:t>()) || (</a:t>
            </a:r>
            <a:r>
              <a:rPr lang="it-IT" sz="900" dirty="0" err="1">
                <a:solidFill>
                  <a:srgbClr val="00FF00"/>
                </a:solidFill>
                <a:sym typeface="Symbol" charset="0"/>
              </a:rPr>
              <a:t>fIdeal</a:t>
            </a:r>
            <a:r>
              <a:rPr lang="it-IT" sz="900" dirty="0">
                <a:solidFill>
                  <a:srgbClr val="00FF00"/>
                </a:solidFill>
                <a:sym typeface="Symbol" charset="0"/>
              </a:rPr>
              <a:t> &amp;&amp; </a:t>
            </a:r>
            <a:r>
              <a:rPr lang="it-IT" sz="900" dirty="0" err="1">
                <a:solidFill>
                  <a:srgbClr val="00FF00"/>
                </a:solidFill>
                <a:sym typeface="Symbol" charset="0"/>
              </a:rPr>
              <a:t>drcIndex</a:t>
            </a:r>
            <a:r>
              <a:rPr lang="it-IT" sz="900" dirty="0">
                <a:solidFill>
                  <a:srgbClr val="00FF00"/>
                </a:solidFill>
                <a:sym typeface="Symbol" charset="0"/>
              </a:rPr>
              <a:t>!=-1))</a:t>
            </a:r>
          </a:p>
          <a:p>
            <a:pPr eaLnBrk="1" hangingPunct="1"/>
            <a:r>
              <a:rPr lang="it-IT" sz="900" dirty="0">
                <a:solidFill>
                  <a:srgbClr val="00FF00"/>
                </a:solidFill>
                <a:sym typeface="Symbol" charset="0"/>
              </a:rPr>
              <a:t>{</a:t>
            </a:r>
          </a:p>
          <a:p>
            <a:pPr eaLnBrk="1" hangingPunct="1"/>
            <a:r>
              <a:rPr lang="it-IT" sz="900" dirty="0">
                <a:solidFill>
                  <a:srgbClr val="00FF00"/>
                </a:solidFill>
                <a:sym typeface="Symbol" charset="0"/>
              </a:rPr>
              <a:t>      </a:t>
            </a:r>
            <a:r>
              <a:rPr lang="it-IT" sz="900" dirty="0" err="1">
                <a:solidFill>
                  <a:srgbClr val="00FF00"/>
                </a:solidFill>
                <a:sym typeface="Symbol" charset="0"/>
              </a:rPr>
              <a:t>pidCand</a:t>
            </a:r>
            <a:r>
              <a:rPr lang="it-IT" sz="900" dirty="0">
                <a:solidFill>
                  <a:srgbClr val="00FF00"/>
                </a:solidFill>
                <a:sym typeface="Symbol" charset="0"/>
              </a:rPr>
              <a:t>-&gt;</a:t>
            </a:r>
            <a:r>
              <a:rPr lang="it-IT" sz="900" dirty="0" err="1">
                <a:solidFill>
                  <a:srgbClr val="00FF00"/>
                </a:solidFill>
                <a:sym typeface="Symbol" charset="0"/>
              </a:rPr>
              <a:t>SetDrcQuality</a:t>
            </a:r>
            <a:r>
              <a:rPr lang="it-IT" sz="900" dirty="0">
                <a:solidFill>
                  <a:srgbClr val="00FF00"/>
                </a:solidFill>
                <a:sym typeface="Symbol" charset="0"/>
              </a:rPr>
              <a:t>(</a:t>
            </a:r>
            <a:r>
              <a:rPr lang="it-IT" sz="900" dirty="0" err="1">
                <a:solidFill>
                  <a:srgbClr val="00FF00"/>
                </a:solidFill>
                <a:sym typeface="Symbol" charset="0"/>
              </a:rPr>
              <a:t>drcQuality</a:t>
            </a:r>
            <a:r>
              <a:rPr lang="it-IT" sz="900" dirty="0">
                <a:solidFill>
                  <a:srgbClr val="00FF00"/>
                </a:solidFill>
                <a:sym typeface="Symbol" charset="0"/>
              </a:rPr>
              <a:t>);</a:t>
            </a:r>
          </a:p>
          <a:p>
            <a:pPr eaLnBrk="1" hangingPunct="1"/>
            <a:r>
              <a:rPr lang="it-IT" sz="900" dirty="0">
                <a:solidFill>
                  <a:srgbClr val="00FF00"/>
                </a:solidFill>
                <a:sym typeface="Symbol" charset="0"/>
              </a:rPr>
              <a:t>      </a:t>
            </a:r>
            <a:r>
              <a:rPr lang="it-IT" sz="900" dirty="0" err="1">
                <a:solidFill>
                  <a:srgbClr val="00FF00"/>
                </a:solidFill>
                <a:sym typeface="Symbol" charset="0"/>
              </a:rPr>
              <a:t>pidCand</a:t>
            </a:r>
            <a:r>
              <a:rPr lang="it-IT" sz="900" dirty="0">
                <a:solidFill>
                  <a:srgbClr val="00FF00"/>
                </a:solidFill>
                <a:sym typeface="Symbol" charset="0"/>
              </a:rPr>
              <a:t>-&gt;</a:t>
            </a:r>
            <a:r>
              <a:rPr lang="it-IT" sz="900" dirty="0" err="1">
                <a:solidFill>
                  <a:srgbClr val="00FF00"/>
                </a:solidFill>
                <a:sym typeface="Symbol" charset="0"/>
              </a:rPr>
              <a:t>SetDrcThetaC</a:t>
            </a:r>
            <a:r>
              <a:rPr lang="it-IT" sz="900" dirty="0">
                <a:solidFill>
                  <a:srgbClr val="00FF00"/>
                </a:solidFill>
                <a:sym typeface="Symbol" charset="0"/>
              </a:rPr>
              <a:t>(</a:t>
            </a:r>
            <a:r>
              <a:rPr lang="it-IT" sz="900" dirty="0" err="1">
                <a:solidFill>
                  <a:srgbClr val="00FF00"/>
                </a:solidFill>
                <a:sym typeface="Symbol" charset="0"/>
              </a:rPr>
              <a:t>drcThetaC</a:t>
            </a:r>
            <a:r>
              <a:rPr lang="it-IT" sz="900" dirty="0">
                <a:solidFill>
                  <a:srgbClr val="00FF00"/>
                </a:solidFill>
                <a:sym typeface="Symbol" charset="0"/>
              </a:rPr>
              <a:t>);</a:t>
            </a:r>
          </a:p>
          <a:p>
            <a:pPr eaLnBrk="1" hangingPunct="1"/>
            <a:r>
              <a:rPr lang="it-IT" sz="900" dirty="0">
                <a:solidFill>
                  <a:srgbClr val="00FF00"/>
                </a:solidFill>
                <a:sym typeface="Symbol" charset="0"/>
              </a:rPr>
              <a:t>      </a:t>
            </a:r>
            <a:r>
              <a:rPr lang="it-IT" sz="900" dirty="0" err="1">
                <a:solidFill>
                  <a:srgbClr val="00FF00"/>
                </a:solidFill>
                <a:sym typeface="Symbol" charset="0"/>
              </a:rPr>
              <a:t>pidCand</a:t>
            </a:r>
            <a:r>
              <a:rPr lang="it-IT" sz="900" dirty="0">
                <a:solidFill>
                  <a:srgbClr val="00FF00"/>
                </a:solidFill>
                <a:sym typeface="Symbol" charset="0"/>
              </a:rPr>
              <a:t>-&gt;</a:t>
            </a:r>
            <a:r>
              <a:rPr lang="it-IT" sz="900" dirty="0" err="1">
                <a:solidFill>
                  <a:srgbClr val="00FF00"/>
                </a:solidFill>
                <a:sym typeface="Symbol" charset="0"/>
              </a:rPr>
              <a:t>SetDrcThetaCErr</a:t>
            </a:r>
            <a:r>
              <a:rPr lang="it-IT" sz="900" dirty="0">
                <a:solidFill>
                  <a:srgbClr val="00FF00"/>
                </a:solidFill>
                <a:sym typeface="Symbol" charset="0"/>
              </a:rPr>
              <a:t>(</a:t>
            </a:r>
            <a:r>
              <a:rPr lang="it-IT" sz="900" dirty="0" err="1">
                <a:solidFill>
                  <a:srgbClr val="00FF00"/>
                </a:solidFill>
                <a:sym typeface="Symbol" charset="0"/>
              </a:rPr>
              <a:t>drcThetaCErr</a:t>
            </a:r>
            <a:r>
              <a:rPr lang="it-IT" sz="900" dirty="0">
                <a:solidFill>
                  <a:srgbClr val="00FF00"/>
                </a:solidFill>
                <a:sym typeface="Symbol" charset="0"/>
              </a:rPr>
              <a:t>);</a:t>
            </a:r>
          </a:p>
          <a:p>
            <a:pPr eaLnBrk="1" hangingPunct="1"/>
            <a:r>
              <a:rPr lang="it-IT" sz="900" dirty="0">
                <a:solidFill>
                  <a:srgbClr val="00FF00"/>
                </a:solidFill>
                <a:sym typeface="Symbol" charset="0"/>
              </a:rPr>
              <a:t>      </a:t>
            </a:r>
            <a:r>
              <a:rPr lang="it-IT" sz="900" dirty="0" err="1">
                <a:solidFill>
                  <a:srgbClr val="00FF00"/>
                </a:solidFill>
                <a:sym typeface="Symbol" charset="0"/>
              </a:rPr>
              <a:t>pidCand</a:t>
            </a:r>
            <a:r>
              <a:rPr lang="it-IT" sz="900" dirty="0">
                <a:solidFill>
                  <a:srgbClr val="00FF00"/>
                </a:solidFill>
                <a:sym typeface="Symbol" charset="0"/>
              </a:rPr>
              <a:t>-&gt;</a:t>
            </a:r>
            <a:r>
              <a:rPr lang="it-IT" sz="900" dirty="0" err="1">
                <a:solidFill>
                  <a:srgbClr val="00FF00"/>
                </a:solidFill>
                <a:sym typeface="Symbol" charset="0"/>
              </a:rPr>
              <a:t>SetDrcNumberOfPhotons</a:t>
            </a:r>
            <a:r>
              <a:rPr lang="it-IT" sz="900" dirty="0">
                <a:solidFill>
                  <a:srgbClr val="00FF00"/>
                </a:solidFill>
                <a:sym typeface="Symbol" charset="0"/>
              </a:rPr>
              <a:t>(</a:t>
            </a:r>
            <a:r>
              <a:rPr lang="it-IT" sz="900" dirty="0" err="1">
                <a:solidFill>
                  <a:srgbClr val="00FF00"/>
                </a:solidFill>
                <a:sym typeface="Symbol" charset="0"/>
              </a:rPr>
              <a:t>drcPhot</a:t>
            </a:r>
            <a:r>
              <a:rPr lang="it-IT" sz="900" dirty="0">
                <a:solidFill>
                  <a:srgbClr val="00FF00"/>
                </a:solidFill>
                <a:sym typeface="Symbol" charset="0"/>
              </a:rPr>
              <a:t>);</a:t>
            </a:r>
          </a:p>
          <a:p>
            <a:pPr eaLnBrk="1" hangingPunct="1"/>
            <a:r>
              <a:rPr lang="it-IT" sz="900" dirty="0">
                <a:solidFill>
                  <a:srgbClr val="00FF00"/>
                </a:solidFill>
                <a:sym typeface="Symbol" charset="0"/>
              </a:rPr>
              <a:t>      </a:t>
            </a:r>
            <a:r>
              <a:rPr lang="it-IT" sz="900" dirty="0" err="1">
                <a:solidFill>
                  <a:srgbClr val="00FF00"/>
                </a:solidFill>
                <a:sym typeface="Symbol" charset="0"/>
              </a:rPr>
              <a:t>pidCand</a:t>
            </a:r>
            <a:r>
              <a:rPr lang="it-IT" sz="900" dirty="0">
                <a:solidFill>
                  <a:srgbClr val="00FF00"/>
                </a:solidFill>
                <a:sym typeface="Symbol" charset="0"/>
              </a:rPr>
              <a:t>-&gt;</a:t>
            </a:r>
            <a:r>
              <a:rPr lang="it-IT" sz="900" dirty="0" err="1">
                <a:solidFill>
                  <a:srgbClr val="00FF00"/>
                </a:solidFill>
                <a:sym typeface="Symbol" charset="0"/>
              </a:rPr>
              <a:t>SetDrcIndex</a:t>
            </a:r>
            <a:r>
              <a:rPr lang="it-IT" sz="900" dirty="0">
                <a:solidFill>
                  <a:srgbClr val="00FF00"/>
                </a:solidFill>
                <a:sym typeface="Symbol" charset="0"/>
              </a:rPr>
              <a:t>(</a:t>
            </a:r>
            <a:r>
              <a:rPr lang="it-IT" sz="900" dirty="0" err="1">
                <a:solidFill>
                  <a:srgbClr val="00FF00"/>
                </a:solidFill>
                <a:sym typeface="Symbol" charset="0"/>
              </a:rPr>
              <a:t>drcIndex</a:t>
            </a:r>
            <a:r>
              <a:rPr lang="it-IT" sz="900" dirty="0">
                <a:solidFill>
                  <a:srgbClr val="00FF00"/>
                </a:solidFill>
                <a:sym typeface="Symbol" charset="0"/>
              </a:rPr>
              <a:t>);</a:t>
            </a:r>
          </a:p>
          <a:p>
            <a:pPr eaLnBrk="1" hangingPunct="1"/>
            <a:r>
              <a:rPr lang="it-IT" sz="900" dirty="0">
                <a:solidFill>
                  <a:srgbClr val="00FF00"/>
                </a:solidFill>
                <a:sym typeface="Symbol" charset="0"/>
              </a:rPr>
              <a:t>    }</a:t>
            </a:r>
          </a:p>
          <a:p>
            <a:pPr eaLnBrk="1" hangingPunct="1"/>
            <a:r>
              <a:rPr lang="it-IT" sz="900" dirty="0">
                <a:solidFill>
                  <a:srgbClr val="00FF00"/>
                </a:solidFill>
                <a:sym typeface="Symbol" charset="0"/>
              </a:rPr>
              <a:t>  </a:t>
            </a:r>
            <a:r>
              <a:rPr lang="it-IT" sz="900" dirty="0" err="1">
                <a:solidFill>
                  <a:srgbClr val="00FF00"/>
                </a:solidFill>
                <a:sym typeface="Symbol" charset="0"/>
              </a:rPr>
              <a:t>return</a:t>
            </a:r>
            <a:r>
              <a:rPr lang="it-IT" sz="900" dirty="0">
                <a:solidFill>
                  <a:srgbClr val="00FF00"/>
                </a:solidFill>
                <a:sym typeface="Symbol" charset="0"/>
              </a:rPr>
              <a:t> </a:t>
            </a:r>
            <a:r>
              <a:rPr lang="it-IT" sz="900" dirty="0" err="1">
                <a:solidFill>
                  <a:srgbClr val="00FF00"/>
                </a:solidFill>
                <a:sym typeface="Symbol" charset="0"/>
              </a:rPr>
              <a:t>kTRUE</a:t>
            </a:r>
            <a:r>
              <a:rPr lang="it-IT" sz="900" dirty="0">
                <a:solidFill>
                  <a:srgbClr val="00FF00"/>
                </a:solidFill>
                <a:sym typeface="Symbol" charset="0"/>
              </a:rPr>
              <a:t>;</a:t>
            </a:r>
          </a:p>
          <a:p>
            <a:pPr eaLnBrk="1" hangingPunct="1"/>
            <a:r>
              <a:rPr lang="it-IT" sz="900" dirty="0">
                <a:solidFill>
                  <a:srgbClr val="00FF00"/>
                </a:solidFill>
                <a:sym typeface="Symbol" charset="0"/>
              </a:rPr>
              <a:t>}</a:t>
            </a:r>
          </a:p>
        </p:txBody>
      </p:sp>
      <p:sp>
        <p:nvSpPr>
          <p:cNvPr id="17411" name="TextBox 3"/>
          <p:cNvSpPr txBox="1">
            <a:spLocks noChangeArrowheads="1"/>
          </p:cNvSpPr>
          <p:nvPr/>
        </p:nvSpPr>
        <p:spPr bwMode="auto">
          <a:xfrm rot="-5400000">
            <a:off x="-2457271" y="3266608"/>
            <a:ext cx="61908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sz="2800" dirty="0" err="1" smtClean="0">
                <a:solidFill>
                  <a:srgbClr val="FF0000"/>
                </a:solidFill>
                <a:latin typeface="+mn-lt"/>
                <a:sym typeface="Symbol" charset="0"/>
              </a:rPr>
              <a:t>PndPidCorrelator.cxx</a:t>
            </a:r>
            <a:r>
              <a:rPr lang="it-IT" sz="2800" dirty="0">
                <a:solidFill>
                  <a:srgbClr val="FF0000"/>
                </a:solidFill>
                <a:latin typeface="+mn-lt"/>
                <a:sym typeface="Symbol" charset="0"/>
              </a:rPr>
              <a:t>::</a:t>
            </a:r>
            <a:r>
              <a:rPr lang="it-IT" sz="2800" dirty="0" err="1">
                <a:solidFill>
                  <a:srgbClr val="FF0000"/>
                </a:solidFill>
                <a:latin typeface="+mn-lt"/>
                <a:sym typeface="Symbol" charset="0"/>
              </a:rPr>
              <a:t>GetDrcInfo</a:t>
            </a:r>
            <a:r>
              <a:rPr lang="it-IT" sz="2800" dirty="0">
                <a:solidFill>
                  <a:srgbClr val="FF0000"/>
                </a:solidFill>
                <a:latin typeface="+mn-lt"/>
                <a:sym typeface="Symbol" charset="0"/>
              </a:rPr>
              <a:t>(…)</a:t>
            </a:r>
          </a:p>
        </p:txBody>
      </p:sp>
    </p:spTree>
    <p:extLst>
      <p:ext uri="{BB962C8B-B14F-4D97-AF65-F5344CB8AC3E}">
        <p14:creationId xmlns:p14="http://schemas.microsoft.com/office/powerpoint/2010/main" val="1818408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ChangeArrowheads="1"/>
          </p:cNvSpPr>
          <p:nvPr/>
        </p:nvSpPr>
        <p:spPr bwMode="auto">
          <a:xfrm>
            <a:off x="1078949" y="960438"/>
            <a:ext cx="6970227" cy="57888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  <a:latin typeface="+mn-lt"/>
              </a:rPr>
              <a:t>Implementation: </a:t>
            </a:r>
            <a:r>
              <a:rPr lang="en-US" sz="2800">
                <a:latin typeface="+mn-lt"/>
              </a:rPr>
              <a:t>Probability and Classifiers</a:t>
            </a: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227013" y="2938463"/>
            <a:ext cx="3048000" cy="4619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sz="2400">
                <a:solidFill>
                  <a:srgbClr val="FF0000"/>
                </a:solidFill>
                <a:latin typeface="+mn-lt"/>
              </a:rPr>
              <a:t>PndPidCandidate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5813425" y="2938463"/>
            <a:ext cx="2884488" cy="4619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sz="2400">
                <a:solidFill>
                  <a:srgbClr val="FF0000"/>
                </a:solidFill>
                <a:latin typeface="+mn-lt"/>
              </a:rPr>
              <a:t>PndPidProbability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1425" y="1989138"/>
            <a:ext cx="4221163" cy="511175"/>
          </a:xfrm>
          <a:prstGeom prst="round2DiagRect">
            <a:avLst/>
          </a:prstGeom>
          <a:solidFill>
            <a:srgbClr val="FFC000"/>
          </a:solidFill>
          <a:ln w="28575">
            <a:solidFill>
              <a:srgbClr val="0070C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400" dirty="0">
                <a:solidFill>
                  <a:srgbClr val="FF0000"/>
                </a:solidFill>
                <a:latin typeface="+mn-lt"/>
                <a:ea typeface="+mn-ea"/>
              </a:rPr>
              <a:t>PndPidXxxAssociatorTask</a:t>
            </a:r>
          </a:p>
        </p:txBody>
      </p:sp>
      <p:cxnSp>
        <p:nvCxnSpPr>
          <p:cNvPr id="6" name="Shape 6"/>
          <p:cNvCxnSpPr>
            <a:cxnSpLocks noChangeShapeType="1"/>
            <a:stCxn id="5" idx="1"/>
            <a:endCxn id="4" idx="1"/>
          </p:cNvCxnSpPr>
          <p:nvPr/>
        </p:nvCxnSpPr>
        <p:spPr bwMode="auto">
          <a:xfrm rot="16200000" flipH="1">
            <a:off x="4883150" y="2239963"/>
            <a:ext cx="669925" cy="1190625"/>
          </a:xfrm>
          <a:prstGeom prst="bentConnector2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hape 8"/>
          <p:cNvCxnSpPr>
            <a:cxnSpLocks noChangeShapeType="1"/>
            <a:stCxn id="5" idx="1"/>
            <a:endCxn id="3" idx="3"/>
          </p:cNvCxnSpPr>
          <p:nvPr/>
        </p:nvCxnSpPr>
        <p:spPr bwMode="auto">
          <a:xfrm rot="5400000">
            <a:off x="3613944" y="2161382"/>
            <a:ext cx="669925" cy="1347787"/>
          </a:xfrm>
          <a:prstGeom prst="bentConnector2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5813425" y="3729038"/>
            <a:ext cx="3006725" cy="19383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  <a:buFont typeface="Wingdings" charset="0"/>
              <a:buChar char="Ø"/>
            </a:pPr>
            <a:r>
              <a:rPr lang="it-IT" sz="2000">
                <a:latin typeface="+mn-lt"/>
              </a:rPr>
              <a:t> GetElectronPidProb()</a:t>
            </a:r>
          </a:p>
          <a:p>
            <a:pPr eaLnBrk="1" hangingPunct="1">
              <a:lnSpc>
                <a:spcPct val="120000"/>
              </a:lnSpc>
              <a:buFont typeface="Wingdings" charset="0"/>
              <a:buChar char="Ø"/>
            </a:pPr>
            <a:r>
              <a:rPr lang="it-IT" sz="2000">
                <a:latin typeface="+mn-lt"/>
              </a:rPr>
              <a:t> GetMuonPidProb()</a:t>
            </a:r>
          </a:p>
          <a:p>
            <a:pPr eaLnBrk="1" hangingPunct="1">
              <a:lnSpc>
                <a:spcPct val="120000"/>
              </a:lnSpc>
              <a:buFont typeface="Wingdings" charset="0"/>
              <a:buChar char="Ø"/>
            </a:pPr>
            <a:r>
              <a:rPr lang="it-IT" sz="2000">
                <a:latin typeface="+mn-lt"/>
              </a:rPr>
              <a:t> GetPionPidProb()</a:t>
            </a:r>
          </a:p>
          <a:p>
            <a:pPr eaLnBrk="1" hangingPunct="1">
              <a:lnSpc>
                <a:spcPct val="120000"/>
              </a:lnSpc>
              <a:buFont typeface="Wingdings" charset="0"/>
              <a:buChar char="Ø"/>
            </a:pPr>
            <a:r>
              <a:rPr lang="it-IT" sz="2000">
                <a:latin typeface="+mn-lt"/>
              </a:rPr>
              <a:t> GetKaonPidProb()</a:t>
            </a:r>
          </a:p>
          <a:p>
            <a:pPr eaLnBrk="1" hangingPunct="1">
              <a:lnSpc>
                <a:spcPct val="120000"/>
              </a:lnSpc>
              <a:buFont typeface="Wingdings" charset="0"/>
              <a:buChar char="Ø"/>
            </a:pPr>
            <a:r>
              <a:rPr lang="it-IT" sz="2000">
                <a:latin typeface="+mn-lt"/>
              </a:rPr>
              <a:t> GetProtonPidProb()</a:t>
            </a:r>
          </a:p>
        </p:txBody>
      </p:sp>
      <p:sp>
        <p:nvSpPr>
          <p:cNvPr id="11" name="Down Arrow 13"/>
          <p:cNvSpPr>
            <a:spLocks noChangeArrowheads="1"/>
          </p:cNvSpPr>
          <p:nvPr/>
        </p:nvSpPr>
        <p:spPr bwMode="auto">
          <a:xfrm>
            <a:off x="6762750" y="3371850"/>
            <a:ext cx="366713" cy="458788"/>
          </a:xfrm>
          <a:prstGeom prst="downArrow">
            <a:avLst>
              <a:gd name="adj1" fmla="val 50000"/>
              <a:gd name="adj2" fmla="val 50049"/>
            </a:avLst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8442" name="TextBox 12"/>
          <p:cNvSpPr txBox="1">
            <a:spLocks noChangeArrowheads="1"/>
          </p:cNvSpPr>
          <p:nvPr/>
        </p:nvSpPr>
        <p:spPr bwMode="auto">
          <a:xfrm>
            <a:off x="3043575" y="1628775"/>
            <a:ext cx="20313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sz="2000">
                <a:latin typeface="+mn-lt"/>
                <a:sym typeface="Symbol" charset="0"/>
              </a:rPr>
              <a:t>pid/PidClassifier</a:t>
            </a:r>
          </a:p>
        </p:txBody>
      </p:sp>
      <p:sp>
        <p:nvSpPr>
          <p:cNvPr id="18443" name="TextBox 13"/>
          <p:cNvSpPr txBox="1">
            <a:spLocks noChangeArrowheads="1"/>
          </p:cNvSpPr>
          <p:nvPr/>
        </p:nvSpPr>
        <p:spPr bwMode="auto">
          <a:xfrm>
            <a:off x="6056638" y="2635250"/>
            <a:ext cx="15106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sz="2000">
                <a:latin typeface="+mn-lt"/>
                <a:sym typeface="Symbol" charset="0"/>
              </a:rPr>
              <a:t>pid/PidData</a:t>
            </a:r>
          </a:p>
        </p:txBody>
      </p:sp>
      <p:sp>
        <p:nvSpPr>
          <p:cNvPr id="18444" name="TextBox 14"/>
          <p:cNvSpPr txBox="1">
            <a:spLocks noChangeArrowheads="1"/>
          </p:cNvSpPr>
          <p:nvPr/>
        </p:nvSpPr>
        <p:spPr bwMode="auto">
          <a:xfrm>
            <a:off x="208288" y="2603500"/>
            <a:ext cx="15106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sz="2000">
                <a:latin typeface="+mn-lt"/>
                <a:sym typeface="Symbol" charset="0"/>
              </a:rPr>
              <a:t>pid/PidData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2600" y="4302125"/>
            <a:ext cx="4308475" cy="511175"/>
          </a:xfrm>
          <a:prstGeom prst="round2DiagRect">
            <a:avLst/>
          </a:prstGeom>
          <a:solidFill>
            <a:srgbClr val="FFC000"/>
          </a:solidFill>
          <a:ln w="28575">
            <a:solidFill>
              <a:srgbClr val="0070C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400" dirty="0">
                <a:solidFill>
                  <a:srgbClr val="FF0000"/>
                </a:solidFill>
                <a:latin typeface="+mn-lt"/>
                <a:ea typeface="+mn-ea"/>
              </a:rPr>
              <a:t>PndPidIdealAssociatorTask</a:t>
            </a:r>
          </a:p>
        </p:txBody>
      </p:sp>
      <p:sp>
        <p:nvSpPr>
          <p:cNvPr id="27" name="TextBox 12"/>
          <p:cNvSpPr>
            <a:spLocks noChangeArrowheads="1"/>
          </p:cNvSpPr>
          <p:nvPr/>
        </p:nvSpPr>
        <p:spPr bwMode="auto">
          <a:xfrm>
            <a:off x="1212850" y="4959350"/>
            <a:ext cx="2787650" cy="1084263"/>
          </a:xfrm>
          <a:prstGeom prst="upArrowCallout">
            <a:avLst>
              <a:gd name="adj1" fmla="val 24972"/>
              <a:gd name="adj2" fmla="val 24972"/>
              <a:gd name="adj3" fmla="val 25000"/>
              <a:gd name="adj4" fmla="val 64977"/>
            </a:avLst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2000">
                <a:latin typeface="+mn-lt"/>
              </a:rPr>
              <a:t>associates candidates</a:t>
            </a:r>
          </a:p>
          <a:p>
            <a:pPr algn="ctr"/>
            <a:r>
              <a:rPr lang="it-IT" sz="2000">
                <a:latin typeface="+mn-lt"/>
              </a:rPr>
              <a:t>with MonteCarlo PID</a:t>
            </a:r>
          </a:p>
        </p:txBody>
      </p:sp>
    </p:spTree>
    <p:extLst>
      <p:ext uri="{BB962C8B-B14F-4D97-AF65-F5344CB8AC3E}">
        <p14:creationId xmlns:p14="http://schemas.microsoft.com/office/powerpoint/2010/main" val="4048715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  <p:bldP spid="11" grpId="0" animBg="1"/>
      <p:bldP spid="26" grpId="0" animBg="1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107950" y="764704"/>
            <a:ext cx="8988425" cy="56324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it-IT" dirty="0">
                <a:solidFill>
                  <a:srgbClr val="FFFF00"/>
                </a:solidFill>
                <a:sym typeface="Symbol" charset="0"/>
              </a:rPr>
              <a:t>  </a:t>
            </a:r>
            <a:r>
              <a:rPr lang="it-IT" dirty="0" err="1">
                <a:solidFill>
                  <a:srgbClr val="00FF00"/>
                </a:solidFill>
                <a:sym typeface="Symbol" charset="0"/>
              </a:rPr>
              <a:t>PndPidIdealAssociatorTask</a:t>
            </a:r>
            <a:r>
              <a:rPr lang="it-IT" dirty="0">
                <a:solidFill>
                  <a:srgbClr val="00FF00"/>
                </a:solidFill>
                <a:sym typeface="Symbol" charset="0"/>
              </a:rPr>
              <a:t> *</a:t>
            </a:r>
            <a:r>
              <a:rPr lang="it-IT" dirty="0" err="1">
                <a:solidFill>
                  <a:srgbClr val="00FF00"/>
                </a:solidFill>
                <a:sym typeface="Symbol" charset="0"/>
              </a:rPr>
              <a:t>assMC</a:t>
            </a:r>
            <a:r>
              <a:rPr lang="it-IT" dirty="0">
                <a:solidFill>
                  <a:srgbClr val="00FF00"/>
                </a:solidFill>
                <a:sym typeface="Symbol" charset="0"/>
              </a:rPr>
              <a:t>= new </a:t>
            </a:r>
            <a:r>
              <a:rPr lang="it-IT" dirty="0" err="1">
                <a:solidFill>
                  <a:srgbClr val="00FF00"/>
                </a:solidFill>
                <a:sym typeface="Symbol" charset="0"/>
              </a:rPr>
              <a:t>PndPidIdealAssociatorTask</a:t>
            </a:r>
            <a:r>
              <a:rPr lang="it-IT" dirty="0">
                <a:solidFill>
                  <a:srgbClr val="00FF00"/>
                </a:solidFill>
                <a:sym typeface="Symbol" charset="0"/>
              </a:rPr>
              <a:t>();</a:t>
            </a:r>
          </a:p>
          <a:p>
            <a:pPr eaLnBrk="1" hangingPunct="1"/>
            <a:r>
              <a:rPr lang="it-IT" dirty="0">
                <a:solidFill>
                  <a:srgbClr val="00FF00"/>
                </a:solidFill>
                <a:sym typeface="Symbol" charset="0"/>
              </a:rPr>
              <a:t>  </a:t>
            </a:r>
            <a:r>
              <a:rPr lang="it-IT" dirty="0" err="1">
                <a:solidFill>
                  <a:srgbClr val="00FF00"/>
                </a:solidFill>
                <a:sym typeface="Symbol" charset="0"/>
              </a:rPr>
              <a:t>fRun</a:t>
            </a:r>
            <a:r>
              <a:rPr lang="it-IT" dirty="0">
                <a:solidFill>
                  <a:srgbClr val="00FF00"/>
                </a:solidFill>
                <a:sym typeface="Symbol" charset="0"/>
              </a:rPr>
              <a:t>-&gt;</a:t>
            </a:r>
            <a:r>
              <a:rPr lang="it-IT" dirty="0" err="1">
                <a:solidFill>
                  <a:srgbClr val="00FF00"/>
                </a:solidFill>
                <a:sym typeface="Symbol" charset="0"/>
              </a:rPr>
              <a:t>AddTask</a:t>
            </a:r>
            <a:r>
              <a:rPr lang="it-IT" dirty="0">
                <a:solidFill>
                  <a:srgbClr val="00FF00"/>
                </a:solidFill>
                <a:sym typeface="Symbol" charset="0"/>
              </a:rPr>
              <a:t>(</a:t>
            </a:r>
            <a:r>
              <a:rPr lang="it-IT" dirty="0" err="1">
                <a:solidFill>
                  <a:srgbClr val="00FF00"/>
                </a:solidFill>
                <a:sym typeface="Symbol" charset="0"/>
              </a:rPr>
              <a:t>assMC</a:t>
            </a:r>
            <a:r>
              <a:rPr lang="it-IT" dirty="0">
                <a:solidFill>
                  <a:srgbClr val="00FF00"/>
                </a:solidFill>
                <a:sym typeface="Symbol" charset="0"/>
              </a:rPr>
              <a:t>);</a:t>
            </a:r>
          </a:p>
          <a:p>
            <a:pPr eaLnBrk="1" hangingPunct="1"/>
            <a:endParaRPr lang="it-IT" dirty="0">
              <a:solidFill>
                <a:srgbClr val="FFFF00"/>
              </a:solidFill>
              <a:sym typeface="Symbol" charset="0"/>
            </a:endParaRPr>
          </a:p>
          <a:p>
            <a:pPr eaLnBrk="1" hangingPunct="1"/>
            <a:r>
              <a:rPr lang="it-IT" dirty="0">
                <a:solidFill>
                  <a:srgbClr val="FFFF00"/>
                </a:solidFill>
                <a:sym typeface="Symbol" charset="0"/>
              </a:rPr>
              <a:t>  </a:t>
            </a:r>
            <a:r>
              <a:rPr lang="it-IT" dirty="0" err="1">
                <a:solidFill>
                  <a:srgbClr val="FFFF00"/>
                </a:solidFill>
                <a:sym typeface="Symbol" charset="0"/>
              </a:rPr>
              <a:t>PndPidMvdAssociatorTask</a:t>
            </a:r>
            <a:r>
              <a:rPr lang="it-IT" dirty="0">
                <a:solidFill>
                  <a:srgbClr val="FFFF00"/>
                </a:solidFill>
                <a:sym typeface="Symbol" charset="0"/>
              </a:rPr>
              <a:t> *</a:t>
            </a:r>
            <a:r>
              <a:rPr lang="it-IT" dirty="0" err="1">
                <a:solidFill>
                  <a:srgbClr val="FFFF00"/>
                </a:solidFill>
                <a:sym typeface="Symbol" charset="0"/>
              </a:rPr>
              <a:t>assMvd</a:t>
            </a:r>
            <a:r>
              <a:rPr lang="it-IT" dirty="0">
                <a:solidFill>
                  <a:srgbClr val="FFFF00"/>
                </a:solidFill>
                <a:sym typeface="Symbol" charset="0"/>
              </a:rPr>
              <a:t>= new </a:t>
            </a:r>
            <a:r>
              <a:rPr lang="it-IT" dirty="0" err="1">
                <a:solidFill>
                  <a:srgbClr val="FFFF00"/>
                </a:solidFill>
                <a:sym typeface="Symbol" charset="0"/>
              </a:rPr>
              <a:t>PndPidMvdAssociatorTask</a:t>
            </a:r>
            <a:r>
              <a:rPr lang="it-IT" dirty="0">
                <a:solidFill>
                  <a:srgbClr val="FFFF00"/>
                </a:solidFill>
                <a:sym typeface="Symbol" charset="0"/>
              </a:rPr>
              <a:t>();</a:t>
            </a:r>
          </a:p>
          <a:p>
            <a:pPr eaLnBrk="1" hangingPunct="1"/>
            <a:r>
              <a:rPr lang="it-IT" dirty="0">
                <a:solidFill>
                  <a:srgbClr val="FFFF00"/>
                </a:solidFill>
                <a:sym typeface="Symbol" charset="0"/>
              </a:rPr>
              <a:t>  </a:t>
            </a:r>
            <a:r>
              <a:rPr lang="it-IT" dirty="0" err="1">
                <a:solidFill>
                  <a:srgbClr val="FFFF00"/>
                </a:solidFill>
                <a:sym typeface="Symbol" charset="0"/>
              </a:rPr>
              <a:t>fRun</a:t>
            </a:r>
            <a:r>
              <a:rPr lang="it-IT" dirty="0">
                <a:solidFill>
                  <a:srgbClr val="FFFF00"/>
                </a:solidFill>
                <a:sym typeface="Symbol" charset="0"/>
              </a:rPr>
              <a:t>-&gt;</a:t>
            </a:r>
            <a:r>
              <a:rPr lang="it-IT" dirty="0" err="1">
                <a:solidFill>
                  <a:srgbClr val="FFFF00"/>
                </a:solidFill>
                <a:sym typeface="Symbol" charset="0"/>
              </a:rPr>
              <a:t>AddTask</a:t>
            </a:r>
            <a:r>
              <a:rPr lang="it-IT" dirty="0">
                <a:solidFill>
                  <a:srgbClr val="FFFF00"/>
                </a:solidFill>
                <a:sym typeface="Symbol" charset="0"/>
              </a:rPr>
              <a:t>(</a:t>
            </a:r>
            <a:r>
              <a:rPr lang="it-IT" dirty="0" err="1">
                <a:solidFill>
                  <a:srgbClr val="FFFF00"/>
                </a:solidFill>
                <a:sym typeface="Symbol" charset="0"/>
              </a:rPr>
              <a:t>assMvd</a:t>
            </a:r>
            <a:r>
              <a:rPr lang="it-IT" dirty="0">
                <a:solidFill>
                  <a:srgbClr val="FFFF00"/>
                </a:solidFill>
                <a:sym typeface="Symbol" charset="0"/>
              </a:rPr>
              <a:t>);</a:t>
            </a:r>
          </a:p>
          <a:p>
            <a:pPr eaLnBrk="1" hangingPunct="1"/>
            <a:endParaRPr lang="it-IT" dirty="0">
              <a:solidFill>
                <a:srgbClr val="FFFF00"/>
              </a:solidFill>
              <a:sym typeface="Symbol" charset="0"/>
            </a:endParaRPr>
          </a:p>
          <a:p>
            <a:pPr eaLnBrk="1" hangingPunct="1"/>
            <a:r>
              <a:rPr lang="it-IT" dirty="0">
                <a:solidFill>
                  <a:srgbClr val="FFFF00"/>
                </a:solidFill>
                <a:sym typeface="Symbol" charset="0"/>
              </a:rPr>
              <a:t>  </a:t>
            </a:r>
            <a:r>
              <a:rPr lang="it-IT" dirty="0" err="1">
                <a:solidFill>
                  <a:srgbClr val="FFFF00"/>
                </a:solidFill>
                <a:sym typeface="Symbol" charset="0"/>
              </a:rPr>
              <a:t>PndPidMdtHCAssociatorTask</a:t>
            </a:r>
            <a:r>
              <a:rPr lang="it-IT" dirty="0">
                <a:solidFill>
                  <a:srgbClr val="FFFF00"/>
                </a:solidFill>
                <a:sym typeface="Symbol" charset="0"/>
              </a:rPr>
              <a:t> *</a:t>
            </a:r>
            <a:r>
              <a:rPr lang="it-IT" dirty="0" err="1">
                <a:solidFill>
                  <a:srgbClr val="FFFF00"/>
                </a:solidFill>
                <a:sym typeface="Symbol" charset="0"/>
              </a:rPr>
              <a:t>assMdt</a:t>
            </a:r>
            <a:r>
              <a:rPr lang="it-IT" dirty="0">
                <a:solidFill>
                  <a:srgbClr val="FFFF00"/>
                </a:solidFill>
                <a:sym typeface="Symbol" charset="0"/>
              </a:rPr>
              <a:t>= new </a:t>
            </a:r>
            <a:r>
              <a:rPr lang="it-IT" dirty="0" err="1">
                <a:solidFill>
                  <a:srgbClr val="FFFF00"/>
                </a:solidFill>
                <a:sym typeface="Symbol" charset="0"/>
              </a:rPr>
              <a:t>PndPidMdtHCAssociatorTask</a:t>
            </a:r>
            <a:r>
              <a:rPr lang="it-IT" dirty="0">
                <a:solidFill>
                  <a:srgbClr val="FFFF00"/>
                </a:solidFill>
                <a:sym typeface="Symbol" charset="0"/>
              </a:rPr>
              <a:t>();</a:t>
            </a:r>
          </a:p>
          <a:p>
            <a:pPr eaLnBrk="1" hangingPunct="1"/>
            <a:r>
              <a:rPr lang="it-IT" dirty="0">
                <a:solidFill>
                  <a:srgbClr val="FFFF00"/>
                </a:solidFill>
                <a:sym typeface="Symbol" charset="0"/>
              </a:rPr>
              <a:t>  </a:t>
            </a:r>
            <a:r>
              <a:rPr lang="it-IT" dirty="0" err="1">
                <a:solidFill>
                  <a:srgbClr val="FFFF00"/>
                </a:solidFill>
                <a:sym typeface="Symbol" charset="0"/>
              </a:rPr>
              <a:t>fRun</a:t>
            </a:r>
            <a:r>
              <a:rPr lang="it-IT" dirty="0">
                <a:solidFill>
                  <a:srgbClr val="FFFF00"/>
                </a:solidFill>
                <a:sym typeface="Symbol" charset="0"/>
              </a:rPr>
              <a:t>-&gt;</a:t>
            </a:r>
            <a:r>
              <a:rPr lang="it-IT" dirty="0" err="1">
                <a:solidFill>
                  <a:srgbClr val="FFFF00"/>
                </a:solidFill>
                <a:sym typeface="Symbol" charset="0"/>
              </a:rPr>
              <a:t>AddTask</a:t>
            </a:r>
            <a:r>
              <a:rPr lang="it-IT" dirty="0">
                <a:solidFill>
                  <a:srgbClr val="FFFF00"/>
                </a:solidFill>
                <a:sym typeface="Symbol" charset="0"/>
              </a:rPr>
              <a:t>(</a:t>
            </a:r>
            <a:r>
              <a:rPr lang="it-IT" dirty="0" err="1">
                <a:solidFill>
                  <a:srgbClr val="FFFF00"/>
                </a:solidFill>
                <a:sym typeface="Symbol" charset="0"/>
              </a:rPr>
              <a:t>assMdt</a:t>
            </a:r>
            <a:r>
              <a:rPr lang="it-IT" dirty="0">
                <a:solidFill>
                  <a:srgbClr val="FFFF00"/>
                </a:solidFill>
                <a:sym typeface="Symbol" charset="0"/>
              </a:rPr>
              <a:t>);</a:t>
            </a:r>
          </a:p>
          <a:p>
            <a:pPr eaLnBrk="1" hangingPunct="1"/>
            <a:endParaRPr lang="it-IT" dirty="0">
              <a:solidFill>
                <a:srgbClr val="FFFF00"/>
              </a:solidFill>
              <a:sym typeface="Symbol" charset="0"/>
            </a:endParaRPr>
          </a:p>
          <a:p>
            <a:pPr eaLnBrk="1" hangingPunct="1"/>
            <a:r>
              <a:rPr lang="it-IT" dirty="0">
                <a:solidFill>
                  <a:srgbClr val="FFFF00"/>
                </a:solidFill>
                <a:sym typeface="Symbol" charset="0"/>
              </a:rPr>
              <a:t>  </a:t>
            </a:r>
            <a:r>
              <a:rPr lang="it-IT" dirty="0" err="1">
                <a:solidFill>
                  <a:srgbClr val="FFFF00"/>
                </a:solidFill>
                <a:sym typeface="Symbol" charset="0"/>
              </a:rPr>
              <a:t>PndPidDrcAssociatorTask</a:t>
            </a:r>
            <a:r>
              <a:rPr lang="it-IT" dirty="0">
                <a:solidFill>
                  <a:srgbClr val="FFFF00"/>
                </a:solidFill>
                <a:sym typeface="Symbol" charset="0"/>
              </a:rPr>
              <a:t> *</a:t>
            </a:r>
            <a:r>
              <a:rPr lang="it-IT" dirty="0" err="1">
                <a:solidFill>
                  <a:srgbClr val="FFFF00"/>
                </a:solidFill>
                <a:sym typeface="Symbol" charset="0"/>
              </a:rPr>
              <a:t>assDrc</a:t>
            </a:r>
            <a:r>
              <a:rPr lang="it-IT" dirty="0">
                <a:solidFill>
                  <a:srgbClr val="FFFF00"/>
                </a:solidFill>
                <a:sym typeface="Symbol" charset="0"/>
              </a:rPr>
              <a:t>= new </a:t>
            </a:r>
            <a:r>
              <a:rPr lang="it-IT" dirty="0" err="1">
                <a:solidFill>
                  <a:srgbClr val="FFFF00"/>
                </a:solidFill>
                <a:sym typeface="Symbol" charset="0"/>
              </a:rPr>
              <a:t>PndPidDrcAssociatorTask</a:t>
            </a:r>
            <a:r>
              <a:rPr lang="it-IT" dirty="0">
                <a:solidFill>
                  <a:srgbClr val="FFFF00"/>
                </a:solidFill>
                <a:sym typeface="Symbol" charset="0"/>
              </a:rPr>
              <a:t>();</a:t>
            </a:r>
          </a:p>
          <a:p>
            <a:pPr eaLnBrk="1" hangingPunct="1"/>
            <a:r>
              <a:rPr lang="it-IT" dirty="0">
                <a:solidFill>
                  <a:srgbClr val="FFFF00"/>
                </a:solidFill>
                <a:sym typeface="Symbol" charset="0"/>
              </a:rPr>
              <a:t>  </a:t>
            </a:r>
            <a:r>
              <a:rPr lang="it-IT" dirty="0" err="1">
                <a:solidFill>
                  <a:srgbClr val="FFFF00"/>
                </a:solidFill>
                <a:sym typeface="Symbol" charset="0"/>
              </a:rPr>
              <a:t>fRun</a:t>
            </a:r>
            <a:r>
              <a:rPr lang="it-IT" dirty="0">
                <a:solidFill>
                  <a:srgbClr val="FFFF00"/>
                </a:solidFill>
                <a:sym typeface="Symbol" charset="0"/>
              </a:rPr>
              <a:t>-&gt;</a:t>
            </a:r>
            <a:r>
              <a:rPr lang="it-IT" dirty="0" err="1">
                <a:solidFill>
                  <a:srgbClr val="FFFF00"/>
                </a:solidFill>
                <a:sym typeface="Symbol" charset="0"/>
              </a:rPr>
              <a:t>AddTask</a:t>
            </a:r>
            <a:r>
              <a:rPr lang="it-IT" dirty="0">
                <a:solidFill>
                  <a:srgbClr val="FFFF00"/>
                </a:solidFill>
                <a:sym typeface="Symbol" charset="0"/>
              </a:rPr>
              <a:t>(</a:t>
            </a:r>
            <a:r>
              <a:rPr lang="it-IT" dirty="0" err="1">
                <a:solidFill>
                  <a:srgbClr val="FFFF00"/>
                </a:solidFill>
                <a:sym typeface="Symbol" charset="0"/>
              </a:rPr>
              <a:t>assDrc</a:t>
            </a:r>
            <a:r>
              <a:rPr lang="it-IT" dirty="0">
                <a:solidFill>
                  <a:srgbClr val="FFFF00"/>
                </a:solidFill>
                <a:sym typeface="Symbol" charset="0"/>
              </a:rPr>
              <a:t>);</a:t>
            </a:r>
          </a:p>
          <a:p>
            <a:pPr eaLnBrk="1" hangingPunct="1"/>
            <a:endParaRPr lang="it-IT" dirty="0">
              <a:solidFill>
                <a:srgbClr val="FFFF00"/>
              </a:solidFill>
              <a:sym typeface="Symbol" charset="0"/>
            </a:endParaRPr>
          </a:p>
          <a:p>
            <a:pPr eaLnBrk="1" hangingPunct="1"/>
            <a:r>
              <a:rPr lang="it-IT" dirty="0">
                <a:solidFill>
                  <a:srgbClr val="FFFF00"/>
                </a:solidFill>
                <a:sym typeface="Symbol" charset="0"/>
              </a:rPr>
              <a:t>  </a:t>
            </a:r>
            <a:r>
              <a:rPr lang="it-IT" dirty="0" err="1">
                <a:solidFill>
                  <a:srgbClr val="FFFF00"/>
                </a:solidFill>
                <a:sym typeface="Symbol" charset="0"/>
              </a:rPr>
              <a:t>PndPidDiscAssociatorTask</a:t>
            </a:r>
            <a:r>
              <a:rPr lang="it-IT" dirty="0">
                <a:solidFill>
                  <a:srgbClr val="FFFF00"/>
                </a:solidFill>
                <a:sym typeface="Symbol" charset="0"/>
              </a:rPr>
              <a:t> *</a:t>
            </a:r>
            <a:r>
              <a:rPr lang="it-IT" dirty="0" err="1">
                <a:solidFill>
                  <a:srgbClr val="FFFF00"/>
                </a:solidFill>
                <a:sym typeface="Symbol" charset="0"/>
              </a:rPr>
              <a:t>assDisc</a:t>
            </a:r>
            <a:r>
              <a:rPr lang="it-IT" dirty="0">
                <a:solidFill>
                  <a:srgbClr val="FFFF00"/>
                </a:solidFill>
                <a:sym typeface="Symbol" charset="0"/>
              </a:rPr>
              <a:t>= new </a:t>
            </a:r>
            <a:r>
              <a:rPr lang="it-IT" dirty="0" err="1">
                <a:solidFill>
                  <a:srgbClr val="FFFF00"/>
                </a:solidFill>
                <a:sym typeface="Symbol" charset="0"/>
              </a:rPr>
              <a:t>PndPidDiscAssociatorTask</a:t>
            </a:r>
            <a:r>
              <a:rPr lang="it-IT" dirty="0">
                <a:solidFill>
                  <a:srgbClr val="FFFF00"/>
                </a:solidFill>
                <a:sym typeface="Symbol" charset="0"/>
              </a:rPr>
              <a:t>();</a:t>
            </a:r>
          </a:p>
          <a:p>
            <a:pPr eaLnBrk="1" hangingPunct="1"/>
            <a:r>
              <a:rPr lang="it-IT" dirty="0">
                <a:solidFill>
                  <a:srgbClr val="FFFF00"/>
                </a:solidFill>
                <a:sym typeface="Symbol" charset="0"/>
              </a:rPr>
              <a:t>  </a:t>
            </a:r>
            <a:r>
              <a:rPr lang="it-IT" dirty="0" err="1">
                <a:solidFill>
                  <a:srgbClr val="FFFF00"/>
                </a:solidFill>
                <a:sym typeface="Symbol" charset="0"/>
              </a:rPr>
              <a:t>fRun</a:t>
            </a:r>
            <a:r>
              <a:rPr lang="it-IT" dirty="0">
                <a:solidFill>
                  <a:srgbClr val="FFFF00"/>
                </a:solidFill>
                <a:sym typeface="Symbol" charset="0"/>
              </a:rPr>
              <a:t>-&gt;</a:t>
            </a:r>
            <a:r>
              <a:rPr lang="it-IT" dirty="0" err="1">
                <a:solidFill>
                  <a:srgbClr val="FFFF00"/>
                </a:solidFill>
                <a:sym typeface="Symbol" charset="0"/>
              </a:rPr>
              <a:t>AddTask</a:t>
            </a:r>
            <a:r>
              <a:rPr lang="it-IT" dirty="0">
                <a:solidFill>
                  <a:srgbClr val="FFFF00"/>
                </a:solidFill>
                <a:sym typeface="Symbol" charset="0"/>
              </a:rPr>
              <a:t>(</a:t>
            </a:r>
            <a:r>
              <a:rPr lang="it-IT" dirty="0" err="1">
                <a:solidFill>
                  <a:srgbClr val="FFFF00"/>
                </a:solidFill>
                <a:sym typeface="Symbol" charset="0"/>
              </a:rPr>
              <a:t>assDisc</a:t>
            </a:r>
            <a:r>
              <a:rPr lang="it-IT" dirty="0">
                <a:solidFill>
                  <a:srgbClr val="FFFF00"/>
                </a:solidFill>
                <a:sym typeface="Symbol" charset="0"/>
              </a:rPr>
              <a:t>);</a:t>
            </a:r>
          </a:p>
          <a:p>
            <a:pPr eaLnBrk="1" hangingPunct="1"/>
            <a:endParaRPr lang="it-IT" dirty="0">
              <a:solidFill>
                <a:srgbClr val="FFFF00"/>
              </a:solidFill>
              <a:sym typeface="Symbol" charset="0"/>
            </a:endParaRPr>
          </a:p>
          <a:p>
            <a:pPr eaLnBrk="1" hangingPunct="1"/>
            <a:r>
              <a:rPr lang="it-IT" dirty="0">
                <a:solidFill>
                  <a:srgbClr val="FFFF00"/>
                </a:solidFill>
                <a:sym typeface="Symbol" charset="0"/>
              </a:rPr>
              <a:t>  </a:t>
            </a:r>
            <a:r>
              <a:rPr lang="it-IT" dirty="0" err="1">
                <a:solidFill>
                  <a:srgbClr val="FFFF00"/>
                </a:solidFill>
                <a:sym typeface="Symbol" charset="0"/>
              </a:rPr>
              <a:t>PndPidSttAssociatorTask</a:t>
            </a:r>
            <a:r>
              <a:rPr lang="it-IT" dirty="0">
                <a:solidFill>
                  <a:srgbClr val="FFFF00"/>
                </a:solidFill>
                <a:sym typeface="Symbol" charset="0"/>
              </a:rPr>
              <a:t> *</a:t>
            </a:r>
            <a:r>
              <a:rPr lang="it-IT" dirty="0" err="1">
                <a:solidFill>
                  <a:srgbClr val="FFFF00"/>
                </a:solidFill>
                <a:sym typeface="Symbol" charset="0"/>
              </a:rPr>
              <a:t>assStt</a:t>
            </a:r>
            <a:r>
              <a:rPr lang="it-IT" dirty="0">
                <a:solidFill>
                  <a:srgbClr val="FFFF00"/>
                </a:solidFill>
                <a:sym typeface="Symbol" charset="0"/>
              </a:rPr>
              <a:t>= new </a:t>
            </a:r>
            <a:r>
              <a:rPr lang="it-IT" dirty="0" err="1">
                <a:solidFill>
                  <a:srgbClr val="FFFF00"/>
                </a:solidFill>
                <a:sym typeface="Symbol" charset="0"/>
              </a:rPr>
              <a:t>PndPidSttAssociatorTask</a:t>
            </a:r>
            <a:r>
              <a:rPr lang="it-IT" dirty="0">
                <a:solidFill>
                  <a:srgbClr val="FFFF00"/>
                </a:solidFill>
                <a:sym typeface="Symbol" charset="0"/>
              </a:rPr>
              <a:t>();</a:t>
            </a:r>
          </a:p>
          <a:p>
            <a:pPr eaLnBrk="1" hangingPunct="1"/>
            <a:r>
              <a:rPr lang="it-IT" dirty="0">
                <a:solidFill>
                  <a:srgbClr val="FFFF00"/>
                </a:solidFill>
                <a:sym typeface="Symbol" charset="0"/>
              </a:rPr>
              <a:t>  </a:t>
            </a:r>
            <a:r>
              <a:rPr lang="it-IT" dirty="0" err="1">
                <a:solidFill>
                  <a:srgbClr val="FFFF00"/>
                </a:solidFill>
                <a:sym typeface="Symbol" charset="0"/>
              </a:rPr>
              <a:t>fRun</a:t>
            </a:r>
            <a:r>
              <a:rPr lang="it-IT" dirty="0">
                <a:solidFill>
                  <a:srgbClr val="FFFF00"/>
                </a:solidFill>
                <a:sym typeface="Symbol" charset="0"/>
              </a:rPr>
              <a:t>-&gt;</a:t>
            </a:r>
            <a:r>
              <a:rPr lang="it-IT" dirty="0" err="1">
                <a:solidFill>
                  <a:srgbClr val="FFFF00"/>
                </a:solidFill>
                <a:sym typeface="Symbol" charset="0"/>
              </a:rPr>
              <a:t>AddTask</a:t>
            </a:r>
            <a:r>
              <a:rPr lang="it-IT" dirty="0">
                <a:solidFill>
                  <a:srgbClr val="FFFF00"/>
                </a:solidFill>
                <a:sym typeface="Symbol" charset="0"/>
              </a:rPr>
              <a:t>(</a:t>
            </a:r>
            <a:r>
              <a:rPr lang="it-IT" dirty="0" err="1">
                <a:solidFill>
                  <a:srgbClr val="FFFF00"/>
                </a:solidFill>
                <a:sym typeface="Symbol" charset="0"/>
              </a:rPr>
              <a:t>assStt</a:t>
            </a:r>
            <a:r>
              <a:rPr lang="it-IT" dirty="0">
                <a:solidFill>
                  <a:srgbClr val="FFFF00"/>
                </a:solidFill>
                <a:sym typeface="Symbol" charset="0"/>
              </a:rPr>
              <a:t>);</a:t>
            </a:r>
          </a:p>
          <a:p>
            <a:pPr eaLnBrk="1" hangingPunct="1"/>
            <a:endParaRPr lang="it-IT" dirty="0">
              <a:solidFill>
                <a:srgbClr val="FFFF00"/>
              </a:solidFill>
              <a:sym typeface="Symbol" charset="0"/>
            </a:endParaRPr>
          </a:p>
          <a:p>
            <a:pPr eaLnBrk="1" hangingPunct="1"/>
            <a:r>
              <a:rPr lang="it-IT" dirty="0">
                <a:solidFill>
                  <a:srgbClr val="FFFF00"/>
                </a:solidFill>
                <a:sym typeface="Symbol" charset="0"/>
              </a:rPr>
              <a:t>  </a:t>
            </a:r>
            <a:r>
              <a:rPr lang="it-IT" dirty="0" err="1">
                <a:solidFill>
                  <a:srgbClr val="FFFF00"/>
                </a:solidFill>
                <a:sym typeface="Symbol" charset="0"/>
              </a:rPr>
              <a:t>PndPidEmcBayesAssociatorTask</a:t>
            </a:r>
            <a:r>
              <a:rPr lang="it-IT" dirty="0">
                <a:solidFill>
                  <a:srgbClr val="FFFF00"/>
                </a:solidFill>
                <a:sym typeface="Symbol" charset="0"/>
              </a:rPr>
              <a:t> *</a:t>
            </a:r>
            <a:r>
              <a:rPr lang="it-IT" dirty="0" err="1">
                <a:solidFill>
                  <a:srgbClr val="FFFF00"/>
                </a:solidFill>
                <a:sym typeface="Symbol" charset="0"/>
              </a:rPr>
              <a:t>assEMC</a:t>
            </a:r>
            <a:r>
              <a:rPr lang="it-IT" dirty="0">
                <a:solidFill>
                  <a:srgbClr val="FFFF00"/>
                </a:solidFill>
                <a:sym typeface="Symbol" charset="0"/>
              </a:rPr>
              <a:t>= new </a:t>
            </a:r>
            <a:r>
              <a:rPr lang="it-IT" dirty="0" err="1">
                <a:solidFill>
                  <a:srgbClr val="FFFF00"/>
                </a:solidFill>
                <a:sym typeface="Symbol" charset="0"/>
              </a:rPr>
              <a:t>PndPidEmcBayesAssociatorTask</a:t>
            </a:r>
            <a:r>
              <a:rPr lang="it-IT" dirty="0">
                <a:solidFill>
                  <a:srgbClr val="FFFF00"/>
                </a:solidFill>
                <a:sym typeface="Symbol" charset="0"/>
              </a:rPr>
              <a:t>();</a:t>
            </a:r>
          </a:p>
          <a:p>
            <a:pPr eaLnBrk="1" hangingPunct="1"/>
            <a:r>
              <a:rPr lang="it-IT" dirty="0">
                <a:solidFill>
                  <a:srgbClr val="FFFF00"/>
                </a:solidFill>
                <a:sym typeface="Symbol" charset="0"/>
              </a:rPr>
              <a:t>  </a:t>
            </a:r>
            <a:r>
              <a:rPr lang="it-IT" dirty="0" err="1">
                <a:solidFill>
                  <a:srgbClr val="FFFF00"/>
                </a:solidFill>
                <a:sym typeface="Symbol" charset="0"/>
              </a:rPr>
              <a:t>fRun</a:t>
            </a:r>
            <a:r>
              <a:rPr lang="it-IT" dirty="0">
                <a:solidFill>
                  <a:srgbClr val="FFFF00"/>
                </a:solidFill>
                <a:sym typeface="Symbol" charset="0"/>
              </a:rPr>
              <a:t>-&gt;</a:t>
            </a:r>
            <a:r>
              <a:rPr lang="it-IT" dirty="0" err="1">
                <a:solidFill>
                  <a:srgbClr val="FFFF00"/>
                </a:solidFill>
                <a:sym typeface="Symbol" charset="0"/>
              </a:rPr>
              <a:t>AddTask</a:t>
            </a:r>
            <a:r>
              <a:rPr lang="it-IT" dirty="0">
                <a:solidFill>
                  <a:srgbClr val="FFFF00"/>
                </a:solidFill>
                <a:sym typeface="Symbol" charset="0"/>
              </a:rPr>
              <a:t>(</a:t>
            </a:r>
            <a:r>
              <a:rPr lang="it-IT" dirty="0" err="1">
                <a:solidFill>
                  <a:srgbClr val="FFFF00"/>
                </a:solidFill>
                <a:sym typeface="Symbol" charset="0"/>
              </a:rPr>
              <a:t>assEMC</a:t>
            </a:r>
            <a:r>
              <a:rPr lang="it-IT" dirty="0">
                <a:solidFill>
                  <a:srgbClr val="FFFF00"/>
                </a:solidFill>
                <a:sym typeface="Symbol" charset="0"/>
              </a:rPr>
              <a:t>);</a:t>
            </a:r>
          </a:p>
        </p:txBody>
      </p:sp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3332163" y="6346354"/>
            <a:ext cx="3184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sz="2000">
                <a:latin typeface="Comic Sans MS" charset="0"/>
                <a:sym typeface="Symbol" charset="0"/>
              </a:rPr>
              <a:t>macro/pid/run_pid_stt.C</a:t>
            </a:r>
          </a:p>
        </p:txBody>
      </p:sp>
    </p:spTree>
    <p:extLst>
      <p:ext uri="{BB962C8B-B14F-4D97-AF65-F5344CB8AC3E}">
        <p14:creationId xmlns:p14="http://schemas.microsoft.com/office/powerpoint/2010/main" val="742876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</a:t>
            </a:r>
            <a:endParaRPr lang="en-US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Physical Background</a:t>
            </a:r>
          </a:p>
          <a:p>
            <a:pPr>
              <a:buFont typeface="Arial"/>
              <a:buChar char="•"/>
            </a:pPr>
            <a:r>
              <a:rPr lang="en-US" dirty="0" smtClean="0"/>
              <a:t>Current Design</a:t>
            </a:r>
          </a:p>
          <a:p>
            <a:pPr>
              <a:buFont typeface="Arial"/>
              <a:buChar char="•"/>
            </a:pPr>
            <a:r>
              <a:rPr lang="en-US" dirty="0" smtClean="0"/>
              <a:t>Reconstruction and Correlation</a:t>
            </a:r>
          </a:p>
          <a:p>
            <a:pPr>
              <a:buFont typeface="Arial"/>
              <a:buChar char="•"/>
            </a:pPr>
            <a:r>
              <a:rPr lang="en-US" dirty="0" smtClean="0"/>
              <a:t>Bayes Method</a:t>
            </a:r>
          </a:p>
          <a:p>
            <a:pPr>
              <a:buFont typeface="Arial"/>
              <a:buChar char="•"/>
            </a:pPr>
            <a:r>
              <a:rPr lang="en-US" dirty="0" smtClean="0"/>
              <a:t>PID with MVA</a:t>
            </a:r>
          </a:p>
          <a:p>
            <a:pPr>
              <a:buFont typeface="Arial"/>
              <a:buChar char="•"/>
            </a:pPr>
            <a:r>
              <a:rPr lang="en-US" dirty="0" smtClean="0"/>
              <a:t>Things to 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95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Bild 44" descr="Bildschirmfoto 2017-06-28 um 16.33.3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4050307"/>
          </a:xfrm>
          <a:prstGeom prst="rect">
            <a:avLst/>
          </a:prstGeom>
        </p:spPr>
      </p:pic>
      <p:cxnSp>
        <p:nvCxnSpPr>
          <p:cNvPr id="7" name="Straight Arrow Connector 6"/>
          <p:cNvCxnSpPr>
            <a:cxnSpLocks noChangeShapeType="1"/>
            <a:stCxn id="17447" idx="0"/>
          </p:cNvCxnSpPr>
          <p:nvPr/>
        </p:nvCxnSpPr>
        <p:spPr bwMode="auto">
          <a:xfrm flipH="1" flipV="1">
            <a:off x="1979712" y="3212976"/>
            <a:ext cx="813495" cy="1800349"/>
          </a:xfrm>
          <a:prstGeom prst="straightConnector1">
            <a:avLst/>
          </a:prstGeom>
          <a:noFill/>
          <a:ln w="76200" cmpd="tri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Arrow Connector 7"/>
          <p:cNvCxnSpPr>
            <a:cxnSpLocks noChangeShapeType="1"/>
          </p:cNvCxnSpPr>
          <p:nvPr/>
        </p:nvCxnSpPr>
        <p:spPr bwMode="auto">
          <a:xfrm>
            <a:off x="0" y="2851349"/>
            <a:ext cx="720725" cy="1587"/>
          </a:xfrm>
          <a:prstGeom prst="straightConnector1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-36514" y="2246510"/>
            <a:ext cx="384365" cy="523220"/>
            <a:chOff x="1143908" y="1092168"/>
            <a:chExt cx="385484" cy="522644"/>
          </a:xfrm>
        </p:grpSpPr>
        <p:sp>
          <p:nvSpPr>
            <p:cNvPr id="17448" name="TextBox 13"/>
            <p:cNvSpPr txBox="1">
              <a:spLocks noChangeArrowheads="1"/>
            </p:cNvSpPr>
            <p:nvPr/>
          </p:nvSpPr>
          <p:spPr bwMode="auto">
            <a:xfrm>
              <a:off x="1143908" y="1092168"/>
              <a:ext cx="385484" cy="522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>
                  <a:solidFill>
                    <a:srgbClr val="FF0000"/>
                  </a:solidFill>
                  <a:latin typeface="+mn-lt"/>
                </a:rPr>
                <a:t>p</a:t>
              </a:r>
              <a:endParaRPr lang="it-IT" sz="2800">
                <a:latin typeface="+mn-lt"/>
              </a:endParaRPr>
            </a:p>
          </p:txBody>
        </p:sp>
        <p:cxnSp>
          <p:nvCxnSpPr>
            <p:cNvPr id="17449" name="Straight Connector 14"/>
            <p:cNvCxnSpPr>
              <a:cxnSpLocks noChangeShapeType="1"/>
            </p:cNvCxnSpPr>
            <p:nvPr/>
          </p:nvCxnSpPr>
          <p:spPr bwMode="auto">
            <a:xfrm>
              <a:off x="1212804" y="1165194"/>
              <a:ext cx="18256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3" name="Straight Arrow Connector 26"/>
          <p:cNvCxnSpPr>
            <a:cxnSpLocks noChangeShapeType="1"/>
            <a:stCxn id="17438" idx="0"/>
          </p:cNvCxnSpPr>
          <p:nvPr/>
        </p:nvCxnSpPr>
        <p:spPr bwMode="auto">
          <a:xfrm flipV="1">
            <a:off x="957622" y="3212976"/>
            <a:ext cx="230002" cy="1800349"/>
          </a:xfrm>
          <a:prstGeom prst="straightConnector1">
            <a:avLst/>
          </a:prstGeom>
          <a:noFill/>
          <a:ln w="76200" cmpd="tri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Arrow Connector 19"/>
          <p:cNvCxnSpPr>
            <a:cxnSpLocks noChangeShapeType="1"/>
            <a:stCxn id="17444" idx="0"/>
          </p:cNvCxnSpPr>
          <p:nvPr/>
        </p:nvCxnSpPr>
        <p:spPr bwMode="auto">
          <a:xfrm flipH="1" flipV="1">
            <a:off x="3851920" y="4221088"/>
            <a:ext cx="1016693" cy="792237"/>
          </a:xfrm>
          <a:prstGeom prst="straightConnector1">
            <a:avLst/>
          </a:prstGeom>
          <a:noFill/>
          <a:ln w="76200" cmpd="tri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2771775" y="3356992"/>
            <a:ext cx="72033" cy="1656334"/>
          </a:xfrm>
          <a:prstGeom prst="straightConnector1">
            <a:avLst/>
          </a:prstGeom>
          <a:ln w="76200" cmpd="tri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266950" y="71438"/>
            <a:ext cx="5292725" cy="693737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1908175" y="5013325"/>
            <a:ext cx="2055813" cy="1749425"/>
            <a:chOff x="1835150" y="5013325"/>
            <a:chExt cx="2055813" cy="1749425"/>
          </a:xfrm>
        </p:grpSpPr>
        <p:pic>
          <p:nvPicPr>
            <p:cNvPr id="1744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150" y="5373688"/>
              <a:ext cx="2055813" cy="1389062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47" name="TextBox 4"/>
            <p:cNvSpPr txBox="1">
              <a:spLocks noChangeArrowheads="1"/>
            </p:cNvSpPr>
            <p:nvPr/>
          </p:nvSpPr>
          <p:spPr bwMode="auto">
            <a:xfrm>
              <a:off x="2308225" y="5013325"/>
              <a:ext cx="82391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it-IT" sz="2000">
                  <a:solidFill>
                    <a:srgbClr val="FF0000"/>
                  </a:solidFill>
                  <a:latin typeface="+mn-lt"/>
                </a:rPr>
                <a:t>DIRC</a:t>
              </a:r>
              <a:endParaRPr lang="it-IT" sz="2000">
                <a:latin typeface="+mn-lt"/>
              </a:endParaRPr>
            </a:p>
          </p:txBody>
        </p: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4140200" y="5013325"/>
            <a:ext cx="1563688" cy="1749425"/>
            <a:chOff x="4067175" y="5013325"/>
            <a:chExt cx="1563688" cy="1749425"/>
          </a:xfrm>
        </p:grpSpPr>
        <p:sp>
          <p:nvSpPr>
            <p:cNvPr id="17444" name="TextBox 23"/>
            <p:cNvSpPr txBox="1">
              <a:spLocks noChangeArrowheads="1"/>
            </p:cNvSpPr>
            <p:nvPr/>
          </p:nvSpPr>
          <p:spPr bwMode="auto">
            <a:xfrm>
              <a:off x="4427538" y="5013325"/>
              <a:ext cx="73609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it-IT" sz="2000">
                  <a:solidFill>
                    <a:srgbClr val="FF0000"/>
                  </a:solidFill>
                  <a:latin typeface="+mn-lt"/>
                </a:rPr>
                <a:t>MDT</a:t>
              </a:r>
              <a:endParaRPr lang="it-IT" sz="2000">
                <a:latin typeface="+mn-lt"/>
              </a:endParaRPr>
            </a:p>
          </p:txBody>
        </p:sp>
        <p:pic>
          <p:nvPicPr>
            <p:cNvPr id="17445" name="Picture 3" descr="D:\svn\panda\Talks\20091210 - (Panda) GSI\dubna_mdt.gif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849" r="55310" b="26849"/>
            <a:stretch>
              <a:fillRect/>
            </a:stretch>
          </p:blipFill>
          <p:spPr bwMode="auto">
            <a:xfrm>
              <a:off x="4067175" y="5373688"/>
              <a:ext cx="1563688" cy="1389062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7688263" y="4973638"/>
            <a:ext cx="1420812" cy="1789112"/>
            <a:chOff x="7615238" y="4973638"/>
            <a:chExt cx="1420812" cy="1789112"/>
          </a:xfrm>
        </p:grpSpPr>
        <p:pic>
          <p:nvPicPr>
            <p:cNvPr id="17442" name="Picture 3" descr="D:\svn\panda\Talks\20091210 - (Panda) GSI\dubna_mdt.gif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774" t="37177" b="37177"/>
            <a:stretch>
              <a:fillRect/>
            </a:stretch>
          </p:blipFill>
          <p:spPr bwMode="auto">
            <a:xfrm>
              <a:off x="7615238" y="5373688"/>
              <a:ext cx="1277937" cy="1389062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43" name="TextBox 23"/>
            <p:cNvSpPr txBox="1">
              <a:spLocks noChangeArrowheads="1"/>
            </p:cNvSpPr>
            <p:nvPr/>
          </p:nvSpPr>
          <p:spPr bwMode="auto">
            <a:xfrm>
              <a:off x="7661275" y="4973638"/>
              <a:ext cx="13747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it-IT" sz="2000">
                  <a:solidFill>
                    <a:srgbClr val="FF0000"/>
                  </a:solidFill>
                  <a:latin typeface="+mn-lt"/>
                </a:rPr>
                <a:t>FWDMDT</a:t>
              </a:r>
              <a:endParaRPr lang="it-IT" sz="2000">
                <a:latin typeface="+mn-lt"/>
              </a:endParaRPr>
            </a:p>
          </p:txBody>
        </p:sp>
      </p:grpSp>
      <p:cxnSp>
        <p:nvCxnSpPr>
          <p:cNvPr id="30" name="Straight Arrow Connector 19"/>
          <p:cNvCxnSpPr>
            <a:cxnSpLocks noChangeShapeType="1"/>
            <a:stCxn id="17443" idx="0"/>
          </p:cNvCxnSpPr>
          <p:nvPr/>
        </p:nvCxnSpPr>
        <p:spPr bwMode="auto">
          <a:xfrm flipV="1">
            <a:off x="8421688" y="4005263"/>
            <a:ext cx="39687" cy="968375"/>
          </a:xfrm>
          <a:prstGeom prst="straightConnector1">
            <a:avLst/>
          </a:prstGeom>
          <a:noFill/>
          <a:ln w="76200" cmpd="tri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Straight Arrow Connector 19"/>
          <p:cNvCxnSpPr>
            <a:cxnSpLocks noChangeShapeType="1"/>
            <a:stCxn id="17440" idx="0"/>
          </p:cNvCxnSpPr>
          <p:nvPr/>
        </p:nvCxnSpPr>
        <p:spPr bwMode="auto">
          <a:xfrm flipV="1">
            <a:off x="6667500" y="3500438"/>
            <a:ext cx="425450" cy="1512887"/>
          </a:xfrm>
          <a:prstGeom prst="straightConnector1">
            <a:avLst/>
          </a:prstGeom>
          <a:noFill/>
          <a:ln w="76200" cmpd="tri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5868988" y="5013325"/>
            <a:ext cx="1717675" cy="1749425"/>
            <a:chOff x="5796136" y="5013325"/>
            <a:chExt cx="1717774" cy="1749491"/>
          </a:xfrm>
        </p:grpSpPr>
        <p:sp>
          <p:nvSpPr>
            <p:cNvPr id="17440" name="TextBox 23"/>
            <p:cNvSpPr txBox="1">
              <a:spLocks noChangeArrowheads="1"/>
            </p:cNvSpPr>
            <p:nvPr/>
          </p:nvSpPr>
          <p:spPr bwMode="auto">
            <a:xfrm>
              <a:off x="6156325" y="5013325"/>
              <a:ext cx="87471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it-IT" sz="2000">
                  <a:solidFill>
                    <a:srgbClr val="FF0000"/>
                  </a:solidFill>
                  <a:latin typeface="+mn-lt"/>
                </a:rPr>
                <a:t>FTOF</a:t>
              </a:r>
              <a:endParaRPr lang="it-IT" sz="2000">
                <a:latin typeface="+mn-lt"/>
              </a:endParaRPr>
            </a:p>
          </p:txBody>
        </p:sp>
        <p:pic>
          <p:nvPicPr>
            <p:cNvPr id="17441" name="Picture 31" descr="D:\svn\panda\Talks\20111003 - (ICATPP) Como\ftof.gif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67" t="18382" r="17641" b="9190"/>
            <a:stretch>
              <a:fillRect/>
            </a:stretch>
          </p:blipFill>
          <p:spPr bwMode="auto">
            <a:xfrm>
              <a:off x="5796136" y="5373216"/>
              <a:ext cx="1717774" cy="13896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438" name="TextBox 4"/>
          <p:cNvSpPr txBox="1">
            <a:spLocks noChangeArrowheads="1"/>
          </p:cNvSpPr>
          <p:nvPr/>
        </p:nvSpPr>
        <p:spPr bwMode="auto">
          <a:xfrm>
            <a:off x="611188" y="5013325"/>
            <a:ext cx="6928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it-IT" sz="2000">
                <a:solidFill>
                  <a:srgbClr val="FF0000"/>
                </a:solidFill>
                <a:latin typeface="+mn-lt"/>
              </a:rPr>
              <a:t>TOF</a:t>
            </a:r>
            <a:endParaRPr lang="it-IT" sz="2000">
              <a:latin typeface="+mn-lt"/>
            </a:endParaRPr>
          </a:p>
        </p:txBody>
      </p:sp>
      <p:grpSp>
        <p:nvGrpSpPr>
          <p:cNvPr id="11" name="Group 50"/>
          <p:cNvGrpSpPr>
            <a:grpSpLocks/>
          </p:cNvGrpSpPr>
          <p:nvPr/>
        </p:nvGrpSpPr>
        <p:grpSpPr bwMode="auto">
          <a:xfrm>
            <a:off x="92075" y="61913"/>
            <a:ext cx="2463800" cy="2287587"/>
            <a:chOff x="-31853" y="-9860"/>
            <a:chExt cx="2464240" cy="2286732"/>
          </a:xfrm>
        </p:grpSpPr>
        <p:grpSp>
          <p:nvGrpSpPr>
            <p:cNvPr id="17434" name="Group 49"/>
            <p:cNvGrpSpPr>
              <a:grpSpLocks/>
            </p:cNvGrpSpPr>
            <p:nvPr/>
          </p:nvGrpSpPr>
          <p:grpSpPr bwMode="auto">
            <a:xfrm>
              <a:off x="-31853" y="-9860"/>
              <a:ext cx="2464240" cy="1462556"/>
              <a:chOff x="-31853" y="-9860"/>
              <a:chExt cx="2464240" cy="1462556"/>
            </a:xfrm>
          </p:grpSpPr>
          <p:pic>
            <p:nvPicPr>
              <p:cNvPr id="17436" name="Picture 9" descr="EMC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62" t="27083" r="9808" b="27083"/>
              <a:stretch>
                <a:fillRect/>
              </a:stretch>
            </p:blipFill>
            <p:spPr bwMode="auto">
              <a:xfrm>
                <a:off x="-31853" y="-9860"/>
                <a:ext cx="2464240" cy="1389600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437" name="TextBox 36"/>
              <p:cNvSpPr txBox="1">
                <a:spLocks noChangeArrowheads="1"/>
              </p:cNvSpPr>
              <p:nvPr/>
            </p:nvSpPr>
            <p:spPr bwMode="auto">
              <a:xfrm>
                <a:off x="1398850" y="1052736"/>
                <a:ext cx="754744" cy="399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it-IT" sz="2000">
                    <a:solidFill>
                      <a:srgbClr val="FF0000"/>
                    </a:solidFill>
                    <a:latin typeface="+mn-lt"/>
                  </a:rPr>
                  <a:t>EMC</a:t>
                </a:r>
              </a:p>
            </p:txBody>
          </p:sp>
        </p:grpSp>
        <p:cxnSp>
          <p:nvCxnSpPr>
            <p:cNvPr id="39" name="Straight Arrow Connector 38"/>
            <p:cNvCxnSpPr>
              <a:stCxn id="17437" idx="2"/>
            </p:cNvCxnSpPr>
            <p:nvPr/>
          </p:nvCxnSpPr>
          <p:spPr>
            <a:xfrm flipH="1">
              <a:off x="1619442" y="1452696"/>
              <a:ext cx="156781" cy="824176"/>
            </a:xfrm>
            <a:prstGeom prst="straightConnector1">
              <a:avLst/>
            </a:prstGeom>
            <a:ln w="76200" cmpd="tri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51"/>
          <p:cNvGrpSpPr>
            <a:grpSpLocks/>
          </p:cNvGrpSpPr>
          <p:nvPr/>
        </p:nvGrpSpPr>
        <p:grpSpPr bwMode="auto">
          <a:xfrm>
            <a:off x="6516216" y="116632"/>
            <a:ext cx="2303890" cy="2305050"/>
            <a:chOff x="6660394" y="116632"/>
            <a:chExt cx="2304094" cy="2304256"/>
          </a:xfrm>
        </p:grpSpPr>
        <p:cxnSp>
          <p:nvCxnSpPr>
            <p:cNvPr id="41" name="Straight Arrow Connector 40"/>
            <p:cNvCxnSpPr/>
            <p:nvPr/>
          </p:nvCxnSpPr>
          <p:spPr>
            <a:xfrm flipH="1">
              <a:off x="7235548" y="1052934"/>
              <a:ext cx="360394" cy="1367954"/>
            </a:xfrm>
            <a:prstGeom prst="straightConnector1">
              <a:avLst/>
            </a:prstGeom>
            <a:ln w="76200" cmpd="tri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431" name="Group 48"/>
            <p:cNvGrpSpPr>
              <a:grpSpLocks/>
            </p:cNvGrpSpPr>
            <p:nvPr/>
          </p:nvGrpSpPr>
          <p:grpSpPr bwMode="auto">
            <a:xfrm>
              <a:off x="6660394" y="116632"/>
              <a:ext cx="2304094" cy="1389600"/>
              <a:chOff x="6660394" y="116632"/>
              <a:chExt cx="2304094" cy="1389600"/>
            </a:xfrm>
          </p:grpSpPr>
          <p:pic>
            <p:nvPicPr>
              <p:cNvPr id="17432" name="Picture 3"/>
              <p:cNvPicPr>
                <a:picLocks noChangeAspect="1" noChangeArrowheads="1"/>
              </p:cNvPicPr>
              <p:nvPr/>
            </p:nvPicPr>
            <p:blipFill>
              <a:blip r:embed="rId8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708" t="16724" r="23032" b="8362"/>
              <a:stretch>
                <a:fillRect/>
              </a:stretch>
            </p:blipFill>
            <p:spPr bwMode="auto">
              <a:xfrm>
                <a:off x="7749980" y="116632"/>
                <a:ext cx="1214508" cy="13896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</p:pic>
          <p:sp>
            <p:nvSpPr>
              <p:cNvPr id="17433" name="TextBox 46"/>
              <p:cNvSpPr txBox="1">
                <a:spLocks noChangeArrowheads="1"/>
              </p:cNvSpPr>
              <p:nvPr/>
            </p:nvSpPr>
            <p:spPr bwMode="auto">
              <a:xfrm>
                <a:off x="6660394" y="188640"/>
                <a:ext cx="1125402" cy="7076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it-IT" sz="2000">
                    <a:solidFill>
                      <a:srgbClr val="FF0000"/>
                    </a:solidFill>
                    <a:latin typeface="+mn-lt"/>
                  </a:rPr>
                  <a:t>Forward</a:t>
                </a:r>
              </a:p>
              <a:p>
                <a:pPr algn="ctr" eaLnBrk="1" hangingPunct="1"/>
                <a:r>
                  <a:rPr lang="it-IT" sz="2000">
                    <a:solidFill>
                      <a:srgbClr val="FF0000"/>
                    </a:solidFill>
                    <a:latin typeface="+mn-lt"/>
                  </a:rPr>
                  <a:t>EMC</a:t>
                </a:r>
              </a:p>
            </p:txBody>
          </p:sp>
        </p:grpSp>
      </p:grp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                        Particle Identification</a:t>
            </a:r>
            <a:endParaRPr lang="en-US" dirty="0">
              <a:latin typeface="+mn-lt"/>
            </a:endParaRPr>
          </a:p>
        </p:txBody>
      </p:sp>
      <p:pic>
        <p:nvPicPr>
          <p:cNvPr id="19" name="Bild 18" descr="Bildschirmfoto 2017-06-28 um 16.40.57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07" y="5373216"/>
            <a:ext cx="1542081" cy="1387834"/>
          </a:xfrm>
          <a:prstGeom prst="rect">
            <a:avLst/>
          </a:prstGeom>
          <a:ln w="28575" cmpd="sng">
            <a:solidFill>
              <a:srgbClr val="FF0000"/>
            </a:solidFill>
          </a:ln>
        </p:spPr>
      </p:pic>
      <p:sp>
        <p:nvSpPr>
          <p:cNvPr id="40" name="TextBox 4"/>
          <p:cNvSpPr txBox="1">
            <a:spLocks noChangeArrowheads="1"/>
          </p:cNvSpPr>
          <p:nvPr/>
        </p:nvSpPr>
        <p:spPr bwMode="auto">
          <a:xfrm>
            <a:off x="3059832" y="764704"/>
            <a:ext cx="761747" cy="400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it-IT" sz="2000" dirty="0">
                <a:solidFill>
                  <a:srgbClr val="FF0000"/>
                </a:solidFill>
                <a:latin typeface="Comic Sans MS" charset="0"/>
              </a:rPr>
              <a:t>MVD</a:t>
            </a:r>
            <a:endParaRPr lang="it-IT" sz="2000" dirty="0">
              <a:latin typeface="Comic Sans MS" charset="0"/>
            </a:endParaRPr>
          </a:p>
        </p:txBody>
      </p:sp>
      <p:grpSp>
        <p:nvGrpSpPr>
          <p:cNvPr id="42" name="Group 35"/>
          <p:cNvGrpSpPr>
            <a:grpSpLocks/>
          </p:cNvGrpSpPr>
          <p:nvPr/>
        </p:nvGrpSpPr>
        <p:grpSpPr bwMode="auto">
          <a:xfrm>
            <a:off x="4688188" y="836712"/>
            <a:ext cx="1279525" cy="1800225"/>
            <a:chOff x="3132138" y="5013325"/>
            <a:chExt cx="1279525" cy="1800225"/>
          </a:xfrm>
          <a:solidFill>
            <a:srgbClr val="FFFFFF"/>
          </a:solidFill>
        </p:grpSpPr>
        <p:sp>
          <p:nvSpPr>
            <p:cNvPr id="43" name="TextBox 17"/>
            <p:cNvSpPr txBox="1">
              <a:spLocks noChangeArrowheads="1"/>
            </p:cNvSpPr>
            <p:nvPr/>
          </p:nvSpPr>
          <p:spPr bwMode="auto">
            <a:xfrm>
              <a:off x="3355975" y="5013325"/>
              <a:ext cx="711200" cy="400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it-IT" sz="2000">
                  <a:solidFill>
                    <a:srgbClr val="FF0000"/>
                  </a:solidFill>
                  <a:latin typeface="Comic Sans MS" charset="0"/>
                </a:rPr>
                <a:t>STT</a:t>
              </a:r>
              <a:endParaRPr lang="it-IT" sz="2000">
                <a:latin typeface="Comic Sans MS" charset="0"/>
              </a:endParaRPr>
            </a:p>
          </p:txBody>
        </p:sp>
        <p:pic>
          <p:nvPicPr>
            <p:cNvPr id="44" name="Picture 4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BFBFB"/>
                </a:clrFrom>
                <a:clrTo>
                  <a:srgbClr val="FBFB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2138" y="5424488"/>
              <a:ext cx="1279525" cy="1389062"/>
            </a:xfrm>
            <a:prstGeom prst="rect">
              <a:avLst/>
            </a:prstGeom>
            <a:grpFill/>
            <a:ln w="28575">
              <a:solidFill>
                <a:srgbClr val="FF0000"/>
              </a:solidFill>
              <a:miter lim="800000"/>
              <a:headEnd/>
              <a:tailEnd/>
            </a:ln>
            <a:extLst/>
          </p:spPr>
        </p:pic>
      </p:grpSp>
      <p:pic>
        <p:nvPicPr>
          <p:cNvPr id="46" name="Picture 2" descr="C:\Users\Tobias Stockmanns\Documents\Verwaltung\MVD_TDR\integration\pictures\cool_01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124744"/>
            <a:ext cx="1343860" cy="1389600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7" name="Straight Arrow Connector 48"/>
          <p:cNvCxnSpPr/>
          <p:nvPr/>
        </p:nvCxnSpPr>
        <p:spPr bwMode="auto">
          <a:xfrm flipH="1">
            <a:off x="1476375" y="2565400"/>
            <a:ext cx="1584325" cy="287338"/>
          </a:xfrm>
          <a:prstGeom prst="straightConnector1">
            <a:avLst/>
          </a:prstGeom>
          <a:ln w="76200" cmpd="tri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50"/>
          <p:cNvCxnSpPr/>
          <p:nvPr/>
        </p:nvCxnSpPr>
        <p:spPr bwMode="auto">
          <a:xfrm flipH="1">
            <a:off x="2051720" y="2492896"/>
            <a:ext cx="2664296" cy="576064"/>
          </a:xfrm>
          <a:prstGeom prst="straightConnector1">
            <a:avLst/>
          </a:prstGeom>
          <a:ln w="76200" cmpd="tri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9527645"/>
      </p:ext>
    </p:extLst>
  </p:cSld>
  <p:clrMapOvr>
    <a:masterClrMapping/>
  </p:clrMapOvr>
  <p:transition xmlns:p14="http://schemas.microsoft.com/office/powerpoint/2010/main" advTm="21341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ChangeArrowheads="1"/>
          </p:cNvSpPr>
          <p:nvPr/>
        </p:nvSpPr>
        <p:spPr bwMode="auto">
          <a:xfrm>
            <a:off x="1554163" y="116632"/>
            <a:ext cx="5470668" cy="51077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+mn-lt"/>
              </a:rPr>
              <a:t>Requirements for Particle Identification</a:t>
            </a:r>
          </a:p>
        </p:txBody>
      </p:sp>
      <p:pic>
        <p:nvPicPr>
          <p:cNvPr id="70658" name="Picture 2" descr="D:\svn\panda\Talks\20091210 - (Panda) GSI\sectio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3525" y="846882"/>
            <a:ext cx="3019425" cy="2592388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</p:pic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3440113" y="3009057"/>
            <a:ext cx="5476875" cy="430213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it-IT" sz="2200">
                <a:solidFill>
                  <a:srgbClr val="FF0000"/>
                </a:solidFill>
                <a:latin typeface="+mn-lt"/>
              </a:rPr>
              <a:t>MVD, TPC/STT, Cherenkov, EMC, MDT… </a:t>
            </a:r>
          </a:p>
        </p:txBody>
      </p:sp>
      <p:sp>
        <p:nvSpPr>
          <p:cNvPr id="21509" name="TextBox 5"/>
          <p:cNvSpPr>
            <a:spLocks noChangeArrowheads="1"/>
          </p:cNvSpPr>
          <p:nvPr/>
        </p:nvSpPr>
        <p:spPr bwMode="auto">
          <a:xfrm>
            <a:off x="3476625" y="810370"/>
            <a:ext cx="5367338" cy="17875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200">
                <a:latin typeface="+mn-lt"/>
              </a:rPr>
              <a:t>different detectors for PID</a:t>
            </a:r>
          </a:p>
          <a:p>
            <a:pPr algn="ctr">
              <a:lnSpc>
                <a:spcPct val="150000"/>
              </a:lnSpc>
            </a:pPr>
            <a:r>
              <a:rPr lang="it-IT" sz="2200">
                <a:latin typeface="+mn-lt"/>
              </a:rPr>
              <a:t>covering</a:t>
            </a:r>
          </a:p>
          <a:p>
            <a:pPr algn="ctr">
              <a:lnSpc>
                <a:spcPct val="150000"/>
              </a:lnSpc>
            </a:pPr>
            <a:r>
              <a:rPr lang="it-IT" sz="2200">
                <a:latin typeface="+mn-lt"/>
              </a:rPr>
              <a:t>different momentum/angle ranges</a:t>
            </a:r>
          </a:p>
        </p:txBody>
      </p:sp>
      <p:sp>
        <p:nvSpPr>
          <p:cNvPr id="9222" name="TextBox 6"/>
          <p:cNvSpPr txBox="1">
            <a:spLocks noChangeArrowheads="1"/>
          </p:cNvSpPr>
          <p:nvPr/>
        </p:nvSpPr>
        <p:spPr bwMode="auto">
          <a:xfrm>
            <a:off x="244475" y="3709145"/>
            <a:ext cx="8672513" cy="2124075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FF0000"/>
              </a:buClr>
              <a:buFont typeface="Wingdings" charset="0"/>
              <a:buChar char="Ø"/>
            </a:pPr>
            <a:r>
              <a:rPr lang="it-IT" sz="2200">
                <a:latin typeface="+mn-lt"/>
              </a:rPr>
              <a:t> handling of different PID signals (dE/dx, </a:t>
            </a:r>
            <a:r>
              <a:rPr lang="it-IT" sz="2200">
                <a:latin typeface="+mn-lt"/>
                <a:sym typeface="Symbol" charset="0"/>
              </a:rPr>
              <a:t></a:t>
            </a:r>
            <a:r>
              <a:rPr lang="it-IT" sz="2200" baseline="-25000">
                <a:latin typeface="+mn-lt"/>
                <a:sym typeface="Symbol" charset="0"/>
              </a:rPr>
              <a:t>C</a:t>
            </a:r>
            <a:r>
              <a:rPr lang="it-IT" sz="2200">
                <a:latin typeface="+mn-lt"/>
                <a:sym typeface="Symbol" charset="0"/>
              </a:rPr>
              <a:t>, EMC shower, …)</a:t>
            </a:r>
          </a:p>
          <a:p>
            <a:pPr eaLnBrk="1" hangingPunct="1">
              <a:lnSpc>
                <a:spcPct val="150000"/>
              </a:lnSpc>
              <a:buClr>
                <a:srgbClr val="FF0000"/>
              </a:buClr>
              <a:buFont typeface="Wingdings" charset="0"/>
              <a:buChar char="Ø"/>
            </a:pPr>
            <a:r>
              <a:rPr lang="it-IT" sz="2200">
                <a:latin typeface="+mn-lt"/>
                <a:sym typeface="Symbol" charset="0"/>
              </a:rPr>
              <a:t> </a:t>
            </a:r>
            <a:r>
              <a:rPr lang="it-IT" sz="2200">
                <a:solidFill>
                  <a:srgbClr val="FF0000"/>
                </a:solidFill>
                <a:latin typeface="+mn-lt"/>
                <a:sym typeface="Symbol" charset="0"/>
              </a:rPr>
              <a:t>combining several PID detectors to improve identification</a:t>
            </a:r>
          </a:p>
          <a:p>
            <a:pPr algn="just" eaLnBrk="1" hangingPunct="1">
              <a:lnSpc>
                <a:spcPct val="150000"/>
              </a:lnSpc>
              <a:buClr>
                <a:srgbClr val="FF0000"/>
              </a:buClr>
              <a:buFont typeface="Wingdings" charset="0"/>
              <a:buChar char="Ø"/>
            </a:pPr>
            <a:r>
              <a:rPr lang="it-IT" sz="2200">
                <a:latin typeface="+mn-lt"/>
                <a:sym typeface="Symbol" charset="0"/>
              </a:rPr>
              <a:t> if one detector does not contribute to PID, it should not 	decrease the identification perfomances</a:t>
            </a:r>
            <a:endParaRPr lang="it-IT" sz="2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9515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ChangeArrowheads="1"/>
          </p:cNvSpPr>
          <p:nvPr/>
        </p:nvSpPr>
        <p:spPr bwMode="auto">
          <a:xfrm>
            <a:off x="1212850" y="548680"/>
            <a:ext cx="5932183" cy="51077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+mn-lt"/>
              </a:rPr>
              <a:t>Requirements for Particle Identification (II)</a:t>
            </a:r>
          </a:p>
        </p:txBody>
      </p:sp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227013" y="3469680"/>
            <a:ext cx="8672512" cy="1108075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FF0000"/>
              </a:buClr>
              <a:buFont typeface="Wingdings" charset="0"/>
              <a:buChar char="Ø"/>
            </a:pPr>
            <a:r>
              <a:rPr lang="it-IT" sz="2200">
                <a:latin typeface="+mn-lt"/>
              </a:rPr>
              <a:t> PID procedure should be as much as possible </a:t>
            </a:r>
            <a:r>
              <a:rPr lang="it-IT" sz="2200">
                <a:solidFill>
                  <a:srgbClr val="FF0000"/>
                </a:solidFill>
                <a:latin typeface="+mn-lt"/>
              </a:rPr>
              <a:t>automatic</a:t>
            </a:r>
            <a:endParaRPr lang="it-IT" sz="2200">
              <a:solidFill>
                <a:srgbClr val="FF0000"/>
              </a:solidFill>
              <a:latin typeface="+mn-lt"/>
              <a:sym typeface="Symbol" charset="0"/>
            </a:endParaRPr>
          </a:p>
          <a:p>
            <a:pPr eaLnBrk="1" hangingPunct="1">
              <a:lnSpc>
                <a:spcPct val="150000"/>
              </a:lnSpc>
              <a:buClr>
                <a:srgbClr val="FF0000"/>
              </a:buClr>
              <a:buFont typeface="Wingdings" charset="0"/>
              <a:buChar char="Ø"/>
            </a:pPr>
            <a:r>
              <a:rPr lang="it-IT" sz="2200">
                <a:latin typeface="+mn-lt"/>
                <a:sym typeface="Symbol" charset="0"/>
              </a:rPr>
              <a:t> PID depends also on </a:t>
            </a:r>
            <a:r>
              <a:rPr lang="it-IT" sz="2200">
                <a:solidFill>
                  <a:srgbClr val="FF0000"/>
                </a:solidFill>
                <a:latin typeface="+mn-lt"/>
                <a:sym typeface="Symbol" charset="0"/>
              </a:rPr>
              <a:t>analysis</a:t>
            </a:r>
            <a:endParaRPr lang="it-IT" sz="2200">
              <a:latin typeface="+mn-lt"/>
              <a:sym typeface="Symbo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5600" y="5003205"/>
            <a:ext cx="3173413" cy="857250"/>
          </a:xfrm>
          <a:prstGeom prst="stripedRightArrow">
            <a:avLst/>
          </a:prstGeom>
          <a:solidFill>
            <a:srgbClr val="FFFF00"/>
          </a:solidFill>
          <a:ln>
            <a:solidFill>
              <a:schemeClr val="accent6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200" dirty="0">
                <a:latin typeface="+mn-lt"/>
                <a:ea typeface="+mn-ea"/>
              </a:rPr>
              <a:t>we need to separate</a:t>
            </a:r>
          </a:p>
        </p:txBody>
      </p:sp>
      <p:sp>
        <p:nvSpPr>
          <p:cNvPr id="10245" name="TextBox 4"/>
          <p:cNvSpPr txBox="1">
            <a:spLocks noChangeArrowheads="1"/>
          </p:cNvSpPr>
          <p:nvPr/>
        </p:nvSpPr>
        <p:spPr bwMode="auto">
          <a:xfrm>
            <a:off x="3878263" y="4900018"/>
            <a:ext cx="4724370" cy="1079783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chemeClr val="tx1"/>
              </a:buClr>
              <a:buFont typeface="Wingdings" charset="0"/>
              <a:buChar char="Ø"/>
            </a:pPr>
            <a:r>
              <a:rPr lang="it-IT" sz="2200">
                <a:latin typeface="+mn-lt"/>
              </a:rPr>
              <a:t> </a:t>
            </a:r>
            <a:r>
              <a:rPr lang="it-IT" sz="2200">
                <a:solidFill>
                  <a:srgbClr val="FF0000"/>
                </a:solidFill>
                <a:latin typeface="+mn-lt"/>
              </a:rPr>
              <a:t>Detector response (i.e. resolution)</a:t>
            </a:r>
          </a:p>
          <a:p>
            <a:pPr eaLnBrk="1" hangingPunct="1">
              <a:lnSpc>
                <a:spcPct val="150000"/>
              </a:lnSpc>
              <a:buClr>
                <a:schemeClr val="tx1"/>
              </a:buClr>
              <a:buFont typeface="Wingdings" charset="0"/>
              <a:buChar char="Ø"/>
            </a:pPr>
            <a:r>
              <a:rPr lang="it-IT" sz="2200">
                <a:latin typeface="+mn-lt"/>
              </a:rPr>
              <a:t> </a:t>
            </a:r>
            <a:r>
              <a:rPr lang="it-IT" sz="2200">
                <a:solidFill>
                  <a:srgbClr val="FF0000"/>
                </a:solidFill>
                <a:latin typeface="+mn-lt"/>
              </a:rPr>
              <a:t>Event/track selection (analysis)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7013" y="1205905"/>
            <a:ext cx="8672512" cy="21240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FF0000"/>
              </a:buClr>
              <a:buFont typeface="Wingdings" charset="0"/>
              <a:buChar char="Ø"/>
            </a:pPr>
            <a:r>
              <a:rPr lang="it-IT" sz="2200">
                <a:solidFill>
                  <a:srgbClr val="000099"/>
                </a:solidFill>
                <a:latin typeface="+mn-lt"/>
              </a:rPr>
              <a:t> handling of different PID signals (dE/dx, </a:t>
            </a:r>
            <a:r>
              <a:rPr lang="it-IT" sz="2200">
                <a:solidFill>
                  <a:srgbClr val="000099"/>
                </a:solidFill>
                <a:latin typeface="+mn-lt"/>
                <a:sym typeface="Symbol" charset="0"/>
              </a:rPr>
              <a:t></a:t>
            </a:r>
            <a:r>
              <a:rPr lang="it-IT" sz="2200" baseline="-25000">
                <a:solidFill>
                  <a:srgbClr val="000099"/>
                </a:solidFill>
                <a:latin typeface="+mn-lt"/>
                <a:sym typeface="Symbol" charset="0"/>
              </a:rPr>
              <a:t>C</a:t>
            </a:r>
            <a:r>
              <a:rPr lang="it-IT" sz="2200">
                <a:solidFill>
                  <a:srgbClr val="000099"/>
                </a:solidFill>
                <a:latin typeface="+mn-lt"/>
                <a:sym typeface="Symbol" charset="0"/>
              </a:rPr>
              <a:t>, EMC shower, …)</a:t>
            </a:r>
          </a:p>
          <a:p>
            <a:pPr eaLnBrk="1" hangingPunct="1">
              <a:lnSpc>
                <a:spcPct val="150000"/>
              </a:lnSpc>
              <a:buClr>
                <a:srgbClr val="FF0000"/>
              </a:buClr>
              <a:buFont typeface="Wingdings" charset="0"/>
              <a:buChar char="Ø"/>
            </a:pPr>
            <a:r>
              <a:rPr lang="it-IT" sz="2200">
                <a:solidFill>
                  <a:srgbClr val="000099"/>
                </a:solidFill>
                <a:latin typeface="+mn-lt"/>
                <a:sym typeface="Symbol" charset="0"/>
              </a:rPr>
              <a:t> combining several PID detectors to improve identification</a:t>
            </a:r>
          </a:p>
          <a:p>
            <a:pPr algn="just" eaLnBrk="1" hangingPunct="1">
              <a:lnSpc>
                <a:spcPct val="150000"/>
              </a:lnSpc>
              <a:buClr>
                <a:srgbClr val="FF0000"/>
              </a:buClr>
              <a:buFont typeface="Wingdings" charset="0"/>
              <a:buChar char="Ø"/>
            </a:pPr>
            <a:r>
              <a:rPr lang="it-IT" sz="2200">
                <a:solidFill>
                  <a:srgbClr val="000099"/>
                </a:solidFill>
                <a:latin typeface="+mn-lt"/>
                <a:sym typeface="Symbol" charset="0"/>
              </a:rPr>
              <a:t> if one detector does not contribute to PID, it should not 	decrease the identification perfomances</a:t>
            </a:r>
            <a:endParaRPr lang="it-IT" sz="2200">
              <a:solidFill>
                <a:srgbClr val="0000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1013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/>
      <p:bldP spid="4" grpId="0" animBg="1"/>
      <p:bldP spid="1024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572000" y="2600623"/>
            <a:ext cx="4248150" cy="34559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030" name="AutoShape 2"/>
          <p:cNvSpPr>
            <a:spLocks noChangeArrowheads="1"/>
          </p:cNvSpPr>
          <p:nvPr/>
        </p:nvSpPr>
        <p:spPr bwMode="auto">
          <a:xfrm>
            <a:off x="2446338" y="260648"/>
            <a:ext cx="4038091" cy="51077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>
                <a:solidFill>
                  <a:srgbClr val="FF0000"/>
                </a:solidFill>
                <a:latin typeface="+mn-lt"/>
              </a:rPr>
              <a:t>Probability Density Function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0038" y="1136948"/>
            <a:ext cx="8543925" cy="90024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dirty="0">
                <a:latin typeface="+mn-lt"/>
                <a:ea typeface="+mn-ea"/>
              </a:rPr>
              <a:t>a function that describes the relative likelihood for a random variable to occur at a given point in the observation space </a:t>
            </a:r>
            <a:r>
              <a:rPr lang="en-US" dirty="0">
                <a:solidFill>
                  <a:srgbClr val="FF0000"/>
                </a:solidFill>
                <a:latin typeface="+mn-lt"/>
                <a:ea typeface="+mn-ea"/>
              </a:rPr>
              <a:t>(Wikipedia)</a:t>
            </a:r>
            <a:endParaRPr lang="it-IT" dirty="0"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1032" name="TextBox 5"/>
          <p:cNvSpPr>
            <a:spLocks noChangeArrowheads="1"/>
          </p:cNvSpPr>
          <p:nvPr/>
        </p:nvSpPr>
        <p:spPr bwMode="auto">
          <a:xfrm>
            <a:off x="409575" y="2706986"/>
            <a:ext cx="3274028" cy="660083"/>
          </a:xfrm>
          <a:prstGeom prst="downArrowCallout">
            <a:avLst>
              <a:gd name="adj1" fmla="val 25005"/>
              <a:gd name="adj2" fmla="val 24981"/>
              <a:gd name="adj3" fmla="val 25000"/>
              <a:gd name="adj4" fmla="val 6497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200">
                <a:latin typeface="+mn-lt"/>
              </a:rPr>
              <a:t>i.e. Gaussian distribution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36550" y="4069061"/>
            <a:ext cx="3703638" cy="1997075"/>
            <a:chOff x="299979" y="2990844"/>
            <a:chExt cx="3703900" cy="1997098"/>
          </a:xfrm>
        </p:grpSpPr>
        <p:pic>
          <p:nvPicPr>
            <p:cNvPr id="72706" name="Picture 2" descr="http://upload.wikimedia.org/wikipedia/commons/8/89/Boxplot_vs_PDF.png"/>
            <p:cNvPicPr>
              <a:picLocks noChangeAspect="1" noChangeArrowheads="1"/>
            </p:cNvPicPr>
            <p:nvPr/>
          </p:nvPicPr>
          <p:blipFill>
            <a:blip r:embed="rId4"/>
            <a:srcRect l="16125" t="65132" r="16125"/>
            <a:stretch>
              <a:fillRect/>
            </a:stretch>
          </p:blipFill>
          <p:spPr bwMode="auto">
            <a:xfrm>
              <a:off x="299979" y="2990844"/>
              <a:ext cx="3703900" cy="1982810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</p:pic>
        <p:graphicFrame>
          <p:nvGraphicFramePr>
            <p:cNvPr id="1027" name="Object 3"/>
            <p:cNvGraphicFramePr>
              <a:graphicFrameLocks noChangeAspect="1"/>
            </p:cNvGraphicFramePr>
            <p:nvPr/>
          </p:nvGraphicFramePr>
          <p:xfrm>
            <a:off x="592083" y="3100382"/>
            <a:ext cx="805434" cy="5476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28" name="Equation" r:id="rId5" imgW="317160" imgH="215640" progId="Equation.3">
                    <p:embed/>
                  </p:oleObj>
                </mc:Choice>
                <mc:Fallback>
                  <p:oleObj name="Equation" r:id="rId5" imgW="31716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2083" y="3100382"/>
                          <a:ext cx="805434" cy="5476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8" name="Object 4"/>
            <p:cNvGraphicFramePr>
              <a:graphicFrameLocks noChangeAspect="1"/>
            </p:cNvGraphicFramePr>
            <p:nvPr/>
          </p:nvGraphicFramePr>
          <p:xfrm>
            <a:off x="3403584" y="4633929"/>
            <a:ext cx="322262" cy="354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29" name="Equation" r:id="rId7" imgW="126720" imgH="139680" progId="Equation.3">
                    <p:embed/>
                  </p:oleObj>
                </mc:Choice>
                <mc:Fallback>
                  <p:oleObj name="Equation" r:id="rId7" imgW="12672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3584" y="4633929"/>
                          <a:ext cx="322262" cy="3540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34" name="TextBox 11"/>
          <p:cNvSpPr txBox="1">
            <a:spLocks noChangeArrowheads="1"/>
          </p:cNvSpPr>
          <p:nvPr/>
        </p:nvSpPr>
        <p:spPr bwMode="auto">
          <a:xfrm>
            <a:off x="257175" y="3554711"/>
            <a:ext cx="368151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it-IT" sz="2200">
                <a:latin typeface="+mn-lt"/>
              </a:rPr>
              <a:t>Probability Density Function</a:t>
            </a: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618038" y="2633961"/>
            <a:ext cx="4152900" cy="3195637"/>
            <a:chOff x="4618038" y="3246438"/>
            <a:chExt cx="4152900" cy="3195646"/>
          </a:xfrm>
        </p:grpSpPr>
        <p:graphicFrame>
          <p:nvGraphicFramePr>
            <p:cNvPr id="1026" name="Object 6"/>
            <p:cNvGraphicFramePr>
              <a:graphicFrameLocks noChangeAspect="1"/>
            </p:cNvGraphicFramePr>
            <p:nvPr/>
          </p:nvGraphicFramePr>
          <p:xfrm>
            <a:off x="5046669" y="4122747"/>
            <a:ext cx="2962275" cy="2319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30" name="Formel" r:id="rId9" imgW="1168200" imgH="914400" progId="Equation.3">
                    <p:embed/>
                  </p:oleObj>
                </mc:Choice>
                <mc:Fallback>
                  <p:oleObj name="Formel" r:id="rId9" imgW="1168200" imgH="914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46669" y="4122747"/>
                          <a:ext cx="2962275" cy="23193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6" name="TextBox 12"/>
            <p:cNvSpPr txBox="1">
              <a:spLocks noChangeArrowheads="1"/>
            </p:cNvSpPr>
            <p:nvPr/>
          </p:nvSpPr>
          <p:spPr bwMode="auto">
            <a:xfrm>
              <a:off x="4618038" y="3246438"/>
              <a:ext cx="4152900" cy="769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it-IT" sz="2200">
                  <a:solidFill>
                    <a:srgbClr val="FF0000"/>
                  </a:solidFill>
                  <a:latin typeface="+mn-lt"/>
                </a:rPr>
                <a:t>probability to find a variable</a:t>
              </a:r>
            </a:p>
            <a:p>
              <a:pPr algn="ctr" eaLnBrk="1" hangingPunct="1"/>
              <a:r>
                <a:rPr lang="it-IT" sz="2200">
                  <a:solidFill>
                    <a:srgbClr val="FF0000"/>
                  </a:solidFill>
                  <a:latin typeface="+mn-lt"/>
                </a:rPr>
                <a:t>in a given range [a,b]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198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2" grpId="0" animBg="1"/>
      <p:bldP spid="103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AutoShape 2"/>
          <p:cNvSpPr>
            <a:spLocks noChangeArrowheads="1"/>
          </p:cNvSpPr>
          <p:nvPr/>
        </p:nvSpPr>
        <p:spPr bwMode="auto">
          <a:xfrm>
            <a:off x="2285445" y="332656"/>
            <a:ext cx="4486923" cy="51077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>
                <a:solidFill>
                  <a:srgbClr val="FF0000"/>
                </a:solidFill>
                <a:latin typeface="+mn-lt"/>
              </a:rPr>
              <a:t>Probability Density Function - II</a:t>
            </a:r>
          </a:p>
        </p:txBody>
      </p:sp>
      <p:grpSp>
        <p:nvGrpSpPr>
          <p:cNvPr id="2052" name="Group 9"/>
          <p:cNvGrpSpPr>
            <a:grpSpLocks/>
          </p:cNvGrpSpPr>
          <p:nvPr/>
        </p:nvGrpSpPr>
        <p:grpSpPr bwMode="auto">
          <a:xfrm>
            <a:off x="401082" y="916856"/>
            <a:ext cx="4089400" cy="3376613"/>
            <a:chOff x="190500" y="1457325"/>
            <a:chExt cx="4089400" cy="3376613"/>
          </a:xfrm>
        </p:grpSpPr>
        <p:pic>
          <p:nvPicPr>
            <p:cNvPr id="2058" name="Picture 3" descr="C:\Tlusty\Documents\hadmeet03\method\pid7\trans\img4.pn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2F2F2"/>
                </a:clrFrom>
                <a:clrTo>
                  <a:srgbClr val="F2F2F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" y="1493838"/>
              <a:ext cx="4089400" cy="33401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059" name="TextBox 4"/>
            <p:cNvSpPr txBox="1">
              <a:spLocks noChangeArrowheads="1"/>
            </p:cNvSpPr>
            <p:nvPr/>
          </p:nvSpPr>
          <p:spPr bwMode="auto">
            <a:xfrm>
              <a:off x="1760538" y="1457325"/>
              <a:ext cx="100219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it-IT">
                  <a:latin typeface="+mn-lt"/>
                </a:rPr>
                <a:t>HADES</a:t>
              </a:r>
            </a:p>
          </p:txBody>
        </p:sp>
      </p:grpSp>
      <p:sp>
        <p:nvSpPr>
          <p:cNvPr id="2055" name="TextBox 7"/>
          <p:cNvSpPr txBox="1">
            <a:spLocks noChangeArrowheads="1"/>
          </p:cNvSpPr>
          <p:nvPr/>
        </p:nvSpPr>
        <p:spPr bwMode="auto">
          <a:xfrm>
            <a:off x="4563507" y="2004294"/>
            <a:ext cx="4301177" cy="2277547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it-IT" sz="2400">
                <a:latin typeface="+mn-lt"/>
              </a:rPr>
              <a:t>For each particle hypothesis</a:t>
            </a:r>
          </a:p>
          <a:p>
            <a:pPr eaLnBrk="1" hangingPunct="1">
              <a:lnSpc>
                <a:spcPct val="150000"/>
              </a:lnSpc>
            </a:pPr>
            <a:r>
              <a:rPr lang="it-IT" sz="2400">
                <a:latin typeface="+mn-lt"/>
              </a:rPr>
              <a:t>calculation of (normalized) </a:t>
            </a:r>
            <a:r>
              <a:rPr lang="it-IT" sz="2400">
                <a:solidFill>
                  <a:srgbClr val="FF0000"/>
                </a:solidFill>
                <a:latin typeface="+mn-lt"/>
              </a:rPr>
              <a:t>pdf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Ø"/>
            </a:pPr>
            <a:r>
              <a:rPr lang="it-IT" sz="2400">
                <a:latin typeface="+mn-lt"/>
              </a:rPr>
              <a:t> from simulation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Ø"/>
            </a:pPr>
            <a:r>
              <a:rPr lang="it-IT" sz="2400">
                <a:latin typeface="+mn-lt"/>
              </a:rPr>
              <a:t> from experimental data</a:t>
            </a:r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401082" y="4755431"/>
            <a:ext cx="5842000" cy="1200150"/>
            <a:chOff x="190500" y="5295900"/>
            <a:chExt cx="5842000" cy="1200150"/>
          </a:xfrm>
        </p:grpSpPr>
        <p:sp>
          <p:nvSpPr>
            <p:cNvPr id="2" name="TextBox 6"/>
            <p:cNvSpPr txBox="1">
              <a:spLocks noChangeArrowheads="1"/>
            </p:cNvSpPr>
            <p:nvPr/>
          </p:nvSpPr>
          <p:spPr bwMode="auto">
            <a:xfrm>
              <a:off x="190500" y="5295900"/>
              <a:ext cx="5842000" cy="120015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it-IT" sz="2400">
                  <a:latin typeface="+mn-lt"/>
                </a:rPr>
                <a:t>x – </a:t>
              </a:r>
              <a:r>
                <a:rPr lang="it-IT" sz="2400">
                  <a:solidFill>
                    <a:srgbClr val="FF0000"/>
                  </a:solidFill>
                  <a:latin typeface="+mn-lt"/>
                </a:rPr>
                <a:t>signal</a:t>
              </a:r>
              <a:r>
                <a:rPr lang="it-IT" sz="2400">
                  <a:latin typeface="+mn-lt"/>
                </a:rPr>
                <a:t> (p, dE/dx, </a:t>
              </a:r>
              <a:r>
                <a:rPr lang="it-IT" sz="2400">
                  <a:latin typeface="+mn-lt"/>
                  <a:sym typeface="Symbol" charset="0"/>
                </a:rPr>
                <a:t></a:t>
              </a:r>
              <a:r>
                <a:rPr lang="it-IT" sz="2400" baseline="-25000">
                  <a:latin typeface="+mn-lt"/>
                  <a:sym typeface="Symbol" charset="0"/>
                </a:rPr>
                <a:t>C</a:t>
              </a:r>
              <a:r>
                <a:rPr lang="it-IT" sz="2400">
                  <a:latin typeface="+mn-lt"/>
                  <a:sym typeface="Symbol" charset="0"/>
                </a:rPr>
                <a:t>…)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it-IT" sz="2400">
                  <a:latin typeface="+mn-lt"/>
                  <a:sym typeface="Symbol" charset="0"/>
                </a:rPr>
                <a:t>h – </a:t>
              </a:r>
              <a:r>
                <a:rPr lang="it-IT" sz="2400">
                  <a:solidFill>
                    <a:srgbClr val="FF0000"/>
                  </a:solidFill>
                  <a:latin typeface="+mn-lt"/>
                  <a:sym typeface="Symbol" charset="0"/>
                </a:rPr>
                <a:t>particle hyp </a:t>
              </a:r>
              <a:r>
                <a:rPr lang="it-IT" sz="2400">
                  <a:latin typeface="+mn-lt"/>
                  <a:sym typeface="Symbol" charset="0"/>
                </a:rPr>
                <a:t>(e, , , K, p)</a:t>
              </a:r>
              <a:endParaRPr lang="it-IT" sz="2400">
                <a:latin typeface="+mn-lt"/>
              </a:endParaRPr>
            </a:p>
          </p:txBody>
        </p:sp>
        <p:graphicFrame>
          <p:nvGraphicFramePr>
            <p:cNvPr id="2050" name="Object 2"/>
            <p:cNvGraphicFramePr>
              <a:graphicFrameLocks noChangeAspect="1"/>
            </p:cNvGraphicFramePr>
            <p:nvPr/>
          </p:nvGraphicFramePr>
          <p:xfrm>
            <a:off x="4259263" y="5364163"/>
            <a:ext cx="1700212" cy="803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60" name="Formel" r:id="rId5" imgW="457200" imgH="215640" progId="Equation.3">
                    <p:embed/>
                  </p:oleObj>
                </mc:Choice>
                <mc:Fallback>
                  <p:oleObj name="Formel" r:id="rId5" imgW="45720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59263" y="5364163"/>
                          <a:ext cx="1700212" cy="803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TextBox 8"/>
          <p:cNvSpPr>
            <a:spLocks noChangeArrowheads="1"/>
          </p:cNvSpPr>
          <p:nvPr/>
        </p:nvSpPr>
        <p:spPr bwMode="auto">
          <a:xfrm>
            <a:off x="3659549" y="1208956"/>
            <a:ext cx="2379416" cy="707886"/>
          </a:xfrm>
          <a:prstGeom prst="leftArrowCallout">
            <a:avLst>
              <a:gd name="adj1" fmla="val 25000"/>
              <a:gd name="adj2" fmla="val 25000"/>
              <a:gd name="adj3" fmla="val 24985"/>
              <a:gd name="adj4" fmla="val 64977"/>
            </a:avLst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2000">
                <a:latin typeface="+mn-lt"/>
              </a:rPr>
              <a:t>gaussian</a:t>
            </a:r>
          </a:p>
          <a:p>
            <a:pPr algn="ctr"/>
            <a:r>
              <a:rPr lang="it-IT" sz="2000">
                <a:latin typeface="+mn-lt"/>
              </a:rPr>
              <a:t>distributions</a:t>
            </a:r>
          </a:p>
        </p:txBody>
      </p:sp>
      <p:sp>
        <p:nvSpPr>
          <p:cNvPr id="2057" name="TextBox 9"/>
          <p:cNvSpPr txBox="1">
            <a:spLocks noChangeArrowheads="1"/>
          </p:cNvSpPr>
          <p:nvPr/>
        </p:nvSpPr>
        <p:spPr bwMode="auto">
          <a:xfrm>
            <a:off x="6316107" y="4933231"/>
            <a:ext cx="264838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it-IT" sz="2400">
                <a:latin typeface="+mn-lt"/>
              </a:rPr>
              <a:t>depends on</a:t>
            </a:r>
          </a:p>
          <a:p>
            <a:pPr eaLnBrk="1" hangingPunct="1"/>
            <a:r>
              <a:rPr lang="it-IT" sz="2400">
                <a:latin typeface="+mn-lt"/>
              </a:rPr>
              <a:t>detector response</a:t>
            </a:r>
          </a:p>
        </p:txBody>
      </p:sp>
    </p:spTree>
    <p:extLst>
      <p:ext uri="{BB962C8B-B14F-4D97-AF65-F5344CB8AC3E}">
        <p14:creationId xmlns:p14="http://schemas.microsoft.com/office/powerpoint/2010/main" val="34270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 animBg="1"/>
      <p:bldP spid="9" grpId="0" animBg="1"/>
      <p:bldP spid="205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755650" y="4040932"/>
            <a:ext cx="7777163" cy="18716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3" name="Rectangle 12"/>
          <p:cNvSpPr/>
          <p:nvPr/>
        </p:nvSpPr>
        <p:spPr>
          <a:xfrm>
            <a:off x="900113" y="1377107"/>
            <a:ext cx="3527425" cy="15113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078" name="AutoShape 2"/>
          <p:cNvSpPr>
            <a:spLocks noChangeArrowheads="1"/>
          </p:cNvSpPr>
          <p:nvPr/>
        </p:nvSpPr>
        <p:spPr bwMode="auto">
          <a:xfrm>
            <a:off x="3014663" y="116632"/>
            <a:ext cx="3054350" cy="5111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>
                <a:solidFill>
                  <a:srgbClr val="FF0000"/>
                </a:solidFill>
                <a:latin typeface="+mn-lt"/>
              </a:rPr>
              <a:t>The Bayes Theorem</a:t>
            </a:r>
          </a:p>
        </p:txBody>
      </p:sp>
      <p:sp>
        <p:nvSpPr>
          <p:cNvPr id="3079" name="TextBox 2"/>
          <p:cNvSpPr>
            <a:spLocks noChangeArrowheads="1"/>
          </p:cNvSpPr>
          <p:nvPr/>
        </p:nvSpPr>
        <p:spPr bwMode="auto">
          <a:xfrm>
            <a:off x="750888" y="700832"/>
            <a:ext cx="6821849" cy="510778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 dirty="0" err="1">
                <a:latin typeface="+mn-lt"/>
              </a:rPr>
              <a:t>If</a:t>
            </a:r>
            <a:r>
              <a:rPr lang="it-IT" sz="2400" dirty="0">
                <a:latin typeface="+mn-lt"/>
              </a:rPr>
              <a:t> </a:t>
            </a:r>
            <a:r>
              <a:rPr lang="it-IT" sz="2400" dirty="0" err="1">
                <a:latin typeface="+mn-lt"/>
              </a:rPr>
              <a:t>many</a:t>
            </a:r>
            <a:r>
              <a:rPr lang="it-IT" sz="2400" dirty="0">
                <a:latin typeface="+mn-lt"/>
              </a:rPr>
              <a:t> detectors/</a:t>
            </a:r>
            <a:r>
              <a:rPr lang="it-IT" sz="2400" dirty="0" err="1">
                <a:latin typeface="+mn-lt"/>
              </a:rPr>
              <a:t>algorithms</a:t>
            </a:r>
            <a:r>
              <a:rPr lang="it-IT" sz="2400" dirty="0">
                <a:latin typeface="+mn-lt"/>
              </a:rPr>
              <a:t> </a:t>
            </a:r>
            <a:r>
              <a:rPr lang="it-IT" sz="2400" dirty="0" err="1" smtClean="0">
                <a:latin typeface="+mn-lt"/>
              </a:rPr>
              <a:t>contributing</a:t>
            </a:r>
            <a:r>
              <a:rPr lang="it-IT" sz="2400" dirty="0" smtClean="0">
                <a:latin typeface="+mn-lt"/>
              </a:rPr>
              <a:t> </a:t>
            </a:r>
            <a:r>
              <a:rPr lang="it-IT" sz="2400" dirty="0">
                <a:latin typeface="+mn-lt"/>
              </a:rPr>
              <a:t>to PID</a:t>
            </a:r>
          </a:p>
        </p:txBody>
      </p:sp>
      <p:sp>
        <p:nvSpPr>
          <p:cNvPr id="3080" name="TextBox 4"/>
          <p:cNvSpPr txBox="1">
            <a:spLocks noChangeArrowheads="1"/>
          </p:cNvSpPr>
          <p:nvPr/>
        </p:nvSpPr>
        <p:spPr bwMode="auto">
          <a:xfrm>
            <a:off x="4546600" y="1796207"/>
            <a:ext cx="2916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it-IT">
                <a:latin typeface="+mn-lt"/>
              </a:rPr>
              <a:t>k = MVD dE/dx, DRC </a:t>
            </a:r>
            <a:r>
              <a:rPr lang="it-IT">
                <a:latin typeface="+mn-lt"/>
                <a:sym typeface="Symbol" charset="0"/>
              </a:rPr>
              <a:t></a:t>
            </a:r>
            <a:r>
              <a:rPr lang="it-IT" baseline="-25000">
                <a:latin typeface="+mn-lt"/>
                <a:sym typeface="Symbol" charset="0"/>
              </a:rPr>
              <a:t>C</a:t>
            </a:r>
            <a:r>
              <a:rPr lang="it-IT">
                <a:latin typeface="+mn-lt"/>
                <a:sym typeface="Symbol" charset="0"/>
              </a:rPr>
              <a:t>… </a:t>
            </a:r>
            <a:endParaRPr lang="it-IT">
              <a:latin typeface="+mn-lt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176338" y="1504107"/>
            <a:ext cx="2994025" cy="1277938"/>
            <a:chOff x="1176338" y="2260600"/>
            <a:chExt cx="2994025" cy="1277938"/>
          </a:xfrm>
        </p:grpSpPr>
        <p:graphicFrame>
          <p:nvGraphicFramePr>
            <p:cNvPr id="3075" name="Object 2"/>
            <p:cNvGraphicFramePr>
              <a:graphicFrameLocks noChangeAspect="1"/>
            </p:cNvGraphicFramePr>
            <p:nvPr/>
          </p:nvGraphicFramePr>
          <p:xfrm>
            <a:off x="1176338" y="2776538"/>
            <a:ext cx="2994025" cy="762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16" name="Equation" r:id="rId4" imgW="1346040" imgH="342720" progId="Equation.3">
                    <p:embed/>
                  </p:oleObj>
                </mc:Choice>
                <mc:Fallback>
                  <p:oleObj name="Equation" r:id="rId4" imgW="1346040" imgH="3427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76338" y="2776538"/>
                          <a:ext cx="2994025" cy="762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3" name="TextBox 5"/>
            <p:cNvSpPr txBox="1">
              <a:spLocks noChangeArrowheads="1"/>
            </p:cNvSpPr>
            <p:nvPr/>
          </p:nvSpPr>
          <p:spPr bwMode="auto">
            <a:xfrm>
              <a:off x="1535113" y="2260600"/>
              <a:ext cx="2397125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it-IT" sz="2200">
                  <a:solidFill>
                    <a:srgbClr val="FF0000"/>
                  </a:solidFill>
                  <a:latin typeface="+mn-lt"/>
                </a:rPr>
                <a:t>Global Likelihood</a:t>
              </a:r>
            </a:p>
          </p:txBody>
        </p:sp>
      </p:grpSp>
      <p:sp>
        <p:nvSpPr>
          <p:cNvPr id="3082" name="TextBox 7"/>
          <p:cNvSpPr>
            <a:spLocks noChangeArrowheads="1"/>
          </p:cNvSpPr>
          <p:nvPr/>
        </p:nvSpPr>
        <p:spPr bwMode="auto">
          <a:xfrm>
            <a:off x="701675" y="2958257"/>
            <a:ext cx="7704138" cy="91916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it-IT" sz="2400">
                <a:latin typeface="+mn-lt"/>
              </a:rPr>
              <a:t>Probability that a given track with given params </a:t>
            </a:r>
            <a:r>
              <a:rPr lang="it-IT" sz="2400">
                <a:solidFill>
                  <a:srgbClr val="FF0000"/>
                </a:solidFill>
                <a:latin typeface="+mn-lt"/>
              </a:rPr>
              <a:t>x</a:t>
            </a:r>
          </a:p>
          <a:p>
            <a:r>
              <a:rPr lang="it-IT" sz="2400">
                <a:latin typeface="+mn-lt"/>
              </a:rPr>
              <a:t>corresponds to particle type </a:t>
            </a:r>
            <a:r>
              <a:rPr lang="it-IT" sz="2400">
                <a:solidFill>
                  <a:srgbClr val="FF0000"/>
                </a:solidFill>
                <a:latin typeface="+mn-lt"/>
              </a:rPr>
              <a:t>h</a:t>
            </a: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24841"/>
              </p:ext>
            </p:extLst>
          </p:nvPr>
        </p:nvGraphicFramePr>
        <p:xfrm>
          <a:off x="1298575" y="4315570"/>
          <a:ext cx="6596063" cy="157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7" name="Formel" r:id="rId6" imgW="1879560" imgH="558720" progId="Equation.3">
                  <p:embed/>
                </p:oleObj>
              </mc:Choice>
              <mc:Fallback>
                <p:oleObj name="Formel" r:id="rId6" imgW="1879560" imgH="558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8575" y="4315570"/>
                        <a:ext cx="6596063" cy="1570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745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animBg="1"/>
      <p:bldP spid="3080" grpId="0"/>
      <p:bldP spid="308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539750" y="1088877"/>
            <a:ext cx="8135938" cy="16557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graphicFrame>
        <p:nvGraphicFramePr>
          <p:cNvPr id="409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3203798"/>
              </p:ext>
            </p:extLst>
          </p:nvPr>
        </p:nvGraphicFramePr>
        <p:xfrm>
          <a:off x="1298575" y="1134914"/>
          <a:ext cx="6596063" cy="157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4" name="Equation" r:id="rId4" imgW="1879560" imgH="558720" progId="Equation.3">
                  <p:embed/>
                </p:oleObj>
              </mc:Choice>
              <mc:Fallback>
                <p:oleObj name="Equation" r:id="rId4" imgW="1879560" imgH="558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8575" y="1134914"/>
                        <a:ext cx="6596063" cy="157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AutoShape 2"/>
          <p:cNvSpPr>
            <a:spLocks noChangeArrowheads="1"/>
          </p:cNvSpPr>
          <p:nvPr/>
        </p:nvSpPr>
        <p:spPr bwMode="auto">
          <a:xfrm>
            <a:off x="2687638" y="404664"/>
            <a:ext cx="3444959" cy="51077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>
                <a:solidFill>
                  <a:srgbClr val="FF0000"/>
                </a:solidFill>
                <a:latin typeface="+mn-lt"/>
              </a:rPr>
              <a:t>The Bayes Theorem - II</a:t>
            </a:r>
          </a:p>
        </p:txBody>
      </p:sp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967762"/>
              </p:ext>
            </p:extLst>
          </p:nvPr>
        </p:nvGraphicFramePr>
        <p:xfrm>
          <a:off x="738188" y="2814489"/>
          <a:ext cx="118110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5" name="Formel" r:id="rId6" imgW="317160" imgH="215640" progId="Equation.3">
                  <p:embed/>
                </p:oleObj>
              </mc:Choice>
              <mc:Fallback>
                <p:oleObj name="Formel" r:id="rId6" imgW="3171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188" y="2814489"/>
                        <a:ext cx="1181100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417763" y="2814489"/>
            <a:ext cx="5373687" cy="830263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it-IT" sz="2400" i="1">
                <a:solidFill>
                  <a:srgbClr val="FF0000"/>
                </a:solidFill>
                <a:latin typeface="+mn-lt"/>
              </a:rPr>
              <a:t>apriori</a:t>
            </a:r>
            <a:r>
              <a:rPr lang="it-IT" sz="2400">
                <a:latin typeface="+mn-lt"/>
              </a:rPr>
              <a:t> probability to find the particle kind </a:t>
            </a:r>
            <a:r>
              <a:rPr lang="it-IT" sz="2400">
                <a:solidFill>
                  <a:srgbClr val="FF0000"/>
                </a:solidFill>
                <a:latin typeface="+mn-lt"/>
              </a:rPr>
              <a:t>h</a:t>
            </a:r>
            <a:r>
              <a:rPr lang="it-IT" sz="2400">
                <a:latin typeface="+mn-lt"/>
              </a:rPr>
              <a:t> in the detector</a:t>
            </a:r>
          </a:p>
        </p:txBody>
      </p:sp>
      <p:sp>
        <p:nvSpPr>
          <p:cNvPr id="4105" name="TextBox 8"/>
          <p:cNvSpPr txBox="1">
            <a:spLocks noChangeArrowheads="1"/>
          </p:cNvSpPr>
          <p:nvPr/>
        </p:nvSpPr>
        <p:spPr bwMode="auto">
          <a:xfrm>
            <a:off x="5341938" y="4421039"/>
            <a:ext cx="3110497" cy="1169551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it-IT" sz="2400">
                <a:solidFill>
                  <a:srgbClr val="FF0000"/>
                </a:solidFill>
                <a:latin typeface="+mn-lt"/>
              </a:rPr>
              <a:t>P(h) </a:t>
            </a:r>
            <a:r>
              <a:rPr lang="it-IT" sz="2400">
                <a:latin typeface="+mn-lt"/>
              </a:rPr>
              <a:t>depends only on</a:t>
            </a:r>
          </a:p>
          <a:p>
            <a:pPr eaLnBrk="1" hangingPunct="1">
              <a:lnSpc>
                <a:spcPct val="150000"/>
              </a:lnSpc>
            </a:pPr>
            <a:r>
              <a:rPr lang="it-IT" sz="2400">
                <a:latin typeface="+mn-lt"/>
              </a:rPr>
              <a:t>track/event selection</a:t>
            </a:r>
          </a:p>
        </p:txBody>
      </p:sp>
      <p:sp>
        <p:nvSpPr>
          <p:cNvPr id="4106" name="Oval 9"/>
          <p:cNvSpPr>
            <a:spLocks noChangeArrowheads="1"/>
          </p:cNvSpPr>
          <p:nvPr/>
        </p:nvSpPr>
        <p:spPr bwMode="auto">
          <a:xfrm>
            <a:off x="6040438" y="1149202"/>
            <a:ext cx="1339850" cy="519112"/>
          </a:xfrm>
          <a:prstGeom prst="ellipse">
            <a:avLst/>
          </a:prstGeom>
          <a:noFill/>
          <a:ln w="76200" cmpd="tri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4107" name="Oval 10"/>
          <p:cNvSpPr>
            <a:spLocks noChangeArrowheads="1"/>
          </p:cNvSpPr>
          <p:nvPr/>
        </p:nvSpPr>
        <p:spPr bwMode="auto">
          <a:xfrm>
            <a:off x="6516688" y="1793727"/>
            <a:ext cx="1411287" cy="519112"/>
          </a:xfrm>
          <a:prstGeom prst="ellipse">
            <a:avLst/>
          </a:prstGeom>
          <a:noFill/>
          <a:ln w="76200" cmpd="tri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>
              <a:latin typeface="+mn-lt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482600" y="3982889"/>
            <a:ext cx="4662488" cy="2112963"/>
            <a:chOff x="482600" y="4451350"/>
            <a:chExt cx="4662488" cy="2112963"/>
          </a:xfrm>
        </p:grpSpPr>
        <p:pic>
          <p:nvPicPr>
            <p:cNvPr id="4" name="Picture 3" descr="C:\Tlusty\Documents\hadmeet03\method\pid7\trans\img4.png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2F2F2"/>
                </a:clrFrom>
                <a:clrTo>
                  <a:srgbClr val="F2F2F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07" t="4457" r="13837" b="12480"/>
            <a:stretch>
              <a:fillRect/>
            </a:stretch>
          </p:blipFill>
          <p:spPr bwMode="auto">
            <a:xfrm>
              <a:off x="482600" y="4451350"/>
              <a:ext cx="2274888" cy="21129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4108" name="Picture 7" descr="C:\Tlusty\Documents\hadmeet03\method\pid7\trans\img24.png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2F2F2"/>
                </a:clrFrom>
                <a:clrTo>
                  <a:srgbClr val="F2F2F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63" t="932" r="16344" b="13065"/>
            <a:stretch>
              <a:fillRect/>
            </a:stretch>
          </p:blipFill>
          <p:spPr bwMode="auto">
            <a:xfrm>
              <a:off x="2855913" y="4451350"/>
              <a:ext cx="2289175" cy="21129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109" name="TextBox 12"/>
            <p:cNvSpPr txBox="1">
              <a:spLocks noChangeArrowheads="1"/>
            </p:cNvSpPr>
            <p:nvPr/>
          </p:nvSpPr>
          <p:spPr bwMode="auto">
            <a:xfrm>
              <a:off x="701622" y="4779981"/>
              <a:ext cx="51809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it-IT">
                  <a:solidFill>
                    <a:srgbClr val="FF0000"/>
                  </a:solidFill>
                  <a:latin typeface="+mn-lt"/>
                </a:rPr>
                <a:t>pdf</a:t>
              </a:r>
            </a:p>
          </p:txBody>
        </p:sp>
        <p:sp>
          <p:nvSpPr>
            <p:cNvPr id="4110" name="TextBox 13"/>
            <p:cNvSpPr txBox="1">
              <a:spLocks noChangeArrowheads="1"/>
            </p:cNvSpPr>
            <p:nvPr/>
          </p:nvSpPr>
          <p:spPr bwMode="auto">
            <a:xfrm>
              <a:off x="3097093" y="5183157"/>
              <a:ext cx="88678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it-IT">
                  <a:solidFill>
                    <a:srgbClr val="FF0000"/>
                  </a:solidFill>
                  <a:latin typeface="+mn-lt"/>
                </a:rPr>
                <a:t>counts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986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105" grpId="0" animBg="1"/>
      <p:bldP spid="4106" grpId="0" animBg="1"/>
      <p:bldP spid="410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AutoShape 2"/>
          <p:cNvSpPr>
            <a:spLocks noChangeArrowheads="1"/>
          </p:cNvSpPr>
          <p:nvPr/>
        </p:nvSpPr>
        <p:spPr bwMode="auto">
          <a:xfrm>
            <a:off x="2437131" y="404664"/>
            <a:ext cx="4241163" cy="51077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+mn-lt"/>
              </a:rPr>
              <a:t>Algorithms: </a:t>
            </a:r>
            <a:r>
              <a:rPr lang="en-US" sz="2400">
                <a:latin typeface="+mn-lt"/>
              </a:rPr>
              <a:t>Bayesian Method</a:t>
            </a:r>
          </a:p>
        </p:txBody>
      </p:sp>
      <p:sp>
        <p:nvSpPr>
          <p:cNvPr id="5125" name="Rectangle 21"/>
          <p:cNvSpPr>
            <a:spLocks noChangeArrowheads="1"/>
          </p:cNvSpPr>
          <p:nvPr/>
        </p:nvSpPr>
        <p:spPr bwMode="auto">
          <a:xfrm>
            <a:off x="263525" y="1342877"/>
            <a:ext cx="8616950" cy="1655762"/>
          </a:xfrm>
          <a:prstGeom prst="rect">
            <a:avLst/>
          </a:prstGeom>
          <a:solidFill>
            <a:srgbClr val="FFFF99"/>
          </a:solidFill>
          <a:ln w="19050">
            <a:solidFill>
              <a:schemeClr val="accent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5126" name="Group 10"/>
          <p:cNvGrpSpPr>
            <a:grpSpLocks/>
          </p:cNvGrpSpPr>
          <p:nvPr/>
        </p:nvGrpSpPr>
        <p:grpSpPr bwMode="auto">
          <a:xfrm>
            <a:off x="373063" y="1428602"/>
            <a:ext cx="3468687" cy="1387475"/>
            <a:chOff x="1030288" y="2151063"/>
            <a:chExt cx="3249612" cy="1387475"/>
          </a:xfrm>
        </p:grpSpPr>
        <p:sp>
          <p:nvSpPr>
            <p:cNvPr id="5156" name="Rectangle 6"/>
            <p:cNvSpPr>
              <a:spLocks noChangeArrowheads="1"/>
            </p:cNvSpPr>
            <p:nvPr/>
          </p:nvSpPr>
          <p:spPr bwMode="auto">
            <a:xfrm>
              <a:off x="1030288" y="2151063"/>
              <a:ext cx="3249612" cy="135096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5123" name="Object 2"/>
            <p:cNvGraphicFramePr>
              <a:graphicFrameLocks noChangeAspect="1"/>
            </p:cNvGraphicFramePr>
            <p:nvPr/>
          </p:nvGraphicFramePr>
          <p:xfrm>
            <a:off x="1176338" y="2776538"/>
            <a:ext cx="2994025" cy="762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12" name="Equation" r:id="rId4" imgW="1346040" imgH="342720" progId="Equation.3">
                    <p:embed/>
                  </p:oleObj>
                </mc:Choice>
                <mc:Fallback>
                  <p:oleObj name="Equation" r:id="rId4" imgW="1346040" imgH="3427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76338" y="2776538"/>
                          <a:ext cx="2994025" cy="762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57" name="TextBox 5"/>
            <p:cNvSpPr txBox="1">
              <a:spLocks noChangeArrowheads="1"/>
            </p:cNvSpPr>
            <p:nvPr/>
          </p:nvSpPr>
          <p:spPr bwMode="auto">
            <a:xfrm>
              <a:off x="1535113" y="2260600"/>
              <a:ext cx="2397125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it-IT" sz="2200">
                  <a:solidFill>
                    <a:srgbClr val="FF0000"/>
                  </a:solidFill>
                </a:rPr>
                <a:t>Global Likelihood</a:t>
              </a:r>
            </a:p>
          </p:txBody>
        </p:sp>
      </p:grpSp>
      <p:grpSp>
        <p:nvGrpSpPr>
          <p:cNvPr id="5127" name="Group 11"/>
          <p:cNvGrpSpPr>
            <a:grpSpLocks/>
          </p:cNvGrpSpPr>
          <p:nvPr/>
        </p:nvGrpSpPr>
        <p:grpSpPr bwMode="auto">
          <a:xfrm>
            <a:off x="3914775" y="1428602"/>
            <a:ext cx="4819650" cy="1423987"/>
            <a:chOff x="665163" y="4926011"/>
            <a:chExt cx="7667626" cy="1716089"/>
          </a:xfrm>
        </p:grpSpPr>
        <p:sp>
          <p:nvSpPr>
            <p:cNvPr id="5155" name="Rectangle 9"/>
            <p:cNvSpPr>
              <a:spLocks noChangeArrowheads="1"/>
            </p:cNvSpPr>
            <p:nvPr/>
          </p:nvSpPr>
          <p:spPr bwMode="auto">
            <a:xfrm>
              <a:off x="665163" y="4926011"/>
              <a:ext cx="7667626" cy="164306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5122" name="Object 3"/>
            <p:cNvGraphicFramePr>
              <a:graphicFrameLocks noChangeAspect="1"/>
            </p:cNvGraphicFramePr>
            <p:nvPr/>
          </p:nvGraphicFramePr>
          <p:xfrm>
            <a:off x="1298575" y="5072063"/>
            <a:ext cx="6596063" cy="1570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13" name="Formel" r:id="rId6" imgW="1879560" imgH="558720" progId="Equation.3">
                    <p:embed/>
                  </p:oleObj>
                </mc:Choice>
                <mc:Fallback>
                  <p:oleObj name="Formel" r:id="rId6" imgW="1879560" imgH="5587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8575" y="5072063"/>
                          <a:ext cx="6596063" cy="15700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128" name="TextBox 29"/>
          <p:cNvSpPr txBox="1">
            <a:spLocks noChangeArrowheads="1"/>
          </p:cNvSpPr>
          <p:nvPr/>
        </p:nvSpPr>
        <p:spPr bwMode="auto">
          <a:xfrm>
            <a:off x="7080250" y="771377"/>
            <a:ext cx="1668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it-IT"/>
              <a:t>particle flux</a:t>
            </a:r>
          </a:p>
        </p:txBody>
      </p:sp>
      <p:cxnSp>
        <p:nvCxnSpPr>
          <p:cNvPr id="5129" name="Straight Arrow Connector 31"/>
          <p:cNvCxnSpPr>
            <a:cxnSpLocks noChangeShapeType="1"/>
            <a:stCxn id="5128" idx="2"/>
          </p:cNvCxnSpPr>
          <p:nvPr/>
        </p:nvCxnSpPr>
        <p:spPr bwMode="auto">
          <a:xfrm rot="5400000">
            <a:off x="7556500" y="1253977"/>
            <a:ext cx="439737" cy="274638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0" name="Straight Arrow Connector 32"/>
          <p:cNvCxnSpPr>
            <a:cxnSpLocks noChangeShapeType="1"/>
            <a:stCxn id="5128" idx="2"/>
          </p:cNvCxnSpPr>
          <p:nvPr/>
        </p:nvCxnSpPr>
        <p:spPr bwMode="auto">
          <a:xfrm rot="16200000" flipH="1">
            <a:off x="7556500" y="1528615"/>
            <a:ext cx="877887" cy="163512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31" name="TextBox 36"/>
          <p:cNvSpPr txBox="1">
            <a:spLocks noChangeArrowheads="1"/>
          </p:cNvSpPr>
          <p:nvPr/>
        </p:nvSpPr>
        <p:spPr bwMode="auto">
          <a:xfrm>
            <a:off x="3914775" y="2379514"/>
            <a:ext cx="1484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it-IT"/>
              <a:t>probability</a:t>
            </a:r>
          </a:p>
        </p:txBody>
      </p:sp>
      <p:cxnSp>
        <p:nvCxnSpPr>
          <p:cNvPr id="5132" name="Straight Arrow Connector 37"/>
          <p:cNvCxnSpPr>
            <a:cxnSpLocks noChangeShapeType="1"/>
            <a:stCxn id="5131" idx="0"/>
          </p:cNvCxnSpPr>
          <p:nvPr/>
        </p:nvCxnSpPr>
        <p:spPr bwMode="auto">
          <a:xfrm rot="16200000" flipV="1">
            <a:off x="4449762" y="2171552"/>
            <a:ext cx="257175" cy="158750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33" name="TextBox 41"/>
          <p:cNvSpPr txBox="1">
            <a:spLocks noChangeArrowheads="1"/>
          </p:cNvSpPr>
          <p:nvPr/>
        </p:nvSpPr>
        <p:spPr bwMode="auto">
          <a:xfrm>
            <a:off x="2555875" y="2670027"/>
            <a:ext cx="1444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it-IT"/>
              <a:t>algorithms</a:t>
            </a:r>
          </a:p>
        </p:txBody>
      </p:sp>
      <p:cxnSp>
        <p:nvCxnSpPr>
          <p:cNvPr id="5134" name="Straight Arrow Connector 44"/>
          <p:cNvCxnSpPr>
            <a:cxnSpLocks noChangeShapeType="1"/>
          </p:cNvCxnSpPr>
          <p:nvPr/>
        </p:nvCxnSpPr>
        <p:spPr bwMode="auto">
          <a:xfrm rot="16200000" flipV="1">
            <a:off x="2801144" y="2542233"/>
            <a:ext cx="219075" cy="182563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5" name="Straight Arrow Connector 47"/>
          <p:cNvCxnSpPr>
            <a:cxnSpLocks noChangeShapeType="1"/>
            <a:stCxn id="5133" idx="1"/>
          </p:cNvCxnSpPr>
          <p:nvPr/>
        </p:nvCxnSpPr>
        <p:spPr bwMode="auto">
          <a:xfrm rot="10800000">
            <a:off x="2271713" y="2743052"/>
            <a:ext cx="284162" cy="127000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136" name="Group 36"/>
          <p:cNvGrpSpPr>
            <a:grpSpLocks/>
          </p:cNvGrpSpPr>
          <p:nvPr/>
        </p:nvGrpSpPr>
        <p:grpSpPr bwMode="auto">
          <a:xfrm>
            <a:off x="263525" y="3216127"/>
            <a:ext cx="4235450" cy="2916237"/>
            <a:chOff x="263525" y="3684588"/>
            <a:chExt cx="4235450" cy="2916237"/>
          </a:xfrm>
        </p:grpSpPr>
        <p:pic>
          <p:nvPicPr>
            <p:cNvPr id="5147" name="Picture 2" descr="http://www-hades.gsi.de/~spataro/panda/pid/pid_dirc_pid02.gif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525" y="3757613"/>
              <a:ext cx="4162042" cy="28432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5148" name="TextBox 4"/>
            <p:cNvSpPr txBox="1">
              <a:spLocks noChangeArrowheads="1"/>
            </p:cNvSpPr>
            <p:nvPr/>
          </p:nvSpPr>
          <p:spPr bwMode="auto">
            <a:xfrm>
              <a:off x="1431774" y="4232278"/>
              <a:ext cx="81683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it-IT" sz="2800" b="1">
                  <a:solidFill>
                    <a:srgbClr val="BF1191"/>
                  </a:solidFill>
                </a:rPr>
                <a:t>k</a:t>
              </a:r>
            </a:p>
          </p:txBody>
        </p:sp>
        <p:sp>
          <p:nvSpPr>
            <p:cNvPr id="5149" name="TextBox 5"/>
            <p:cNvSpPr txBox="1">
              <a:spLocks noChangeArrowheads="1"/>
            </p:cNvSpPr>
            <p:nvPr/>
          </p:nvSpPr>
          <p:spPr bwMode="auto">
            <a:xfrm>
              <a:off x="910420" y="5756046"/>
              <a:ext cx="505614" cy="609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it-IT" sz="2800" b="1"/>
                <a:t>e</a:t>
              </a:r>
            </a:p>
          </p:txBody>
        </p:sp>
        <p:sp>
          <p:nvSpPr>
            <p:cNvPr id="23" name="TextBox 22"/>
            <p:cNvSpPr txBox="1"/>
            <p:nvPr/>
          </p:nvSpPr>
          <p:spPr bwMode="auto">
            <a:xfrm>
              <a:off x="628650" y="5035550"/>
              <a:ext cx="542925" cy="6080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t-IT" sz="2800" b="1" dirty="0">
                  <a:solidFill>
                    <a:schemeClr val="accent6"/>
                  </a:solidFill>
                  <a:latin typeface="Arial" pitchFamily="34" charset="0"/>
                  <a:ea typeface="+mn-ea"/>
                  <a:cs typeface="Arial" pitchFamily="34" charset="0"/>
                  <a:sym typeface="Symbol"/>
                </a:rPr>
                <a:t></a:t>
              </a:r>
              <a:endParaRPr lang="it-IT" sz="2800" b="1" dirty="0">
                <a:solidFill>
                  <a:schemeClr val="accent6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151" name="TextBox 7"/>
            <p:cNvSpPr txBox="1">
              <a:spLocks noChangeArrowheads="1"/>
            </p:cNvSpPr>
            <p:nvPr/>
          </p:nvSpPr>
          <p:spPr bwMode="auto">
            <a:xfrm>
              <a:off x="811111" y="4633920"/>
              <a:ext cx="759731" cy="609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it-IT" sz="2800" b="1">
                  <a:solidFill>
                    <a:srgbClr val="FF0000"/>
                  </a:solidFill>
                  <a:sym typeface="Symbol" charset="0"/>
                </a:rPr>
                <a:t></a:t>
              </a:r>
              <a:endParaRPr lang="it-IT" sz="2800" b="1">
                <a:solidFill>
                  <a:srgbClr val="FF0000"/>
                </a:solidFill>
              </a:endParaRPr>
            </a:p>
          </p:txBody>
        </p:sp>
        <p:sp>
          <p:nvSpPr>
            <p:cNvPr id="5152" name="TextBox 3"/>
            <p:cNvSpPr txBox="1">
              <a:spLocks noChangeArrowheads="1"/>
            </p:cNvSpPr>
            <p:nvPr/>
          </p:nvSpPr>
          <p:spPr bwMode="auto">
            <a:xfrm>
              <a:off x="2641174" y="4097772"/>
              <a:ext cx="661218" cy="609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it-IT" sz="2800" b="1">
                  <a:solidFill>
                    <a:srgbClr val="00B050"/>
                  </a:solidFill>
                </a:rPr>
                <a:t>p</a:t>
              </a:r>
            </a:p>
          </p:txBody>
        </p:sp>
        <p:sp>
          <p:nvSpPr>
            <p:cNvPr id="5153" name="TextBox 20"/>
            <p:cNvSpPr txBox="1">
              <a:spLocks noChangeArrowheads="1"/>
            </p:cNvSpPr>
            <p:nvPr/>
          </p:nvSpPr>
          <p:spPr bwMode="auto">
            <a:xfrm>
              <a:off x="1384300" y="3721100"/>
              <a:ext cx="18764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it-IT"/>
                <a:t>BARREL DIRC</a:t>
              </a:r>
            </a:p>
          </p:txBody>
        </p:sp>
        <p:sp>
          <p:nvSpPr>
            <p:cNvPr id="5154" name="TextBox 37"/>
            <p:cNvSpPr txBox="1">
              <a:spLocks noChangeArrowheads="1"/>
            </p:cNvSpPr>
            <p:nvPr/>
          </p:nvSpPr>
          <p:spPr bwMode="auto">
            <a:xfrm>
              <a:off x="3335338" y="3684588"/>
              <a:ext cx="1163637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it-IT" sz="2400" b="1">
                  <a:solidFill>
                    <a:srgbClr val="FF0000"/>
                  </a:solidFill>
                </a:rPr>
                <a:t>P&gt;20%</a:t>
              </a:r>
            </a:p>
          </p:txBody>
        </p:sp>
      </p:grpSp>
      <p:grpSp>
        <p:nvGrpSpPr>
          <p:cNvPr id="5137" name="Group 37"/>
          <p:cNvGrpSpPr>
            <a:grpSpLocks/>
          </p:cNvGrpSpPr>
          <p:nvPr/>
        </p:nvGrpSpPr>
        <p:grpSpPr bwMode="auto">
          <a:xfrm>
            <a:off x="4572000" y="3254227"/>
            <a:ext cx="4316413" cy="2882900"/>
            <a:chOff x="4572000" y="3723122"/>
            <a:chExt cx="4316413" cy="2882466"/>
          </a:xfrm>
        </p:grpSpPr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9"/>
            <a:srcRect t="-7887" r="-4599"/>
            <a:stretch>
              <a:fillRect/>
            </a:stretch>
          </p:blipFill>
          <p:spPr bwMode="auto">
            <a:xfrm>
              <a:off x="4572000" y="3794548"/>
              <a:ext cx="4316413" cy="28110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6"/>
              </a:solidFill>
              <a:miter lim="800000"/>
              <a:headEnd/>
              <a:tailEnd/>
            </a:ln>
          </p:spPr>
        </p:pic>
        <p:sp>
          <p:nvSpPr>
            <p:cNvPr id="5140" name="TextBox 4"/>
            <p:cNvSpPr txBox="1">
              <a:spLocks noChangeArrowheads="1"/>
            </p:cNvSpPr>
            <p:nvPr/>
          </p:nvSpPr>
          <p:spPr bwMode="auto">
            <a:xfrm>
              <a:off x="5776421" y="3976686"/>
              <a:ext cx="81683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it-IT" sz="2800" b="1">
                  <a:solidFill>
                    <a:srgbClr val="BF1191"/>
                  </a:solidFill>
                </a:rPr>
                <a:t>k</a:t>
              </a:r>
            </a:p>
          </p:txBody>
        </p:sp>
        <p:sp>
          <p:nvSpPr>
            <p:cNvPr id="5141" name="TextBox 5"/>
            <p:cNvSpPr txBox="1">
              <a:spLocks noChangeArrowheads="1"/>
            </p:cNvSpPr>
            <p:nvPr/>
          </p:nvSpPr>
          <p:spPr bwMode="auto">
            <a:xfrm>
              <a:off x="5119248" y="5692799"/>
              <a:ext cx="505614" cy="609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it-IT" sz="2800" b="1"/>
                <a:t>e</a:t>
              </a:r>
            </a:p>
          </p:txBody>
        </p:sp>
        <p:sp>
          <p:nvSpPr>
            <p:cNvPr id="32" name="TextBox 31"/>
            <p:cNvSpPr txBox="1"/>
            <p:nvPr/>
          </p:nvSpPr>
          <p:spPr bwMode="auto">
            <a:xfrm>
              <a:off x="5010150" y="5181814"/>
              <a:ext cx="542925" cy="60792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t-IT" sz="2800" b="1" dirty="0">
                  <a:solidFill>
                    <a:schemeClr val="accent6"/>
                  </a:solidFill>
                  <a:latin typeface="Arial" pitchFamily="34" charset="0"/>
                  <a:ea typeface="+mn-ea"/>
                  <a:cs typeface="Arial" pitchFamily="34" charset="0"/>
                  <a:sym typeface="Symbol"/>
                </a:rPr>
                <a:t></a:t>
              </a:r>
              <a:endParaRPr lang="it-IT" sz="2800" b="1" dirty="0">
                <a:solidFill>
                  <a:schemeClr val="accent6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143" name="TextBox 7"/>
            <p:cNvSpPr txBox="1">
              <a:spLocks noChangeArrowheads="1"/>
            </p:cNvSpPr>
            <p:nvPr/>
          </p:nvSpPr>
          <p:spPr bwMode="auto">
            <a:xfrm>
              <a:off x="5228776" y="4779972"/>
              <a:ext cx="759731" cy="609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it-IT" sz="2800" b="1">
                  <a:solidFill>
                    <a:srgbClr val="FF0000"/>
                  </a:solidFill>
                  <a:sym typeface="Symbol" charset="0"/>
                </a:rPr>
                <a:t></a:t>
              </a:r>
              <a:endParaRPr lang="it-IT" sz="2800" b="1">
                <a:solidFill>
                  <a:srgbClr val="FF0000"/>
                </a:solidFill>
              </a:endParaRPr>
            </a:p>
          </p:txBody>
        </p:sp>
        <p:sp>
          <p:nvSpPr>
            <p:cNvPr id="5144" name="TextBox 3"/>
            <p:cNvSpPr txBox="1">
              <a:spLocks noChangeArrowheads="1"/>
            </p:cNvSpPr>
            <p:nvPr/>
          </p:nvSpPr>
          <p:spPr bwMode="auto">
            <a:xfrm>
              <a:off x="6946082" y="3940174"/>
              <a:ext cx="661218" cy="609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it-IT" sz="2800" b="1">
                  <a:solidFill>
                    <a:srgbClr val="00B050"/>
                  </a:solidFill>
                </a:rPr>
                <a:t>p</a:t>
              </a:r>
            </a:p>
          </p:txBody>
        </p:sp>
        <p:sp>
          <p:nvSpPr>
            <p:cNvPr id="5145" name="TextBox 37"/>
            <p:cNvSpPr txBox="1">
              <a:spLocks noChangeArrowheads="1"/>
            </p:cNvSpPr>
            <p:nvPr/>
          </p:nvSpPr>
          <p:spPr bwMode="auto">
            <a:xfrm>
              <a:off x="7566025" y="3723122"/>
              <a:ext cx="1163638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it-IT" sz="2400" b="1">
                  <a:solidFill>
                    <a:srgbClr val="FF0000"/>
                  </a:solidFill>
                </a:rPr>
                <a:t>P&gt;20%</a:t>
              </a:r>
            </a:p>
          </p:txBody>
        </p:sp>
        <p:sp>
          <p:nvSpPr>
            <p:cNvPr id="5146" name="TextBox 20"/>
            <p:cNvSpPr txBox="1">
              <a:spLocks noChangeArrowheads="1"/>
            </p:cNvSpPr>
            <p:nvPr/>
          </p:nvSpPr>
          <p:spPr bwMode="auto">
            <a:xfrm>
              <a:off x="5680075" y="3759200"/>
              <a:ext cx="1557338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it-IT"/>
                <a:t>DISC DIRC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1588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836712"/>
            <a:ext cx="7378980" cy="5610402"/>
          </a:xfrm>
          <a:prstGeom prst="rect">
            <a:avLst/>
          </a:prstGeom>
        </p:spPr>
      </p:pic>
      <p:sp>
        <p:nvSpPr>
          <p:cNvPr id="23555" name="AutoShape 2"/>
          <p:cNvSpPr>
            <a:spLocks noChangeArrowheads="1"/>
          </p:cNvSpPr>
          <p:nvPr/>
        </p:nvSpPr>
        <p:spPr bwMode="auto">
          <a:xfrm>
            <a:off x="2295912" y="260648"/>
            <a:ext cx="4469626" cy="51077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+mn-lt"/>
              </a:rPr>
              <a:t>Particle Identification with EMC</a:t>
            </a:r>
          </a:p>
        </p:txBody>
      </p:sp>
      <p:sp>
        <p:nvSpPr>
          <p:cNvPr id="23556" name="TextBox 14"/>
          <p:cNvSpPr txBox="1">
            <a:spLocks noChangeArrowheads="1"/>
          </p:cNvSpPr>
          <p:nvPr/>
        </p:nvSpPr>
        <p:spPr bwMode="auto">
          <a:xfrm>
            <a:off x="7026262" y="3284984"/>
            <a:ext cx="19382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sz="3600" dirty="0">
                <a:solidFill>
                  <a:srgbClr val="FF0000"/>
                </a:solidFill>
                <a:latin typeface="+mn-lt"/>
                <a:sym typeface="Symbol" charset="0"/>
              </a:rPr>
              <a:t>E/</a:t>
            </a:r>
            <a:r>
              <a:rPr lang="it-IT" sz="3600" dirty="0" err="1">
                <a:solidFill>
                  <a:srgbClr val="FF0000"/>
                </a:solidFill>
                <a:latin typeface="+mn-lt"/>
                <a:sym typeface="Symbol" charset="0"/>
              </a:rPr>
              <a:t>P</a:t>
            </a:r>
            <a:r>
              <a:rPr lang="it-IT" sz="3600" dirty="0">
                <a:solidFill>
                  <a:srgbClr val="FF0000"/>
                </a:solidFill>
                <a:latin typeface="+mn-lt"/>
                <a:sym typeface="Symbol" charset="0"/>
              </a:rPr>
              <a:t> vs </a:t>
            </a:r>
            <a:r>
              <a:rPr lang="it-IT" sz="3600" dirty="0" err="1">
                <a:solidFill>
                  <a:srgbClr val="FF0000"/>
                </a:solidFill>
                <a:latin typeface="+mn-lt"/>
                <a:sym typeface="Symbol" charset="0"/>
              </a:rPr>
              <a:t>P</a:t>
            </a:r>
            <a:endParaRPr lang="it-IT" sz="3600" dirty="0">
              <a:solidFill>
                <a:srgbClr val="FF0000"/>
              </a:solidFill>
              <a:latin typeface="+mn-lt"/>
              <a:sym typeface="Symbol" charset="0"/>
            </a:endParaRPr>
          </a:p>
        </p:txBody>
      </p:sp>
      <p:sp>
        <p:nvSpPr>
          <p:cNvPr id="23557" name="TextBox 15"/>
          <p:cNvSpPr txBox="1">
            <a:spLocks noChangeArrowheads="1"/>
          </p:cNvSpPr>
          <p:nvPr/>
        </p:nvSpPr>
        <p:spPr bwMode="auto">
          <a:xfrm>
            <a:off x="2123728" y="1196752"/>
            <a:ext cx="66965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sz="4000" dirty="0">
                <a:solidFill>
                  <a:srgbClr val="FF0000"/>
                </a:solidFill>
                <a:latin typeface="+mn-lt"/>
                <a:sym typeface="Symbol" charset="0"/>
              </a:rPr>
              <a:t>e</a:t>
            </a:r>
            <a:r>
              <a:rPr lang="it-IT" sz="4000" baseline="30000" dirty="0">
                <a:solidFill>
                  <a:srgbClr val="FF0000"/>
                </a:solidFill>
                <a:latin typeface="+mn-lt"/>
                <a:sym typeface="Symbol" charset="0"/>
              </a:rPr>
              <a:t>+</a:t>
            </a:r>
          </a:p>
        </p:txBody>
      </p:sp>
      <p:sp>
        <p:nvSpPr>
          <p:cNvPr id="23558" name="TextBox 16"/>
          <p:cNvSpPr txBox="1">
            <a:spLocks noChangeArrowheads="1"/>
          </p:cNvSpPr>
          <p:nvPr/>
        </p:nvSpPr>
        <p:spPr bwMode="auto">
          <a:xfrm>
            <a:off x="4540145" y="1124744"/>
            <a:ext cx="6799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sz="4000">
                <a:solidFill>
                  <a:srgbClr val="FF0000"/>
                </a:solidFill>
                <a:latin typeface="+mn-lt"/>
                <a:sym typeface="Symbol" charset="0"/>
              </a:rPr>
              <a:t></a:t>
            </a:r>
            <a:r>
              <a:rPr lang="it-IT" sz="4000" baseline="30000">
                <a:solidFill>
                  <a:srgbClr val="FF0000"/>
                </a:solidFill>
                <a:latin typeface="+mn-lt"/>
                <a:sym typeface="Symbol" charset="0"/>
              </a:rPr>
              <a:t>+</a:t>
            </a:r>
          </a:p>
        </p:txBody>
      </p:sp>
      <p:sp>
        <p:nvSpPr>
          <p:cNvPr id="23559" name="TextBox 17"/>
          <p:cNvSpPr txBox="1">
            <a:spLocks noChangeArrowheads="1"/>
          </p:cNvSpPr>
          <p:nvPr/>
        </p:nvSpPr>
        <p:spPr bwMode="auto">
          <a:xfrm>
            <a:off x="7207675" y="1052736"/>
            <a:ext cx="6659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sz="4000" dirty="0">
                <a:solidFill>
                  <a:srgbClr val="FF0000"/>
                </a:solidFill>
                <a:latin typeface="+mn-lt"/>
                <a:sym typeface="Symbol" charset="0"/>
              </a:rPr>
              <a:t></a:t>
            </a:r>
            <a:r>
              <a:rPr lang="it-IT" sz="4000" baseline="30000" dirty="0">
                <a:solidFill>
                  <a:srgbClr val="FF0000"/>
                </a:solidFill>
                <a:latin typeface="+mn-lt"/>
                <a:sym typeface="Symbol" charset="0"/>
              </a:rPr>
              <a:t>+</a:t>
            </a:r>
          </a:p>
        </p:txBody>
      </p:sp>
      <p:sp>
        <p:nvSpPr>
          <p:cNvPr id="23560" name="TextBox 18"/>
          <p:cNvSpPr txBox="1">
            <a:spLocks noChangeArrowheads="1"/>
          </p:cNvSpPr>
          <p:nvPr/>
        </p:nvSpPr>
        <p:spPr bwMode="auto">
          <a:xfrm>
            <a:off x="2130946" y="3861098"/>
            <a:ext cx="64085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sz="4000" dirty="0">
                <a:solidFill>
                  <a:srgbClr val="FF0000"/>
                </a:solidFill>
                <a:latin typeface="+mn-lt"/>
                <a:sym typeface="Symbol" charset="0"/>
              </a:rPr>
              <a:t>k</a:t>
            </a:r>
            <a:r>
              <a:rPr lang="it-IT" sz="4000" baseline="30000" dirty="0">
                <a:solidFill>
                  <a:srgbClr val="FF0000"/>
                </a:solidFill>
                <a:latin typeface="+mn-lt"/>
                <a:sym typeface="Symbol" charset="0"/>
              </a:rPr>
              <a:t>+</a:t>
            </a:r>
          </a:p>
        </p:txBody>
      </p:sp>
      <p:sp>
        <p:nvSpPr>
          <p:cNvPr id="23561" name="TextBox 19"/>
          <p:cNvSpPr txBox="1">
            <a:spLocks noChangeArrowheads="1"/>
          </p:cNvSpPr>
          <p:nvPr/>
        </p:nvSpPr>
        <p:spPr bwMode="auto">
          <a:xfrm>
            <a:off x="4622422" y="4017258"/>
            <a:ext cx="66965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sz="4000" dirty="0" err="1">
                <a:solidFill>
                  <a:srgbClr val="FF0000"/>
                </a:solidFill>
                <a:latin typeface="+mn-lt"/>
                <a:sym typeface="Symbol" charset="0"/>
              </a:rPr>
              <a:t>p</a:t>
            </a:r>
            <a:r>
              <a:rPr lang="it-IT" sz="4000" baseline="30000" dirty="0">
                <a:solidFill>
                  <a:srgbClr val="FF0000"/>
                </a:solidFill>
                <a:latin typeface="+mn-lt"/>
                <a:sym typeface="Symbol" charset="0"/>
              </a:rPr>
              <a:t>+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308304" y="4212376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e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13" name="TextBox 17"/>
          <p:cNvSpPr txBox="1">
            <a:spLocks noChangeArrowheads="1"/>
          </p:cNvSpPr>
          <p:nvPr/>
        </p:nvSpPr>
        <p:spPr bwMode="auto">
          <a:xfrm>
            <a:off x="6328038" y="5445224"/>
            <a:ext cx="46619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sz="4000" dirty="0" smtClean="0">
                <a:solidFill>
                  <a:srgbClr val="FF0000"/>
                </a:solidFill>
                <a:latin typeface="+mn-lt"/>
                <a:sym typeface="Symbol" charset="0"/>
              </a:rPr>
              <a:t></a:t>
            </a:r>
            <a:endParaRPr lang="it-IT" sz="4000" baseline="30000" dirty="0">
              <a:solidFill>
                <a:srgbClr val="FF0000"/>
              </a:solidFill>
              <a:latin typeface="+mn-lt"/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0650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40"/>
          <p:cNvGrpSpPr>
            <a:grpSpLocks/>
          </p:cNvGrpSpPr>
          <p:nvPr/>
        </p:nvGrpSpPr>
        <p:grpSpPr bwMode="auto">
          <a:xfrm>
            <a:off x="250825" y="3069953"/>
            <a:ext cx="4198938" cy="2919412"/>
            <a:chOff x="4645025" y="3209922"/>
            <a:chExt cx="4198938" cy="2919416"/>
          </a:xfrm>
        </p:grpSpPr>
        <p:grpSp>
          <p:nvGrpSpPr>
            <p:cNvPr id="25612" name="Group 19"/>
            <p:cNvGrpSpPr>
              <a:grpSpLocks/>
            </p:cNvGrpSpPr>
            <p:nvPr/>
          </p:nvGrpSpPr>
          <p:grpSpPr bwMode="auto">
            <a:xfrm>
              <a:off x="4645025" y="3281363"/>
              <a:ext cx="4198938" cy="2847975"/>
              <a:chOff x="4607894" y="1238220"/>
              <a:chExt cx="4199614" cy="2848014"/>
            </a:xfrm>
          </p:grpSpPr>
          <p:pic>
            <p:nvPicPr>
              <p:cNvPr id="25615" name="Picture 2" descr="http://www-hades.gsi.de/~spataro/panda/pid/pid_mvd_pid02.gif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7894" y="1238220"/>
                <a:ext cx="4199614" cy="2848014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616" name="TextBox 4"/>
              <p:cNvSpPr txBox="1">
                <a:spLocks noChangeArrowheads="1"/>
              </p:cNvSpPr>
              <p:nvPr/>
            </p:nvSpPr>
            <p:spPr bwMode="auto">
              <a:xfrm>
                <a:off x="5010156" y="1858941"/>
                <a:ext cx="706359" cy="523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it-IT" sz="2800" b="1">
                    <a:solidFill>
                      <a:srgbClr val="FFFF00"/>
                    </a:solidFill>
                  </a:rPr>
                  <a:t>K</a:t>
                </a:r>
              </a:p>
            </p:txBody>
          </p:sp>
          <p:sp>
            <p:nvSpPr>
              <p:cNvPr id="25617" name="TextBox 5"/>
              <p:cNvSpPr txBox="1">
                <a:spLocks noChangeArrowheads="1"/>
              </p:cNvSpPr>
              <p:nvPr/>
            </p:nvSpPr>
            <p:spPr bwMode="auto">
              <a:xfrm>
                <a:off x="4936877" y="3282948"/>
                <a:ext cx="437232" cy="523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it-IT" sz="2800" b="1"/>
                  <a:t>e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 bwMode="auto">
              <a:xfrm>
                <a:off x="4941323" y="2990842"/>
                <a:ext cx="469976" cy="52388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it-IT" sz="2800" b="1" dirty="0">
                    <a:solidFill>
                      <a:schemeClr val="accent6"/>
                    </a:solidFill>
                    <a:latin typeface="Arial" pitchFamily="34" charset="0"/>
                    <a:ea typeface="+mn-ea"/>
                    <a:cs typeface="Arial" pitchFamily="34" charset="0"/>
                    <a:sym typeface="Symbol"/>
                  </a:rPr>
                  <a:t></a:t>
                </a:r>
                <a:endParaRPr lang="it-IT" sz="2800" b="1" dirty="0">
                  <a:solidFill>
                    <a:schemeClr val="accent6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25619" name="TextBox 7"/>
              <p:cNvSpPr txBox="1">
                <a:spLocks noChangeArrowheads="1"/>
              </p:cNvSpPr>
              <p:nvPr/>
            </p:nvSpPr>
            <p:spPr bwMode="auto">
              <a:xfrm>
                <a:off x="4827591" y="2698740"/>
                <a:ext cx="656981" cy="523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it-IT" sz="2800" b="1">
                    <a:solidFill>
                      <a:srgbClr val="FF0000"/>
                    </a:solidFill>
                    <a:sym typeface="Symbol" charset="0"/>
                  </a:rPr>
                  <a:t></a:t>
                </a:r>
                <a:endParaRPr lang="it-IT" sz="28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25620" name="TextBox 3"/>
              <p:cNvSpPr txBox="1">
                <a:spLocks noChangeArrowheads="1"/>
              </p:cNvSpPr>
              <p:nvPr/>
            </p:nvSpPr>
            <p:spPr bwMode="auto">
              <a:xfrm>
                <a:off x="6032520" y="1931967"/>
                <a:ext cx="571792" cy="523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it-IT" sz="2800" b="1">
                    <a:solidFill>
                      <a:srgbClr val="00B050"/>
                    </a:solidFill>
                  </a:rPr>
                  <a:t>p</a:t>
                </a:r>
              </a:p>
            </p:txBody>
          </p:sp>
        </p:grpSp>
        <p:sp>
          <p:nvSpPr>
            <p:cNvPr id="25613" name="TextBox 35"/>
            <p:cNvSpPr txBox="1">
              <a:spLocks noChangeArrowheads="1"/>
            </p:cNvSpPr>
            <p:nvPr/>
          </p:nvSpPr>
          <p:spPr bwMode="auto">
            <a:xfrm>
              <a:off x="5857630" y="3246438"/>
              <a:ext cx="165942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it-IT">
                  <a:solidFill>
                    <a:srgbClr val="FF0000"/>
                  </a:solidFill>
                </a:rPr>
                <a:t>MVD: </a:t>
              </a:r>
              <a:r>
                <a:rPr lang="it-IT"/>
                <a:t>dE/dx</a:t>
              </a:r>
            </a:p>
          </p:txBody>
        </p:sp>
        <p:sp>
          <p:nvSpPr>
            <p:cNvPr id="25614" name="TextBox 38"/>
            <p:cNvSpPr txBox="1">
              <a:spLocks noChangeArrowheads="1"/>
            </p:cNvSpPr>
            <p:nvPr/>
          </p:nvSpPr>
          <p:spPr bwMode="auto">
            <a:xfrm>
              <a:off x="7643407" y="3209922"/>
              <a:ext cx="116410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it-IT" sz="2400" b="1">
                  <a:solidFill>
                    <a:srgbClr val="FF0000"/>
                  </a:solidFill>
                </a:rPr>
                <a:t>P&gt;20%</a:t>
              </a:r>
            </a:p>
          </p:txBody>
        </p:sp>
      </p:grpSp>
      <p:sp>
        <p:nvSpPr>
          <p:cNvPr id="25603" name="TextBox 18"/>
          <p:cNvSpPr txBox="1">
            <a:spLocks noChangeArrowheads="1"/>
          </p:cNvSpPr>
          <p:nvPr/>
        </p:nvSpPr>
        <p:spPr bwMode="auto">
          <a:xfrm>
            <a:off x="2185988" y="4420915"/>
            <a:ext cx="9906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it-IT">
                <a:solidFill>
                  <a:srgbClr val="FF0000"/>
                </a:solidFill>
                <a:latin typeface="Comic Sans MS" charset="0"/>
              </a:rPr>
              <a:t>old plot</a:t>
            </a:r>
          </a:p>
        </p:txBody>
      </p:sp>
      <p:sp>
        <p:nvSpPr>
          <p:cNvPr id="25604" name="AutoShape 2"/>
          <p:cNvSpPr>
            <a:spLocks noChangeArrowheads="1"/>
          </p:cNvSpPr>
          <p:nvPr/>
        </p:nvSpPr>
        <p:spPr bwMode="auto">
          <a:xfrm>
            <a:off x="4813981" y="997431"/>
            <a:ext cx="4111850" cy="919401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+mn-lt"/>
              </a:rPr>
              <a:t>Algorithms</a:t>
            </a:r>
          </a:p>
          <a:p>
            <a:pPr algn="ctr"/>
            <a:r>
              <a:rPr lang="en-US" sz="2400">
                <a:latin typeface="+mn-lt"/>
              </a:rPr>
              <a:t>Bayesian Method/Hard Cuts</a:t>
            </a:r>
          </a:p>
        </p:txBody>
      </p:sp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820715"/>
            <a:ext cx="3903662" cy="3128963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6" name="TextBox 40"/>
          <p:cNvSpPr txBox="1">
            <a:spLocks noChangeArrowheads="1"/>
          </p:cNvSpPr>
          <p:nvPr/>
        </p:nvSpPr>
        <p:spPr bwMode="auto">
          <a:xfrm>
            <a:off x="5735652" y="2747690"/>
            <a:ext cx="14414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sz="2000" dirty="0">
                <a:solidFill>
                  <a:srgbClr val="FF0000"/>
                </a:solidFill>
                <a:latin typeface="+mn-lt"/>
                <a:sym typeface="Symbol" charset="0"/>
              </a:rPr>
              <a:t>STT: </a:t>
            </a:r>
            <a:r>
              <a:rPr lang="it-IT" sz="2000" dirty="0" err="1">
                <a:latin typeface="+mn-lt"/>
                <a:sym typeface="Symbol" charset="0"/>
              </a:rPr>
              <a:t>dE</a:t>
            </a:r>
            <a:r>
              <a:rPr lang="it-IT" sz="2000" dirty="0">
                <a:latin typeface="+mn-lt"/>
                <a:sym typeface="Symbol" charset="0"/>
              </a:rPr>
              <a:t>/dx</a:t>
            </a:r>
          </a:p>
        </p:txBody>
      </p:sp>
      <p:grpSp>
        <p:nvGrpSpPr>
          <p:cNvPr id="25607" name="Group 36"/>
          <p:cNvGrpSpPr>
            <a:grpSpLocks/>
          </p:cNvGrpSpPr>
          <p:nvPr/>
        </p:nvGrpSpPr>
        <p:grpSpPr bwMode="auto">
          <a:xfrm>
            <a:off x="250825" y="188640"/>
            <a:ext cx="4202113" cy="2886075"/>
            <a:chOff x="4662488" y="873125"/>
            <a:chExt cx="4202112" cy="2886075"/>
          </a:xfrm>
        </p:grpSpPr>
        <p:pic>
          <p:nvPicPr>
            <p:cNvPr id="25608" name="Picture 42" descr="D:\svn\panda\Talks\20100611 - (Panda) Stoccolma\ironz_p0_m12_cut.gi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2488" y="909638"/>
              <a:ext cx="4202112" cy="284956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609" name="TextBox 13"/>
            <p:cNvSpPr txBox="1">
              <a:spLocks noChangeArrowheads="1"/>
            </p:cNvSpPr>
            <p:nvPr/>
          </p:nvSpPr>
          <p:spPr bwMode="auto">
            <a:xfrm>
              <a:off x="5699125" y="873125"/>
              <a:ext cx="2135188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it-IT">
                  <a:solidFill>
                    <a:srgbClr val="FF0000"/>
                  </a:solidFill>
                </a:rPr>
                <a:t>MDT: </a:t>
              </a:r>
              <a:r>
                <a:rPr lang="it-IT"/>
                <a:t>Hard Cuts</a:t>
              </a:r>
            </a:p>
          </p:txBody>
        </p:sp>
        <p:sp>
          <p:nvSpPr>
            <p:cNvPr id="25610" name="TextBox 15"/>
            <p:cNvSpPr txBox="1">
              <a:spLocks noChangeArrowheads="1"/>
            </p:cNvSpPr>
            <p:nvPr/>
          </p:nvSpPr>
          <p:spPr bwMode="auto">
            <a:xfrm>
              <a:off x="4932363" y="1196975"/>
              <a:ext cx="1430337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it-IT" sz="2400" b="1">
                  <a:solidFill>
                    <a:srgbClr val="FF0000"/>
                  </a:solidFill>
                </a:rPr>
                <a:t>P(</a:t>
              </a:r>
              <a:r>
                <a:rPr lang="it-IT" sz="2400" b="1">
                  <a:solidFill>
                    <a:srgbClr val="FF0000"/>
                  </a:solidFill>
                  <a:sym typeface="Symbol" charset="0"/>
                </a:rPr>
                <a:t></a:t>
              </a:r>
              <a:r>
                <a:rPr lang="it-IT" sz="2400" b="1">
                  <a:solidFill>
                    <a:srgbClr val="FF0000"/>
                  </a:solidFill>
                </a:rPr>
                <a:t>)=1</a:t>
              </a:r>
            </a:p>
          </p:txBody>
        </p:sp>
        <p:sp>
          <p:nvSpPr>
            <p:cNvPr id="25611" name="TextBox 15"/>
            <p:cNvSpPr txBox="1">
              <a:spLocks noChangeArrowheads="1"/>
            </p:cNvSpPr>
            <p:nvPr/>
          </p:nvSpPr>
          <p:spPr bwMode="auto">
            <a:xfrm>
              <a:off x="5940425" y="2420938"/>
              <a:ext cx="1430338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it-IT" sz="2400" b="1">
                  <a:solidFill>
                    <a:srgbClr val="FF0000"/>
                  </a:solidFill>
                </a:rPr>
                <a:t>P(</a:t>
              </a:r>
              <a:r>
                <a:rPr lang="it-IT" sz="2400" b="1">
                  <a:solidFill>
                    <a:srgbClr val="FF0000"/>
                  </a:solidFill>
                  <a:sym typeface="Symbol" charset="0"/>
                </a:rPr>
                <a:t></a:t>
              </a:r>
              <a:r>
                <a:rPr lang="it-IT" sz="2400" b="1">
                  <a:solidFill>
                    <a:srgbClr val="FF0000"/>
                  </a:solidFill>
                </a:rPr>
                <a:t>)=0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7756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dE/dx discussion</a:t>
            </a:r>
            <a:endParaRPr lang="en-US"/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447800"/>
            <a:ext cx="695325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feld 8"/>
          <p:cNvSpPr txBox="1"/>
          <p:nvPr/>
        </p:nvSpPr>
        <p:spPr>
          <a:xfrm>
            <a:off x="228099" y="1219200"/>
            <a:ext cx="2857874" cy="584776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smtClean="0"/>
              <a:t>electronic stopping power ~ </a:t>
            </a:r>
            <a:r>
              <a:rPr lang="en-US" sz="1600" smtClean="0">
                <a:sym typeface="Symbol"/>
              </a:rPr>
              <a:t></a:t>
            </a:r>
          </a:p>
          <a:p>
            <a:pPr algn="ctr"/>
            <a:r>
              <a:rPr lang="en-US" sz="1600" smtClean="0">
                <a:sym typeface="Symbol"/>
              </a:rPr>
              <a:t>non-ionizing interactions</a:t>
            </a:r>
            <a:endParaRPr lang="en-US" sz="1600"/>
          </a:p>
        </p:txBody>
      </p:sp>
      <p:sp>
        <p:nvSpPr>
          <p:cNvPr id="10" name="Textfeld 9"/>
          <p:cNvSpPr txBox="1"/>
          <p:nvPr/>
        </p:nvSpPr>
        <p:spPr>
          <a:xfrm>
            <a:off x="5562600" y="1447800"/>
            <a:ext cx="1598516" cy="338554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smtClean="0"/>
              <a:t>bremsstrahlung</a:t>
            </a:r>
            <a:endParaRPr lang="en-US" sz="1600"/>
          </a:p>
        </p:txBody>
      </p:sp>
      <p:cxnSp>
        <p:nvCxnSpPr>
          <p:cNvPr id="12" name="Gerade Verbindung mit Pfeil 11"/>
          <p:cNvCxnSpPr/>
          <p:nvPr/>
        </p:nvCxnSpPr>
        <p:spPr>
          <a:xfrm rot="16200000" flipH="1">
            <a:off x="1828800" y="1905000"/>
            <a:ext cx="381000" cy="228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 rot="16200000" flipH="1">
            <a:off x="6591300" y="1943100"/>
            <a:ext cx="53340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7162594" y="2819400"/>
            <a:ext cx="1672152" cy="584776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smtClean="0"/>
              <a:t>(Fermi-)Plateau</a:t>
            </a:r>
          </a:p>
          <a:p>
            <a:pPr algn="ctr"/>
            <a:r>
              <a:rPr lang="en-US" sz="1600" smtClean="0"/>
              <a:t>Rise: </a:t>
            </a:r>
            <a:r>
              <a:rPr lang="en-US" sz="1600" err="1" smtClean="0"/>
              <a:t>T</a:t>
            </a:r>
            <a:r>
              <a:rPr lang="en-US" sz="1600" baseline="-25000" err="1" smtClean="0"/>
              <a:t>max</a:t>
            </a:r>
            <a:r>
              <a:rPr lang="en-US" sz="1600" smtClean="0"/>
              <a:t> ~ </a:t>
            </a:r>
            <a:r>
              <a:rPr lang="en-US" sz="1600" smtClean="0">
                <a:sym typeface="Symbol"/>
              </a:rPr>
              <a:t></a:t>
            </a:r>
            <a:r>
              <a:rPr lang="en-US" sz="1600" baseline="30000" smtClean="0">
                <a:sym typeface="Symbol"/>
              </a:rPr>
              <a:t>2</a:t>
            </a:r>
            <a:r>
              <a:rPr lang="en-US" sz="1600" smtClean="0">
                <a:sym typeface="Symbol"/>
              </a:rPr>
              <a:t></a:t>
            </a:r>
            <a:r>
              <a:rPr lang="en-US" sz="1600" baseline="30000" smtClean="0">
                <a:sym typeface="Symbol"/>
              </a:rPr>
              <a:t>2</a:t>
            </a:r>
            <a:endParaRPr lang="en-US" sz="1600" baseline="30000"/>
          </a:p>
        </p:txBody>
      </p:sp>
      <p:cxnSp>
        <p:nvCxnSpPr>
          <p:cNvPr id="17" name="Gerade Verbindung mit Pfeil 16"/>
          <p:cNvCxnSpPr/>
          <p:nvPr/>
        </p:nvCxnSpPr>
        <p:spPr>
          <a:xfrm rot="10800000" flipV="1">
            <a:off x="7315200" y="3429000"/>
            <a:ext cx="6858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>
            <a:off x="7772400" y="3886200"/>
            <a:ext cx="612668" cy="307777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1400" smtClean="0"/>
              <a:t>const</a:t>
            </a:r>
            <a:endParaRPr lang="en-US" sz="1400"/>
          </a:p>
        </p:txBody>
      </p:sp>
      <p:sp>
        <p:nvSpPr>
          <p:cNvPr id="21" name="Textfeld 20"/>
          <p:cNvSpPr txBox="1"/>
          <p:nvPr/>
        </p:nvSpPr>
        <p:spPr>
          <a:xfrm>
            <a:off x="4648200" y="4419600"/>
            <a:ext cx="699230" cy="307777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1400" smtClean="0"/>
              <a:t>~ </a:t>
            </a:r>
            <a:r>
              <a:rPr lang="en-US" sz="1400" err="1" smtClean="0"/>
              <a:t>ln</a:t>
            </a:r>
            <a:r>
              <a:rPr lang="en-US" sz="1400" smtClean="0"/>
              <a:t> </a:t>
            </a:r>
            <a:r>
              <a:rPr lang="en-US" sz="1400" smtClean="0">
                <a:sym typeface="Symbol"/>
              </a:rPr>
              <a:t></a:t>
            </a:r>
            <a:endParaRPr lang="en-US" sz="1400"/>
          </a:p>
        </p:txBody>
      </p:sp>
      <p:sp>
        <p:nvSpPr>
          <p:cNvPr id="22" name="Textfeld 21"/>
          <p:cNvSpPr txBox="1"/>
          <p:nvPr/>
        </p:nvSpPr>
        <p:spPr>
          <a:xfrm>
            <a:off x="3200400" y="2743200"/>
            <a:ext cx="652743" cy="307777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1400" smtClean="0"/>
              <a:t>~ 1/</a:t>
            </a:r>
            <a:r>
              <a:rPr lang="en-US" sz="1400" smtClean="0">
                <a:sym typeface="Symbol"/>
              </a:rPr>
              <a:t></a:t>
            </a:r>
            <a:r>
              <a:rPr lang="en-US" sz="1400" baseline="30000" smtClean="0">
                <a:sym typeface="Symbol"/>
              </a:rPr>
              <a:t>2</a:t>
            </a:r>
            <a:endParaRPr lang="en-US" sz="1400" baseline="30000"/>
          </a:p>
        </p:txBody>
      </p:sp>
      <p:sp>
        <p:nvSpPr>
          <p:cNvPr id="23" name="Textfeld 22"/>
          <p:cNvSpPr txBox="1"/>
          <p:nvPr/>
        </p:nvSpPr>
        <p:spPr>
          <a:xfrm>
            <a:off x="228600" y="5791200"/>
            <a:ext cx="38100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600" smtClean="0"/>
              <a:t>Minimum at </a:t>
            </a:r>
            <a:r>
              <a:rPr lang="en-US" sz="1600" smtClean="0">
                <a:sym typeface="Symbol"/>
              </a:rPr>
              <a:t>  3.0 – 3.5</a:t>
            </a:r>
            <a:br>
              <a:rPr lang="en-US" sz="1600" smtClean="0">
                <a:sym typeface="Symbol"/>
              </a:rPr>
            </a:br>
            <a:r>
              <a:rPr lang="en-US" sz="1600" smtClean="0">
                <a:sym typeface="Wingdings" pitchFamily="2" charset="2"/>
              </a:rPr>
              <a:t> minimum ionizing particle (MIP)</a:t>
            </a:r>
            <a:endParaRPr lang="en-US" sz="1600"/>
          </a:p>
        </p:txBody>
      </p:sp>
      <p:cxnSp>
        <p:nvCxnSpPr>
          <p:cNvPr id="24" name="Gerade Verbindung mit Pfeil 23"/>
          <p:cNvCxnSpPr/>
          <p:nvPr/>
        </p:nvCxnSpPr>
        <p:spPr>
          <a:xfrm rot="5400000" flipH="1" flipV="1">
            <a:off x="3048000" y="4724400"/>
            <a:ext cx="1143000" cy="838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742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-hades.gsi.de/~spataro/panda/pid/pid_dirc_al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097385"/>
            <a:ext cx="5476875" cy="3714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www-hades.gsi.de/~spataro/panda/pid/pid_dirc_te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097385"/>
            <a:ext cx="5478463" cy="3714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8" name="AutoShape 2"/>
          <p:cNvSpPr>
            <a:spLocks noChangeArrowheads="1"/>
          </p:cNvSpPr>
          <p:nvPr/>
        </p:nvSpPr>
        <p:spPr bwMode="auto">
          <a:xfrm>
            <a:off x="1541709" y="476672"/>
            <a:ext cx="6000261" cy="51077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2400" dirty="0">
                <a:solidFill>
                  <a:srgbClr val="FF0000"/>
                </a:solidFill>
                <a:latin typeface="+mn-lt"/>
              </a:rPr>
              <a:t>DIRC: </a:t>
            </a:r>
            <a:r>
              <a:rPr lang="it-IT" sz="2400" dirty="0" err="1">
                <a:latin typeface="+mn-lt"/>
              </a:rPr>
              <a:t>PndPidDrcAssociatorTask</a:t>
            </a:r>
            <a:r>
              <a:rPr lang="it-IT" sz="2400" dirty="0">
                <a:latin typeface="+mn-lt"/>
              </a:rPr>
              <a:t> </a:t>
            </a:r>
            <a:r>
              <a:rPr lang="it-IT" sz="2400" dirty="0" smtClean="0">
                <a:latin typeface="+mn-lt"/>
              </a:rPr>
              <a:t>(Stefano)</a:t>
            </a:r>
            <a:endParaRPr lang="it-IT" sz="2400" dirty="0">
              <a:latin typeface="+mn-lt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5959475" y="1097385"/>
            <a:ext cx="2579853" cy="227754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it-IT" sz="2400">
                <a:solidFill>
                  <a:srgbClr val="FF0000"/>
                </a:solidFill>
                <a:latin typeface="+mn-lt"/>
              </a:rPr>
              <a:t>2000 e, </a:t>
            </a:r>
            <a:r>
              <a:rPr lang="it-IT" sz="2400">
                <a:solidFill>
                  <a:srgbClr val="FF0000"/>
                </a:solidFill>
                <a:latin typeface="+mn-lt"/>
                <a:sym typeface="Symbol" charset="0"/>
              </a:rPr>
              <a:t>, , K, p</a:t>
            </a:r>
          </a:p>
          <a:p>
            <a:pPr eaLnBrk="1" hangingPunct="1">
              <a:lnSpc>
                <a:spcPct val="150000"/>
              </a:lnSpc>
            </a:pPr>
            <a:r>
              <a:rPr lang="it-IT" sz="2400">
                <a:latin typeface="+mn-lt"/>
                <a:sym typeface="Symbol" charset="0"/>
              </a:rPr>
              <a:t>p [0.2, 2.0] GeV/c</a:t>
            </a:r>
          </a:p>
          <a:p>
            <a:pPr eaLnBrk="1" hangingPunct="1">
              <a:lnSpc>
                <a:spcPct val="150000"/>
              </a:lnSpc>
            </a:pPr>
            <a:r>
              <a:rPr lang="it-IT" sz="2400">
                <a:latin typeface="+mn-lt"/>
                <a:sym typeface="Symbol" charset="0"/>
              </a:rPr>
              <a:t> [20°, 120°]</a:t>
            </a:r>
          </a:p>
          <a:p>
            <a:pPr eaLnBrk="1" hangingPunct="1">
              <a:lnSpc>
                <a:spcPct val="150000"/>
              </a:lnSpc>
            </a:pPr>
            <a:r>
              <a:rPr lang="it-IT" sz="2400">
                <a:latin typeface="+mn-lt"/>
                <a:sym typeface="Symbol" charset="0"/>
              </a:rPr>
              <a:t> [0°, 360°]</a:t>
            </a:r>
            <a:endParaRPr lang="it-IT" sz="2400">
              <a:latin typeface="+mn-lt"/>
            </a:endParaRPr>
          </a:p>
        </p:txBody>
      </p: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701675" y="1535535"/>
            <a:ext cx="2763027" cy="2422525"/>
            <a:chOff x="701675" y="1931988"/>
            <a:chExt cx="2763027" cy="2422525"/>
          </a:xfrm>
        </p:grpSpPr>
        <p:sp>
          <p:nvSpPr>
            <p:cNvPr id="26634" name="TextBox 4"/>
            <p:cNvSpPr txBox="1">
              <a:spLocks noChangeArrowheads="1"/>
            </p:cNvSpPr>
            <p:nvPr/>
          </p:nvSpPr>
          <p:spPr bwMode="auto">
            <a:xfrm>
              <a:off x="3060700" y="1931988"/>
              <a:ext cx="4040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it-IT" sz="2800" b="1">
                  <a:solidFill>
                    <a:srgbClr val="FF0000"/>
                  </a:solidFill>
                  <a:latin typeface="+mn-lt"/>
                </a:rPr>
                <a:t>p</a:t>
              </a:r>
            </a:p>
          </p:txBody>
        </p:sp>
        <p:sp>
          <p:nvSpPr>
            <p:cNvPr id="26635" name="TextBox 5"/>
            <p:cNvSpPr txBox="1">
              <a:spLocks noChangeArrowheads="1"/>
            </p:cNvSpPr>
            <p:nvPr/>
          </p:nvSpPr>
          <p:spPr bwMode="auto">
            <a:xfrm>
              <a:off x="2308225" y="2406650"/>
              <a:ext cx="43815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it-IT" sz="2800" b="1">
                  <a:solidFill>
                    <a:srgbClr val="FF0000"/>
                  </a:solidFill>
                  <a:latin typeface="+mn-lt"/>
                </a:rPr>
                <a:t>K</a:t>
              </a:r>
            </a:p>
          </p:txBody>
        </p:sp>
        <p:sp>
          <p:nvSpPr>
            <p:cNvPr id="26636" name="TextBox 6"/>
            <p:cNvSpPr txBox="1">
              <a:spLocks noChangeArrowheads="1"/>
            </p:cNvSpPr>
            <p:nvPr/>
          </p:nvSpPr>
          <p:spPr bwMode="auto">
            <a:xfrm>
              <a:off x="701675" y="3830638"/>
              <a:ext cx="43815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it-IT" sz="2800" b="1">
                  <a:solidFill>
                    <a:srgbClr val="FF0000"/>
                  </a:solidFill>
                  <a:latin typeface="+mn-lt"/>
                </a:rPr>
                <a:t>e</a:t>
              </a:r>
            </a:p>
          </p:txBody>
        </p:sp>
        <p:sp>
          <p:nvSpPr>
            <p:cNvPr id="26637" name="TextBox 7"/>
            <p:cNvSpPr txBox="1">
              <a:spLocks noChangeArrowheads="1"/>
            </p:cNvSpPr>
            <p:nvPr/>
          </p:nvSpPr>
          <p:spPr bwMode="auto">
            <a:xfrm>
              <a:off x="738188" y="3355975"/>
              <a:ext cx="43815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it-IT" sz="2800" b="1">
                  <a:solidFill>
                    <a:srgbClr val="FF0000"/>
                  </a:solidFill>
                  <a:latin typeface="+mn-lt"/>
                  <a:sym typeface="Symbol" charset="0"/>
                </a:rPr>
                <a:t></a:t>
              </a:r>
              <a:endParaRPr lang="it-IT" sz="2800" b="1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26638" name="TextBox 8"/>
            <p:cNvSpPr txBox="1">
              <a:spLocks noChangeArrowheads="1"/>
            </p:cNvSpPr>
            <p:nvPr/>
          </p:nvSpPr>
          <p:spPr bwMode="auto">
            <a:xfrm>
              <a:off x="1212850" y="3100388"/>
              <a:ext cx="43815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it-IT" sz="2800" b="1">
                  <a:solidFill>
                    <a:srgbClr val="FF0000"/>
                  </a:solidFill>
                  <a:latin typeface="+mn-lt"/>
                  <a:sym typeface="Symbol" charset="0"/>
                </a:rPr>
                <a:t></a:t>
              </a:r>
              <a:endParaRPr lang="it-IT" sz="2800" b="1">
                <a:solidFill>
                  <a:srgbClr val="FF0000"/>
                </a:solidFill>
                <a:latin typeface="+mn-lt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027738" y="3781847"/>
            <a:ext cx="2305890" cy="2354491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it-IT" sz="2400">
                <a:solidFill>
                  <a:srgbClr val="000099"/>
                </a:solidFill>
                <a:latin typeface="+mn-lt"/>
                <a:sym typeface="Symbol" charset="0"/>
              </a:rPr>
              <a:t>pdf: Gaus</a:t>
            </a:r>
          </a:p>
          <a:p>
            <a:pPr eaLnBrk="1" hangingPunct="1">
              <a:lnSpc>
                <a:spcPct val="150000"/>
              </a:lnSpc>
            </a:pPr>
            <a:endParaRPr lang="it-IT" sz="1000">
              <a:solidFill>
                <a:srgbClr val="F79646"/>
              </a:solidFill>
              <a:latin typeface="+mn-lt"/>
              <a:sym typeface="Symbol" charset="0"/>
            </a:endParaRPr>
          </a:p>
          <a:p>
            <a:pPr eaLnBrk="1" hangingPunct="1"/>
            <a:r>
              <a:rPr lang="it-IT" sz="2400">
                <a:latin typeface="+mn-lt"/>
                <a:sym typeface="Symbol" charset="0"/>
              </a:rPr>
              <a:t>center</a:t>
            </a:r>
          </a:p>
          <a:p>
            <a:pPr eaLnBrk="1" hangingPunct="1"/>
            <a:r>
              <a:rPr lang="it-IT" sz="2400">
                <a:solidFill>
                  <a:srgbClr val="FF0000"/>
                </a:solidFill>
                <a:latin typeface="+mn-lt"/>
                <a:sym typeface="Symbol" charset="0"/>
              </a:rPr>
              <a:t>cos </a:t>
            </a:r>
            <a:r>
              <a:rPr lang="it-IT" sz="2400" baseline="-25000">
                <a:solidFill>
                  <a:srgbClr val="FF0000"/>
                </a:solidFill>
                <a:latin typeface="+mn-lt"/>
                <a:sym typeface="Symbol" charset="0"/>
              </a:rPr>
              <a:t>C</a:t>
            </a:r>
            <a:r>
              <a:rPr lang="it-IT" sz="2400">
                <a:solidFill>
                  <a:srgbClr val="FF0000"/>
                </a:solidFill>
                <a:latin typeface="+mn-lt"/>
                <a:sym typeface="Symbol" charset="0"/>
              </a:rPr>
              <a:t> = 1/n</a:t>
            </a:r>
          </a:p>
          <a:p>
            <a:pPr eaLnBrk="1" hangingPunct="1"/>
            <a:r>
              <a:rPr lang="it-IT" sz="2400">
                <a:latin typeface="+mn-lt"/>
                <a:sym typeface="Symbol" charset="0"/>
              </a:rPr>
              <a:t>sigma</a:t>
            </a:r>
          </a:p>
          <a:p>
            <a:pPr eaLnBrk="1" hangingPunct="1"/>
            <a:r>
              <a:rPr lang="it-IT" sz="2400">
                <a:solidFill>
                  <a:srgbClr val="FF0000"/>
                </a:solidFill>
                <a:latin typeface="+mn-lt"/>
                <a:sym typeface="Symbol" charset="0"/>
              </a:rPr>
              <a:t>parametrization</a:t>
            </a:r>
            <a:endParaRPr lang="it-IT" sz="240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500" y="5077247"/>
            <a:ext cx="3868738" cy="1200150"/>
          </a:xfrm>
          <a:prstGeom prst="rect">
            <a:avLst/>
          </a:prstGeom>
          <a:solidFill>
            <a:srgbClr val="CCECFF"/>
          </a:solidFill>
          <a:ln>
            <a:solidFill>
              <a:schemeClr val="accent6"/>
            </a:solidFill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it-IT" sz="2400" dirty="0">
                <a:latin typeface="+mn-lt"/>
                <a:ea typeface="+mn-ea"/>
                <a:sym typeface="Symbol"/>
              </a:rPr>
              <a:t>(e)  = () = () = 0.006</a:t>
            </a:r>
            <a:endParaRPr lang="it-IT" sz="2400" dirty="0">
              <a:latin typeface="+mn-lt"/>
              <a:ea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it-IT" sz="2400" dirty="0">
                <a:latin typeface="+mn-lt"/>
                <a:ea typeface="+mn-ea"/>
                <a:sym typeface="Symbol"/>
              </a:rPr>
              <a:t>(K) = (p) = 0.005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 rot="10800000">
            <a:off x="4133850" y="5953547"/>
            <a:ext cx="1679575" cy="1588"/>
          </a:xfrm>
          <a:prstGeom prst="straightConnector1">
            <a:avLst/>
          </a:prstGeom>
          <a:solidFill>
            <a:srgbClr val="FFFF99"/>
          </a:solidFill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095784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-hades.gsi.de/~spataro/panda/pid/pid_dirc_pid0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7920"/>
          <a:stretch>
            <a:fillRect/>
          </a:stretch>
        </p:blipFill>
        <p:spPr bwMode="auto">
          <a:xfrm>
            <a:off x="738188" y="1503090"/>
            <a:ext cx="7816850" cy="449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7651" name="AutoShape 2"/>
          <p:cNvSpPr>
            <a:spLocks noChangeArrowheads="1"/>
          </p:cNvSpPr>
          <p:nvPr/>
        </p:nvSpPr>
        <p:spPr bwMode="auto">
          <a:xfrm>
            <a:off x="1970088" y="188640"/>
            <a:ext cx="4538665" cy="51077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>
                <a:solidFill>
                  <a:srgbClr val="FF0000"/>
                </a:solidFill>
                <a:latin typeface="+mn-lt"/>
              </a:rPr>
              <a:t>Particle Identification with DIRC</a:t>
            </a:r>
            <a:endParaRPr lang="it-IT" sz="2400">
              <a:latin typeface="+mn-lt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726238" y="1977753"/>
            <a:ext cx="1789112" cy="2862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it-IT" sz="2400" b="1">
                <a:solidFill>
                  <a:srgbClr val="00B050"/>
                </a:solidFill>
                <a:latin typeface="+mn-lt"/>
              </a:rPr>
              <a:t>P(p)&gt;0.2</a:t>
            </a:r>
          </a:p>
          <a:p>
            <a:pPr eaLnBrk="1" hangingPunct="1">
              <a:lnSpc>
                <a:spcPct val="150000"/>
              </a:lnSpc>
            </a:pPr>
            <a:r>
              <a:rPr lang="it-IT" sz="2400" b="1">
                <a:solidFill>
                  <a:srgbClr val="BF1191"/>
                </a:solidFill>
                <a:latin typeface="+mn-lt"/>
              </a:rPr>
              <a:t>P(K)&gt;0.2</a:t>
            </a:r>
          </a:p>
          <a:p>
            <a:pPr eaLnBrk="1" hangingPunct="1">
              <a:lnSpc>
                <a:spcPct val="150000"/>
              </a:lnSpc>
            </a:pPr>
            <a:r>
              <a:rPr lang="it-IT" sz="2400" b="1">
                <a:solidFill>
                  <a:srgbClr val="FF0000"/>
                </a:solidFill>
                <a:latin typeface="+mn-lt"/>
                <a:sym typeface="Symbol" charset="0"/>
              </a:rPr>
              <a:t>P()&gt;0.2</a:t>
            </a:r>
          </a:p>
          <a:p>
            <a:pPr eaLnBrk="1" hangingPunct="1">
              <a:lnSpc>
                <a:spcPct val="150000"/>
              </a:lnSpc>
            </a:pPr>
            <a:r>
              <a:rPr lang="it-IT" sz="2400" b="1">
                <a:solidFill>
                  <a:srgbClr val="0000FF"/>
                </a:solidFill>
                <a:latin typeface="+mn-lt"/>
                <a:sym typeface="Symbol" charset="0"/>
              </a:rPr>
              <a:t>P()&gt;0.2</a:t>
            </a:r>
          </a:p>
          <a:p>
            <a:pPr eaLnBrk="1" hangingPunct="1">
              <a:lnSpc>
                <a:spcPct val="150000"/>
              </a:lnSpc>
            </a:pPr>
            <a:r>
              <a:rPr lang="it-IT" sz="2400" b="1">
                <a:latin typeface="+mn-lt"/>
              </a:rPr>
              <a:t>P(e)&gt;0.2</a:t>
            </a:r>
            <a:endParaRPr lang="it-IT" sz="2400" b="1">
              <a:solidFill>
                <a:srgbClr val="00B050"/>
              </a:solidFill>
              <a:latin typeface="+mn-lt"/>
            </a:endParaRP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373063" y="772840"/>
            <a:ext cx="35332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it-IT">
                <a:latin typeface="+mn-lt"/>
              </a:rPr>
              <a:t>PndPidProbability::GetXxxProb() </a:t>
            </a:r>
          </a:p>
          <a:p>
            <a:pPr eaLnBrk="1" hangingPunct="1"/>
            <a:r>
              <a:rPr lang="it-IT">
                <a:latin typeface="+mn-lt"/>
              </a:rPr>
              <a:t>PndPidProbability::GetXxxPdf()</a:t>
            </a:r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4425950" y="809353"/>
            <a:ext cx="38290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it-IT">
                <a:latin typeface="+mn-lt"/>
              </a:rPr>
              <a:t>Xxx</a:t>
            </a:r>
          </a:p>
          <a:p>
            <a:pPr eaLnBrk="1" hangingPunct="1"/>
            <a:r>
              <a:rPr lang="it-IT">
                <a:latin typeface="+mn-lt"/>
              </a:rPr>
              <a:t>Electron, Muon, Pion, Kaon, Proton</a:t>
            </a:r>
          </a:p>
        </p:txBody>
      </p:sp>
      <p:grpSp>
        <p:nvGrpSpPr>
          <p:cNvPr id="7" name="Group 11"/>
          <p:cNvGrpSpPr>
            <a:grpSpLocks/>
          </p:cNvGrpSpPr>
          <p:nvPr/>
        </p:nvGrpSpPr>
        <p:grpSpPr bwMode="auto">
          <a:xfrm>
            <a:off x="1468438" y="2050778"/>
            <a:ext cx="3200400" cy="3335337"/>
            <a:chOff x="1468395" y="2662227"/>
            <a:chExt cx="3200964" cy="3334721"/>
          </a:xfrm>
        </p:grpSpPr>
        <p:sp>
          <p:nvSpPr>
            <p:cNvPr id="27656" name="TextBox 4"/>
            <p:cNvSpPr txBox="1">
              <a:spLocks noChangeArrowheads="1"/>
            </p:cNvSpPr>
            <p:nvPr/>
          </p:nvSpPr>
          <p:spPr bwMode="auto">
            <a:xfrm>
              <a:off x="3135089" y="3282948"/>
              <a:ext cx="70665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it-IT" sz="2800" b="1">
                  <a:solidFill>
                    <a:srgbClr val="BF1191"/>
                  </a:solidFill>
                  <a:latin typeface="+mn-lt"/>
                </a:rPr>
                <a:t>K</a:t>
              </a:r>
            </a:p>
          </p:txBody>
        </p:sp>
        <p:sp>
          <p:nvSpPr>
            <p:cNvPr id="27657" name="TextBox 5"/>
            <p:cNvSpPr txBox="1">
              <a:spLocks noChangeArrowheads="1"/>
            </p:cNvSpPr>
            <p:nvPr/>
          </p:nvSpPr>
          <p:spPr bwMode="auto">
            <a:xfrm>
              <a:off x="1468395" y="5473728"/>
              <a:ext cx="43741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it-IT" sz="2800" b="1">
                  <a:latin typeface="+mn-lt"/>
                </a:rPr>
                <a:t>e</a:t>
              </a:r>
            </a:p>
          </p:txBody>
        </p:sp>
        <p:sp>
          <p:nvSpPr>
            <p:cNvPr id="27658" name="TextBox 9"/>
            <p:cNvSpPr txBox="1">
              <a:spLocks noChangeArrowheads="1"/>
            </p:cNvSpPr>
            <p:nvPr/>
          </p:nvSpPr>
          <p:spPr bwMode="auto">
            <a:xfrm>
              <a:off x="1544608" y="4304986"/>
              <a:ext cx="469983" cy="523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it-IT" sz="2800" b="1">
                  <a:solidFill>
                    <a:srgbClr val="0000FF"/>
                  </a:solidFill>
                  <a:latin typeface="+mn-lt"/>
                  <a:sym typeface="Symbol" charset="0"/>
                </a:rPr>
                <a:t></a:t>
              </a:r>
              <a:endParaRPr lang="it-IT" sz="2800" b="1">
                <a:solidFill>
                  <a:srgbClr val="0000FF"/>
                </a:solidFill>
                <a:latin typeface="+mn-lt"/>
              </a:endParaRPr>
            </a:p>
          </p:txBody>
        </p:sp>
        <p:sp>
          <p:nvSpPr>
            <p:cNvPr id="27659" name="TextBox 7"/>
            <p:cNvSpPr txBox="1">
              <a:spLocks noChangeArrowheads="1"/>
            </p:cNvSpPr>
            <p:nvPr/>
          </p:nvSpPr>
          <p:spPr bwMode="auto">
            <a:xfrm>
              <a:off x="2125629" y="3757617"/>
              <a:ext cx="65725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it-IT" sz="2800" b="1">
                  <a:solidFill>
                    <a:srgbClr val="FF0000"/>
                  </a:solidFill>
                  <a:latin typeface="+mn-lt"/>
                  <a:sym typeface="Symbol" charset="0"/>
                </a:rPr>
                <a:t></a:t>
              </a:r>
              <a:endParaRPr lang="it-IT" sz="2800" b="1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27660" name="TextBox 3"/>
            <p:cNvSpPr txBox="1">
              <a:spLocks noChangeArrowheads="1"/>
            </p:cNvSpPr>
            <p:nvPr/>
          </p:nvSpPr>
          <p:spPr bwMode="auto">
            <a:xfrm>
              <a:off x="4097331" y="2662227"/>
              <a:ext cx="57202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it-IT" sz="2800" b="1">
                  <a:solidFill>
                    <a:srgbClr val="00B050"/>
                  </a:solidFill>
                  <a:latin typeface="+mn-lt"/>
                </a:rPr>
                <a:t>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1283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ChangeArrowheads="1"/>
          </p:cNvSpPr>
          <p:nvPr/>
        </p:nvSpPr>
        <p:spPr bwMode="auto">
          <a:xfrm>
            <a:off x="2084388" y="260648"/>
            <a:ext cx="4556570" cy="51077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>
                <a:solidFill>
                  <a:srgbClr val="FF0000"/>
                </a:solidFill>
                <a:latin typeface="+mn-lt"/>
              </a:rPr>
              <a:t>Combined Particle Identification</a:t>
            </a:r>
            <a:endParaRPr lang="it-IT" sz="2400">
              <a:latin typeface="+mn-lt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66763" y="1356023"/>
            <a:ext cx="6830228" cy="1315745"/>
          </a:xfrm>
          <a:prstGeom prst="rect">
            <a:avLst/>
          </a:prstGeom>
          <a:solidFill>
            <a:schemeClr val="tx1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it-IT">
                <a:solidFill>
                  <a:srgbClr val="00FF00"/>
                </a:solidFill>
                <a:latin typeface="+mn-lt"/>
              </a:rPr>
              <a:t>PndPidProbability *drc = (PndPidProbability *)drc_array-&gt;At(ii);</a:t>
            </a:r>
          </a:p>
          <a:p>
            <a:pPr eaLnBrk="1" hangingPunct="1">
              <a:lnSpc>
                <a:spcPct val="150000"/>
              </a:lnSpc>
            </a:pPr>
            <a:r>
              <a:rPr lang="it-IT">
                <a:solidFill>
                  <a:srgbClr val="00FF00"/>
                </a:solidFill>
                <a:latin typeface="+mn-lt"/>
              </a:rPr>
              <a:t>PndPidProbability *mvd = (PndPidProbability *)mvd_array-&gt;At(ii);</a:t>
            </a:r>
          </a:p>
          <a:p>
            <a:pPr eaLnBrk="1" hangingPunct="1">
              <a:lnSpc>
                <a:spcPct val="150000"/>
              </a:lnSpc>
            </a:pPr>
            <a:r>
              <a:rPr lang="it-IT">
                <a:solidFill>
                  <a:srgbClr val="FF0000"/>
                </a:solidFill>
                <a:latin typeface="+mn-lt"/>
              </a:rPr>
              <a:t>PndPidProbability *combo = (*drc) * (*mvd);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111500" y="881360"/>
            <a:ext cx="25325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it-IT">
                <a:latin typeface="+mn-lt"/>
              </a:rPr>
              <a:t>macro/pid/pid_check.C</a:t>
            </a:r>
          </a:p>
        </p:txBody>
      </p:sp>
      <p:pic>
        <p:nvPicPr>
          <p:cNvPr id="5" name="Picture 2" descr="http://www-hades.gsi.de/~spataro/panda/pid/pid_comb_pro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2926060"/>
            <a:ext cx="4308475" cy="3103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265738" y="3108623"/>
            <a:ext cx="2938575" cy="156966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it-IT" sz="2400">
                <a:latin typeface="+mn-lt"/>
              </a:rPr>
              <a:t>combining</a:t>
            </a:r>
          </a:p>
          <a:p>
            <a:pPr eaLnBrk="1" hangingPunct="1"/>
            <a:r>
              <a:rPr lang="it-IT" sz="2400">
                <a:latin typeface="+mn-lt"/>
              </a:rPr>
              <a:t>different algorithms</a:t>
            </a:r>
          </a:p>
          <a:p>
            <a:pPr eaLnBrk="1" hangingPunct="1"/>
            <a:endParaRPr lang="it-IT" sz="2400">
              <a:latin typeface="+mn-lt"/>
            </a:endParaRPr>
          </a:p>
          <a:p>
            <a:pPr eaLnBrk="1" hangingPunct="1"/>
            <a:r>
              <a:rPr lang="it-IT" sz="2400">
                <a:latin typeface="+mn-lt"/>
              </a:rPr>
              <a:t>simple multiplication</a:t>
            </a:r>
          </a:p>
        </p:txBody>
      </p:sp>
    </p:spTree>
    <p:extLst>
      <p:ext uri="{BB962C8B-B14F-4D97-AF65-F5344CB8AC3E}">
        <p14:creationId xmlns:p14="http://schemas.microsoft.com/office/powerpoint/2010/main" val="2896195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373063" y="1566863"/>
            <a:ext cx="4892675" cy="1387475"/>
            <a:chOff x="373063" y="1566863"/>
            <a:chExt cx="4892675" cy="1387475"/>
          </a:xfrm>
        </p:grpSpPr>
        <p:sp>
          <p:nvSpPr>
            <p:cNvPr id="6155" name="Rectangle 4"/>
            <p:cNvSpPr>
              <a:spLocks noChangeArrowheads="1"/>
            </p:cNvSpPr>
            <p:nvPr/>
          </p:nvSpPr>
          <p:spPr bwMode="auto">
            <a:xfrm>
              <a:off x="373063" y="1566863"/>
              <a:ext cx="4892675" cy="13874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6146" name="Object 2"/>
            <p:cNvGraphicFramePr>
              <a:graphicFrameLocks noChangeAspect="1"/>
            </p:cNvGraphicFramePr>
            <p:nvPr/>
          </p:nvGraphicFramePr>
          <p:xfrm>
            <a:off x="446088" y="1676400"/>
            <a:ext cx="4754562" cy="1131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20" name="Formel" r:id="rId3" imgW="1879560" imgH="558720" progId="Equation.3">
                    <p:embed/>
                  </p:oleObj>
                </mc:Choice>
                <mc:Fallback>
                  <p:oleObj name="Formel" r:id="rId3" imgW="1879560" imgH="5587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6088" y="1676400"/>
                          <a:ext cx="4754562" cy="11318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148" name="AutoShape 2"/>
          <p:cNvSpPr>
            <a:spLocks noChangeArrowheads="1"/>
          </p:cNvSpPr>
          <p:nvPr/>
        </p:nvSpPr>
        <p:spPr bwMode="auto">
          <a:xfrm>
            <a:off x="3348038" y="873125"/>
            <a:ext cx="2201873" cy="57888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800">
                <a:solidFill>
                  <a:srgbClr val="FF0000"/>
                </a:solidFill>
                <a:latin typeface="+mn-lt"/>
              </a:rPr>
              <a:t>Particle Flux</a:t>
            </a:r>
            <a:endParaRPr lang="it-IT" sz="2800">
              <a:latin typeface="+mn-lt"/>
            </a:endParaRPr>
          </a:p>
        </p:txBody>
      </p:sp>
      <p:sp>
        <p:nvSpPr>
          <p:cNvPr id="6" name="TextBox 5"/>
          <p:cNvSpPr>
            <a:spLocks noChangeArrowheads="1"/>
          </p:cNvSpPr>
          <p:nvPr/>
        </p:nvSpPr>
        <p:spPr bwMode="auto">
          <a:xfrm>
            <a:off x="1033463" y="4532313"/>
            <a:ext cx="6281871" cy="996017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it-IT">
                <a:latin typeface="+mn-lt"/>
              </a:rPr>
              <a:t>PndPidProbability::GetXxxProb() </a:t>
            </a:r>
            <a:r>
              <a:rPr lang="it-IT">
                <a:latin typeface="+mn-lt"/>
                <a:sym typeface="Symbol" charset="0"/>
              </a:rPr>
              <a:t> default</a:t>
            </a:r>
            <a:endParaRPr lang="it-IT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it-IT">
                <a:latin typeface="+mn-lt"/>
              </a:rPr>
              <a:t>PndPidProbability* flux = new PndPidProbability(1,1,1,1,1))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1713" y="3246438"/>
            <a:ext cx="5868463" cy="369332"/>
          </a:xfrm>
          <a:prstGeom prst="rect">
            <a:avLst/>
          </a:prstGeom>
          <a:solidFill>
            <a:srgbClr val="CCECFF"/>
          </a:solidFill>
          <a:ln>
            <a:solidFill>
              <a:schemeClr val="accent6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dirty="0">
                <a:latin typeface="+mn-lt"/>
                <a:ea typeface="+mn-ea"/>
              </a:rPr>
              <a:t>PndPidProbability::GetXxxProb(</a:t>
            </a:r>
            <a:r>
              <a:rPr lang="it-IT" dirty="0">
                <a:solidFill>
                  <a:srgbClr val="FF0000"/>
                </a:solidFill>
                <a:latin typeface="+mn-lt"/>
                <a:ea typeface="+mn-ea"/>
              </a:rPr>
              <a:t>PndPidProbability* flux</a:t>
            </a:r>
            <a:r>
              <a:rPr lang="it-IT" dirty="0">
                <a:latin typeface="+mn-lt"/>
                <a:ea typeface="+mn-ea"/>
              </a:rPr>
              <a:t>)</a:t>
            </a:r>
          </a:p>
        </p:txBody>
      </p:sp>
      <p:cxnSp>
        <p:nvCxnSpPr>
          <p:cNvPr id="8" name="Elbow Connector 8"/>
          <p:cNvCxnSpPr>
            <a:cxnSpLocks noChangeShapeType="1"/>
            <a:stCxn id="6155" idx="3"/>
          </p:cNvCxnSpPr>
          <p:nvPr/>
        </p:nvCxnSpPr>
        <p:spPr bwMode="auto">
          <a:xfrm>
            <a:off x="5265738" y="2260600"/>
            <a:ext cx="474662" cy="1058863"/>
          </a:xfrm>
          <a:prstGeom prst="bentConnector2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3841750" y="1566863"/>
            <a:ext cx="803275" cy="561975"/>
          </a:xfrm>
          <a:prstGeom prst="ellipse">
            <a:avLst/>
          </a:prstGeom>
          <a:noFill/>
          <a:ln w="76200" cmpd="tri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4352925" y="2027238"/>
            <a:ext cx="803275" cy="561975"/>
          </a:xfrm>
          <a:prstGeom prst="ellipse">
            <a:avLst/>
          </a:prstGeom>
          <a:noFill/>
          <a:ln w="76200" cmpd="tri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5849938" y="1347788"/>
            <a:ext cx="2379039" cy="900246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it-IT">
                <a:solidFill>
                  <a:srgbClr val="FF0000"/>
                </a:solidFill>
                <a:latin typeface="+mn-lt"/>
              </a:rPr>
              <a:t>P(h) </a:t>
            </a:r>
            <a:r>
              <a:rPr lang="it-IT">
                <a:latin typeface="+mn-lt"/>
              </a:rPr>
              <a:t>depends only on</a:t>
            </a:r>
          </a:p>
          <a:p>
            <a:pPr eaLnBrk="1" hangingPunct="1">
              <a:lnSpc>
                <a:spcPct val="150000"/>
              </a:lnSpc>
            </a:pPr>
            <a:r>
              <a:rPr lang="it-IT">
                <a:latin typeface="+mn-lt"/>
              </a:rPr>
              <a:t>track/event selection</a:t>
            </a:r>
          </a:p>
        </p:txBody>
      </p:sp>
    </p:spTree>
    <p:extLst>
      <p:ext uri="{BB962C8B-B14F-4D97-AF65-F5344CB8AC3E}">
        <p14:creationId xmlns:p14="http://schemas.microsoft.com/office/powerpoint/2010/main" val="1721344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-hades.gsi.de/~spataro/panda/pid/pid_mvd_dp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1612503"/>
            <a:ext cx="2336800" cy="15859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www-hades.gsi.de/~spataro/panda/pid/pid_drc_dp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-27384"/>
            <a:ext cx="2335213" cy="15827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302889" y="5661248"/>
            <a:ext cx="92376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it-IT" sz="1500" dirty="0" err="1">
                <a:latin typeface="+mn-lt"/>
              </a:rPr>
              <a:t>PndPidProbability</a:t>
            </a:r>
            <a:r>
              <a:rPr lang="it-IT" sz="1500" dirty="0">
                <a:latin typeface="+mn-lt"/>
              </a:rPr>
              <a:t> *</a:t>
            </a:r>
            <a:r>
              <a:rPr lang="it-IT" sz="1500" dirty="0" err="1">
                <a:latin typeface="+mn-lt"/>
              </a:rPr>
              <a:t>flux</a:t>
            </a:r>
            <a:r>
              <a:rPr lang="it-IT" sz="1500" dirty="0">
                <a:latin typeface="+mn-lt"/>
              </a:rPr>
              <a:t> = new </a:t>
            </a:r>
            <a:r>
              <a:rPr lang="it-IT" sz="1500" dirty="0" err="1">
                <a:latin typeface="+mn-lt"/>
              </a:rPr>
              <a:t>PndPidProbability</a:t>
            </a:r>
            <a:r>
              <a:rPr lang="it-IT" sz="1500" dirty="0">
                <a:latin typeface="+mn-lt"/>
              </a:rPr>
              <a:t>(239+237,114+101,2282+2375,35+42,517+1052)</a:t>
            </a:r>
          </a:p>
        </p:txBody>
      </p:sp>
      <p:sp>
        <p:nvSpPr>
          <p:cNvPr id="29701" name="AutoShape 2"/>
          <p:cNvSpPr>
            <a:spLocks noChangeArrowheads="1"/>
          </p:cNvSpPr>
          <p:nvPr/>
        </p:nvSpPr>
        <p:spPr bwMode="auto">
          <a:xfrm>
            <a:off x="3197225" y="131366"/>
            <a:ext cx="3462338" cy="57943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800">
                <a:solidFill>
                  <a:srgbClr val="FF0000"/>
                </a:solidFill>
                <a:latin typeface="+mn-lt"/>
              </a:rPr>
              <a:t>Particle Flux - DPM</a:t>
            </a:r>
            <a:endParaRPr lang="it-IT" sz="2800">
              <a:latin typeface="+mn-lt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357129"/>
              </p:ext>
            </p:extLst>
          </p:nvPr>
        </p:nvGraphicFramePr>
        <p:xfrm>
          <a:off x="1250950" y="3273028"/>
          <a:ext cx="6096000" cy="2225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946">
                <a:tc>
                  <a:txBody>
                    <a:bodyPr/>
                    <a:lstStyle/>
                    <a:p>
                      <a:pPr algn="ctr"/>
                      <a:endParaRPr lang="it-IT" sz="1800" dirty="0">
                        <a:latin typeface="Comic Sans MS" pitchFamily="66" charset="0"/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-</a:t>
                      </a:r>
                      <a:endParaRPr lang="it-IT" sz="180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+</a:t>
                      </a:r>
                      <a:endParaRPr lang="it-IT" sz="180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T="45733" marB="45733"/>
                </a:tc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latin typeface="Comic Sans MS" pitchFamily="66" charset="0"/>
                        </a:rPr>
                        <a:t>e</a:t>
                      </a:r>
                      <a:endParaRPr lang="it-IT" sz="1800" dirty="0">
                        <a:latin typeface="Comic Sans MS" pitchFamily="66" charset="0"/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latin typeface="Comic Sans MS" pitchFamily="66" charset="0"/>
                        </a:rPr>
                        <a:t>239</a:t>
                      </a:r>
                      <a:endParaRPr lang="it-IT" sz="1800" dirty="0">
                        <a:latin typeface="Comic Sans MS" pitchFamily="66" charset="0"/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latin typeface="Comic Sans MS" pitchFamily="66" charset="0"/>
                        </a:rPr>
                        <a:t>237</a:t>
                      </a:r>
                      <a:endParaRPr lang="it-IT" sz="1800" dirty="0">
                        <a:latin typeface="Comic Sans MS" pitchFamily="66" charset="0"/>
                      </a:endParaRPr>
                    </a:p>
                  </a:txBody>
                  <a:tcPr marT="45733" marB="45733"/>
                </a:tc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latin typeface="Comic Sans MS" pitchFamily="66" charset="0"/>
                          <a:sym typeface="Symbol"/>
                        </a:rPr>
                        <a:t></a:t>
                      </a:r>
                      <a:endParaRPr lang="it-IT" sz="1800" dirty="0">
                        <a:latin typeface="Comic Sans MS" pitchFamily="66" charset="0"/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latin typeface="Comic Sans MS" pitchFamily="66" charset="0"/>
                        </a:rPr>
                        <a:t>114</a:t>
                      </a:r>
                      <a:endParaRPr lang="it-IT" sz="1800" dirty="0">
                        <a:latin typeface="Comic Sans MS" pitchFamily="66" charset="0"/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latin typeface="Comic Sans MS" pitchFamily="66" charset="0"/>
                        </a:rPr>
                        <a:t>101</a:t>
                      </a:r>
                      <a:endParaRPr lang="it-IT" sz="1800" dirty="0">
                        <a:latin typeface="Comic Sans MS" pitchFamily="66" charset="0"/>
                      </a:endParaRPr>
                    </a:p>
                  </a:txBody>
                  <a:tcPr marT="45733" marB="45733"/>
                </a:tc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latin typeface="Comic Sans MS" pitchFamily="66" charset="0"/>
                          <a:sym typeface="Symbol"/>
                        </a:rPr>
                        <a:t></a:t>
                      </a:r>
                      <a:endParaRPr lang="it-IT" sz="1800" dirty="0">
                        <a:latin typeface="Comic Sans MS" pitchFamily="66" charset="0"/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latin typeface="Comic Sans MS" pitchFamily="66" charset="0"/>
                        </a:rPr>
                        <a:t>2282</a:t>
                      </a:r>
                      <a:endParaRPr lang="it-IT" sz="1800" dirty="0">
                        <a:latin typeface="Comic Sans MS" pitchFamily="66" charset="0"/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latin typeface="Comic Sans MS" pitchFamily="66" charset="0"/>
                        </a:rPr>
                        <a:t>2375</a:t>
                      </a:r>
                      <a:endParaRPr lang="it-IT" sz="1800" dirty="0">
                        <a:latin typeface="Comic Sans MS" pitchFamily="66" charset="0"/>
                      </a:endParaRPr>
                    </a:p>
                  </a:txBody>
                  <a:tcPr marT="45733" marB="45733"/>
                </a:tc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latin typeface="Comic Sans MS" pitchFamily="66" charset="0"/>
                        </a:rPr>
                        <a:t>K</a:t>
                      </a:r>
                      <a:endParaRPr lang="it-IT" sz="1800" dirty="0">
                        <a:latin typeface="Comic Sans MS" pitchFamily="66" charset="0"/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latin typeface="Comic Sans MS" pitchFamily="66" charset="0"/>
                        </a:rPr>
                        <a:t>42</a:t>
                      </a:r>
                      <a:endParaRPr lang="it-IT" sz="1800" dirty="0">
                        <a:latin typeface="Comic Sans MS" pitchFamily="66" charset="0"/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latin typeface="Comic Sans MS" pitchFamily="66" charset="0"/>
                        </a:rPr>
                        <a:t>35</a:t>
                      </a:r>
                      <a:endParaRPr lang="it-IT" sz="1800" dirty="0">
                        <a:latin typeface="Comic Sans MS" pitchFamily="66" charset="0"/>
                      </a:endParaRPr>
                    </a:p>
                  </a:txBody>
                  <a:tcPr marT="45733" marB="45733"/>
                </a:tc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latin typeface="Comic Sans MS" pitchFamily="66" charset="0"/>
                        </a:rPr>
                        <a:t>p</a:t>
                      </a:r>
                      <a:endParaRPr lang="it-IT" sz="1800" dirty="0">
                        <a:latin typeface="Comic Sans MS" pitchFamily="66" charset="0"/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latin typeface="Comic Sans MS" pitchFamily="66" charset="0"/>
                        </a:rPr>
                        <a:t>517</a:t>
                      </a:r>
                      <a:endParaRPr lang="it-IT" sz="1800" dirty="0">
                        <a:latin typeface="Comic Sans MS" pitchFamily="66" charset="0"/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latin typeface="Comic Sans MS" pitchFamily="66" charset="0"/>
                        </a:rPr>
                        <a:t>1052</a:t>
                      </a:r>
                      <a:endParaRPr lang="it-IT" sz="1800" dirty="0">
                        <a:latin typeface="Comic Sans MS" pitchFamily="66" charset="0"/>
                      </a:endParaRPr>
                    </a:p>
                  </a:txBody>
                  <a:tcPr marT="45733" marB="45733"/>
                </a:tc>
              </a:tr>
            </a:tbl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841750" y="971153"/>
            <a:ext cx="2638951" cy="900246"/>
          </a:xfrm>
          <a:prstGeom prst="rect">
            <a:avLst/>
          </a:prstGeom>
          <a:solidFill>
            <a:srgbClr val="CCEC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it-IT">
                <a:latin typeface="+mn-lt"/>
              </a:rPr>
              <a:t>2000 events @ 6 GeV/c</a:t>
            </a:r>
          </a:p>
          <a:p>
            <a:pPr eaLnBrk="1" hangingPunct="1">
              <a:lnSpc>
                <a:spcPct val="150000"/>
              </a:lnSpc>
            </a:pPr>
            <a:r>
              <a:rPr lang="it-IT">
                <a:latin typeface="+mn-lt"/>
              </a:rPr>
              <a:t>no elastic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257550" y="2468166"/>
            <a:ext cx="23447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it-IT">
                <a:latin typeface="+mn-lt"/>
              </a:rPr>
              <a:t>particle yields</a:t>
            </a:r>
          </a:p>
          <a:p>
            <a:pPr eaLnBrk="1" hangingPunct="1"/>
            <a:r>
              <a:rPr lang="it-IT">
                <a:latin typeface="+mn-lt"/>
              </a:rPr>
              <a:t>primary + secondary</a:t>
            </a:r>
          </a:p>
        </p:txBody>
      </p:sp>
      <p:pic>
        <p:nvPicPr>
          <p:cNvPr id="9" name="Picture 4" descr="C:\Users\Stefano\Documents\svn\hades\miei\20050316 - Bormio 2005\lavori-in-corso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363" y="683344"/>
            <a:ext cx="1905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2840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7" grpId="0" animBg="1" autoUpdateAnimBg="0"/>
      <p:bldP spid="8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9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888" y="4365625"/>
            <a:ext cx="4729162" cy="24479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908175" y="476250"/>
            <a:ext cx="2303463" cy="288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8" name="Rectangle 7"/>
          <p:cNvSpPr/>
          <p:nvPr/>
        </p:nvSpPr>
        <p:spPr>
          <a:xfrm>
            <a:off x="2484438" y="44450"/>
            <a:ext cx="5040312" cy="720725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9460" name="AutoShape 2"/>
          <p:cNvSpPr>
            <a:spLocks noChangeArrowheads="1"/>
          </p:cNvSpPr>
          <p:nvPr/>
        </p:nvSpPr>
        <p:spPr bwMode="auto">
          <a:xfrm>
            <a:off x="2124075" y="188913"/>
            <a:ext cx="4757770" cy="510778"/>
          </a:xfrm>
          <a:prstGeom prst="roundRect">
            <a:avLst/>
          </a:prstGeom>
          <a:solidFill>
            <a:srgbClr val="FFFF00"/>
          </a:solidFill>
          <a:ln w="28575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err="1">
                <a:solidFill>
                  <a:srgbClr val="7030A0"/>
                </a:solidFill>
                <a:latin typeface="+mn-lt"/>
                <a:ea typeface="+mn-ea"/>
              </a:rPr>
              <a:t>MultiVariate</a:t>
            </a:r>
            <a:r>
              <a:rPr lang="en-US" sz="2400" dirty="0">
                <a:solidFill>
                  <a:srgbClr val="7030A0"/>
                </a:solidFill>
                <a:latin typeface="+mn-lt"/>
                <a:ea typeface="+mn-ea"/>
              </a:rPr>
              <a:t> Particle Identification</a:t>
            </a: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3851275" y="1022350"/>
            <a:ext cx="5292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sz="2400">
                <a:latin typeface="+mn-lt"/>
                <a:sym typeface="Symbol" charset="0"/>
              </a:rPr>
              <a:t>implementation of </a:t>
            </a:r>
            <a:r>
              <a:rPr lang="it-IT" sz="2400">
                <a:solidFill>
                  <a:srgbClr val="FF0000"/>
                </a:solidFill>
                <a:latin typeface="+mn-lt"/>
                <a:sym typeface="Symbol" charset="0"/>
              </a:rPr>
              <a:t>TMVA</a:t>
            </a:r>
            <a:r>
              <a:rPr lang="it-IT" sz="2400">
                <a:latin typeface="+mn-lt"/>
                <a:sym typeface="Symbol" charset="0"/>
              </a:rPr>
              <a:t> methods</a:t>
            </a: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4500563" y="1671638"/>
            <a:ext cx="4384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Font typeface="Wingdings" charset="0"/>
              <a:buChar char="Ø"/>
            </a:pPr>
            <a:r>
              <a:rPr lang="it-IT" sz="2400">
                <a:solidFill>
                  <a:srgbClr val="000099"/>
                </a:solidFill>
                <a:latin typeface="+mn-lt"/>
                <a:sym typeface="Symbol" charset="0"/>
              </a:rPr>
              <a:t> </a:t>
            </a:r>
            <a:r>
              <a:rPr lang="it-IT" sz="2400">
                <a:solidFill>
                  <a:srgbClr val="FF0000"/>
                </a:solidFill>
                <a:latin typeface="+mn-lt"/>
                <a:sym typeface="Symbol" charset="0"/>
              </a:rPr>
              <a:t>EMC</a:t>
            </a:r>
            <a:r>
              <a:rPr lang="it-IT" sz="2400">
                <a:solidFill>
                  <a:srgbClr val="000099"/>
                </a:solidFill>
                <a:latin typeface="+mn-lt"/>
                <a:sym typeface="Symbol" charset="0"/>
              </a:rPr>
              <a:t> shower shape analysis</a:t>
            </a:r>
          </a:p>
        </p:txBody>
      </p:sp>
      <p:pic>
        <p:nvPicPr>
          <p:cNvPr id="19468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1" b="1909"/>
          <a:stretch>
            <a:fillRect/>
          </a:stretch>
        </p:blipFill>
        <p:spPr bwMode="auto">
          <a:xfrm>
            <a:off x="176213" y="914400"/>
            <a:ext cx="3675062" cy="3384550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0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365625"/>
            <a:ext cx="2551112" cy="24479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322513" y="4941888"/>
            <a:ext cx="2178050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it-IT" sz="2300">
                <a:solidFill>
                  <a:srgbClr val="FF0000"/>
                </a:solidFill>
                <a:latin typeface="+mn-lt"/>
                <a:sym typeface="Symbol" charset="0"/>
              </a:rPr>
              <a:t> </a:t>
            </a:r>
            <a:r>
              <a:rPr lang="it-IT" sz="2300">
                <a:solidFill>
                  <a:srgbClr val="FF0000"/>
                </a:solidFill>
                <a:latin typeface="+mn-lt"/>
              </a:rPr>
              <a:t>Correlation</a:t>
            </a:r>
          </a:p>
          <a:p>
            <a:pPr algn="r" eaLnBrk="1" hangingPunct="1">
              <a:lnSpc>
                <a:spcPct val="150000"/>
              </a:lnSpc>
            </a:pPr>
            <a:r>
              <a:rPr lang="it-IT" sz="2300">
                <a:solidFill>
                  <a:srgbClr val="FF0000"/>
                </a:solidFill>
                <a:latin typeface="+mn-lt"/>
              </a:rPr>
              <a:t>Variables </a:t>
            </a:r>
            <a:r>
              <a:rPr lang="it-IT" sz="2300">
                <a:solidFill>
                  <a:srgbClr val="FF0000"/>
                </a:solidFill>
                <a:latin typeface="+mn-lt"/>
                <a:sym typeface="Symbol" charset="0"/>
              </a:rPr>
              <a:t></a:t>
            </a:r>
            <a:endParaRPr lang="it-IT" sz="230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TextBox 8"/>
          <p:cNvSpPr>
            <a:spLocks noChangeArrowheads="1"/>
          </p:cNvSpPr>
          <p:nvPr/>
        </p:nvSpPr>
        <p:spPr bwMode="auto">
          <a:xfrm>
            <a:off x="3779838" y="2492375"/>
            <a:ext cx="3024187" cy="1200150"/>
          </a:xfrm>
          <a:prstGeom prst="leftArrowCallout">
            <a:avLst>
              <a:gd name="adj1" fmla="val 25000"/>
              <a:gd name="adj2" fmla="val 25000"/>
              <a:gd name="adj3" fmla="val 51960"/>
              <a:gd name="adj4" fmla="val 64977"/>
            </a:avLst>
          </a:prstGeom>
          <a:solidFill>
            <a:srgbClr val="FFFF00"/>
          </a:solidFill>
          <a:ln w="28575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>
                <a:solidFill>
                  <a:srgbClr val="FF0000"/>
                </a:solidFill>
                <a:latin typeface="+mn-lt"/>
                <a:sym typeface="Symbol" charset="0"/>
              </a:rPr>
              <a:t>e/</a:t>
            </a:r>
          </a:p>
          <a:p>
            <a:pPr algn="ctr"/>
            <a:r>
              <a:rPr lang="it-IT" sz="2400">
                <a:latin typeface="+mn-lt"/>
                <a:sym typeface="Symbol" charset="0"/>
              </a:rPr>
              <a:t>separation in EMC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995738" y="3716338"/>
            <a:ext cx="48363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it-IT" sz="2400">
                <a:solidFill>
                  <a:srgbClr val="FF0000"/>
                </a:solidFill>
                <a:latin typeface="+mn-lt"/>
              </a:rPr>
              <a:t>preliminary tests for muons (MDT)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940425" y="4076700"/>
            <a:ext cx="32400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it-IT" sz="1400" i="1">
                <a:solidFill>
                  <a:srgbClr val="FF0000"/>
                </a:solidFill>
                <a:latin typeface="+mn-lt"/>
              </a:rPr>
              <a:t>M.Babai. G.Gumberidze, D.Melnichuk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4427526"/>
      </p:ext>
    </p:extLst>
  </p:cSld>
  <p:clrMapOvr>
    <a:masterClrMapping/>
  </p:clrMapOvr>
  <p:transition xmlns:p14="http://schemas.microsoft.com/office/powerpoint/2010/main" advTm="81511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3" grpId="0"/>
      <p:bldP spid="11" grpId="0" animBg="1"/>
      <p:bldP spid="15" grpId="0"/>
      <p:bldP spid="1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13"/>
          <p:cNvGrpSpPr>
            <a:grpSpLocks/>
          </p:cNvGrpSpPr>
          <p:nvPr/>
        </p:nvGrpSpPr>
        <p:grpSpPr bwMode="auto">
          <a:xfrm>
            <a:off x="179388" y="4073525"/>
            <a:ext cx="3459162" cy="2668588"/>
            <a:chOff x="179388" y="4073525"/>
            <a:chExt cx="3459162" cy="2668588"/>
          </a:xfrm>
        </p:grpSpPr>
        <p:pic>
          <p:nvPicPr>
            <p:cNvPr id="3175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31"/>
            <a:stretch>
              <a:fillRect/>
            </a:stretch>
          </p:blipFill>
          <p:spPr bwMode="auto">
            <a:xfrm>
              <a:off x="179388" y="4073525"/>
              <a:ext cx="3459162" cy="266858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756" name="TextBox 12"/>
            <p:cNvSpPr txBox="1">
              <a:spLocks noChangeArrowheads="1"/>
            </p:cNvSpPr>
            <p:nvPr/>
          </p:nvSpPr>
          <p:spPr bwMode="auto">
            <a:xfrm>
              <a:off x="1866700" y="5733256"/>
              <a:ext cx="97815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it-IT" sz="2800">
                  <a:latin typeface="+mn-lt"/>
                  <a:sym typeface="Symbol" charset="0"/>
                </a:rPr>
                <a:t>KNN</a:t>
              </a:r>
            </a:p>
          </p:txBody>
        </p:sp>
      </p:grp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3" t="10078" r="20316" b="10709"/>
          <a:stretch>
            <a:fillRect/>
          </a:stretch>
        </p:blipFill>
        <p:spPr bwMode="auto">
          <a:xfrm>
            <a:off x="5637213" y="4076700"/>
            <a:ext cx="3398837" cy="26654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908175" y="476250"/>
            <a:ext cx="2303463" cy="288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3" name="Rectangle 12"/>
          <p:cNvSpPr/>
          <p:nvPr/>
        </p:nvSpPr>
        <p:spPr>
          <a:xfrm>
            <a:off x="2484438" y="44450"/>
            <a:ext cx="5040312" cy="720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1750" name="AutoShape 2"/>
          <p:cNvSpPr>
            <a:spLocks noChangeArrowheads="1"/>
          </p:cNvSpPr>
          <p:nvPr/>
        </p:nvSpPr>
        <p:spPr bwMode="auto">
          <a:xfrm>
            <a:off x="2124075" y="188913"/>
            <a:ext cx="4728940" cy="51077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+mn-lt"/>
              </a:rPr>
              <a:t>Multivariate Particle Identification</a:t>
            </a:r>
            <a:endParaRPr lang="en-US" sz="2400">
              <a:latin typeface="+mn-lt"/>
            </a:endParaRPr>
          </a:p>
        </p:txBody>
      </p:sp>
      <p:sp>
        <p:nvSpPr>
          <p:cNvPr id="31751" name="TextBox 7"/>
          <p:cNvSpPr txBox="1">
            <a:spLocks noChangeArrowheads="1"/>
          </p:cNvSpPr>
          <p:nvPr/>
        </p:nvSpPr>
        <p:spPr bwMode="auto">
          <a:xfrm>
            <a:off x="1547813" y="836613"/>
            <a:ext cx="59769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sz="2800">
                <a:latin typeface="+mn-lt"/>
                <a:sym typeface="Symbol" charset="0"/>
              </a:rPr>
              <a:t>implementation of </a:t>
            </a:r>
            <a:r>
              <a:rPr lang="it-IT" sz="2800">
                <a:solidFill>
                  <a:srgbClr val="FF0000"/>
                </a:solidFill>
                <a:latin typeface="+mn-lt"/>
                <a:sym typeface="Symbol" charset="0"/>
              </a:rPr>
              <a:t>TMVA</a:t>
            </a:r>
            <a:r>
              <a:rPr lang="it-IT" sz="2800">
                <a:latin typeface="+mn-lt"/>
                <a:sym typeface="Symbol" charset="0"/>
              </a:rPr>
              <a:t> methods</a:t>
            </a:r>
          </a:p>
        </p:txBody>
      </p:sp>
      <p:sp>
        <p:nvSpPr>
          <p:cNvPr id="17" name="Left-Right Arrow Callout 16"/>
          <p:cNvSpPr/>
          <p:nvPr/>
        </p:nvSpPr>
        <p:spPr>
          <a:xfrm>
            <a:off x="3419475" y="4076700"/>
            <a:ext cx="2520950" cy="1008063"/>
          </a:xfrm>
          <a:prstGeom prst="leftRightArrowCallout">
            <a:avLst>
              <a:gd name="adj1" fmla="val 25000"/>
              <a:gd name="adj2" fmla="val 25000"/>
              <a:gd name="adj3" fmla="val 25000"/>
              <a:gd name="adj4" fmla="val 62022"/>
            </a:avLst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it-IT" sz="2000">
                <a:solidFill>
                  <a:srgbClr val="FF0000"/>
                </a:solidFill>
                <a:ea typeface="ＭＳ Ｐゴシック" charset="0"/>
                <a:cs typeface="Arial" charset="0"/>
                <a:sym typeface="Symbol" charset="0"/>
              </a:rPr>
              <a:t>/°</a:t>
            </a:r>
          </a:p>
          <a:p>
            <a:pPr algn="ctr"/>
            <a:r>
              <a:rPr lang="it-IT" sz="2000">
                <a:solidFill>
                  <a:schemeClr val="tx1"/>
                </a:solidFill>
                <a:ea typeface="ＭＳ Ｐゴシック" charset="0"/>
                <a:cs typeface="Arial" charset="0"/>
                <a:sym typeface="Symbol" charset="0"/>
              </a:rPr>
              <a:t>separation in EMC</a:t>
            </a:r>
            <a:endParaRPr lang="it-IT" sz="2000">
              <a:solidFill>
                <a:schemeClr val="tx1"/>
              </a:solidFill>
              <a:ea typeface="ＭＳ Ｐゴシック" charset="0"/>
              <a:cs typeface="Arial" charset="0"/>
            </a:endParaRPr>
          </a:p>
        </p:txBody>
      </p:sp>
      <p:pic>
        <p:nvPicPr>
          <p:cNvPr id="317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788" y="5705475"/>
            <a:ext cx="1547812" cy="10366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54" name="TextBox 14"/>
          <p:cNvSpPr txBox="1">
            <a:spLocks noChangeArrowheads="1"/>
          </p:cNvSpPr>
          <p:nvPr/>
        </p:nvSpPr>
        <p:spPr bwMode="auto">
          <a:xfrm>
            <a:off x="2260600" y="1844675"/>
            <a:ext cx="4687888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it-IT" sz="2800">
                <a:solidFill>
                  <a:srgbClr val="FF0000"/>
                </a:solidFill>
                <a:latin typeface="+mn-lt"/>
                <a:sym typeface="Symbol" charset="0"/>
              </a:rPr>
              <a:t>well promising</a:t>
            </a:r>
          </a:p>
          <a:p>
            <a:pPr algn="ctr" eaLnBrk="1" hangingPunct="1">
              <a:lnSpc>
                <a:spcPct val="120000"/>
              </a:lnSpc>
            </a:pPr>
            <a:r>
              <a:rPr lang="it-IT" sz="2800">
                <a:latin typeface="+mn-lt"/>
                <a:sym typeface="Symbol" charset="0"/>
              </a:rPr>
              <a:t>BUT</a:t>
            </a:r>
          </a:p>
          <a:p>
            <a:pPr algn="ctr" eaLnBrk="1" hangingPunct="1">
              <a:lnSpc>
                <a:spcPct val="120000"/>
              </a:lnSpc>
            </a:pPr>
            <a:r>
              <a:rPr lang="it-IT" sz="2800">
                <a:solidFill>
                  <a:srgbClr val="FF0000"/>
                </a:solidFill>
                <a:latin typeface="+mn-lt"/>
                <a:sym typeface="Symbol" charset="0"/>
              </a:rPr>
              <a:t>never put inside PandaRoot</a:t>
            </a:r>
          </a:p>
        </p:txBody>
      </p:sp>
    </p:spTree>
    <p:extLst>
      <p:ext uri="{BB962C8B-B14F-4D97-AF65-F5344CB8AC3E}">
        <p14:creationId xmlns:p14="http://schemas.microsoft.com/office/powerpoint/2010/main" val="1138343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/>
          <p:cNvSpPr>
            <a:spLocks noChangeArrowheads="1"/>
          </p:cNvSpPr>
          <p:nvPr/>
        </p:nvSpPr>
        <p:spPr bwMode="auto">
          <a:xfrm>
            <a:off x="2413000" y="974725"/>
            <a:ext cx="4142030" cy="51077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+mn-lt"/>
              </a:rPr>
              <a:t>Things to do: </a:t>
            </a:r>
            <a:r>
              <a:rPr lang="en-US" sz="2400">
                <a:latin typeface="+mn-lt"/>
              </a:rPr>
              <a:t>Reconstruction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683568" y="2204864"/>
            <a:ext cx="7959178" cy="3779758"/>
          </a:xfrm>
          <a:prstGeom prst="round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marL="365125" indent="-365125" algn="just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it-IT" sz="2400" dirty="0">
                <a:latin typeface="+mn-lt"/>
                <a:ea typeface="+mn-ea"/>
                <a:cs typeface="Arial" pitchFamily="34" charset="0"/>
                <a:sym typeface="Symbol" pitchFamily="18" charset="2"/>
              </a:rPr>
              <a:t>Validate momentum reconstruction for different particle kinds</a:t>
            </a:r>
          </a:p>
          <a:p>
            <a:pPr marL="365125" indent="-365125" algn="just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it-IT" sz="2400" dirty="0">
                <a:solidFill>
                  <a:srgbClr val="0000FF"/>
                </a:solidFill>
                <a:latin typeface="+mn-lt"/>
                <a:ea typeface="+mn-ea"/>
                <a:cs typeface="Arial" pitchFamily="34" charset="0"/>
                <a:sym typeface="Symbol" pitchFamily="18" charset="2"/>
              </a:rPr>
              <a:t>Validate momentum reconstruction for different particle hypothesis (kalman)</a:t>
            </a:r>
          </a:p>
          <a:p>
            <a:pPr marL="365125" indent="-365125" algn="just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it-IT" sz="2400" dirty="0">
                <a:latin typeface="+mn-lt"/>
                <a:ea typeface="+mn-ea"/>
                <a:cs typeface="Arial" pitchFamily="34" charset="0"/>
                <a:sym typeface="Symbol" pitchFamily="18" charset="2"/>
              </a:rPr>
              <a:t>Study and improve track correlation (momentum-wise?)</a:t>
            </a:r>
          </a:p>
        </p:txBody>
      </p:sp>
    </p:spTree>
    <p:extLst>
      <p:ext uri="{BB962C8B-B14F-4D97-AF65-F5344CB8AC3E}">
        <p14:creationId xmlns:p14="http://schemas.microsoft.com/office/powerpoint/2010/main" val="2458873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/>
          <p:cNvSpPr>
            <a:spLocks noChangeArrowheads="1"/>
          </p:cNvSpPr>
          <p:nvPr/>
        </p:nvSpPr>
        <p:spPr bwMode="auto">
          <a:xfrm>
            <a:off x="2413000" y="974725"/>
            <a:ext cx="4142030" cy="51077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+mn-lt"/>
              </a:rPr>
              <a:t>Things to do: </a:t>
            </a:r>
            <a:r>
              <a:rPr lang="en-US" sz="2400">
                <a:latin typeface="+mn-lt"/>
              </a:rPr>
              <a:t>Reconstruction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323528" y="2204864"/>
            <a:ext cx="8352928" cy="4392692"/>
          </a:xfrm>
          <a:prstGeom prst="round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>
            <a:lvl1pPr marL="365125" indent="-3651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  <a:buClr>
                <a:schemeClr val="tx1"/>
              </a:buClr>
              <a:buFont typeface="Wingdings" charset="0"/>
              <a:buChar char="Ø"/>
            </a:pPr>
            <a:r>
              <a:rPr lang="it-IT" sz="2400">
                <a:latin typeface="+mn-lt"/>
                <a:sym typeface="Symbol" charset="0"/>
              </a:rPr>
              <a:t>Improve and make faster the correlation</a:t>
            </a:r>
          </a:p>
          <a:p>
            <a:pPr algn="just" eaLnBrk="1" hangingPunct="1">
              <a:lnSpc>
                <a:spcPct val="150000"/>
              </a:lnSpc>
              <a:buClr>
                <a:schemeClr val="tx1"/>
              </a:buClr>
              <a:buFont typeface="Wingdings" charset="0"/>
              <a:buChar char="Ø"/>
            </a:pPr>
            <a:r>
              <a:rPr lang="it-IT" sz="2400">
                <a:solidFill>
                  <a:srgbClr val="0000FF"/>
                </a:solidFill>
                <a:latin typeface="+mn-lt"/>
                <a:sym typeface="Symbol" charset="0"/>
              </a:rPr>
              <a:t>Proper set of correlation windows, as a function of momentum?</a:t>
            </a:r>
          </a:p>
          <a:p>
            <a:pPr algn="just" eaLnBrk="1" hangingPunct="1">
              <a:lnSpc>
                <a:spcPct val="150000"/>
              </a:lnSpc>
              <a:buClr>
                <a:schemeClr val="tx1"/>
              </a:buClr>
              <a:buFont typeface="Wingdings" charset="0"/>
              <a:buChar char="Ø"/>
            </a:pPr>
            <a:r>
              <a:rPr lang="it-IT" sz="2400">
                <a:latin typeface="+mn-lt"/>
                <a:sym typeface="Symbol" charset="0"/>
              </a:rPr>
              <a:t>Study and improve the anti-correlation for neutrals</a:t>
            </a:r>
          </a:p>
          <a:p>
            <a:pPr algn="just" eaLnBrk="1" hangingPunct="1">
              <a:lnSpc>
                <a:spcPct val="150000"/>
              </a:lnSpc>
              <a:buClr>
                <a:schemeClr val="tx1"/>
              </a:buClr>
              <a:buFont typeface="Wingdings" charset="0"/>
              <a:buChar char="Ø"/>
            </a:pPr>
            <a:r>
              <a:rPr lang="it-IT" sz="2400">
                <a:solidFill>
                  <a:srgbClr val="0000FF"/>
                </a:solidFill>
                <a:latin typeface="+mn-lt"/>
                <a:sym typeface="Symbol" charset="0"/>
              </a:rPr>
              <a:t>Correlation with forward PID detector is almost missing</a:t>
            </a:r>
          </a:p>
          <a:p>
            <a:pPr algn="just" eaLnBrk="1" hangingPunct="1">
              <a:lnSpc>
                <a:spcPct val="150000"/>
              </a:lnSpc>
              <a:buClr>
                <a:schemeClr val="tx1"/>
              </a:buClr>
              <a:buFont typeface="Wingdings" charset="0"/>
              <a:buChar char="Ø"/>
            </a:pPr>
            <a:r>
              <a:rPr lang="it-IT" sz="2400">
                <a:latin typeface="+mn-lt"/>
                <a:sym typeface="Symbol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882833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/>
          <p:cNvSpPr>
            <a:spLocks noChangeArrowheads="1"/>
          </p:cNvSpPr>
          <p:nvPr/>
        </p:nvSpPr>
        <p:spPr bwMode="auto">
          <a:xfrm>
            <a:off x="2413000" y="974725"/>
            <a:ext cx="3520068" cy="51077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+mn-lt"/>
              </a:rPr>
              <a:t>Things to do: </a:t>
            </a:r>
            <a:r>
              <a:rPr lang="en-US" sz="2400">
                <a:latin typeface="+mn-lt"/>
              </a:rPr>
              <a:t>Algorithms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611560" y="1628800"/>
            <a:ext cx="7959178" cy="4392692"/>
          </a:xfrm>
          <a:prstGeom prst="round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>
            <a:lvl1pPr marL="365125" indent="-3651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  <a:buClr>
                <a:schemeClr val="tx1"/>
              </a:buClr>
              <a:buFont typeface="Wingdings" charset="0"/>
              <a:buChar char="Ø"/>
            </a:pPr>
            <a:r>
              <a:rPr lang="it-IT" sz="2400">
                <a:latin typeface="+mn-lt"/>
                <a:sym typeface="Symbol" charset="0"/>
              </a:rPr>
              <a:t>Evaluate efficiency and purity for each algorithm (standard macro)</a:t>
            </a:r>
          </a:p>
          <a:p>
            <a:pPr algn="just" eaLnBrk="1" hangingPunct="1">
              <a:lnSpc>
                <a:spcPct val="150000"/>
              </a:lnSpc>
              <a:buClr>
                <a:schemeClr val="tx1"/>
              </a:buClr>
              <a:buFont typeface="Wingdings" charset="0"/>
              <a:buChar char="Ø"/>
            </a:pPr>
            <a:r>
              <a:rPr lang="it-IT" sz="2400">
                <a:solidFill>
                  <a:srgbClr val="0000FF"/>
                </a:solidFill>
                <a:latin typeface="+mn-lt"/>
                <a:sym typeface="Symbol" charset="0"/>
              </a:rPr>
              <a:t>Evaluate perfomances by combining different algorithms (global PID)</a:t>
            </a:r>
          </a:p>
          <a:p>
            <a:pPr algn="just" eaLnBrk="1" hangingPunct="1">
              <a:lnSpc>
                <a:spcPct val="150000"/>
              </a:lnSpc>
              <a:buClr>
                <a:schemeClr val="tx1"/>
              </a:buClr>
              <a:buFont typeface="Wingdings" charset="0"/>
              <a:buChar char="Ø"/>
            </a:pPr>
            <a:r>
              <a:rPr lang="it-IT" sz="2400">
                <a:latin typeface="+mn-lt"/>
                <a:sym typeface="Symbol" charset="0"/>
              </a:rPr>
              <a:t>Global MVA analysis</a:t>
            </a:r>
          </a:p>
          <a:p>
            <a:pPr algn="just" eaLnBrk="1" hangingPunct="1">
              <a:lnSpc>
                <a:spcPct val="150000"/>
              </a:lnSpc>
              <a:buClr>
                <a:schemeClr val="tx1"/>
              </a:buClr>
              <a:buFont typeface="Wingdings" charset="0"/>
              <a:buChar char="Ø"/>
            </a:pPr>
            <a:r>
              <a:rPr lang="it-IT" sz="2400">
                <a:solidFill>
                  <a:srgbClr val="0000FF"/>
                </a:solidFill>
                <a:latin typeface="+mn-lt"/>
                <a:sym typeface="Symbol" charset="0"/>
              </a:rPr>
              <a:t>Influence of Geant3/Geant4</a:t>
            </a:r>
          </a:p>
          <a:p>
            <a:pPr algn="just" eaLnBrk="1" hangingPunct="1">
              <a:lnSpc>
                <a:spcPct val="150000"/>
              </a:lnSpc>
              <a:buClr>
                <a:schemeClr val="tx1"/>
              </a:buClr>
              <a:buFont typeface="Wingdings" charset="0"/>
              <a:buChar char="Ø"/>
            </a:pPr>
            <a:r>
              <a:rPr lang="it-IT" sz="2400">
                <a:latin typeface="+mn-lt"/>
                <a:sym typeface="Symbol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883149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Particle Identification</a:t>
            </a:r>
            <a:endParaRPr lang="en-US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855893" y="2496908"/>
            <a:ext cx="3557587" cy="405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6083" name="Object 3"/>
          <p:cNvGraphicFramePr>
            <a:graphicFrameLocks noChangeAspect="1"/>
          </p:cNvGraphicFramePr>
          <p:nvPr/>
        </p:nvGraphicFramePr>
        <p:xfrm>
          <a:off x="422275" y="1143000"/>
          <a:ext cx="4946650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4" name="Formel" r:id="rId5" imgW="3111480" imgH="482400" progId="Equation.3">
                  <p:embed/>
                </p:oleObj>
              </mc:Choice>
              <mc:Fallback>
                <p:oleObj name="Formel" r:id="rId5" imgW="31114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75" y="1143000"/>
                        <a:ext cx="4946650" cy="766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609600" y="1981200"/>
            <a:ext cx="70888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dE/</a:t>
            </a:r>
            <a:r>
              <a:rPr lang="en-US" err="1" smtClean="0"/>
              <a:t>dX</a:t>
            </a:r>
            <a:r>
              <a:rPr lang="en-US" smtClean="0"/>
              <a:t> only dependent of velocity and not from mass </a:t>
            </a:r>
            <a:r>
              <a:rPr lang="en-US" smtClean="0">
                <a:sym typeface="Wingdings" pitchFamily="2" charset="2"/>
              </a:rPr>
              <a:t> particle identification</a:t>
            </a:r>
            <a:endParaRPr lang="en-US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5105400" y="3124200"/>
            <a:ext cx="3429000" cy="2133600"/>
          </a:xfrm>
        </p:spPr>
        <p:txBody>
          <a:bodyPr/>
          <a:lstStyle/>
          <a:p>
            <a:r>
              <a:rPr lang="en-US" sz="1600" smtClean="0"/>
              <a:t>Heavy particles:</a:t>
            </a:r>
          </a:p>
          <a:p>
            <a:pPr lvl="1"/>
            <a:r>
              <a:rPr lang="en-US" sz="1400" smtClean="0"/>
              <a:t>dE/dx well described by Bethe-Bloch-Formula</a:t>
            </a:r>
          </a:p>
          <a:p>
            <a:pPr lvl="1"/>
            <a:r>
              <a:rPr lang="en-US" sz="1400" smtClean="0"/>
              <a:t>Ionization and excitation of target electrons</a:t>
            </a:r>
          </a:p>
          <a:p>
            <a:pPr lvl="1"/>
            <a:endParaRPr lang="en-US" sz="1400" smtClean="0"/>
          </a:p>
          <a:p>
            <a:r>
              <a:rPr lang="en-US" sz="1600" smtClean="0"/>
              <a:t>Electrons do not obey the Bethe-Bloch-Formula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82773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/>
          <p:cNvSpPr>
            <a:spLocks noChangeArrowheads="1"/>
          </p:cNvSpPr>
          <p:nvPr/>
        </p:nvSpPr>
        <p:spPr bwMode="auto">
          <a:xfrm>
            <a:off x="2413000" y="974725"/>
            <a:ext cx="3520068" cy="51077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+mn-lt"/>
              </a:rPr>
              <a:t>Things to do: </a:t>
            </a:r>
            <a:r>
              <a:rPr lang="en-US" sz="2400">
                <a:latin typeface="+mn-lt"/>
              </a:rPr>
              <a:t>Algorithms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683568" y="1700808"/>
            <a:ext cx="7959178" cy="3779758"/>
          </a:xfrm>
          <a:prstGeom prst="round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>
            <a:lvl1pPr marL="365125" indent="-3651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  <a:buClr>
                <a:schemeClr val="tx1"/>
              </a:buClr>
              <a:buFont typeface="Wingdings" charset="0"/>
              <a:buChar char="Ø"/>
            </a:pPr>
            <a:r>
              <a:rPr lang="it-IT" sz="2400" dirty="0" err="1">
                <a:solidFill>
                  <a:srgbClr val="0000FF"/>
                </a:solidFill>
                <a:latin typeface="+mn-lt"/>
                <a:sym typeface="Symbol" charset="0"/>
              </a:rPr>
              <a:t>Forward</a:t>
            </a:r>
            <a:r>
              <a:rPr lang="it-IT" sz="2400" dirty="0">
                <a:solidFill>
                  <a:srgbClr val="0000FF"/>
                </a:solidFill>
                <a:latin typeface="+mn-lt"/>
                <a:sym typeface="Symbol" charset="0"/>
              </a:rPr>
              <a:t> PID </a:t>
            </a:r>
            <a:r>
              <a:rPr lang="it-IT" sz="2400" dirty="0" smtClean="0">
                <a:solidFill>
                  <a:srgbClr val="0000FF"/>
                </a:solidFill>
                <a:latin typeface="+mn-lt"/>
                <a:sym typeface="Symbol" charset="0"/>
              </a:rPr>
              <a:t>under </a:t>
            </a:r>
            <a:r>
              <a:rPr lang="it-IT" sz="2400" dirty="0" err="1" smtClean="0">
                <a:solidFill>
                  <a:srgbClr val="0000FF"/>
                </a:solidFill>
                <a:latin typeface="+mn-lt"/>
                <a:sym typeface="Symbol" charset="0"/>
              </a:rPr>
              <a:t>development</a:t>
            </a:r>
            <a:endParaRPr lang="it-IT" sz="2400" dirty="0">
              <a:solidFill>
                <a:srgbClr val="0000FF"/>
              </a:solidFill>
              <a:latin typeface="+mn-lt"/>
              <a:sym typeface="Symbol" charset="0"/>
            </a:endParaRPr>
          </a:p>
          <a:p>
            <a:pPr algn="just" eaLnBrk="1" hangingPunct="1">
              <a:lnSpc>
                <a:spcPct val="150000"/>
              </a:lnSpc>
              <a:buClr>
                <a:schemeClr val="tx1"/>
              </a:buClr>
              <a:buFont typeface="Wingdings" charset="0"/>
              <a:buChar char="Ø"/>
            </a:pPr>
            <a:r>
              <a:rPr lang="it-IT" sz="2400" dirty="0">
                <a:latin typeface="+mn-lt"/>
                <a:sym typeface="Symbol" charset="0"/>
              </a:rPr>
              <a:t>EMC MVA </a:t>
            </a:r>
            <a:r>
              <a:rPr lang="it-IT" sz="2400" dirty="0" err="1">
                <a:latin typeface="+mn-lt"/>
                <a:sym typeface="Symbol" charset="0"/>
              </a:rPr>
              <a:t>method</a:t>
            </a:r>
            <a:r>
              <a:rPr lang="it-IT" sz="2400" dirty="0">
                <a:latin typeface="+mn-lt"/>
                <a:sym typeface="Symbol" charset="0"/>
              </a:rPr>
              <a:t> for ° </a:t>
            </a:r>
            <a:r>
              <a:rPr lang="it-IT" sz="2400" dirty="0" err="1">
                <a:latin typeface="+mn-lt"/>
                <a:sym typeface="Symbol" charset="0"/>
              </a:rPr>
              <a:t>identification</a:t>
            </a:r>
            <a:r>
              <a:rPr lang="it-IT" sz="2400" dirty="0">
                <a:latin typeface="+mn-lt"/>
                <a:sym typeface="Symbol" charset="0"/>
              </a:rPr>
              <a:t>?</a:t>
            </a:r>
          </a:p>
          <a:p>
            <a:pPr algn="just" eaLnBrk="1" hangingPunct="1">
              <a:lnSpc>
                <a:spcPct val="150000"/>
              </a:lnSpc>
              <a:buClr>
                <a:schemeClr val="tx1"/>
              </a:buClr>
              <a:buFont typeface="Wingdings" charset="0"/>
              <a:buChar char="Ø"/>
            </a:pPr>
            <a:r>
              <a:rPr lang="it-IT" sz="2400" dirty="0">
                <a:solidFill>
                  <a:srgbClr val="0000FF"/>
                </a:solidFill>
                <a:latin typeface="+mn-lt"/>
                <a:sym typeface="Symbol" charset="0"/>
              </a:rPr>
              <a:t>MDT </a:t>
            </a:r>
            <a:r>
              <a:rPr lang="it-IT" sz="2400" dirty="0" err="1">
                <a:solidFill>
                  <a:srgbClr val="0000FF"/>
                </a:solidFill>
                <a:latin typeface="+mn-lt"/>
                <a:sym typeface="Symbol" charset="0"/>
              </a:rPr>
              <a:t>Muon</a:t>
            </a:r>
            <a:r>
              <a:rPr lang="it-IT" sz="2400" dirty="0">
                <a:solidFill>
                  <a:srgbClr val="0000FF"/>
                </a:solidFill>
                <a:latin typeface="+mn-lt"/>
                <a:sym typeface="Symbol" charset="0"/>
              </a:rPr>
              <a:t> </a:t>
            </a:r>
            <a:r>
              <a:rPr lang="it-IT" sz="2400" dirty="0" err="1">
                <a:solidFill>
                  <a:srgbClr val="0000FF"/>
                </a:solidFill>
                <a:latin typeface="+mn-lt"/>
                <a:sym typeface="Symbol" charset="0"/>
              </a:rPr>
              <a:t>identification</a:t>
            </a:r>
            <a:r>
              <a:rPr lang="it-IT" sz="2400" dirty="0">
                <a:solidFill>
                  <a:srgbClr val="0000FF"/>
                </a:solidFill>
                <a:latin typeface="+mn-lt"/>
                <a:sym typeface="Symbol" charset="0"/>
              </a:rPr>
              <a:t> with MVA</a:t>
            </a:r>
          </a:p>
          <a:p>
            <a:pPr algn="just" eaLnBrk="1" hangingPunct="1">
              <a:lnSpc>
                <a:spcPct val="150000"/>
              </a:lnSpc>
              <a:buClr>
                <a:schemeClr val="tx1"/>
              </a:buClr>
              <a:buFont typeface="Wingdings" charset="0"/>
              <a:buChar char="Ø"/>
            </a:pPr>
            <a:r>
              <a:rPr lang="it-IT" sz="2400" dirty="0">
                <a:latin typeface="+mn-lt"/>
                <a:sym typeface="Symbol" charset="0"/>
              </a:rPr>
              <a:t>MDT </a:t>
            </a:r>
            <a:r>
              <a:rPr lang="it-IT" sz="2400" dirty="0" err="1">
                <a:latin typeface="+mn-lt"/>
                <a:sym typeface="Symbol" charset="0"/>
              </a:rPr>
              <a:t>neutral</a:t>
            </a:r>
            <a:r>
              <a:rPr lang="it-IT" sz="2400" dirty="0">
                <a:latin typeface="+mn-lt"/>
                <a:sym typeface="Symbol" charset="0"/>
              </a:rPr>
              <a:t> </a:t>
            </a:r>
            <a:r>
              <a:rPr lang="it-IT" sz="2400" dirty="0" err="1">
                <a:latin typeface="+mn-lt"/>
                <a:sym typeface="Symbol" charset="0"/>
              </a:rPr>
              <a:t>particle</a:t>
            </a:r>
            <a:r>
              <a:rPr lang="it-IT" sz="2400" dirty="0">
                <a:latin typeface="+mn-lt"/>
                <a:sym typeface="Symbol" charset="0"/>
              </a:rPr>
              <a:t> </a:t>
            </a:r>
            <a:r>
              <a:rPr lang="it-IT" sz="2400" dirty="0" err="1">
                <a:latin typeface="+mn-lt"/>
                <a:sym typeface="Symbol" charset="0"/>
              </a:rPr>
              <a:t>identification</a:t>
            </a:r>
            <a:r>
              <a:rPr lang="it-IT" sz="2400" dirty="0">
                <a:latin typeface="+mn-lt"/>
                <a:sym typeface="Symbol" charset="0"/>
              </a:rPr>
              <a:t>?</a:t>
            </a:r>
          </a:p>
          <a:p>
            <a:pPr algn="just" eaLnBrk="1" hangingPunct="1">
              <a:lnSpc>
                <a:spcPct val="150000"/>
              </a:lnSpc>
              <a:buClr>
                <a:schemeClr val="tx1"/>
              </a:buClr>
              <a:buFont typeface="Wingdings" charset="0"/>
              <a:buChar char="Ø"/>
            </a:pPr>
            <a:r>
              <a:rPr lang="it-IT" sz="2400" dirty="0">
                <a:solidFill>
                  <a:srgbClr val="0000FF"/>
                </a:solidFill>
                <a:latin typeface="+mn-lt"/>
                <a:sym typeface="Symbol" charset="0"/>
              </a:rPr>
              <a:t>Use PID for </a:t>
            </a:r>
            <a:r>
              <a:rPr lang="it-IT" sz="2400" dirty="0" err="1">
                <a:solidFill>
                  <a:srgbClr val="0000FF"/>
                </a:solidFill>
                <a:latin typeface="+mn-lt"/>
                <a:sym typeface="Symbol" charset="0"/>
              </a:rPr>
              <a:t>analysis</a:t>
            </a:r>
            <a:r>
              <a:rPr lang="it-IT" sz="2400" dirty="0">
                <a:solidFill>
                  <a:srgbClr val="0000FF"/>
                </a:solidFill>
                <a:latin typeface="+mn-lt"/>
                <a:sym typeface="Symbol" charset="0"/>
              </a:rPr>
              <a:t>!!!!</a:t>
            </a:r>
          </a:p>
          <a:p>
            <a:pPr algn="just" eaLnBrk="1" hangingPunct="1">
              <a:lnSpc>
                <a:spcPct val="150000"/>
              </a:lnSpc>
              <a:buClr>
                <a:schemeClr val="tx1"/>
              </a:buClr>
              <a:buFont typeface="Wingdings" charset="0"/>
              <a:buChar char="Ø"/>
            </a:pPr>
            <a:r>
              <a:rPr lang="it-IT" sz="2400" dirty="0">
                <a:latin typeface="+mn-lt"/>
                <a:sym typeface="Symbol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832539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836340"/>
            <a:ext cx="7981950" cy="47625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7" name="TextBox 2"/>
          <p:cNvSpPr txBox="1">
            <a:spLocks noChangeArrowheads="1"/>
          </p:cNvSpPr>
          <p:nvPr/>
        </p:nvSpPr>
        <p:spPr bwMode="auto">
          <a:xfrm>
            <a:off x="5890238" y="5665515"/>
            <a:ext cx="31642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sz="2000">
                <a:latin typeface="+mn-lt"/>
                <a:sym typeface="Symbol" charset="0"/>
              </a:rPr>
              <a:t>HADES: EPJA40(2009)45</a:t>
            </a:r>
          </a:p>
        </p:txBody>
      </p:sp>
      <p:sp>
        <p:nvSpPr>
          <p:cNvPr id="36868" name="AutoShape 2"/>
          <p:cNvSpPr>
            <a:spLocks noChangeArrowheads="1"/>
          </p:cNvSpPr>
          <p:nvPr/>
        </p:nvSpPr>
        <p:spPr bwMode="auto">
          <a:xfrm>
            <a:off x="1835150" y="188640"/>
            <a:ext cx="5242691" cy="51077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+mn-lt"/>
              </a:rPr>
              <a:t>How to validate: </a:t>
            </a:r>
            <a:r>
              <a:rPr lang="en-US" sz="2400">
                <a:latin typeface="+mn-lt"/>
              </a:rPr>
              <a:t>Efficiency and Purity</a:t>
            </a:r>
          </a:p>
        </p:txBody>
      </p:sp>
      <p:sp>
        <p:nvSpPr>
          <p:cNvPr id="36869" name="TextBox 4"/>
          <p:cNvSpPr txBox="1">
            <a:spLocks noChangeArrowheads="1"/>
          </p:cNvSpPr>
          <p:nvPr/>
        </p:nvSpPr>
        <p:spPr bwMode="auto">
          <a:xfrm>
            <a:off x="2569803" y="764903"/>
            <a:ext cx="6928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sz="2000">
                <a:latin typeface="+mn-lt"/>
                <a:sym typeface="Symbol" charset="0"/>
              </a:rPr>
              <a:t>TOF</a:t>
            </a:r>
          </a:p>
        </p:txBody>
      </p:sp>
      <p:sp>
        <p:nvSpPr>
          <p:cNvPr id="36870" name="TextBox 5"/>
          <p:cNvSpPr txBox="1">
            <a:spLocks noChangeArrowheads="1"/>
          </p:cNvSpPr>
          <p:nvPr/>
        </p:nvSpPr>
        <p:spPr bwMode="auto">
          <a:xfrm>
            <a:off x="5265182" y="796653"/>
            <a:ext cx="25442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sz="2000">
                <a:latin typeface="+mn-lt"/>
                <a:sym typeface="Symbol" charset="0"/>
              </a:rPr>
              <a:t>TOFINO+preShower</a:t>
            </a:r>
          </a:p>
        </p:txBody>
      </p:sp>
    </p:spTree>
    <p:extLst>
      <p:ext uri="{BB962C8B-B14F-4D97-AF65-F5344CB8AC3E}">
        <p14:creationId xmlns:p14="http://schemas.microsoft.com/office/powerpoint/2010/main" val="448959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3"/>
          <p:cNvSpPr txBox="1">
            <a:spLocks noChangeArrowheads="1"/>
          </p:cNvSpPr>
          <p:nvPr/>
        </p:nvSpPr>
        <p:spPr bwMode="auto">
          <a:xfrm>
            <a:off x="2376488" y="2205038"/>
            <a:ext cx="4367212" cy="461962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sz="2400">
                <a:solidFill>
                  <a:srgbClr val="FF0000"/>
                </a:solidFill>
                <a:latin typeface="Comic Sans MS" charset="0"/>
              </a:rPr>
              <a:t>Multi-Hypothesis Particle Fit</a:t>
            </a:r>
          </a:p>
        </p:txBody>
      </p:sp>
      <p:grpSp>
        <p:nvGrpSpPr>
          <p:cNvPr id="37891" name="Group 8"/>
          <p:cNvGrpSpPr>
            <a:grpSpLocks/>
          </p:cNvGrpSpPr>
          <p:nvPr/>
        </p:nvGrpSpPr>
        <p:grpSpPr bwMode="auto">
          <a:xfrm>
            <a:off x="254000" y="2997200"/>
            <a:ext cx="4246563" cy="2916238"/>
            <a:chOff x="254000" y="3681413"/>
            <a:chExt cx="4246563" cy="2916237"/>
          </a:xfrm>
        </p:grpSpPr>
        <p:pic>
          <p:nvPicPr>
            <p:cNvPr id="37895" name="Picture 8" descr="E:\mom_pid_1gev_comp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000" y="3717925"/>
              <a:ext cx="4246563" cy="2879725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896" name="TextBox 7"/>
            <p:cNvSpPr txBox="1">
              <a:spLocks noChangeArrowheads="1"/>
            </p:cNvSpPr>
            <p:nvPr/>
          </p:nvSpPr>
          <p:spPr bwMode="auto">
            <a:xfrm>
              <a:off x="1349375" y="3681413"/>
              <a:ext cx="217805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it-IT">
                  <a:solidFill>
                    <a:srgbClr val="FF0000"/>
                  </a:solidFill>
                </a:rPr>
                <a:t>kaons @ 1 GeV/c</a:t>
              </a:r>
            </a:p>
          </p:txBody>
        </p:sp>
      </p:grpSp>
      <p:grpSp>
        <p:nvGrpSpPr>
          <p:cNvPr id="37892" name="Group 9"/>
          <p:cNvGrpSpPr>
            <a:grpSpLocks/>
          </p:cNvGrpSpPr>
          <p:nvPr/>
        </p:nvGrpSpPr>
        <p:grpSpPr bwMode="auto">
          <a:xfrm>
            <a:off x="4645025" y="2997200"/>
            <a:ext cx="4248150" cy="2916238"/>
            <a:chOff x="4645025" y="3681413"/>
            <a:chExt cx="4248150" cy="2916237"/>
          </a:xfrm>
        </p:grpSpPr>
        <p:pic>
          <p:nvPicPr>
            <p:cNvPr id="37893" name="Picture 2" descr="D:\svn\panda\Talks\20100611 - (Panda) Stoccolma\mom_pid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5025" y="3717925"/>
              <a:ext cx="4248150" cy="2879725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37894" name="TextBox 9"/>
            <p:cNvSpPr txBox="1">
              <a:spLocks noChangeArrowheads="1"/>
            </p:cNvSpPr>
            <p:nvPr/>
          </p:nvSpPr>
          <p:spPr bwMode="auto">
            <a:xfrm>
              <a:off x="5472113" y="3681413"/>
              <a:ext cx="2586037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it-IT">
                  <a:solidFill>
                    <a:srgbClr val="FF0000"/>
                  </a:solidFill>
                </a:rPr>
                <a:t>kaons @ 500 MeV/c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7245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/>
          <p:cNvSpPr>
            <a:spLocks noChangeArrowheads="1"/>
          </p:cNvSpPr>
          <p:nvPr/>
        </p:nvSpPr>
        <p:spPr bwMode="auto">
          <a:xfrm>
            <a:off x="1733103" y="981075"/>
            <a:ext cx="6412182" cy="51077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+mn-lt"/>
              </a:rPr>
              <a:t>Things to do: </a:t>
            </a:r>
            <a:r>
              <a:rPr lang="en-US" sz="2400">
                <a:latin typeface="+mn-lt"/>
              </a:rPr>
              <a:t>Design and interface to analysis</a:t>
            </a:r>
          </a:p>
        </p:txBody>
      </p:sp>
      <p:sp>
        <p:nvSpPr>
          <p:cNvPr id="38915" name="TextBox 2"/>
          <p:cNvSpPr txBox="1">
            <a:spLocks noChangeArrowheads="1"/>
          </p:cNvSpPr>
          <p:nvPr/>
        </p:nvSpPr>
        <p:spPr bwMode="auto">
          <a:xfrm>
            <a:off x="4614415" y="2852738"/>
            <a:ext cx="2592388" cy="708025"/>
          </a:xfrm>
          <a:prstGeom prst="rect">
            <a:avLst/>
          </a:prstGeom>
          <a:solidFill>
            <a:srgbClr val="FFFFCC"/>
          </a:solidFill>
          <a:ln w="2857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sz="2000">
                <a:solidFill>
                  <a:srgbClr val="FF0000"/>
                </a:solidFill>
                <a:latin typeface="+mn-lt"/>
                <a:sym typeface="Symbol" charset="0"/>
              </a:rPr>
              <a:t>PidChargedCand</a:t>
            </a:r>
          </a:p>
          <a:p>
            <a:pPr algn="ctr" eaLnBrk="1" hangingPunct="1"/>
            <a:r>
              <a:rPr lang="it-IT" sz="2000">
                <a:latin typeface="+mn-lt"/>
                <a:sym typeface="Symbol" charset="0"/>
              </a:rPr>
              <a:t> hypothesis</a:t>
            </a:r>
          </a:p>
        </p:txBody>
      </p:sp>
      <p:sp>
        <p:nvSpPr>
          <p:cNvPr id="38916" name="TextBox 3"/>
          <p:cNvSpPr txBox="1">
            <a:spLocks noChangeArrowheads="1"/>
          </p:cNvSpPr>
          <p:nvPr/>
        </p:nvSpPr>
        <p:spPr bwMode="auto">
          <a:xfrm>
            <a:off x="4614415" y="3560763"/>
            <a:ext cx="2592388" cy="1938337"/>
          </a:xfrm>
          <a:prstGeom prst="rect">
            <a:avLst/>
          </a:prstGeom>
          <a:solidFill>
            <a:srgbClr val="FFFFCC"/>
          </a:solidFill>
          <a:ln w="2857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sz="2000">
                <a:solidFill>
                  <a:srgbClr val="FF0000"/>
                </a:solidFill>
                <a:latin typeface="+mn-lt"/>
                <a:sym typeface="Symbol" charset="0"/>
              </a:rPr>
              <a:t>PidProbability</a:t>
            </a:r>
          </a:p>
          <a:p>
            <a:pPr algn="ctr" eaLnBrk="1" hangingPunct="1"/>
            <a:r>
              <a:rPr lang="it-IT" sz="2000">
                <a:latin typeface="+mn-lt"/>
                <a:sym typeface="Symbol" charset="0"/>
              </a:rPr>
              <a:t> hypothesis for e</a:t>
            </a:r>
          </a:p>
          <a:p>
            <a:pPr algn="ctr" eaLnBrk="1" hangingPunct="1"/>
            <a:r>
              <a:rPr lang="it-IT" sz="2000">
                <a:latin typeface="+mn-lt"/>
                <a:sym typeface="Symbol" charset="0"/>
              </a:rPr>
              <a:t> hypothesis for </a:t>
            </a:r>
          </a:p>
          <a:p>
            <a:pPr algn="ctr" eaLnBrk="1" hangingPunct="1"/>
            <a:r>
              <a:rPr lang="it-IT" sz="2000">
                <a:latin typeface="+mn-lt"/>
                <a:sym typeface="Symbol" charset="0"/>
              </a:rPr>
              <a:t> hypothesis for </a:t>
            </a:r>
          </a:p>
          <a:p>
            <a:pPr algn="ctr" eaLnBrk="1" hangingPunct="1"/>
            <a:r>
              <a:rPr lang="it-IT" sz="2000">
                <a:latin typeface="+mn-lt"/>
                <a:sym typeface="Symbol" charset="0"/>
              </a:rPr>
              <a:t> hypothesis for K</a:t>
            </a:r>
          </a:p>
          <a:p>
            <a:pPr algn="ctr" eaLnBrk="1" hangingPunct="1"/>
            <a:r>
              <a:rPr lang="it-IT" sz="2000">
                <a:latin typeface="+mn-lt"/>
                <a:sym typeface="Symbol" charset="0"/>
              </a:rPr>
              <a:t> hypothesis for p</a:t>
            </a:r>
          </a:p>
        </p:txBody>
      </p:sp>
      <p:sp>
        <p:nvSpPr>
          <p:cNvPr id="38917" name="TextBox 4"/>
          <p:cNvSpPr>
            <a:spLocks noChangeArrowheads="1"/>
          </p:cNvSpPr>
          <p:nvPr/>
        </p:nvSpPr>
        <p:spPr bwMode="auto">
          <a:xfrm>
            <a:off x="7925940" y="3284538"/>
            <a:ext cx="1398588" cy="5111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2400">
                <a:solidFill>
                  <a:srgbClr val="FF0000"/>
                </a:solidFill>
                <a:latin typeface="+mn-lt"/>
                <a:sym typeface="Symbol" charset="0"/>
              </a:rPr>
              <a:t>Analysis</a:t>
            </a:r>
          </a:p>
        </p:txBody>
      </p:sp>
      <p:sp>
        <p:nvSpPr>
          <p:cNvPr id="38918" name="TextBox 11"/>
          <p:cNvSpPr txBox="1">
            <a:spLocks noChangeArrowheads="1"/>
          </p:cNvSpPr>
          <p:nvPr/>
        </p:nvSpPr>
        <p:spPr bwMode="auto">
          <a:xfrm>
            <a:off x="545653" y="3225800"/>
            <a:ext cx="1331912" cy="708025"/>
          </a:xfrm>
          <a:prstGeom prst="rect">
            <a:avLst/>
          </a:prstGeom>
          <a:solidFill>
            <a:srgbClr val="FFFFCC"/>
          </a:solidFill>
          <a:ln w="2857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sz="2000">
                <a:solidFill>
                  <a:srgbClr val="FF0000"/>
                </a:solidFill>
                <a:latin typeface="+mn-lt"/>
                <a:sym typeface="Symbol" charset="0"/>
              </a:rPr>
              <a:t>PndTrack</a:t>
            </a:r>
          </a:p>
          <a:p>
            <a:pPr algn="ctr" eaLnBrk="1" hangingPunct="1"/>
            <a:r>
              <a:rPr lang="it-IT" sz="2000">
                <a:latin typeface="+mn-lt"/>
                <a:sym typeface="Symbol" charset="0"/>
              </a:rPr>
              <a:t>prefit</a:t>
            </a:r>
          </a:p>
        </p:txBody>
      </p:sp>
      <p:sp>
        <p:nvSpPr>
          <p:cNvPr id="38919" name="TextBox 12"/>
          <p:cNvSpPr txBox="1">
            <a:spLocks noChangeArrowheads="1"/>
          </p:cNvSpPr>
          <p:nvPr/>
        </p:nvSpPr>
        <p:spPr bwMode="auto">
          <a:xfrm>
            <a:off x="2382390" y="3068638"/>
            <a:ext cx="1687513" cy="1016000"/>
          </a:xfrm>
          <a:prstGeom prst="rect">
            <a:avLst/>
          </a:prstGeom>
          <a:solidFill>
            <a:srgbClr val="FFFFCC"/>
          </a:solidFill>
          <a:ln w="2857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sz="2000">
                <a:solidFill>
                  <a:srgbClr val="FF0000"/>
                </a:solidFill>
                <a:latin typeface="+mn-lt"/>
                <a:sym typeface="Symbol" charset="0"/>
              </a:rPr>
              <a:t>PndTrack</a:t>
            </a:r>
          </a:p>
          <a:p>
            <a:pPr algn="ctr" eaLnBrk="1" hangingPunct="1"/>
            <a:r>
              <a:rPr lang="it-IT" sz="2000">
                <a:latin typeface="+mn-lt"/>
                <a:sym typeface="Symbol" charset="0"/>
              </a:rPr>
              <a:t>Kalman</a:t>
            </a:r>
          </a:p>
          <a:p>
            <a:pPr algn="ctr" eaLnBrk="1" hangingPunct="1"/>
            <a:r>
              <a:rPr lang="it-IT" sz="2000">
                <a:latin typeface="+mn-lt"/>
                <a:sym typeface="Symbol" charset="0"/>
              </a:rPr>
              <a:t> hypothesis</a:t>
            </a:r>
          </a:p>
        </p:txBody>
      </p:sp>
      <p:sp>
        <p:nvSpPr>
          <p:cNvPr id="38920" name="TextBox 14"/>
          <p:cNvSpPr txBox="1">
            <a:spLocks noChangeArrowheads="1"/>
          </p:cNvSpPr>
          <p:nvPr/>
        </p:nvSpPr>
        <p:spPr bwMode="auto">
          <a:xfrm>
            <a:off x="3658376" y="1916113"/>
            <a:ext cx="25994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sz="2800">
                <a:latin typeface="+mn-lt"/>
                <a:sym typeface="Symbol" charset="0"/>
              </a:rPr>
              <a:t>Current Design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1806128" y="3429000"/>
            <a:ext cx="647700" cy="287338"/>
          </a:xfrm>
          <a:prstGeom prst="rightArrow">
            <a:avLst/>
          </a:prstGeom>
          <a:solidFill>
            <a:srgbClr val="FFFF00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7" name="Right Arrow 16"/>
          <p:cNvSpPr/>
          <p:nvPr/>
        </p:nvSpPr>
        <p:spPr>
          <a:xfrm>
            <a:off x="4038153" y="3429000"/>
            <a:ext cx="647700" cy="287338"/>
          </a:xfrm>
          <a:prstGeom prst="rightArrow">
            <a:avLst/>
          </a:prstGeom>
          <a:solidFill>
            <a:srgbClr val="FFFF00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9" name="Right Arrow 18"/>
          <p:cNvSpPr/>
          <p:nvPr/>
        </p:nvSpPr>
        <p:spPr>
          <a:xfrm>
            <a:off x="7133778" y="3429000"/>
            <a:ext cx="649287" cy="287338"/>
          </a:xfrm>
          <a:prstGeom prst="rightArrow">
            <a:avLst/>
          </a:prstGeom>
          <a:solidFill>
            <a:srgbClr val="FFFF00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8924" name="TextBox 11"/>
          <p:cNvSpPr txBox="1">
            <a:spLocks noChangeArrowheads="1"/>
          </p:cNvSpPr>
          <p:nvPr/>
        </p:nvSpPr>
        <p:spPr bwMode="auto">
          <a:xfrm>
            <a:off x="1998905" y="4652963"/>
            <a:ext cx="24227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sz="2000">
                <a:latin typeface="+mn-lt"/>
                <a:sym typeface="Symbol" charset="0"/>
              </a:rPr>
              <a:t>also MC hypothesis</a:t>
            </a:r>
          </a:p>
        </p:txBody>
      </p:sp>
    </p:spTree>
    <p:extLst>
      <p:ext uri="{BB962C8B-B14F-4D97-AF65-F5344CB8AC3E}">
        <p14:creationId xmlns:p14="http://schemas.microsoft.com/office/powerpoint/2010/main" val="1706680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/>
          <p:cNvSpPr>
            <a:spLocks noChangeArrowheads="1"/>
          </p:cNvSpPr>
          <p:nvPr/>
        </p:nvSpPr>
        <p:spPr bwMode="auto">
          <a:xfrm>
            <a:off x="1258888" y="548680"/>
            <a:ext cx="6412182" cy="51077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+mn-lt"/>
              </a:rPr>
              <a:t>Things to do: </a:t>
            </a:r>
            <a:r>
              <a:rPr lang="en-US" sz="2400">
                <a:latin typeface="+mn-lt"/>
              </a:rPr>
              <a:t>Design and interface to analysis</a:t>
            </a:r>
          </a:p>
        </p:txBody>
      </p:sp>
      <p:sp>
        <p:nvSpPr>
          <p:cNvPr id="39939" name="TextBox 2"/>
          <p:cNvSpPr txBox="1">
            <a:spLocks noChangeArrowheads="1"/>
          </p:cNvSpPr>
          <p:nvPr/>
        </p:nvSpPr>
        <p:spPr bwMode="auto">
          <a:xfrm>
            <a:off x="4140200" y="2204443"/>
            <a:ext cx="2160588" cy="708025"/>
          </a:xfrm>
          <a:prstGeom prst="rect">
            <a:avLst/>
          </a:prstGeom>
          <a:solidFill>
            <a:srgbClr val="FFFFCC"/>
          </a:solidFill>
          <a:ln w="2857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sz="2000">
                <a:solidFill>
                  <a:srgbClr val="FF0000"/>
                </a:solidFill>
                <a:latin typeface="+mn-lt"/>
                <a:sym typeface="Symbol" charset="0"/>
              </a:rPr>
              <a:t>PidChargedCand</a:t>
            </a:r>
          </a:p>
          <a:p>
            <a:pPr algn="ctr" eaLnBrk="1" hangingPunct="1"/>
            <a:r>
              <a:rPr lang="it-IT" sz="2000">
                <a:latin typeface="+mn-lt"/>
                <a:sym typeface="Symbol" charset="0"/>
              </a:rPr>
              <a:t>e hypothesis</a:t>
            </a:r>
          </a:p>
        </p:txBody>
      </p:sp>
      <p:sp>
        <p:nvSpPr>
          <p:cNvPr id="39940" name="TextBox 3"/>
          <p:cNvSpPr txBox="1">
            <a:spLocks noChangeArrowheads="1"/>
          </p:cNvSpPr>
          <p:nvPr/>
        </p:nvSpPr>
        <p:spPr bwMode="auto">
          <a:xfrm>
            <a:off x="6300788" y="2204443"/>
            <a:ext cx="2159000" cy="708025"/>
          </a:xfrm>
          <a:prstGeom prst="rect">
            <a:avLst/>
          </a:prstGeom>
          <a:solidFill>
            <a:srgbClr val="FFFFCC"/>
          </a:solidFill>
          <a:ln w="2857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sz="2000">
                <a:solidFill>
                  <a:srgbClr val="FF0000"/>
                </a:solidFill>
                <a:latin typeface="+mn-lt"/>
                <a:sym typeface="Symbol" charset="0"/>
              </a:rPr>
              <a:t>PidProbability</a:t>
            </a:r>
          </a:p>
          <a:p>
            <a:pPr algn="ctr" eaLnBrk="1" hangingPunct="1"/>
            <a:r>
              <a:rPr lang="it-IT" sz="2000">
                <a:latin typeface="+mn-lt"/>
                <a:sym typeface="Symbol" charset="0"/>
              </a:rPr>
              <a:t>e</a:t>
            </a:r>
          </a:p>
        </p:txBody>
      </p:sp>
      <p:sp>
        <p:nvSpPr>
          <p:cNvPr id="39941" name="TextBox 4"/>
          <p:cNvSpPr>
            <a:spLocks noChangeArrowheads="1"/>
          </p:cNvSpPr>
          <p:nvPr/>
        </p:nvSpPr>
        <p:spPr bwMode="auto">
          <a:xfrm>
            <a:off x="8617263" y="2583855"/>
            <a:ext cx="450223" cy="307645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2400">
                <a:solidFill>
                  <a:srgbClr val="FF0000"/>
                </a:solidFill>
                <a:latin typeface="+mn-lt"/>
                <a:sym typeface="Symbol" charset="0"/>
              </a:rPr>
              <a:t>A</a:t>
            </a:r>
          </a:p>
          <a:p>
            <a:pPr algn="ctr"/>
            <a:r>
              <a:rPr lang="it-IT" sz="2400">
                <a:solidFill>
                  <a:srgbClr val="FF0000"/>
                </a:solidFill>
                <a:latin typeface="+mn-lt"/>
                <a:sym typeface="Symbol" charset="0"/>
              </a:rPr>
              <a:t>N</a:t>
            </a:r>
          </a:p>
          <a:p>
            <a:pPr algn="ctr"/>
            <a:r>
              <a:rPr lang="it-IT" sz="2400">
                <a:solidFill>
                  <a:srgbClr val="FF0000"/>
                </a:solidFill>
                <a:latin typeface="+mn-lt"/>
                <a:sym typeface="Symbol" charset="0"/>
              </a:rPr>
              <a:t>A</a:t>
            </a:r>
          </a:p>
          <a:p>
            <a:pPr algn="ctr"/>
            <a:r>
              <a:rPr lang="it-IT" sz="2400">
                <a:solidFill>
                  <a:srgbClr val="FF0000"/>
                </a:solidFill>
                <a:latin typeface="+mn-lt"/>
                <a:sym typeface="Symbol" charset="0"/>
              </a:rPr>
              <a:t>L</a:t>
            </a:r>
          </a:p>
          <a:p>
            <a:pPr algn="ctr"/>
            <a:r>
              <a:rPr lang="it-IT" sz="2400">
                <a:solidFill>
                  <a:srgbClr val="FF0000"/>
                </a:solidFill>
                <a:latin typeface="+mn-lt"/>
                <a:sym typeface="Symbol" charset="0"/>
              </a:rPr>
              <a:t>Y</a:t>
            </a:r>
          </a:p>
          <a:p>
            <a:pPr algn="ctr"/>
            <a:r>
              <a:rPr lang="it-IT" sz="2400">
                <a:solidFill>
                  <a:srgbClr val="FF0000"/>
                </a:solidFill>
                <a:latin typeface="+mn-lt"/>
                <a:sym typeface="Symbol" charset="0"/>
              </a:rPr>
              <a:t>S</a:t>
            </a:r>
          </a:p>
          <a:p>
            <a:pPr algn="ctr"/>
            <a:r>
              <a:rPr lang="it-IT" sz="2400">
                <a:solidFill>
                  <a:srgbClr val="FF0000"/>
                </a:solidFill>
                <a:latin typeface="+mn-lt"/>
                <a:sym typeface="Symbol" charset="0"/>
              </a:rPr>
              <a:t>I</a:t>
            </a:r>
          </a:p>
          <a:p>
            <a:pPr algn="ctr"/>
            <a:r>
              <a:rPr lang="it-IT" sz="2400">
                <a:solidFill>
                  <a:srgbClr val="FF0000"/>
                </a:solidFill>
                <a:latin typeface="+mn-lt"/>
                <a:sym typeface="Symbol" charset="0"/>
              </a:rPr>
              <a:t>S</a:t>
            </a:r>
          </a:p>
        </p:txBody>
      </p:sp>
      <p:sp>
        <p:nvSpPr>
          <p:cNvPr id="39942" name="TextBox 11"/>
          <p:cNvSpPr txBox="1">
            <a:spLocks noChangeArrowheads="1"/>
          </p:cNvSpPr>
          <p:nvPr/>
        </p:nvSpPr>
        <p:spPr bwMode="auto">
          <a:xfrm>
            <a:off x="71438" y="3152180"/>
            <a:ext cx="1331912" cy="708025"/>
          </a:xfrm>
          <a:prstGeom prst="rect">
            <a:avLst/>
          </a:prstGeom>
          <a:solidFill>
            <a:srgbClr val="FFFFCC"/>
          </a:solidFill>
          <a:ln w="2857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sz="2000">
                <a:solidFill>
                  <a:srgbClr val="FF0000"/>
                </a:solidFill>
                <a:latin typeface="+mn-lt"/>
                <a:sym typeface="Symbol" charset="0"/>
              </a:rPr>
              <a:t>PndTrack</a:t>
            </a:r>
          </a:p>
          <a:p>
            <a:pPr algn="ctr" eaLnBrk="1" hangingPunct="1"/>
            <a:r>
              <a:rPr lang="it-IT" sz="2000">
                <a:latin typeface="+mn-lt"/>
                <a:sym typeface="Symbol" charset="0"/>
              </a:rPr>
              <a:t>prefit</a:t>
            </a:r>
          </a:p>
        </p:txBody>
      </p:sp>
      <p:sp>
        <p:nvSpPr>
          <p:cNvPr id="39943" name="TextBox 12"/>
          <p:cNvSpPr txBox="1">
            <a:spLocks noChangeArrowheads="1"/>
          </p:cNvSpPr>
          <p:nvPr/>
        </p:nvSpPr>
        <p:spPr bwMode="auto">
          <a:xfrm>
            <a:off x="1908175" y="2996605"/>
            <a:ext cx="1687513" cy="708025"/>
          </a:xfrm>
          <a:prstGeom prst="rect">
            <a:avLst/>
          </a:prstGeom>
          <a:solidFill>
            <a:srgbClr val="FFFFCC"/>
          </a:solidFill>
          <a:ln w="2857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sz="2000">
                <a:solidFill>
                  <a:srgbClr val="FF0000"/>
                </a:solidFill>
                <a:latin typeface="+mn-lt"/>
                <a:sym typeface="Symbol" charset="0"/>
              </a:rPr>
              <a:t>PndTrack</a:t>
            </a:r>
          </a:p>
          <a:p>
            <a:pPr algn="ctr" eaLnBrk="1" hangingPunct="1"/>
            <a:r>
              <a:rPr lang="it-IT" sz="2000">
                <a:latin typeface="+mn-lt"/>
                <a:sym typeface="Symbol" charset="0"/>
              </a:rPr>
              <a:t> hypothesis</a:t>
            </a:r>
          </a:p>
        </p:txBody>
      </p:sp>
      <p:sp>
        <p:nvSpPr>
          <p:cNvPr id="39944" name="TextBox 14"/>
          <p:cNvSpPr txBox="1">
            <a:spLocks noChangeArrowheads="1"/>
          </p:cNvSpPr>
          <p:nvPr/>
        </p:nvSpPr>
        <p:spPr bwMode="auto">
          <a:xfrm>
            <a:off x="3297238" y="1267818"/>
            <a:ext cx="2427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sz="2800">
                <a:latin typeface="+mn-lt"/>
                <a:sym typeface="Symbol" charset="0"/>
              </a:rPr>
              <a:t>New Design ?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1331913" y="3356968"/>
            <a:ext cx="647700" cy="287337"/>
          </a:xfrm>
          <a:prstGeom prst="rightArrow">
            <a:avLst/>
          </a:prstGeom>
          <a:solidFill>
            <a:srgbClr val="FFFF00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9" name="Right Arrow 18"/>
          <p:cNvSpPr/>
          <p:nvPr/>
        </p:nvSpPr>
        <p:spPr>
          <a:xfrm>
            <a:off x="7092950" y="5804893"/>
            <a:ext cx="647700" cy="287337"/>
          </a:xfrm>
          <a:prstGeom prst="rightArrow">
            <a:avLst/>
          </a:prstGeom>
          <a:solidFill>
            <a:srgbClr val="FFFF00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9947" name="TextBox 13"/>
          <p:cNvSpPr txBox="1">
            <a:spLocks noChangeArrowheads="1"/>
          </p:cNvSpPr>
          <p:nvPr/>
        </p:nvSpPr>
        <p:spPr bwMode="auto">
          <a:xfrm>
            <a:off x="1908175" y="2204443"/>
            <a:ext cx="1687513" cy="708025"/>
          </a:xfrm>
          <a:prstGeom prst="rect">
            <a:avLst/>
          </a:prstGeom>
          <a:solidFill>
            <a:srgbClr val="FFFFCC"/>
          </a:solidFill>
          <a:ln w="2857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sz="2000">
                <a:solidFill>
                  <a:srgbClr val="FF0000"/>
                </a:solidFill>
                <a:latin typeface="+mn-lt"/>
                <a:sym typeface="Symbol" charset="0"/>
              </a:rPr>
              <a:t>PndTrack</a:t>
            </a:r>
          </a:p>
          <a:p>
            <a:pPr algn="ctr" eaLnBrk="1" hangingPunct="1"/>
            <a:r>
              <a:rPr lang="it-IT" sz="2000">
                <a:latin typeface="+mn-lt"/>
                <a:sym typeface="Symbol" charset="0"/>
              </a:rPr>
              <a:t>e hypothesis</a:t>
            </a:r>
          </a:p>
        </p:txBody>
      </p:sp>
      <p:sp>
        <p:nvSpPr>
          <p:cNvPr id="39948" name="TextBox 19"/>
          <p:cNvSpPr txBox="1">
            <a:spLocks noChangeArrowheads="1"/>
          </p:cNvSpPr>
          <p:nvPr/>
        </p:nvSpPr>
        <p:spPr bwMode="auto">
          <a:xfrm>
            <a:off x="1908175" y="3788768"/>
            <a:ext cx="1687513" cy="708025"/>
          </a:xfrm>
          <a:prstGeom prst="rect">
            <a:avLst/>
          </a:prstGeom>
          <a:solidFill>
            <a:srgbClr val="FFFFCC"/>
          </a:solidFill>
          <a:ln w="2857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sz="2000">
                <a:solidFill>
                  <a:srgbClr val="FF0000"/>
                </a:solidFill>
                <a:latin typeface="+mn-lt"/>
                <a:sym typeface="Symbol" charset="0"/>
              </a:rPr>
              <a:t>PndTrack</a:t>
            </a:r>
          </a:p>
          <a:p>
            <a:pPr algn="ctr" eaLnBrk="1" hangingPunct="1"/>
            <a:r>
              <a:rPr lang="it-IT" sz="2000">
                <a:latin typeface="+mn-lt"/>
                <a:sym typeface="Symbol" charset="0"/>
              </a:rPr>
              <a:t> hypothesis</a:t>
            </a:r>
          </a:p>
        </p:txBody>
      </p:sp>
      <p:sp>
        <p:nvSpPr>
          <p:cNvPr id="39949" name="TextBox 20"/>
          <p:cNvSpPr txBox="1">
            <a:spLocks noChangeArrowheads="1"/>
          </p:cNvSpPr>
          <p:nvPr/>
        </p:nvSpPr>
        <p:spPr bwMode="auto">
          <a:xfrm>
            <a:off x="1908175" y="4580930"/>
            <a:ext cx="1687513" cy="708025"/>
          </a:xfrm>
          <a:prstGeom prst="rect">
            <a:avLst/>
          </a:prstGeom>
          <a:solidFill>
            <a:srgbClr val="FFFFCC"/>
          </a:solidFill>
          <a:ln w="2857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sz="2000">
                <a:solidFill>
                  <a:srgbClr val="FF0000"/>
                </a:solidFill>
                <a:latin typeface="+mn-lt"/>
                <a:sym typeface="Symbol" charset="0"/>
              </a:rPr>
              <a:t>PndTrack</a:t>
            </a:r>
          </a:p>
          <a:p>
            <a:pPr algn="ctr" eaLnBrk="1" hangingPunct="1"/>
            <a:r>
              <a:rPr lang="it-IT" sz="2000">
                <a:latin typeface="+mn-lt"/>
                <a:sym typeface="Symbol" charset="0"/>
              </a:rPr>
              <a:t>K hypothesis</a:t>
            </a:r>
          </a:p>
        </p:txBody>
      </p:sp>
      <p:sp>
        <p:nvSpPr>
          <p:cNvPr id="39950" name="TextBox 21"/>
          <p:cNvSpPr txBox="1">
            <a:spLocks noChangeArrowheads="1"/>
          </p:cNvSpPr>
          <p:nvPr/>
        </p:nvSpPr>
        <p:spPr bwMode="auto">
          <a:xfrm>
            <a:off x="1908175" y="5373093"/>
            <a:ext cx="1687513" cy="708025"/>
          </a:xfrm>
          <a:prstGeom prst="rect">
            <a:avLst/>
          </a:prstGeom>
          <a:solidFill>
            <a:srgbClr val="FFFFCC"/>
          </a:solidFill>
          <a:ln w="2857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sz="2000">
                <a:solidFill>
                  <a:srgbClr val="FF0000"/>
                </a:solidFill>
                <a:latin typeface="+mn-lt"/>
                <a:sym typeface="Symbol" charset="0"/>
              </a:rPr>
              <a:t>PndTrack</a:t>
            </a:r>
          </a:p>
          <a:p>
            <a:pPr algn="ctr" eaLnBrk="1" hangingPunct="1"/>
            <a:r>
              <a:rPr lang="it-IT" sz="2000">
                <a:latin typeface="+mn-lt"/>
                <a:sym typeface="Symbol" charset="0"/>
              </a:rPr>
              <a:t>p hypothesis</a:t>
            </a:r>
          </a:p>
        </p:txBody>
      </p:sp>
      <p:sp>
        <p:nvSpPr>
          <p:cNvPr id="39951" name="TextBox 22"/>
          <p:cNvSpPr txBox="1">
            <a:spLocks noChangeArrowheads="1"/>
          </p:cNvSpPr>
          <p:nvPr/>
        </p:nvSpPr>
        <p:spPr bwMode="auto">
          <a:xfrm>
            <a:off x="4140200" y="2996605"/>
            <a:ext cx="2160588" cy="708025"/>
          </a:xfrm>
          <a:prstGeom prst="rect">
            <a:avLst/>
          </a:prstGeom>
          <a:solidFill>
            <a:srgbClr val="FFFFCC"/>
          </a:solidFill>
          <a:ln w="2857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sz="2000">
                <a:solidFill>
                  <a:srgbClr val="FF0000"/>
                </a:solidFill>
                <a:latin typeface="+mn-lt"/>
                <a:sym typeface="Symbol" charset="0"/>
              </a:rPr>
              <a:t>PidChargedCand</a:t>
            </a:r>
          </a:p>
          <a:p>
            <a:pPr algn="ctr" eaLnBrk="1" hangingPunct="1"/>
            <a:r>
              <a:rPr lang="it-IT" sz="2000">
                <a:latin typeface="+mn-lt"/>
                <a:sym typeface="Symbol" charset="0"/>
              </a:rPr>
              <a:t> hypothesis</a:t>
            </a:r>
          </a:p>
        </p:txBody>
      </p:sp>
      <p:sp>
        <p:nvSpPr>
          <p:cNvPr id="39952" name="TextBox 23"/>
          <p:cNvSpPr txBox="1">
            <a:spLocks noChangeArrowheads="1"/>
          </p:cNvSpPr>
          <p:nvPr/>
        </p:nvSpPr>
        <p:spPr bwMode="auto">
          <a:xfrm>
            <a:off x="6300788" y="2996605"/>
            <a:ext cx="2159000" cy="708025"/>
          </a:xfrm>
          <a:prstGeom prst="rect">
            <a:avLst/>
          </a:prstGeom>
          <a:solidFill>
            <a:srgbClr val="FFFFCC"/>
          </a:solidFill>
          <a:ln w="2857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sz="2000">
                <a:solidFill>
                  <a:srgbClr val="FF0000"/>
                </a:solidFill>
                <a:latin typeface="+mn-lt"/>
                <a:sym typeface="Symbol" charset="0"/>
              </a:rPr>
              <a:t>PidProbability</a:t>
            </a:r>
          </a:p>
          <a:p>
            <a:pPr algn="ctr" eaLnBrk="1" hangingPunct="1"/>
            <a:r>
              <a:rPr lang="it-IT" sz="2000">
                <a:latin typeface="+mn-lt"/>
                <a:sym typeface="Symbol" charset="0"/>
              </a:rPr>
              <a:t></a:t>
            </a:r>
          </a:p>
        </p:txBody>
      </p:sp>
      <p:sp>
        <p:nvSpPr>
          <p:cNvPr id="39953" name="TextBox 24"/>
          <p:cNvSpPr txBox="1">
            <a:spLocks noChangeArrowheads="1"/>
          </p:cNvSpPr>
          <p:nvPr/>
        </p:nvSpPr>
        <p:spPr bwMode="auto">
          <a:xfrm>
            <a:off x="4140200" y="3788768"/>
            <a:ext cx="2160588" cy="708025"/>
          </a:xfrm>
          <a:prstGeom prst="rect">
            <a:avLst/>
          </a:prstGeom>
          <a:solidFill>
            <a:srgbClr val="FFFFCC"/>
          </a:solidFill>
          <a:ln w="2857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sz="2000">
                <a:solidFill>
                  <a:srgbClr val="FF0000"/>
                </a:solidFill>
                <a:latin typeface="+mn-lt"/>
                <a:sym typeface="Symbol" charset="0"/>
              </a:rPr>
              <a:t>PidChargedCand</a:t>
            </a:r>
          </a:p>
          <a:p>
            <a:pPr algn="ctr" eaLnBrk="1" hangingPunct="1"/>
            <a:r>
              <a:rPr lang="it-IT" sz="2000">
                <a:latin typeface="+mn-lt"/>
                <a:sym typeface="Symbol" charset="0"/>
              </a:rPr>
              <a:t> hypothesis</a:t>
            </a:r>
          </a:p>
        </p:txBody>
      </p:sp>
      <p:sp>
        <p:nvSpPr>
          <p:cNvPr id="39954" name="TextBox 25"/>
          <p:cNvSpPr txBox="1">
            <a:spLocks noChangeArrowheads="1"/>
          </p:cNvSpPr>
          <p:nvPr/>
        </p:nvSpPr>
        <p:spPr bwMode="auto">
          <a:xfrm>
            <a:off x="6300788" y="3788768"/>
            <a:ext cx="2159000" cy="708025"/>
          </a:xfrm>
          <a:prstGeom prst="rect">
            <a:avLst/>
          </a:prstGeom>
          <a:solidFill>
            <a:srgbClr val="FFFFCC"/>
          </a:solidFill>
          <a:ln w="2857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sz="2000">
                <a:solidFill>
                  <a:srgbClr val="FF0000"/>
                </a:solidFill>
                <a:latin typeface="+mn-lt"/>
                <a:sym typeface="Symbol" charset="0"/>
              </a:rPr>
              <a:t>PidProbability</a:t>
            </a:r>
          </a:p>
          <a:p>
            <a:pPr algn="ctr" eaLnBrk="1" hangingPunct="1"/>
            <a:r>
              <a:rPr lang="it-IT" sz="2000">
                <a:latin typeface="+mn-lt"/>
                <a:sym typeface="Symbol" charset="0"/>
              </a:rPr>
              <a:t></a:t>
            </a:r>
          </a:p>
        </p:txBody>
      </p:sp>
      <p:sp>
        <p:nvSpPr>
          <p:cNvPr id="39955" name="TextBox 26"/>
          <p:cNvSpPr txBox="1">
            <a:spLocks noChangeArrowheads="1"/>
          </p:cNvSpPr>
          <p:nvPr/>
        </p:nvSpPr>
        <p:spPr bwMode="auto">
          <a:xfrm>
            <a:off x="4140200" y="4580930"/>
            <a:ext cx="2160588" cy="708025"/>
          </a:xfrm>
          <a:prstGeom prst="rect">
            <a:avLst/>
          </a:prstGeom>
          <a:solidFill>
            <a:srgbClr val="FFFFCC"/>
          </a:solidFill>
          <a:ln w="2857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sz="2000">
                <a:solidFill>
                  <a:srgbClr val="FF0000"/>
                </a:solidFill>
                <a:latin typeface="+mn-lt"/>
                <a:sym typeface="Symbol" charset="0"/>
              </a:rPr>
              <a:t>PidChargedCand</a:t>
            </a:r>
          </a:p>
          <a:p>
            <a:pPr algn="ctr" eaLnBrk="1" hangingPunct="1"/>
            <a:r>
              <a:rPr lang="it-IT" sz="2000">
                <a:latin typeface="+mn-lt"/>
                <a:sym typeface="Symbol" charset="0"/>
              </a:rPr>
              <a:t>K hypothesis</a:t>
            </a:r>
          </a:p>
        </p:txBody>
      </p:sp>
      <p:sp>
        <p:nvSpPr>
          <p:cNvPr id="39956" name="TextBox 27"/>
          <p:cNvSpPr txBox="1">
            <a:spLocks noChangeArrowheads="1"/>
          </p:cNvSpPr>
          <p:nvPr/>
        </p:nvSpPr>
        <p:spPr bwMode="auto">
          <a:xfrm>
            <a:off x="6300788" y="4580930"/>
            <a:ext cx="2159000" cy="708025"/>
          </a:xfrm>
          <a:prstGeom prst="rect">
            <a:avLst/>
          </a:prstGeom>
          <a:solidFill>
            <a:srgbClr val="FFFFCC"/>
          </a:solidFill>
          <a:ln w="2857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sz="2000">
                <a:solidFill>
                  <a:srgbClr val="FF0000"/>
                </a:solidFill>
                <a:latin typeface="+mn-lt"/>
                <a:sym typeface="Symbol" charset="0"/>
              </a:rPr>
              <a:t>PidProbability</a:t>
            </a:r>
          </a:p>
          <a:p>
            <a:pPr algn="ctr" eaLnBrk="1" hangingPunct="1"/>
            <a:r>
              <a:rPr lang="it-IT" sz="2000">
                <a:latin typeface="+mn-lt"/>
                <a:sym typeface="Symbol" charset="0"/>
              </a:rPr>
              <a:t>K</a:t>
            </a:r>
          </a:p>
        </p:txBody>
      </p:sp>
      <p:sp>
        <p:nvSpPr>
          <p:cNvPr id="39957" name="TextBox 28"/>
          <p:cNvSpPr txBox="1">
            <a:spLocks noChangeArrowheads="1"/>
          </p:cNvSpPr>
          <p:nvPr/>
        </p:nvSpPr>
        <p:spPr bwMode="auto">
          <a:xfrm>
            <a:off x="4140200" y="5373093"/>
            <a:ext cx="2160588" cy="708025"/>
          </a:xfrm>
          <a:prstGeom prst="rect">
            <a:avLst/>
          </a:prstGeom>
          <a:solidFill>
            <a:srgbClr val="FFFFCC"/>
          </a:solidFill>
          <a:ln w="2857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sz="2000">
                <a:solidFill>
                  <a:srgbClr val="FF0000"/>
                </a:solidFill>
                <a:latin typeface="+mn-lt"/>
                <a:sym typeface="Symbol" charset="0"/>
              </a:rPr>
              <a:t>PidChargedCand</a:t>
            </a:r>
          </a:p>
          <a:p>
            <a:pPr algn="ctr" eaLnBrk="1" hangingPunct="1"/>
            <a:r>
              <a:rPr lang="it-IT" sz="2000">
                <a:latin typeface="+mn-lt"/>
                <a:sym typeface="Symbol" charset="0"/>
              </a:rPr>
              <a:t>p hypothesis</a:t>
            </a:r>
          </a:p>
        </p:txBody>
      </p:sp>
      <p:sp>
        <p:nvSpPr>
          <p:cNvPr id="39958" name="TextBox 29"/>
          <p:cNvSpPr txBox="1">
            <a:spLocks noChangeArrowheads="1"/>
          </p:cNvSpPr>
          <p:nvPr/>
        </p:nvSpPr>
        <p:spPr bwMode="auto">
          <a:xfrm>
            <a:off x="6300788" y="5373093"/>
            <a:ext cx="2159000" cy="708025"/>
          </a:xfrm>
          <a:prstGeom prst="rect">
            <a:avLst/>
          </a:prstGeom>
          <a:solidFill>
            <a:srgbClr val="FFFFCC"/>
          </a:solidFill>
          <a:ln w="2857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sz="2000">
                <a:solidFill>
                  <a:srgbClr val="FF0000"/>
                </a:solidFill>
                <a:latin typeface="+mn-lt"/>
                <a:sym typeface="Symbol" charset="0"/>
              </a:rPr>
              <a:t>PidProbability</a:t>
            </a:r>
          </a:p>
          <a:p>
            <a:pPr algn="ctr" eaLnBrk="1" hangingPunct="1"/>
            <a:r>
              <a:rPr lang="it-IT" sz="2000">
                <a:latin typeface="+mn-lt"/>
                <a:sym typeface="Symbol" charset="0"/>
              </a:rPr>
              <a:t>p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3563938" y="2420343"/>
            <a:ext cx="647700" cy="288925"/>
          </a:xfrm>
          <a:prstGeom prst="rightArrow">
            <a:avLst/>
          </a:prstGeom>
          <a:solidFill>
            <a:srgbClr val="FFFF00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1" name="Right Arrow 30"/>
          <p:cNvSpPr/>
          <p:nvPr/>
        </p:nvSpPr>
        <p:spPr>
          <a:xfrm>
            <a:off x="3563938" y="3212505"/>
            <a:ext cx="647700" cy="288925"/>
          </a:xfrm>
          <a:prstGeom prst="rightArrow">
            <a:avLst/>
          </a:prstGeom>
          <a:solidFill>
            <a:srgbClr val="FFFF00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2" name="Right Arrow 31"/>
          <p:cNvSpPr/>
          <p:nvPr/>
        </p:nvSpPr>
        <p:spPr>
          <a:xfrm>
            <a:off x="3563938" y="4004668"/>
            <a:ext cx="647700" cy="287337"/>
          </a:xfrm>
          <a:prstGeom prst="rightArrow">
            <a:avLst/>
          </a:prstGeom>
          <a:solidFill>
            <a:srgbClr val="FFFF00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3" name="Right Arrow 32"/>
          <p:cNvSpPr/>
          <p:nvPr/>
        </p:nvSpPr>
        <p:spPr>
          <a:xfrm>
            <a:off x="3563938" y="4796830"/>
            <a:ext cx="647700" cy="287338"/>
          </a:xfrm>
          <a:prstGeom prst="rightArrow">
            <a:avLst/>
          </a:prstGeom>
          <a:solidFill>
            <a:srgbClr val="FFFF00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4" name="Right Arrow 33"/>
          <p:cNvSpPr/>
          <p:nvPr/>
        </p:nvSpPr>
        <p:spPr>
          <a:xfrm>
            <a:off x="3563938" y="5588993"/>
            <a:ext cx="647700" cy="287337"/>
          </a:xfrm>
          <a:prstGeom prst="rightArrow">
            <a:avLst/>
          </a:prstGeom>
          <a:solidFill>
            <a:srgbClr val="FFFF00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4235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5"/>
          <p:cNvSpPr txBox="1">
            <a:spLocks noChangeArrowheads="1"/>
          </p:cNvSpPr>
          <p:nvPr/>
        </p:nvSpPr>
        <p:spPr bwMode="auto">
          <a:xfrm>
            <a:off x="2484438" y="2708275"/>
            <a:ext cx="348456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sz="9600" dirty="0">
                <a:solidFill>
                  <a:srgbClr val="FF0000"/>
                </a:solidFill>
                <a:latin typeface="+mn-lt"/>
                <a:sym typeface="Symbol" charset="0"/>
              </a:rPr>
              <a:t>END 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7682476"/>
      </p:ext>
    </p:extLst>
  </p:cSld>
  <p:clrMapOvr>
    <a:masterClrMapping/>
  </p:clrMapOvr>
  <p:transition xmlns:p14="http://schemas.microsoft.com/office/powerpoint/2010/main" advTm="38922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mtClean="0"/>
              <a:t>Cherenkov Radiation</a:t>
            </a:r>
          </a:p>
        </p:txBody>
      </p:sp>
      <p:sp>
        <p:nvSpPr>
          <p:cNvPr id="2048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de-DE" sz="2000" smtClean="0"/>
              <a:t>Cherenkov radiation is emitted when a charged particle passes a dielectric medium with velocity</a:t>
            </a:r>
          </a:p>
        </p:txBody>
      </p:sp>
      <p:graphicFrame>
        <p:nvGraphicFramePr>
          <p:cNvPr id="2048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8690678"/>
              </p:ext>
            </p:extLst>
          </p:nvPr>
        </p:nvGraphicFramePr>
        <p:xfrm>
          <a:off x="4572000" y="1268760"/>
          <a:ext cx="2895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8" name="Equation" r:id="rId4" imgW="2895600" imgH="508000" progId="Equation.3">
                  <p:embed/>
                </p:oleObj>
              </mc:Choice>
              <mc:Fallback>
                <p:oleObj name="Equation" r:id="rId4" imgW="28956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268760"/>
                        <a:ext cx="28956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3"/>
          <p:cNvGraphicFramePr>
            <a:graphicFrameLocks noChangeAspect="1"/>
          </p:cNvGraphicFramePr>
          <p:nvPr/>
        </p:nvGraphicFramePr>
        <p:xfrm>
          <a:off x="1371600" y="2667000"/>
          <a:ext cx="2636838" cy="176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9" name="Designer Drawing" r:id="rId6" imgW="1758696" imgH="1179576" progId="">
                  <p:embed/>
                </p:oleObj>
              </mc:Choice>
              <mc:Fallback>
                <p:oleObj name="Designer Drawing" r:id="rId6" imgW="1758696" imgH="117957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667000"/>
                        <a:ext cx="2636838" cy="176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Object 4"/>
          <p:cNvGraphicFramePr>
            <a:graphicFrameLocks noChangeAspect="1"/>
          </p:cNvGraphicFramePr>
          <p:nvPr/>
        </p:nvGraphicFramePr>
        <p:xfrm>
          <a:off x="3443288" y="4648200"/>
          <a:ext cx="2705100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0" name="Equation" r:id="rId8" imgW="2705100" imgH="546100" progId="Equation.3">
                  <p:embed/>
                </p:oleObj>
              </mc:Choice>
              <mc:Fallback>
                <p:oleObj name="Equation" r:id="rId8" imgW="2705100" imgH="546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3288" y="4648200"/>
                        <a:ext cx="2705100" cy="54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7" name="Rectangle 10"/>
          <p:cNvSpPr>
            <a:spLocks noChangeArrowheads="1"/>
          </p:cNvSpPr>
          <p:nvPr/>
        </p:nvSpPr>
        <p:spPr bwMode="auto">
          <a:xfrm>
            <a:off x="3328988" y="4648200"/>
            <a:ext cx="1177925" cy="544513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0488" name="Line 11"/>
          <p:cNvSpPr>
            <a:spLocks noChangeShapeType="1"/>
          </p:cNvSpPr>
          <p:nvPr/>
        </p:nvSpPr>
        <p:spPr bwMode="auto">
          <a:xfrm>
            <a:off x="5094288" y="5105400"/>
            <a:ext cx="10541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20489" name="Object 5"/>
          <p:cNvGraphicFramePr>
            <a:graphicFrameLocks noChangeAspect="1"/>
          </p:cNvGraphicFramePr>
          <p:nvPr/>
        </p:nvGraphicFramePr>
        <p:xfrm>
          <a:off x="1423988" y="5562600"/>
          <a:ext cx="17399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1" name="Equation" r:id="rId10" imgW="1739900" imgH="508000" progId="Equation.3">
                  <p:embed/>
                </p:oleObj>
              </mc:Choice>
              <mc:Fallback>
                <p:oleObj name="Equation" r:id="rId10" imgW="17399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3988" y="5562600"/>
                        <a:ext cx="17399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0" name="Object 6"/>
          <p:cNvGraphicFramePr>
            <a:graphicFrameLocks noChangeAspect="1"/>
          </p:cNvGraphicFramePr>
          <p:nvPr/>
        </p:nvGraphicFramePr>
        <p:xfrm>
          <a:off x="1423988" y="6070600"/>
          <a:ext cx="13081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2" name="Equation" r:id="rId12" imgW="1308100" imgH="508000" progId="Equation.3">
                  <p:embed/>
                </p:oleObj>
              </mc:Choice>
              <mc:Fallback>
                <p:oleObj name="Equation" r:id="rId12" imgW="13081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3988" y="6070600"/>
                        <a:ext cx="13081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1" name="Object 7"/>
          <p:cNvGraphicFramePr>
            <a:graphicFrameLocks noChangeAspect="1"/>
          </p:cNvGraphicFramePr>
          <p:nvPr/>
        </p:nvGraphicFramePr>
        <p:xfrm>
          <a:off x="5529263" y="2574925"/>
          <a:ext cx="2090737" cy="185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3" name="Designer Drawing" r:id="rId14" imgW="2090928" imgH="1856232" progId="">
                  <p:embed/>
                </p:oleObj>
              </mc:Choice>
              <mc:Fallback>
                <p:oleObj name="Designer Drawing" r:id="rId14" imgW="2090928" imgH="185623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9263" y="2574925"/>
                        <a:ext cx="2090737" cy="185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2" name="Textfeld 11"/>
          <p:cNvSpPr txBox="1">
            <a:spLocks noChangeArrowheads="1"/>
          </p:cNvSpPr>
          <p:nvPr/>
        </p:nvSpPr>
        <p:spPr bwMode="auto">
          <a:xfrm>
            <a:off x="3429000" y="5589588"/>
            <a:ext cx="10271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de-DE"/>
              <a:t>threshold</a:t>
            </a:r>
          </a:p>
        </p:txBody>
      </p:sp>
      <p:sp>
        <p:nvSpPr>
          <p:cNvPr id="20493" name="Textfeld 12"/>
          <p:cNvSpPr txBox="1">
            <a:spLocks noChangeArrowheads="1"/>
          </p:cNvSpPr>
          <p:nvPr/>
        </p:nvSpPr>
        <p:spPr bwMode="auto">
          <a:xfrm>
            <a:off x="3505200" y="6199188"/>
            <a:ext cx="15986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de-DE"/>
              <a:t>saturated angle</a:t>
            </a:r>
          </a:p>
        </p:txBody>
      </p:sp>
      <p:sp>
        <p:nvSpPr>
          <p:cNvPr id="20494" name="Textfeld 13"/>
          <p:cNvSpPr txBox="1">
            <a:spLocks noChangeArrowheads="1"/>
          </p:cNvSpPr>
          <p:nvPr/>
        </p:nvSpPr>
        <p:spPr bwMode="auto">
          <a:xfrm>
            <a:off x="914400" y="2057400"/>
            <a:ext cx="7772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de-DE">
                <a:sym typeface="Wingdings" pitchFamily="2" charset="2"/>
              </a:rPr>
              <a:t> the particle is faster than the group velocity of light in the medium</a:t>
            </a:r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6000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Time Difference</a:t>
            </a:r>
            <a:endParaRPr lang="en-US" sz="2400" dirty="0"/>
          </a:p>
        </p:txBody>
      </p:sp>
      <p:pic>
        <p:nvPicPr>
          <p:cNvPr id="1730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524000"/>
            <a:ext cx="4686300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feld 3"/>
          <p:cNvSpPr txBox="1"/>
          <p:nvPr/>
        </p:nvSpPr>
        <p:spPr>
          <a:xfrm>
            <a:off x="2057400" y="1371600"/>
            <a:ext cx="2397901" cy="33855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dirty="0" smtClean="0"/>
              <a:t>time difference after 1 m</a:t>
            </a:r>
            <a:endParaRPr lang="en-US" sz="1600" dirty="0"/>
          </a:p>
        </p:txBody>
      </p:sp>
      <p:sp>
        <p:nvSpPr>
          <p:cNvPr id="5" name="Textfeld 4"/>
          <p:cNvSpPr txBox="1"/>
          <p:nvPr/>
        </p:nvSpPr>
        <p:spPr>
          <a:xfrm>
            <a:off x="5867400" y="3276600"/>
            <a:ext cx="3030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time resolution 300 </a:t>
            </a:r>
            <a:r>
              <a:rPr lang="en-US" sz="1600" dirty="0" err="1" smtClean="0"/>
              <a:t>ps</a:t>
            </a:r>
            <a:endParaRPr lang="en-US" sz="1600" dirty="0" smtClean="0"/>
          </a:p>
          <a:p>
            <a:r>
              <a:rPr lang="en-US" sz="1600" dirty="0" smtClean="0">
                <a:sym typeface="Wingdings" pitchFamily="2" charset="2"/>
              </a:rPr>
              <a:t> </a:t>
            </a:r>
            <a:r>
              <a:rPr lang="en-US" sz="1600" dirty="0" err="1" smtClean="0">
                <a:sym typeface="Wingdings" pitchFamily="2" charset="2"/>
              </a:rPr>
              <a:t>Kaon-pion</a:t>
            </a:r>
            <a:r>
              <a:rPr lang="en-US" sz="1600" dirty="0" smtClean="0">
                <a:sym typeface="Wingdings" pitchFamily="2" charset="2"/>
              </a:rPr>
              <a:t> separation up to 1 GeV/c for L = 3 m</a:t>
            </a:r>
            <a:endParaRPr lang="en-US" sz="1600" dirty="0"/>
          </a:p>
        </p:txBody>
      </p:sp>
      <p:sp>
        <p:nvSpPr>
          <p:cNvPr id="6" name="Textfeld 5"/>
          <p:cNvSpPr txBox="1"/>
          <p:nvPr/>
        </p:nvSpPr>
        <p:spPr>
          <a:xfrm>
            <a:off x="2743200" y="6324600"/>
            <a:ext cx="3758850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 smtClean="0"/>
              <a:t>TOF limited for particles with p &lt; GeV/c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3254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PID in EMC</a:t>
            </a:r>
            <a:endParaRPr lang="en-US" dirty="0"/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764704"/>
            <a:ext cx="7320124" cy="564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84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err="1" smtClean="0"/>
              <a:t>Summary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PID </a:t>
            </a:r>
            <a:r>
              <a:rPr lang="de-DE" sz="2400" dirty="0" err="1" smtClean="0"/>
              <a:t>techniques</a:t>
            </a:r>
            <a:endParaRPr lang="en-US" sz="2400" dirty="0" smtClean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33400" y="1219200"/>
            <a:ext cx="8153400" cy="2057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600" kern="0" dirty="0">
                <a:latin typeface="+mn-lt"/>
                <a:cs typeface="+mn-cs"/>
              </a:rPr>
              <a:t>A number of powerful methods are available to identify particles over a large momentum range.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600" kern="0" dirty="0">
                <a:latin typeface="+mn-lt"/>
                <a:cs typeface="+mn-cs"/>
              </a:rPr>
              <a:t>Depending on the available space and the environment, the identification power can vary significantly.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None/>
              <a:defRPr/>
            </a:pPr>
            <a:endParaRPr lang="en-US" sz="1600" kern="0" dirty="0"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1600" kern="0" dirty="0">
                <a:latin typeface="+mn-lt"/>
                <a:cs typeface="+mn-cs"/>
              </a:rPr>
              <a:t>A very coarse plot …. </a:t>
            </a:r>
          </a:p>
        </p:txBody>
      </p:sp>
      <p:grpSp>
        <p:nvGrpSpPr>
          <p:cNvPr id="2" name="Gruppieren 9"/>
          <p:cNvGrpSpPr>
            <a:grpSpLocks/>
          </p:cNvGrpSpPr>
          <p:nvPr/>
        </p:nvGrpSpPr>
        <p:grpSpPr bwMode="auto">
          <a:xfrm>
            <a:off x="152400" y="2971800"/>
            <a:ext cx="5699125" cy="2147888"/>
            <a:chOff x="152400" y="3521075"/>
            <a:chExt cx="5698754" cy="1979613"/>
          </a:xfrm>
        </p:grpSpPr>
        <p:graphicFrame>
          <p:nvGraphicFramePr>
            <p:cNvPr id="24578" name="Object 2"/>
            <p:cNvGraphicFramePr>
              <a:graphicFrameLocks noChangeAspect="1"/>
            </p:cNvGraphicFramePr>
            <p:nvPr/>
          </p:nvGraphicFramePr>
          <p:xfrm>
            <a:off x="152400" y="3657600"/>
            <a:ext cx="4876800" cy="1843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132" name="Designer 4.0 Drawing" r:id="rId4" imgW="4033080" imgH="1524600" progId="">
                    <p:embed/>
                  </p:oleObj>
                </mc:Choice>
                <mc:Fallback>
                  <p:oleObj name="Designer 4.0 Drawing" r:id="rId4" imgW="4033080" imgH="15246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400" y="3657600"/>
                          <a:ext cx="4876800" cy="18430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584" name="AutoShape 5"/>
            <p:cNvSpPr>
              <a:spLocks/>
            </p:cNvSpPr>
            <p:nvPr/>
          </p:nvSpPr>
          <p:spPr bwMode="auto">
            <a:xfrm>
              <a:off x="4343400" y="3887788"/>
              <a:ext cx="76200" cy="487362"/>
            </a:xfrm>
            <a:prstGeom prst="rightBrace">
              <a:avLst>
                <a:gd name="adj1" fmla="val 53299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sz="1200"/>
            </a:p>
          </p:txBody>
        </p:sp>
        <p:sp>
          <p:nvSpPr>
            <p:cNvPr id="24585" name="Text Box 6"/>
            <p:cNvSpPr txBox="1">
              <a:spLocks noChangeArrowheads="1"/>
            </p:cNvSpPr>
            <p:nvPr/>
          </p:nvSpPr>
          <p:spPr bwMode="auto">
            <a:xfrm>
              <a:off x="4445000" y="3887788"/>
              <a:ext cx="1406154" cy="3120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1600">
                  <a:latin typeface="Symbol" pitchFamily="18" charset="2"/>
                </a:rPr>
                <a:t>p</a:t>
              </a:r>
              <a:r>
                <a:rPr lang="en-US" sz="1600">
                  <a:latin typeface="Times New Roman" pitchFamily="18" charset="0"/>
                </a:rPr>
                <a:t>/K</a:t>
              </a:r>
              <a:r>
                <a:rPr lang="en-US" sz="1600"/>
                <a:t> </a:t>
              </a:r>
              <a:r>
                <a:rPr lang="en-US" sz="1600">
                  <a:latin typeface="Times New Roman" pitchFamily="18" charset="0"/>
                </a:rPr>
                <a:t>separation</a:t>
              </a:r>
            </a:p>
          </p:txBody>
        </p:sp>
        <p:sp>
          <p:nvSpPr>
            <p:cNvPr id="24586" name="Text Box 7"/>
            <p:cNvSpPr txBox="1">
              <a:spLocks noChangeArrowheads="1"/>
            </p:cNvSpPr>
            <p:nvPr/>
          </p:nvSpPr>
          <p:spPr bwMode="auto">
            <a:xfrm>
              <a:off x="4340225" y="3521075"/>
              <a:ext cx="1502334" cy="3120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1600">
                  <a:latin typeface="Times New Roman" pitchFamily="18" charset="0"/>
                </a:rPr>
                <a:t>e</a:t>
              </a:r>
              <a:r>
                <a:rPr lang="en-US" sz="1600" baseline="30000">
                  <a:latin typeface="Times New Roman" pitchFamily="18" charset="0"/>
                </a:rPr>
                <a:t>±</a:t>
              </a:r>
              <a:r>
                <a:rPr lang="en-US" sz="1600">
                  <a:latin typeface="Times New Roman" pitchFamily="18" charset="0"/>
                </a:rPr>
                <a:t> identification</a:t>
              </a:r>
              <a:endParaRPr lang="en-US" sz="1600"/>
            </a:p>
          </p:txBody>
        </p:sp>
      </p:grpSp>
      <p:sp>
        <p:nvSpPr>
          <p:cNvPr id="24582" name="Text Box 3"/>
          <p:cNvSpPr txBox="1">
            <a:spLocks noChangeArrowheads="1"/>
          </p:cNvSpPr>
          <p:nvPr/>
        </p:nvSpPr>
        <p:spPr bwMode="auto">
          <a:xfrm>
            <a:off x="5715000" y="3048000"/>
            <a:ext cx="3429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1200" b="1">
                <a:solidFill>
                  <a:srgbClr val="FF3300"/>
                </a:solidFill>
              </a:rPr>
              <a:t>Pion-Kaon separation for different PID methods. </a:t>
            </a:r>
          </a:p>
          <a:p>
            <a:pPr eaLnBrk="0" hangingPunct="0"/>
            <a:r>
              <a:rPr lang="en-GB" sz="1200" b="1">
                <a:solidFill>
                  <a:srgbClr val="FF3300"/>
                </a:solidFill>
              </a:rPr>
              <a:t>The length of the detectors needed for 3</a:t>
            </a:r>
            <a:r>
              <a:rPr lang="en-GB" sz="1200" b="1">
                <a:solidFill>
                  <a:srgbClr val="FF3300"/>
                </a:solidFill>
                <a:latin typeface="Symbol" pitchFamily="18" charset="2"/>
              </a:rPr>
              <a:t>s</a:t>
            </a:r>
            <a:r>
              <a:rPr lang="en-GB" sz="1200" b="1">
                <a:solidFill>
                  <a:srgbClr val="FF3300"/>
                </a:solidFill>
              </a:rPr>
              <a:t> separation. </a:t>
            </a:r>
          </a:p>
        </p:txBody>
      </p:sp>
      <p:pic>
        <p:nvPicPr>
          <p:cNvPr id="24583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0" y="3962400"/>
            <a:ext cx="3636963" cy="2697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751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Bild 44" descr="Bildschirmfoto 2017-06-28 um 16.33.3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4050307"/>
          </a:xfrm>
          <a:prstGeom prst="rect">
            <a:avLst/>
          </a:prstGeom>
        </p:spPr>
      </p:pic>
      <p:cxnSp>
        <p:nvCxnSpPr>
          <p:cNvPr id="7" name="Straight Arrow Connector 6"/>
          <p:cNvCxnSpPr>
            <a:cxnSpLocks noChangeShapeType="1"/>
            <a:stCxn id="17447" idx="0"/>
          </p:cNvCxnSpPr>
          <p:nvPr/>
        </p:nvCxnSpPr>
        <p:spPr bwMode="auto">
          <a:xfrm flipH="1" flipV="1">
            <a:off x="1979712" y="3212976"/>
            <a:ext cx="813495" cy="1800349"/>
          </a:xfrm>
          <a:prstGeom prst="straightConnector1">
            <a:avLst/>
          </a:prstGeom>
          <a:noFill/>
          <a:ln w="76200" cmpd="tri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Arrow Connector 7"/>
          <p:cNvCxnSpPr>
            <a:cxnSpLocks noChangeShapeType="1"/>
          </p:cNvCxnSpPr>
          <p:nvPr/>
        </p:nvCxnSpPr>
        <p:spPr bwMode="auto">
          <a:xfrm>
            <a:off x="0" y="2851349"/>
            <a:ext cx="720725" cy="1587"/>
          </a:xfrm>
          <a:prstGeom prst="straightConnector1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-36514" y="2246510"/>
            <a:ext cx="384365" cy="523220"/>
            <a:chOff x="1143908" y="1092168"/>
            <a:chExt cx="385484" cy="522644"/>
          </a:xfrm>
        </p:grpSpPr>
        <p:sp>
          <p:nvSpPr>
            <p:cNvPr id="17448" name="TextBox 13"/>
            <p:cNvSpPr txBox="1">
              <a:spLocks noChangeArrowheads="1"/>
            </p:cNvSpPr>
            <p:nvPr/>
          </p:nvSpPr>
          <p:spPr bwMode="auto">
            <a:xfrm>
              <a:off x="1143908" y="1092168"/>
              <a:ext cx="385484" cy="522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>
                  <a:solidFill>
                    <a:srgbClr val="FF0000"/>
                  </a:solidFill>
                  <a:latin typeface="+mn-lt"/>
                </a:rPr>
                <a:t>p</a:t>
              </a:r>
              <a:endParaRPr lang="it-IT" sz="2800">
                <a:latin typeface="+mn-lt"/>
              </a:endParaRPr>
            </a:p>
          </p:txBody>
        </p:sp>
        <p:cxnSp>
          <p:nvCxnSpPr>
            <p:cNvPr id="17449" name="Straight Connector 14"/>
            <p:cNvCxnSpPr>
              <a:cxnSpLocks noChangeShapeType="1"/>
            </p:cNvCxnSpPr>
            <p:nvPr/>
          </p:nvCxnSpPr>
          <p:spPr bwMode="auto">
            <a:xfrm>
              <a:off x="1212804" y="1165194"/>
              <a:ext cx="18256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3" name="Straight Arrow Connector 26"/>
          <p:cNvCxnSpPr>
            <a:cxnSpLocks noChangeShapeType="1"/>
            <a:stCxn id="17438" idx="0"/>
          </p:cNvCxnSpPr>
          <p:nvPr/>
        </p:nvCxnSpPr>
        <p:spPr bwMode="auto">
          <a:xfrm flipV="1">
            <a:off x="957622" y="3212976"/>
            <a:ext cx="230002" cy="1800349"/>
          </a:xfrm>
          <a:prstGeom prst="straightConnector1">
            <a:avLst/>
          </a:prstGeom>
          <a:noFill/>
          <a:ln w="76200" cmpd="tri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Arrow Connector 19"/>
          <p:cNvCxnSpPr>
            <a:cxnSpLocks noChangeShapeType="1"/>
            <a:stCxn id="17444" idx="0"/>
          </p:cNvCxnSpPr>
          <p:nvPr/>
        </p:nvCxnSpPr>
        <p:spPr bwMode="auto">
          <a:xfrm flipH="1" flipV="1">
            <a:off x="3851920" y="4221088"/>
            <a:ext cx="1016693" cy="792237"/>
          </a:xfrm>
          <a:prstGeom prst="straightConnector1">
            <a:avLst/>
          </a:prstGeom>
          <a:noFill/>
          <a:ln w="76200" cmpd="tri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2771775" y="3356992"/>
            <a:ext cx="72033" cy="1656334"/>
          </a:xfrm>
          <a:prstGeom prst="straightConnector1">
            <a:avLst/>
          </a:prstGeom>
          <a:ln w="76200" cmpd="tri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266950" y="71438"/>
            <a:ext cx="5292725" cy="693737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1908175" y="5013325"/>
            <a:ext cx="2055813" cy="1749425"/>
            <a:chOff x="1835150" y="5013325"/>
            <a:chExt cx="2055813" cy="1749425"/>
          </a:xfrm>
        </p:grpSpPr>
        <p:pic>
          <p:nvPicPr>
            <p:cNvPr id="1744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150" y="5373688"/>
              <a:ext cx="2055813" cy="1389062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47" name="TextBox 4"/>
            <p:cNvSpPr txBox="1">
              <a:spLocks noChangeArrowheads="1"/>
            </p:cNvSpPr>
            <p:nvPr/>
          </p:nvSpPr>
          <p:spPr bwMode="auto">
            <a:xfrm>
              <a:off x="2308225" y="5013325"/>
              <a:ext cx="82391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it-IT" sz="2000">
                  <a:solidFill>
                    <a:srgbClr val="FF0000"/>
                  </a:solidFill>
                  <a:latin typeface="+mn-lt"/>
                </a:rPr>
                <a:t>DIRC</a:t>
              </a:r>
              <a:endParaRPr lang="it-IT" sz="2000">
                <a:latin typeface="+mn-lt"/>
              </a:endParaRPr>
            </a:p>
          </p:txBody>
        </p: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4140200" y="5013325"/>
            <a:ext cx="1563688" cy="1749425"/>
            <a:chOff x="4067175" y="5013325"/>
            <a:chExt cx="1563688" cy="1749425"/>
          </a:xfrm>
        </p:grpSpPr>
        <p:sp>
          <p:nvSpPr>
            <p:cNvPr id="17444" name="TextBox 23"/>
            <p:cNvSpPr txBox="1">
              <a:spLocks noChangeArrowheads="1"/>
            </p:cNvSpPr>
            <p:nvPr/>
          </p:nvSpPr>
          <p:spPr bwMode="auto">
            <a:xfrm>
              <a:off x="4427538" y="5013325"/>
              <a:ext cx="73609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it-IT" sz="2000">
                  <a:solidFill>
                    <a:srgbClr val="FF0000"/>
                  </a:solidFill>
                  <a:latin typeface="+mn-lt"/>
                </a:rPr>
                <a:t>MDT</a:t>
              </a:r>
              <a:endParaRPr lang="it-IT" sz="2000">
                <a:latin typeface="+mn-lt"/>
              </a:endParaRPr>
            </a:p>
          </p:txBody>
        </p:sp>
        <p:pic>
          <p:nvPicPr>
            <p:cNvPr id="17445" name="Picture 3" descr="D:\svn\panda\Talks\20091210 - (Panda) GSI\dubna_mdt.gif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849" r="55310" b="26849"/>
            <a:stretch>
              <a:fillRect/>
            </a:stretch>
          </p:blipFill>
          <p:spPr bwMode="auto">
            <a:xfrm>
              <a:off x="4067175" y="5373688"/>
              <a:ext cx="1563688" cy="1389062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7688263" y="4973638"/>
            <a:ext cx="1420812" cy="1789112"/>
            <a:chOff x="7615238" y="4973638"/>
            <a:chExt cx="1420812" cy="1789112"/>
          </a:xfrm>
        </p:grpSpPr>
        <p:pic>
          <p:nvPicPr>
            <p:cNvPr id="17442" name="Picture 3" descr="D:\svn\panda\Talks\20091210 - (Panda) GSI\dubna_mdt.gif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774" t="37177" b="37177"/>
            <a:stretch>
              <a:fillRect/>
            </a:stretch>
          </p:blipFill>
          <p:spPr bwMode="auto">
            <a:xfrm>
              <a:off x="7615238" y="5373688"/>
              <a:ext cx="1277937" cy="1389062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43" name="TextBox 23"/>
            <p:cNvSpPr txBox="1">
              <a:spLocks noChangeArrowheads="1"/>
            </p:cNvSpPr>
            <p:nvPr/>
          </p:nvSpPr>
          <p:spPr bwMode="auto">
            <a:xfrm>
              <a:off x="7661275" y="4973638"/>
              <a:ext cx="13747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it-IT" sz="2000">
                  <a:solidFill>
                    <a:srgbClr val="FF0000"/>
                  </a:solidFill>
                  <a:latin typeface="+mn-lt"/>
                </a:rPr>
                <a:t>FWDMDT</a:t>
              </a:r>
              <a:endParaRPr lang="it-IT" sz="2000">
                <a:latin typeface="+mn-lt"/>
              </a:endParaRPr>
            </a:p>
          </p:txBody>
        </p:sp>
      </p:grpSp>
      <p:cxnSp>
        <p:nvCxnSpPr>
          <p:cNvPr id="30" name="Straight Arrow Connector 19"/>
          <p:cNvCxnSpPr>
            <a:cxnSpLocks noChangeShapeType="1"/>
            <a:stCxn id="17443" idx="0"/>
          </p:cNvCxnSpPr>
          <p:nvPr/>
        </p:nvCxnSpPr>
        <p:spPr bwMode="auto">
          <a:xfrm flipV="1">
            <a:off x="8421688" y="4005263"/>
            <a:ext cx="39687" cy="968375"/>
          </a:xfrm>
          <a:prstGeom prst="straightConnector1">
            <a:avLst/>
          </a:prstGeom>
          <a:noFill/>
          <a:ln w="76200" cmpd="tri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Straight Arrow Connector 19"/>
          <p:cNvCxnSpPr>
            <a:cxnSpLocks noChangeShapeType="1"/>
            <a:stCxn id="17440" idx="0"/>
          </p:cNvCxnSpPr>
          <p:nvPr/>
        </p:nvCxnSpPr>
        <p:spPr bwMode="auto">
          <a:xfrm flipV="1">
            <a:off x="6667500" y="3500438"/>
            <a:ext cx="425450" cy="1512887"/>
          </a:xfrm>
          <a:prstGeom prst="straightConnector1">
            <a:avLst/>
          </a:prstGeom>
          <a:noFill/>
          <a:ln w="76200" cmpd="tri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5868988" y="5013325"/>
            <a:ext cx="1717675" cy="1749425"/>
            <a:chOff x="5796136" y="5013325"/>
            <a:chExt cx="1717774" cy="1749491"/>
          </a:xfrm>
        </p:grpSpPr>
        <p:sp>
          <p:nvSpPr>
            <p:cNvPr id="17440" name="TextBox 23"/>
            <p:cNvSpPr txBox="1">
              <a:spLocks noChangeArrowheads="1"/>
            </p:cNvSpPr>
            <p:nvPr/>
          </p:nvSpPr>
          <p:spPr bwMode="auto">
            <a:xfrm>
              <a:off x="6156325" y="5013325"/>
              <a:ext cx="87471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it-IT" sz="2000">
                  <a:solidFill>
                    <a:srgbClr val="FF0000"/>
                  </a:solidFill>
                  <a:latin typeface="+mn-lt"/>
                </a:rPr>
                <a:t>FTOF</a:t>
              </a:r>
              <a:endParaRPr lang="it-IT" sz="2000">
                <a:latin typeface="+mn-lt"/>
              </a:endParaRPr>
            </a:p>
          </p:txBody>
        </p:sp>
        <p:pic>
          <p:nvPicPr>
            <p:cNvPr id="17441" name="Picture 31" descr="D:\svn\panda\Talks\20111003 - (ICATPP) Como\ftof.gif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67" t="18382" r="17641" b="9190"/>
            <a:stretch>
              <a:fillRect/>
            </a:stretch>
          </p:blipFill>
          <p:spPr bwMode="auto">
            <a:xfrm>
              <a:off x="5796136" y="5373216"/>
              <a:ext cx="1717774" cy="13896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438" name="TextBox 4"/>
          <p:cNvSpPr txBox="1">
            <a:spLocks noChangeArrowheads="1"/>
          </p:cNvSpPr>
          <p:nvPr/>
        </p:nvSpPr>
        <p:spPr bwMode="auto">
          <a:xfrm>
            <a:off x="611188" y="5013325"/>
            <a:ext cx="6928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it-IT" sz="2000">
                <a:solidFill>
                  <a:srgbClr val="FF0000"/>
                </a:solidFill>
                <a:latin typeface="+mn-lt"/>
              </a:rPr>
              <a:t>TOF</a:t>
            </a:r>
            <a:endParaRPr lang="it-IT" sz="2000">
              <a:latin typeface="+mn-lt"/>
            </a:endParaRPr>
          </a:p>
        </p:txBody>
      </p:sp>
      <p:grpSp>
        <p:nvGrpSpPr>
          <p:cNvPr id="11" name="Group 50"/>
          <p:cNvGrpSpPr>
            <a:grpSpLocks/>
          </p:cNvGrpSpPr>
          <p:nvPr/>
        </p:nvGrpSpPr>
        <p:grpSpPr bwMode="auto">
          <a:xfrm>
            <a:off x="92075" y="61913"/>
            <a:ext cx="2463800" cy="2287587"/>
            <a:chOff x="-31853" y="-9860"/>
            <a:chExt cx="2464240" cy="2286732"/>
          </a:xfrm>
        </p:grpSpPr>
        <p:grpSp>
          <p:nvGrpSpPr>
            <p:cNvPr id="17434" name="Group 49"/>
            <p:cNvGrpSpPr>
              <a:grpSpLocks/>
            </p:cNvGrpSpPr>
            <p:nvPr/>
          </p:nvGrpSpPr>
          <p:grpSpPr bwMode="auto">
            <a:xfrm>
              <a:off x="-31853" y="-9860"/>
              <a:ext cx="2464240" cy="1462556"/>
              <a:chOff x="-31853" y="-9860"/>
              <a:chExt cx="2464240" cy="1462556"/>
            </a:xfrm>
          </p:grpSpPr>
          <p:pic>
            <p:nvPicPr>
              <p:cNvPr id="17436" name="Picture 9" descr="EMC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62" t="27083" r="9808" b="27083"/>
              <a:stretch>
                <a:fillRect/>
              </a:stretch>
            </p:blipFill>
            <p:spPr bwMode="auto">
              <a:xfrm>
                <a:off x="-31853" y="-9860"/>
                <a:ext cx="2464240" cy="1389600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437" name="TextBox 36"/>
              <p:cNvSpPr txBox="1">
                <a:spLocks noChangeArrowheads="1"/>
              </p:cNvSpPr>
              <p:nvPr/>
            </p:nvSpPr>
            <p:spPr bwMode="auto">
              <a:xfrm>
                <a:off x="1398850" y="1052736"/>
                <a:ext cx="754744" cy="399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it-IT" sz="2000">
                    <a:solidFill>
                      <a:srgbClr val="FF0000"/>
                    </a:solidFill>
                    <a:latin typeface="+mn-lt"/>
                  </a:rPr>
                  <a:t>EMC</a:t>
                </a:r>
              </a:p>
            </p:txBody>
          </p:sp>
        </p:grpSp>
        <p:cxnSp>
          <p:nvCxnSpPr>
            <p:cNvPr id="39" name="Straight Arrow Connector 38"/>
            <p:cNvCxnSpPr>
              <a:stCxn id="17437" idx="2"/>
            </p:cNvCxnSpPr>
            <p:nvPr/>
          </p:nvCxnSpPr>
          <p:spPr>
            <a:xfrm flipH="1">
              <a:off x="1619442" y="1452696"/>
              <a:ext cx="156781" cy="824176"/>
            </a:xfrm>
            <a:prstGeom prst="straightConnector1">
              <a:avLst/>
            </a:prstGeom>
            <a:ln w="76200" cmpd="tri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51"/>
          <p:cNvGrpSpPr>
            <a:grpSpLocks/>
          </p:cNvGrpSpPr>
          <p:nvPr/>
        </p:nvGrpSpPr>
        <p:grpSpPr bwMode="auto">
          <a:xfrm>
            <a:off x="6516216" y="116632"/>
            <a:ext cx="2303890" cy="2305050"/>
            <a:chOff x="6660394" y="116632"/>
            <a:chExt cx="2304094" cy="2304256"/>
          </a:xfrm>
        </p:grpSpPr>
        <p:cxnSp>
          <p:nvCxnSpPr>
            <p:cNvPr id="41" name="Straight Arrow Connector 40"/>
            <p:cNvCxnSpPr/>
            <p:nvPr/>
          </p:nvCxnSpPr>
          <p:spPr>
            <a:xfrm flipH="1">
              <a:off x="7235548" y="1052934"/>
              <a:ext cx="360394" cy="1367954"/>
            </a:xfrm>
            <a:prstGeom prst="straightConnector1">
              <a:avLst/>
            </a:prstGeom>
            <a:ln w="76200" cmpd="tri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431" name="Group 48"/>
            <p:cNvGrpSpPr>
              <a:grpSpLocks/>
            </p:cNvGrpSpPr>
            <p:nvPr/>
          </p:nvGrpSpPr>
          <p:grpSpPr bwMode="auto">
            <a:xfrm>
              <a:off x="6660394" y="116632"/>
              <a:ext cx="2304094" cy="1389600"/>
              <a:chOff x="6660394" y="116632"/>
              <a:chExt cx="2304094" cy="1389600"/>
            </a:xfrm>
          </p:grpSpPr>
          <p:pic>
            <p:nvPicPr>
              <p:cNvPr id="17432" name="Picture 3"/>
              <p:cNvPicPr>
                <a:picLocks noChangeAspect="1" noChangeArrowheads="1"/>
              </p:cNvPicPr>
              <p:nvPr/>
            </p:nvPicPr>
            <p:blipFill>
              <a:blip r:embed="rId8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708" t="16724" r="23032" b="8362"/>
              <a:stretch>
                <a:fillRect/>
              </a:stretch>
            </p:blipFill>
            <p:spPr bwMode="auto">
              <a:xfrm>
                <a:off x="7749980" y="116632"/>
                <a:ext cx="1214508" cy="13896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</p:pic>
          <p:sp>
            <p:nvSpPr>
              <p:cNvPr id="17433" name="TextBox 46"/>
              <p:cNvSpPr txBox="1">
                <a:spLocks noChangeArrowheads="1"/>
              </p:cNvSpPr>
              <p:nvPr/>
            </p:nvSpPr>
            <p:spPr bwMode="auto">
              <a:xfrm>
                <a:off x="6660394" y="188640"/>
                <a:ext cx="1125402" cy="7076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it-IT" sz="2000">
                    <a:solidFill>
                      <a:srgbClr val="FF0000"/>
                    </a:solidFill>
                    <a:latin typeface="+mn-lt"/>
                  </a:rPr>
                  <a:t>Forward</a:t>
                </a:r>
              </a:p>
              <a:p>
                <a:pPr algn="ctr" eaLnBrk="1" hangingPunct="1"/>
                <a:r>
                  <a:rPr lang="it-IT" sz="2000">
                    <a:solidFill>
                      <a:srgbClr val="FF0000"/>
                    </a:solidFill>
                    <a:latin typeface="+mn-lt"/>
                  </a:rPr>
                  <a:t>EMC</a:t>
                </a:r>
              </a:p>
            </p:txBody>
          </p:sp>
        </p:grpSp>
      </p:grp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                        Particle Identification</a:t>
            </a:r>
            <a:endParaRPr lang="en-US" dirty="0">
              <a:latin typeface="+mn-lt"/>
            </a:endParaRPr>
          </a:p>
        </p:txBody>
      </p:sp>
      <p:pic>
        <p:nvPicPr>
          <p:cNvPr id="19" name="Bild 18" descr="Bildschirmfoto 2017-06-28 um 16.40.57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07" y="5373216"/>
            <a:ext cx="1542081" cy="1387834"/>
          </a:xfrm>
          <a:prstGeom prst="rect">
            <a:avLst/>
          </a:prstGeom>
          <a:ln w="28575" cmpd="sng">
            <a:solidFill>
              <a:srgbClr val="FF0000"/>
            </a:solidFill>
          </a:ln>
        </p:spPr>
      </p:pic>
      <p:sp>
        <p:nvSpPr>
          <p:cNvPr id="40" name="TextBox 4"/>
          <p:cNvSpPr txBox="1">
            <a:spLocks noChangeArrowheads="1"/>
          </p:cNvSpPr>
          <p:nvPr/>
        </p:nvSpPr>
        <p:spPr bwMode="auto">
          <a:xfrm>
            <a:off x="3059832" y="764704"/>
            <a:ext cx="761747" cy="400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it-IT" sz="2000" dirty="0">
                <a:solidFill>
                  <a:srgbClr val="FF0000"/>
                </a:solidFill>
                <a:latin typeface="Comic Sans MS" charset="0"/>
              </a:rPr>
              <a:t>MVD</a:t>
            </a:r>
            <a:endParaRPr lang="it-IT" sz="2000" dirty="0">
              <a:latin typeface="Comic Sans MS" charset="0"/>
            </a:endParaRPr>
          </a:p>
        </p:txBody>
      </p:sp>
      <p:grpSp>
        <p:nvGrpSpPr>
          <p:cNvPr id="42" name="Group 35"/>
          <p:cNvGrpSpPr>
            <a:grpSpLocks/>
          </p:cNvGrpSpPr>
          <p:nvPr/>
        </p:nvGrpSpPr>
        <p:grpSpPr bwMode="auto">
          <a:xfrm>
            <a:off x="4688188" y="836712"/>
            <a:ext cx="1279525" cy="1800225"/>
            <a:chOff x="3132138" y="5013325"/>
            <a:chExt cx="1279525" cy="1800225"/>
          </a:xfrm>
          <a:solidFill>
            <a:srgbClr val="FFFFFF"/>
          </a:solidFill>
        </p:grpSpPr>
        <p:sp>
          <p:nvSpPr>
            <p:cNvPr id="43" name="TextBox 17"/>
            <p:cNvSpPr txBox="1">
              <a:spLocks noChangeArrowheads="1"/>
            </p:cNvSpPr>
            <p:nvPr/>
          </p:nvSpPr>
          <p:spPr bwMode="auto">
            <a:xfrm>
              <a:off x="3355975" y="5013325"/>
              <a:ext cx="711200" cy="400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it-IT" sz="2000">
                  <a:solidFill>
                    <a:srgbClr val="FF0000"/>
                  </a:solidFill>
                  <a:latin typeface="Comic Sans MS" charset="0"/>
                </a:rPr>
                <a:t>STT</a:t>
              </a:r>
              <a:endParaRPr lang="it-IT" sz="2000">
                <a:latin typeface="Comic Sans MS" charset="0"/>
              </a:endParaRPr>
            </a:p>
          </p:txBody>
        </p:sp>
        <p:pic>
          <p:nvPicPr>
            <p:cNvPr id="44" name="Picture 4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BFBFB"/>
                </a:clrFrom>
                <a:clrTo>
                  <a:srgbClr val="FBFB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2138" y="5424488"/>
              <a:ext cx="1279525" cy="1389062"/>
            </a:xfrm>
            <a:prstGeom prst="rect">
              <a:avLst/>
            </a:prstGeom>
            <a:grpFill/>
            <a:ln w="28575">
              <a:solidFill>
                <a:srgbClr val="FF0000"/>
              </a:solidFill>
              <a:miter lim="800000"/>
              <a:headEnd/>
              <a:tailEnd/>
            </a:ln>
            <a:extLst/>
          </p:spPr>
        </p:pic>
      </p:grpSp>
      <p:pic>
        <p:nvPicPr>
          <p:cNvPr id="46" name="Picture 2" descr="C:\Users\Tobias Stockmanns\Documents\Verwaltung\MVD_TDR\integration\pictures\cool_01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124744"/>
            <a:ext cx="1343860" cy="1389600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7" name="Straight Arrow Connector 48"/>
          <p:cNvCxnSpPr/>
          <p:nvPr/>
        </p:nvCxnSpPr>
        <p:spPr bwMode="auto">
          <a:xfrm flipH="1">
            <a:off x="1476375" y="2565400"/>
            <a:ext cx="1584325" cy="287338"/>
          </a:xfrm>
          <a:prstGeom prst="straightConnector1">
            <a:avLst/>
          </a:prstGeom>
          <a:ln w="76200" cmpd="tri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50"/>
          <p:cNvCxnSpPr/>
          <p:nvPr/>
        </p:nvCxnSpPr>
        <p:spPr bwMode="auto">
          <a:xfrm flipH="1">
            <a:off x="2051720" y="2492896"/>
            <a:ext cx="2664296" cy="576064"/>
          </a:xfrm>
          <a:prstGeom prst="straightConnector1">
            <a:avLst/>
          </a:prstGeom>
          <a:ln w="76200" cmpd="tri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5827005"/>
      </p:ext>
    </p:extLst>
  </p:cSld>
  <p:clrMapOvr>
    <a:masterClrMapping/>
  </p:clrMapOvr>
  <p:transition xmlns:p14="http://schemas.microsoft.com/office/powerpoint/2010/main" advTm="21341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52.9|1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8|17.4|13.2"/>
</p:tagLst>
</file>

<file path=ppt/theme/theme1.xml><?xml version="1.0" encoding="utf-8"?>
<a:theme xmlns:a="http://schemas.openxmlformats.org/drawingml/2006/main" name="PANDA_Meeting_Vorlage_v2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PANDA_Meeting_Vorlage_v2.potx</Template>
  <TotalTime>0</TotalTime>
  <Words>2656</Words>
  <Application>Microsoft Macintosh PowerPoint</Application>
  <PresentationFormat>Bildschirmpräsentation (4:3)</PresentationFormat>
  <Paragraphs>624</Paragraphs>
  <Slides>45</Slides>
  <Notes>30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4</vt:i4>
      </vt:variant>
      <vt:variant>
        <vt:lpstr>Folientitel</vt:lpstr>
      </vt:variant>
      <vt:variant>
        <vt:i4>45</vt:i4>
      </vt:variant>
    </vt:vector>
  </HeadingPairs>
  <TitlesOfParts>
    <vt:vector size="50" baseType="lpstr">
      <vt:lpstr>PANDA_Meeting_Vorlage_v2</vt:lpstr>
      <vt:lpstr>Formel</vt:lpstr>
      <vt:lpstr>Equation</vt:lpstr>
      <vt:lpstr>Designer Drawing</vt:lpstr>
      <vt:lpstr>Designer 4.0 Drawing</vt:lpstr>
      <vt:lpstr>Particle Identification</vt:lpstr>
      <vt:lpstr>Outlook</vt:lpstr>
      <vt:lpstr>dE/dx discussion</vt:lpstr>
      <vt:lpstr>Particle Identification</vt:lpstr>
      <vt:lpstr>Cherenkov Radiation</vt:lpstr>
      <vt:lpstr>Time Difference</vt:lpstr>
      <vt:lpstr>PID in EMC</vt:lpstr>
      <vt:lpstr>Summary of PID techniques</vt:lpstr>
      <vt:lpstr>                        Particle Identification</vt:lpstr>
      <vt:lpstr>PANDA Data Flow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                        Particle Identification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Tema AG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dott</dc:creator>
  <cp:lastModifiedBy>Tobias Stockmanns</cp:lastModifiedBy>
  <cp:revision>1565</cp:revision>
  <cp:lastPrinted>2014-09-02T12:21:31Z</cp:lastPrinted>
  <dcterms:created xsi:type="dcterms:W3CDTF">2006-01-19T12:56:44Z</dcterms:created>
  <dcterms:modified xsi:type="dcterms:W3CDTF">2017-07-05T02:56:05Z</dcterms:modified>
</cp:coreProperties>
</file>