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3"/>
  </p:notesMasterIdLst>
  <p:sldIdLst>
    <p:sldId id="359" r:id="rId2"/>
    <p:sldId id="360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8" r:id="rId14"/>
    <p:sldId id="318" r:id="rId15"/>
    <p:sldId id="361" r:id="rId16"/>
    <p:sldId id="362" r:id="rId17"/>
    <p:sldId id="368" r:id="rId18"/>
    <p:sldId id="364" r:id="rId19"/>
    <p:sldId id="363" r:id="rId20"/>
    <p:sldId id="369" r:id="rId21"/>
    <p:sldId id="372" r:id="rId22"/>
    <p:sldId id="373" r:id="rId23"/>
    <p:sldId id="385" r:id="rId24"/>
    <p:sldId id="390" r:id="rId25"/>
    <p:sldId id="391" r:id="rId26"/>
    <p:sldId id="392" r:id="rId27"/>
    <p:sldId id="393" r:id="rId28"/>
    <p:sldId id="396" r:id="rId29"/>
    <p:sldId id="403" r:id="rId30"/>
    <p:sldId id="387" r:id="rId31"/>
    <p:sldId id="386" r:id="rId32"/>
    <p:sldId id="383" r:id="rId33"/>
    <p:sldId id="384" r:id="rId34"/>
    <p:sldId id="365" r:id="rId35"/>
    <p:sldId id="366" r:id="rId36"/>
    <p:sldId id="367" r:id="rId37"/>
    <p:sldId id="374" r:id="rId38"/>
    <p:sldId id="381" r:id="rId39"/>
    <p:sldId id="382" r:id="rId40"/>
    <p:sldId id="375" r:id="rId41"/>
    <p:sldId id="376" r:id="rId42"/>
    <p:sldId id="377" r:id="rId43"/>
    <p:sldId id="378" r:id="rId44"/>
    <p:sldId id="379" r:id="rId45"/>
    <p:sldId id="380" r:id="rId46"/>
    <p:sldId id="388" r:id="rId47"/>
    <p:sldId id="389" r:id="rId48"/>
    <p:sldId id="414" r:id="rId49"/>
    <p:sldId id="416" r:id="rId50"/>
    <p:sldId id="415" r:id="rId51"/>
    <p:sldId id="417" r:id="rId5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Lucida Console" panose="020B0609040504020204" pitchFamily="49" charset="0"/>
      <p:regular r:id="rId58"/>
    </p:embeddedFont>
    <p:embeddedFont>
      <p:font typeface="Arev Sans" panose="020B0603030804020204" pitchFamily="34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Arial Unicode MS" panose="020B0604020202020204" pitchFamily="34" charset="-128"/>
      <p:regular r:id="rId68"/>
    </p:embeddedFont>
  </p:embeddedFontLst>
  <p:custDataLst>
    <p:tags r:id="rId6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99"/>
    <a:srgbClr val="009900"/>
    <a:srgbClr val="FF0066"/>
    <a:srgbClr val="C35855"/>
    <a:srgbClr val="3B8ABB"/>
    <a:srgbClr val="FF6600"/>
    <a:srgbClr val="4D4D4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03.07.2017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</a:t>
            </a: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(3)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 smtClean="0">
                <a:solidFill>
                  <a:schemeClr val="bg1">
                    <a:lumMod val="50000"/>
                  </a:schemeClr>
                </a:solidFill>
              </a:rPr>
              <a:t>PANDA Computing Week 2017</a:t>
            </a:r>
          </a:p>
          <a:p>
            <a:pPr algn="l"/>
            <a:r>
              <a:rPr lang="de-DE" sz="2400" i="1"/>
              <a:t>Nakhon </a:t>
            </a:r>
            <a:r>
              <a:rPr lang="de-DE" sz="2400" i="1" smtClean="0"/>
              <a:t>Ratchasima, 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Thailand, July 3 - 7,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tree-&gt;Draw("sqrt(v1+v2^2)")   </a:t>
            </a:r>
            <a:r>
              <a:rPr lang="de-DE" sz="1300" smtClean="0">
                <a:latin typeface="Consolas" pitchFamily="49" charset="0"/>
              </a:rPr>
              <a:t>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tree-&gt;Draw("v2:v3","","col")  </a:t>
            </a:r>
            <a:r>
              <a:rPr lang="de-DE" sz="1300" smtClean="0">
                <a:latin typeface="Consolas" pitchFamily="49" charset="0"/>
              </a:rPr>
              <a:t>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tree-&gt;Draw("v3","","",100)    </a:t>
            </a:r>
            <a:r>
              <a:rPr lang="de-DE" sz="1300" smtClean="0">
                <a:latin typeface="Consolas" pitchFamily="49" charset="0"/>
              </a:rPr>
              <a:t>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57336"/>
            <a:ext cx="2455742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tree-&gt;Draw("v3","","",100)    </a:t>
            </a:r>
            <a:r>
              <a:rPr lang="de-DE" sz="1300" smtClean="0">
                <a:latin typeface="Consolas" pitchFamily="49" charset="0"/>
              </a:rPr>
              <a:t>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work\vorlesung\2017Jul_ComputingWorkshopThailand\fig\ttree_root_ex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361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work\vorlesung\2017Jul_ComputingWorkshopThailand\fig\ttree_root_ex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57336"/>
            <a:ext cx="2455742" cy="2196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08845" y="3845698"/>
            <a:ext cx="712879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mtClean="0"/>
              <a:t>Take a look to </a:t>
            </a:r>
          </a:p>
          <a:p>
            <a:endParaRPr lang="de-DE" smtClean="0"/>
          </a:p>
          <a:p>
            <a:r>
              <a:rPr lang="de-DE">
                <a:solidFill>
                  <a:srgbClr val="0000FF"/>
                </a:solidFill>
                <a:latin typeface="Lucida Console" panose="020B0609040504020204" pitchFamily="49" charset="0"/>
              </a:rPr>
              <a:t>https</a:t>
            </a:r>
            <a:r>
              <a:rPr lang="de-DE">
                <a:solidFill>
                  <a:srgbClr val="0000FF"/>
                </a:solidFill>
                <a:latin typeface="Lucida Console" panose="020B0609040504020204" pitchFamily="49" charset="0"/>
              </a:rPr>
              <a:t>://</a:t>
            </a:r>
            <a:r>
              <a:rPr lang="de-DE" smtClean="0">
                <a:solidFill>
                  <a:srgbClr val="0000FF"/>
                </a:solidFill>
                <a:latin typeface="Lucida Console" panose="020B0609040504020204" pitchFamily="49" charset="0"/>
              </a:rPr>
              <a:t>root.cern.ch/root/htmldoc/guides/users-guide/Trees.html#ttreedraw-examples</a:t>
            </a:r>
          </a:p>
          <a:p>
            <a:endParaRPr lang="de-DE" smtClean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r>
              <a:rPr lang="de-DE" smtClean="0">
                <a:solidFill>
                  <a:schemeClr val="tx1"/>
                </a:solidFill>
              </a:rPr>
              <a:t>for annotated examples of TTree::Draw()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EVENT/PARTICLE</a:t>
            </a:r>
            <a:r>
              <a:rPr lang="de-DE" sz="4400" b="1"/>
              <a:t/>
            </a:r>
            <a:br>
              <a:rPr lang="de-DE" sz="4400" b="1"/>
            </a:br>
            <a:r>
              <a:rPr lang="de-DE" sz="4400" b="1" smtClean="0"/>
              <a:t>GENERATORS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Important Particle Generators in PANDA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EvtGen</a:t>
            </a:r>
            <a:r>
              <a:rPr lang="de-DE" smtClean="0"/>
              <a:t> (</a:t>
            </a:r>
            <a:r>
              <a:rPr lang="de-DE" smtClean="0">
                <a:solidFill>
                  <a:srgbClr val="FF0066"/>
                </a:solidFill>
              </a:rPr>
              <a:t>PndEvtGenDirect </a:t>
            </a:r>
            <a:r>
              <a:rPr lang="de-DE" smtClean="0"/>
              <a:t>/ </a:t>
            </a:r>
            <a:r>
              <a:rPr lang="de-DE" smtClean="0">
                <a:solidFill>
                  <a:srgbClr val="FF0066"/>
                </a:solidFill>
              </a:rPr>
              <a:t>simpleEvtGen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Generate signal reactions or specific backgrounds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DPM</a:t>
            </a:r>
            <a:r>
              <a:rPr lang="de-DE" smtClean="0"/>
              <a:t> - Dual Parton Model (</a:t>
            </a:r>
            <a:r>
              <a:rPr lang="de-DE" smtClean="0">
                <a:solidFill>
                  <a:srgbClr val="FF0066"/>
                </a:solidFill>
              </a:rPr>
              <a:t>PndDpmDirect</a:t>
            </a:r>
            <a:r>
              <a:rPr lang="de-DE" smtClean="0"/>
              <a:t> / </a:t>
            </a:r>
            <a:r>
              <a:rPr lang="de-DE" smtClean="0">
                <a:solidFill>
                  <a:srgbClr val="FF0066"/>
                </a:solidFill>
              </a:rPr>
              <a:t>DPMGen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p</a:t>
            </a:r>
            <a:r>
              <a:rPr lang="de-DE" smtClean="0"/>
              <a:t> background reactions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FTF</a:t>
            </a:r>
            <a:r>
              <a:rPr lang="de-DE" smtClean="0"/>
              <a:t> (</a:t>
            </a:r>
            <a:r>
              <a:rPr lang="de-DE" smtClean="0">
                <a:solidFill>
                  <a:srgbClr val="FF0066"/>
                </a:solidFill>
              </a:rPr>
              <a:t>PndFtfDirect </a:t>
            </a:r>
            <a:r>
              <a:rPr lang="de-DE" smtClean="0"/>
              <a:t>/</a:t>
            </a:r>
            <a:r>
              <a:rPr lang="de-DE" smtClean="0">
                <a:solidFill>
                  <a:srgbClr val="FF0066"/>
                </a:solidFill>
              </a:rPr>
              <a:t> FTFGen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</a:t>
            </a:r>
            <a:r>
              <a:rPr lang="de-DE">
                <a:latin typeface="Arev Sans"/>
                <a:ea typeface="Arev Sans"/>
              </a:rPr>
              <a:t></a:t>
            </a:r>
            <a:r>
              <a:rPr lang="de-DE" smtClean="0"/>
              <a:t>p and </a:t>
            </a:r>
            <a:r>
              <a:rPr lang="de-DE" smtClean="0">
                <a:latin typeface="Arev Sans"/>
                <a:ea typeface="Arev Sans"/>
              </a:rPr>
              <a:t></a:t>
            </a:r>
            <a:r>
              <a:rPr lang="de-DE" smtClean="0"/>
              <a:t>A background reactions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Particle Gun </a:t>
            </a:r>
            <a:r>
              <a:rPr lang="de-DE" smtClean="0"/>
              <a:t>(</a:t>
            </a:r>
            <a:r>
              <a:rPr lang="de-DE" smtClean="0">
                <a:solidFill>
                  <a:srgbClr val="FF0066"/>
                </a:solidFill>
              </a:rPr>
              <a:t>PndBoxGenerator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Single tracks for acceptance, efficiency, resolution studies</a:t>
            </a:r>
          </a:p>
          <a:p>
            <a:pPr lvl="1"/>
            <a:endParaRPr lang="de-DE" smtClean="0"/>
          </a:p>
          <a:p>
            <a:r>
              <a:rPr lang="de-DE" smtClean="0"/>
              <a:t>Many others not discussed here</a:t>
            </a:r>
          </a:p>
          <a:p>
            <a:pPr lvl="1"/>
            <a:r>
              <a:rPr lang="de-DE" smtClean="0"/>
              <a:t>GiBuu, UrQmd, Fluka, Pythia,...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Properties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EvtGen</a:t>
            </a:r>
            <a:r>
              <a:rPr lang="de-DE" smtClean="0">
                <a:solidFill>
                  <a:srgbClr val="0000FF"/>
                </a:solidFill>
              </a:rPr>
              <a:t> - Generating specific signal/background reactions</a:t>
            </a:r>
          </a:p>
          <a:p>
            <a:pPr lvl="1"/>
            <a:r>
              <a:rPr lang="de-DE" smtClean="0"/>
              <a:t>Decayer rather than generator</a:t>
            </a:r>
          </a:p>
          <a:p>
            <a:pPr lvl="1"/>
            <a:r>
              <a:rPr lang="de-DE" smtClean="0"/>
              <a:t>Knows many actual particle properties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) </a:t>
            </a:r>
            <a:br>
              <a:rPr lang="de-DE" smtClean="0"/>
            </a:br>
            <a:r>
              <a:rPr lang="de-DE" smtClean="0"/>
              <a:t>and decays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Extendable with new decay models</a:t>
            </a:r>
          </a:p>
          <a:p>
            <a:pPr lvl="1"/>
            <a:r>
              <a:rPr lang="de-DE" smtClean="0"/>
              <a:t>Configuration of a well defined decay chain</a:t>
            </a:r>
          </a:p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3212976"/>
            <a:ext cx="7488832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600">
                <a:latin typeface="Consolas" pitchFamily="49" charset="0"/>
              </a:rPr>
              <a:t>noPhotos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Decay pbarpSystem</a:t>
            </a:r>
          </a:p>
          <a:p>
            <a:r>
              <a:rPr lang="de-DE" sz="1600">
                <a:latin typeface="Consolas" pitchFamily="49" charset="0"/>
              </a:rPr>
              <a:t>  1.0 	  J/psi pi+ pi-    PHSP;</a:t>
            </a:r>
          </a:p>
          <a:p>
            <a:r>
              <a:rPr lang="de-DE" sz="1600"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Decay J/psi</a:t>
            </a:r>
          </a:p>
          <a:p>
            <a:r>
              <a:rPr lang="de-DE" sz="1600">
                <a:latin typeface="Consolas" pitchFamily="49" charset="0"/>
              </a:rPr>
              <a:t>  0.0597  e+  e-           VLL;</a:t>
            </a:r>
          </a:p>
          <a:p>
            <a:r>
              <a:rPr lang="de-DE" sz="1600">
                <a:latin typeface="Consolas" pitchFamily="49" charset="0"/>
              </a:rPr>
              <a:t>  0.0596  mu+ mu-          VLL;</a:t>
            </a:r>
          </a:p>
          <a:p>
            <a:r>
              <a:rPr lang="de-DE" sz="1600"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 smtClean="0">
                <a:latin typeface="Consolas" pitchFamily="49" charset="0"/>
              </a:rPr>
              <a:t>End</a:t>
            </a:r>
            <a:endParaRPr lang="de-DE" sz="16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Properties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EvtGen</a:t>
            </a:r>
            <a:r>
              <a:rPr lang="de-DE" smtClean="0">
                <a:solidFill>
                  <a:srgbClr val="0000FF"/>
                </a:solidFill>
              </a:rPr>
              <a:t> - Generating specific signal/background reactions</a:t>
            </a:r>
          </a:p>
          <a:p>
            <a:pPr lvl="1"/>
            <a:r>
              <a:rPr lang="de-DE" smtClean="0"/>
              <a:t>Decayer rather than generator</a:t>
            </a:r>
          </a:p>
          <a:p>
            <a:pPr lvl="1"/>
            <a:r>
              <a:rPr lang="de-DE" smtClean="0"/>
              <a:t>Knows many actual particle properties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) </a:t>
            </a:r>
            <a:br>
              <a:rPr lang="de-DE" smtClean="0"/>
            </a:br>
            <a:r>
              <a:rPr lang="de-DE" smtClean="0"/>
              <a:t>and decays (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Extendable with new decay models</a:t>
            </a:r>
          </a:p>
          <a:p>
            <a:pPr lvl="1"/>
            <a:r>
              <a:rPr lang="de-DE" smtClean="0"/>
              <a:t>Configuration of a well defined decay chain</a:t>
            </a:r>
          </a:p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55576" y="3212976"/>
            <a:ext cx="7488832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rgbClr val="008000"/>
                </a:solidFill>
                <a:latin typeface="Consolas" pitchFamily="49" charset="0"/>
              </a:rPr>
              <a:t>noPhotos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Decay pbarpSystem</a:t>
            </a:r>
          </a:p>
          <a:p>
            <a:r>
              <a:rPr lang="de-DE" sz="1600">
                <a:latin typeface="Consolas" pitchFamily="49" charset="0"/>
              </a:rPr>
              <a:t>  1.0 	</a:t>
            </a:r>
            <a:r>
              <a:rPr lang="de-DE" sz="1600" smtClean="0">
                <a:latin typeface="Consolas" pitchFamily="49" charset="0"/>
              </a:rPr>
              <a:t>  J/psi </a:t>
            </a:r>
            <a:r>
              <a:rPr lang="de-DE" sz="1600">
                <a:latin typeface="Consolas" pitchFamily="49" charset="0"/>
              </a:rPr>
              <a:t>pi+ </a:t>
            </a:r>
            <a:r>
              <a:rPr lang="de-DE" sz="1600" smtClean="0">
                <a:latin typeface="Consolas" pitchFamily="49" charset="0"/>
              </a:rPr>
              <a:t>pi-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PHSP</a:t>
            </a:r>
            <a:r>
              <a:rPr lang="de-DE" sz="160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Enddecay</a:t>
            </a:r>
          </a:p>
          <a:p>
            <a:endParaRPr lang="de-DE" sz="1600">
              <a:latin typeface="Consolas" pitchFamily="49" charset="0"/>
            </a:endParaRP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600" smtClean="0">
                <a:solidFill>
                  <a:srgbClr val="0000FF"/>
                </a:solidFill>
                <a:latin typeface="Consolas" pitchFamily="49" charset="0"/>
              </a:rPr>
              <a:t>J/psi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0.0597</a:t>
            </a:r>
            <a:r>
              <a:rPr lang="de-DE" sz="1600" smtClean="0">
                <a:latin typeface="Consolas" pitchFamily="49" charset="0"/>
              </a:rPr>
              <a:t>  e+  e-       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VLL;</a:t>
            </a:r>
            <a:endParaRPr lang="de-DE" sz="1600">
              <a:solidFill>
                <a:srgbClr val="C00000"/>
              </a:solidFill>
              <a:latin typeface="Consolas" pitchFamily="49" charset="0"/>
            </a:endParaRPr>
          </a:p>
          <a:p>
            <a:r>
              <a:rPr lang="de-DE" sz="1600">
                <a:latin typeface="Consolas" pitchFamily="49" charset="0"/>
              </a:rPr>
              <a:t>  </a:t>
            </a:r>
            <a:r>
              <a:rPr lang="de-DE" sz="16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0.0596</a:t>
            </a:r>
            <a:r>
              <a:rPr lang="de-DE" sz="1600" smtClean="0">
                <a:latin typeface="Consolas" pitchFamily="49" charset="0"/>
              </a:rPr>
              <a:t>  </a:t>
            </a:r>
            <a:r>
              <a:rPr lang="de-DE" sz="1600">
                <a:latin typeface="Consolas" pitchFamily="49" charset="0"/>
              </a:rPr>
              <a:t>mu+ mu-      </a:t>
            </a:r>
            <a:r>
              <a:rPr lang="de-DE" sz="1600" smtClean="0">
                <a:latin typeface="Consolas" pitchFamily="49" charset="0"/>
              </a:rPr>
              <a:t>    </a:t>
            </a:r>
            <a:r>
              <a:rPr lang="de-DE" sz="1600" smtClean="0">
                <a:solidFill>
                  <a:srgbClr val="C00000"/>
                </a:solidFill>
                <a:latin typeface="Consolas" pitchFamily="49" charset="0"/>
              </a:rPr>
              <a:t>VLL</a:t>
            </a:r>
            <a:r>
              <a:rPr lang="de-DE" sz="160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r>
              <a:rPr lang="de-DE" sz="1600">
                <a:solidFill>
                  <a:srgbClr val="0000FF"/>
                </a:solidFill>
                <a:latin typeface="Consolas" pitchFamily="49" charset="0"/>
              </a:rPr>
              <a:t>Enddecay</a:t>
            </a:r>
          </a:p>
          <a:p>
            <a:endParaRPr lang="de-DE" sz="1600">
              <a:solidFill>
                <a:srgbClr val="FF0066"/>
              </a:solidFill>
              <a:latin typeface="Consolas" pitchFamily="49" charset="0"/>
            </a:endParaRPr>
          </a:p>
          <a:p>
            <a:r>
              <a:rPr lang="de-DE" sz="1600" smtClean="0">
                <a:solidFill>
                  <a:srgbClr val="FF0066"/>
                </a:solidFill>
                <a:latin typeface="Consolas" pitchFamily="49" charset="0"/>
              </a:rPr>
              <a:t>End</a:t>
            </a:r>
            <a:endParaRPr lang="de-DE" sz="1600">
              <a:solidFill>
                <a:srgbClr val="FF0066"/>
              </a:solidFill>
              <a:latin typeface="Consolas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99992" y="3277933"/>
            <a:ext cx="174759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EvtGen switches;</a:t>
            </a:r>
          </a:p>
          <a:p>
            <a:r>
              <a:rPr lang="de-DE" sz="1400">
                <a:solidFill>
                  <a:srgbClr val="008000"/>
                </a:solidFill>
              </a:rPr>
              <a:t>A</a:t>
            </a:r>
            <a:r>
              <a:rPr lang="de-DE" sz="1400" smtClean="0">
                <a:solidFill>
                  <a:srgbClr val="008000"/>
                </a:solidFill>
              </a:rPr>
              <a:t>lias definitions</a:t>
            </a:r>
            <a:endParaRPr lang="de-DE" sz="1400">
              <a:solidFill>
                <a:srgbClr val="008000"/>
              </a:solidFill>
            </a:endParaRPr>
          </a:p>
        </p:txBody>
      </p:sp>
      <p:cxnSp>
        <p:nvCxnSpPr>
          <p:cNvPr id="15" name="Gerade Verbindung mit Pfeil 14"/>
          <p:cNvCxnSpPr>
            <a:stCxn id="13" idx="1"/>
          </p:cNvCxnSpPr>
          <p:nvPr/>
        </p:nvCxnSpPr>
        <p:spPr>
          <a:xfrm flipH="1" flipV="1">
            <a:off x="1835696" y="3408738"/>
            <a:ext cx="2664296" cy="130805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feld 17"/>
          <p:cNvSpPr txBox="1"/>
          <p:nvPr/>
        </p:nvSpPr>
        <p:spPr>
          <a:xfrm>
            <a:off x="4664997" y="4428693"/>
            <a:ext cx="141917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C00000"/>
                </a:solidFill>
              </a:rPr>
              <a:t>Decay Models</a:t>
            </a:r>
            <a:endParaRPr lang="de-DE" sz="1400">
              <a:solidFill>
                <a:srgbClr val="C00000"/>
              </a:solidFill>
            </a:endParaRPr>
          </a:p>
        </p:txBody>
      </p:sp>
      <p:cxnSp>
        <p:nvCxnSpPr>
          <p:cNvPr id="22" name="Gerade Verbindung mit Pfeil 21"/>
          <p:cNvCxnSpPr>
            <a:stCxn id="18" idx="1"/>
          </p:cNvCxnSpPr>
          <p:nvPr/>
        </p:nvCxnSpPr>
        <p:spPr>
          <a:xfrm flipH="1" flipV="1">
            <a:off x="4275860" y="4306456"/>
            <a:ext cx="389137" cy="276126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mit Pfeil 23"/>
          <p:cNvCxnSpPr>
            <a:stCxn id="18" idx="1"/>
          </p:cNvCxnSpPr>
          <p:nvPr/>
        </p:nvCxnSpPr>
        <p:spPr>
          <a:xfrm flipH="1">
            <a:off x="4275860" y="4582582"/>
            <a:ext cx="389137" cy="371946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feld 25"/>
          <p:cNvSpPr txBox="1"/>
          <p:nvPr/>
        </p:nvSpPr>
        <p:spPr>
          <a:xfrm>
            <a:off x="2433639" y="5929535"/>
            <a:ext cx="272882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66"/>
                </a:solidFill>
              </a:rPr>
              <a:t>End of decay file with &lt;CR&gt;</a:t>
            </a:r>
            <a:endParaRPr lang="de-DE" sz="1400">
              <a:solidFill>
                <a:srgbClr val="FF0066"/>
              </a:solidFill>
            </a:endParaRPr>
          </a:p>
        </p:txBody>
      </p:sp>
      <p:cxnSp>
        <p:nvCxnSpPr>
          <p:cNvPr id="28" name="Gerade Verbindung mit Pfeil 27"/>
          <p:cNvCxnSpPr>
            <a:stCxn id="26" idx="1"/>
          </p:cNvCxnSpPr>
          <p:nvPr/>
        </p:nvCxnSpPr>
        <p:spPr>
          <a:xfrm flipH="1" flipV="1">
            <a:off x="1259632" y="6083423"/>
            <a:ext cx="1174007" cy="1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feld 30"/>
          <p:cNvSpPr txBox="1"/>
          <p:nvPr/>
        </p:nvSpPr>
        <p:spPr>
          <a:xfrm>
            <a:off x="6109868" y="3946416"/>
            <a:ext cx="163557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Decay definition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2915816" y="3904099"/>
            <a:ext cx="3194052" cy="191514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feld 18"/>
          <p:cNvSpPr txBox="1"/>
          <p:nvPr/>
        </p:nvSpPr>
        <p:spPr>
          <a:xfrm>
            <a:off x="4489250" y="5210036"/>
            <a:ext cx="204632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</a:rPr>
              <a:t>Decay fractions </a:t>
            </a:r>
          </a:p>
          <a:p>
            <a:r>
              <a:rPr lang="de-DE" sz="1400" smtClean="0">
                <a:solidFill>
                  <a:schemeClr val="accent6">
                    <a:lumMod val="75000"/>
                  </a:schemeClr>
                </a:solidFill>
              </a:rPr>
              <a:t>(autom. normalized)</a:t>
            </a:r>
            <a:endParaRPr lang="de-DE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1835696" y="5359400"/>
            <a:ext cx="2634704" cy="395349"/>
          </a:xfrm>
          <a:custGeom>
            <a:avLst/>
            <a:gdLst>
              <a:gd name="connsiteX0" fmla="*/ 2882900 w 2882900"/>
              <a:gd name="connsiteY0" fmla="*/ 114300 h 395349"/>
              <a:gd name="connsiteX1" fmla="*/ 1219200 w 2882900"/>
              <a:gd name="connsiteY1" fmla="*/ 393700 h 395349"/>
              <a:gd name="connsiteX2" fmla="*/ 0 w 2882900"/>
              <a:gd name="connsiteY2" fmla="*/ 0 h 3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900" h="395349">
                <a:moveTo>
                  <a:pt x="2882900" y="114300"/>
                </a:moveTo>
                <a:cubicBezTo>
                  <a:pt x="2291291" y="263525"/>
                  <a:pt x="1699683" y="412750"/>
                  <a:pt x="1219200" y="393700"/>
                </a:cubicBezTo>
                <a:cubicBezTo>
                  <a:pt x="738717" y="374650"/>
                  <a:pt x="369358" y="187325"/>
                  <a:pt x="0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Particles and Decays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/>
              <a:t>K</a:t>
            </a:r>
            <a:r>
              <a:rPr lang="de-DE" smtClean="0"/>
              <a:t>nowledge base: </a:t>
            </a:r>
            <a:r>
              <a:rPr lang="de-DE" smtClean="0">
                <a:solidFill>
                  <a:srgbClr val="0000FF"/>
                </a:solidFill>
              </a:rPr>
              <a:t>particle list</a:t>
            </a:r>
            <a:r>
              <a:rPr lang="de-DE" smtClean="0"/>
              <a:t>, </a:t>
            </a:r>
            <a:r>
              <a:rPr lang="de-DE" smtClean="0">
                <a:solidFill>
                  <a:srgbClr val="008000"/>
                </a:solidFill>
              </a:rPr>
              <a:t>decay table</a:t>
            </a:r>
            <a:r>
              <a:rPr lang="de-DE" smtClean="0"/>
              <a:t>, decay models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8889" r="35376" b="43708"/>
          <a:stretch/>
        </p:blipFill>
        <p:spPr bwMode="auto">
          <a:xfrm>
            <a:off x="558168" y="1581875"/>
            <a:ext cx="7812732" cy="1994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2252" y="1306860"/>
            <a:ext cx="97013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endParaRPr lang="de-DE" sz="160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1" t="13013" r="45073" b="61542"/>
          <a:stretch/>
        </p:blipFill>
        <p:spPr bwMode="auto">
          <a:xfrm>
            <a:off x="557076" y="4077072"/>
            <a:ext cx="7831348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39552" y="3738518"/>
            <a:ext cx="119455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>
                <a:solidFill>
                  <a:srgbClr val="008000"/>
                </a:solidFill>
              </a:rPr>
              <a:t>DECAY.DEC</a:t>
            </a:r>
          </a:p>
        </p:txBody>
      </p:sp>
    </p:spTree>
    <p:extLst>
      <p:ext uri="{BB962C8B-B14F-4D97-AF65-F5344CB8AC3E}">
        <p14:creationId xmlns:p14="http://schemas.microsoft.com/office/powerpoint/2010/main" val="3807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vorlesung\2017Jul_ComputingWorkshopThailand\fig\EvtGen_DD_dali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360638" cy="29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vorlesung\2017Jul_ComputingWorkshopThailand\fig\EvtGen_DD_dalitz_ph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14" y="3573016"/>
            <a:ext cx="3360638" cy="29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Aliases and Decay-Models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pPr lvl="1"/>
            <a:endParaRPr lang="de-DE" sz="1800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11560" y="908720"/>
            <a:ext cx="7488832" cy="27007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Alias  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    D0</a:t>
            </a: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Alias  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MyD0b   anti-D0</a:t>
            </a: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00FF"/>
                </a:solidFill>
                <a:latin typeface="Consolas" pitchFamily="49" charset="0"/>
              </a:rPr>
              <a:t>pbarpSystem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0.5   </a:t>
            </a:r>
            <a:r>
              <a:rPr lang="de-DE" sz="1150" smtClean="0">
                <a:solidFill>
                  <a:srgbClr val="008000"/>
                </a:solidFill>
                <a:latin typeface="Consolas" pitchFamily="49" charset="0"/>
              </a:rPr>
              <a:t>MyD0</a:t>
            </a:r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anti-D0 </a:t>
            </a:r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solidFill>
                  <a:srgbClr val="C00000"/>
                </a:solidFill>
                <a:latin typeface="Consolas" pitchFamily="49" charset="0"/>
              </a:rPr>
              <a:t>PHSP;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0.5   </a:t>
            </a:r>
            <a:r>
              <a:rPr lang="de-DE" sz="1150" smtClean="0">
                <a:latin typeface="Consolas" pitchFamily="49" charset="0"/>
              </a:rPr>
              <a:t>MyD0b  D0 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PHSP</a:t>
            </a:r>
            <a:r>
              <a:rPr lang="de-DE" sz="1150">
                <a:solidFill>
                  <a:srgbClr val="C00000"/>
                </a:solidFill>
                <a:latin typeface="Consolas" pitchFamily="49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>
              <a:latin typeface="Consolas" pitchFamily="49" charset="0"/>
            </a:endParaRP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8000"/>
                </a:solidFill>
                <a:latin typeface="Consolas" pitchFamily="49" charset="0"/>
              </a:rPr>
              <a:t>MyD0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1.0   K- pi+ </a:t>
            </a:r>
            <a:r>
              <a:rPr lang="de-DE" sz="1150" smtClean="0">
                <a:latin typeface="Consolas" pitchFamily="49" charset="0"/>
              </a:rPr>
              <a:t>pi0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PHSP;</a:t>
            </a:r>
            <a:endParaRPr lang="de-DE" sz="1150">
              <a:solidFill>
                <a:srgbClr val="C00000"/>
              </a:solidFill>
              <a:latin typeface="Consolas" pitchFamily="49" charset="0"/>
            </a:endParaRP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 smtClean="0">
              <a:latin typeface="Consolas" pitchFamily="49" charset="0"/>
            </a:endParaRPr>
          </a:p>
          <a:p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Decay </a:t>
            </a:r>
            <a:r>
              <a:rPr lang="de-DE" sz="1150">
                <a:solidFill>
                  <a:srgbClr val="0000FF"/>
                </a:solidFill>
                <a:latin typeface="Consolas" pitchFamily="49" charset="0"/>
              </a:rPr>
              <a:t>MyD0b</a:t>
            </a:r>
          </a:p>
          <a:p>
            <a:r>
              <a:rPr lang="de-DE" sz="1150" smtClean="0">
                <a:latin typeface="Consolas" pitchFamily="49" charset="0"/>
              </a:rPr>
              <a:t>  </a:t>
            </a:r>
            <a:r>
              <a:rPr lang="de-DE" sz="1150">
                <a:latin typeface="Consolas" pitchFamily="49" charset="0"/>
              </a:rPr>
              <a:t>1.0   K+ pi- </a:t>
            </a:r>
            <a:r>
              <a:rPr lang="de-DE" sz="1150" smtClean="0">
                <a:latin typeface="Consolas" pitchFamily="49" charset="0"/>
              </a:rPr>
              <a:t>pi0      </a:t>
            </a:r>
            <a:r>
              <a:rPr lang="de-DE" sz="1150" smtClean="0">
                <a:solidFill>
                  <a:srgbClr val="C00000"/>
                </a:solidFill>
                <a:latin typeface="Consolas" pitchFamily="49" charset="0"/>
              </a:rPr>
              <a:t>D_DALITZ;</a:t>
            </a:r>
            <a:endParaRPr lang="de-DE" sz="1150">
              <a:solidFill>
                <a:srgbClr val="C00000"/>
              </a:solidFill>
              <a:latin typeface="Consolas" pitchFamily="49" charset="0"/>
            </a:endParaRPr>
          </a:p>
          <a:p>
            <a:pPr>
              <a:spcAft>
                <a:spcPts val="600"/>
              </a:spcAft>
            </a:pPr>
            <a:r>
              <a:rPr lang="de-DE" sz="1150" smtClean="0">
                <a:solidFill>
                  <a:srgbClr val="0000FF"/>
                </a:solidFill>
                <a:latin typeface="Consolas" pitchFamily="49" charset="0"/>
              </a:rPr>
              <a:t>Enddecay</a:t>
            </a:r>
            <a:endParaRPr lang="de-DE" sz="1150">
              <a:solidFill>
                <a:srgbClr val="FF0066"/>
              </a:solidFill>
              <a:latin typeface="Consolas" pitchFamily="49" charset="0"/>
            </a:endParaRPr>
          </a:p>
          <a:p>
            <a:r>
              <a:rPr lang="de-DE" sz="1150" smtClean="0">
                <a:solidFill>
                  <a:srgbClr val="FF0066"/>
                </a:solidFill>
                <a:latin typeface="Consolas" pitchFamily="49" charset="0"/>
              </a:rPr>
              <a:t>End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23728" y="371703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D_DALITZ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10441" y="37170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PHSP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81551" y="1547936"/>
            <a:ext cx="660219" cy="38646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1835696" y="2324941"/>
            <a:ext cx="450938" cy="2399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835696" y="2901005"/>
            <a:ext cx="450938" cy="23996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2505075" y="1628775"/>
            <a:ext cx="2028825" cy="389148"/>
          </a:xfrm>
          <a:custGeom>
            <a:avLst/>
            <a:gdLst>
              <a:gd name="connsiteX0" fmla="*/ 2028825 w 2028825"/>
              <a:gd name="connsiteY0" fmla="*/ 0 h 389148"/>
              <a:gd name="connsiteX1" fmla="*/ 1000125 w 2028825"/>
              <a:gd name="connsiteY1" fmla="*/ 371475 h 389148"/>
              <a:gd name="connsiteX2" fmla="*/ 0 w 2028825"/>
              <a:gd name="connsiteY2" fmla="*/ 295275 h 38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825" h="389148">
                <a:moveTo>
                  <a:pt x="2028825" y="0"/>
                </a:moveTo>
                <a:cubicBezTo>
                  <a:pt x="1683543" y="161131"/>
                  <a:pt x="1338262" y="322263"/>
                  <a:pt x="1000125" y="371475"/>
                </a:cubicBezTo>
                <a:cubicBezTo>
                  <a:pt x="661988" y="420687"/>
                  <a:pt x="330994" y="357981"/>
                  <a:pt x="0" y="295275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2162175" y="2009775"/>
            <a:ext cx="1247775" cy="247650"/>
          </a:xfrm>
          <a:custGeom>
            <a:avLst/>
            <a:gdLst>
              <a:gd name="connsiteX0" fmla="*/ 1247775 w 1247775"/>
              <a:gd name="connsiteY0" fmla="*/ 0 h 247650"/>
              <a:gd name="connsiteX1" fmla="*/ 219075 w 1247775"/>
              <a:gd name="connsiteY1" fmla="*/ 95250 h 247650"/>
              <a:gd name="connsiteX2" fmla="*/ 0 w 1247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247650">
                <a:moveTo>
                  <a:pt x="1247775" y="0"/>
                </a:moveTo>
                <a:cubicBezTo>
                  <a:pt x="837406" y="26987"/>
                  <a:pt x="427037" y="53975"/>
                  <a:pt x="219075" y="95250"/>
                </a:cubicBezTo>
                <a:cubicBezTo>
                  <a:pt x="11112" y="136525"/>
                  <a:pt x="5556" y="192087"/>
                  <a:pt x="0" y="24765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2310383" y="2032273"/>
            <a:ext cx="745257" cy="768149"/>
          </a:xfrm>
          <a:custGeom>
            <a:avLst/>
            <a:gdLst>
              <a:gd name="connsiteX0" fmla="*/ 1247775 w 1247775"/>
              <a:gd name="connsiteY0" fmla="*/ 0 h 247650"/>
              <a:gd name="connsiteX1" fmla="*/ 219075 w 1247775"/>
              <a:gd name="connsiteY1" fmla="*/ 95250 h 247650"/>
              <a:gd name="connsiteX2" fmla="*/ 0 w 1247775"/>
              <a:gd name="connsiteY2" fmla="*/ 247650 h 247650"/>
              <a:gd name="connsiteX0" fmla="*/ 1247775 w 1247775"/>
              <a:gd name="connsiteY0" fmla="*/ 0 h 247650"/>
              <a:gd name="connsiteX1" fmla="*/ 362604 w 1247775"/>
              <a:gd name="connsiteY1" fmla="*/ 101392 h 247650"/>
              <a:gd name="connsiteX2" fmla="*/ 0 w 1247775"/>
              <a:gd name="connsiteY2" fmla="*/ 247650 h 247650"/>
              <a:gd name="connsiteX0" fmla="*/ 1247775 w 1247775"/>
              <a:gd name="connsiteY0" fmla="*/ 0 h 247650"/>
              <a:gd name="connsiteX1" fmla="*/ 362604 w 1247775"/>
              <a:gd name="connsiteY1" fmla="*/ 101392 h 247650"/>
              <a:gd name="connsiteX2" fmla="*/ 0 w 1247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247650">
                <a:moveTo>
                  <a:pt x="1247775" y="0"/>
                </a:moveTo>
                <a:cubicBezTo>
                  <a:pt x="837406" y="26987"/>
                  <a:pt x="570566" y="60117"/>
                  <a:pt x="362604" y="101392"/>
                </a:cubicBezTo>
                <a:cubicBezTo>
                  <a:pt x="154641" y="142667"/>
                  <a:pt x="85293" y="189016"/>
                  <a:pt x="0" y="24765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773893" y="1541244"/>
            <a:ext cx="326390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D</a:t>
            </a:r>
            <a:r>
              <a:rPr lang="de-DE" sz="1400" smtClean="0">
                <a:solidFill>
                  <a:srgbClr val="0000FF"/>
                </a:solidFill>
              </a:rPr>
              <a:t>ecay not specified </a:t>
            </a:r>
          </a:p>
          <a:p>
            <a:r>
              <a:rPr lang="de-DE" sz="1400" smtClean="0">
                <a:solidFill>
                  <a:srgbClr val="0000FF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</a:t>
            </a:r>
            <a:r>
              <a:rPr lang="de-DE" sz="140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400" smtClean="0">
                <a:solidFill>
                  <a:srgbClr val="0000FF"/>
                </a:solidFill>
              </a:rPr>
              <a:t>decay according to DECAY.DEC!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73892" y="960983"/>
            <a:ext cx="291092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Alias is copy of known particle</a:t>
            </a:r>
            <a:endParaRPr lang="de-DE" sz="1400">
              <a:solidFill>
                <a:srgbClr val="008000"/>
              </a:solidFill>
            </a:endParaRPr>
          </a:p>
        </p:txBody>
      </p:sp>
      <p:cxnSp>
        <p:nvCxnSpPr>
          <p:cNvPr id="23" name="Gerade Verbindung mit Pfeil 22"/>
          <p:cNvCxnSpPr>
            <a:stCxn id="25" idx="1"/>
          </p:cNvCxnSpPr>
          <p:nvPr/>
        </p:nvCxnSpPr>
        <p:spPr>
          <a:xfrm flipH="1">
            <a:off x="2683012" y="1114872"/>
            <a:ext cx="1090880" cy="0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Freihandform 26"/>
          <p:cNvSpPr/>
          <p:nvPr/>
        </p:nvSpPr>
        <p:spPr>
          <a:xfrm>
            <a:off x="3133493" y="2430966"/>
            <a:ext cx="2843561" cy="1148575"/>
          </a:xfrm>
          <a:custGeom>
            <a:avLst/>
            <a:gdLst>
              <a:gd name="connsiteX0" fmla="*/ 0 w 2843561"/>
              <a:gd name="connsiteY0" fmla="*/ 0 h 1148575"/>
              <a:gd name="connsiteX1" fmla="*/ 2286000 w 2843561"/>
              <a:gd name="connsiteY1" fmla="*/ 412595 h 1148575"/>
              <a:gd name="connsiteX2" fmla="*/ 2843561 w 2843561"/>
              <a:gd name="connsiteY2" fmla="*/ 1148575 h 114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561" h="1148575">
                <a:moveTo>
                  <a:pt x="0" y="0"/>
                </a:moveTo>
                <a:cubicBezTo>
                  <a:pt x="906036" y="110583"/>
                  <a:pt x="1812073" y="221166"/>
                  <a:pt x="2286000" y="412595"/>
                </a:cubicBezTo>
                <a:cubicBezTo>
                  <a:pt x="2759927" y="604024"/>
                  <a:pt x="2801744" y="876299"/>
                  <a:pt x="2843561" y="1148575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2915816" y="3140968"/>
            <a:ext cx="0" cy="576064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19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dirty="0" err="1"/>
              <a:t>Effective</a:t>
            </a:r>
            <a:r>
              <a:rPr lang="de-DE" sz="2300" dirty="0"/>
              <a:t> Analysis - Working </a:t>
            </a:r>
            <a:r>
              <a:rPr lang="de-DE" sz="2300" dirty="0" err="1"/>
              <a:t>with</a:t>
            </a:r>
            <a:r>
              <a:rPr lang="de-DE" sz="2300" dirty="0"/>
              <a:t> ROOT </a:t>
            </a:r>
            <a:r>
              <a:rPr lang="de-DE" sz="2300" dirty="0" err="1" smtClean="0"/>
              <a:t>TTrees</a:t>
            </a:r>
            <a:endParaRPr lang="de-DE" sz="2300" dirty="0" smtClean="0"/>
          </a:p>
          <a:p>
            <a:pPr>
              <a:lnSpc>
                <a:spcPct val="150000"/>
              </a:lnSpc>
            </a:pPr>
            <a:r>
              <a:rPr lang="de-DE" sz="2300" dirty="0" smtClean="0"/>
              <a:t>Event Generators: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e-DE" sz="2300" dirty="0" err="1" smtClean="0"/>
              <a:t>EvtGen</a:t>
            </a:r>
            <a:r>
              <a:rPr lang="de-DE" sz="2300" dirty="0" smtClean="0"/>
              <a:t>, DPM, FTF, Box Generator</a:t>
            </a:r>
          </a:p>
          <a:p>
            <a:pPr>
              <a:lnSpc>
                <a:spcPct val="150000"/>
              </a:lnSpc>
            </a:pPr>
            <a:r>
              <a:rPr lang="de-DE" sz="2300" dirty="0" smtClean="0"/>
              <a:t>Generation </a:t>
            </a:r>
            <a:r>
              <a:rPr lang="de-DE" sz="2300" dirty="0" err="1" smtClean="0"/>
              <a:t>and</a:t>
            </a:r>
            <a:r>
              <a:rPr lang="de-DE" sz="2300" dirty="0" smtClean="0"/>
              <a:t> Simulation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err="1" smtClean="0">
                <a:solidFill>
                  <a:srgbClr val="FF0066"/>
                </a:solidFill>
              </a:rPr>
              <a:t>simpleEvtGen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DPMGen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FTFGen</a:t>
            </a:r>
            <a:r>
              <a:rPr lang="de-DE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Fast Simulation (</a:t>
            </a:r>
            <a:r>
              <a:rPr lang="de-DE" i="1" dirty="0" err="1" smtClean="0">
                <a:solidFill>
                  <a:srgbClr val="FF0066"/>
                </a:solidFill>
              </a:rPr>
              <a:t>PndFastSim</a:t>
            </a:r>
            <a:r>
              <a:rPr lang="de-DE" i="1" dirty="0" smtClean="0">
                <a:solidFill>
                  <a:srgbClr val="FF0066"/>
                </a:solidFill>
              </a:rPr>
              <a:t>, </a:t>
            </a:r>
            <a:r>
              <a:rPr lang="de-DE" i="1" dirty="0" err="1" smtClean="0">
                <a:solidFill>
                  <a:srgbClr val="FF0066"/>
                </a:solidFill>
              </a:rPr>
              <a:t>PndFsm</a:t>
            </a:r>
            <a:r>
              <a:rPr lang="de-DE" dirty="0" smtClean="0"/>
              <a:t>...)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/>
              <a:t>Full</a:t>
            </a:r>
            <a:r>
              <a:rPr lang="de-DE" dirty="0" smtClean="0"/>
              <a:t> Simulation</a:t>
            </a:r>
          </a:p>
          <a:p>
            <a:pPr lvl="1">
              <a:lnSpc>
                <a:spcPct val="150000"/>
              </a:lnSpc>
            </a:pPr>
            <a:endParaRPr lang="de-DE" sz="2300" dirty="0" smtClean="0"/>
          </a:p>
          <a:p>
            <a:pPr>
              <a:lnSpc>
                <a:spcPct val="150000"/>
              </a:lnSpc>
            </a:pPr>
            <a:endParaRPr lang="de-DE" sz="2300" dirty="0" smtClean="0"/>
          </a:p>
        </p:txBody>
      </p:sp>
    </p:spTree>
    <p:extLst>
      <p:ext uri="{BB962C8B-B14F-4D97-AF65-F5344CB8AC3E}">
        <p14:creationId xmlns:p14="http://schemas.microsoft.com/office/powerpoint/2010/main" val="3300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4788024" y="2426210"/>
            <a:ext cx="3816424" cy="32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>
            <a:off x="4499992" y="657558"/>
            <a:ext cx="5112568" cy="6855097"/>
            <a:chOff x="359316" y="1118791"/>
            <a:chExt cx="5112568" cy="6855097"/>
          </a:xfrm>
        </p:grpSpPr>
        <p:cxnSp>
          <p:nvCxnSpPr>
            <p:cNvPr id="48" name="Gerade Verbindung mit Pfeil 47"/>
            <p:cNvCxnSpPr/>
            <p:nvPr/>
          </p:nvCxnSpPr>
          <p:spPr>
            <a:xfrm flipV="1">
              <a:off x="2087508" y="4121460"/>
              <a:ext cx="864096" cy="72008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ogen 48"/>
            <p:cNvSpPr/>
            <p:nvPr/>
          </p:nvSpPr>
          <p:spPr>
            <a:xfrm>
              <a:off x="1583452" y="4085456"/>
              <a:ext cx="3888432" cy="3132348"/>
            </a:xfrm>
            <a:prstGeom prst="arc">
              <a:avLst>
                <a:gd name="adj1" fmla="val 14891915"/>
                <a:gd name="adj2" fmla="val 17923363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Bogen 49"/>
            <p:cNvSpPr/>
            <p:nvPr/>
          </p:nvSpPr>
          <p:spPr>
            <a:xfrm rot="18479863" flipV="1">
              <a:off x="104192" y="1672661"/>
              <a:ext cx="3888432" cy="2780692"/>
            </a:xfrm>
            <a:prstGeom prst="arc">
              <a:avLst>
                <a:gd name="adj1" fmla="val 15469981"/>
                <a:gd name="adj2" fmla="val 18203656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Bogen 50"/>
            <p:cNvSpPr/>
            <p:nvPr/>
          </p:nvSpPr>
          <p:spPr>
            <a:xfrm>
              <a:off x="359316" y="4841540"/>
              <a:ext cx="3888432" cy="3132348"/>
            </a:xfrm>
            <a:prstGeom prst="arc">
              <a:avLst>
                <a:gd name="adj1" fmla="val 15695305"/>
                <a:gd name="adj2" fmla="val 19466748"/>
              </a:avLst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/>
          <p:cNvSpPr/>
          <p:nvPr/>
        </p:nvSpPr>
        <p:spPr>
          <a:xfrm>
            <a:off x="467544" y="2420888"/>
            <a:ext cx="3816424" cy="32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CAVEAT: Long Living Particles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 smtClean="0">
                <a:solidFill>
                  <a:srgbClr val="0000FF"/>
                </a:solidFill>
              </a:rPr>
              <a:t>A </a:t>
            </a:r>
            <a:r>
              <a:rPr lang="de-DE" dirty="0" err="1" smtClean="0">
                <a:solidFill>
                  <a:srgbClr val="0000FF"/>
                </a:solidFill>
              </a:rPr>
              <a:t>word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warning</a:t>
            </a:r>
            <a:r>
              <a:rPr lang="de-DE" dirty="0" smtClean="0">
                <a:solidFill>
                  <a:srgbClr val="0000FF"/>
                </a:solidFill>
              </a:rPr>
              <a:t> ...</a:t>
            </a:r>
            <a:endParaRPr lang="de-DE" dirty="0" smtClean="0"/>
          </a:p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long-living</a:t>
            </a:r>
            <a:r>
              <a:rPr lang="de-DE" dirty="0" smtClean="0"/>
              <a:t> (</a:t>
            </a:r>
            <a:r>
              <a:rPr lang="de-DE" dirty="0" err="1" smtClean="0"/>
              <a:t>charged</a:t>
            </a:r>
            <a:r>
              <a:rPr lang="de-DE" dirty="0" smtClean="0"/>
              <a:t>)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e.g. </a:t>
            </a:r>
            <a:r>
              <a:rPr lang="el-GR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dirty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+</a:t>
            </a:r>
            <a:r>
              <a:rPr lang="de-DE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 </a:t>
            </a:r>
            <a:r>
              <a:rPr lang="de-DE" dirty="0" err="1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or</a:t>
            </a:r>
            <a:r>
              <a:rPr lang="de-DE" dirty="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 </a:t>
            </a:r>
            <a:r>
              <a:rPr lang="el-GR" dirty="0" smtClean="0">
                <a:latin typeface="Arev Sans" panose="020B0603030804020204" pitchFamily="34" charset="0"/>
                <a:ea typeface="Arev Sans" panose="020B0603030804020204" pitchFamily="34" charset="0"/>
              </a:rPr>
              <a:t>Σ</a:t>
            </a:r>
            <a:r>
              <a:rPr lang="de-DE" baseline="30000" dirty="0" smtClean="0">
                <a:latin typeface="Arev Sans" panose="020B0603030804020204" pitchFamily="34" charset="0"/>
                <a:ea typeface="Arev Sans" panose="020B0603030804020204" pitchFamily="34" charset="0"/>
              </a:rPr>
              <a:t>+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prevents</a:t>
            </a:r>
            <a:r>
              <a:rPr lang="de-DE" dirty="0" smtClean="0"/>
              <a:t> proper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interaction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curvature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/>
              <a:t>Partial </a:t>
            </a:r>
            <a:r>
              <a:rPr lang="de-DE" dirty="0" err="1"/>
              <a:t>workaround</a:t>
            </a:r>
            <a:r>
              <a:rPr lang="de-DE" dirty="0"/>
              <a:t>:</a:t>
            </a:r>
            <a:br>
              <a:rPr lang="de-DE" dirty="0"/>
            </a:br>
            <a:r>
              <a:rPr lang="de-DE" sz="1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de-DE" sz="12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panda-wiki.gsi.de/foswiki/pub/Computing/Minutes02May2017/2.5.2017_teammeeting.pdf</a:t>
            </a:r>
            <a:endParaRPr lang="de-DE" sz="12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66752"/>
            <a:ext cx="2133600" cy="365125"/>
          </a:xfrm>
        </p:spPr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782980" y="4401108"/>
            <a:ext cx="1152128" cy="28803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1923957" y="3689628"/>
            <a:ext cx="864096" cy="72008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gen 13"/>
          <p:cNvSpPr/>
          <p:nvPr/>
        </p:nvSpPr>
        <p:spPr>
          <a:xfrm>
            <a:off x="1431052" y="3671147"/>
            <a:ext cx="3888432" cy="3132348"/>
          </a:xfrm>
          <a:prstGeom prst="arc">
            <a:avLst>
              <a:gd name="adj1" fmla="val 14891915"/>
              <a:gd name="adj2" fmla="val 17923363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 rot="18479863" flipV="1">
            <a:off x="-48208" y="1232229"/>
            <a:ext cx="3888432" cy="2780692"/>
          </a:xfrm>
          <a:prstGeom prst="arc">
            <a:avLst>
              <a:gd name="adj1" fmla="val 15469981"/>
              <a:gd name="adj2" fmla="val 18203656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206916" y="4401108"/>
            <a:ext cx="3888432" cy="3132348"/>
          </a:xfrm>
          <a:prstGeom prst="arc">
            <a:avLst>
              <a:gd name="adj1" fmla="val 15695305"/>
              <a:gd name="adj2" fmla="val 19466748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152878" y="417579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−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005823" y="372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Λ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0</a:t>
            </a:r>
            <a:endParaRPr lang="de-DE"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52395" y="32571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21" name="Textfeld 20"/>
          <p:cNvSpPr txBox="1"/>
          <p:nvPr/>
        </p:nvSpPr>
        <p:spPr>
          <a:xfrm>
            <a:off x="2843808" y="284364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605882" y="406778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23" name="Textfeld 22"/>
          <p:cNvSpPr txBox="1"/>
          <p:nvPr/>
        </p:nvSpPr>
        <p:spPr>
          <a:xfrm>
            <a:off x="577380" y="247158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EvtGen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5103460" y="4406430"/>
            <a:ext cx="1152128" cy="288032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 rot="590642">
            <a:off x="4505319" y="939855"/>
            <a:ext cx="5112568" cy="6855097"/>
            <a:chOff x="4527396" y="992514"/>
            <a:chExt cx="5112568" cy="6855097"/>
          </a:xfrm>
        </p:grpSpPr>
        <p:cxnSp>
          <p:nvCxnSpPr>
            <p:cNvPr id="36" name="Gerade Verbindung mit Pfeil 35"/>
            <p:cNvCxnSpPr/>
            <p:nvPr/>
          </p:nvCxnSpPr>
          <p:spPr>
            <a:xfrm flipV="1">
              <a:off x="6255588" y="3995183"/>
              <a:ext cx="864096" cy="72008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Bogen 36"/>
            <p:cNvSpPr/>
            <p:nvPr/>
          </p:nvSpPr>
          <p:spPr>
            <a:xfrm>
              <a:off x="5751532" y="3959179"/>
              <a:ext cx="3888432" cy="3132348"/>
            </a:xfrm>
            <a:prstGeom prst="arc">
              <a:avLst>
                <a:gd name="adj1" fmla="val 14891915"/>
                <a:gd name="adj2" fmla="val 17923363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Bogen 37"/>
            <p:cNvSpPr/>
            <p:nvPr/>
          </p:nvSpPr>
          <p:spPr>
            <a:xfrm rot="18479863" flipV="1">
              <a:off x="4272272" y="1546384"/>
              <a:ext cx="3888432" cy="2780692"/>
            </a:xfrm>
            <a:prstGeom prst="arc">
              <a:avLst>
                <a:gd name="adj1" fmla="val 15469981"/>
                <a:gd name="adj2" fmla="val 18203656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Bogen 38"/>
            <p:cNvSpPr/>
            <p:nvPr/>
          </p:nvSpPr>
          <p:spPr>
            <a:xfrm>
              <a:off x="4527396" y="4715263"/>
              <a:ext cx="3888432" cy="3132348"/>
            </a:xfrm>
            <a:prstGeom prst="arc">
              <a:avLst>
                <a:gd name="adj1" fmla="val 15695305"/>
                <a:gd name="adj2" fmla="val 19466748"/>
              </a:avLst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5473358" y="41811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Ξ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−</a:t>
            </a:r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6337454" y="39656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Λ</a:t>
            </a:r>
            <a:r>
              <a:rPr lang="de-DE" baseline="30000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0</a:t>
            </a:r>
            <a:endParaRPr lang="de-DE">
              <a:latin typeface="Arev Sans" panose="020B0603030804020204" pitchFamily="34" charset="0"/>
              <a:ea typeface="Arev Sans" panose="020B0603030804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8217804" y="371424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43" name="Textfeld 42"/>
          <p:cNvSpPr txBox="1"/>
          <p:nvPr/>
        </p:nvSpPr>
        <p:spPr>
          <a:xfrm>
            <a:off x="7352908" y="323174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7114982" y="447902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>
                <a:latin typeface="Arev Sans"/>
                <a:ea typeface="Arev Sans"/>
              </a:rPr>
              <a:t>-</a:t>
            </a:r>
            <a:endParaRPr lang="de-DE" baseline="30000"/>
          </a:p>
        </p:txBody>
      </p:sp>
      <p:sp>
        <p:nvSpPr>
          <p:cNvPr id="45" name="Textfeld 44"/>
          <p:cNvSpPr txBox="1"/>
          <p:nvPr/>
        </p:nvSpPr>
        <p:spPr>
          <a:xfrm>
            <a:off x="4897860" y="24769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Geant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46" name="Bogen 45"/>
          <p:cNvSpPr/>
          <p:nvPr/>
        </p:nvSpPr>
        <p:spPr>
          <a:xfrm>
            <a:off x="3724403" y="4524323"/>
            <a:ext cx="5096069" cy="3132348"/>
          </a:xfrm>
          <a:prstGeom prst="arc">
            <a:avLst>
              <a:gd name="adj1" fmla="val 13874250"/>
              <a:gd name="adj2" fmla="val 16049244"/>
            </a:avLst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5061376" y="4800837"/>
            <a:ext cx="123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smtClean="0">
                <a:solidFill>
                  <a:srgbClr val="C00000"/>
                </a:solidFill>
              </a:rPr>
              <a:t>interaction</a:t>
            </a:r>
          </a:p>
          <a:p>
            <a:pPr algn="ctr"/>
            <a:r>
              <a:rPr lang="de-DE" sz="1400" smtClean="0">
                <a:solidFill>
                  <a:srgbClr val="C00000"/>
                </a:solidFill>
              </a:rPr>
              <a:t>&amp; curvature</a:t>
            </a:r>
          </a:p>
        </p:txBody>
      </p:sp>
    </p:spTree>
    <p:extLst>
      <p:ext uri="{BB962C8B-B14F-4D97-AF65-F5344CB8AC3E}">
        <p14:creationId xmlns:p14="http://schemas.microsoft.com/office/powerpoint/2010/main" val="5948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work\vorlesung\2017Jul_ComputingWorkshopThailand\fig\dpm2_phsp_c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67" y="3284984"/>
            <a:ext cx="4349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DPM (Dual Parton Model) - Studying Background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DPM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 </a:t>
            </a:r>
            <a:r>
              <a:rPr lang="de-DE" smtClean="0"/>
              <a:t>reactions (simulates hadronization)</a:t>
            </a:r>
          </a:p>
          <a:p>
            <a:pPr lvl="1"/>
            <a:r>
              <a:rPr lang="de-DE"/>
              <a:t>S</a:t>
            </a:r>
            <a:r>
              <a:rPr lang="de-DE" smtClean="0"/>
              <a:t>tudy multiplicities, phsp coverage, background level</a:t>
            </a:r>
          </a:p>
          <a:p>
            <a:pPr lvl="1"/>
            <a:r>
              <a:rPr lang="de-DE" smtClean="0"/>
              <a:t>Roughly reproduces generic cross sections</a:t>
            </a:r>
          </a:p>
          <a:p>
            <a:pPr lvl="1"/>
            <a:r>
              <a:rPr lang="de-DE" smtClean="0"/>
              <a:t>Intermediate resonances (decay switchable)</a:t>
            </a:r>
          </a:p>
          <a:p>
            <a:pPr marL="981075" lvl="2" indent="-177800"/>
            <a:r>
              <a:rPr lang="de-DE" smtClean="0">
                <a:solidFill>
                  <a:srgbClr val="C00000"/>
                </a:solidFill>
              </a:rPr>
              <a:t>No displacement for decaying long living resonances!</a:t>
            </a: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124" name="Picture 4" descr="D:\work\vorlesung\2017Jul_ComputingWorkshopThailand\fig\xsec04_overl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87944" y="3501008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exp.</a:t>
            </a:r>
          </a:p>
          <a:p>
            <a:r>
              <a:rPr lang="de-DE" smtClean="0">
                <a:solidFill>
                  <a:srgbClr val="008000"/>
                </a:solidFill>
              </a:rPr>
              <a:t>DPM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56176" y="3501008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r>
              <a:rPr lang="de-DE" baseline="-25000" smtClean="0">
                <a:latin typeface="Arev Sans"/>
                <a:ea typeface="Arev Sans"/>
              </a:rPr>
              <a:t></a:t>
            </a:r>
            <a:r>
              <a:rPr lang="de-DE" smtClean="0"/>
              <a:t> = 2 GeV/c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DPM (Dual Parton Model) - Studying Background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DPM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 </a:t>
            </a:r>
            <a:r>
              <a:rPr lang="de-DE" smtClean="0"/>
              <a:t>reactions (simulates hadronization)</a:t>
            </a:r>
          </a:p>
          <a:p>
            <a:pPr lvl="1"/>
            <a:r>
              <a:rPr lang="de-DE"/>
              <a:t>S</a:t>
            </a:r>
            <a:r>
              <a:rPr lang="de-DE" smtClean="0"/>
              <a:t>tudy multiplicities, phsp coverage, background level</a:t>
            </a:r>
          </a:p>
          <a:p>
            <a:pPr lvl="1"/>
            <a:r>
              <a:rPr lang="de-DE" smtClean="0"/>
              <a:t>Roughly reproduces generic cross sections</a:t>
            </a:r>
          </a:p>
          <a:p>
            <a:pPr lvl="1"/>
            <a:r>
              <a:rPr lang="de-DE"/>
              <a:t>Intermediate resonances (decay switchable)</a:t>
            </a:r>
          </a:p>
          <a:p>
            <a:pPr marL="981075" lvl="2" indent="-177800"/>
            <a:r>
              <a:rPr lang="de-DE">
                <a:solidFill>
                  <a:srgbClr val="C00000"/>
                </a:solidFill>
              </a:rPr>
              <a:t>No displacement for decaying long living </a:t>
            </a:r>
            <a:r>
              <a:rPr lang="de-DE" smtClean="0">
                <a:solidFill>
                  <a:srgbClr val="C00000"/>
                </a:solidFill>
              </a:rPr>
              <a:t>resonances!</a:t>
            </a:r>
            <a:endParaRPr lang="de-DE">
              <a:solidFill>
                <a:srgbClr val="C00000"/>
              </a:solidFill>
            </a:endParaRPr>
          </a:p>
          <a:p>
            <a:pPr lvl="1"/>
            <a:endParaRPr lang="de-DE" smtClean="0"/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124" name="Picture 4" descr="D:\work\vorlesung\2017Jul_ComputingWorkshopThailand\fig\xsec04_overl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87944" y="3501008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exp.</a:t>
            </a:r>
          </a:p>
          <a:p>
            <a:r>
              <a:rPr lang="de-DE" smtClean="0">
                <a:solidFill>
                  <a:srgbClr val="008000"/>
                </a:solidFill>
              </a:rPr>
              <a:t>DPM</a:t>
            </a:r>
            <a:endParaRPr lang="de-DE">
              <a:solidFill>
                <a:srgbClr val="008000"/>
              </a:solidFill>
            </a:endParaRPr>
          </a:p>
        </p:txBody>
      </p:sp>
      <p:pic>
        <p:nvPicPr>
          <p:cNvPr id="6146" name="Picture 2" descr="D:\work\vorlesung\2017Jul_ComputingWorkshopThailand\fig\dpm15_ph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67" y="3284984"/>
            <a:ext cx="43498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56176" y="350100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</a:t>
            </a:r>
            <a:r>
              <a:rPr lang="de-DE" baseline="-25000" smtClean="0">
                <a:latin typeface="Arev Sans"/>
                <a:ea typeface="Arev Sans"/>
              </a:rPr>
              <a:t></a:t>
            </a:r>
            <a:r>
              <a:rPr lang="de-DE" smtClean="0"/>
              <a:t> = 15 GeV/c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FTF - Background with proton and nuclear targets</a:t>
            </a:r>
            <a:endParaRPr lang="de-DE" sz="30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FTF </a:t>
            </a:r>
            <a:r>
              <a:rPr lang="de-DE" smtClean="0">
                <a:solidFill>
                  <a:srgbClr val="0000FF"/>
                </a:solidFill>
              </a:rPr>
              <a:t>- </a:t>
            </a:r>
            <a:r>
              <a:rPr lang="de-DE">
                <a:solidFill>
                  <a:srgbClr val="0000FF"/>
                </a:solidFill>
              </a:rPr>
              <a:t>Generating </a:t>
            </a:r>
            <a:r>
              <a:rPr lang="de-DE" smtClean="0">
                <a:solidFill>
                  <a:srgbClr val="0000FF"/>
                </a:solidFill>
              </a:rPr>
              <a:t>generic background with p </a:t>
            </a:r>
            <a:r>
              <a:rPr lang="de-DE" b="1" smtClean="0">
                <a:solidFill>
                  <a:srgbClr val="0000FF"/>
                </a:solidFill>
              </a:rPr>
              <a:t>and A </a:t>
            </a:r>
            <a:r>
              <a:rPr lang="de-DE" smtClean="0">
                <a:solidFill>
                  <a:srgbClr val="0000FF"/>
                </a:solidFill>
              </a:rPr>
              <a:t>targets</a:t>
            </a:r>
            <a:endParaRPr lang="de-DE" smtClean="0"/>
          </a:p>
          <a:p>
            <a:pPr lvl="1"/>
            <a:r>
              <a:rPr lang="de-DE" smtClean="0"/>
              <a:t>Produces generic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p/A </a:t>
            </a:r>
            <a:r>
              <a:rPr lang="de-DE" smtClean="0"/>
              <a:t>reactions</a:t>
            </a:r>
          </a:p>
          <a:p>
            <a:pPr lvl="1"/>
            <a:r>
              <a:rPr lang="de-DE"/>
              <a:t>A</a:t>
            </a:r>
            <a:r>
              <a:rPr lang="de-DE" smtClean="0"/>
              <a:t>s DPM: multiplicities, phsp coverage, background level</a:t>
            </a:r>
          </a:p>
          <a:p>
            <a:pPr lvl="1"/>
            <a:r>
              <a:rPr lang="de-DE"/>
              <a:t>I</a:t>
            </a:r>
            <a:r>
              <a:rPr lang="de-DE" smtClean="0"/>
              <a:t>ntermediate resonances </a:t>
            </a:r>
          </a:p>
          <a:p>
            <a:pPr lvl="1"/>
            <a:r>
              <a:rPr lang="de-DE" smtClean="0"/>
              <a:t>Compares reasonably to DPM</a:t>
            </a:r>
          </a:p>
          <a:p>
            <a:pPr lvl="1"/>
            <a:endParaRPr lang="de-DE"/>
          </a:p>
        </p:txBody>
      </p:sp>
      <p:pic>
        <p:nvPicPr>
          <p:cNvPr id="8195" name="Picture 3" descr="D:\work\vorlesung\2017Jul_ComputingWorkshopThailand\fig\ftf_pp_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0469"/>
            <a:ext cx="4568644" cy="31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8194" name="Picture 2" descr="D:\work\vorlesung\2017Jul_ComputingWorkshopThailand\fig\ftf_comp_dpm_15g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0469"/>
            <a:ext cx="4566245" cy="31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547664" y="3501008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DPM (15GeV)</a:t>
            </a:r>
          </a:p>
          <a:p>
            <a:r>
              <a:rPr lang="de-DE" smtClean="0">
                <a:solidFill>
                  <a:srgbClr val="FF0000"/>
                </a:solidFill>
              </a:rPr>
              <a:t>FTF (15GeV)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1212" y="3140968"/>
            <a:ext cx="4764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p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220072" y="3203684"/>
            <a:ext cx="10070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p / A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012160" y="3653408"/>
            <a:ext cx="202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FTF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C </a:t>
            </a:r>
            <a:r>
              <a:rPr lang="de-DE" smtClean="0"/>
              <a:t>(15GeV)</a:t>
            </a:r>
          </a:p>
          <a:p>
            <a:r>
              <a:rPr lang="de-DE" smtClean="0">
                <a:solidFill>
                  <a:srgbClr val="FF0000"/>
                </a:solidFill>
              </a:rPr>
              <a:t>FTF </a:t>
            </a:r>
            <a:r>
              <a:rPr lang="de-DE">
                <a:solidFill>
                  <a:srgbClr val="FF00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mtClean="0">
                <a:solidFill>
                  <a:srgbClr val="FF0000"/>
                </a:solidFill>
                <a:latin typeface="Arev Sans" panose="020B0603030804020204" pitchFamily="34" charset="0"/>
                <a:ea typeface="Arev Sans" panose="020B0603030804020204" pitchFamily="34" charset="0"/>
              </a:rPr>
              <a:t>p </a:t>
            </a:r>
            <a:r>
              <a:rPr lang="de-DE" smtClean="0">
                <a:solidFill>
                  <a:srgbClr val="FF0000"/>
                </a:solidFill>
              </a:rPr>
              <a:t>(15GeV)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r="22667" b="3493"/>
          <a:stretch/>
        </p:blipFill>
        <p:spPr bwMode="auto">
          <a:xfrm>
            <a:off x="683568" y="1683656"/>
            <a:ext cx="7920880" cy="48480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2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r="22667" b="3493"/>
          <a:stretch/>
        </p:blipFill>
        <p:spPr bwMode="auto">
          <a:xfrm>
            <a:off x="683568" y="1683656"/>
            <a:ext cx="7920880" cy="48480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Ellipse 6"/>
          <p:cNvSpPr/>
          <p:nvPr/>
        </p:nvSpPr>
        <p:spPr>
          <a:xfrm>
            <a:off x="3861526" y="4055450"/>
            <a:ext cx="1315566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91680" y="3738518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rgbClr val="FF0000"/>
                </a:solidFill>
              </a:rPr>
              <a:t>f</a:t>
            </a:r>
            <a:r>
              <a:rPr lang="de-DE" sz="1600" smtClean="0">
                <a:solidFill>
                  <a:srgbClr val="FF0000"/>
                </a:solidFill>
              </a:rPr>
              <a:t>inal state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03648" y="4062558"/>
            <a:ext cx="811510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211960" y="4319970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additional particles allowed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83134" y="4050198"/>
            <a:ext cx="554272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48135" y="4250633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E</a:t>
            </a:r>
            <a:r>
              <a:rPr lang="de-DE" sz="1600" baseline="-25000" smtClean="0">
                <a:solidFill>
                  <a:srgbClr val="FF0000"/>
                </a:solidFill>
              </a:rPr>
              <a:t>cm</a:t>
            </a:r>
            <a:endParaRPr lang="de-DE" sz="1600" baseline="-2500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14080" y="4437112"/>
            <a:ext cx="1437640" cy="257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683568" y="5373216"/>
            <a:ext cx="5328592" cy="115851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17096" y="5783195"/>
            <a:ext cx="199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x-sections at that</a:t>
            </a:r>
          </a:p>
          <a:p>
            <a:r>
              <a:rPr lang="de-DE" sz="1600" smtClean="0">
                <a:solidFill>
                  <a:srgbClr val="008000"/>
                </a:solidFill>
              </a:rPr>
              <a:t>cm energy</a:t>
            </a:r>
            <a:endParaRPr lang="de-DE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 r="34857" b="13651"/>
          <a:stretch/>
        </p:blipFill>
        <p:spPr bwMode="auto">
          <a:xfrm>
            <a:off x="539552" y="1628800"/>
            <a:ext cx="8088191" cy="48245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Pfeil nach links 16"/>
          <p:cNvSpPr/>
          <p:nvPr/>
        </p:nvSpPr>
        <p:spPr>
          <a:xfrm>
            <a:off x="2021752" y="1657266"/>
            <a:ext cx="432805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9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Estimating cross sections for particular final states</a:t>
            </a:r>
            <a:br>
              <a:rPr lang="de-DE" sz="1800" smtClean="0"/>
            </a:br>
            <a:r>
              <a:rPr lang="de-DE" sz="1800" smtClean="0">
                <a:solidFill>
                  <a:srgbClr val="FF0066"/>
                </a:solidFill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z="180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80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://panda.gsi.de/pbarx/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r="35238" b="18168"/>
          <a:stretch/>
        </p:blipFill>
        <p:spPr bwMode="auto">
          <a:xfrm>
            <a:off x="496572" y="1632010"/>
            <a:ext cx="8136904" cy="477834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44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Insertion: </a:t>
            </a:r>
            <a:r>
              <a:rPr lang="de-DE" smtClean="0"/>
              <a:t>Online </a:t>
            </a:r>
            <a:r>
              <a:rPr lang="de-DE" sz="2600">
                <a:latin typeface="Arev Sans" panose="020B0603030804020204" pitchFamily="34" charset="0"/>
                <a:ea typeface="Arev Sans" panose="020B0603030804020204" pitchFamily="34" charset="0"/>
              </a:rPr>
              <a:t></a:t>
            </a:r>
            <a:r>
              <a:rPr lang="de-DE" sz="2600" smtClean="0">
                <a:latin typeface="Arev Sans" panose="020B0603030804020204" pitchFamily="34" charset="0"/>
                <a:ea typeface="Arev Sans" panose="020B0603030804020204" pitchFamily="34" charset="0"/>
              </a:rPr>
              <a:t>p</a:t>
            </a:r>
            <a:r>
              <a:rPr lang="de-DE" sz="2600" smtClean="0"/>
              <a:t> </a:t>
            </a:r>
            <a:r>
              <a:rPr lang="de-DE"/>
              <a:t>C</a:t>
            </a:r>
            <a:r>
              <a:rPr lang="de-DE" smtClean="0"/>
              <a:t>ross Section DB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>
            <a:normAutofit/>
          </a:bodyPr>
          <a:lstStyle/>
          <a:p>
            <a:r>
              <a:rPr lang="de-DE" sz="1800" smtClean="0"/>
              <a:t>Example: </a:t>
            </a:r>
            <a:r>
              <a:rPr lang="de-DE" sz="1800" smtClean="0">
                <a:cs typeface="Consolas" panose="020B0609020204030204" pitchFamily="49" charset="0"/>
              </a:rPr>
              <a:t>Search for glue ball </a:t>
            </a:r>
            <a:r>
              <a:rPr lang="de-DE" sz="1800" smtClean="0">
                <a:solidFill>
                  <a:srgbClr val="0000FF"/>
                </a:solidFill>
                <a:cs typeface="Consolas" panose="020B0609020204030204" pitchFamily="49" charset="0"/>
              </a:rPr>
              <a:t>G 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→ K</a:t>
            </a:r>
            <a:r>
              <a:rPr lang="de-DE" sz="1800" baseline="3000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 K</a:t>
            </a:r>
            <a:r>
              <a:rPr lang="de-DE" sz="1800" baseline="3000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de-DE" sz="180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l-GR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γ</a:t>
            </a:r>
            <a:r>
              <a:rPr lang="de-DE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solidFill>
                  <a:srgbClr val="0000FF"/>
                </a:solidFill>
                <a:ea typeface="Arev Sans"/>
                <a:cs typeface="Arial"/>
              </a:rPr>
              <a:t>@ 3.1 GeV</a:t>
            </a:r>
            <a:r>
              <a:rPr lang="de-DE" sz="180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latin typeface="Arev Sans"/>
                <a:ea typeface="Arev Sans"/>
                <a:cs typeface="Arial"/>
              </a:rPr>
              <a:t>(J/</a:t>
            </a:r>
            <a:r>
              <a:rPr lang="el-GR" sz="1800" smtClean="0">
                <a:latin typeface="Arev Sans"/>
                <a:ea typeface="Arev Sans"/>
                <a:cs typeface="Arial"/>
              </a:rPr>
              <a:t>ψ</a:t>
            </a:r>
            <a:r>
              <a:rPr lang="de-DE" sz="1800" smtClean="0">
                <a:latin typeface="Arev Sans"/>
                <a:ea typeface="Arev Sans"/>
                <a:cs typeface="Arial"/>
              </a:rPr>
              <a:t> </a:t>
            </a:r>
            <a:r>
              <a:rPr lang="de-DE" sz="1800" smtClean="0">
                <a:ea typeface="Arev Sans"/>
                <a:cs typeface="Arial"/>
              </a:rPr>
              <a:t>energy)</a:t>
            </a:r>
          </a:p>
          <a:p>
            <a:r>
              <a:rPr lang="de-DE" sz="1800" smtClean="0">
                <a:ea typeface="Arev Sans"/>
                <a:cs typeface="Arial"/>
              </a:rPr>
              <a:t>Possible backgrounds: 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 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 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 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+</a:t>
            </a:r>
            <a:r>
              <a:rPr lang="de-DE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−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2</a:t>
            </a:r>
            <a:r>
              <a:rPr lang="el-GR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π</a:t>
            </a:r>
            <a:r>
              <a:rPr lang="de-DE" sz="1800" baseline="300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0</a:t>
            </a:r>
            <a:r>
              <a:rPr lang="de-DE" sz="1800" smtClean="0">
                <a:solidFill>
                  <a:srgbClr val="C00000"/>
                </a:solidFill>
                <a:latin typeface="Arev Sans"/>
                <a:ea typeface="Arev Sans"/>
                <a:cs typeface="Arial"/>
              </a:rPr>
              <a:t>,... </a:t>
            </a:r>
            <a:endParaRPr lang="de-DE" sz="1800">
              <a:solidFill>
                <a:srgbClr val="C00000"/>
              </a:solidFill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 r="36000" b="10000"/>
          <a:stretch/>
        </p:blipFill>
        <p:spPr bwMode="auto">
          <a:xfrm>
            <a:off x="1043608" y="1615440"/>
            <a:ext cx="6556420" cy="51259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08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Insertion 2</a:t>
            </a:r>
            <a:r>
              <a:rPr lang="de-DE" smtClean="0"/>
              <a:t>: Number of Events to Simulate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50900"/>
            <a:ext cx="8750776" cy="59071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Signal </a:t>
            </a:r>
            <a:r>
              <a:rPr lang="de-DE" dirty="0" err="1" smtClean="0">
                <a:solidFill>
                  <a:srgbClr val="0000FF"/>
                </a:solidFill>
              </a:rPr>
              <a:t>channel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involving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BR</a:t>
            </a:r>
            <a:r>
              <a:rPr lang="de-DE" baseline="-25000" dirty="0" err="1" smtClean="0">
                <a:solidFill>
                  <a:srgbClr val="0000FF"/>
                </a:solidFill>
              </a:rPr>
              <a:t>i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product</a:t>
            </a:r>
            <a:r>
              <a:rPr lang="de-DE" dirty="0" smtClean="0"/>
              <a:t> =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BR</a:t>
            </a:r>
            <a:r>
              <a:rPr lang="de-DE" dirty="0" smtClean="0"/>
              <a:t>)</a:t>
            </a:r>
            <a:endParaRPr lang="de-DE" baseline="-25000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imulate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000"/>
                </a:solidFill>
              </a:rPr>
              <a:t>S</a:t>
            </a:r>
            <a:r>
              <a:rPr lang="de-DE" baseline="-25000" dirty="0" smtClean="0">
                <a:solidFill>
                  <a:srgbClr val="008000"/>
                </a:solidFill>
              </a:rPr>
              <a:t>0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>
                <a:solidFill>
                  <a:srgbClr val="008000"/>
                </a:solidFill>
              </a:rPr>
              <a:t>signal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B</a:t>
            </a:r>
            <a:r>
              <a:rPr lang="de-DE" baseline="-25000" dirty="0" smtClean="0">
                <a:solidFill>
                  <a:srgbClr val="C00000"/>
                </a:solidFill>
              </a:rPr>
              <a:t>0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background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endParaRPr lang="de-DE" sz="1200" dirty="0"/>
          </a:p>
          <a:p>
            <a:r>
              <a:rPr lang="de-DE" dirty="0" err="1" smtClean="0">
                <a:solidFill>
                  <a:srgbClr val="0000FF"/>
                </a:solidFill>
              </a:rPr>
              <a:t>Question</a:t>
            </a:r>
            <a:r>
              <a:rPr lang="de-DE" dirty="0" smtClean="0"/>
              <a:t>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</a:t>
            </a:r>
            <a:r>
              <a:rPr lang="de-DE" baseline="-25000" dirty="0" smtClean="0"/>
              <a:t>0</a:t>
            </a:r>
            <a:r>
              <a:rPr lang="de-DE" dirty="0" smtClean="0"/>
              <a:t>?</a:t>
            </a:r>
          </a:p>
          <a:p>
            <a:pPr marL="622300" lvl="1" indent="-266700"/>
            <a:r>
              <a:rPr lang="de-DE" sz="1800" dirty="0" smtClean="0">
                <a:solidFill>
                  <a:srgbClr val="008000"/>
                </a:solidFill>
              </a:rPr>
              <a:t>S</a:t>
            </a:r>
            <a:r>
              <a:rPr lang="de-DE" sz="1800" baseline="-25000" dirty="0" smtClean="0">
                <a:solidFill>
                  <a:srgbClr val="008000"/>
                </a:solidFill>
              </a:rPr>
              <a:t>0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>
                <a:solidFill>
                  <a:srgbClr val="008000"/>
                </a:solidFill>
              </a:rPr>
              <a:t>desired</a:t>
            </a:r>
            <a:r>
              <a:rPr lang="de-DE" sz="1800" dirty="0" smtClean="0">
                <a:solidFill>
                  <a:srgbClr val="008000"/>
                </a:solidFill>
              </a:rPr>
              <a:t> relative </a:t>
            </a:r>
            <a:r>
              <a:rPr lang="de-DE" sz="1800" dirty="0" err="1" smtClean="0">
                <a:solidFill>
                  <a:srgbClr val="008000"/>
                </a:solidFill>
              </a:rPr>
              <a:t>efficiency</a:t>
            </a:r>
            <a:r>
              <a:rPr lang="de-DE" sz="1800" dirty="0" smtClean="0">
                <a:solidFill>
                  <a:srgbClr val="008000"/>
                </a:solidFill>
              </a:rPr>
              <a:t> </a:t>
            </a:r>
            <a:r>
              <a:rPr lang="de-DE" sz="1800" dirty="0" err="1" smtClean="0">
                <a:solidFill>
                  <a:srgbClr val="008000"/>
                </a:solidFill>
              </a:rPr>
              <a:t>uncertainty</a:t>
            </a:r>
            <a:r>
              <a:rPr lang="el-GR" dirty="0">
                <a:solidFill>
                  <a:srgbClr val="008000"/>
                </a:solidFill>
                <a:ea typeface="Arev Sans"/>
              </a:rPr>
              <a:t> </a:t>
            </a:r>
            <a:r>
              <a:rPr lang="el-GR" dirty="0" smtClean="0">
                <a:solidFill>
                  <a:srgbClr val="008000"/>
                </a:solidFill>
                <a:ea typeface="Arev Sans"/>
              </a:rPr>
              <a:t>Δ</a:t>
            </a:r>
            <a:r>
              <a:rPr lang="el-GR" dirty="0" smtClean="0">
                <a:solidFill>
                  <a:srgbClr val="008000"/>
                </a:solidFill>
              </a:rPr>
              <a:t>ε</a:t>
            </a:r>
            <a:r>
              <a:rPr lang="de-DE" baseline="-25000" dirty="0" err="1" smtClean="0">
                <a:solidFill>
                  <a:srgbClr val="008000"/>
                </a:solidFill>
              </a:rPr>
              <a:t>S,rel</a:t>
            </a:r>
            <a:endParaRPr lang="de-DE" dirty="0" smtClean="0">
              <a:solidFill>
                <a:srgbClr val="008000"/>
              </a:solidFill>
            </a:endParaRPr>
          </a:p>
          <a:p>
            <a:pPr marL="622300" lvl="1" indent="-266700">
              <a:spcBef>
                <a:spcPts val="1200"/>
              </a:spcBef>
            </a:pPr>
            <a:r>
              <a:rPr lang="de-DE" sz="1800" dirty="0" smtClean="0">
                <a:solidFill>
                  <a:srgbClr val="C00000"/>
                </a:solidFill>
              </a:rPr>
              <a:t>B</a:t>
            </a:r>
            <a:r>
              <a:rPr lang="de-DE" sz="1800" baseline="-25000" dirty="0" smtClean="0">
                <a:solidFill>
                  <a:srgbClr val="C00000"/>
                </a:solidFill>
              </a:rPr>
              <a:t>0</a:t>
            </a:r>
            <a:r>
              <a:rPr lang="de-DE" sz="1800" dirty="0"/>
              <a:t> </a:t>
            </a:r>
            <a:r>
              <a:rPr lang="de-DE" sz="1800" dirty="0" smtClean="0">
                <a:latin typeface="Arial"/>
                <a:cs typeface="Arial"/>
              </a:rPr>
              <a:t>→ </a:t>
            </a:r>
            <a:r>
              <a:rPr lang="de-DE" sz="1800" dirty="0" err="1" smtClean="0"/>
              <a:t>input</a:t>
            </a:r>
            <a:r>
              <a:rPr lang="de-DE" sz="1800" dirty="0" smtClean="0"/>
              <a:t>: </a:t>
            </a:r>
            <a:r>
              <a:rPr lang="el-GR" sz="1800" dirty="0" smtClean="0">
                <a:solidFill>
                  <a:srgbClr val="0000FF"/>
                </a:solidFill>
              </a:rPr>
              <a:t>σ</a:t>
            </a:r>
            <a:r>
              <a:rPr lang="de-DE" sz="1800" baseline="-25000" dirty="0" smtClean="0">
                <a:solidFill>
                  <a:srgbClr val="0000FF"/>
                </a:solidFill>
              </a:rPr>
              <a:t>S</a:t>
            </a:r>
            <a:r>
              <a:rPr lang="de-DE" sz="1800" dirty="0" smtClean="0">
                <a:solidFill>
                  <a:srgbClr val="0000FF"/>
                </a:solidFill>
              </a:rPr>
              <a:t>,</a:t>
            </a:r>
            <a:r>
              <a:rPr lang="el-GR" sz="1800" dirty="0" smtClean="0">
                <a:solidFill>
                  <a:srgbClr val="0000FF"/>
                </a:solidFill>
              </a:rPr>
              <a:t> σ</a:t>
            </a:r>
            <a:r>
              <a:rPr lang="de-DE" sz="1800" baseline="-25000" dirty="0" smtClean="0">
                <a:solidFill>
                  <a:srgbClr val="0000FF"/>
                </a:solidFill>
              </a:rPr>
              <a:t>B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el-GR" sz="1800" dirty="0" smtClean="0">
                <a:solidFill>
                  <a:srgbClr val="0000FF"/>
                </a:solidFill>
              </a:rPr>
              <a:t>ε</a:t>
            </a:r>
            <a:r>
              <a:rPr lang="de-DE" sz="1800" baseline="-25000" dirty="0" smtClean="0">
                <a:solidFill>
                  <a:srgbClr val="0000FF"/>
                </a:solidFill>
              </a:rPr>
              <a:t>S</a:t>
            </a:r>
            <a:r>
              <a:rPr lang="de-DE" sz="1800" dirty="0" smtClean="0">
                <a:solidFill>
                  <a:srgbClr val="0000FF"/>
                </a:solidFill>
              </a:rPr>
              <a:t>, </a:t>
            </a:r>
            <a:r>
              <a:rPr lang="de-DE" sz="1800" dirty="0" err="1" smtClean="0">
                <a:solidFill>
                  <a:srgbClr val="0000FF"/>
                </a:solidFill>
              </a:rPr>
              <a:t>BR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i</a:t>
            </a:r>
            <a:r>
              <a:rPr lang="de-DE" sz="1800" dirty="0" smtClean="0"/>
              <a:t>, </a:t>
            </a:r>
            <a:r>
              <a:rPr lang="de-DE" sz="1800" dirty="0" err="1" smtClean="0"/>
              <a:t>desired</a:t>
            </a:r>
            <a:r>
              <a:rPr lang="de-DE" sz="1800" dirty="0" smtClean="0"/>
              <a:t> 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Δ</a:t>
            </a:r>
            <a:r>
              <a:rPr lang="de-DE" sz="1800" dirty="0" smtClean="0">
                <a:solidFill>
                  <a:srgbClr val="0000FF"/>
                </a:solidFill>
                <a:ea typeface="Arev Sans"/>
              </a:rPr>
              <a:t>B/B&lt;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Δ</a:t>
            </a:r>
            <a:r>
              <a:rPr lang="de-DE" sz="1800" baseline="-25000" dirty="0" err="1" smtClean="0">
                <a:solidFill>
                  <a:srgbClr val="0000FF"/>
                </a:solidFill>
                <a:ea typeface="Arev Sans"/>
              </a:rPr>
              <a:t>rel</a:t>
            </a:r>
            <a:r>
              <a:rPr lang="el-GR" sz="1800" dirty="0" smtClean="0">
                <a:solidFill>
                  <a:srgbClr val="0000FF"/>
                </a:solidFill>
                <a:ea typeface="Arev Sans"/>
              </a:rPr>
              <a:t> </a:t>
            </a:r>
            <a:r>
              <a:rPr lang="de-DE" sz="1800" dirty="0" err="1" smtClean="0"/>
              <a:t>and</a:t>
            </a:r>
            <a:r>
              <a:rPr lang="de-DE" sz="1800" dirty="0">
                <a:solidFill>
                  <a:srgbClr val="0000FF"/>
                </a:solidFill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</a:rPr>
              <a:t>S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d</a:t>
            </a:r>
            <a:r>
              <a:rPr lang="de-DE" sz="1800" dirty="0" smtClean="0">
                <a:solidFill>
                  <a:srgbClr val="0000FF"/>
                </a:solidFill>
              </a:rPr>
              <a:t>/</a:t>
            </a:r>
            <a:r>
              <a:rPr lang="de-DE" sz="1800" dirty="0" err="1" smtClean="0">
                <a:solidFill>
                  <a:srgbClr val="0000FF"/>
                </a:solidFill>
              </a:rPr>
              <a:t>B</a:t>
            </a:r>
            <a:r>
              <a:rPr lang="de-DE" sz="1800" baseline="-25000" dirty="0" err="1" smtClean="0">
                <a:solidFill>
                  <a:srgbClr val="0000FF"/>
                </a:solidFill>
              </a:rPr>
              <a:t>d</a:t>
            </a:r>
            <a:r>
              <a:rPr lang="de-DE" sz="1800" dirty="0" smtClean="0">
                <a:solidFill>
                  <a:srgbClr val="0000FF"/>
                </a:solidFill>
              </a:rPr>
              <a:t>&gt;r </a:t>
            </a:r>
            <a:r>
              <a:rPr lang="de-DE" sz="1800" dirty="0" smtClean="0"/>
              <a:t>in </a:t>
            </a:r>
            <a:r>
              <a:rPr lang="de-DE" sz="1800" dirty="0" err="1" smtClean="0"/>
              <a:t>data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 marL="355600" lvl="1" indent="0">
              <a:spcBef>
                <a:spcPts val="1200"/>
              </a:spcBef>
              <a:buNone/>
            </a:pP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1200" dirty="0"/>
              <a:t/>
            </a:r>
            <a:br>
              <a:rPr lang="de-DE" sz="1200" dirty="0"/>
            </a:br>
            <a:endParaRPr lang="de-DE" sz="1200" dirty="0" smtClean="0"/>
          </a:p>
          <a:p>
            <a:pPr marL="457200" lvl="1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sz="1800" dirty="0" smtClean="0"/>
          </a:p>
          <a:p>
            <a:r>
              <a:rPr lang="de-DE" dirty="0" err="1" smtClean="0">
                <a:solidFill>
                  <a:srgbClr val="CC3399"/>
                </a:solidFill>
              </a:rPr>
              <a:t>Example</a:t>
            </a:r>
            <a:r>
              <a:rPr lang="de-DE" dirty="0" smtClean="0">
                <a:solidFill>
                  <a:srgbClr val="CC3399"/>
                </a:solidFill>
              </a:rPr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l-GR" dirty="0" smtClean="0"/>
              <a:t>σ</a:t>
            </a:r>
            <a:r>
              <a:rPr lang="de-DE" baseline="-25000" dirty="0" smtClean="0"/>
              <a:t>S</a:t>
            </a:r>
            <a:r>
              <a:rPr lang="de-DE" dirty="0" smtClean="0"/>
              <a:t>=100nb,</a:t>
            </a:r>
            <a:r>
              <a:rPr lang="el-GR" dirty="0" smtClean="0"/>
              <a:t> </a:t>
            </a:r>
            <a:r>
              <a:rPr lang="el-GR" dirty="0"/>
              <a:t>σ</a:t>
            </a:r>
            <a:r>
              <a:rPr lang="de-DE" baseline="-25000" dirty="0" smtClean="0"/>
              <a:t>B</a:t>
            </a:r>
            <a:r>
              <a:rPr lang="de-DE" dirty="0" smtClean="0"/>
              <a:t>=10mb, </a:t>
            </a:r>
            <a:r>
              <a:rPr lang="el-GR" dirty="0"/>
              <a:t>ε</a:t>
            </a:r>
            <a:r>
              <a:rPr lang="de-DE" baseline="-25000" dirty="0" smtClean="0"/>
              <a:t>S</a:t>
            </a:r>
            <a:r>
              <a:rPr lang="de-DE" dirty="0" smtClean="0"/>
              <a:t>=20%,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BR</a:t>
            </a:r>
            <a:r>
              <a:rPr lang="de-DE" dirty="0" smtClean="0"/>
              <a:t>=2%, </a:t>
            </a:r>
            <a:r>
              <a:rPr lang="el-GR" dirty="0" smtClean="0">
                <a:ea typeface="Arev Sans"/>
              </a:rPr>
              <a:t>Δ</a:t>
            </a:r>
            <a:r>
              <a:rPr lang="de-DE" baseline="-25000" dirty="0" err="1" smtClean="0">
                <a:ea typeface="Arev Sans"/>
              </a:rPr>
              <a:t>rel</a:t>
            </a:r>
            <a:r>
              <a:rPr lang="de-DE" dirty="0" smtClean="0">
                <a:ea typeface="Arev Sans"/>
              </a:rPr>
              <a:t>=10%</a:t>
            </a:r>
            <a:r>
              <a:rPr lang="de-DE" dirty="0" smtClean="0"/>
              <a:t>, r=3</a:t>
            </a:r>
            <a:br>
              <a:rPr lang="de-DE" dirty="0" smtClean="0"/>
            </a:b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→ B</a:t>
            </a:r>
            <a:r>
              <a:rPr lang="de-DE" sz="2400" baseline="-25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 &gt; 7.5 </a:t>
            </a:r>
            <a:r>
              <a:rPr lang="de-DE" sz="2400" dirty="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· </a:t>
            </a: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lang="de-DE" sz="2400" baseline="30000" dirty="0" smtClean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Arial"/>
                <a:cs typeface="Arial"/>
              </a:rPr>
              <a:t>events</a:t>
            </a:r>
            <a:r>
              <a:rPr lang="de-DE" sz="2400" dirty="0" smtClean="0">
                <a:latin typeface="Arial"/>
                <a:cs typeface="Arial"/>
              </a:rPr>
              <a:t>, </a:t>
            </a:r>
            <a:r>
              <a:rPr lang="de-DE" sz="2400" dirty="0" err="1" smtClean="0">
                <a:latin typeface="Arial"/>
                <a:cs typeface="Arial"/>
              </a:rPr>
              <a:t>bkg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suppression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ε</a:t>
            </a:r>
            <a:r>
              <a:rPr lang="de-DE" sz="2400" baseline="-25000" dirty="0" smtClean="0">
                <a:solidFill>
                  <a:srgbClr val="0000FF"/>
                </a:solidFill>
              </a:rPr>
              <a:t>B</a:t>
            </a: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 &lt; 1.33 </a:t>
            </a:r>
            <a:r>
              <a:rPr lang="de-DE" sz="2400" dirty="0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· </a:t>
            </a:r>
            <a:r>
              <a:rPr lang="de-DE" sz="2400" dirty="0" smtClean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lang="de-DE" sz="2400" baseline="30000" dirty="0" smtClean="0">
                <a:solidFill>
                  <a:srgbClr val="0000FF"/>
                </a:solidFill>
                <a:latin typeface="Arial"/>
                <a:cs typeface="Arial"/>
              </a:rPr>
              <a:t>−8</a:t>
            </a:r>
            <a:endParaRPr lang="de-DE" sz="2400" baseline="30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827584" y="3212976"/>
            <a:ext cx="7776864" cy="1728192"/>
            <a:chOff x="827584" y="3212976"/>
            <a:chExt cx="7776864" cy="1728192"/>
          </a:xfrm>
        </p:grpSpPr>
        <p:sp>
          <p:nvSpPr>
            <p:cNvPr id="17" name="Rechteck 16"/>
            <p:cNvSpPr/>
            <p:nvPr/>
          </p:nvSpPr>
          <p:spPr>
            <a:xfrm>
              <a:off x="827584" y="3212976"/>
              <a:ext cx="7776864" cy="172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82392"/>
              <a:ext cx="7126609" cy="645917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15" y="4145644"/>
              <a:ext cx="4725604" cy="706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2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EFFECTIVE ANALYSIS</a:t>
            </a:r>
            <a:br>
              <a:rPr lang="de-DE" sz="4400" b="1" smtClean="0"/>
            </a:br>
            <a:r>
              <a:rPr lang="de-DE" sz="4400" b="1" smtClean="0"/>
              <a:t>ROOT TREES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Box Generator - The Particle Gun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Box Generator - </a:t>
            </a:r>
            <a:r>
              <a:rPr lang="de-DE">
                <a:solidFill>
                  <a:srgbClr val="0000FF"/>
                </a:solidFill>
              </a:rPr>
              <a:t>A</a:t>
            </a:r>
            <a:r>
              <a:rPr lang="de-DE" smtClean="0">
                <a:solidFill>
                  <a:srgbClr val="0000FF"/>
                </a:solidFill>
              </a:rPr>
              <a:t>cceptance and resolution studies</a:t>
            </a:r>
            <a:endParaRPr lang="de-DE"/>
          </a:p>
          <a:p>
            <a:pPr lvl="1"/>
            <a:r>
              <a:rPr lang="de-DE" smtClean="0"/>
              <a:t>Single particles of defined species and multiplicity</a:t>
            </a:r>
          </a:p>
          <a:p>
            <a:pPr lvl="1"/>
            <a:r>
              <a:rPr lang="de-DE" smtClean="0"/>
              <a:t>Setting ranges in </a:t>
            </a:r>
            <a:r>
              <a:rPr lang="de-DE"/>
              <a:t>p, pt, </a:t>
            </a:r>
            <a:r>
              <a:rPr lang="el-GR" smtClean="0"/>
              <a:t>θ</a:t>
            </a:r>
            <a:r>
              <a:rPr lang="de-DE" smtClean="0"/>
              <a:t>,</a:t>
            </a:r>
            <a:r>
              <a:rPr lang="de-DE"/>
              <a:t> cos(</a:t>
            </a:r>
            <a:r>
              <a:rPr lang="el-GR"/>
              <a:t>θ</a:t>
            </a:r>
            <a:r>
              <a:rPr lang="de-DE"/>
              <a:t>),</a:t>
            </a:r>
            <a:r>
              <a:rPr lang="de-DE" smtClean="0"/>
              <a:t> </a:t>
            </a:r>
            <a:r>
              <a:rPr lang="el-GR" smtClean="0"/>
              <a:t>φ</a:t>
            </a:r>
            <a:r>
              <a:rPr lang="de-DE" smtClean="0"/>
              <a:t>, y, </a:t>
            </a:r>
            <a:r>
              <a:rPr lang="el-GR" smtClean="0"/>
              <a:t>η</a:t>
            </a:r>
            <a:endParaRPr lang="de-DE" smtClean="0"/>
          </a:p>
          <a:p>
            <a:pPr lvl="1"/>
            <a:r>
              <a:rPr lang="de-DE" smtClean="0"/>
              <a:t>Setting fixed arbitrary origin or from box volume  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9220" name="Picture 4" descr="D:\work\vorlesung\2017Jul_ComputingWorkshopThailand\fig\box_ra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1" y="3277232"/>
            <a:ext cx="2974083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314096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θ</a:t>
            </a:r>
            <a:r>
              <a:rPr lang="de-DE" sz="1600" smtClean="0">
                <a:solidFill>
                  <a:srgbClr val="008000"/>
                </a:solidFill>
              </a:rPr>
              <a:t>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0272" y="3140968"/>
            <a:ext cx="178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cos(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 smtClean="0">
                <a:solidFill>
                  <a:srgbClr val="008000"/>
                </a:solidFill>
              </a:rPr>
              <a:t>)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43921" y="3140968"/>
            <a:ext cx="23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p, 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-</a:t>
            </a:r>
            <a:r>
              <a:rPr lang="el-GR" sz="1600" smtClean="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range, fixed </a:t>
            </a:r>
            <a:r>
              <a:rPr lang="el-GR" sz="1600">
                <a:solidFill>
                  <a:srgbClr val="008000"/>
                </a:solidFill>
              </a:rPr>
              <a:t>φ</a:t>
            </a:r>
            <a:endParaRPr lang="de-DE" sz="1600">
              <a:solidFill>
                <a:srgbClr val="008000"/>
              </a:solidFill>
            </a:endParaRPr>
          </a:p>
        </p:txBody>
      </p:sp>
      <p:pic>
        <p:nvPicPr>
          <p:cNvPr id="10242" name="Picture 2" descr="D:\work\vorlesung\2017Jul_ComputingWorkshopThailand\fig\box_tht_1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" y="3470349"/>
            <a:ext cx="3131640" cy="26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work\vorlesung\2017Jul_ComputingWorkshopThailand\fig\box_costht_1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24" y="3470349"/>
            <a:ext cx="3131640" cy="26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Box Generator - The Particle Gun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Box Generator - </a:t>
            </a:r>
            <a:r>
              <a:rPr lang="de-DE">
                <a:solidFill>
                  <a:srgbClr val="0000FF"/>
                </a:solidFill>
              </a:rPr>
              <a:t>A</a:t>
            </a:r>
            <a:r>
              <a:rPr lang="de-DE" smtClean="0">
                <a:solidFill>
                  <a:srgbClr val="0000FF"/>
                </a:solidFill>
              </a:rPr>
              <a:t>cceptance and resolution studies</a:t>
            </a:r>
            <a:endParaRPr lang="de-DE"/>
          </a:p>
          <a:p>
            <a:pPr lvl="1"/>
            <a:r>
              <a:rPr lang="de-DE" smtClean="0"/>
              <a:t>Single particles of defined species and multiplicity</a:t>
            </a:r>
          </a:p>
          <a:p>
            <a:pPr lvl="1"/>
            <a:r>
              <a:rPr lang="de-DE" smtClean="0"/>
              <a:t>Setting ranges in </a:t>
            </a:r>
            <a:r>
              <a:rPr lang="de-DE"/>
              <a:t>p, pt, </a:t>
            </a:r>
            <a:r>
              <a:rPr lang="el-GR" smtClean="0"/>
              <a:t>θ</a:t>
            </a:r>
            <a:r>
              <a:rPr lang="de-DE" smtClean="0"/>
              <a:t>,</a:t>
            </a:r>
            <a:r>
              <a:rPr lang="de-DE"/>
              <a:t> cos(</a:t>
            </a:r>
            <a:r>
              <a:rPr lang="el-GR"/>
              <a:t>θ</a:t>
            </a:r>
            <a:r>
              <a:rPr lang="de-DE"/>
              <a:t>),</a:t>
            </a:r>
            <a:r>
              <a:rPr lang="de-DE" smtClean="0"/>
              <a:t> </a:t>
            </a:r>
            <a:r>
              <a:rPr lang="el-GR" smtClean="0"/>
              <a:t>φ</a:t>
            </a:r>
            <a:r>
              <a:rPr lang="de-DE" smtClean="0"/>
              <a:t>, y, </a:t>
            </a:r>
            <a:r>
              <a:rPr lang="el-GR" smtClean="0"/>
              <a:t>η</a:t>
            </a:r>
            <a:endParaRPr lang="de-DE" smtClean="0"/>
          </a:p>
          <a:p>
            <a:pPr lvl="1"/>
            <a:r>
              <a:rPr lang="de-DE" smtClean="0"/>
              <a:t>Setting fixed arbitrary origin or from box volume  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9218" name="Picture 2" descr="D:\work\vorlesung\2017Jul_ComputingWorkshopThailand\fig\box_t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7232"/>
            <a:ext cx="2979356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work\vorlesung\2017Jul_ComputingWorkshopThailand\fig\box_costh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11" y="3277232"/>
            <a:ext cx="2979356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work\vorlesung\2017Jul_ComputingWorkshopThailand\fig\box_ran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21" y="3277232"/>
            <a:ext cx="2974083" cy="3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314096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θ</a:t>
            </a:r>
            <a:r>
              <a:rPr lang="de-DE" sz="1600" smtClean="0">
                <a:solidFill>
                  <a:srgbClr val="008000"/>
                </a:solidFill>
              </a:rPr>
              <a:t>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0272" y="3140968"/>
            <a:ext cx="1784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uniform</a:t>
            </a:r>
            <a:r>
              <a:rPr lang="el-GR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cos(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 smtClean="0">
                <a:solidFill>
                  <a:srgbClr val="008000"/>
                </a:solidFill>
              </a:rPr>
              <a:t>) </a:t>
            </a:r>
            <a:endParaRPr lang="de-DE" sz="1600">
              <a:solidFill>
                <a:srgbClr val="008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43921" y="3140968"/>
            <a:ext cx="236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8000"/>
                </a:solidFill>
              </a:rPr>
              <a:t>p, </a:t>
            </a:r>
            <a:r>
              <a:rPr lang="el-GR" sz="1600" smtClean="0">
                <a:solidFill>
                  <a:srgbClr val="008000"/>
                </a:solidFill>
              </a:rPr>
              <a:t>θ</a:t>
            </a:r>
            <a:r>
              <a:rPr lang="de-DE" sz="160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-</a:t>
            </a:r>
            <a:r>
              <a:rPr lang="el-GR" sz="1600" smtClean="0">
                <a:solidFill>
                  <a:srgbClr val="008000"/>
                </a:solidFill>
              </a:rPr>
              <a:t> </a:t>
            </a:r>
            <a:r>
              <a:rPr lang="de-DE" sz="1600" smtClean="0">
                <a:solidFill>
                  <a:srgbClr val="008000"/>
                </a:solidFill>
              </a:rPr>
              <a:t>range, fixed </a:t>
            </a:r>
            <a:r>
              <a:rPr lang="el-GR" sz="1600">
                <a:solidFill>
                  <a:srgbClr val="008000"/>
                </a:solidFill>
              </a:rPr>
              <a:t>φ</a:t>
            </a:r>
            <a:endParaRPr lang="de-DE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GENERATION AND</a:t>
            </a:r>
            <a:br>
              <a:rPr lang="de-DE" sz="4400" b="1" smtClean="0"/>
            </a:br>
            <a:r>
              <a:rPr lang="de-DE" sz="4400" b="1" smtClean="0"/>
              <a:t>SIMULATION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3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Generation and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8000"/>
                </a:solidFill>
              </a:rPr>
              <a:t>Three levels </a:t>
            </a:r>
            <a:r>
              <a:rPr lang="de-DE" smtClean="0"/>
              <a:t>of studying particle distrib. with different purpose</a:t>
            </a:r>
          </a:p>
          <a:p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Stand-alone</a:t>
            </a:r>
            <a:r>
              <a:rPr lang="de-DE" smtClean="0"/>
              <a:t> usage of generators (</a:t>
            </a:r>
            <a:r>
              <a:rPr lang="de-DE" smtClean="0">
                <a:solidFill>
                  <a:srgbClr val="0000FF"/>
                </a:solidFill>
              </a:rPr>
              <a:t>EvtGen, DPM, FTF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Study undistorted true distributions</a:t>
            </a:r>
          </a:p>
          <a:p>
            <a:pPr lvl="1"/>
            <a:r>
              <a:rPr lang="de-DE" smtClean="0"/>
              <a:t>Principle phase space/multiplicity considerations</a:t>
            </a:r>
          </a:p>
          <a:p>
            <a:pPr lvl="1"/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Fast Simulation</a:t>
            </a:r>
          </a:p>
          <a:p>
            <a:pPr lvl="1"/>
            <a:r>
              <a:rPr lang="de-DE" smtClean="0"/>
              <a:t>Simplified effective simulation of acceptance &amp; resolution</a:t>
            </a:r>
          </a:p>
          <a:p>
            <a:pPr lvl="1"/>
            <a:r>
              <a:rPr lang="de-DE" smtClean="0"/>
              <a:t>High speed, easy configurable for physics/detector performance</a:t>
            </a:r>
          </a:p>
          <a:p>
            <a:pPr lvl="1"/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Full Simulation</a:t>
            </a:r>
          </a:p>
          <a:p>
            <a:pPr lvl="1"/>
            <a:r>
              <a:rPr lang="de-DE" smtClean="0"/>
              <a:t>Full Geant featured microscopic particle transport</a:t>
            </a:r>
          </a:p>
          <a:p>
            <a:pPr lvl="1"/>
            <a:r>
              <a:rPr lang="de-DE" smtClean="0"/>
              <a:t>Realistic digis and reconstruction simulation</a:t>
            </a:r>
          </a:p>
          <a:p>
            <a:pPr lvl="1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6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EvtGen</a:t>
            </a:r>
            <a:r>
              <a:rPr lang="de-DE" smtClean="0"/>
              <a:t> - Stand-alone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Stand-alone executable: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build/bin/simpleEvtGen(RO)</a:t>
            </a:r>
          </a:p>
          <a:p>
            <a:pPr lvl="1"/>
            <a:r>
              <a:rPr lang="de-DE" smtClean="0"/>
              <a:t>ASCII (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simpleEvtGen</a:t>
            </a:r>
            <a:r>
              <a:rPr lang="de-DE" smtClean="0"/>
              <a:t>) or ROOT (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simpleEvtGenRO</a:t>
            </a:r>
            <a:r>
              <a:rPr lang="de-DE" smtClean="0"/>
              <a:t>) output</a:t>
            </a:r>
          </a:p>
          <a:p>
            <a:r>
              <a:rPr lang="de-DE" smtClean="0"/>
              <a:t>Needs links/copies of 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evt.pdl</a:t>
            </a:r>
            <a:r>
              <a:rPr lang="de-DE" smtClean="0"/>
              <a:t> and 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DECAY.DEC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to directory</a:t>
            </a:r>
          </a:p>
          <a:p>
            <a:r>
              <a:rPr lang="de-DE" smtClean="0"/>
              <a:t>Call w/o parameter prints help text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48690" y="2667684"/>
            <a:ext cx="8155758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latin typeface="Consolas" pitchFamily="49" charset="0"/>
              </a:rPr>
              <a:t>build/bin &gt; ./</a:t>
            </a:r>
            <a:r>
              <a:rPr lang="de-DE" sz="1200">
                <a:latin typeface="Consolas" pitchFamily="49" charset="0"/>
              </a:rPr>
              <a:t>simpleEvtGenRO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USAGE: </a:t>
            </a:r>
          </a:p>
          <a:p>
            <a:r>
              <a:rPr lang="de-DE" sz="1200" smtClean="0">
                <a:latin typeface="Consolas" pitchFamily="49" charset="0"/>
              </a:rPr>
              <a:t>simpleEvtGen </a:t>
            </a:r>
            <a:r>
              <a:rPr lang="de-DE" sz="1200">
                <a:latin typeface="Consolas" pitchFamily="49" charset="0"/>
              </a:rPr>
              <a:t>&lt;particle&gt; &lt;dec-file&gt; &lt;# events&gt; &lt;pbar-mom/cms-energy&gt; &lt;rand seed&gt; &lt;A_Target&gt;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  &lt;particle&gt;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particle type to decay, e.g. 'eta_c', 'pbarpSystem' etc.</a:t>
            </a:r>
          </a:p>
          <a:p>
            <a:r>
              <a:rPr lang="de-DE" sz="1200">
                <a:latin typeface="Consolas" pitchFamily="49" charset="0"/>
              </a:rPr>
              <a:t>  &lt;dec-file&gt;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EvtGen decay file (.DEC) to use; see directory 'test' for examples</a:t>
            </a:r>
          </a:p>
          <a:p>
            <a:r>
              <a:rPr lang="de-DE" sz="1200">
                <a:latin typeface="Consolas" pitchFamily="49" charset="0"/>
              </a:rPr>
              <a:t>  &lt;# events&gt;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number of events to produce; default value = 10</a:t>
            </a:r>
          </a:p>
          <a:p>
            <a:r>
              <a:rPr lang="de-DE" sz="1200">
                <a:latin typeface="Consolas" pitchFamily="49" charset="0"/>
              </a:rPr>
              <a:t>  &lt;pbar-mom&gt;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(&gt;0) momentum of the pbar beam; (&lt;0) negativ cms energy; </a:t>
            </a:r>
            <a:r>
              <a:rPr lang="de-DE" sz="1200" smtClean="0">
                <a:latin typeface="Consolas" pitchFamily="49" charset="0"/>
              </a:rPr>
              <a:t/>
            </a:r>
            <a:br>
              <a:rPr lang="de-DE" sz="1200" smtClean="0">
                <a:latin typeface="Consolas" pitchFamily="49" charset="0"/>
              </a:rPr>
            </a:br>
            <a:r>
              <a:rPr lang="de-DE" sz="1200" smtClean="0">
                <a:latin typeface="Consolas" pitchFamily="49" charset="0"/>
              </a:rPr>
              <a:t>                 default </a:t>
            </a:r>
            <a:r>
              <a:rPr lang="de-DE" sz="1200">
                <a:latin typeface="Consolas" pitchFamily="49" charset="0"/>
              </a:rPr>
              <a:t>value = mass of &lt;</a:t>
            </a:r>
            <a:r>
              <a:rPr lang="de-DE" sz="1200" smtClean="0">
                <a:latin typeface="Consolas" pitchFamily="49" charset="0"/>
              </a:rPr>
              <a:t>particle&gt;, mandatory</a:t>
            </a:r>
            <a:r>
              <a:rPr lang="de-DE" sz="1200">
                <a:latin typeface="Consolas" pitchFamily="49" charset="0"/>
              </a:rPr>
              <a:t>, when &lt;particle&gt; = pbarpSystem</a:t>
            </a:r>
          </a:p>
          <a:p>
            <a:r>
              <a:rPr lang="de-DE" sz="1200">
                <a:latin typeface="Consolas" pitchFamily="49" charset="0"/>
              </a:rPr>
              <a:t>  &lt;rand seed&gt; = random seed for TRandom3. Value &lt; 0 = use default random gen.; default = -1</a:t>
            </a:r>
          </a:p>
          <a:p>
            <a:r>
              <a:rPr lang="de-DE" sz="1200">
                <a:latin typeface="Consolas" pitchFamily="49" charset="0"/>
              </a:rPr>
              <a:t>  &lt;A_Target&gt; </a:t>
            </a:r>
            <a:r>
              <a:rPr lang="de-DE" sz="1200" smtClean="0">
                <a:latin typeface="Consolas" pitchFamily="49" charset="0"/>
              </a:rPr>
              <a:t> = </a:t>
            </a:r>
            <a:r>
              <a:rPr lang="de-DE" sz="1200">
                <a:latin typeface="Consolas" pitchFamily="49" charset="0"/>
              </a:rPr>
              <a:t>target nucleus mass number; mandatory when &lt;particle&gt; = 'pbarASystem</a:t>
            </a:r>
            <a:r>
              <a:rPr lang="de-DE" sz="1200" smtClean="0">
                <a:latin typeface="Consolas" pitchFamily="49" charset="0"/>
              </a:rPr>
              <a:t>'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build/bin </a:t>
            </a:r>
            <a:r>
              <a:rPr lang="de-DE" sz="1200" smtClean="0">
                <a:latin typeface="Consolas" pitchFamily="49" charset="0"/>
              </a:rPr>
              <a:t>&gt;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./simpleEvtGenRO pbarpSystem Jpsi2pi.dec 1000 7.0</a:t>
            </a:r>
          </a:p>
          <a:p>
            <a:r>
              <a:rPr lang="de-DE" sz="1200" smtClean="0">
                <a:latin typeface="Consolas" pitchFamily="49" charset="0"/>
              </a:rPr>
              <a:t>...</a:t>
            </a:r>
          </a:p>
          <a:p>
            <a:r>
              <a:rPr lang="de-DE" sz="1200">
                <a:latin typeface="Consolas" pitchFamily="49" charset="0"/>
              </a:rPr>
              <a:t>build/bin </a:t>
            </a:r>
            <a:r>
              <a:rPr lang="de-DE" sz="1200" smtClean="0">
                <a:latin typeface="Consolas" pitchFamily="49" charset="0"/>
              </a:rPr>
              <a:t>&gt; root -l </a:t>
            </a:r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evtOutput.root </a:t>
            </a:r>
          </a:p>
          <a:p>
            <a:r>
              <a:rPr lang="de-DE" sz="1200" smtClean="0">
                <a:latin typeface="Consolas" pitchFamily="49" charset="0"/>
              </a:rPr>
              <a:t>root [0] .ls </a:t>
            </a:r>
          </a:p>
          <a:p>
            <a:r>
              <a:rPr lang="de-DE" sz="1200">
                <a:latin typeface="Consolas" pitchFamily="49" charset="0"/>
              </a:rPr>
              <a:t>TFile**         evtOutput.root</a:t>
            </a:r>
          </a:p>
          <a:p>
            <a:r>
              <a:rPr lang="de-DE" sz="1200">
                <a:latin typeface="Consolas" pitchFamily="49" charset="0"/>
              </a:rPr>
              <a:t> TFile*         evtOutput.root</a:t>
            </a:r>
          </a:p>
          <a:p>
            <a:r>
              <a:rPr lang="de-DE" sz="1200">
                <a:latin typeface="Consolas" pitchFamily="49" charset="0"/>
              </a:rPr>
              <a:t>  KEY: </a:t>
            </a:r>
            <a:r>
              <a:rPr lang="de-DE" sz="1200">
                <a:solidFill>
                  <a:srgbClr val="C00000"/>
                </a:solidFill>
                <a:latin typeface="Consolas" pitchFamily="49" charset="0"/>
              </a:rPr>
              <a:t>TTree</a:t>
            </a:r>
            <a:r>
              <a:rPr lang="de-DE" sz="1200">
                <a:latin typeface="Consolas" pitchFamily="49" charset="0"/>
              </a:rPr>
              <a:t>    </a:t>
            </a:r>
            <a:r>
              <a:rPr lang="de-DE" sz="1200" b="1">
                <a:solidFill>
                  <a:srgbClr val="C00000"/>
                </a:solidFill>
                <a:latin typeface="Consolas" pitchFamily="49" charset="0"/>
              </a:rPr>
              <a:t>ntp</a:t>
            </a:r>
            <a:r>
              <a:rPr lang="de-DE" sz="1200">
                <a:latin typeface="Consolas" pitchFamily="49" charset="0"/>
              </a:rPr>
              <a:t>;1   ntp</a:t>
            </a:r>
          </a:p>
        </p:txBody>
      </p:sp>
    </p:spTree>
    <p:extLst>
      <p:ext uri="{BB962C8B-B14F-4D97-AF65-F5344CB8AC3E}">
        <p14:creationId xmlns:p14="http://schemas.microsoft.com/office/powerpoint/2010/main" val="715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Contents of the output TTree are event based arrays with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 smtClean="0"/>
              <a:t>Array </a:t>
            </a:r>
            <a:r>
              <a:rPr lang="de-DE" smtClean="0">
                <a:solidFill>
                  <a:srgbClr val="0000FF"/>
                </a:solidFill>
              </a:rPr>
              <a:t>indices according order in decay file </a:t>
            </a:r>
            <a:r>
              <a:rPr lang="de-DE" smtClean="0"/>
              <a:t>configuration</a:t>
            </a:r>
          </a:p>
          <a:p>
            <a:r>
              <a:rPr lang="de-DE" smtClean="0"/>
              <a:t>For first example </a:t>
            </a:r>
          </a:p>
          <a:p>
            <a:pPr lvl="1"/>
            <a:r>
              <a:rPr lang="de-DE" smtClean="0"/>
              <a:t>0 = pbarpSystem, 1 = J/psi, 2 = pi+, 3 = pi-, 4 = mu+,...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70751"/>
              </p:ext>
            </p:extLst>
          </p:nvPr>
        </p:nvGraphicFramePr>
        <p:xfrm>
          <a:off x="611560" y="1780024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ev,</a:t>
                      </a:r>
                      <a:r>
                        <a:rPr lang="de-DE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nTrk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Event,</a:t>
                      </a:r>
                      <a:r>
                        <a:rPr lang="de-DE" baseline="0" smtClean="0"/>
                        <a:t> 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 Id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particle ID, pdg code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M1, M2, nDau, DF, DL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Mother - daughter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px, py, pz, pt, p, tht, m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x, y, z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space-time vertex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233135" y="3014268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95536" y="2572112"/>
            <a:ext cx="184667" cy="1368152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9" y="5631631"/>
            <a:ext cx="8155758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build/bin &gt; root -l evtOutput.root </a:t>
            </a:r>
          </a:p>
          <a:p>
            <a:r>
              <a:rPr lang="de-DE" sz="1400" smtClean="0">
                <a:latin typeface="Consolas" pitchFamily="49" charset="0"/>
              </a:rPr>
              <a:t>root [0]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ntp-&gt;Draw("m[1]") </a:t>
            </a:r>
            <a:r>
              <a:rPr lang="de-DE" sz="1400" smtClean="0">
                <a:latin typeface="Consolas" pitchFamily="49" charset="0"/>
              </a:rPr>
              <a:t>// plots generated mass distribution of J/psi</a:t>
            </a:r>
            <a:endParaRPr lang="de-DE" sz="1400">
              <a:latin typeface="Consolas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65635" y="486916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13907" y="4849415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94027" y="484941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DF[1]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365635" y="486916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13907" y="4849415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DL[0]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94027" y="484941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DF[1]</a:t>
            </a:r>
            <a:endParaRPr lang="de-DE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EvtGen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Contents of the output TTree are event based arrays with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r>
              <a:rPr lang="de-DE"/>
              <a:t>Array </a:t>
            </a:r>
            <a:r>
              <a:rPr lang="de-DE">
                <a:solidFill>
                  <a:srgbClr val="0000FF"/>
                </a:solidFill>
              </a:rPr>
              <a:t>indices according order in decay file </a:t>
            </a:r>
            <a:r>
              <a:rPr lang="de-DE"/>
              <a:t>configuration</a:t>
            </a:r>
          </a:p>
          <a:p>
            <a:r>
              <a:rPr lang="de-DE"/>
              <a:t>For first example </a:t>
            </a:r>
          </a:p>
          <a:p>
            <a:pPr lvl="1"/>
            <a:r>
              <a:rPr lang="de-DE"/>
              <a:t>0 = pbarpSystem, 1 = J/psi, 2 = pi+, 3 = pi-, 4 = mu+,...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47939"/>
              </p:ext>
            </p:extLst>
          </p:nvPr>
        </p:nvGraphicFramePr>
        <p:xfrm>
          <a:off x="611560" y="1780024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ev,</a:t>
                      </a:r>
                      <a:r>
                        <a:rPr lang="de-DE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nTrk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Event,</a:t>
                      </a:r>
                      <a:r>
                        <a:rPr lang="de-DE" baseline="0" smtClean="0"/>
                        <a:t> 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 Id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particle ID, pdg code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M1, M2, nDau, DF, DL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Mother - daughter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px, py, pz, pt, p, tht, m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x, y, z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space-time vertex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233135" y="3014268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95536" y="2572112"/>
            <a:ext cx="184667" cy="1368152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9" y="5631631"/>
            <a:ext cx="8155758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build/bin &gt; root -l evtOutput.root </a:t>
            </a:r>
          </a:p>
          <a:p>
            <a:r>
              <a:rPr lang="de-DE" sz="1400" smtClean="0">
                <a:latin typeface="Consolas" pitchFamily="49" charset="0"/>
              </a:rPr>
              <a:t>root [0]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ntp-&gt;Draw("m[1]") </a:t>
            </a:r>
            <a:r>
              <a:rPr lang="de-DE" sz="1400" smtClean="0">
                <a:latin typeface="Consolas" pitchFamily="49" charset="0"/>
              </a:rPr>
              <a:t>// plots generated mass distribution of J/psi</a:t>
            </a:r>
            <a:endParaRPr lang="de-DE" sz="1400">
              <a:latin typeface="Consolas" pitchFamily="49" charset="0"/>
            </a:endParaRPr>
          </a:p>
        </p:txBody>
      </p:sp>
      <p:pic>
        <p:nvPicPr>
          <p:cNvPr id="4098" name="Picture 2" descr="D:\work\vorlesung\2017Jul_ComputingWorkshopThailand\fig\jpsi_m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82" y="4077072"/>
            <a:ext cx="3529045" cy="2395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88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DPM</a:t>
            </a:r>
            <a:r>
              <a:rPr lang="de-DE" smtClean="0"/>
              <a:t> - Stand-alone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/>
              <a:t>Stand-alone executable: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build/bin/DPMGen</a:t>
            </a:r>
            <a:endParaRPr lang="de-DE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de-DE"/>
          </a:p>
          <a:p>
            <a:r>
              <a:rPr lang="de-DE"/>
              <a:t>I</a:t>
            </a:r>
            <a:r>
              <a:rPr lang="de-DE" smtClean="0"/>
              <a:t>nput parameters: 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Random seed</a:t>
            </a:r>
          </a:p>
          <a:p>
            <a:pPr lvl="1"/>
            <a:r>
              <a:rPr lang="de-DE">
                <a:solidFill>
                  <a:srgbClr val="0000FF"/>
                </a:solidFill>
                <a:ea typeface="Arev Sans"/>
              </a:rPr>
              <a:t>B</a:t>
            </a:r>
            <a:r>
              <a:rPr lang="de-DE" smtClean="0">
                <a:solidFill>
                  <a:srgbClr val="0000FF"/>
                </a:solidFill>
                <a:ea typeface="Arev Sans"/>
              </a:rPr>
              <a:t>eam</a:t>
            </a:r>
            <a:r>
              <a:rPr lang="de-DE" smtClean="0">
                <a:ea typeface="Arev Sans"/>
              </a:rPr>
              <a:t> </a:t>
            </a:r>
            <a:r>
              <a:rPr lang="de-DE" smtClean="0"/>
              <a:t>momentum (for PANDA: 1.5 ... 15 GeV/c)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M</a:t>
            </a:r>
            <a:r>
              <a:rPr lang="de-DE" smtClean="0">
                <a:solidFill>
                  <a:srgbClr val="0000FF"/>
                </a:solidFill>
              </a:rPr>
              <a:t>ode</a:t>
            </a:r>
            <a:r>
              <a:rPr lang="de-DE" smtClean="0"/>
              <a:t> (0 = inelastic, 1 = inel. + elastic, 2 = elastic)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U</a:t>
            </a:r>
            <a:r>
              <a:rPr lang="de-DE" smtClean="0">
                <a:solidFill>
                  <a:srgbClr val="0000FF"/>
                </a:solidFill>
              </a:rPr>
              <a:t>n/stable</a:t>
            </a:r>
            <a:r>
              <a:rPr lang="de-DE" smtClean="0"/>
              <a:t> settings (e.g. </a:t>
            </a:r>
            <a:r>
              <a:rPr lang="de-DE" smtClean="0">
                <a:solidFill>
                  <a:srgbClr val="008000"/>
                </a:solidFill>
              </a:rPr>
              <a:t>'111  0'</a:t>
            </a:r>
            <a:r>
              <a:rPr lang="de-DE" smtClean="0">
                <a:solidFill>
                  <a:srgbClr val="CC3399"/>
                </a:solidFill>
              </a:rPr>
              <a:t> </a:t>
            </a:r>
            <a:r>
              <a:rPr lang="de-DE" smtClean="0"/>
              <a:t>lets </a:t>
            </a:r>
            <a:r>
              <a:rPr lang="el-GR" smtClean="0">
                <a:latin typeface="Arev Sans"/>
                <a:ea typeface="Arev Sans"/>
              </a:rPr>
              <a:t>π</a:t>
            </a:r>
            <a:r>
              <a:rPr lang="de-DE" baseline="30000" smtClean="0"/>
              <a:t>0</a:t>
            </a:r>
            <a:r>
              <a:rPr lang="de-DE" smtClean="0"/>
              <a:t> be decayed by DPM)</a:t>
            </a:r>
          </a:p>
          <a:p>
            <a:pPr lvl="1"/>
            <a:r>
              <a:rPr lang="de-DE">
                <a:solidFill>
                  <a:srgbClr val="0000FF"/>
                </a:solidFill>
              </a:rPr>
              <a:t>N</a:t>
            </a:r>
            <a:r>
              <a:rPr lang="de-DE" smtClean="0">
                <a:solidFill>
                  <a:srgbClr val="0000FF"/>
                </a:solidFill>
              </a:rPr>
              <a:t>umber</a:t>
            </a:r>
            <a:r>
              <a:rPr lang="de-DE" smtClean="0"/>
              <a:t> of events </a:t>
            </a:r>
          </a:p>
          <a:p>
            <a:pPr lvl="1"/>
            <a:endParaRPr lang="de-DE"/>
          </a:p>
          <a:p>
            <a:r>
              <a:rPr lang="de-DE" smtClean="0"/>
              <a:t>Output:</a:t>
            </a:r>
          </a:p>
          <a:p>
            <a:pPr lvl="1"/>
            <a:r>
              <a:rPr lang="de-DE" smtClean="0"/>
              <a:t>ROOT file containing </a:t>
            </a:r>
            <a:r>
              <a:rPr lang="de-DE" smtClean="0">
                <a:solidFill>
                  <a:srgbClr val="0000FF"/>
                </a:solidFill>
              </a:rPr>
              <a:t>TTree </a:t>
            </a:r>
            <a:r>
              <a:rPr lang="de-DE" smtClean="0"/>
              <a:t>'data' with </a:t>
            </a:r>
            <a:r>
              <a:rPr lang="de-DE" smtClean="0">
                <a:solidFill>
                  <a:srgbClr val="0000FF"/>
                </a:solidFill>
              </a:rPr>
              <a:t>TParticles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DPM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Relevant (and filled) information in ROOT output</a:t>
            </a:r>
          </a:p>
          <a:p>
            <a:endParaRPr lang="de-DE" sz="2400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No mother-daughter relations stored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05038"/>
              </p:ext>
            </p:extLst>
          </p:nvPr>
        </p:nvGraphicFramePr>
        <p:xfrm>
          <a:off x="539552" y="1377568"/>
          <a:ext cx="82089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Branches/Methods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Npart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fPdgCode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PDG code of particle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fE, fPx, fPy, fPz, fCalcMass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Theta(), Phi(), Pt(),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P()</a:t>
                      </a:r>
                    </a:p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Eta(), Y()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Additional kinematic information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305143" y="2606712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12377" y="2144358"/>
            <a:ext cx="184667" cy="1296144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8" y="4077072"/>
            <a:ext cx="8332603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latin typeface="Consolas" pitchFamily="49" charset="0"/>
              </a:rPr>
              <a:t>build/bin &gt; ./DPMGen </a:t>
            </a:r>
            <a:endParaRPr lang="de-DE" sz="1200" smtClean="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Give </a:t>
            </a:r>
            <a:r>
              <a:rPr lang="de-DE" sz="1200">
                <a:latin typeface="Consolas" pitchFamily="49" charset="0"/>
              </a:rPr>
              <a:t>as seed a large float number (eg. 123456.): 23</a:t>
            </a:r>
          </a:p>
          <a:p>
            <a:r>
              <a:rPr lang="de-DE" sz="1200">
                <a:latin typeface="Consolas" pitchFamily="49" charset="0"/>
              </a:rPr>
              <a:t> Enter  P_lab(GeV/c), 15</a:t>
            </a:r>
          </a:p>
          <a:p>
            <a:r>
              <a:rPr lang="de-DE" sz="1200">
                <a:latin typeface="Consolas" pitchFamily="49" charset="0"/>
              </a:rPr>
              <a:t> Enter  Elastic : 0., 1. or 2</a:t>
            </a:r>
            <a:r>
              <a:rPr lang="de-DE" sz="1200" smtClean="0">
                <a:latin typeface="Consolas" pitchFamily="49" charset="0"/>
              </a:rPr>
              <a:t>.</a:t>
            </a:r>
          </a:p>
          <a:p>
            <a:r>
              <a:rPr lang="de-DE" sz="1200" smtClean="0">
                <a:latin typeface="Consolas" pitchFamily="49" charset="0"/>
              </a:rPr>
              <a:t>0</a:t>
            </a:r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Enter</a:t>
            </a:r>
            <a:r>
              <a:rPr lang="de-DE" sz="1200">
                <a:latin typeface="Consolas" pitchFamily="49" charset="0"/>
              </a:rPr>
              <a:t>:  particle PDGcode and status</a:t>
            </a:r>
          </a:p>
          <a:p>
            <a:r>
              <a:rPr lang="de-DE" sz="1200">
                <a:latin typeface="Consolas" pitchFamily="49" charset="0"/>
              </a:rPr>
              <a:t>   (for example -- Pi0 unstable:  111  </a:t>
            </a:r>
            <a:r>
              <a:rPr lang="de-DE" sz="1200" smtClean="0">
                <a:latin typeface="Consolas" pitchFamily="49" charset="0"/>
              </a:rPr>
              <a:t>0), To </a:t>
            </a:r>
            <a:r>
              <a:rPr lang="de-DE" sz="1200">
                <a:latin typeface="Consolas" pitchFamily="49" charset="0"/>
              </a:rPr>
              <a:t>go to event generation, Enter:  0  0</a:t>
            </a:r>
          </a:p>
          <a:p>
            <a:r>
              <a:rPr lang="de-DE" sz="1200" smtClean="0">
                <a:latin typeface="Consolas" pitchFamily="49" charset="0"/>
              </a:rPr>
              <a:t>0 </a:t>
            </a:r>
            <a:r>
              <a:rPr lang="de-DE" sz="1200">
                <a:latin typeface="Consolas" pitchFamily="49" charset="0"/>
              </a:rPr>
              <a:t>0</a:t>
            </a:r>
          </a:p>
          <a:p>
            <a:r>
              <a:rPr lang="de-DE" sz="1200">
                <a:latin typeface="Consolas" pitchFamily="49" charset="0"/>
              </a:rPr>
              <a:t> Enter  N_Events 30000</a:t>
            </a: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build/bin &gt; root -l Background-micro.root </a:t>
            </a:r>
          </a:p>
          <a:p>
            <a:r>
              <a:rPr lang="de-DE" sz="1200" smtClean="0">
                <a:latin typeface="Consolas" pitchFamily="49" charset="0"/>
              </a:rPr>
              <a:t>root [0]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data-&gt;Draw("fCalcMass","fabs(fPdgCode)==3122") </a:t>
            </a:r>
            <a:endParaRPr lang="de-DE" sz="12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DPM - ROOT Output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Relevant (and filled) information in ROOT output</a:t>
            </a:r>
          </a:p>
          <a:p>
            <a:endParaRPr lang="de-DE" sz="2400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No mother-daughter relations stored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7570"/>
              </p:ext>
            </p:extLst>
          </p:nvPr>
        </p:nvGraphicFramePr>
        <p:xfrm>
          <a:off x="539552" y="1377568"/>
          <a:ext cx="82089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Branches/Methods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Content</a:t>
                      </a:r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Npart</a:t>
                      </a:r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#particles in event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fPdgCode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PDG code of particle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fE, fPx, fPy, fPz, fCalcMass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4-vector information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Theta(), Phi(), Pt(),</a:t>
                      </a:r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P()</a:t>
                      </a:r>
                    </a:p>
                    <a:p>
                      <a:r>
                        <a:rPr lang="de-DE" baseline="0" smtClean="0">
                          <a:solidFill>
                            <a:srgbClr val="008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Eta(), Y()</a:t>
                      </a:r>
                      <a:endParaRPr lang="de-DE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smtClean="0"/>
                        <a:t>Additional kinematic information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 rot="16200000">
            <a:off x="-305143" y="2606712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arrays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9" name="Geschweifte Klammer links 8"/>
          <p:cNvSpPr/>
          <p:nvPr/>
        </p:nvSpPr>
        <p:spPr>
          <a:xfrm>
            <a:off x="312377" y="2144358"/>
            <a:ext cx="184667" cy="1296144"/>
          </a:xfrm>
          <a:prstGeom prst="leftBrace">
            <a:avLst>
              <a:gd name="adj1" fmla="val 873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87868" y="4077072"/>
            <a:ext cx="8332603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latin typeface="Consolas" pitchFamily="49" charset="0"/>
              </a:rPr>
              <a:t>build/bin &gt; ./DPMGen </a:t>
            </a:r>
            <a:endParaRPr lang="de-DE" sz="1200" smtClean="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Give </a:t>
            </a:r>
            <a:r>
              <a:rPr lang="de-DE" sz="1200">
                <a:latin typeface="Consolas" pitchFamily="49" charset="0"/>
              </a:rPr>
              <a:t>as seed a large float number (eg. 123456.): 23</a:t>
            </a:r>
          </a:p>
          <a:p>
            <a:r>
              <a:rPr lang="de-DE" sz="1200">
                <a:latin typeface="Consolas" pitchFamily="49" charset="0"/>
              </a:rPr>
              <a:t> Enter  P_lab(GeV/c), 15</a:t>
            </a:r>
          </a:p>
          <a:p>
            <a:r>
              <a:rPr lang="de-DE" sz="1200">
                <a:latin typeface="Consolas" pitchFamily="49" charset="0"/>
              </a:rPr>
              <a:t> Enter  Elastic : 0., 1. or 2</a:t>
            </a:r>
            <a:r>
              <a:rPr lang="de-DE" sz="1200" smtClean="0">
                <a:latin typeface="Consolas" pitchFamily="49" charset="0"/>
              </a:rPr>
              <a:t>.</a:t>
            </a:r>
          </a:p>
          <a:p>
            <a:r>
              <a:rPr lang="de-DE" sz="1200" smtClean="0">
                <a:latin typeface="Consolas" pitchFamily="49" charset="0"/>
              </a:rPr>
              <a:t>0</a:t>
            </a:r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Enter</a:t>
            </a:r>
            <a:r>
              <a:rPr lang="de-DE" sz="1200">
                <a:latin typeface="Consolas" pitchFamily="49" charset="0"/>
              </a:rPr>
              <a:t>:  particle PDGcode and status</a:t>
            </a:r>
          </a:p>
          <a:p>
            <a:r>
              <a:rPr lang="de-DE" sz="1200">
                <a:latin typeface="Consolas" pitchFamily="49" charset="0"/>
              </a:rPr>
              <a:t>   (for example -- Pi0 unstable:  111  </a:t>
            </a:r>
            <a:r>
              <a:rPr lang="de-DE" sz="1200" smtClean="0">
                <a:latin typeface="Consolas" pitchFamily="49" charset="0"/>
              </a:rPr>
              <a:t>0), To </a:t>
            </a:r>
            <a:r>
              <a:rPr lang="de-DE" sz="1200">
                <a:latin typeface="Consolas" pitchFamily="49" charset="0"/>
              </a:rPr>
              <a:t>go to event generation, Enter:  0  0</a:t>
            </a:r>
          </a:p>
          <a:p>
            <a:r>
              <a:rPr lang="de-DE" sz="1200" smtClean="0">
                <a:latin typeface="Consolas" pitchFamily="49" charset="0"/>
              </a:rPr>
              <a:t>0 </a:t>
            </a:r>
            <a:r>
              <a:rPr lang="de-DE" sz="1200">
                <a:latin typeface="Consolas" pitchFamily="49" charset="0"/>
              </a:rPr>
              <a:t>0</a:t>
            </a:r>
          </a:p>
          <a:p>
            <a:r>
              <a:rPr lang="de-DE" sz="1200">
                <a:latin typeface="Consolas" pitchFamily="49" charset="0"/>
              </a:rPr>
              <a:t> Enter  N_Events </a:t>
            </a:r>
            <a:r>
              <a:rPr lang="de-DE" sz="1200" smtClean="0">
                <a:latin typeface="Consolas" pitchFamily="49" charset="0"/>
              </a:rPr>
              <a:t>30000</a:t>
            </a:r>
            <a:endParaRPr lang="de-DE" sz="1200">
              <a:latin typeface="Consolas" pitchFamily="49" charset="0"/>
            </a:endParaRPr>
          </a:p>
          <a:p>
            <a:endParaRPr lang="de-DE" sz="1200">
              <a:latin typeface="Consolas" pitchFamily="49" charset="0"/>
            </a:endParaRPr>
          </a:p>
          <a:p>
            <a:r>
              <a:rPr lang="de-DE" sz="1200" smtClean="0">
                <a:latin typeface="Consolas" pitchFamily="49" charset="0"/>
              </a:rPr>
              <a:t>build/bin &gt; root -l Background-micro.root </a:t>
            </a:r>
          </a:p>
          <a:p>
            <a:r>
              <a:rPr lang="de-DE" sz="1200" smtClean="0">
                <a:latin typeface="Consolas" pitchFamily="49" charset="0"/>
              </a:rPr>
              <a:t>root [0] </a:t>
            </a:r>
            <a:r>
              <a:rPr lang="de-DE" sz="1200" smtClean="0">
                <a:solidFill>
                  <a:srgbClr val="0000FF"/>
                </a:solidFill>
                <a:latin typeface="Consolas" pitchFamily="49" charset="0"/>
              </a:rPr>
              <a:t>data-&gt;Draw("fCalcMass","fabs(fPdgCode)==3122") </a:t>
            </a:r>
            <a:endParaRPr lang="de-DE" sz="1200">
              <a:latin typeface="Consolas" pitchFamily="49" charset="0"/>
            </a:endParaRPr>
          </a:p>
        </p:txBody>
      </p:sp>
      <p:pic>
        <p:nvPicPr>
          <p:cNvPr id="7170" name="Picture 2" descr="D:\work\vorlesung\2017Jul_ComputingWorkshopThailand\fig\dpm_lamb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0" y="3808865"/>
            <a:ext cx="3577946" cy="24284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1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Analysis with ROOT TTree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User </a:t>
            </a:r>
            <a:r>
              <a:rPr lang="de-DE" dirty="0" err="1" smtClean="0">
                <a:solidFill>
                  <a:srgbClr val="0000FF"/>
                </a:solidFill>
              </a:rPr>
              <a:t>analyses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commonly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use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histograms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like invariant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/</a:t>
            </a:r>
            <a:r>
              <a:rPr lang="de-DE" dirty="0" err="1" smtClean="0"/>
              <a:t>angles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This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disadvantages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finer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binning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scope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larger ROI)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check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related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cuts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correlations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observables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Can't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additional variables </a:t>
            </a:r>
            <a:r>
              <a:rPr lang="de-DE" dirty="0" smtClean="0"/>
              <a:t>not </a:t>
            </a: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histograms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err="1" smtClean="0"/>
              <a:t>My</a:t>
            </a:r>
            <a:r>
              <a:rPr lang="de-DE" dirty="0" smtClean="0"/>
              <a:t> personal </a:t>
            </a:r>
            <a:r>
              <a:rPr lang="de-DE" dirty="0" err="1" smtClean="0"/>
              <a:t>recommendation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lvl="1"/>
            <a:r>
              <a:rPr lang="de-DE" dirty="0" smtClean="0"/>
              <a:t>Store </a:t>
            </a:r>
            <a:r>
              <a:rPr lang="de-DE" b="1" dirty="0" err="1" smtClean="0">
                <a:solidFill>
                  <a:srgbClr val="008000"/>
                </a:solidFill>
              </a:rPr>
              <a:t>TTree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in </a:t>
            </a:r>
            <a:r>
              <a:rPr lang="de-DE" dirty="0" err="1" smtClean="0"/>
              <a:t>addition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) </a:t>
            </a:r>
            <a:r>
              <a:rPr lang="de-DE" dirty="0" err="1" smtClean="0"/>
              <a:t>histograms</a:t>
            </a:r>
            <a:endParaRPr lang="de-DE" dirty="0" smtClean="0"/>
          </a:p>
          <a:p>
            <a:pPr lvl="1"/>
            <a:r>
              <a:rPr lang="de-DE" dirty="0" smtClean="0"/>
              <a:t>This </a:t>
            </a:r>
            <a:r>
              <a:rPr lang="de-DE" dirty="0" err="1" smtClean="0">
                <a:solidFill>
                  <a:srgbClr val="008000"/>
                </a:solidFill>
              </a:rPr>
              <a:t>overcomes</a:t>
            </a:r>
            <a:r>
              <a:rPr lang="de-DE" dirty="0" smtClean="0">
                <a:solidFill>
                  <a:srgbClr val="008000"/>
                </a:solidFill>
              </a:rPr>
              <a:t> all </a:t>
            </a:r>
            <a:r>
              <a:rPr lang="de-DE" dirty="0" err="1" smtClean="0">
                <a:solidFill>
                  <a:srgbClr val="008000"/>
                </a:solidFill>
              </a:rPr>
              <a:t>issues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/>
              <a:t>above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Fast Simulations - Motivation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Instead of microscopic simulation with Geant propagation</a:t>
            </a:r>
          </a:p>
          <a:p>
            <a:pPr lvl="1"/>
            <a:r>
              <a:rPr lang="de-DE" smtClean="0">
                <a:solidFill>
                  <a:srgbClr val="CC3399"/>
                </a:solidFill>
              </a:rPr>
              <a:t>Effective smearing and rejetion of generator particles</a:t>
            </a:r>
          </a:p>
          <a:p>
            <a:pPr lvl="1"/>
            <a:endParaRPr lang="de-DE" smtClean="0"/>
          </a:p>
          <a:p>
            <a:r>
              <a:rPr lang="de-DE" smtClean="0"/>
              <a:t>Purpose: Study of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Reaction kinematics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Detector configurations</a:t>
            </a:r>
          </a:p>
          <a:p>
            <a:pPr lvl="1"/>
            <a:endParaRPr lang="de-DE" smtClean="0"/>
          </a:p>
          <a:p>
            <a:r>
              <a:rPr lang="de-DE" smtClean="0"/>
              <a:t>Simulate </a:t>
            </a:r>
            <a:r>
              <a:rPr lang="de-DE" smtClean="0">
                <a:solidFill>
                  <a:srgbClr val="0000FF"/>
                </a:solidFill>
              </a:rPr>
              <a:t>large number of events </a:t>
            </a:r>
            <a:r>
              <a:rPr lang="de-DE" smtClean="0"/>
              <a:t>in short time</a:t>
            </a:r>
          </a:p>
          <a:p>
            <a:r>
              <a:rPr lang="de-DE" smtClean="0">
                <a:solidFill>
                  <a:srgbClr val="0000FF"/>
                </a:solidFill>
              </a:rPr>
              <a:t>Well controlable </a:t>
            </a:r>
            <a:r>
              <a:rPr lang="de-DE" smtClean="0"/>
              <a:t>to anticipate future detector performance</a:t>
            </a:r>
            <a:endParaRPr lang="de-DE"/>
          </a:p>
          <a:p>
            <a:r>
              <a:rPr lang="de-DE">
                <a:solidFill>
                  <a:srgbClr val="0000FF"/>
                </a:solidFill>
              </a:rPr>
              <a:t>S</a:t>
            </a:r>
            <a:r>
              <a:rPr lang="de-DE" smtClean="0">
                <a:solidFill>
                  <a:srgbClr val="0000FF"/>
                </a:solidFill>
              </a:rPr>
              <a:t>ame analysis code </a:t>
            </a:r>
            <a:r>
              <a:rPr lang="de-DE" smtClean="0"/>
              <a:t>as for full simulation and reconstruction</a:t>
            </a:r>
          </a:p>
          <a:p>
            <a:endParaRPr lang="de-DE"/>
          </a:p>
          <a:p>
            <a:r>
              <a:rPr lang="de-DE" smtClean="0">
                <a:solidFill>
                  <a:srgbClr val="0000FF"/>
                </a:solidFill>
              </a:rPr>
              <a:t>Goal is not necessarily to imitate current full simulation</a:t>
            </a:r>
            <a:r>
              <a:rPr lang="de-DE" smtClean="0"/>
              <a:t> performance, in particular where this is not yet final</a:t>
            </a:r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7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FastSim - Concept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475656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1</a:t>
            </a:r>
            <a:endParaRPr lang="de-DE" sz="2000"/>
          </a:p>
        </p:txBody>
      </p:sp>
      <p:sp>
        <p:nvSpPr>
          <p:cNvPr id="9" name="Abgerundetes Rechteck 8"/>
          <p:cNvSpPr/>
          <p:nvPr/>
        </p:nvSpPr>
        <p:spPr>
          <a:xfrm>
            <a:off x="3203848" y="1268760"/>
            <a:ext cx="2808312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Generator Particle </a:t>
            </a:r>
            <a:r>
              <a:rPr lang="de-DE" sz="2000" b="1" smtClean="0"/>
              <a:t>P</a:t>
            </a:r>
            <a:endParaRPr lang="de-DE" sz="2000" b="1"/>
          </a:p>
        </p:txBody>
      </p:sp>
      <p:sp>
        <p:nvSpPr>
          <p:cNvPr id="11" name="Rechteck 10"/>
          <p:cNvSpPr/>
          <p:nvPr/>
        </p:nvSpPr>
        <p:spPr>
          <a:xfrm>
            <a:off x="3491880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2</a:t>
            </a:r>
            <a:endParaRPr lang="de-DE" sz="2000"/>
          </a:p>
        </p:txBody>
      </p:sp>
      <p:sp>
        <p:nvSpPr>
          <p:cNvPr id="12" name="Rechteck 11"/>
          <p:cNvSpPr/>
          <p:nvPr/>
        </p:nvSpPr>
        <p:spPr>
          <a:xfrm>
            <a:off x="5940152" y="2564904"/>
            <a:ext cx="1800200" cy="58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Detector n</a:t>
            </a:r>
            <a:endParaRPr lang="de-DE" sz="200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2915816" y="1916832"/>
            <a:ext cx="504056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499992" y="191683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796136" y="1916832"/>
            <a:ext cx="432048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421909" y="277628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...</a:t>
            </a:r>
            <a:endParaRPr lang="de-DE" sz="1400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059832" y="3293368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1475656" y="341397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1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156176" y="3284984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6156176" y="342061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n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438346" y="340468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...</a:t>
            </a:r>
            <a:endParaRPr lang="de-DE" sz="1400"/>
          </a:p>
        </p:txBody>
      </p:sp>
      <p:cxnSp>
        <p:nvCxnSpPr>
          <p:cNvPr id="41" name="Gerade Verbindung 40"/>
          <p:cNvCxnSpPr/>
          <p:nvPr/>
        </p:nvCxnSpPr>
        <p:spPr>
          <a:xfrm flipH="1">
            <a:off x="899592" y="1484784"/>
            <a:ext cx="201622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899592" y="1484784"/>
            <a:ext cx="0" cy="316835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899592" y="4653136"/>
            <a:ext cx="165618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bgerundetes Rechteck 47"/>
          <p:cNvSpPr/>
          <p:nvPr/>
        </p:nvSpPr>
        <p:spPr>
          <a:xfrm>
            <a:off x="1979712" y="5733256"/>
            <a:ext cx="2736304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Reco Particle </a:t>
            </a:r>
            <a:r>
              <a:rPr lang="de-DE" sz="2000" b="1" smtClean="0"/>
              <a:t>P'</a:t>
            </a:r>
            <a:endParaRPr lang="de-DE" sz="2000" b="1"/>
          </a:p>
        </p:txBody>
      </p:sp>
      <p:sp>
        <p:nvSpPr>
          <p:cNvPr id="50" name="Rechteck 49"/>
          <p:cNvSpPr/>
          <p:nvPr/>
        </p:nvSpPr>
        <p:spPr>
          <a:xfrm>
            <a:off x="2771800" y="4077072"/>
            <a:ext cx="3744416" cy="1008112"/>
          </a:xfrm>
          <a:prstGeom prst="rect">
            <a:avLst/>
          </a:prstGeom>
          <a:solidFill>
            <a:srgbClr val="C3585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solidFill>
                  <a:srgbClr val="FFFF00"/>
                </a:solidFill>
              </a:rPr>
              <a:t>Modify/Reject/Add</a:t>
            </a:r>
            <a:r>
              <a:rPr lang="de-DE" smtClean="0">
                <a:solidFill>
                  <a:srgbClr val="FFFF00"/>
                </a:solidFill>
              </a:rPr>
              <a:t> info to</a:t>
            </a:r>
            <a:r>
              <a:rPr lang="de-DE" smtClean="0"/>
              <a:t> P according to </a:t>
            </a:r>
            <a:r>
              <a:rPr lang="de-DE" smtClean="0">
                <a:solidFill>
                  <a:srgbClr val="FFFF00"/>
                </a:solidFill>
              </a:rPr>
              <a:t>total response</a:t>
            </a:r>
            <a:endParaRPr lang="de-DE">
              <a:solidFill>
                <a:srgbClr val="FFFF00"/>
              </a:solidFill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311860" y="515719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707904" y="3284984"/>
            <a:ext cx="0" cy="7200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707904" y="3420616"/>
            <a:ext cx="158417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Response 2 for </a:t>
            </a:r>
            <a:r>
              <a:rPr lang="de-DE" sz="1200" b="1" smtClean="0">
                <a:solidFill>
                  <a:schemeClr val="tx1"/>
                </a:solidFill>
              </a:rPr>
              <a:t>P</a:t>
            </a:r>
            <a:endParaRPr lang="de-DE" sz="1200" b="1">
              <a:solidFill>
                <a:schemeClr val="tx1"/>
              </a:solidFill>
            </a:endParaRPr>
          </a:p>
        </p:txBody>
      </p:sp>
      <p:pic>
        <p:nvPicPr>
          <p:cNvPr id="1026" name="Picture 2" descr="C:\Users\klausg\AppData\Local\Microsoft\Windows\Temporary Internet Files\Content.IE5\4V8C5NA6\MC90044038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33974"/>
            <a:ext cx="851210" cy="8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mit Pfeil 27"/>
          <p:cNvCxnSpPr/>
          <p:nvPr/>
        </p:nvCxnSpPr>
        <p:spPr>
          <a:xfrm>
            <a:off x="6660232" y="4627028"/>
            <a:ext cx="100811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732240" y="422108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reject</a:t>
            </a:r>
            <a:endParaRPr lang="de-DE" sz="1400"/>
          </a:p>
        </p:txBody>
      </p:sp>
      <p:sp>
        <p:nvSpPr>
          <p:cNvPr id="33" name="Abgerundetes Rechteck 32"/>
          <p:cNvSpPr/>
          <p:nvPr/>
        </p:nvSpPr>
        <p:spPr>
          <a:xfrm>
            <a:off x="4860032" y="5733256"/>
            <a:ext cx="2736304" cy="43204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/>
              <a:t>Secondaries for </a:t>
            </a:r>
            <a:r>
              <a:rPr lang="de-DE" sz="2000" b="1" smtClean="0"/>
              <a:t>P'</a:t>
            </a:r>
            <a:endParaRPr lang="de-DE" sz="2000" b="1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5292080" y="5157192"/>
            <a:ext cx="0" cy="50405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314727" y="5157192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add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8190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Acceptance </a:t>
            </a:r>
            <a:r>
              <a:rPr lang="de-DE" smtClean="0"/>
              <a:t>Modelling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Spatial</a:t>
            </a:r>
            <a:r>
              <a:rPr lang="de-DE" smtClean="0"/>
              <a:t> acceptance typically defined by </a:t>
            </a:r>
            <a:r>
              <a:rPr lang="de-DE" smtClean="0">
                <a:solidFill>
                  <a:srgbClr val="0000FF"/>
                </a:solidFill>
              </a:rPr>
              <a:t>polar </a:t>
            </a:r>
            <a:r>
              <a:rPr lang="el-GR" smtClean="0">
                <a:solidFill>
                  <a:srgbClr val="0000FF"/>
                </a:solidFill>
              </a:rPr>
              <a:t>θ</a:t>
            </a:r>
            <a:r>
              <a:rPr lang="de-DE" smtClean="0">
                <a:solidFill>
                  <a:srgbClr val="0000FF"/>
                </a:solidFill>
              </a:rPr>
              <a:t> range from IP</a:t>
            </a:r>
          </a:p>
          <a:p>
            <a:r>
              <a:rPr lang="de-DE" smtClean="0"/>
              <a:t>Different trackers or EMCs should not overlap!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4016082" y="3912879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232106" y="409928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IP</a:t>
            </a:r>
            <a:endParaRPr lang="de-DE" sz="2400"/>
          </a:p>
        </p:txBody>
      </p:sp>
      <p:sp>
        <p:nvSpPr>
          <p:cNvPr id="9" name="Bogen 8"/>
          <p:cNvSpPr/>
          <p:nvPr/>
        </p:nvSpPr>
        <p:spPr>
          <a:xfrm>
            <a:off x="1639818" y="2204864"/>
            <a:ext cx="5040560" cy="3692592"/>
          </a:xfrm>
          <a:prstGeom prst="arc">
            <a:avLst>
              <a:gd name="adj1" fmla="val 12156113"/>
              <a:gd name="adj2" fmla="val 2039638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000"/>
              </a:solidFill>
            </a:endParaRPr>
          </a:p>
        </p:txBody>
      </p:sp>
      <p:sp>
        <p:nvSpPr>
          <p:cNvPr id="10" name="Bogen 9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12267910"/>
              <a:gd name="adj2" fmla="val 2018698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20174563"/>
              <a:gd name="adj2" fmla="val 12304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90033"/>
              </a:solidFill>
            </a:endParaRPr>
          </a:p>
        </p:txBody>
      </p:sp>
      <p:sp>
        <p:nvSpPr>
          <p:cNvPr id="12" name="Bogen 11"/>
          <p:cNvSpPr/>
          <p:nvPr/>
        </p:nvSpPr>
        <p:spPr>
          <a:xfrm>
            <a:off x="1639818" y="2204864"/>
            <a:ext cx="5040560" cy="3774685"/>
          </a:xfrm>
          <a:prstGeom prst="arc">
            <a:avLst>
              <a:gd name="adj1" fmla="val 1091756"/>
              <a:gd name="adj2" fmla="val 9627092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ogen 12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1338558"/>
              <a:gd name="adj2" fmla="val 93918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9969305"/>
              <a:gd name="adj2" fmla="val 118502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ogen 14"/>
          <p:cNvSpPr/>
          <p:nvPr/>
        </p:nvSpPr>
        <p:spPr>
          <a:xfrm>
            <a:off x="323528" y="2046548"/>
            <a:ext cx="7673140" cy="4092702"/>
          </a:xfrm>
          <a:prstGeom prst="arc">
            <a:avLst>
              <a:gd name="adj1" fmla="val 21153322"/>
              <a:gd name="adj2" fmla="val 474760"/>
            </a:avLst>
          </a:prstGeom>
          <a:ln w="28575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536988"/>
              <a:gd name="adj2" fmla="val 125002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102624" y="1872871"/>
            <a:ext cx="1299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8000"/>
                </a:solidFill>
              </a:rPr>
              <a:t>Barrel DRC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98969" y="2767506"/>
            <a:ext cx="185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smtClean="0">
                <a:solidFill>
                  <a:srgbClr val="0070C0"/>
                </a:solidFill>
              </a:rPr>
              <a:t>Central Tracking</a:t>
            </a:r>
          </a:p>
          <a:p>
            <a:pPr algn="ctr"/>
            <a:r>
              <a:rPr lang="de-DE" sz="2000" smtClean="0">
                <a:solidFill>
                  <a:srgbClr val="0070C0"/>
                </a:solidFill>
              </a:rPr>
              <a:t>(STT + MVD)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26744" y="3679611"/>
            <a:ext cx="1572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EMC BwdCap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752386" y="4992999"/>
            <a:ext cx="1551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</a:rPr>
              <a:t>EMC FwdCap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3" name="Bogen 42"/>
          <p:cNvSpPr/>
          <p:nvPr/>
        </p:nvSpPr>
        <p:spPr>
          <a:xfrm>
            <a:off x="1855842" y="2462754"/>
            <a:ext cx="4608512" cy="3260290"/>
          </a:xfrm>
          <a:prstGeom prst="arc">
            <a:avLst>
              <a:gd name="adj1" fmla="val 20279999"/>
              <a:gd name="adj2" fmla="val 21000076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6699"/>
              </a:solidFill>
            </a:endParaRPr>
          </a:p>
        </p:txBody>
      </p:sp>
      <p:sp>
        <p:nvSpPr>
          <p:cNvPr id="44" name="Bogen 43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12238024"/>
              <a:gd name="adj2" fmla="val 20039127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8037997" y="3680127"/>
            <a:ext cx="937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6699"/>
                </a:solidFill>
              </a:rPr>
              <a:t>Fwd</a:t>
            </a:r>
          </a:p>
          <a:p>
            <a:r>
              <a:rPr lang="de-DE" sz="2000" smtClean="0">
                <a:solidFill>
                  <a:srgbClr val="006699"/>
                </a:solidFill>
              </a:rPr>
              <a:t>Tracker</a:t>
            </a:r>
            <a:endParaRPr lang="de-DE" sz="2000">
              <a:solidFill>
                <a:srgbClr val="006699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4132041" y="3537358"/>
            <a:ext cx="3905956" cy="4854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4143330" y="4034070"/>
            <a:ext cx="3894667" cy="6321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4844324" y="4439001"/>
            <a:ext cx="130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smtClean="0">
                <a:solidFill>
                  <a:srgbClr val="0000FF"/>
                </a:solidFill>
              </a:rPr>
              <a:t>STT + GEM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75722" y="2062644"/>
            <a:ext cx="134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00000"/>
                </a:solidFill>
              </a:rPr>
              <a:t>EMC Barrel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61" name="Bogen 60"/>
          <p:cNvSpPr/>
          <p:nvPr/>
        </p:nvSpPr>
        <p:spPr>
          <a:xfrm>
            <a:off x="1495802" y="2046548"/>
            <a:ext cx="5328592" cy="4092702"/>
          </a:xfrm>
          <a:prstGeom prst="arc">
            <a:avLst>
              <a:gd name="adj1" fmla="val 19921546"/>
              <a:gd name="adj2" fmla="val 1505332"/>
            </a:avLst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7077911" y="2668376"/>
            <a:ext cx="109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CC00"/>
                </a:solidFill>
              </a:rPr>
              <a:t>Disc DRC</a:t>
            </a:r>
            <a:endParaRPr lang="de-DE">
              <a:solidFill>
                <a:srgbClr val="00CC00"/>
              </a:solidFill>
            </a:endParaRPr>
          </a:p>
        </p:txBody>
      </p:sp>
      <p:cxnSp>
        <p:nvCxnSpPr>
          <p:cNvPr id="65" name="Gerade Verbindung 64"/>
          <p:cNvCxnSpPr>
            <a:stCxn id="63" idx="1"/>
          </p:cNvCxnSpPr>
          <p:nvPr/>
        </p:nvCxnSpPr>
        <p:spPr>
          <a:xfrm flipH="1">
            <a:off x="6680379" y="2868431"/>
            <a:ext cx="397532" cy="416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>
            <a:stCxn id="39" idx="1"/>
          </p:cNvCxnSpPr>
          <p:nvPr/>
        </p:nvCxnSpPr>
        <p:spPr>
          <a:xfrm flipH="1">
            <a:off x="5497003" y="2072926"/>
            <a:ext cx="605621" cy="3898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Bogen 66"/>
          <p:cNvSpPr/>
          <p:nvPr/>
        </p:nvSpPr>
        <p:spPr>
          <a:xfrm>
            <a:off x="1298073" y="1988840"/>
            <a:ext cx="5742345" cy="4248472"/>
          </a:xfrm>
          <a:prstGeom prst="arc">
            <a:avLst>
              <a:gd name="adj1" fmla="val 1349363"/>
              <a:gd name="adj2" fmla="val 961254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251520" y="585810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smtClean="0"/>
              <a:t>Just for illustration</a:t>
            </a:r>
          </a:p>
          <a:p>
            <a:r>
              <a:rPr lang="de-DE" sz="1400" i="1" smtClean="0"/>
              <a:t>Not complete!</a:t>
            </a:r>
          </a:p>
        </p:txBody>
      </p:sp>
    </p:spTree>
    <p:extLst>
      <p:ext uri="{BB962C8B-B14F-4D97-AF65-F5344CB8AC3E}">
        <p14:creationId xmlns:p14="http://schemas.microsoft.com/office/powerpoint/2010/main" val="744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Detector </a:t>
            </a:r>
            <a:r>
              <a:rPr lang="de-DE" smtClean="0"/>
              <a:t>Modules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72877" y="908720"/>
            <a:ext cx="256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Target Spectrometer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46680" y="908720"/>
            <a:ext cx="27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Forward Spectrometer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66013" y="184482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TRK</a:t>
            </a:r>
            <a:endParaRPr lang="de-DE" sz="2000"/>
          </a:p>
        </p:txBody>
      </p:sp>
      <p:sp>
        <p:nvSpPr>
          <p:cNvPr id="10" name="Textfeld 9"/>
          <p:cNvSpPr txBox="1"/>
          <p:nvPr/>
        </p:nvSpPr>
        <p:spPr>
          <a:xfrm>
            <a:off x="107504" y="333782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EMC</a:t>
            </a:r>
            <a:endParaRPr lang="de-DE" sz="2000"/>
          </a:p>
        </p:txBody>
      </p:sp>
      <p:sp>
        <p:nvSpPr>
          <p:cNvPr id="11" name="Textfeld 10"/>
          <p:cNvSpPr txBox="1"/>
          <p:nvPr/>
        </p:nvSpPr>
        <p:spPr>
          <a:xfrm>
            <a:off x="195669" y="5085184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PID</a:t>
            </a:r>
            <a:endParaRPr lang="de-DE" sz="2000"/>
          </a:p>
        </p:txBody>
      </p:sp>
      <p:sp>
        <p:nvSpPr>
          <p:cNvPr id="12" name="Rechteck 11"/>
          <p:cNvSpPr/>
          <p:nvPr/>
        </p:nvSpPr>
        <p:spPr>
          <a:xfrm>
            <a:off x="1187624" y="1628800"/>
            <a:ext cx="1296144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</a:t>
            </a:r>
            <a:endParaRPr lang="de-DE" sz="1400"/>
          </a:p>
        </p:txBody>
      </p:sp>
      <p:sp>
        <p:nvSpPr>
          <p:cNvPr id="13" name="Rechteck 12"/>
          <p:cNvSpPr/>
          <p:nvPr/>
        </p:nvSpPr>
        <p:spPr>
          <a:xfrm>
            <a:off x="1187624" y="2231286"/>
            <a:ext cx="1296144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+ MVD</a:t>
            </a:r>
            <a:endParaRPr lang="de-DE" sz="1400"/>
          </a:p>
        </p:txBody>
      </p:sp>
      <p:sp>
        <p:nvSpPr>
          <p:cNvPr id="14" name="Rechteck 13"/>
          <p:cNvSpPr/>
          <p:nvPr/>
        </p:nvSpPr>
        <p:spPr>
          <a:xfrm>
            <a:off x="2663788" y="1639560"/>
            <a:ext cx="1872208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+ MVD + GEM</a:t>
            </a:r>
            <a:endParaRPr lang="de-DE" sz="1400"/>
          </a:p>
        </p:txBody>
      </p:sp>
      <p:sp>
        <p:nvSpPr>
          <p:cNvPr id="15" name="Rechteck 14"/>
          <p:cNvSpPr/>
          <p:nvPr/>
        </p:nvSpPr>
        <p:spPr>
          <a:xfrm>
            <a:off x="2699792" y="2231286"/>
            <a:ext cx="1440160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+ GEM</a:t>
            </a:r>
            <a:endParaRPr lang="de-DE" sz="1400"/>
          </a:p>
        </p:txBody>
      </p:sp>
      <p:sp>
        <p:nvSpPr>
          <p:cNvPr id="16" name="Rechteck 15"/>
          <p:cNvSpPr/>
          <p:nvPr/>
        </p:nvSpPr>
        <p:spPr>
          <a:xfrm>
            <a:off x="6516216" y="1655222"/>
            <a:ext cx="1368152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Fwd TS</a:t>
            </a:r>
            <a:endParaRPr lang="de-DE" sz="1400"/>
          </a:p>
        </p:txBody>
      </p:sp>
      <p:sp>
        <p:nvSpPr>
          <p:cNvPr id="17" name="Rechteck 16"/>
          <p:cNvSpPr/>
          <p:nvPr/>
        </p:nvSpPr>
        <p:spPr>
          <a:xfrm>
            <a:off x="1187624" y="3068960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Barrel</a:t>
            </a:r>
            <a:endParaRPr lang="de-DE" sz="1400"/>
          </a:p>
        </p:txBody>
      </p:sp>
      <p:sp>
        <p:nvSpPr>
          <p:cNvPr id="19" name="Rechteck 18"/>
          <p:cNvSpPr/>
          <p:nvPr/>
        </p:nvSpPr>
        <p:spPr>
          <a:xfrm>
            <a:off x="2699792" y="3056053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Fwd</a:t>
            </a:r>
            <a:endParaRPr lang="de-DE" sz="1400"/>
          </a:p>
        </p:txBody>
      </p:sp>
      <p:sp>
        <p:nvSpPr>
          <p:cNvPr id="20" name="Rechteck 19"/>
          <p:cNvSpPr/>
          <p:nvPr/>
        </p:nvSpPr>
        <p:spPr>
          <a:xfrm>
            <a:off x="1187624" y="3671446"/>
            <a:ext cx="1296144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Bwd</a:t>
            </a:r>
            <a:endParaRPr lang="de-DE" sz="1400"/>
          </a:p>
        </p:txBody>
      </p:sp>
      <p:sp>
        <p:nvSpPr>
          <p:cNvPr id="21" name="Rechteck 20"/>
          <p:cNvSpPr/>
          <p:nvPr/>
        </p:nvSpPr>
        <p:spPr>
          <a:xfrm>
            <a:off x="6516216" y="3095382"/>
            <a:ext cx="1368152" cy="4776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FS</a:t>
            </a:r>
            <a:endParaRPr lang="de-DE" sz="1400"/>
          </a:p>
        </p:txBody>
      </p:sp>
      <p:sp>
        <p:nvSpPr>
          <p:cNvPr id="22" name="Rechteck 21"/>
          <p:cNvSpPr/>
          <p:nvPr/>
        </p:nvSpPr>
        <p:spPr>
          <a:xfrm>
            <a:off x="1187624" y="4554706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Barrel</a:t>
            </a:r>
            <a:endParaRPr lang="de-DE" sz="1400"/>
          </a:p>
        </p:txBody>
      </p:sp>
      <p:sp>
        <p:nvSpPr>
          <p:cNvPr id="23" name="Rechteck 22"/>
          <p:cNvSpPr/>
          <p:nvPr/>
        </p:nvSpPr>
        <p:spPr>
          <a:xfrm>
            <a:off x="1187624" y="515719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Fwd</a:t>
            </a:r>
            <a:endParaRPr lang="de-DE" sz="1400"/>
          </a:p>
        </p:txBody>
      </p:sp>
      <p:sp>
        <p:nvSpPr>
          <p:cNvPr id="24" name="Rechteck 23"/>
          <p:cNvSpPr/>
          <p:nvPr/>
        </p:nvSpPr>
        <p:spPr>
          <a:xfrm>
            <a:off x="1187624" y="577884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Bwd</a:t>
            </a:r>
            <a:endParaRPr lang="de-DE" sz="1400"/>
          </a:p>
        </p:txBody>
      </p:sp>
      <p:sp>
        <p:nvSpPr>
          <p:cNvPr id="25" name="Rechteck 24"/>
          <p:cNvSpPr/>
          <p:nvPr/>
        </p:nvSpPr>
        <p:spPr>
          <a:xfrm>
            <a:off x="2699792" y="4554706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STT PID</a:t>
            </a:r>
            <a:endParaRPr lang="de-DE" sz="1400"/>
          </a:p>
        </p:txBody>
      </p:sp>
      <p:sp>
        <p:nvSpPr>
          <p:cNvPr id="26" name="Rechteck 25"/>
          <p:cNvSpPr/>
          <p:nvPr/>
        </p:nvSpPr>
        <p:spPr>
          <a:xfrm>
            <a:off x="2699792" y="515719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PID</a:t>
            </a:r>
            <a:endParaRPr lang="de-DE" sz="1400"/>
          </a:p>
        </p:txBody>
      </p:sp>
      <p:sp>
        <p:nvSpPr>
          <p:cNvPr id="27" name="Rechteck 26"/>
          <p:cNvSpPr/>
          <p:nvPr/>
        </p:nvSpPr>
        <p:spPr>
          <a:xfrm>
            <a:off x="2699792" y="5778842"/>
            <a:ext cx="1296144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MUO PID</a:t>
            </a:r>
            <a:endParaRPr lang="de-DE" sz="1400"/>
          </a:p>
        </p:txBody>
      </p:sp>
      <p:sp>
        <p:nvSpPr>
          <p:cNvPr id="28" name="Rechteck 27"/>
          <p:cNvSpPr/>
          <p:nvPr/>
        </p:nvSpPr>
        <p:spPr>
          <a:xfrm>
            <a:off x="4211960" y="453554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DIRC PID</a:t>
            </a:r>
            <a:endParaRPr lang="de-DE" sz="1400"/>
          </a:p>
        </p:txBody>
      </p:sp>
      <p:sp>
        <p:nvSpPr>
          <p:cNvPr id="29" name="Rechteck 28"/>
          <p:cNvSpPr/>
          <p:nvPr/>
        </p:nvSpPr>
        <p:spPr>
          <a:xfrm>
            <a:off x="4211960" y="51571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DISC PID</a:t>
            </a:r>
            <a:endParaRPr lang="de-DE" sz="1400"/>
          </a:p>
        </p:txBody>
      </p:sp>
      <p:sp>
        <p:nvSpPr>
          <p:cNvPr id="30" name="Rechteck 29"/>
          <p:cNvSpPr/>
          <p:nvPr/>
        </p:nvSpPr>
        <p:spPr>
          <a:xfrm>
            <a:off x="6516216" y="45238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EMC FS PID</a:t>
            </a:r>
            <a:endParaRPr lang="de-DE" sz="1400"/>
          </a:p>
        </p:txBody>
      </p:sp>
      <p:sp>
        <p:nvSpPr>
          <p:cNvPr id="31" name="Rechteck 30"/>
          <p:cNvSpPr/>
          <p:nvPr/>
        </p:nvSpPr>
        <p:spPr>
          <a:xfrm>
            <a:off x="6516216" y="5157192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RICH PID</a:t>
            </a:r>
            <a:endParaRPr lang="de-DE" sz="1400"/>
          </a:p>
        </p:txBody>
      </p:sp>
      <p:sp>
        <p:nvSpPr>
          <p:cNvPr id="32" name="Rechteck 31"/>
          <p:cNvSpPr/>
          <p:nvPr/>
        </p:nvSpPr>
        <p:spPr>
          <a:xfrm>
            <a:off x="6516216" y="5772128"/>
            <a:ext cx="1368152" cy="477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MUO FS PID</a:t>
            </a:r>
            <a:endParaRPr lang="de-DE" sz="1400"/>
          </a:p>
        </p:txBody>
      </p:sp>
      <p:sp>
        <p:nvSpPr>
          <p:cNvPr id="33" name="Rechteck 32"/>
          <p:cNvSpPr/>
          <p:nvPr/>
        </p:nvSpPr>
        <p:spPr>
          <a:xfrm>
            <a:off x="4355976" y="2231286"/>
            <a:ext cx="1152128" cy="47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MVD Vtx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8538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Detector </a:t>
            </a:r>
            <a:r>
              <a:rPr lang="de-DE" smtClean="0"/>
              <a:t>Parameters/Response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328592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CC0099"/>
                </a:solidFill>
              </a:rPr>
              <a:t>D</a:t>
            </a:r>
            <a:r>
              <a:rPr lang="de-DE" smtClean="0">
                <a:solidFill>
                  <a:srgbClr val="CC0099"/>
                </a:solidFill>
              </a:rPr>
              <a:t>etector parameters</a:t>
            </a:r>
          </a:p>
          <a:p>
            <a:pPr lvl="1"/>
            <a:r>
              <a:rPr lang="de-DE" sz="1800" smtClean="0"/>
              <a:t>Global detection </a:t>
            </a:r>
            <a:r>
              <a:rPr lang="de-DE" sz="1800" smtClean="0">
                <a:solidFill>
                  <a:srgbClr val="0000FF"/>
                </a:solidFill>
              </a:rPr>
              <a:t>efficiency </a:t>
            </a:r>
            <a:r>
              <a:rPr lang="el-GR" sz="1800" smtClean="0">
                <a:solidFill>
                  <a:srgbClr val="0000FF"/>
                </a:solidFill>
                <a:latin typeface="Calibri"/>
              </a:rPr>
              <a:t>ε</a:t>
            </a:r>
            <a:endParaRPr lang="de-DE" sz="1800" smtClean="0">
              <a:solidFill>
                <a:srgbClr val="0000FF"/>
              </a:solidFill>
            </a:endParaRPr>
          </a:p>
          <a:p>
            <a:pPr lvl="1"/>
            <a:r>
              <a:rPr lang="de-DE" sz="1800" smtClean="0"/>
              <a:t>Spatial acceptance in 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 (sometimes </a:t>
            </a:r>
            <a:r>
              <a:rPr lang="el-GR" sz="1800" smtClean="0">
                <a:solidFill>
                  <a:srgbClr val="0000FF"/>
                </a:solidFill>
              </a:rPr>
              <a:t>φ</a:t>
            </a:r>
            <a:r>
              <a:rPr lang="de-DE" sz="180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sz="1800" smtClean="0"/>
              <a:t>Kinematic acceptance (</a:t>
            </a:r>
            <a:r>
              <a:rPr lang="de-DE" sz="1800" smtClean="0">
                <a:solidFill>
                  <a:srgbClr val="0000FF"/>
                </a:solidFill>
              </a:rPr>
              <a:t>p</a:t>
            </a:r>
            <a:r>
              <a:rPr lang="de-DE" sz="1800" baseline="-25000" smtClean="0">
                <a:solidFill>
                  <a:srgbClr val="0000FF"/>
                </a:solidFill>
              </a:rPr>
              <a:t>min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t,min</a:t>
            </a:r>
            <a:r>
              <a:rPr lang="de-DE" sz="1800" smtClean="0">
                <a:solidFill>
                  <a:srgbClr val="0000FF"/>
                </a:solidFill>
              </a:rPr>
              <a:t>, E</a:t>
            </a:r>
            <a:r>
              <a:rPr lang="de-DE" sz="1800" baseline="-25000" smtClean="0">
                <a:solidFill>
                  <a:srgbClr val="0000FF"/>
                </a:solidFill>
              </a:rPr>
              <a:t>min</a:t>
            </a:r>
            <a:r>
              <a:rPr lang="de-DE" sz="1800" smtClean="0"/>
              <a:t>, ...)</a:t>
            </a:r>
          </a:p>
          <a:p>
            <a:pPr lvl="1"/>
            <a:r>
              <a:rPr lang="de-DE" sz="1800" smtClean="0"/>
              <a:t>Resolutions: </a:t>
            </a:r>
            <a:r>
              <a:rPr lang="de-DE" sz="1800" smtClean="0">
                <a:solidFill>
                  <a:srgbClr val="0000FF"/>
                </a:solidFill>
              </a:rPr>
              <a:t>dp/p, dE/E, dt/t, d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, d</a:t>
            </a:r>
            <a:r>
              <a:rPr lang="el-GR" sz="1800" smtClean="0">
                <a:solidFill>
                  <a:srgbClr val="0000FF"/>
                </a:solidFill>
              </a:rPr>
              <a:t>φ</a:t>
            </a:r>
            <a:r>
              <a:rPr lang="de-DE" sz="1800" smtClean="0">
                <a:solidFill>
                  <a:srgbClr val="0000FF"/>
                </a:solidFill>
              </a:rPr>
              <a:t>, vertex</a:t>
            </a:r>
          </a:p>
          <a:p>
            <a:pPr lvl="1"/>
            <a:r>
              <a:rPr lang="de-DE" sz="1800" smtClean="0"/>
              <a:t>Detector specific parameters (</a:t>
            </a:r>
            <a:r>
              <a:rPr lang="de-DE" sz="1800" smtClean="0">
                <a:solidFill>
                  <a:srgbClr val="0000FF"/>
                </a:solidFill>
              </a:rPr>
              <a:t>geometry, # layers, granularity</a:t>
            </a:r>
            <a:r>
              <a:rPr lang="de-DE" sz="1800" smtClean="0"/>
              <a:t>,...)</a:t>
            </a:r>
            <a:endParaRPr lang="de-DE" sz="2000" smtClean="0"/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CC0099"/>
                </a:solidFill>
              </a:rPr>
              <a:t>Detector responses</a:t>
            </a:r>
          </a:p>
          <a:p>
            <a:pPr lvl="1"/>
            <a:r>
              <a:rPr lang="de-DE" sz="1800" smtClean="0">
                <a:solidFill>
                  <a:srgbClr val="0000FF"/>
                </a:solidFill>
              </a:rPr>
              <a:t>Accept/reject </a:t>
            </a:r>
            <a:r>
              <a:rPr lang="de-DE" sz="1800" smtClean="0"/>
              <a:t>particle </a:t>
            </a:r>
            <a:r>
              <a:rPr lang="de-DE" sz="1800" i="1" smtClean="0"/>
              <a:t>(no or pure PID response  </a:t>
            </a:r>
            <a:r>
              <a:rPr lang="de-DE" sz="1800" i="1" smtClean="0">
                <a:latin typeface="Arial"/>
                <a:cs typeface="Arial"/>
              </a:rPr>
              <a:t>→ </a:t>
            </a:r>
            <a:r>
              <a:rPr lang="de-DE" sz="1800" i="1" smtClean="0"/>
              <a:t>rejection)</a:t>
            </a:r>
          </a:p>
          <a:p>
            <a:pPr lvl="1"/>
            <a:r>
              <a:rPr lang="de-DE" sz="1800"/>
              <a:t>Current resolution </a:t>
            </a:r>
            <a:r>
              <a:rPr lang="de-DE" sz="1800">
                <a:solidFill>
                  <a:srgbClr val="0000FF"/>
                </a:solidFill>
              </a:rPr>
              <a:t>dp/p, dE/E, dt/t, d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smtClean="0">
                <a:solidFill>
                  <a:srgbClr val="0000FF"/>
                </a:solidFill>
              </a:rPr>
              <a:t>, d</a:t>
            </a:r>
            <a:r>
              <a:rPr lang="el-GR" sz="1800">
                <a:solidFill>
                  <a:srgbClr val="0000FF"/>
                </a:solidFill>
              </a:rPr>
              <a:t>φ</a:t>
            </a:r>
            <a:r>
              <a:rPr lang="de-DE" sz="1800">
                <a:solidFill>
                  <a:srgbClr val="0000FF"/>
                </a:solidFill>
              </a:rPr>
              <a:t>, </a:t>
            </a:r>
            <a:r>
              <a:rPr lang="de-DE" sz="1800" smtClean="0">
                <a:solidFill>
                  <a:srgbClr val="0000FF"/>
                </a:solidFill>
              </a:rPr>
              <a:t>vertex</a:t>
            </a:r>
          </a:p>
          <a:p>
            <a:pPr lvl="1"/>
            <a:r>
              <a:rPr lang="de-DE" sz="1800" smtClean="0"/>
              <a:t>PID probabilities (</a:t>
            </a:r>
            <a:r>
              <a:rPr lang="de-DE" sz="1800" smtClean="0">
                <a:solidFill>
                  <a:srgbClr val="0000FF"/>
                </a:solidFill>
              </a:rPr>
              <a:t>P</a:t>
            </a:r>
            <a:r>
              <a:rPr lang="de-DE" sz="1800" baseline="-25000" smtClean="0">
                <a:solidFill>
                  <a:srgbClr val="0000FF"/>
                </a:solidFill>
              </a:rPr>
              <a:t>e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el-GR" sz="1800" baseline="-25000" smtClean="0">
                <a:solidFill>
                  <a:srgbClr val="0000FF"/>
                </a:solidFill>
              </a:rPr>
              <a:t>μ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el-GR" sz="1800" baseline="-25000">
                <a:solidFill>
                  <a:srgbClr val="0000FF"/>
                </a:solidFill>
              </a:rPr>
              <a:t>π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K</a:t>
            </a:r>
            <a:r>
              <a:rPr lang="de-DE" sz="1800" smtClean="0">
                <a:solidFill>
                  <a:srgbClr val="0000FF"/>
                </a:solidFill>
              </a:rPr>
              <a:t>, P</a:t>
            </a:r>
            <a:r>
              <a:rPr lang="de-DE" sz="1800" baseline="-25000" smtClean="0">
                <a:solidFill>
                  <a:srgbClr val="0000FF"/>
                </a:solidFill>
              </a:rPr>
              <a:t>p</a:t>
            </a:r>
            <a:r>
              <a:rPr lang="de-DE" sz="1800" smtClean="0"/>
              <a:t>)</a:t>
            </a:r>
          </a:p>
          <a:p>
            <a:pPr lvl="1"/>
            <a:r>
              <a:rPr lang="de-DE" sz="1800" smtClean="0"/>
              <a:t>Raw PID information (</a:t>
            </a:r>
            <a:r>
              <a:rPr lang="de-DE" sz="1800" smtClean="0">
                <a:solidFill>
                  <a:srgbClr val="0000FF"/>
                </a:solidFill>
              </a:rPr>
              <a:t>E</a:t>
            </a:r>
            <a:r>
              <a:rPr lang="de-DE" sz="1800" baseline="-25000" smtClean="0">
                <a:solidFill>
                  <a:srgbClr val="0000FF"/>
                </a:solidFill>
              </a:rPr>
              <a:t>EMC</a:t>
            </a:r>
            <a:r>
              <a:rPr lang="de-DE" sz="1800" smtClean="0">
                <a:solidFill>
                  <a:srgbClr val="0000FF"/>
                </a:solidFill>
              </a:rPr>
              <a:t>, </a:t>
            </a:r>
            <a:r>
              <a:rPr lang="el-GR" sz="1800" smtClean="0">
                <a:solidFill>
                  <a:srgbClr val="0000FF"/>
                </a:solidFill>
              </a:rPr>
              <a:t>θ</a:t>
            </a:r>
            <a:r>
              <a:rPr lang="de-DE" sz="1800" baseline="-25000" smtClean="0">
                <a:solidFill>
                  <a:srgbClr val="0000FF"/>
                </a:solidFill>
              </a:rPr>
              <a:t>C</a:t>
            </a:r>
            <a:r>
              <a:rPr lang="de-DE" sz="1800" smtClean="0">
                <a:solidFill>
                  <a:srgbClr val="0000FF"/>
                </a:solidFill>
              </a:rPr>
              <a:t>, dE/dx, L</a:t>
            </a:r>
            <a:r>
              <a:rPr lang="de-DE" sz="1800" baseline="-25000" smtClean="0">
                <a:solidFill>
                  <a:srgbClr val="0000FF"/>
                </a:solidFill>
              </a:rPr>
              <a:t>iron</a:t>
            </a:r>
            <a:r>
              <a:rPr lang="de-DE" sz="1800" smtClean="0">
                <a:solidFill>
                  <a:srgbClr val="0000FF"/>
                </a:solidFill>
              </a:rPr>
              <a:t>, </a:t>
            </a:r>
            <a:r>
              <a:rPr lang="de-DE" sz="1800" smtClean="0"/>
              <a:t>...)</a:t>
            </a:r>
            <a:endParaRPr lang="de-DE" sz="1800"/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CC0099"/>
                </a:solidFill>
              </a:rPr>
              <a:t>Total response </a:t>
            </a:r>
          </a:p>
          <a:p>
            <a:pPr lvl="1"/>
            <a:r>
              <a:rPr lang="de-DE" sz="1800" smtClean="0"/>
              <a:t>created from individual responses + applied to particle</a:t>
            </a:r>
          </a:p>
          <a:p>
            <a:pPr lvl="1"/>
            <a:endParaRPr lang="de-DE" sz="12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9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FastSim - Free </a:t>
            </a:r>
            <a:r>
              <a:rPr lang="de-DE" smtClean="0"/>
              <a:t>Detector Configuration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Simple change of </a:t>
            </a:r>
            <a:r>
              <a:rPr lang="de-DE" smtClean="0">
                <a:solidFill>
                  <a:srgbClr val="0000FF"/>
                </a:solidFill>
              </a:rPr>
              <a:t>detector</a:t>
            </a:r>
            <a:r>
              <a:rPr lang="de-DE" smtClean="0"/>
              <a:t> </a:t>
            </a:r>
            <a:r>
              <a:rPr lang="de-DE" smtClean="0">
                <a:solidFill>
                  <a:srgbClr val="CC0099"/>
                </a:solidFill>
              </a:rPr>
              <a:t>parameters</a:t>
            </a:r>
            <a:r>
              <a:rPr lang="de-DE" smtClean="0"/>
              <a:t> on macro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916832"/>
            <a:ext cx="8712968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ScSttAlone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 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"thtMin=145.0 thtMax=159.5 ptmin=0.1 pRes=0.04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thtRes=0.006 phiRes=0.007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efficiency=0.25"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ScSttMvd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thtMin=20.9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thtMax=145.0 ptmin=0.1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pRes=0.02 thtRes=0.001 phiRes=0.001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efficiency=0.85"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ScSttMvdGem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"thtMin=7.8   thtMax=20.9  ptmin=0.1 pRes=0.02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thtRes=0.001 phiRes=0.001 efficiency=0.85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ScMvdGem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"thtMin=5.0   thtMax=7.8   ptmin=0.1 pRes=0.03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thtRes=0.001 phiRes=0.001 efficiency=0.60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de-DE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EmcFwCap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thtMin=10.0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thtMax=22.0  Emin=0.01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dist=2.5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fSim-&gt;AddDetector("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EmcBarrel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"thtMin=22.0  thtMax=142.0 Emin=0.01 barrelRadius=0.5"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EmcBwCap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thtMin=142.0 thtMax=160.0 Emin=0.01 dist=0.7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DrcBarrel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thtMin=22.0 thtMax=140.0 dthtc=0.01 nPhotMin=5 effNPhotons=0.075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fSim-</a:t>
            </a:r>
            <a:r>
              <a:rPr lang="de-DE" sz="1200">
                <a:latin typeface="Consolas" panose="020B0609020204030204" pitchFamily="49" charset="0"/>
                <a:cs typeface="Consolas" panose="020B0609020204030204" pitchFamily="49" charset="0"/>
              </a:rPr>
              <a:t>&gt;AddDetector("</a:t>
            </a:r>
            <a:r>
              <a:rPr lang="de-DE" sz="1200" b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DrcDisc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",  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thtMin=5.0 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thtMax=22.0  dthtc=0.01 </a:t>
            </a:r>
            <a:r>
              <a:rPr lang="de-DE" sz="120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nPhotMin=5 effNPhotons=0.075</a:t>
            </a:r>
            <a:r>
              <a:rPr lang="de-DE" sz="12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20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de-DE" sz="12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Running Fast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tutorials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/thailand2017/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err="1" smtClean="0"/>
              <a:t>Creates</a:t>
            </a:r>
            <a:r>
              <a:rPr lang="de-DE" dirty="0" smtClean="0"/>
              <a:t> same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Simulation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879952"/>
            <a:ext cx="8712968" cy="3493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-l -b -q '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(1000,"signal","pp_jpsi.dec", 7.0, "</a:t>
            </a:r>
            <a:r>
              <a:rPr lang="de-DE" sz="13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pbarpSystem</a:t>
            </a:r>
            <a:r>
              <a:rPr lang="de-DE" sz="13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")'</a:t>
            </a: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de-DE" sz="1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[0]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Attaching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_file0...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*) 0x385f240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.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TFolder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cbmroot;1       Main Folder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BranchList;1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TimeBasedBranchList;1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FairFileHeader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FileHeader;1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TTree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cbmsim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;1        /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cbmroot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TBrowser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671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Running Fast Simulation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tutorials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/thailand2017/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dirty="0" err="1"/>
              <a:t>Creates</a:t>
            </a:r>
            <a:r>
              <a:rPr lang="de-DE" dirty="0"/>
              <a:t> same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Simulation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1879952"/>
            <a:ext cx="8712968" cy="34932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-l -b -q '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tut_fastsim.C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(1000,"signal","pp_jpsi.dec", 7.0, "</a:t>
            </a:r>
            <a:r>
              <a:rPr lang="de-DE" sz="13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pbarpSystem</a:t>
            </a:r>
            <a:r>
              <a:rPr lang="de-DE" sz="13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")'</a:t>
            </a:r>
          </a:p>
          <a:p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de-DE" sz="13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Attaching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_file0...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*) 0x385f240</a:t>
            </a: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[1] .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TFile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*     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signal_fast.root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TFolder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cbmroot;1       Main Folder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BranchList;1 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TList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TimeBasedBranchList;1  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Doubly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linked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FairFileHeader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FileHeader;1</a:t>
            </a:r>
          </a:p>
          <a:p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KEY: </a:t>
            </a:r>
            <a:r>
              <a:rPr lang="de-DE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TTree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e-DE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cbmsim</a:t>
            </a:r>
            <a:r>
              <a:rPr lang="de-DE" sz="1300" dirty="0">
                <a:latin typeface="Consolas" panose="020B0609020204030204" pitchFamily="49" charset="0"/>
                <a:cs typeface="Consolas" panose="020B0609020204030204" pitchFamily="49" charset="0"/>
              </a:rPr>
              <a:t>;1        /</a:t>
            </a:r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cbmroot</a:t>
            </a:r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[1] </a:t>
            </a:r>
            <a:r>
              <a:rPr lang="de-DE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TBrowser</a:t>
            </a:r>
            <a:r>
              <a:rPr lang="de-DE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endParaRPr lang="de-DE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8667" r="35806" b="35333"/>
          <a:stretch/>
        </p:blipFill>
        <p:spPr bwMode="auto">
          <a:xfrm>
            <a:off x="3311418" y="2348880"/>
            <a:ext cx="5869094" cy="43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76056" y="4184271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MC info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76056" y="4546441"/>
            <a:ext cx="1054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Reco cands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53259" y="5158933"/>
            <a:ext cx="677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0000FF"/>
                </a:solidFill>
              </a:rPr>
              <a:t>Event 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&amp; PID 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info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>
            <a:off x="4986046" y="4213987"/>
            <a:ext cx="90010" cy="283012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/>
          <p:cNvSpPr/>
          <p:nvPr/>
        </p:nvSpPr>
        <p:spPr>
          <a:xfrm>
            <a:off x="4994430" y="4538836"/>
            <a:ext cx="90010" cy="283012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rechts 14"/>
          <p:cNvSpPr/>
          <p:nvPr/>
        </p:nvSpPr>
        <p:spPr>
          <a:xfrm>
            <a:off x="5202070" y="4869160"/>
            <a:ext cx="90010" cy="1224136"/>
          </a:xfrm>
          <a:prstGeom prst="rightBrace">
            <a:avLst>
              <a:gd name="adj1" fmla="val 44312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2411760" y="4148703"/>
            <a:ext cx="1152128" cy="67314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use the event generators stand-alone, do:</a:t>
            </a:r>
            <a:b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cd $VMCWORKDIR/tutorials/thailand2017</a:t>
            </a:r>
            <a:b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./prep_generators</a:t>
            </a: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endParaRPr lang="de-DE" sz="180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creates some links and copies files to ./</a:t>
            </a:r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generators</a:t>
            </a: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8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to ./generators to run them</a:t>
            </a:r>
            <a:endParaRPr lang="de-DE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628762"/>
            <a:ext cx="7776864" cy="160043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mkdir generators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$FAIRLIBDIR/../bin/simpleEvtGenRO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$FAIRLIBDIR/../bin/DPMGen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ln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-s $FAIRLIBDIR/../bin/FTFGen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$VMCWORKDIR/pgenerators/EvtGen/EvtGen/Private/evt.pdl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$VMCWORKDIR/pgenerators/EvtGen/EvtGen/Private/DECAY.DEC generators</a:t>
            </a:r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r>
              <a:rPr lang="de-DE" sz="1400" smtClean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de-DE" sz="1400">
                <a:latin typeface="Consolas" panose="020B0609020204030204" pitchFamily="49" charset="0"/>
                <a:cs typeface="Consolas" panose="020B0609020204030204" pitchFamily="49" charset="0"/>
              </a:rPr>
              <a:t>$VMCWORKDIR/pgenerators/FtfEvtGen/Pbar*.mac generators/</a:t>
            </a:r>
            <a:endParaRPr lang="de-D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Analysis with ROOT TTree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ROOT's TTree</a:t>
            </a:r>
          </a:p>
          <a:p>
            <a:pPr lvl="1"/>
            <a:r>
              <a:rPr lang="de-DE" smtClean="0"/>
              <a:t>Imagine as a </a:t>
            </a:r>
            <a:r>
              <a:rPr lang="de-DE" smtClean="0">
                <a:solidFill>
                  <a:srgbClr val="0000FF"/>
                </a:solidFill>
              </a:rPr>
              <a:t>large table </a:t>
            </a:r>
            <a:r>
              <a:rPr lang="de-DE" smtClean="0"/>
              <a:t>with a row per event/combination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Columns </a:t>
            </a:r>
            <a:r>
              <a:rPr lang="de-DE" smtClean="0"/>
              <a:t>are so-called </a:t>
            </a:r>
            <a:r>
              <a:rPr lang="de-DE" smtClean="0">
                <a:solidFill>
                  <a:srgbClr val="0000FF"/>
                </a:solidFill>
              </a:rPr>
              <a:t>branches</a:t>
            </a:r>
            <a:r>
              <a:rPr lang="de-DE" smtClean="0"/>
              <a:t> containing the values</a:t>
            </a:r>
          </a:p>
          <a:p>
            <a:pPr lvl="1"/>
            <a:r>
              <a:rPr lang="de-DE" smtClean="0"/>
              <a:t>Offers simple </a:t>
            </a:r>
            <a:r>
              <a:rPr lang="de-DE" smtClean="0">
                <a:solidFill>
                  <a:srgbClr val="0000FF"/>
                </a:solidFill>
              </a:rPr>
              <a:t>interactive analysis</a:t>
            </a:r>
          </a:p>
          <a:p>
            <a:pPr lvl="1"/>
            <a:r>
              <a:rPr lang="de-DE" smtClean="0"/>
              <a:t>Most powerful command-line feature </a:t>
            </a:r>
            <a:r>
              <a:rPr lang="de-DE" b="1" smtClean="0">
                <a:solidFill>
                  <a:srgbClr val="0000FF"/>
                </a:solidFill>
              </a:rPr>
              <a:t>TTree::Draw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2852936"/>
            <a:ext cx="8261918" cy="36471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smtClean="0">
                <a:latin typeface="Consolas" pitchFamily="49" charset="0"/>
              </a:rPr>
              <a:t>&gt; </a:t>
            </a:r>
            <a:r>
              <a:rPr lang="de-DE" sz="1100" smtClean="0">
                <a:solidFill>
                  <a:srgbClr val="0000FF"/>
                </a:solidFill>
                <a:latin typeface="Consolas" pitchFamily="49" charset="0"/>
              </a:rPr>
              <a:t>root ntp0_dd.root</a:t>
            </a:r>
          </a:p>
          <a:p>
            <a:r>
              <a:rPr lang="en-US" sz="1100">
                <a:latin typeface="Consolas" pitchFamily="49" charset="0"/>
              </a:rPr>
              <a:t>root [0]</a:t>
            </a:r>
          </a:p>
          <a:p>
            <a:r>
              <a:rPr lang="en-US" sz="1100">
                <a:latin typeface="Consolas" pitchFamily="49" charset="0"/>
              </a:rPr>
              <a:t>Attaching file ntp0_dd.root as _file0...</a:t>
            </a:r>
          </a:p>
          <a:p>
            <a:r>
              <a:rPr lang="en-US" sz="1100" smtClean="0">
                <a:latin typeface="Consolas" pitchFamily="49" charset="0"/>
              </a:rPr>
              <a:t>root </a:t>
            </a:r>
            <a:r>
              <a:rPr lang="en-US" sz="1100">
                <a:latin typeface="Consolas" pitchFamily="49" charset="0"/>
              </a:rPr>
              <a:t>[1] .ls</a:t>
            </a:r>
          </a:p>
          <a:p>
            <a:r>
              <a:rPr lang="en-US" sz="1100">
                <a:latin typeface="Consolas" pitchFamily="49" charset="0"/>
              </a:rPr>
              <a:t>TFile**         ntp0_dd.root    chain files</a:t>
            </a:r>
          </a:p>
          <a:p>
            <a:r>
              <a:rPr lang="en-US" sz="1100">
                <a:latin typeface="Consolas" pitchFamily="49" charset="0"/>
              </a:rPr>
              <a:t> TFile*         ntp0_dd.root    chain files</a:t>
            </a:r>
          </a:p>
          <a:p>
            <a:r>
              <a:rPr lang="en-US" sz="1100">
                <a:latin typeface="Consolas" pitchFamily="49" charset="0"/>
              </a:rPr>
              <a:t>  KEY: </a:t>
            </a:r>
            <a:r>
              <a:rPr lang="en-US" sz="1100" b="1">
                <a:solidFill>
                  <a:srgbClr val="CC3399"/>
                </a:solidFill>
                <a:latin typeface="Consolas" pitchFamily="49" charset="0"/>
              </a:rPr>
              <a:t>TTree    ntp0;1  D0-&gt;K- pi+</a:t>
            </a:r>
          </a:p>
          <a:p>
            <a:r>
              <a:rPr lang="en-US" sz="1100">
                <a:latin typeface="Consolas" pitchFamily="49" charset="0"/>
              </a:rPr>
              <a:t>root [2] </a:t>
            </a:r>
            <a:r>
              <a:rPr lang="en-US" sz="1100">
                <a:solidFill>
                  <a:srgbClr val="0000FF"/>
                </a:solidFill>
                <a:latin typeface="Consolas" pitchFamily="49" charset="0"/>
              </a:rPr>
              <a:t>ntp0-&gt;GetEntries</a:t>
            </a:r>
            <a:r>
              <a:rPr lang="en-US" sz="1100" smtClean="0">
                <a:solidFill>
                  <a:srgbClr val="0000FF"/>
                </a:solidFill>
                <a:latin typeface="Consolas" pitchFamily="49" charset="0"/>
              </a:rPr>
              <a:t>()</a:t>
            </a:r>
            <a:r>
              <a:rPr lang="en-US" sz="1100" smtClean="0">
                <a:latin typeface="Consolas" pitchFamily="49" charset="0"/>
              </a:rPr>
              <a:t>  </a:t>
            </a:r>
            <a:r>
              <a:rPr lang="en-US" sz="1100" smtClean="0">
                <a:solidFill>
                  <a:srgbClr val="008000"/>
                </a:solidFill>
                <a:latin typeface="Consolas" pitchFamily="49" charset="0"/>
              </a:rPr>
              <a:t>// get number of events/entries in TTree</a:t>
            </a:r>
            <a:endParaRPr lang="en-US" sz="11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en-US" sz="1100">
                <a:latin typeface="Consolas" pitchFamily="49" charset="0"/>
              </a:rPr>
              <a:t>(Long64_t) </a:t>
            </a:r>
            <a:r>
              <a:rPr lang="en-US" sz="1100" smtClean="0">
                <a:latin typeface="Consolas" pitchFamily="49" charset="0"/>
              </a:rPr>
              <a:t>1710036</a:t>
            </a:r>
          </a:p>
          <a:p>
            <a:r>
              <a:rPr lang="de-DE" sz="1100">
                <a:latin typeface="Consolas" pitchFamily="49" charset="0"/>
              </a:rPr>
              <a:t>root </a:t>
            </a:r>
            <a:r>
              <a:rPr lang="de-DE" sz="1100" smtClean="0">
                <a:latin typeface="Consolas" pitchFamily="49" charset="0"/>
              </a:rPr>
              <a:t>[3] </a:t>
            </a:r>
            <a:r>
              <a:rPr lang="de-DE" sz="1100">
                <a:solidFill>
                  <a:srgbClr val="0000FF"/>
                </a:solidFill>
                <a:latin typeface="Consolas" pitchFamily="49" charset="0"/>
              </a:rPr>
              <a:t>ntp0-&gt;Print</a:t>
            </a:r>
            <a:r>
              <a:rPr lang="de-DE" sz="1100" smtClean="0">
                <a:solidFill>
                  <a:srgbClr val="0000FF"/>
                </a:solidFill>
                <a:latin typeface="Consolas" pitchFamily="49" charset="0"/>
              </a:rPr>
              <a:t>()       </a:t>
            </a:r>
            <a:r>
              <a:rPr lang="de-DE" sz="1100" smtClean="0">
                <a:solidFill>
                  <a:srgbClr val="008000"/>
                </a:solidFill>
                <a:latin typeface="Consolas" pitchFamily="49" charset="0"/>
              </a:rPr>
              <a:t>// get information about branches</a:t>
            </a:r>
            <a:endParaRPr lang="de-DE" sz="11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100">
                <a:latin typeface="Consolas" pitchFamily="49" charset="0"/>
              </a:rPr>
              <a:t>******************************************************************************</a:t>
            </a:r>
          </a:p>
          <a:p>
            <a:r>
              <a:rPr lang="de-DE" sz="1100">
                <a:latin typeface="Consolas" pitchFamily="49" charset="0"/>
              </a:rPr>
              <a:t>*Tree    :ntp0      : D0-&gt;K- pi+                                             *</a:t>
            </a:r>
          </a:p>
          <a:p>
            <a:r>
              <a:rPr lang="de-DE" sz="1100">
                <a:latin typeface="Consolas" pitchFamily="49" charset="0"/>
              </a:rPr>
              <a:t>*Entries :  1710036 : Total =      1006429833 bytes  File  Size =  573205551 *</a:t>
            </a:r>
          </a:p>
          <a:p>
            <a:r>
              <a:rPr lang="de-DE" sz="1100">
                <a:latin typeface="Consolas" pitchFamily="49" charset="0"/>
              </a:rPr>
              <a:t>*        :          : Tree compression factor =   1.76                       *</a:t>
            </a:r>
          </a:p>
          <a:p>
            <a:r>
              <a:rPr lang="de-DE" sz="1100">
                <a:latin typeface="Consolas" pitchFamily="49" charset="0"/>
              </a:rPr>
              <a:t>******************************************************************************</a:t>
            </a:r>
          </a:p>
          <a:p>
            <a:r>
              <a:rPr lang="de-DE" sz="1100">
                <a:latin typeface="Consolas" pitchFamily="49" charset="0"/>
              </a:rPr>
              <a:t>*Br    0 :ev        : ev/I                                                   *</a:t>
            </a:r>
          </a:p>
          <a:p>
            <a:r>
              <a:rPr lang="de-DE" sz="1100">
                <a:latin typeface="Consolas" pitchFamily="49" charset="0"/>
              </a:rPr>
              <a:t>*Entries :  1710036 : Total  Size=    6846211 bytes  File Size  =    1994787 *</a:t>
            </a:r>
          </a:p>
          <a:p>
            <a:r>
              <a:rPr lang="de-DE" sz="1100">
                <a:latin typeface="Consolas" pitchFamily="49" charset="0"/>
              </a:rPr>
              <a:t>*Baskets :       65 : Basket Size=     391168 bytes  Compression=   3.43     </a:t>
            </a:r>
            <a:r>
              <a:rPr lang="de-DE" sz="1100" smtClean="0">
                <a:latin typeface="Consolas" pitchFamily="49" charset="0"/>
              </a:rPr>
              <a:t>*</a:t>
            </a:r>
          </a:p>
          <a:p>
            <a:r>
              <a:rPr lang="de-DE" sz="1100" smtClean="0">
                <a:latin typeface="Consolas" pitchFamily="49" charset="0"/>
              </a:rPr>
              <a:t>*............................................................................*</a:t>
            </a:r>
          </a:p>
          <a:p>
            <a:r>
              <a:rPr lang="de-DE" sz="1100" smtClean="0">
                <a:latin typeface="Consolas" pitchFamily="49" charset="0"/>
              </a:rPr>
              <a:t>*Br    1 :cand      : cand/I                                                 *</a:t>
            </a:r>
          </a:p>
          <a:p>
            <a:r>
              <a:rPr lang="de-DE" sz="1100" smtClean="0">
                <a:latin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770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Take a </a:t>
            </a:r>
            <a:r>
              <a:rPr lang="de-DE" dirty="0" err="1">
                <a:solidFill>
                  <a:prstClr val="black"/>
                </a:solidFill>
              </a:rPr>
              <a:t>look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err="1">
                <a:solidFill>
                  <a:prstClr val="black"/>
                </a:solidFill>
              </a:rPr>
              <a:t>to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#7 - #9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Write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err="1" smtClean="0"/>
              <a:t>for</a:t>
            </a:r>
            <a:r>
              <a:rPr lang="de-DE" smtClean="0"/>
              <a:t> an arbitrary channel (or use existing)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EvtGen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DPM at same </a:t>
            </a:r>
            <a:r>
              <a:rPr lang="de-DE" dirty="0" err="1" smtClean="0"/>
              <a:t>energy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final </a:t>
            </a:r>
            <a:r>
              <a:rPr lang="de-DE" dirty="0" err="1" smtClean="0"/>
              <a:t>states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Run </a:t>
            </a:r>
            <a:r>
              <a:rPr lang="de-DE" dirty="0" err="1" smtClean="0"/>
              <a:t>FastSimulation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same </a:t>
            </a:r>
            <a:r>
              <a:rPr lang="de-DE" dirty="0" err="1" smtClean="0"/>
              <a:t>inputs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Compare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fast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4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tree-&gt;Draw("v1")</a:t>
            </a:r>
            <a:r>
              <a:rPr lang="de-DE" sz="1300">
                <a:solidFill>
                  <a:srgbClr val="0000FF"/>
                </a:solidFill>
                <a:latin typeface="Consolas" pitchFamily="49" charset="0"/>
              </a:rPr>
              <a:t>   </a:t>
            </a:r>
            <a:r>
              <a:rPr lang="de-DE" sz="1300" smtClean="0">
                <a:solidFill>
                  <a:srgbClr val="0000FF"/>
                </a:solidFill>
                <a:latin typeface="Consolas" pitchFamily="49" charset="0"/>
              </a:rPr>
              <a:t>           </a:t>
            </a:r>
            <a:r>
              <a:rPr lang="de-DE" sz="1300" smtClean="0">
                <a:latin typeface="Consolas" pitchFamily="49" charset="0"/>
              </a:rPr>
              <a:t>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v2:v3")        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v1","v1&gt;1")    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v1&gt;&gt;h(20,2,5)")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TTree::Draw Basics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r>
              <a:rPr lang="de-DE" smtClean="0"/>
              <a:t>TTree::Draw syntax</a:t>
            </a:r>
            <a:r>
              <a:rPr lang="de-DE" sz="1400" smtClean="0"/>
              <a:t/>
            </a:r>
            <a:br>
              <a:rPr lang="de-DE" sz="1400" smtClean="0"/>
            </a:b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t-&gt;Draw(expression(s) [,cut,option,nentries,firstentry])</a:t>
            </a:r>
          </a:p>
          <a:p>
            <a:pPr>
              <a:spcBef>
                <a:spcPts val="1200"/>
              </a:spcBef>
            </a:pPr>
            <a:r>
              <a:rPr lang="de-DE" sz="1800" smtClean="0">
                <a:cs typeface="Consolas" panose="020B0609020204030204" pitchFamily="49" charset="0"/>
              </a:rPr>
              <a:t>Some examples:</a:t>
            </a:r>
            <a:endParaRPr lang="de-DE"/>
          </a:p>
          <a:p>
            <a:pPr marL="0" indent="0" algn="ctr">
              <a:buNone/>
            </a:pPr>
            <a:endParaRPr lang="de-DE" sz="180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520" y="2060848"/>
            <a:ext cx="8568952" cy="21929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[0] tree-&gt;Draw("v1")   </a:t>
            </a:r>
            <a:r>
              <a:rPr lang="de-DE" sz="1300" smtClean="0">
                <a:latin typeface="Consolas" pitchFamily="49" charset="0"/>
              </a:rPr>
              <a:t>           // distribution </a:t>
            </a:r>
            <a:r>
              <a:rPr lang="de-DE" sz="1300">
                <a:latin typeface="Consolas" pitchFamily="49" charset="0"/>
              </a:rPr>
              <a:t>of </a:t>
            </a:r>
            <a:r>
              <a:rPr lang="de-DE" sz="1300" smtClean="0">
                <a:latin typeface="Consolas" pitchFamily="49" charset="0"/>
              </a:rPr>
              <a:t>variable 'v1' (auto-range histo)</a:t>
            </a:r>
            <a:endParaRPr lang="de-DE" sz="1300">
              <a:latin typeface="Consolas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[1] tree-&gt;Draw("</a:t>
            </a:r>
            <a:r>
              <a:rPr lang="de-DE" sz="1300" smtClean="0">
                <a:latin typeface="Consolas" pitchFamily="49" charset="0"/>
              </a:rPr>
              <a:t>v2:v3")           // 'v1</a:t>
            </a:r>
            <a:r>
              <a:rPr lang="de-DE" sz="1300">
                <a:latin typeface="Consolas" pitchFamily="49" charset="0"/>
              </a:rPr>
              <a:t>' vs. 'v2' -&gt; correlation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[2] </a:t>
            </a:r>
            <a:r>
              <a:rPr lang="de-DE" sz="1300">
                <a:latin typeface="Consolas" pitchFamily="49" charset="0"/>
              </a:rPr>
              <a:t>tree-&gt;Draw("</a:t>
            </a:r>
            <a:r>
              <a:rPr lang="de-DE" sz="1300" smtClean="0">
                <a:latin typeface="Consolas" pitchFamily="49" charset="0"/>
              </a:rPr>
              <a:t>v1","v1&gt;1")       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only for cases when 'v1&gt;1'</a:t>
            </a:r>
          </a:p>
          <a:p>
            <a:pPr>
              <a:lnSpc>
                <a:spcPct val="150000"/>
              </a:lnSpc>
            </a:pPr>
            <a:r>
              <a:rPr lang="de-DE" sz="1300">
                <a:latin typeface="Consolas" pitchFamily="49" charset="0"/>
              </a:rPr>
              <a:t>root </a:t>
            </a:r>
            <a:r>
              <a:rPr lang="de-DE" sz="1300" smtClean="0">
                <a:latin typeface="Consolas" pitchFamily="49" charset="0"/>
              </a:rPr>
              <a:t>[3] </a:t>
            </a:r>
            <a:r>
              <a:rPr lang="de-DE" sz="1300" b="1">
                <a:solidFill>
                  <a:srgbClr val="0000FF"/>
                </a:solidFill>
                <a:latin typeface="Consolas" pitchFamily="49" charset="0"/>
              </a:rPr>
              <a:t>tree-&gt;Draw("</a:t>
            </a:r>
            <a:r>
              <a:rPr lang="de-DE" sz="1300" b="1" smtClean="0">
                <a:solidFill>
                  <a:srgbClr val="0000FF"/>
                </a:solidFill>
                <a:latin typeface="Consolas" pitchFamily="49" charset="0"/>
              </a:rPr>
              <a:t>v1&gt;&gt;h(20,2,5)")   </a:t>
            </a:r>
            <a:r>
              <a:rPr lang="de-DE" sz="1300" smtClean="0">
                <a:latin typeface="Consolas" pitchFamily="49" charset="0"/>
              </a:rPr>
              <a:t>// 'v1</a:t>
            </a:r>
            <a:r>
              <a:rPr lang="de-DE" sz="1300">
                <a:latin typeface="Consolas" pitchFamily="49" charset="0"/>
              </a:rPr>
              <a:t>' </a:t>
            </a:r>
            <a:r>
              <a:rPr lang="de-DE" sz="1300" smtClean="0">
                <a:latin typeface="Consolas" pitchFamily="49" charset="0"/>
              </a:rPr>
              <a:t>in histogram with </a:t>
            </a:r>
            <a:r>
              <a:rPr lang="de-DE" sz="1300">
                <a:latin typeface="Consolas" pitchFamily="49" charset="0"/>
              </a:rPr>
              <a:t>2</a:t>
            </a:r>
            <a:r>
              <a:rPr lang="de-DE" sz="1300" smtClean="0">
                <a:latin typeface="Consolas" pitchFamily="49" charset="0"/>
              </a:rPr>
              <a:t>0 bins, range [2..5]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[4] tree-&gt;Draw("sqrt(v1+v2^2)")   // result of formula for each event (auto-range)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[5] tree-&gt;Draw("v2:v3","","col")  // 2D histogram with color map instead scatter plot</a:t>
            </a:r>
          </a:p>
          <a:p>
            <a:pPr>
              <a:lnSpc>
                <a:spcPct val="150000"/>
              </a:lnSpc>
            </a:pPr>
            <a:r>
              <a:rPr lang="de-DE" sz="1300" smtClean="0">
                <a:latin typeface="Consolas" pitchFamily="49" charset="0"/>
              </a:rPr>
              <a:t>root [6] tree-&gt;Draw("v3","","",100)    // first 100 entries of v3</a:t>
            </a:r>
          </a:p>
        </p:txBody>
      </p:sp>
      <p:pic>
        <p:nvPicPr>
          <p:cNvPr id="1027" name="Picture 3" descr="D:\work\vorlesung\2017Jul_ComputingWorkshopThailand\fig\ttree_root_e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3756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ork\vorlesung\2017Jul_ComputingWorkshopThailand\fig\ttree_root_ex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0932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vorlesung\2017Jul_ComputingWorkshopThailand\fig\ttree_root_ex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9580"/>
            <a:ext cx="2455460" cy="21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work\vorlesung\2017Jul_ComputingWorkshopThailand\fig\ttree_root_ex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18"/>
            <a:ext cx="2520280" cy="22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,82126"/>
  <p:tag name="ORIGINALWIDTH" val="719,7074"/>
  <p:tag name="LATEXADDIN" val="\documentclass{article}&#10;\usepackage{amsmath}&#10;\pagestyle{empty}&#10;\begin{document}&#10;\[&#10;\frac{S_d}{B_d} = &#10;\frac{{\cal L}\cdot \sigma_S\cdot f_{BR}\cdot \varepsilon_S}&#10;{{\cal L}\cdot \sigma_B\cdot \varepsilon_B}&gt;r\,,\quad&#10;\varepsilon_B = \frac{B}{B_0}\,,\,&#10;\frac{\Delta B}{B} = \frac{1}{\sqrt{B}} &lt; \Delta_{rel}&#10;\]&#10;\end{document}"/>
  <p:tag name="IGUANATEXSIZE" val="20"/>
  <p:tag name="IGUANATEXCURSOR" val="230"/>
  <p:tag name="TRANSPARENCY" val="Wahr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5,5413"/>
  <p:tag name="ORIGINALWIDTH" val="2016,282"/>
  <p:tag name="LATEXADDIN" val="\documentclass{article}&#10;\usepackage{amsmath}&#10;\usepackage{color}&#10;\pagestyle{empty}&#10;\begin{document}&#10;\[\textcolor{blue}{&#10;\varepsilon_B &lt; \frac{\sigma_S\cdot f_{BR}\cdot \varepsilon_S}{\sigma_B\cdot r}\,,\quad &#10;B_0 &gt; &#10;\frac{1}&#10;{\varepsilon_B\cdot\Delta_{rel}^2}&#10;}\]&#10;\end{document}"/>
  <p:tag name="IGUANATEXSIZE" val="20"/>
  <p:tag name="IGUANATEXCURSOR" val="243"/>
  <p:tag name="TRANSPARENCY" val="Wahr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4226</Words>
  <Application>Microsoft Office PowerPoint</Application>
  <PresentationFormat>Bildschirmpräsentation (4:3)</PresentationFormat>
  <Paragraphs>830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9" baseType="lpstr">
      <vt:lpstr>Arial</vt:lpstr>
      <vt:lpstr>Verdana</vt:lpstr>
      <vt:lpstr>Lucida Console</vt:lpstr>
      <vt:lpstr>Arev Sans</vt:lpstr>
      <vt:lpstr>Calibri</vt:lpstr>
      <vt:lpstr>Consolas</vt:lpstr>
      <vt:lpstr>Arial Unicode MS</vt:lpstr>
      <vt:lpstr>Larissa-Design</vt:lpstr>
      <vt:lpstr>Physics Analysis Concepts with PandaRoot (3)</vt:lpstr>
      <vt:lpstr>Topics</vt:lpstr>
      <vt:lpstr>EFFECTIVE ANALYSIS ROOT TREES</vt:lpstr>
      <vt:lpstr>Analysis with ROOT TTree</vt:lpstr>
      <vt:lpstr>Analysis with ROOT TTree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TTree::Draw Basics</vt:lpstr>
      <vt:lpstr>EVENT/PARTICLE GENERATORS</vt:lpstr>
      <vt:lpstr>Important Particle Generators in PANDA</vt:lpstr>
      <vt:lpstr>EvtGen - Properties</vt:lpstr>
      <vt:lpstr>EvtGen - Properties</vt:lpstr>
      <vt:lpstr>EvtGen - Particles and Decays</vt:lpstr>
      <vt:lpstr>EvtGen - Aliases and Decay-Models</vt:lpstr>
      <vt:lpstr>EvtGen - CAVEAT: Long Living Particles</vt:lpstr>
      <vt:lpstr>DPM (Dual Parton Model) - Studying Background</vt:lpstr>
      <vt:lpstr>DPM (Dual Parton Model) - Studying Background</vt:lpstr>
      <vt:lpstr>FTF - Background with proton and nuclear targets</vt:lpstr>
      <vt:lpstr>Insertion: Online p Cross Section DB</vt:lpstr>
      <vt:lpstr>Insertion: Online p Cross Section DB</vt:lpstr>
      <vt:lpstr>Insertion: Online p Cross Section DB</vt:lpstr>
      <vt:lpstr>Insertion: Online p Cross Section DB</vt:lpstr>
      <vt:lpstr>Insertion: Online p Cross Section DB</vt:lpstr>
      <vt:lpstr>Insertion 2: Number of Events to Simulate</vt:lpstr>
      <vt:lpstr>Box Generator - The Particle Gun</vt:lpstr>
      <vt:lpstr>Box Generator - The Particle Gun</vt:lpstr>
      <vt:lpstr>GENERATION AND SIMULATION</vt:lpstr>
      <vt:lpstr>Generation and Simulation</vt:lpstr>
      <vt:lpstr>EvtGen - Stand-alone Usage</vt:lpstr>
      <vt:lpstr>EvtGen - ROOT Output</vt:lpstr>
      <vt:lpstr>EvtGen - ROOT Output</vt:lpstr>
      <vt:lpstr>DPM - Stand-alone Usage</vt:lpstr>
      <vt:lpstr>DPM - ROOT Output</vt:lpstr>
      <vt:lpstr>DPM - ROOT Output</vt:lpstr>
      <vt:lpstr>Fast Simulations - Motivation</vt:lpstr>
      <vt:lpstr>FastSim - Concept</vt:lpstr>
      <vt:lpstr>FastSim - Acceptance Modelling</vt:lpstr>
      <vt:lpstr>FastSim - Detector Modules</vt:lpstr>
      <vt:lpstr>FastSim - Detector Parameters/Response</vt:lpstr>
      <vt:lpstr>FastSim - Free Detector Configuration</vt:lpstr>
      <vt:lpstr>Running Fast Simulation</vt:lpstr>
      <vt:lpstr>Running Fast Simulation</vt:lpstr>
      <vt:lpstr>EXERCISES</vt:lpstr>
      <vt:lpstr>Exercises Preparations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340</cp:revision>
  <dcterms:created xsi:type="dcterms:W3CDTF">2010-05-26T11:15:16Z</dcterms:created>
  <dcterms:modified xsi:type="dcterms:W3CDTF">2017-07-03T15:45:02Z</dcterms:modified>
</cp:coreProperties>
</file>