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vml" ContentType="application/vnd.openxmlformats-officedocument.vmlDrawin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63" r:id="rId2"/>
    <p:sldId id="264" r:id="rId3"/>
    <p:sldId id="296" r:id="rId4"/>
    <p:sldId id="265" r:id="rId5"/>
    <p:sldId id="266" r:id="rId6"/>
    <p:sldId id="267" r:id="rId7"/>
    <p:sldId id="270" r:id="rId8"/>
    <p:sldId id="271" r:id="rId9"/>
    <p:sldId id="272" r:id="rId10"/>
    <p:sldId id="316" r:id="rId11"/>
    <p:sldId id="273" r:id="rId12"/>
    <p:sldId id="274" r:id="rId13"/>
    <p:sldId id="268" r:id="rId14"/>
    <p:sldId id="308" r:id="rId15"/>
    <p:sldId id="294" r:id="rId16"/>
    <p:sldId id="269" r:id="rId17"/>
    <p:sldId id="295" r:id="rId18"/>
    <p:sldId id="297" r:id="rId19"/>
    <p:sldId id="298" r:id="rId20"/>
    <p:sldId id="322" r:id="rId21"/>
    <p:sldId id="302" r:id="rId22"/>
    <p:sldId id="321" r:id="rId23"/>
    <p:sldId id="303" r:id="rId24"/>
    <p:sldId id="310" r:id="rId25"/>
    <p:sldId id="311" r:id="rId26"/>
    <p:sldId id="312" r:id="rId27"/>
    <p:sldId id="318" r:id="rId28"/>
    <p:sldId id="304" r:id="rId29"/>
    <p:sldId id="309" r:id="rId30"/>
    <p:sldId id="324" r:id="rId31"/>
    <p:sldId id="315" r:id="rId32"/>
    <p:sldId id="323" r:id="rId33"/>
    <p:sldId id="307" r:id="rId34"/>
    <p:sldId id="313" r:id="rId35"/>
    <p:sldId id="314" r:id="rId36"/>
    <p:sldId id="319" r:id="rId37"/>
    <p:sldId id="320" r:id="rId38"/>
    <p:sldId id="301" r:id="rId39"/>
  </p:sldIdLst>
  <p:sldSz cx="9144000" cy="6858000" type="screen4x3"/>
  <p:notesSz cx="6794500" cy="9906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EDFF"/>
    <a:srgbClr val="3136FF"/>
    <a:srgbClr val="8D8F94"/>
    <a:srgbClr val="515355"/>
    <a:srgbClr val="3A6F8A"/>
    <a:srgbClr val="DCDCDC"/>
    <a:srgbClr val="E7E7E7"/>
    <a:srgbClr val="B9BBC0"/>
    <a:srgbClr val="005B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70" autoAdjust="0"/>
    <p:restoredTop sz="82122" autoAdjust="0"/>
  </p:normalViewPr>
  <p:slideViewPr>
    <p:cSldViewPr>
      <p:cViewPr>
        <p:scale>
          <a:sx n="70" d="100"/>
          <a:sy n="70" d="100"/>
        </p:scale>
        <p:origin x="-1984" y="-384"/>
      </p:cViewPr>
      <p:guideLst>
        <p:guide orient="horz" pos="4176"/>
        <p:guide orient="horz" pos="1392"/>
        <p:guide orient="horz" pos="144"/>
        <p:guide orient="horz"/>
        <p:guide orient="horz" pos="672"/>
        <p:guide pos="5759"/>
        <p:guide pos="480"/>
        <p:guide pos="4704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53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17" y="0"/>
            <a:ext cx="2944283" cy="53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1095"/>
            <a:ext cx="2944283" cy="53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17" y="9411095"/>
            <a:ext cx="2944283" cy="53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7BD4CAD-8F8A-4058-9B05-1B2390AB2EC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7494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645" y="0"/>
            <a:ext cx="2944283" cy="49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2950"/>
            <a:ext cx="4951412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548"/>
            <a:ext cx="5435600" cy="4457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515"/>
            <a:ext cx="2944283" cy="49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645" y="9409515"/>
            <a:ext cx="2944283" cy="49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E92B8FC-7748-402F-93AD-E4B758DDD95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58814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2B8FC-7748-402F-93AD-E4B758DDD959}" type="slidenum">
              <a:rPr lang="de-DE" smtClean="0"/>
              <a:pPr/>
              <a:t>1</a:t>
            </a:fld>
            <a:endParaRPr 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png"/><Relationship Id="rId1" Type="http://schemas.openxmlformats.org/officeDocument/2006/relationships/vmlDrawing" Target="../drawings/vmlDrawing2.v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0" name="Rectangle 28"/>
          <p:cNvSpPr>
            <a:spLocks noChangeArrowheads="1"/>
          </p:cNvSpPr>
          <p:nvPr userDrawn="1"/>
        </p:nvSpPr>
        <p:spPr bwMode="auto">
          <a:xfrm>
            <a:off x="-1588" y="2286000"/>
            <a:ext cx="9144001" cy="4572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solidFill>
                <a:srgbClr val="005B82"/>
              </a:solidFill>
              <a:ea typeface="ＭＳ Ｐゴシック" charset="-128"/>
            </a:endParaRPr>
          </a:p>
        </p:txBody>
      </p:sp>
      <p:sp>
        <p:nvSpPr>
          <p:cNvPr id="3103" name="Rectangle 31"/>
          <p:cNvSpPr>
            <a:spLocks noChangeArrowheads="1"/>
          </p:cNvSpPr>
          <p:nvPr userDrawn="1"/>
        </p:nvSpPr>
        <p:spPr bwMode="auto">
          <a:xfrm>
            <a:off x="0" y="2286000"/>
            <a:ext cx="125413" cy="2286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104" name="Rectangle 32"/>
          <p:cNvSpPr>
            <a:spLocks noChangeArrowheads="1"/>
          </p:cNvSpPr>
          <p:nvPr userDrawn="1"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ea typeface="ＭＳ Ｐゴシック" charset="-128"/>
            </a:endParaRPr>
          </a:p>
        </p:txBody>
      </p:sp>
      <p:sp>
        <p:nvSpPr>
          <p:cNvPr id="3115" name="Rectangle 43"/>
          <p:cNvSpPr>
            <a:spLocks noChangeArrowheads="1"/>
          </p:cNvSpPr>
          <p:nvPr userDrawn="1"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ea typeface="ＭＳ Ｐゴシック" charset="-128"/>
            </a:endParaRPr>
          </a:p>
        </p:txBody>
      </p:sp>
      <p:sp>
        <p:nvSpPr>
          <p:cNvPr id="3116" name="Rectangle 44"/>
          <p:cNvSpPr>
            <a:spLocks noChangeArrowheads="1"/>
          </p:cNvSpPr>
          <p:nvPr userDrawn="1"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117" name="Rectangle 45"/>
          <p:cNvSpPr>
            <a:spLocks noChangeArrowheads="1"/>
          </p:cNvSpPr>
          <p:nvPr userDrawn="1"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ea typeface="ＭＳ Ｐゴシック" charset="-128"/>
            </a:endParaRPr>
          </a:p>
        </p:txBody>
      </p:sp>
      <p:sp>
        <p:nvSpPr>
          <p:cNvPr id="3123" name="Text Box 51"/>
          <p:cNvSpPr txBox="1">
            <a:spLocks noChangeArrowheads="1"/>
          </p:cNvSpPr>
          <p:nvPr userDrawn="1"/>
        </p:nvSpPr>
        <p:spPr bwMode="auto">
          <a:xfrm>
            <a:off x="719138" y="5048250"/>
            <a:ext cx="38100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fld id="{586F53E7-1F83-4E1F-818E-07A90382E93B}" type="datetime4">
              <a:rPr lang="de-DE" sz="1400">
                <a:solidFill>
                  <a:srgbClr val="F4F4F4"/>
                </a:solidFill>
                <a:ea typeface="ＭＳ Ｐゴシック" charset="-128"/>
              </a:rPr>
              <a:pPr>
                <a:spcBef>
                  <a:spcPct val="50000"/>
                </a:spcBef>
              </a:pPr>
              <a:t>Juli 6, 2017</a:t>
            </a:fld>
            <a:endParaRPr lang="de-DE" sz="1400">
              <a:solidFill>
                <a:srgbClr val="F4F4F4"/>
              </a:solidFill>
              <a:ea typeface="ＭＳ Ｐゴシック" charset="-128"/>
            </a:endParaRPr>
          </a:p>
        </p:txBody>
      </p:sp>
      <p:pic>
        <p:nvPicPr>
          <p:cNvPr id="3126" name="Picture 54" descr="Logo_FZ_Jülich_NEU_rgb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54000"/>
            <a:ext cx="2514600" cy="814388"/>
          </a:xfrm>
          <a:prstGeom prst="rect">
            <a:avLst/>
          </a:prstGeom>
          <a:noFill/>
        </p:spPr>
      </p:pic>
      <p:sp>
        <p:nvSpPr>
          <p:cNvPr id="3128" name="Text Box 56"/>
          <p:cNvSpPr txBox="1">
            <a:spLocks noChangeArrowheads="1"/>
          </p:cNvSpPr>
          <p:nvPr userDrawn="1"/>
        </p:nvSpPr>
        <p:spPr bwMode="auto">
          <a:xfrm rot="-5400000">
            <a:off x="-1079500" y="933450"/>
            <a:ext cx="2476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900">
                <a:solidFill>
                  <a:srgbClr val="005B82"/>
                </a:solidFill>
                <a:latin typeface="Arial MT Bd" charset="0"/>
              </a:rPr>
              <a:t>Mitglied der Helmholtz-Gemeinschaft</a:t>
            </a:r>
          </a:p>
        </p:txBody>
      </p:sp>
      <p:sp>
        <p:nvSpPr>
          <p:cNvPr id="3130" name="Rectangle 58"/>
          <p:cNvSpPr>
            <a:spLocks noGrp="1" noChangeArrowheads="1"/>
          </p:cNvSpPr>
          <p:nvPr>
            <p:ph type="ctrTitle" sz="quarter"/>
          </p:nvPr>
        </p:nvSpPr>
        <p:spPr>
          <a:xfrm>
            <a:off x="719138" y="3070225"/>
            <a:ext cx="7772400" cy="719138"/>
          </a:xfrm>
        </p:spPr>
        <p:txBody>
          <a:bodyPr/>
          <a:lstStyle>
            <a:lvl1pPr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131" name="Rectangle 5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19138" y="3860800"/>
            <a:ext cx="7740650" cy="647700"/>
          </a:xfrm>
        </p:spPr>
        <p:txBody>
          <a:bodyPr/>
          <a:lstStyle>
            <a:lvl1pPr marL="0" indent="0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graphicFrame>
        <p:nvGraphicFramePr>
          <p:cNvPr id="202754" name="Object 2"/>
          <p:cNvGraphicFramePr>
            <a:graphicFrameLocks noChangeAspect="1"/>
          </p:cNvGraphicFramePr>
          <p:nvPr/>
        </p:nvGraphicFramePr>
        <p:xfrm>
          <a:off x="642910" y="357166"/>
          <a:ext cx="2674992" cy="642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04" name="Bitmap" r:id="rId4" imgW="1905266" imgH="457143" progId="PBrush">
                  <p:embed/>
                </p:oleObj>
              </mc:Choice>
              <mc:Fallback>
                <p:oleObj name="Bitmap" r:id="rId4" imgW="1905266" imgH="457143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10" y="357166"/>
                        <a:ext cx="2674992" cy="6429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8438" y="609600"/>
            <a:ext cx="1943100" cy="54102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19138" y="609600"/>
            <a:ext cx="5676900" cy="54102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428612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3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153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vmlDrawing" Target="../drawings/vmlDrawing1.vml"/><Relationship Id="rId14" Type="http://schemas.openxmlformats.org/officeDocument/2006/relationships/image" Target="../media/image2.png"/><Relationship Id="rId15" Type="http://schemas.openxmlformats.org/officeDocument/2006/relationships/oleObject" Target="../embeddings/oleObject1.bin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714348" y="71414"/>
            <a:ext cx="6643734" cy="57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10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000108"/>
            <a:ext cx="7772400" cy="5019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81" name="Rectangle 57"/>
          <p:cNvSpPr>
            <a:spLocks noChangeArrowheads="1"/>
          </p:cNvSpPr>
          <p:nvPr/>
        </p:nvSpPr>
        <p:spPr bwMode="auto">
          <a:xfrm>
            <a:off x="1588" y="0"/>
            <a:ext cx="125412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ea typeface="ＭＳ Ｐゴシック" charset="-128"/>
            </a:endParaRPr>
          </a:p>
        </p:txBody>
      </p:sp>
      <p:sp>
        <p:nvSpPr>
          <p:cNvPr id="1083" name="Rectangle 59"/>
          <p:cNvSpPr>
            <a:spLocks noChangeArrowheads="1"/>
          </p:cNvSpPr>
          <p:nvPr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ea typeface="ＭＳ Ｐゴシック" charset="-128"/>
            </a:endParaRPr>
          </a:p>
        </p:txBody>
      </p:sp>
      <p:sp>
        <p:nvSpPr>
          <p:cNvPr id="1085" name="Rectangle 61"/>
          <p:cNvSpPr>
            <a:spLocks noChangeArrowheads="1"/>
          </p:cNvSpPr>
          <p:nvPr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ea typeface="ＭＳ Ｐゴシック" charset="-128"/>
            </a:endParaRPr>
          </a:p>
        </p:txBody>
      </p:sp>
      <p:sp>
        <p:nvSpPr>
          <p:cNvPr id="1086" name="Rectangle 62"/>
          <p:cNvSpPr>
            <a:spLocks noChangeArrowheads="1"/>
          </p:cNvSpPr>
          <p:nvPr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087" name="Rectangle 63"/>
          <p:cNvSpPr>
            <a:spLocks noChangeArrowheads="1"/>
          </p:cNvSpPr>
          <p:nvPr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ea typeface="ＭＳ Ｐゴシック" charset="-128"/>
            </a:endParaRPr>
          </a:p>
        </p:txBody>
      </p:sp>
      <p:pic>
        <p:nvPicPr>
          <p:cNvPr id="1094" name="Picture 70" descr="Logo_FZ_Jülich_NEU_rgb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67600" y="127000"/>
            <a:ext cx="1447800" cy="469900"/>
          </a:xfrm>
          <a:prstGeom prst="rect">
            <a:avLst/>
          </a:prstGeom>
          <a:noFill/>
        </p:spPr>
      </p:pic>
      <p:sp>
        <p:nvSpPr>
          <p:cNvPr id="1095" name="Text Box 71"/>
          <p:cNvSpPr txBox="1">
            <a:spLocks noChangeArrowheads="1"/>
          </p:cNvSpPr>
          <p:nvPr/>
        </p:nvSpPr>
        <p:spPr bwMode="auto">
          <a:xfrm>
            <a:off x="539750" y="6477000"/>
            <a:ext cx="7778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fld id="{BD801DE1-14FA-4832-8C83-29B11DD43F9E}" type="datetime4">
              <a:rPr lang="de-DE" sz="1000">
                <a:solidFill>
                  <a:srgbClr val="005B82"/>
                </a:solidFill>
              </a:rPr>
              <a:pPr/>
              <a:t>Juli 6, 2017</a:t>
            </a:fld>
            <a:endParaRPr lang="de-DE" sz="1000" dirty="0">
              <a:solidFill>
                <a:srgbClr val="005B82"/>
              </a:solidFill>
            </a:endParaRPr>
          </a:p>
        </p:txBody>
      </p:sp>
      <p:sp>
        <p:nvSpPr>
          <p:cNvPr id="1096" name="Text Box 72"/>
          <p:cNvSpPr txBox="1">
            <a:spLocks noChangeArrowheads="1"/>
          </p:cNvSpPr>
          <p:nvPr/>
        </p:nvSpPr>
        <p:spPr bwMode="auto">
          <a:xfrm>
            <a:off x="8328025" y="6477000"/>
            <a:ext cx="5651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de-DE" sz="1000">
                <a:solidFill>
                  <a:srgbClr val="005B82"/>
                </a:solidFill>
              </a:rPr>
              <a:t>Folie </a:t>
            </a:r>
            <a:fld id="{F540E0C8-EA85-4EB4-B9EB-180779D59F0A}" type="slidenum">
              <a:rPr lang="de-DE" sz="1000">
                <a:solidFill>
                  <a:srgbClr val="005B82"/>
                </a:solidFill>
              </a:rPr>
              <a:pPr/>
              <a:t>‹Nr.›</a:t>
            </a:fld>
            <a:endParaRPr lang="de-DE" sz="1000">
              <a:solidFill>
                <a:srgbClr val="005B82"/>
              </a:solidFill>
            </a:endParaRPr>
          </a:p>
        </p:txBody>
      </p:sp>
      <p:sp>
        <p:nvSpPr>
          <p:cNvPr id="12" name="Text Box 71"/>
          <p:cNvSpPr txBox="1">
            <a:spLocks noChangeArrowheads="1"/>
          </p:cNvSpPr>
          <p:nvPr/>
        </p:nvSpPr>
        <p:spPr bwMode="auto">
          <a:xfrm>
            <a:off x="4000496" y="6500834"/>
            <a:ext cx="115576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de-DE" sz="1000" dirty="0" smtClean="0">
                <a:solidFill>
                  <a:srgbClr val="005B82"/>
                </a:solidFill>
              </a:rPr>
              <a:t>Tobias Stockmanns </a:t>
            </a:r>
            <a:endParaRPr lang="de-DE" sz="1000" dirty="0">
              <a:solidFill>
                <a:srgbClr val="005B82"/>
              </a:solidFill>
            </a:endParaRPr>
          </a:p>
        </p:txBody>
      </p:sp>
      <p:graphicFrame>
        <p:nvGraphicFramePr>
          <p:cNvPr id="203777" name="Object 1"/>
          <p:cNvGraphicFramePr>
            <a:graphicFrameLocks noChangeAspect="1"/>
          </p:cNvGraphicFramePr>
          <p:nvPr/>
        </p:nvGraphicFramePr>
        <p:xfrm>
          <a:off x="7572396" y="6072206"/>
          <a:ext cx="1439862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27" name="Bitmap" r:id="rId15" imgW="1905266" imgH="457143" progId="PBrush">
                  <p:embed/>
                </p:oleObj>
              </mc:Choice>
              <mc:Fallback>
                <p:oleObj name="Bitmap" r:id="rId15" imgW="1905266" imgH="457143" progId="PBrush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96" y="6072206"/>
                        <a:ext cx="1439862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xmlns:p14="http://schemas.microsoft.com/office/powerpoint/2010/main">
    <p:fade/>
  </p:transition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9EE0"/>
        </a:buClr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5B8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5B82"/>
        </a:buClr>
        <a:buFont typeface="Arial" pitchFamily="34" charset="0"/>
        <a:buChar char="•"/>
        <a:defRPr sz="2200" i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18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tack.nl/~dimitri/doxygen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anda-wiki.gsi.de/cgi-bin/view/Computing/PandaRootSvnDev2Trunk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vtk.org/Wiki/Eclipse_CDT4_Generator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lean-code-developer.de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anda-wiki.gsi.de/cgi-bin/view/Computing/PandaRootCodingRules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oot.cern.ch/drupal/content/c-coding-conventions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Good Programming </a:t>
            </a:r>
            <a:r>
              <a:rPr lang="en-US" sz="4400" dirty="0"/>
              <a:t>P</a:t>
            </a:r>
            <a:r>
              <a:rPr lang="en-US" sz="4400" dirty="0" smtClean="0"/>
              <a:t>ractice</a:t>
            </a:r>
            <a:endParaRPr lang="en-US" sz="4400" dirty="0"/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2313127" y="4995863"/>
            <a:ext cx="183024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>
                <a:solidFill>
                  <a:srgbClr val="F4F4F4"/>
                </a:solidFill>
              </a:rPr>
              <a:t>| </a:t>
            </a:r>
            <a:r>
              <a:rPr lang="de-DE" sz="1400" dirty="0" smtClean="0">
                <a:solidFill>
                  <a:srgbClr val="F4F4F4"/>
                </a:solidFill>
              </a:rPr>
              <a:t>Tobias Stockmanns</a:t>
            </a:r>
            <a:endParaRPr lang="de-DE" sz="1400" dirty="0"/>
          </a:p>
        </p:txBody>
      </p:sp>
      <p:sp>
        <p:nvSpPr>
          <p:cNvPr id="2" name="Untertitel 1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Coding</a:t>
            </a:r>
            <a:r>
              <a:rPr lang="de-DE" dirty="0" smtClean="0"/>
              <a:t> </a:t>
            </a:r>
            <a:r>
              <a:rPr lang="de-DE" dirty="0" err="1" smtClean="0"/>
              <a:t>Conventions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Members </a:t>
            </a:r>
            <a:r>
              <a:rPr lang="de-DE" dirty="0" err="1" smtClean="0"/>
              <a:t>of</a:t>
            </a:r>
            <a:r>
              <a:rPr lang="de-DE" dirty="0"/>
              <a:t> </a:t>
            </a:r>
            <a:r>
              <a:rPr lang="de-DE" dirty="0" smtClean="0"/>
              <a:t>a </a:t>
            </a:r>
            <a:r>
              <a:rPr lang="de-DE" dirty="0" err="1" smtClean="0"/>
              <a:t>class</a:t>
            </a:r>
            <a:r>
              <a:rPr lang="de-DE" dirty="0" smtClean="0"/>
              <a:t> </a:t>
            </a:r>
            <a:r>
              <a:rPr lang="de-DE" dirty="0" err="1" smtClean="0"/>
              <a:t>should</a:t>
            </a:r>
            <a:r>
              <a:rPr lang="de-DE" dirty="0" smtClean="0"/>
              <a:t> </a:t>
            </a:r>
            <a:r>
              <a:rPr lang="de-DE" dirty="0" err="1" smtClean="0"/>
              <a:t>start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an </a:t>
            </a:r>
            <a:r>
              <a:rPr lang="de-DE" dirty="0" smtClean="0">
                <a:latin typeface="Courier New" pitchFamily="49" charset="0"/>
                <a:cs typeface="Courier New" pitchFamily="49" charset="0"/>
              </a:rPr>
              <a:t>f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beginning</a:t>
            </a:r>
            <a:r>
              <a:rPr lang="de-DE" dirty="0" smtClean="0"/>
              <a:t>:</a:t>
            </a:r>
          </a:p>
          <a:p>
            <a:pPr>
              <a:buFont typeface="Arial" pitchFamily="34" charset="0"/>
              <a:buChar char="•"/>
            </a:pPr>
            <a:endParaRPr lang="de-DE" dirty="0"/>
          </a:p>
          <a:p>
            <a:pPr lvl="1">
              <a:buFont typeface="Arial" pitchFamily="34" charset="0"/>
              <a:buChar char="•"/>
            </a:pPr>
            <a:r>
              <a:rPr lang="de-DE" dirty="0" err="1" smtClean="0"/>
              <a:t>Examples</a:t>
            </a:r>
            <a:r>
              <a:rPr lang="de-DE" dirty="0" smtClean="0"/>
              <a:t>: </a:t>
            </a:r>
            <a:r>
              <a:rPr lang="de-DE" dirty="0" err="1" smtClean="0">
                <a:latin typeface="Courier New" pitchFamily="49" charset="0"/>
                <a:cs typeface="Courier New" pitchFamily="49" charset="0"/>
              </a:rPr>
              <a:t>fX</a:t>
            </a:r>
            <a:r>
              <a:rPr lang="de-DE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de-DE" dirty="0" err="1" smtClean="0">
                <a:latin typeface="Courier New" pitchFamily="49" charset="0"/>
                <a:cs typeface="Courier New" pitchFamily="49" charset="0"/>
              </a:rPr>
              <a:t>fData</a:t>
            </a:r>
            <a:r>
              <a:rPr lang="de-DE" dirty="0" smtClean="0">
                <a:latin typeface="Courier New" pitchFamily="49" charset="0"/>
                <a:cs typeface="Courier New" pitchFamily="49" charset="0"/>
              </a:rPr>
              <a:t>, …</a:t>
            </a:r>
          </a:p>
          <a:p>
            <a:pPr lvl="1">
              <a:buFont typeface="Arial" pitchFamily="34" charset="0"/>
              <a:buChar char="•"/>
            </a:pPr>
            <a:endParaRPr lang="de-DE" dirty="0">
              <a:latin typeface="Courier New" pitchFamily="49" charset="0"/>
              <a:cs typeface="Courier New" pitchFamily="49" charset="0"/>
            </a:endParaRPr>
          </a:p>
          <a:p>
            <a:pPr>
              <a:buFont typeface="Arial" pitchFamily="34" charset="0"/>
              <a:buChar char="•"/>
            </a:pPr>
            <a:r>
              <a:rPr lang="de-DE" dirty="0" err="1" smtClean="0">
                <a:cs typeface="Courier New" pitchFamily="49" charset="0"/>
              </a:rPr>
              <a:t>Use</a:t>
            </a:r>
            <a:r>
              <a:rPr lang="de-DE" dirty="0" smtClean="0">
                <a:cs typeface="Courier New" pitchFamily="49" charset="0"/>
              </a:rPr>
              <a:t> </a:t>
            </a:r>
            <a:r>
              <a:rPr lang="de-DE" dirty="0" err="1" smtClean="0">
                <a:cs typeface="Courier New" pitchFamily="49" charset="0"/>
              </a:rPr>
              <a:t>the</a:t>
            </a:r>
            <a:r>
              <a:rPr lang="de-DE" dirty="0" smtClean="0">
                <a:cs typeface="Courier New" pitchFamily="49" charset="0"/>
              </a:rPr>
              <a:t> </a:t>
            </a:r>
            <a:r>
              <a:rPr lang="de-DE" dirty="0" err="1" smtClean="0">
                <a:cs typeface="Courier New" pitchFamily="49" charset="0"/>
              </a:rPr>
              <a:t>root</a:t>
            </a:r>
            <a:r>
              <a:rPr lang="de-DE" dirty="0" smtClean="0">
                <a:cs typeface="Courier New" pitchFamily="49" charset="0"/>
              </a:rPr>
              <a:t> </a:t>
            </a:r>
            <a:r>
              <a:rPr lang="de-DE" dirty="0" err="1" smtClean="0">
                <a:cs typeface="Courier New" pitchFamily="49" charset="0"/>
              </a:rPr>
              <a:t>types</a:t>
            </a:r>
            <a:r>
              <a:rPr lang="de-DE" dirty="0" smtClean="0">
                <a:cs typeface="Courier New" pitchFamily="49" charset="0"/>
              </a:rPr>
              <a:t> </a:t>
            </a:r>
            <a:r>
              <a:rPr lang="de-DE" dirty="0" err="1" smtClean="0">
                <a:cs typeface="Courier New" pitchFamily="49" charset="0"/>
              </a:rPr>
              <a:t>insteadt</a:t>
            </a:r>
            <a:r>
              <a:rPr lang="de-DE" dirty="0" smtClean="0">
                <a:cs typeface="Courier New" pitchFamily="49" charset="0"/>
              </a:rPr>
              <a:t> </a:t>
            </a:r>
            <a:r>
              <a:rPr lang="de-DE" dirty="0" err="1" smtClean="0">
                <a:cs typeface="Courier New" pitchFamily="49" charset="0"/>
              </a:rPr>
              <a:t>of</a:t>
            </a:r>
            <a:r>
              <a:rPr lang="de-DE" dirty="0" smtClean="0">
                <a:cs typeface="Courier New" pitchFamily="49" charset="0"/>
              </a:rPr>
              <a:t> C++ </a:t>
            </a:r>
            <a:r>
              <a:rPr lang="de-DE" dirty="0" err="1" smtClean="0">
                <a:cs typeface="Courier New" pitchFamily="49" charset="0"/>
              </a:rPr>
              <a:t>types</a:t>
            </a:r>
            <a:r>
              <a:rPr lang="de-DE" dirty="0" smtClean="0">
                <a:cs typeface="Courier New" pitchFamily="49" charset="0"/>
              </a:rPr>
              <a:t>:</a:t>
            </a:r>
            <a:endParaRPr lang="de-DE" dirty="0">
              <a:cs typeface="Courier New" pitchFamily="49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de-DE" dirty="0" err="1" smtClean="0">
                <a:cs typeface="Courier New" pitchFamily="49" charset="0"/>
              </a:rPr>
              <a:t>Int_t</a:t>
            </a:r>
            <a:r>
              <a:rPr lang="de-DE" dirty="0" smtClean="0">
                <a:cs typeface="Courier New" pitchFamily="49" charset="0"/>
              </a:rPr>
              <a:t>, </a:t>
            </a:r>
            <a:r>
              <a:rPr lang="de-DE" dirty="0" err="1" smtClean="0">
                <a:cs typeface="Courier New" pitchFamily="49" charset="0"/>
              </a:rPr>
              <a:t>Double_t</a:t>
            </a:r>
            <a:r>
              <a:rPr lang="de-DE" dirty="0" smtClean="0">
                <a:cs typeface="Courier New" pitchFamily="49" charset="0"/>
              </a:rPr>
              <a:t>, </a:t>
            </a:r>
            <a:r>
              <a:rPr lang="de-DE" dirty="0" err="1" smtClean="0">
                <a:cs typeface="Courier New" pitchFamily="49" charset="0"/>
              </a:rPr>
              <a:t>Bool_t</a:t>
            </a:r>
            <a:endParaRPr lang="de-DE" dirty="0" smtClean="0">
              <a:cs typeface="Courier New" pitchFamily="49" charset="0"/>
            </a:endParaRPr>
          </a:p>
          <a:p>
            <a:pPr lvl="1">
              <a:buFont typeface="Arial" pitchFamily="34" charset="0"/>
              <a:buChar char="•"/>
            </a:pPr>
            <a:endParaRPr lang="de-DE" dirty="0">
              <a:cs typeface="Courier New" pitchFamily="49" charset="0"/>
            </a:endParaRPr>
          </a:p>
          <a:p>
            <a:pPr>
              <a:buFont typeface="Arial" pitchFamily="34" charset="0"/>
              <a:buChar char="•"/>
            </a:pPr>
            <a:r>
              <a:rPr lang="de-DE" dirty="0" err="1" smtClean="0">
                <a:cs typeface="Courier New" pitchFamily="49" charset="0"/>
              </a:rPr>
              <a:t>Compare</a:t>
            </a:r>
            <a:r>
              <a:rPr lang="de-DE" dirty="0" smtClean="0">
                <a:cs typeface="Courier New" pitchFamily="49" charset="0"/>
              </a:rPr>
              <a:t> </a:t>
            </a:r>
            <a:r>
              <a:rPr lang="de-DE" dirty="0" err="1" smtClean="0">
                <a:cs typeface="Courier New" pitchFamily="49" charset="0"/>
              </a:rPr>
              <a:t>the</a:t>
            </a:r>
            <a:r>
              <a:rPr lang="de-DE" dirty="0" smtClean="0">
                <a:cs typeface="Courier New" pitchFamily="49" charset="0"/>
              </a:rPr>
              <a:t> same </a:t>
            </a:r>
            <a:r>
              <a:rPr lang="de-DE" dirty="0" err="1" smtClean="0">
                <a:cs typeface="Courier New" pitchFamily="49" charset="0"/>
              </a:rPr>
              <a:t>data</a:t>
            </a:r>
            <a:r>
              <a:rPr lang="de-DE" dirty="0" smtClean="0">
                <a:cs typeface="Courier New" pitchFamily="49" charset="0"/>
              </a:rPr>
              <a:t> </a:t>
            </a:r>
            <a:r>
              <a:rPr lang="de-DE" dirty="0" err="1" smtClean="0">
                <a:cs typeface="Courier New" pitchFamily="49" charset="0"/>
              </a:rPr>
              <a:t>types</a:t>
            </a:r>
            <a:r>
              <a:rPr lang="de-DE" dirty="0" smtClean="0">
                <a:cs typeface="Courier New" pitchFamily="49" charset="0"/>
              </a:rPr>
              <a:t> </a:t>
            </a:r>
            <a:r>
              <a:rPr lang="de-DE" dirty="0" err="1" smtClean="0">
                <a:cs typeface="Courier New" pitchFamily="49" charset="0"/>
              </a:rPr>
              <a:t>with</a:t>
            </a:r>
            <a:r>
              <a:rPr lang="de-DE" dirty="0" smtClean="0">
                <a:cs typeface="Courier New" pitchFamily="49" charset="0"/>
              </a:rPr>
              <a:t> </a:t>
            </a:r>
            <a:r>
              <a:rPr lang="de-DE" dirty="0" err="1" smtClean="0">
                <a:cs typeface="Courier New" pitchFamily="49" charset="0"/>
              </a:rPr>
              <a:t>each</a:t>
            </a:r>
            <a:r>
              <a:rPr lang="de-DE" dirty="0" smtClean="0">
                <a:cs typeface="Courier New" pitchFamily="49" charset="0"/>
              </a:rPr>
              <a:t> </a:t>
            </a:r>
            <a:r>
              <a:rPr lang="de-DE" dirty="0" err="1" smtClean="0">
                <a:cs typeface="Courier New" pitchFamily="49" charset="0"/>
              </a:rPr>
              <a:t>other</a:t>
            </a:r>
            <a:r>
              <a:rPr lang="de-DE" dirty="0" smtClean="0">
                <a:cs typeface="Courier New" pitchFamily="49" charset="0"/>
              </a:rPr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de-DE" dirty="0" err="1" smtClean="0">
                <a:cs typeface="Courier New" pitchFamily="49" charset="0"/>
              </a:rPr>
              <a:t>Unsigned</a:t>
            </a:r>
            <a:r>
              <a:rPr lang="de-DE" dirty="0" smtClean="0">
                <a:cs typeface="Courier New" pitchFamily="49" charset="0"/>
              </a:rPr>
              <a:t> </a:t>
            </a:r>
            <a:r>
              <a:rPr lang="de-DE" dirty="0" err="1" smtClean="0">
                <a:cs typeface="Courier New" pitchFamily="49" charset="0"/>
              </a:rPr>
              <a:t>with</a:t>
            </a:r>
            <a:r>
              <a:rPr lang="de-DE" dirty="0" smtClean="0">
                <a:cs typeface="Courier New" pitchFamily="49" charset="0"/>
              </a:rPr>
              <a:t> </a:t>
            </a:r>
            <a:r>
              <a:rPr lang="de-DE" dirty="0" err="1" smtClean="0">
                <a:cs typeface="Courier New" pitchFamily="49" charset="0"/>
              </a:rPr>
              <a:t>unsigned</a:t>
            </a:r>
            <a:endParaRPr lang="de-DE" dirty="0" smtClean="0">
              <a:cs typeface="Courier New" pitchFamily="49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de-DE" dirty="0" err="1" smtClean="0">
                <a:cs typeface="Courier New" pitchFamily="49" charset="0"/>
              </a:rPr>
              <a:t>Int_t</a:t>
            </a:r>
            <a:r>
              <a:rPr lang="de-DE" dirty="0" smtClean="0">
                <a:cs typeface="Courier New" pitchFamily="49" charset="0"/>
              </a:rPr>
              <a:t> </a:t>
            </a:r>
            <a:r>
              <a:rPr lang="de-DE" dirty="0" err="1" smtClean="0">
                <a:cs typeface="Courier New" pitchFamily="49" charset="0"/>
              </a:rPr>
              <a:t>with</a:t>
            </a:r>
            <a:r>
              <a:rPr lang="de-DE" dirty="0" smtClean="0">
                <a:cs typeface="Courier New" pitchFamily="49" charset="0"/>
              </a:rPr>
              <a:t> </a:t>
            </a:r>
            <a:r>
              <a:rPr lang="de-DE" dirty="0" err="1" smtClean="0">
                <a:cs typeface="Courier New" pitchFamily="49" charset="0"/>
              </a:rPr>
              <a:t>Int_t</a:t>
            </a:r>
            <a:r>
              <a:rPr lang="de-DE" dirty="0" smtClean="0">
                <a:cs typeface="Courier New" pitchFamily="49" charset="0"/>
              </a:rPr>
              <a:t> </a:t>
            </a:r>
            <a:r>
              <a:rPr lang="de-DE" dirty="0" err="1" smtClean="0">
                <a:cs typeface="Courier New" pitchFamily="49" charset="0"/>
              </a:rPr>
              <a:t>and</a:t>
            </a:r>
            <a:r>
              <a:rPr lang="de-DE" dirty="0" smtClean="0">
                <a:cs typeface="Courier New" pitchFamily="49" charset="0"/>
              </a:rPr>
              <a:t> not </a:t>
            </a:r>
            <a:r>
              <a:rPr lang="de-DE" dirty="0" err="1" smtClean="0">
                <a:cs typeface="Courier New" pitchFamily="49" charset="0"/>
              </a:rPr>
              <a:t>with</a:t>
            </a:r>
            <a:r>
              <a:rPr lang="de-DE" dirty="0" smtClean="0">
                <a:cs typeface="Courier New" pitchFamily="49" charset="0"/>
              </a:rPr>
              <a:t> </a:t>
            </a:r>
            <a:r>
              <a:rPr lang="de-DE" dirty="0" err="1" smtClean="0">
                <a:cs typeface="Courier New" pitchFamily="49" charset="0"/>
              </a:rPr>
              <a:t>Double_t</a:t>
            </a:r>
            <a:endParaRPr lang="de-DE" dirty="0"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1291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Conventions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/>
              <a:t>Don't implicitly compare pointers to nonzero (i.e. do not treat them as having a </a:t>
            </a:r>
            <a:r>
              <a:rPr lang="en-US" dirty="0" err="1"/>
              <a:t>boolean</a:t>
            </a:r>
            <a:r>
              <a:rPr lang="en-US" dirty="0"/>
              <a:t> value). </a:t>
            </a:r>
            <a:r>
              <a:rPr lang="en-US" dirty="0" smtClean="0"/>
              <a:t>Use</a:t>
            </a:r>
            <a:br>
              <a:rPr lang="en-US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if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( 0 !=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ptr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)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...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600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/>
              <a:t>instead of</a:t>
            </a:r>
            <a:br>
              <a:rPr lang="en-US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if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ptr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)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...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/>
              <a:t>If </a:t>
            </a:r>
            <a:r>
              <a:rPr lang="en-US" dirty="0"/>
              <a:t>you are doing an assignment in a comparison expression, make the comparison </a:t>
            </a:r>
            <a:r>
              <a:rPr lang="en-US" dirty="0" smtClean="0"/>
              <a:t>explicit:</a:t>
            </a:r>
            <a:br>
              <a:rPr lang="en-US" dirty="0" smtClean="0"/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while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( 0 != 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ptr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=iterator() ) )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...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instead of</a:t>
            </a:r>
            <a:br>
              <a:rPr lang="en-US" dirty="0" smtClean="0"/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while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ptr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=iterator() ) ...</a:t>
            </a:r>
          </a:p>
        </p:txBody>
      </p:sp>
    </p:spTree>
    <p:extLst>
      <p:ext uri="{BB962C8B-B14F-4D97-AF65-F5344CB8AC3E}">
        <p14:creationId xmlns:p14="http://schemas.microsoft.com/office/powerpoint/2010/main" val="314618432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Conventions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format </a:t>
            </a:r>
            <a:r>
              <a:rPr lang="en-US" dirty="0"/>
              <a:t>of </a:t>
            </a:r>
            <a:r>
              <a:rPr lang="en-US" dirty="0" smtClean="0"/>
              <a:t>Comments</a:t>
            </a:r>
            <a:endParaRPr lang="en-US" dirty="0"/>
          </a:p>
          <a:p>
            <a:r>
              <a:rPr lang="en-US" dirty="0"/>
              <a:t>When using C++, the preferred form for short comments is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This is a one-line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comment.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i.e</a:t>
            </a:r>
            <a:r>
              <a:rPr lang="en-US" dirty="0"/>
              <a:t>. use the "//" comment format. If the comment extends over multiple lines, each line must have // at the beginning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This is a long and boring comment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.</a:t>
            </a:r>
            <a:br>
              <a:rPr lang="en-US" sz="18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I need to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put //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at the start of each line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.</a:t>
            </a:r>
            <a:br>
              <a:rPr lang="en-US" sz="18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Note that the comment starts at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the // and</a:t>
            </a:r>
            <a:br>
              <a:rPr lang="en-US" sz="18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extends to the end of line. These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comments</a:t>
            </a:r>
            <a:br>
              <a:rPr lang="en-US" sz="18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can therefore appear on the same line as code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,</a:t>
            </a:r>
            <a:br>
              <a:rPr lang="en-US" sz="18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following on from the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code.</a:t>
            </a:r>
            <a:br>
              <a:rPr lang="en-US" sz="1800" dirty="0" smtClean="0">
                <a:latin typeface="Courier New" pitchFamily="49" charset="0"/>
                <a:cs typeface="Courier New" pitchFamily="49" charset="0"/>
              </a:rPr>
            </a:b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/>
              <a:t>Do </a:t>
            </a:r>
            <a:r>
              <a:rPr lang="en-US" dirty="0"/>
              <a:t>not use "/* */" comments because they are very error prone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31776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 – self-documenting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The best code is a self-documenting code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Keep it short</a:t>
            </a:r>
          </a:p>
          <a:p>
            <a:pPr lvl="2"/>
            <a:r>
              <a:rPr lang="en-US" dirty="0" smtClean="0"/>
              <a:t>No method longer than a page</a:t>
            </a:r>
          </a:p>
          <a:p>
            <a:pPr lvl="2"/>
            <a:r>
              <a:rPr lang="en-US" dirty="0" smtClean="0"/>
              <a:t>No class more complex than necessary</a:t>
            </a:r>
          </a:p>
          <a:p>
            <a:pPr lvl="1"/>
            <a:r>
              <a:rPr lang="en-US" dirty="0" smtClean="0"/>
              <a:t>Keep it structured</a:t>
            </a:r>
          </a:p>
          <a:p>
            <a:pPr lvl="2"/>
            <a:r>
              <a:rPr lang="en-US" dirty="0" smtClean="0"/>
              <a:t>Not more than one statement ended by a “ ; ” in each line</a:t>
            </a:r>
          </a:p>
          <a:p>
            <a:pPr lvl="2"/>
            <a:r>
              <a:rPr lang="en-US" dirty="0"/>
              <a:t>Indent your </a:t>
            </a:r>
            <a:r>
              <a:rPr lang="en-US" dirty="0" smtClean="0"/>
              <a:t>blocks</a:t>
            </a:r>
            <a:br>
              <a:rPr lang="en-US" dirty="0" smtClean="0"/>
            </a:br>
            <a:r>
              <a:rPr lang="en-US" sz="1800" i="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i="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i="0" dirty="0">
                <a:latin typeface="Courier New" pitchFamily="49" charset="0"/>
                <a:cs typeface="Courier New" pitchFamily="49" charset="0"/>
              </a:rPr>
              <a:t>Foo(</a:t>
            </a:r>
            <a:r>
              <a:rPr lang="en-US" sz="1800" i="0" dirty="0" err="1">
                <a:latin typeface="Courier New" pitchFamily="49" charset="0"/>
                <a:cs typeface="Courier New" pitchFamily="49" charset="0"/>
              </a:rPr>
              <a:t>bool</a:t>
            </a:r>
            <a:r>
              <a:rPr lang="en-US" sz="1800" i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i="0" dirty="0" err="1">
                <a:latin typeface="Courier New" pitchFamily="49" charset="0"/>
                <a:cs typeface="Courier New" pitchFamily="49" charset="0"/>
              </a:rPr>
              <a:t>isBar</a:t>
            </a:r>
            <a:r>
              <a:rPr lang="en-US" sz="1800" i="0" dirty="0" smtClean="0">
                <a:latin typeface="Courier New" pitchFamily="49" charset="0"/>
                <a:cs typeface="Courier New" pitchFamily="49" charset="0"/>
              </a:rPr>
              <a:t>)</a:t>
            </a:r>
            <a:br>
              <a:rPr lang="en-US" sz="1800" i="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800" i="0" dirty="0" smtClean="0">
                <a:latin typeface="Courier New" pitchFamily="49" charset="0"/>
                <a:cs typeface="Courier New" pitchFamily="49" charset="0"/>
              </a:rPr>
              <a:t>{</a:t>
            </a:r>
            <a:br>
              <a:rPr lang="en-US" sz="1800" i="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800" i="0" dirty="0" smtClean="0">
                <a:latin typeface="Courier New" pitchFamily="49" charset="0"/>
                <a:cs typeface="Courier New" pitchFamily="49" charset="0"/>
              </a:rPr>
              <a:t>  if </a:t>
            </a:r>
            <a:r>
              <a:rPr lang="en-US" sz="1800" i="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i="0" dirty="0" err="1">
                <a:latin typeface="Courier New" pitchFamily="49" charset="0"/>
                <a:cs typeface="Courier New" pitchFamily="49" charset="0"/>
              </a:rPr>
              <a:t>isFoo</a:t>
            </a:r>
            <a:r>
              <a:rPr lang="en-US" sz="1800" i="0" dirty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sz="1800" i="0" dirty="0" smtClean="0">
                <a:latin typeface="Courier New" pitchFamily="49" charset="0"/>
                <a:cs typeface="Courier New" pitchFamily="49" charset="0"/>
              </a:rPr>
              <a:t>{</a:t>
            </a:r>
            <a:br>
              <a:rPr lang="en-US" sz="1800" i="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800" i="0" dirty="0" smtClean="0">
                <a:latin typeface="Courier New" pitchFamily="49" charset="0"/>
                <a:cs typeface="Courier New" pitchFamily="49" charset="0"/>
              </a:rPr>
              <a:t>    bar();</a:t>
            </a:r>
            <a:br>
              <a:rPr lang="en-US" sz="1800" i="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800" i="0" dirty="0" smtClean="0">
                <a:latin typeface="Courier New" pitchFamily="49" charset="0"/>
                <a:cs typeface="Courier New" pitchFamily="49" charset="0"/>
              </a:rPr>
              <a:t>    return </a:t>
            </a:r>
            <a:r>
              <a:rPr lang="en-US" sz="1800" i="0" dirty="0">
                <a:latin typeface="Courier New" pitchFamily="49" charset="0"/>
                <a:cs typeface="Courier New" pitchFamily="49" charset="0"/>
              </a:rPr>
              <a:t>1; </a:t>
            </a:r>
            <a:r>
              <a:rPr lang="en-US" sz="1800" i="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800" i="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800" i="0" dirty="0" smtClean="0">
                <a:latin typeface="Courier New" pitchFamily="49" charset="0"/>
                <a:cs typeface="Courier New" pitchFamily="49" charset="0"/>
              </a:rPr>
              <a:t>  } else {</a:t>
            </a:r>
            <a:br>
              <a:rPr lang="en-US" sz="1800" i="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800" i="0" dirty="0" smtClean="0">
                <a:latin typeface="Courier New" pitchFamily="49" charset="0"/>
                <a:cs typeface="Courier New" pitchFamily="49" charset="0"/>
              </a:rPr>
              <a:t>    return </a:t>
            </a:r>
            <a:r>
              <a:rPr lang="en-US" sz="1800" i="0" dirty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sz="1800" i="0" dirty="0" smtClean="0">
                <a:latin typeface="Courier New" pitchFamily="49" charset="0"/>
                <a:cs typeface="Courier New" pitchFamily="49" charset="0"/>
              </a:rPr>
              <a:t>;</a:t>
            </a:r>
            <a:br>
              <a:rPr lang="en-US" sz="1800" i="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800" i="0" dirty="0" smtClean="0">
                <a:latin typeface="Courier New" pitchFamily="49" charset="0"/>
                <a:cs typeface="Courier New" pitchFamily="49" charset="0"/>
              </a:rPr>
              <a:t>  }</a:t>
            </a:r>
            <a:br>
              <a:rPr lang="en-US" sz="1800" i="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800" i="0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4825311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Documentation – self-documenting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dirty="0" smtClean="0"/>
              <a:t>Use speaking variable/method/function/class names</a:t>
            </a:r>
          </a:p>
          <a:p>
            <a:pPr lvl="2"/>
            <a:r>
              <a:rPr lang="en-US" dirty="0" smtClean="0"/>
              <a:t>Use English!</a:t>
            </a:r>
          </a:p>
          <a:p>
            <a:pPr lvl="2"/>
            <a:r>
              <a:rPr lang="en-US" dirty="0" smtClean="0"/>
              <a:t>As longer the scope of a variable is as more detailed should be its name</a:t>
            </a:r>
          </a:p>
          <a:p>
            <a:pPr lvl="2"/>
            <a:r>
              <a:rPr lang="en-US" dirty="0" smtClean="0"/>
              <a:t>If the scope is short the name should be short</a:t>
            </a:r>
          </a:p>
          <a:p>
            <a:pPr lvl="2"/>
            <a:r>
              <a:rPr lang="en-US" dirty="0" smtClean="0"/>
              <a:t>Do not use abbreviations</a:t>
            </a:r>
          </a:p>
          <a:p>
            <a:pPr lvl="2"/>
            <a:r>
              <a:rPr lang="en-US" dirty="0" smtClean="0"/>
              <a:t>Use </a:t>
            </a:r>
            <a:r>
              <a:rPr lang="en-US" dirty="0" err="1" smtClean="0"/>
              <a:t>CamelCasing</a:t>
            </a:r>
            <a:endParaRPr lang="en-US" dirty="0" smtClean="0"/>
          </a:p>
          <a:p>
            <a:pPr lvl="2"/>
            <a:r>
              <a:rPr lang="en-US" dirty="0" smtClean="0"/>
              <a:t>Methods with </a:t>
            </a:r>
            <a:r>
              <a:rPr lang="en-US" dirty="0" err="1" smtClean="0"/>
              <a:t>boolean</a:t>
            </a:r>
            <a:r>
              <a:rPr lang="en-US" dirty="0" smtClean="0"/>
              <a:t> return type should start with an </a:t>
            </a:r>
            <a:r>
              <a:rPr lang="en-US" i="0" dirty="0" smtClean="0">
                <a:latin typeface="Courier New" pitchFamily="49" charset="0"/>
                <a:cs typeface="Courier New" pitchFamily="49" charset="0"/>
              </a:rPr>
              <a:t>Is…, </a:t>
            </a:r>
            <a:r>
              <a:rPr lang="en-US" i="0" dirty="0" smtClean="0">
                <a:cs typeface="Courier New" pitchFamily="49" charset="0"/>
              </a:rPr>
              <a:t>e.g.</a:t>
            </a:r>
            <a:r>
              <a:rPr lang="en-US" i="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i="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i="0" dirty="0" err="1" smtClean="0">
                <a:latin typeface="Courier New" pitchFamily="49" charset="0"/>
                <a:cs typeface="Courier New" pitchFamily="49" charset="0"/>
              </a:rPr>
              <a:t>sFound</a:t>
            </a:r>
            <a:r>
              <a:rPr lang="en-US" i="0" dirty="0" smtClean="0">
                <a:latin typeface="Courier New" pitchFamily="49" charset="0"/>
                <a:cs typeface="Courier New" pitchFamily="49" charset="0"/>
              </a:rPr>
              <a:t>(), </a:t>
            </a:r>
            <a:r>
              <a:rPr lang="en-US" i="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i="0" dirty="0" err="1" smtClean="0">
                <a:latin typeface="Courier New" pitchFamily="49" charset="0"/>
                <a:cs typeface="Courier New" pitchFamily="49" charset="0"/>
              </a:rPr>
              <a:t>sEmpty</a:t>
            </a:r>
            <a:r>
              <a:rPr lang="en-US" i="0" dirty="0" smtClean="0">
                <a:latin typeface="Courier New" pitchFamily="49" charset="0"/>
                <a:cs typeface="Courier New" pitchFamily="49" charset="0"/>
              </a:rPr>
              <a:t>(), …</a:t>
            </a:r>
            <a:br>
              <a:rPr lang="en-US" i="0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cs typeface="Courier New" pitchFamily="49" charset="0"/>
              </a:rPr>
              <a:t>or in appropriate cases with </a:t>
            </a:r>
            <a:r>
              <a:rPr lang="en-US" i="0" dirty="0" smtClean="0">
                <a:latin typeface="Courier New" pitchFamily="49" charset="0"/>
                <a:cs typeface="Courier New" pitchFamily="49" charset="0"/>
              </a:rPr>
              <a:t>Has…, Can…</a:t>
            </a:r>
          </a:p>
          <a:p>
            <a:pPr lvl="2"/>
            <a:r>
              <a:rPr lang="en-US" dirty="0" smtClean="0"/>
              <a:t>Search methods should start with a </a:t>
            </a:r>
            <a:r>
              <a:rPr lang="en-US" i="0" dirty="0" smtClean="0">
                <a:latin typeface="Courier New" pitchFamily="49" charset="0"/>
                <a:cs typeface="Courier New" pitchFamily="49" charset="0"/>
              </a:rPr>
              <a:t>Find…, e.g. </a:t>
            </a:r>
            <a:r>
              <a:rPr lang="en-US" i="0" dirty="0" err="1" smtClean="0">
                <a:latin typeface="Courier New" pitchFamily="49" charset="0"/>
                <a:cs typeface="Courier New" pitchFamily="49" charset="0"/>
              </a:rPr>
              <a:t>FindTimeStamp</a:t>
            </a:r>
            <a:r>
              <a:rPr lang="en-US" i="0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lvl="2"/>
            <a:r>
              <a:rPr lang="en-US" dirty="0" smtClean="0"/>
              <a:t>Use </a:t>
            </a:r>
            <a:r>
              <a:rPr lang="en-US" dirty="0" err="1" smtClean="0"/>
              <a:t>enums</a:t>
            </a:r>
            <a:r>
              <a:rPr lang="en-US" dirty="0" smtClean="0"/>
              <a:t> for type-identification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45538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Documentation should be in the .h as well as in the .cxx file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 the .h file the interface is described: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What is the method doing?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What is the meaning of the parameters (units!)?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What is the meaning of the return value?</a:t>
            </a:r>
          </a:p>
          <a:p>
            <a:pPr lvl="1"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 the .cxx file it should be explained how something is done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Use </a:t>
            </a:r>
            <a:r>
              <a:rPr lang="en-US" dirty="0" err="1" smtClean="0"/>
              <a:t>doxygen</a:t>
            </a:r>
            <a:r>
              <a:rPr lang="en-US" dirty="0"/>
              <a:t> </a:t>
            </a:r>
            <a:r>
              <a:rPr lang="en-US" dirty="0" smtClean="0"/>
              <a:t>for documentation</a:t>
            </a:r>
            <a:r>
              <a:rPr lang="en-US" dirty="0"/>
              <a:t>! </a:t>
            </a:r>
            <a:r>
              <a:rPr lang="en-US" dirty="0">
                <a:hlinkClick r:id="rId2"/>
              </a:rPr>
              <a:t>http://www.stack.nl/~dimitri/doxygen/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540192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the </a:t>
            </a:r>
            <a:r>
              <a:rPr lang="en-US" dirty="0" smtClean="0"/>
              <a:t>SVN/GIT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SVN/</a:t>
            </a:r>
            <a:r>
              <a:rPr lang="en-US" dirty="0" smtClean="0">
                <a:solidFill>
                  <a:srgbClr val="3366FF"/>
                </a:solidFill>
              </a:rPr>
              <a:t>GIT</a:t>
            </a:r>
            <a:r>
              <a:rPr lang="en-US" dirty="0" smtClean="0"/>
              <a:t> </a:t>
            </a:r>
            <a:r>
              <a:rPr lang="en-US" dirty="0" smtClean="0"/>
              <a:t>allows you to do changes on your code without harming the code of others and your own code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Therefore the development </a:t>
            </a:r>
            <a:r>
              <a:rPr lang="en-US" dirty="0" smtClean="0"/>
              <a:t>branch </a:t>
            </a:r>
            <a:r>
              <a:rPr lang="en-US" dirty="0" smtClean="0">
                <a:solidFill>
                  <a:srgbClr val="3366FF"/>
                </a:solidFill>
              </a:rPr>
              <a:t>/ your fork </a:t>
            </a:r>
            <a:r>
              <a:rPr lang="en-US" dirty="0" smtClean="0">
                <a:solidFill>
                  <a:srgbClr val="3366FF"/>
                </a:solidFill>
              </a:rPr>
              <a:t>exists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 stable version of </a:t>
            </a:r>
            <a:r>
              <a:rPr lang="en-US" dirty="0" err="1" smtClean="0"/>
              <a:t>pandaRoot</a:t>
            </a:r>
            <a:r>
              <a:rPr lang="en-US" dirty="0" smtClean="0"/>
              <a:t> is moved into your own development </a:t>
            </a:r>
            <a:r>
              <a:rPr lang="en-US" dirty="0" smtClean="0"/>
              <a:t>branch </a:t>
            </a:r>
            <a:r>
              <a:rPr lang="en-US" dirty="0" smtClean="0">
                <a:solidFill>
                  <a:srgbClr val="3366FF"/>
                </a:solidFill>
              </a:rPr>
              <a:t>/ fork</a:t>
            </a:r>
            <a:endParaRPr lang="en-US" dirty="0" smtClean="0">
              <a:solidFill>
                <a:srgbClr val="3366F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Here you can do your code changes without interfering with the work of others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Once your work is finished and tested you can merge it back into the </a:t>
            </a:r>
            <a:r>
              <a:rPr lang="en-US" dirty="0" smtClean="0"/>
              <a:t>trunk / </a:t>
            </a:r>
            <a:r>
              <a:rPr lang="en-US" dirty="0" smtClean="0">
                <a:solidFill>
                  <a:srgbClr val="3366FF"/>
                </a:solidFill>
              </a:rPr>
              <a:t>make a pull request</a:t>
            </a:r>
            <a:endParaRPr lang="en-US" dirty="0" smtClean="0">
              <a:solidFill>
                <a:srgbClr val="3366F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Documentation can be found at the </a:t>
            </a:r>
            <a:r>
              <a:rPr lang="en-US" dirty="0" err="1" smtClean="0"/>
              <a:t>PandaComputing</a:t>
            </a:r>
            <a:r>
              <a:rPr lang="en-US" dirty="0"/>
              <a:t> wiki </a:t>
            </a:r>
            <a:r>
              <a:rPr lang="en-US" dirty="0" smtClean="0"/>
              <a:t>pages: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panda-wiki.gsi.de/cgi-bin/view/Computing/PandaRootSvnDev2Trunk</a:t>
            </a: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09365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an appropriate development suite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Modern development suits help you in your day-by-day coding work a lot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They offer code completion, automatic formatting, checking for syntax failures and many more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There are many free on the market: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 smtClean="0"/>
              <a:t>KDevelop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err="1" smtClean="0"/>
              <a:t>QDevelop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eclipse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…</a:t>
            </a:r>
          </a:p>
          <a:p>
            <a:pPr lvl="1"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It does not matter which you use but use one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 am using eclipse including SVN and </a:t>
            </a:r>
            <a:r>
              <a:rPr lang="en-US" dirty="0" err="1" smtClean="0"/>
              <a:t>doxygen</a:t>
            </a:r>
            <a:r>
              <a:rPr lang="en-US" dirty="0" smtClean="0"/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How to use </a:t>
            </a:r>
            <a:r>
              <a:rPr lang="en-US" dirty="0" err="1" smtClean="0"/>
              <a:t>svn</a:t>
            </a:r>
            <a:r>
              <a:rPr lang="en-US" dirty="0" smtClean="0"/>
              <a:t> and </a:t>
            </a:r>
            <a:r>
              <a:rPr lang="en-US" dirty="0" err="1" smtClean="0"/>
              <a:t>cmake</a:t>
            </a:r>
            <a:r>
              <a:rPr lang="en-US" dirty="0" smtClean="0"/>
              <a:t> within eclipse can be found </a:t>
            </a:r>
            <a:r>
              <a:rPr lang="en-US" dirty="0" smtClean="0">
                <a:hlinkClick r:id="rId2"/>
              </a:rPr>
              <a:t>here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6971675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2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to write decent classes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30895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 - Principle</a:t>
            </a:r>
            <a:endParaRPr lang="en-US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de-DE" b="1" dirty="0"/>
              <a:t>S</a:t>
            </a:r>
            <a:r>
              <a:rPr lang="de-DE" dirty="0"/>
              <a:t>ingle </a:t>
            </a:r>
            <a:r>
              <a:rPr lang="de-DE" dirty="0" err="1"/>
              <a:t>Responsibility</a:t>
            </a:r>
            <a:r>
              <a:rPr lang="de-DE" dirty="0"/>
              <a:t> </a:t>
            </a:r>
            <a:r>
              <a:rPr lang="de-DE" dirty="0" err="1" smtClean="0"/>
              <a:t>Principle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  <a:p>
            <a:pPr>
              <a:buFont typeface="Arial" pitchFamily="34" charset="0"/>
              <a:buChar char="•"/>
            </a:pPr>
            <a:r>
              <a:rPr lang="de-DE" b="1" dirty="0" smtClean="0"/>
              <a:t>O</a:t>
            </a:r>
            <a:r>
              <a:rPr lang="de-DE" dirty="0" smtClean="0"/>
              <a:t>pen </a:t>
            </a:r>
            <a:r>
              <a:rPr lang="de-DE" dirty="0" err="1"/>
              <a:t>Closed</a:t>
            </a:r>
            <a:r>
              <a:rPr lang="de-DE" dirty="0"/>
              <a:t> </a:t>
            </a:r>
            <a:r>
              <a:rPr lang="de-DE" dirty="0" err="1" smtClean="0"/>
              <a:t>Principle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  <a:p>
            <a:pPr>
              <a:buFont typeface="Arial" pitchFamily="34" charset="0"/>
              <a:buChar char="•"/>
            </a:pPr>
            <a:r>
              <a:rPr lang="de-DE" b="1" dirty="0" err="1" smtClean="0"/>
              <a:t>L</a:t>
            </a:r>
            <a:r>
              <a:rPr lang="de-DE" dirty="0" err="1" smtClean="0"/>
              <a:t>iskov</a:t>
            </a:r>
            <a:r>
              <a:rPr lang="de-DE" dirty="0" smtClean="0"/>
              <a:t> </a:t>
            </a:r>
            <a:r>
              <a:rPr lang="de-DE" dirty="0"/>
              <a:t>Substitution </a:t>
            </a:r>
            <a:r>
              <a:rPr lang="de-DE" dirty="0" err="1" smtClean="0"/>
              <a:t>Principle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  <a:p>
            <a:pPr>
              <a:buFont typeface="Arial" pitchFamily="34" charset="0"/>
              <a:buChar char="•"/>
            </a:pPr>
            <a:r>
              <a:rPr lang="de-DE" b="1" dirty="0" smtClean="0"/>
              <a:t>I</a:t>
            </a:r>
            <a:r>
              <a:rPr lang="de-DE" dirty="0" smtClean="0"/>
              <a:t>nterface </a:t>
            </a:r>
            <a:r>
              <a:rPr lang="de-DE" dirty="0"/>
              <a:t>Segregation </a:t>
            </a:r>
            <a:r>
              <a:rPr lang="de-DE" dirty="0" err="1" smtClean="0"/>
              <a:t>Principle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  <a:p>
            <a:pPr>
              <a:buFont typeface="Arial" pitchFamily="34" charset="0"/>
              <a:buChar char="•"/>
            </a:pPr>
            <a:r>
              <a:rPr lang="de-DE" b="1" dirty="0" err="1" smtClean="0"/>
              <a:t>D</a:t>
            </a:r>
            <a:r>
              <a:rPr lang="de-DE" dirty="0" err="1" smtClean="0"/>
              <a:t>ependency</a:t>
            </a:r>
            <a:r>
              <a:rPr lang="de-DE" dirty="0" smtClean="0"/>
              <a:t> </a:t>
            </a:r>
            <a:r>
              <a:rPr lang="de-DE" dirty="0"/>
              <a:t>Inversion </a:t>
            </a:r>
            <a:r>
              <a:rPr lang="de-DE" dirty="0" err="1" smtClean="0"/>
              <a:t>Principle</a:t>
            </a:r>
            <a:endParaRPr lang="de-DE" dirty="0" smtClean="0"/>
          </a:p>
          <a:p>
            <a:pPr>
              <a:buFont typeface="Arial" pitchFamily="34" charset="0"/>
              <a:buChar char="•"/>
            </a:pPr>
            <a:endParaRPr lang="de-DE" dirty="0"/>
          </a:p>
          <a:p>
            <a:pPr marL="0" indent="0"/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r>
              <a:rPr lang="de-DE" dirty="0" smtClean="0"/>
              <a:t> </a:t>
            </a:r>
            <a:r>
              <a:rPr lang="de-DE" dirty="0" err="1" smtClean="0"/>
              <a:t>see</a:t>
            </a:r>
            <a:r>
              <a:rPr lang="de-DE" dirty="0"/>
              <a:t> </a:t>
            </a:r>
            <a:r>
              <a:rPr lang="de-DE" dirty="0">
                <a:hlinkClick r:id="rId2"/>
              </a:rPr>
              <a:t>http://www.clean-code-developer.de/</a:t>
            </a:r>
            <a:endParaRPr lang="de-DE" dirty="0"/>
          </a:p>
          <a:p>
            <a:endParaRPr lang="en-US" dirty="0"/>
          </a:p>
        </p:txBody>
      </p:sp>
      <p:sp>
        <p:nvSpPr>
          <p:cNvPr id="2" name="Rechteck 1"/>
          <p:cNvSpPr/>
          <p:nvPr/>
        </p:nvSpPr>
        <p:spPr>
          <a:xfrm>
            <a:off x="755576" y="53012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/>
              <a:t>http://www.codeproject.com/Articles/93369/How-I-explained-OOD-to-my-wife</a:t>
            </a:r>
          </a:p>
        </p:txBody>
      </p:sp>
    </p:spTree>
    <p:extLst>
      <p:ext uri="{BB962C8B-B14F-4D97-AF65-F5344CB8AC3E}">
        <p14:creationId xmlns:p14="http://schemas.microsoft.com/office/powerpoint/2010/main" val="226672747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this necessary?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sz="2000" dirty="0" smtClean="0"/>
              <a:t>When ever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m</a:t>
            </a:r>
            <a:r>
              <a:rPr lang="en-US" sz="2000" dirty="0" smtClean="0"/>
              <a:t>any people work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over a long time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on a complex software project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with a high demand on reproducibility</a:t>
            </a:r>
          </a:p>
          <a:p>
            <a:pPr marL="0" indent="0"/>
            <a:r>
              <a:rPr lang="en-US" sz="2000" dirty="0" smtClean="0"/>
              <a:t>it is mandatory to have at least a basic knowledge to write proper code, because</a:t>
            </a:r>
          </a:p>
          <a:p>
            <a:pPr marL="0" indent="0"/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You want to read and understand what others did (or what you did after a year not looking into the code)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You want to find bugs easily and fix them just on one place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You want to add additional features without rewriting the hole code again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You want to profit from the work of others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You want that the full project works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4570939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08900" name="Picture 4" descr="http://3.bp.blogspot.com/-ODul72yshmA/Ud28-TSEguI/AAAAAAAAAPA/s51mJUjBodY/s1600/single_responsiblity_princi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958" y="2204864"/>
            <a:ext cx="5643033" cy="451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898" name="Picture 2" descr="http://elegantcode.com/wp-content/uploads/2008/12/srp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7"/>
            <a:ext cx="4896544" cy="391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876821"/>
      </p:ext>
    </p:extLst>
  </p:cSld>
  <p:clrMapOvr>
    <a:masterClrMapping/>
  </p:clrMapOvr>
  <p:transition xmlns:p14="http://schemas.microsoft.com/office/powerpoint/2010/main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Single </a:t>
            </a:r>
            <a:r>
              <a:rPr lang="de-DE" dirty="0" err="1"/>
              <a:t>Responsibility</a:t>
            </a:r>
            <a:r>
              <a:rPr lang="de-DE" dirty="0"/>
              <a:t> </a:t>
            </a:r>
            <a:r>
              <a:rPr lang="de-DE" dirty="0" err="1"/>
              <a:t>Principle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A class should only have one single responsibility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responsibility should be entirely encapsulated by the class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There should be no more than one reason to change a class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Reduces the number of dependencies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Keeps classes slim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Better to understand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29110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7874" name="Picture 2" descr="Open/Closed Princi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80728"/>
            <a:ext cx="489654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129463"/>
      </p:ext>
    </p:extLst>
  </p:cSld>
  <p:clrMapOvr>
    <a:masterClrMapping/>
  </p:clrMapOvr>
  <p:transition xmlns:p14="http://schemas.microsoft.com/office/powerpoint/2010/main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Open </a:t>
            </a:r>
            <a:r>
              <a:rPr lang="de-DE" dirty="0" err="1"/>
              <a:t>Closed</a:t>
            </a:r>
            <a:r>
              <a:rPr lang="de-DE" dirty="0"/>
              <a:t> </a:t>
            </a:r>
            <a:r>
              <a:rPr lang="de-DE" dirty="0" err="1"/>
              <a:t>Principle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A class should be open for extension, but closed for modification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Make it easy to add new functionality and different algorithms to your classes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Protect the existing ones against any external modifications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23519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Example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bad</a:t>
            </a:r>
            <a:r>
              <a:rPr lang="de-DE" dirty="0" smtClean="0"/>
              <a:t> </a:t>
            </a:r>
            <a:r>
              <a:rPr lang="de-DE" dirty="0" err="1" smtClean="0"/>
              <a:t>code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692"/>
          <a:stretch/>
        </p:blipFill>
        <p:spPr bwMode="auto">
          <a:xfrm>
            <a:off x="395536" y="3638695"/>
            <a:ext cx="5121437" cy="2094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05" y="846232"/>
            <a:ext cx="3768980" cy="2438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" t="38776" r="34110" b="-240"/>
          <a:stretch/>
        </p:blipFill>
        <p:spPr bwMode="auto">
          <a:xfrm>
            <a:off x="5364088" y="1235302"/>
            <a:ext cx="3366592" cy="3450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Gerade Verbindung 4"/>
          <p:cNvCxnSpPr/>
          <p:nvPr/>
        </p:nvCxnSpPr>
        <p:spPr>
          <a:xfrm>
            <a:off x="5076056" y="846232"/>
            <a:ext cx="0" cy="53190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39402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do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better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38" y="1340768"/>
            <a:ext cx="4886325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888660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Open / </a:t>
            </a:r>
            <a:r>
              <a:rPr lang="de-DE" dirty="0" err="1" smtClean="0"/>
              <a:t>close</a:t>
            </a:r>
            <a:r>
              <a:rPr lang="de-DE" dirty="0" smtClean="0"/>
              <a:t> </a:t>
            </a:r>
            <a:r>
              <a:rPr lang="de-DE" dirty="0" err="1" smtClean="0"/>
              <a:t>principle</a:t>
            </a:r>
            <a:r>
              <a:rPr lang="de-DE" dirty="0" smtClean="0"/>
              <a:t> </a:t>
            </a:r>
            <a:r>
              <a:rPr lang="de-DE" dirty="0" err="1" smtClean="0"/>
              <a:t>continued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de-DE" dirty="0"/>
          </a:p>
          <a:p>
            <a:pPr>
              <a:buFont typeface="Arial" pitchFamily="34" charset="0"/>
              <a:buChar char="•"/>
            </a:pPr>
            <a:r>
              <a:rPr lang="de-DE" dirty="0" err="1" smtClean="0"/>
              <a:t>Make</a:t>
            </a:r>
            <a:r>
              <a:rPr lang="de-DE" dirty="0" smtClean="0"/>
              <a:t> </a:t>
            </a:r>
            <a:r>
              <a:rPr lang="de-DE" dirty="0" smtClean="0"/>
              <a:t>all </a:t>
            </a:r>
            <a:r>
              <a:rPr lang="de-DE" dirty="0" err="1" smtClean="0"/>
              <a:t>data</a:t>
            </a:r>
            <a:r>
              <a:rPr lang="de-DE" dirty="0" smtClean="0"/>
              <a:t> variables private</a:t>
            </a:r>
          </a:p>
          <a:p>
            <a:pPr>
              <a:buFont typeface="Arial" pitchFamily="34" charset="0"/>
              <a:buChar char="•"/>
            </a:pPr>
            <a:endParaRPr lang="de-DE" dirty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Access </a:t>
            </a:r>
            <a:r>
              <a:rPr lang="de-DE" dirty="0" err="1" smtClean="0"/>
              <a:t>them</a:t>
            </a:r>
            <a:r>
              <a:rPr lang="de-DE" dirty="0" smtClean="0"/>
              <a:t> via Set/</a:t>
            </a:r>
            <a:r>
              <a:rPr lang="de-DE" dirty="0" err="1"/>
              <a:t>G</a:t>
            </a:r>
            <a:r>
              <a:rPr lang="de-DE" dirty="0" err="1" smtClean="0"/>
              <a:t>et</a:t>
            </a:r>
            <a:r>
              <a:rPr lang="de-DE" dirty="0" smtClean="0"/>
              <a:t> </a:t>
            </a:r>
            <a:r>
              <a:rPr lang="de-DE" dirty="0" err="1" smtClean="0"/>
              <a:t>methods</a:t>
            </a:r>
            <a:endParaRPr lang="de-DE" dirty="0"/>
          </a:p>
          <a:p>
            <a:pPr>
              <a:buFont typeface="Arial" pitchFamily="34" charset="0"/>
              <a:buChar char="•"/>
            </a:pP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implement</a:t>
            </a:r>
            <a:r>
              <a:rPr lang="de-DE" dirty="0" smtClean="0"/>
              <a:t> Set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really</a:t>
            </a:r>
            <a:r>
              <a:rPr lang="de-DE" dirty="0" smtClean="0"/>
              <a:t> </a:t>
            </a:r>
            <a:r>
              <a:rPr lang="de-DE" dirty="0" err="1" smtClean="0"/>
              <a:t>necessary</a:t>
            </a:r>
            <a:endParaRPr lang="de-DE" dirty="0" smtClean="0"/>
          </a:p>
          <a:p>
            <a:pPr>
              <a:buFont typeface="Arial" pitchFamily="34" charset="0"/>
              <a:buChar char="•"/>
            </a:pPr>
            <a:endParaRPr lang="de-DE" dirty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Do not </a:t>
            </a:r>
            <a:r>
              <a:rPr lang="de-DE" dirty="0" err="1" smtClean="0"/>
              <a:t>use</a:t>
            </a:r>
            <a:r>
              <a:rPr lang="de-DE" dirty="0" smtClean="0"/>
              <a:t> global variables</a:t>
            </a:r>
          </a:p>
          <a:p>
            <a:pPr>
              <a:buFont typeface="Arial" pitchFamily="34" charset="0"/>
              <a:buChar char="•"/>
            </a:pPr>
            <a:endParaRPr lang="de-DE" dirty="0"/>
          </a:p>
          <a:p>
            <a:pPr>
              <a:buFont typeface="Arial" pitchFamily="34" charset="0"/>
              <a:buChar char="•"/>
            </a:pPr>
            <a:r>
              <a:rPr lang="de-DE" dirty="0" err="1" smtClean="0"/>
              <a:t>Hide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much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user</a:t>
            </a:r>
            <a:endParaRPr lang="de-DE" dirty="0" smtClean="0"/>
          </a:p>
          <a:p>
            <a:pPr marL="0" indent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735348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4802" name="Picture 2" descr="liskov-lostechi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81100"/>
            <a:ext cx="5857875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727690"/>
      </p:ext>
    </p:extLst>
  </p:cSld>
  <p:clrMapOvr>
    <a:masterClrMapping/>
  </p:clrMapOvr>
  <p:transition xmlns:p14="http://schemas.microsoft.com/office/powerpoint/2010/main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Liskov</a:t>
            </a:r>
            <a:r>
              <a:rPr lang="de-DE" dirty="0"/>
              <a:t> Substitution </a:t>
            </a:r>
            <a:r>
              <a:rPr lang="de-DE" dirty="0" err="1"/>
              <a:t>Principle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Objects </a:t>
            </a:r>
            <a:r>
              <a:rPr lang="en-US" dirty="0"/>
              <a:t>in a program should be replaceable with instances of their subtypes without altering the correctness of that </a:t>
            </a:r>
            <a:r>
              <a:rPr lang="en-US" dirty="0" smtClean="0"/>
              <a:t>program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Protect your code from unwanted behavior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Rule to decide if a class can be a subclass of another 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01193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LSP - Example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2996952"/>
            <a:ext cx="7772400" cy="3022848"/>
          </a:xfrm>
        </p:spPr>
        <p:txBody>
          <a:bodyPr/>
          <a:lstStyle/>
          <a:p>
            <a:r>
              <a:rPr lang="en-US" dirty="0" smtClean="0"/>
              <a:t>What is the problem?</a:t>
            </a:r>
            <a:endParaRPr lang="en-US" dirty="0"/>
          </a:p>
        </p:txBody>
      </p:sp>
      <p:pic>
        <p:nvPicPr>
          <p:cNvPr id="2140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4968552" cy="168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40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670" y="1052736"/>
            <a:ext cx="1349325" cy="2788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40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25399"/>
            <a:ext cx="4310009" cy="63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40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4608512" cy="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402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4437112"/>
            <a:ext cx="4378567" cy="909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188165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1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6144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10946" name="Picture 2" descr="http://www.codeproject.com/KB/architecture/SOLIDPrinciplesInOOD/dggn8fwf_33cq6mtncq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648776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311673"/>
      </p:ext>
    </p:extLst>
  </p:cSld>
  <p:clrMapOvr>
    <a:masterClrMapping/>
  </p:clrMapOvr>
  <p:transition xmlns:p14="http://schemas.microsoft.com/office/powerpoint/2010/main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 Segregation Principle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/>
              <a:t>M</a:t>
            </a:r>
            <a:r>
              <a:rPr lang="en-US" dirty="0" smtClean="0"/>
              <a:t>any </a:t>
            </a:r>
            <a:r>
              <a:rPr lang="en-US" dirty="0"/>
              <a:t>client specific interfaces are better than one general purpose </a:t>
            </a:r>
            <a:r>
              <a:rPr lang="en-US" dirty="0" smtClean="0"/>
              <a:t>interface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Clients should not be forced to depend upon interfaces that they do not use</a:t>
            </a:r>
          </a:p>
        </p:txBody>
      </p:sp>
      <p:pic>
        <p:nvPicPr>
          <p:cNvPr id="208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12976"/>
            <a:ext cx="38576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8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269" y="3212976"/>
            <a:ext cx="3095625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821906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9922" name="Picture 2" descr="http://ircmaxell.github.io/DontBeStupid-Presentation/assets/images/dependency_inversion_princi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174862"/>
      </p:ext>
    </p:extLst>
  </p:cSld>
  <p:clrMapOvr>
    <a:masterClrMapping/>
  </p:clrMapOvr>
  <p:transition xmlns:p14="http://schemas.microsoft.com/office/powerpoint/2010/main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Dependency</a:t>
            </a:r>
            <a:r>
              <a:rPr lang="de-DE" dirty="0"/>
              <a:t> Inversion </a:t>
            </a:r>
            <a:r>
              <a:rPr lang="de-DE" dirty="0" err="1" smtClean="0"/>
              <a:t>Principle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</a:t>
            </a:r>
            <a:r>
              <a:rPr lang="en-US" dirty="0"/>
              <a:t>. High-level modules should not depend on low level modules. Both should depend on </a:t>
            </a:r>
            <a:r>
              <a:rPr lang="en-US" dirty="0" smtClean="0"/>
              <a:t>abstractions.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</a:t>
            </a:r>
            <a:r>
              <a:rPr lang="en-US" dirty="0"/>
              <a:t>. Abstractions should not depend upon details. Details should depend upon abstractions</a:t>
            </a:r>
          </a:p>
        </p:txBody>
      </p:sp>
    </p:spTree>
    <p:extLst>
      <p:ext uri="{BB962C8B-B14F-4D97-AF65-F5344CB8AC3E}">
        <p14:creationId xmlns:p14="http://schemas.microsoft.com/office/powerpoint/2010/main" val="361647037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Example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bad</a:t>
            </a:r>
            <a:r>
              <a:rPr lang="de-DE" dirty="0" smtClean="0"/>
              <a:t> </a:t>
            </a:r>
            <a:r>
              <a:rPr lang="de-DE" dirty="0" err="1" smtClean="0"/>
              <a:t>code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68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558" y="908720"/>
            <a:ext cx="37909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21" y="1641260"/>
            <a:ext cx="3759100" cy="1001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77072"/>
            <a:ext cx="443865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04095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do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better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7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1052736"/>
            <a:ext cx="3638550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8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28948"/>
            <a:ext cx="390525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471654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Another</a:t>
            </a:r>
            <a:r>
              <a:rPr lang="de-DE" dirty="0" smtClean="0"/>
              <a:t> </a:t>
            </a:r>
            <a:r>
              <a:rPr lang="de-DE" dirty="0" err="1" smtClean="0"/>
              <a:t>example</a:t>
            </a:r>
            <a:r>
              <a:rPr lang="de-DE" dirty="0" smtClean="0"/>
              <a:t> – BAD CODE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4586288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701" y="908720"/>
            <a:ext cx="3745924" cy="4694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7638696"/>
      </p:ext>
    </p:extLst>
  </p:cSld>
  <p:clrMapOvr>
    <a:masterClrMapping/>
  </p:clrMapOvr>
  <p:transition xmlns:p14="http://schemas.microsoft.com/office/powerpoint/2010/main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Another</a:t>
            </a:r>
            <a:r>
              <a:rPr lang="de-DE" dirty="0" smtClean="0"/>
              <a:t> </a:t>
            </a:r>
            <a:r>
              <a:rPr lang="de-DE" dirty="0" err="1" smtClean="0"/>
              <a:t>example</a:t>
            </a:r>
            <a:r>
              <a:rPr lang="de-DE" dirty="0" smtClean="0"/>
              <a:t> – GOOD CODE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68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724" y="85692"/>
            <a:ext cx="2663974" cy="2096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82228"/>
            <a:ext cx="6622438" cy="422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8981670"/>
      </p:ext>
    </p:extLst>
  </p:cSld>
  <p:clrMapOvr>
    <a:masterClrMapping/>
  </p:clrMapOvr>
  <p:transition xmlns:p14="http://schemas.microsoft.com/office/powerpoint/2010/main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statements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Use </a:t>
            </a:r>
            <a:r>
              <a:rPr lang="en-US" dirty="0" err="1" smtClean="0"/>
              <a:t>std</a:t>
            </a:r>
            <a:r>
              <a:rPr lang="en-US" dirty="0" smtClean="0"/>
              <a:t>::</a:t>
            </a:r>
            <a:r>
              <a:rPr lang="en-US" dirty="0" err="1" smtClean="0"/>
              <a:t>cout</a:t>
            </a:r>
            <a:r>
              <a:rPr lang="en-US" dirty="0" smtClean="0"/>
              <a:t> instead of </a:t>
            </a:r>
            <a:r>
              <a:rPr lang="en-US" dirty="0" err="1" smtClean="0"/>
              <a:t>printf</a:t>
            </a:r>
            <a:endParaRPr lang="en-US" dirty="0" smtClean="0"/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Do not use C arrays like: double </a:t>
            </a:r>
            <a:r>
              <a:rPr lang="en-US" dirty="0" err="1" smtClean="0"/>
              <a:t>myVal</a:t>
            </a:r>
            <a:r>
              <a:rPr lang="en-US" dirty="0" smtClean="0"/>
              <a:t>[10]</a:t>
            </a:r>
            <a:br>
              <a:rPr lang="en-US" dirty="0" smtClean="0"/>
            </a:br>
            <a:r>
              <a:rPr lang="en-US" dirty="0" smtClean="0"/>
              <a:t>The standard library offers a long list of container classes (vector, map, set, list, …) which are more powerful and more safe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As an alternative there are root classes like </a:t>
            </a:r>
            <a:r>
              <a:rPr lang="en-US" dirty="0" err="1" smtClean="0"/>
              <a:t>TClonesArray</a:t>
            </a:r>
            <a:endParaRPr lang="en-US" dirty="0" smtClean="0"/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Do not fear to </a:t>
            </a:r>
            <a:r>
              <a:rPr lang="en-US" dirty="0" err="1" smtClean="0"/>
              <a:t>refactorize</a:t>
            </a:r>
            <a:r>
              <a:rPr lang="en-US" dirty="0" smtClean="0"/>
              <a:t> (clean up) your code. SVN prevents you from braking something.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If you use pointers in your classes make sure you clean them up at the end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If you use pointers in your classes write an appropriate copy constructor and assignment operator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40490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not copy and paste code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Most important rule!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But one of the most broken one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If you copy code from someone else (or even more often from yourself) you increase the places where you have to fix something if there was a bug in the first place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If you want to add additional features you have to do it many times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Better use common methods/functions and common base classes to reuse existing code without copying.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0855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KISS – keep it simple, stupid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“Keep things as simple as possible bot not simpler” - </a:t>
            </a:r>
            <a:r>
              <a:rPr lang="en-US" sz="2000" i="1" dirty="0" smtClean="0"/>
              <a:t>A. Einstein</a:t>
            </a:r>
            <a:endParaRPr lang="en-US" i="1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Most important for code is that it is understandable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So prefer simple, short and easily understandable solutions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“</a:t>
            </a:r>
            <a:r>
              <a:rPr lang="en-US" i="1" dirty="0"/>
              <a:t>Any fool can write code that computers can understand, good programmers write code that humans can understand.”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98311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Conventions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Every project with more than one developer should have a set of coding conventions to improve the readability of the code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For PANDA they were defined 2007 and can </a:t>
            </a:r>
            <a:r>
              <a:rPr lang="en-US" dirty="0"/>
              <a:t>be found at: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panda-wiki.gsi.de/cgi-bin/view/Computing/PandaRootCodingRules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81023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Conventions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err="1" smtClean="0"/>
              <a:t>PandaRoot</a:t>
            </a:r>
            <a:r>
              <a:rPr lang="en-US" dirty="0" smtClean="0"/>
              <a:t> follows the </a:t>
            </a:r>
            <a:r>
              <a:rPr lang="en-US" dirty="0" smtClean="0">
                <a:hlinkClick r:id="rId2"/>
              </a:rPr>
              <a:t>ROOT coding conventions</a:t>
            </a:r>
            <a:endParaRPr lang="en-US" dirty="0" smtClean="0"/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/>
              <a:t>All </a:t>
            </a:r>
            <a:r>
              <a:rPr lang="en-US" dirty="0" err="1"/>
              <a:t>PandaRoot</a:t>
            </a:r>
            <a:r>
              <a:rPr lang="en-US" dirty="0"/>
              <a:t> classes should start with the suffix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Pnd</a:t>
            </a:r>
            <a:r>
              <a:rPr lang="en-US" dirty="0"/>
              <a:t> </a:t>
            </a:r>
            <a:r>
              <a:rPr lang="en-US" dirty="0" smtClean="0"/>
              <a:t>!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/>
              <a:t>Include files in the C++ code will have the extension ".h</a:t>
            </a:r>
            <a:r>
              <a:rPr lang="en-US" dirty="0" smtClean="0"/>
              <a:t>".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/>
              <a:t>The implementation files in C++ will have the extension ".</a:t>
            </a:r>
            <a:r>
              <a:rPr lang="en-US" dirty="0" smtClean="0"/>
              <a:t>cxx“.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Every </a:t>
            </a:r>
            <a:r>
              <a:rPr lang="en-US" dirty="0"/>
              <a:t>include file should contain a mechanism to prevent multiple inclusions. For the file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XxxMyFile.h</a:t>
            </a:r>
            <a:r>
              <a:rPr lang="en-US" dirty="0" smtClean="0"/>
              <a:t>, </a:t>
            </a:r>
            <a:r>
              <a:rPr lang="en-US" dirty="0"/>
              <a:t>the Panda convention is: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#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ifndef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XXXMYFILE_HH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#define XXXMYFILE_HH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[....]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#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endif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83257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Conventions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/>
              <a:t>Use a separate .cxx file, and corresponding .h file, for each C++ class. </a:t>
            </a:r>
            <a:r>
              <a:rPr lang="en-US" b="1" dirty="0"/>
              <a:t>The filename should be identical to the class name</a:t>
            </a:r>
            <a:r>
              <a:rPr lang="en-US" b="1" dirty="0" smtClean="0"/>
              <a:t>.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/>
              <a:t>Do not create class names (and therefore filenames) that differ only by case</a:t>
            </a:r>
            <a:r>
              <a:rPr lang="en-US" dirty="0" smtClean="0"/>
              <a:t>.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/>
              <a:t>The identifier of every globally visible class, function or variable should begin with the package "TLA" (Three Letter Acronym) prefix from the package to which it belongs (e.g. </a:t>
            </a:r>
            <a:r>
              <a:rPr lang="en-US" dirty="0" err="1"/>
              <a:t>mvd</a:t>
            </a:r>
            <a:r>
              <a:rPr lang="en-US" dirty="0"/>
              <a:t>, </a:t>
            </a:r>
            <a:r>
              <a:rPr lang="en-US" dirty="0" err="1"/>
              <a:t>emc</a:t>
            </a:r>
            <a:r>
              <a:rPr lang="en-US" dirty="0"/>
              <a:t>, </a:t>
            </a:r>
            <a:r>
              <a:rPr lang="en-US" dirty="0" err="1"/>
              <a:t>tpc</a:t>
            </a:r>
            <a:r>
              <a:rPr lang="en-US" dirty="0"/>
              <a:t>, etc.) This implies that the implementation (.cxx) and interface (.h) files for C++ classes should also begin with the same prefix</a:t>
            </a:r>
            <a:r>
              <a:rPr lang="en-US" dirty="0" smtClean="0"/>
              <a:t>.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2525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Conventions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/>
              <a:t>Avoid overloading functions and operators unless there is a clear improvement in the clarity of the resulting code. For read and write access to data members, </a:t>
            </a:r>
            <a:r>
              <a:rPr lang="en-US" dirty="0" smtClean="0"/>
              <a:t>use: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G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etMyData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 )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const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;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etMyData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const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value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);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/>
              <a:t>rather than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M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yData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 )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const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MyData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const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value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);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/>
              <a:t>In </a:t>
            </a:r>
            <a:r>
              <a:rPr lang="en-US" dirty="0"/>
              <a:t>fact, using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SetMyData</a:t>
            </a:r>
            <a:r>
              <a:rPr lang="en-US" dirty="0" smtClean="0"/>
              <a:t> </a:t>
            </a:r>
            <a:r>
              <a:rPr lang="en-US" dirty="0"/>
              <a:t>is a strict rule. Please use </a:t>
            </a:r>
            <a:r>
              <a:rPr lang="en-US" dirty="0" smtClean="0"/>
              <a:t>it.</a:t>
            </a:r>
            <a:br>
              <a:rPr lang="en-US" dirty="0" smtClean="0"/>
            </a:b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GetMyData</a:t>
            </a:r>
            <a:r>
              <a:rPr lang="en-US" dirty="0" smtClean="0"/>
              <a:t> </a:t>
            </a:r>
            <a:r>
              <a:rPr lang="en-US" dirty="0"/>
              <a:t>is not a strict rule, but strongly encouraged</a:t>
            </a:r>
            <a:r>
              <a:rPr lang="en-US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38470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1331</Words>
  <Application>Microsoft Macintosh PowerPoint</Application>
  <PresentationFormat>Bildschirmpräsentation (4:3)</PresentationFormat>
  <Paragraphs>182</Paragraphs>
  <Slides>38</Slides>
  <Notes>1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38</vt:i4>
      </vt:variant>
    </vt:vector>
  </HeadingPairs>
  <TitlesOfParts>
    <vt:vector size="40" baseType="lpstr">
      <vt:lpstr>Standarddesign</vt:lpstr>
      <vt:lpstr>Bitmap</vt:lpstr>
      <vt:lpstr>Good Programming Practice</vt:lpstr>
      <vt:lpstr>Why is this necessary?</vt:lpstr>
      <vt:lpstr>Level 1</vt:lpstr>
      <vt:lpstr>Do not copy and paste code</vt:lpstr>
      <vt:lpstr>KISS – keep it simple, stupid</vt:lpstr>
      <vt:lpstr>Coding Conventions</vt:lpstr>
      <vt:lpstr>Coding Conventions</vt:lpstr>
      <vt:lpstr>Coding Conventions</vt:lpstr>
      <vt:lpstr>Coding Conventions</vt:lpstr>
      <vt:lpstr>Coding Conventions</vt:lpstr>
      <vt:lpstr>Coding Conventions</vt:lpstr>
      <vt:lpstr>Coding Conventions</vt:lpstr>
      <vt:lpstr>Documentation – self-documenting</vt:lpstr>
      <vt:lpstr>Documentation – self-documenting</vt:lpstr>
      <vt:lpstr>Documentation</vt:lpstr>
      <vt:lpstr>Use the SVN/GIT</vt:lpstr>
      <vt:lpstr>Use an appropriate development suite</vt:lpstr>
      <vt:lpstr>Level 2</vt:lpstr>
      <vt:lpstr>SOLID - Principle</vt:lpstr>
      <vt:lpstr>PowerPoint-Präsentation</vt:lpstr>
      <vt:lpstr>Single Responsibility Principle</vt:lpstr>
      <vt:lpstr>PowerPoint-Präsentation</vt:lpstr>
      <vt:lpstr>Open Closed Principle</vt:lpstr>
      <vt:lpstr>Example for bad code</vt:lpstr>
      <vt:lpstr>How to do it better</vt:lpstr>
      <vt:lpstr>Open / close principle continued</vt:lpstr>
      <vt:lpstr>PowerPoint-Präsentation</vt:lpstr>
      <vt:lpstr>Liskov Substitution Principle</vt:lpstr>
      <vt:lpstr>LSP - Example</vt:lpstr>
      <vt:lpstr>PowerPoint-Präsentation</vt:lpstr>
      <vt:lpstr>Interface Segregation Principle</vt:lpstr>
      <vt:lpstr>PowerPoint-Präsentation</vt:lpstr>
      <vt:lpstr>Dependency Inversion Principle</vt:lpstr>
      <vt:lpstr>Example for bad code</vt:lpstr>
      <vt:lpstr>How to do it better</vt:lpstr>
      <vt:lpstr>Another example – BAD CODE</vt:lpstr>
      <vt:lpstr>Another example – GOOD CODE</vt:lpstr>
      <vt:lpstr>General statements</vt:lpstr>
    </vt:vector>
  </TitlesOfParts>
  <Company>Tema AG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dott</dc:creator>
  <cp:lastModifiedBy>Tobias Stockmanns</cp:lastModifiedBy>
  <cp:revision>1241</cp:revision>
  <cp:lastPrinted>2007-11-29T18:00:19Z</cp:lastPrinted>
  <dcterms:created xsi:type="dcterms:W3CDTF">2006-01-19T12:56:44Z</dcterms:created>
  <dcterms:modified xsi:type="dcterms:W3CDTF">2017-07-06T02:54:31Z</dcterms:modified>
</cp:coreProperties>
</file>