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3" r:id="rId4"/>
    <p:sldId id="264" r:id="rId5"/>
    <p:sldId id="265" r:id="rId6"/>
    <p:sldId id="266" r:id="rId7"/>
    <p:sldId id="267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7" r:id="rId24"/>
    <p:sldId id="288" r:id="rId25"/>
    <p:sldId id="286" r:id="rId2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88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0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7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1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56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031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610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4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26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1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4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21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38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78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161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6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5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49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6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356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52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7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1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71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7. Juni 2016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34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June 9, 2016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42717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98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2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7. Juni 2016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59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May 16, 2016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3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Albrecht Gillitzer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-6505"/>
            <a:ext cx="930115" cy="6345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8" y="22971"/>
            <a:ext cx="641236" cy="6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2320" y="2713289"/>
            <a:ext cx="8479157" cy="615553"/>
          </a:xfrm>
        </p:spPr>
        <p:txBody>
          <a:bodyPr/>
          <a:lstStyle/>
          <a:p>
            <a:r>
              <a:rPr lang="de-DE" sz="4000" dirty="0" err="1" smtClean="0">
                <a:latin typeface="Arial"/>
                <a:cs typeface="Arial"/>
              </a:rPr>
              <a:t>Some</a:t>
            </a:r>
            <a:r>
              <a:rPr lang="de-DE" sz="4000" dirty="0" smtClean="0">
                <a:latin typeface="Arial"/>
                <a:cs typeface="Arial"/>
              </a:rPr>
              <a:t> </a:t>
            </a:r>
            <a:r>
              <a:rPr lang="de-DE" sz="4000" dirty="0" err="1" smtClean="0">
                <a:latin typeface="Arial"/>
                <a:cs typeface="Arial"/>
              </a:rPr>
              <a:t>Remarks</a:t>
            </a:r>
            <a:r>
              <a:rPr lang="de-DE" sz="4000" dirty="0" smtClean="0">
                <a:latin typeface="Arial"/>
                <a:cs typeface="Arial"/>
              </a:rPr>
              <a:t> on </a:t>
            </a:r>
            <a:r>
              <a:rPr lang="el-GR" sz="4000" dirty="0" smtClean="0">
                <a:latin typeface="Arial"/>
                <a:cs typeface="Arial"/>
              </a:rPr>
              <a:t>Ξ</a:t>
            </a:r>
            <a:r>
              <a:rPr lang="de-DE" sz="4000" baseline="30000" dirty="0" smtClean="0">
                <a:latin typeface="Arial"/>
                <a:cs typeface="Arial"/>
              </a:rPr>
              <a:t>*</a:t>
            </a:r>
            <a:r>
              <a:rPr lang="de-DE" sz="4000" dirty="0" smtClean="0">
                <a:latin typeface="Arial"/>
                <a:cs typeface="Arial"/>
              </a:rPr>
              <a:t> &amp; </a:t>
            </a:r>
            <a:r>
              <a:rPr lang="el-GR" sz="4000" dirty="0" smtClean="0">
                <a:latin typeface="Arial"/>
                <a:cs typeface="Arial"/>
              </a:rPr>
              <a:t>Ω</a:t>
            </a:r>
            <a:r>
              <a:rPr lang="de-DE" sz="4000" baseline="30000" dirty="0" smtClean="0">
                <a:latin typeface="Arial"/>
                <a:cs typeface="Arial"/>
              </a:rPr>
              <a:t>*</a:t>
            </a:r>
            <a:endParaRPr lang="en-US" sz="2400" baseline="30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2316" y="5505764"/>
            <a:ext cx="712353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dirty="0" smtClean="0">
                <a:solidFill>
                  <a:srgbClr val="FFFFFF"/>
                </a:solidFill>
              </a:rPr>
              <a:t>Jun 09, 2016       </a:t>
            </a:r>
            <a:r>
              <a:rPr lang="de-DE" dirty="0">
                <a:solidFill>
                  <a:srgbClr val="FFFFFF"/>
                </a:solidFill>
              </a:rPr>
              <a:t>|  Albrecht Gillitzer,  IKP Forschungszentrum Jülich</a:t>
            </a:r>
            <a:endParaRPr lang="de-DE" baseline="30000" dirty="0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535" y="6021288"/>
            <a:ext cx="515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</a:rPr>
              <a:t>LVII </a:t>
            </a:r>
            <a:r>
              <a:rPr lang="en-US" dirty="0">
                <a:solidFill>
                  <a:srgbClr val="FFFF00"/>
                </a:solidFill>
              </a:rPr>
              <a:t>PANDA Meeting, </a:t>
            </a:r>
            <a:r>
              <a:rPr lang="en-US" dirty="0" smtClean="0">
                <a:solidFill>
                  <a:srgbClr val="FFFF00"/>
                </a:solidFill>
              </a:rPr>
              <a:t>GSI Darmstadt, June 2016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344488" y="6237312"/>
            <a:ext cx="2880320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Ξ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at </a:t>
            </a:r>
            <a:r>
              <a:rPr lang="de-DE" dirty="0" err="1" smtClean="0"/>
              <a:t>GlueX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13411" y="3918535"/>
            <a:ext cx="4676093" cy="234936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 err="1" smtClean="0"/>
              <a:t>GlueX</a:t>
            </a:r>
            <a:r>
              <a:rPr lang="de-DE" sz="1800" dirty="0" smtClean="0"/>
              <a:t> </a:t>
            </a:r>
            <a:r>
              <a:rPr lang="de-DE" sz="1800" dirty="0" err="1" smtClean="0"/>
              <a:t>Proposal</a:t>
            </a:r>
            <a:r>
              <a:rPr lang="de-DE" sz="1800" dirty="0" smtClean="0"/>
              <a:t> (JLAB PAC 39, 40 &amp; 42): „</a:t>
            </a:r>
            <a:r>
              <a:rPr lang="de-DE" sz="1800" dirty="0" err="1" smtClean="0"/>
              <a:t>Decays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Strange Final States“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 smtClean="0"/>
              <a:t>Study </a:t>
            </a:r>
            <a:r>
              <a:rPr lang="de-DE" sz="1800" dirty="0" err="1" smtClean="0"/>
              <a:t>excited</a:t>
            </a:r>
            <a:r>
              <a:rPr lang="de-DE" sz="1800" dirty="0" smtClean="0"/>
              <a:t> </a:t>
            </a:r>
            <a:r>
              <a:rPr lang="el-GR" sz="1800" dirty="0" smtClean="0">
                <a:latin typeface="Arial"/>
                <a:cs typeface="Arial"/>
              </a:rPr>
              <a:t>Ξ</a:t>
            </a:r>
            <a:r>
              <a:rPr lang="de-DE" sz="1800" dirty="0" smtClean="0"/>
              <a:t> </a:t>
            </a:r>
            <a:r>
              <a:rPr lang="de-DE" sz="1800" dirty="0" err="1" smtClean="0"/>
              <a:t>states</a:t>
            </a:r>
            <a:endParaRPr lang="de-DE" sz="1800" dirty="0" smtClean="0"/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 err="1" smtClean="0"/>
              <a:t>parity</a:t>
            </a:r>
            <a:r>
              <a:rPr lang="de-DE" sz="1800" dirty="0" smtClean="0"/>
              <a:t> </a:t>
            </a:r>
            <a:r>
              <a:rPr lang="de-DE" sz="1800" dirty="0" err="1" smtClean="0"/>
              <a:t>measurement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g.s</a:t>
            </a:r>
            <a:r>
              <a:rPr lang="de-DE" sz="1800" dirty="0" smtClean="0"/>
              <a:t>. </a:t>
            </a:r>
            <a:r>
              <a:rPr lang="el-GR" sz="1800" dirty="0" smtClean="0">
                <a:latin typeface="Arial"/>
                <a:cs typeface="Arial"/>
              </a:rPr>
              <a:t>Ξ</a:t>
            </a:r>
            <a:r>
              <a:rPr lang="de-DE" sz="1800" baseline="50000" dirty="0" smtClean="0">
                <a:latin typeface="Arial"/>
                <a:cs typeface="Arial"/>
              </a:rPr>
              <a:t>-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/>
                <a:cs typeface="Arial"/>
              </a:rPr>
              <a:t>will </a:t>
            </a:r>
            <a:r>
              <a:rPr lang="de-DE" sz="1800" dirty="0" err="1" smtClean="0">
                <a:latin typeface="Arial"/>
                <a:cs typeface="Arial"/>
              </a:rPr>
              <a:t>probably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need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enhanced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kaon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identification</a:t>
            </a:r>
            <a:r>
              <a:rPr lang="de-DE" sz="1800" dirty="0" smtClean="0">
                <a:latin typeface="Arial"/>
                <a:cs typeface="Arial"/>
              </a:rPr>
              <a:t> in </a:t>
            </a:r>
            <a:r>
              <a:rPr lang="de-DE" sz="1800" dirty="0" err="1" smtClean="0">
                <a:latin typeface="Arial"/>
                <a:cs typeface="Arial"/>
              </a:rPr>
              <a:t>forward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region</a:t>
            </a:r>
            <a:endParaRPr lang="de-DE" sz="1800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/>
                <a:cs typeface="Arial"/>
              </a:rPr>
              <a:t>Components </a:t>
            </a:r>
            <a:r>
              <a:rPr lang="de-DE" sz="1800" dirty="0" err="1" smtClean="0">
                <a:latin typeface="Arial"/>
                <a:cs typeface="Arial"/>
              </a:rPr>
              <a:t>of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BaBar</a:t>
            </a:r>
            <a:r>
              <a:rPr lang="de-DE" sz="1800" dirty="0" smtClean="0">
                <a:latin typeface="Arial"/>
                <a:cs typeface="Arial"/>
              </a:rPr>
              <a:t> DIRC </a:t>
            </a:r>
            <a:r>
              <a:rPr lang="de-DE" sz="1800" dirty="0" err="1" smtClean="0">
                <a:latin typeface="Arial"/>
                <a:cs typeface="Arial"/>
              </a:rPr>
              <a:t>for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GlueX</a:t>
            </a:r>
            <a:endParaRPr lang="en-US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836712"/>
            <a:ext cx="4567051" cy="28005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484784"/>
            <a:ext cx="3649069" cy="451280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57290" y="6084585"/>
            <a:ext cx="3547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A. </a:t>
            </a:r>
            <a:r>
              <a:rPr lang="de-DE" sz="1600" dirty="0" err="1" smtClean="0"/>
              <a:t>AlekSejevs</a:t>
            </a:r>
            <a:r>
              <a:rPr lang="de-DE" sz="1600" dirty="0" smtClean="0"/>
              <a:t> </a:t>
            </a:r>
            <a:r>
              <a:rPr lang="de-DE" sz="1600" i="1" dirty="0" smtClean="0"/>
              <a:t>et al</a:t>
            </a:r>
            <a:r>
              <a:rPr lang="de-DE" sz="1600" dirty="0" smtClean="0"/>
              <a:t>., arXiv:1305.1523</a:t>
            </a:r>
          </a:p>
          <a:p>
            <a:r>
              <a:rPr lang="de-DE" sz="1600" dirty="0" err="1" smtClean="0"/>
              <a:t>GlueX</a:t>
            </a:r>
            <a:r>
              <a:rPr lang="de-DE" sz="1600" dirty="0" smtClean="0"/>
              <a:t> </a:t>
            </a:r>
            <a:r>
              <a:rPr lang="de-DE" sz="1600" dirty="0" err="1" smtClean="0"/>
              <a:t>proposal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PAC 40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00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-744"/>
            <a:ext cx="9129464" cy="684709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85853" y="5949280"/>
            <a:ext cx="875963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Talk at EMMI </a:t>
            </a:r>
            <a:r>
              <a:rPr lang="de-DE" dirty="0">
                <a:solidFill>
                  <a:srgbClr val="002060"/>
                </a:solidFill>
              </a:rPr>
              <a:t>Workshop „</a:t>
            </a:r>
            <a:r>
              <a:rPr lang="de-DE" dirty="0" err="1">
                <a:solidFill>
                  <a:srgbClr val="002060"/>
                </a:solidFill>
              </a:rPr>
              <a:t>Resonances</a:t>
            </a:r>
            <a:r>
              <a:rPr lang="de-DE" dirty="0">
                <a:solidFill>
                  <a:srgbClr val="002060"/>
                </a:solidFill>
              </a:rPr>
              <a:t> in QCD“, </a:t>
            </a:r>
            <a:r>
              <a:rPr lang="de-DE" dirty="0" smtClean="0">
                <a:solidFill>
                  <a:srgbClr val="002060"/>
                </a:solidFill>
              </a:rPr>
              <a:t>GSI Darmstadt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err="1">
                <a:solidFill>
                  <a:srgbClr val="002060"/>
                </a:solidFill>
              </a:rPr>
              <a:t>October</a:t>
            </a:r>
            <a:r>
              <a:rPr lang="de-DE" dirty="0">
                <a:solidFill>
                  <a:srgbClr val="002060"/>
                </a:solidFill>
              </a:rPr>
              <a:t> 12-14, </a:t>
            </a:r>
            <a:r>
              <a:rPr lang="de-DE" dirty="0" smtClean="0">
                <a:solidFill>
                  <a:srgbClr val="002060"/>
                </a:solidFill>
              </a:rPr>
              <a:t>2015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520" y="785794"/>
            <a:ext cx="4041171" cy="400110"/>
          </a:xfrm>
        </p:spPr>
        <p:txBody>
          <a:bodyPr wrap="square"/>
          <a:lstStyle/>
          <a:p>
            <a:r>
              <a:rPr lang="de-DE" dirty="0" smtClean="0"/>
              <a:t>Strange Baryons at </a:t>
            </a:r>
            <a:r>
              <a:rPr lang="de-DE" dirty="0" err="1" smtClean="0"/>
              <a:t>LHCb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129519"/>
            <a:ext cx="4669261" cy="25073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92" y="3212976"/>
            <a:ext cx="5207344" cy="32944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86" y="2351162"/>
            <a:ext cx="857250" cy="571500"/>
          </a:xfrm>
          <a:prstGeom prst="rect">
            <a:avLst/>
          </a:prstGeom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089250"/>
              </p:ext>
            </p:extLst>
          </p:nvPr>
        </p:nvGraphicFramePr>
        <p:xfrm>
          <a:off x="704952" y="1628800"/>
          <a:ext cx="3816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0000"/>
                <a:gridCol w="900000"/>
                <a:gridCol w="1080000"/>
                <a:gridCol w="11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s [</a:t>
                      </a:r>
                      <a:r>
                        <a:rPr lang="en-US" dirty="0" err="1" smtClean="0">
                          <a:sym typeface="Symbol"/>
                        </a:rPr>
                        <a:t>TeV</a:t>
                      </a:r>
                      <a:r>
                        <a:rPr lang="en-US" dirty="0" smtClean="0">
                          <a:sym typeface="Symbol"/>
                        </a:rPr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</a:t>
                      </a:r>
                      <a:r>
                        <a:rPr lang="en-US" dirty="0" err="1" smtClean="0">
                          <a:sym typeface="Symbol"/>
                        </a:rPr>
                        <a:t>Ldt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 fb</a:t>
                      </a:r>
                      <a:r>
                        <a:rPr lang="de-DE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 fb</a:t>
                      </a:r>
                      <a:r>
                        <a:rPr lang="de-DE" baseline="30000" dirty="0" smtClean="0"/>
                        <a:t>-1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320 pb</a:t>
                      </a:r>
                      <a:r>
                        <a:rPr lang="de-DE" baseline="30000" dirty="0" smtClean="0"/>
                        <a:t>-1</a:t>
                      </a:r>
                      <a:endParaRPr lang="en-US" baseline="30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49064" r="4970" b="1054"/>
          <a:stretch/>
        </p:blipFill>
        <p:spPr>
          <a:xfrm>
            <a:off x="416496" y="3501272"/>
            <a:ext cx="3996000" cy="2376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85873" y="5301208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</a:rPr>
              <a:t>LHCb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track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types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2264" y="6084585"/>
            <a:ext cx="3194592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Patrick </a:t>
            </a:r>
            <a:r>
              <a:rPr lang="de-DE" sz="1600" dirty="0" err="1" smtClean="0"/>
              <a:t>Spradlin</a:t>
            </a:r>
            <a:r>
              <a:rPr lang="de-DE" sz="1600" dirty="0" smtClean="0"/>
              <a:t>,  </a:t>
            </a:r>
            <a:r>
              <a:rPr lang="de-DE" sz="1600" dirty="0" err="1" smtClean="0"/>
              <a:t>Wednesday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Sebastian Neubert,  </a:t>
            </a:r>
            <a:r>
              <a:rPr lang="de-DE" sz="1600" dirty="0" err="1" smtClean="0"/>
              <a:t>Thursday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03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7" y="283"/>
            <a:ext cx="9143245" cy="68574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6456" y="5661248"/>
            <a:ext cx="2511265" cy="77634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none" tIns="72000" bIns="72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i="1" dirty="0" smtClean="0">
                <a:latin typeface="Arial"/>
                <a:cs typeface="Arial"/>
              </a:rPr>
              <a:t>Λ</a:t>
            </a:r>
            <a:r>
              <a:rPr lang="de-DE" i="1" baseline="-25000" dirty="0" smtClean="0">
                <a:latin typeface="Arial"/>
                <a:cs typeface="Arial"/>
              </a:rPr>
              <a:t>b</a:t>
            </a:r>
            <a:r>
              <a:rPr lang="de-DE" i="1" dirty="0" smtClean="0">
                <a:latin typeface="Arial"/>
                <a:cs typeface="Arial"/>
              </a:rPr>
              <a:t> </a:t>
            </a: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 K </a:t>
            </a:r>
            <a:r>
              <a:rPr lang="de-DE" i="1" dirty="0" err="1" smtClean="0">
                <a:latin typeface="Arial"/>
                <a:cs typeface="Arial"/>
                <a:sym typeface="Wingdings" panose="05000000000000000000" pitchFamily="2" charset="2"/>
              </a:rPr>
              <a:t>P</a:t>
            </a:r>
            <a:r>
              <a:rPr lang="de-DE" i="1" baseline="-25000" dirty="0" err="1" smtClean="0">
                <a:latin typeface="Arial"/>
                <a:cs typeface="Arial"/>
                <a:sym typeface="Wingdings" panose="05000000000000000000" pitchFamily="2" charset="2"/>
              </a:rPr>
              <a:t>c</a:t>
            </a: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  K J/</a:t>
            </a:r>
            <a:r>
              <a:rPr lang="el-GR" i="1" dirty="0" smtClean="0">
                <a:latin typeface="Arial"/>
                <a:cs typeface="Arial"/>
                <a:sym typeface="Wingdings" panose="05000000000000000000" pitchFamily="2" charset="2"/>
              </a:rPr>
              <a:t>ψ</a:t>
            </a: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 p</a:t>
            </a:r>
          </a:p>
          <a:p>
            <a:pPr>
              <a:spcAft>
                <a:spcPts val="600"/>
              </a:spcAft>
            </a:pPr>
            <a:r>
              <a:rPr lang="el-GR" i="1" dirty="0">
                <a:latin typeface="Arial"/>
              </a:rPr>
              <a:t>Λ</a:t>
            </a:r>
            <a:r>
              <a:rPr lang="de-DE" i="1" baseline="-25000" dirty="0">
                <a:latin typeface="Arial"/>
              </a:rPr>
              <a:t>b</a:t>
            </a:r>
            <a:r>
              <a:rPr lang="de-DE" i="1" dirty="0">
                <a:latin typeface="Arial"/>
              </a:rPr>
              <a:t> </a:t>
            </a:r>
            <a:r>
              <a:rPr lang="de-DE" i="1" dirty="0">
                <a:latin typeface="Arial"/>
                <a:sym typeface="Wingdings" panose="05000000000000000000" pitchFamily="2" charset="2"/>
              </a:rPr>
              <a:t> J/</a:t>
            </a:r>
            <a:r>
              <a:rPr lang="el-GR" i="1" dirty="0">
                <a:latin typeface="Arial"/>
                <a:sym typeface="Wingdings" panose="05000000000000000000" pitchFamily="2" charset="2"/>
              </a:rPr>
              <a:t>ψ </a:t>
            </a:r>
            <a:r>
              <a:rPr lang="el-GR" i="1" dirty="0" smtClean="0">
                <a:latin typeface="Arial"/>
                <a:cs typeface="Arial"/>
                <a:sym typeface="Wingdings" panose="05000000000000000000" pitchFamily="2" charset="2"/>
              </a:rPr>
              <a:t>Λ</a:t>
            </a:r>
            <a:r>
              <a:rPr lang="de-DE" i="1" baseline="30000" dirty="0" smtClean="0">
                <a:latin typeface="Arial"/>
                <a:cs typeface="Arial"/>
                <a:sym typeface="Wingdings" panose="05000000000000000000" pitchFamily="2" charset="2"/>
              </a:rPr>
              <a:t>*</a:t>
            </a:r>
            <a:r>
              <a:rPr lang="de-DE" i="1" dirty="0" smtClean="0">
                <a:latin typeface="Arial"/>
                <a:sym typeface="Wingdings" panose="05000000000000000000" pitchFamily="2" charset="2"/>
              </a:rPr>
              <a:t>  J/</a:t>
            </a:r>
            <a:r>
              <a:rPr lang="el-GR" i="1" dirty="0" smtClean="0">
                <a:latin typeface="Arial"/>
                <a:sym typeface="Wingdings" panose="05000000000000000000" pitchFamily="2" charset="2"/>
              </a:rPr>
              <a:t>ψ</a:t>
            </a:r>
            <a:r>
              <a:rPr lang="de-DE" i="1" dirty="0" smtClean="0">
                <a:latin typeface="Arial"/>
                <a:sym typeface="Wingdings" panose="05000000000000000000" pitchFamily="2" charset="2"/>
              </a:rPr>
              <a:t> K p</a:t>
            </a:r>
            <a:endParaRPr lang="de-DE" i="1" dirty="0">
              <a:latin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85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344488" y="6237312"/>
            <a:ext cx="2880320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Strange Baryons at </a:t>
            </a:r>
            <a:r>
              <a:rPr lang="de-DE" dirty="0" err="1" smtClean="0"/>
              <a:t>LHCb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578278"/>
            <a:ext cx="6498574" cy="744819"/>
          </a:xfr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2015 Run II </a:t>
            </a:r>
            <a:r>
              <a:rPr lang="de-DE" dirty="0" err="1" smtClean="0"/>
              <a:t>data</a:t>
            </a:r>
            <a:r>
              <a:rPr lang="de-DE" dirty="0" smtClean="0"/>
              <a:t>: </a:t>
            </a:r>
            <a:r>
              <a:rPr lang="de-DE" dirty="0" smtClean="0">
                <a:sym typeface="Symbol"/>
              </a:rPr>
              <a:t>s = 13 </a:t>
            </a:r>
            <a:r>
              <a:rPr lang="de-DE" dirty="0" err="1" smtClean="0">
                <a:sym typeface="Symbol"/>
              </a:rPr>
              <a:t>TeV</a:t>
            </a:r>
            <a:endParaRPr lang="de-DE" dirty="0" smtClean="0">
              <a:sym typeface="Symbo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prompt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production</a:t>
            </a:r>
            <a:r>
              <a:rPr lang="de-DE" baseline="30000" dirty="0" smtClean="0">
                <a:latin typeface="Arial"/>
                <a:cs typeface="Arial"/>
              </a:rPr>
              <a:t>*</a:t>
            </a:r>
            <a:endParaRPr lang="en-US" baseline="30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2" y="2276872"/>
            <a:ext cx="3973830" cy="38138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2289779"/>
            <a:ext cx="3973830" cy="38138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32520" y="6309320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*</a:t>
            </a:r>
            <a:r>
              <a:rPr lang="de-DE" dirty="0" smtClean="0"/>
              <a:t> </a:t>
            </a:r>
            <a:r>
              <a:rPr lang="de-DE" dirty="0" err="1" smtClean="0"/>
              <a:t>communicated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M. </a:t>
            </a:r>
            <a:r>
              <a:rPr lang="de-DE" dirty="0" err="1" smtClean="0"/>
              <a:t>Pappagallo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Early </a:t>
            </a:r>
            <a:r>
              <a:rPr lang="de-DE" dirty="0" err="1" smtClean="0"/>
              <a:t>Physics</a:t>
            </a:r>
            <a:r>
              <a:rPr lang="de-DE" dirty="0" smtClean="0"/>
              <a:t>:  </a:t>
            </a:r>
            <a:r>
              <a:rPr lang="de-DE" dirty="0" err="1" smtClean="0"/>
              <a:t>Expected</a:t>
            </a:r>
            <a:r>
              <a:rPr lang="de-DE" dirty="0" smtClean="0"/>
              <a:t> Rates </a:t>
            </a:r>
            <a:r>
              <a:rPr lang="de-DE" dirty="0" err="1" smtClean="0"/>
              <a:t>for</a:t>
            </a:r>
            <a:r>
              <a:rPr lang="de-DE" dirty="0" smtClean="0"/>
              <a:t> Strange Baryons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527302"/>
                <a:ext cx="8420100" cy="4227439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initial </a:t>
                </a:r>
                <a:r>
                  <a:rPr lang="de-DE" dirty="0" err="1" smtClean="0"/>
                  <a:t>phase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𝐿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31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instead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𝐿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i="0"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i="0"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nevertheless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Ξ</m:t>
                    </m:r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</m:acc>
                  </m:oMath>
                </a14:m>
                <a:r>
                  <a:rPr lang="en-US" dirty="0" smtClean="0"/>
                  <a:t> production rate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  <m:acc>
                          <m:accPr>
                            <m:chr m:val="̅"/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10/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acc>
                  </m:oMath>
                </a14:m>
                <a:r>
                  <a:rPr lang="en-US" dirty="0"/>
                  <a:t> production </a:t>
                </a:r>
                <a:r>
                  <a:rPr lang="en-US" dirty="0" smtClean="0"/>
                  <a:t>we expect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  <m:acc>
                          <m:accPr>
                            <m:chr m:val="̅"/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0.3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s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3∙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r>
                  <a:rPr lang="en-US" dirty="0"/>
                  <a:t> 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excited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cross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should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same </a:t>
                </a:r>
                <a:r>
                  <a:rPr lang="de-DE" dirty="0" err="1" smtClean="0"/>
                  <a:t>order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magnitude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given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de-DE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thr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i="1" dirty="0" err="1" smtClean="0"/>
                  <a:t>detected</a:t>
                </a:r>
                <a:r>
                  <a:rPr lang="de-DE" dirty="0" smtClean="0"/>
                  <a:t> rate </a:t>
                </a:r>
                <a:r>
                  <a:rPr lang="de-DE" dirty="0" err="1" smtClean="0"/>
                  <a:t>depends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specific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branching</a:t>
                </a:r>
                <a:r>
                  <a:rPr lang="de-DE" dirty="0" smtClean="0"/>
                  <a:t> &amp; </a:t>
                </a:r>
                <a:r>
                  <a:rPr lang="de-DE" dirty="0" err="1" smtClean="0"/>
                  <a:t>reconstruction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)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∗−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de-DE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l-GR" i="1" smtClean="0">
                        <a:latin typeface="Cambria Math"/>
                        <a:ea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assume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𝑏</m:t>
                    </m:r>
                    <m:r>
                      <a:rPr lang="de-DE" b="0" i="1" smtClean="0">
                        <a:latin typeface="Cambria Math"/>
                      </a:rPr>
                      <m:t>=0.5∙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0.64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=5%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𝑑𝑒𝑡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de-DE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527302"/>
                <a:ext cx="8420100" cy="4227439"/>
              </a:xfrm>
              <a:blipFill rotWithShape="1">
                <a:blip r:embed="rId2"/>
                <a:stretch>
                  <a:fillRect l="-1883" t="-1876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/>
                <a:cs typeface="Arial"/>
              </a:rPr>
              <a:t>Ξ* /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de-DE" dirty="0" smtClean="0">
                <a:latin typeface="Arial"/>
                <a:cs typeface="Arial"/>
              </a:rPr>
              <a:t>* Studies </a:t>
            </a:r>
            <a:r>
              <a:rPr lang="de-DE" dirty="0" err="1" smtClean="0">
                <a:latin typeface="Arial"/>
                <a:cs typeface="Arial"/>
              </a:rPr>
              <a:t>within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PANDA </a:t>
            </a:r>
            <a:r>
              <a:rPr lang="de-DE" dirty="0" err="1" smtClean="0">
                <a:latin typeface="Arial"/>
                <a:cs typeface="Arial"/>
              </a:rPr>
              <a:t>Physics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Program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905000"/>
            <a:ext cx="8420100" cy="397031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initial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L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latin typeface="Arial"/>
                <a:cs typeface="Arial"/>
              </a:rPr>
              <a:t>Λ</a:t>
            </a:r>
            <a:r>
              <a:rPr lang="de-DE" dirty="0" smtClean="0">
                <a:latin typeface="Arial"/>
                <a:cs typeface="Arial"/>
              </a:rPr>
              <a:t> &amp;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spectroscopy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can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be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done</a:t>
            </a:r>
            <a:r>
              <a:rPr lang="de-DE" dirty="0" smtClean="0">
                <a:latin typeface="Arial"/>
                <a:cs typeface="Arial"/>
              </a:rPr>
              <a:t> in parallel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runs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X(3872) </a:t>
            </a:r>
            <a:r>
              <a:rPr lang="de-DE" dirty="0" err="1" smtClean="0"/>
              <a:t>width</a:t>
            </a:r>
            <a:r>
              <a:rPr lang="de-DE" dirty="0" smtClean="0"/>
              <a:t> in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scan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parallel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*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el-GR" dirty="0"/>
              <a:t>Ω</a:t>
            </a:r>
            <a:r>
              <a:rPr lang="de-DE" dirty="0"/>
              <a:t>*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p </a:t>
            </a:r>
            <a:r>
              <a:rPr lang="de-DE" dirty="0" smtClean="0">
                <a:sym typeface="Symbol"/>
              </a:rPr>
              <a:t> 7.0 GeV/c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sym typeface="Symbol"/>
              </a:rPr>
              <a:t>M</a:t>
            </a:r>
            <a:r>
              <a:rPr lang="de-DE" baseline="-25000" dirty="0" err="1" smtClean="0">
                <a:sym typeface="Symbol"/>
              </a:rPr>
              <a:t>max</a:t>
            </a:r>
            <a:r>
              <a:rPr lang="de-DE" dirty="0" smtClean="0">
                <a:sym typeface="Symbol"/>
              </a:rPr>
              <a:t>(</a:t>
            </a:r>
            <a:r>
              <a:rPr lang="el-GR" dirty="0"/>
              <a:t>Ξ</a:t>
            </a:r>
            <a:r>
              <a:rPr lang="de-DE" dirty="0" smtClean="0"/>
              <a:t>*) </a:t>
            </a:r>
            <a:r>
              <a:rPr lang="de-DE" dirty="0" smtClean="0">
                <a:sym typeface="Symbol"/>
              </a:rPr>
              <a:t> 2.55 GeV		(</a:t>
            </a:r>
            <a:r>
              <a:rPr lang="de-DE" dirty="0" err="1" smtClean="0">
                <a:sym typeface="Symbol"/>
              </a:rPr>
              <a:t>M</a:t>
            </a:r>
            <a:r>
              <a:rPr lang="de-DE" baseline="-25000" dirty="0" err="1" smtClean="0">
                <a:sym typeface="Symbol"/>
              </a:rPr>
              <a:t>max</a:t>
            </a:r>
            <a:r>
              <a:rPr lang="de-DE" dirty="0" smtClean="0">
                <a:sym typeface="Symbol"/>
              </a:rPr>
              <a:t>(</a:t>
            </a:r>
            <a:r>
              <a:rPr lang="el-GR" dirty="0"/>
              <a:t>Ω</a:t>
            </a:r>
            <a:r>
              <a:rPr lang="de-DE" dirty="0" smtClean="0"/>
              <a:t>*) </a:t>
            </a:r>
            <a:r>
              <a:rPr lang="de-DE" dirty="0" smtClean="0">
                <a:sym typeface="Symbol"/>
              </a:rPr>
              <a:t> 2.20 GeV)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sym typeface="Symbol"/>
              </a:rPr>
              <a:t>later</a:t>
            </a:r>
            <a:r>
              <a:rPr lang="de-DE" dirty="0" smtClean="0">
                <a:sym typeface="Symbol"/>
              </a:rPr>
              <a:t>: </a:t>
            </a:r>
            <a:r>
              <a:rPr lang="de-DE" dirty="0" err="1" smtClean="0">
                <a:sym typeface="Symbol"/>
              </a:rPr>
              <a:t>long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runs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threshold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scan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</a:t>
            </a:r>
            <a:r>
              <a:rPr lang="de-DE" baseline="-25000" dirty="0" err="1" smtClean="0">
                <a:sym typeface="Symbol"/>
              </a:rPr>
              <a:t>s</a:t>
            </a:r>
            <a:r>
              <a:rPr lang="de-DE" dirty="0" err="1" smtClean="0">
                <a:sym typeface="Symbol"/>
              </a:rPr>
              <a:t>D</a:t>
            </a:r>
            <a:r>
              <a:rPr lang="de-DE" baseline="-25000" dirty="0" err="1" smtClean="0">
                <a:sym typeface="Symbol"/>
              </a:rPr>
              <a:t>s</a:t>
            </a:r>
            <a:r>
              <a:rPr lang="de-DE" dirty="0" smtClean="0">
                <a:sym typeface="Symbol"/>
              </a:rPr>
              <a:t>(2317)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ym typeface="Symbol"/>
              </a:rPr>
              <a:t>p  8.8 GeV/c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>
                <a:sym typeface="Symbol"/>
              </a:rPr>
              <a:t>M</a:t>
            </a:r>
            <a:r>
              <a:rPr lang="de-DE" baseline="-25000" dirty="0" err="1">
                <a:sym typeface="Symbol"/>
              </a:rPr>
              <a:t>max</a:t>
            </a:r>
            <a:r>
              <a:rPr lang="de-DE" dirty="0">
                <a:sym typeface="Symbol"/>
              </a:rPr>
              <a:t>(</a:t>
            </a:r>
            <a:r>
              <a:rPr lang="el-GR" dirty="0"/>
              <a:t>Ω</a:t>
            </a:r>
            <a:r>
              <a:rPr lang="de-DE" dirty="0"/>
              <a:t>*) </a:t>
            </a:r>
            <a:r>
              <a:rPr lang="de-DE" dirty="0">
                <a:sym typeface="Symbol"/>
              </a:rPr>
              <a:t> </a:t>
            </a:r>
            <a:r>
              <a:rPr lang="de-DE" dirty="0" smtClean="0">
                <a:sym typeface="Symbol"/>
              </a:rPr>
              <a:t>2.61 GeV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673080" y="4659654"/>
            <a:ext cx="1495491" cy="362984"/>
            <a:chOff x="5673080" y="4659654"/>
            <a:chExt cx="1495491" cy="362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5673080" y="4659654"/>
                  <a:ext cx="343363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baseline="30000" smtClean="0">
                            <a:latin typeface="Cambria Math"/>
                            <a:ea typeface="Cambria Math"/>
                          </a:rPr>
                          <m:t>±</m:t>
                        </m:r>
                      </m:oMath>
                    </m:oMathPara>
                  </a14:m>
                  <a:endParaRPr lang="en-US" baseline="30000" dirty="0"/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080" y="4659654"/>
                  <a:ext cx="343363" cy="36298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6825208" y="4659654"/>
                  <a:ext cx="343363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baseline="30000" smtClean="0">
                            <a:latin typeface="Cambria Math"/>
                            <a:ea typeface="Cambria Math"/>
                          </a:rPr>
                          <m:t>∓</m:t>
                        </m:r>
                      </m:oMath>
                    </m:oMathPara>
                  </a14:m>
                  <a:endParaRPr lang="en-US" baseline="30000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208" y="4659654"/>
                  <a:ext cx="343363" cy="3629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70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baseline="30000" dirty="0" smtClean="0">
                <a:latin typeface="Arial"/>
                <a:cs typeface="Arial"/>
              </a:rPr>
              <a:t>*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Production</a:t>
            </a:r>
            <a:r>
              <a:rPr lang="de-DE" dirty="0" smtClean="0">
                <a:latin typeface="Arial"/>
                <a:cs typeface="Arial"/>
              </a:rPr>
              <a:t> at p = 7.0 GeV/c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9" y="1712416"/>
                <a:ext cx="3441774" cy="4308872"/>
              </a:xfr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EvtGen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∗−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included</a:t>
                </a:r>
                <a:r>
                  <a:rPr lang="de-DE" dirty="0" smtClean="0"/>
                  <a:t> all </a:t>
                </a:r>
                <a:r>
                  <a:rPr lang="el-GR" dirty="0" smtClean="0">
                    <a:latin typeface="Arial"/>
                    <a:cs typeface="Arial"/>
                  </a:rPr>
                  <a:t>Ξ</a:t>
                </a:r>
                <a:r>
                  <a:rPr lang="de-DE" dirty="0" smtClean="0">
                    <a:latin typeface="Arial"/>
                    <a:cs typeface="Arial"/>
                  </a:rPr>
                  <a:t>* </a:t>
                </a:r>
                <a:r>
                  <a:rPr lang="de-DE" dirty="0" err="1" smtClean="0">
                    <a:latin typeface="Arial"/>
                    <a:cs typeface="Arial"/>
                  </a:rPr>
                  <a:t>states</a:t>
                </a:r>
                <a:r>
                  <a:rPr lang="de-DE" dirty="0" smtClean="0">
                    <a:latin typeface="Arial"/>
                    <a:cs typeface="Arial"/>
                  </a:rPr>
                  <a:t> in PDG </a:t>
                </a:r>
                <a:r>
                  <a:rPr lang="de-DE" dirty="0" err="1" smtClean="0">
                    <a:latin typeface="Arial"/>
                    <a:cs typeface="Arial"/>
                  </a:rPr>
                  <a:t>above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  <a:cs typeface="Arial"/>
                      </a:rPr>
                      <m:t>Λ</m:t>
                    </m:r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  <a:ea typeface="Cambria Math"/>
                            <a:cs typeface="Arial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cs typeface="Arial"/>
                          </a:rPr>
                          <m:t>𝐾</m:t>
                        </m:r>
                      </m:e>
                    </m:acc>
                  </m:oMath>
                </a14:m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threshold</a:t>
                </a:r>
                <a:endParaRPr lang="de-DE" dirty="0">
                  <a:latin typeface="Arial"/>
                  <a:cs typeface="Arial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latin typeface="Arial"/>
                    <a:cs typeface="Arial"/>
                  </a:rPr>
                  <a:t>typical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width</a:t>
                </a:r>
                <a:r>
                  <a:rPr lang="de-DE" dirty="0" smtClean="0">
                    <a:latin typeface="Arial"/>
                    <a:cs typeface="Arial"/>
                  </a:rPr>
                  <a:t> ~20 </a:t>
                </a:r>
                <a:r>
                  <a:rPr lang="de-DE" dirty="0" err="1" smtClean="0">
                    <a:latin typeface="Arial"/>
                    <a:cs typeface="Arial"/>
                  </a:rPr>
                  <a:t>MeV</a:t>
                </a:r>
                <a:endParaRPr lang="de-DE" dirty="0" smtClean="0">
                  <a:latin typeface="Arial"/>
                  <a:cs typeface="Arial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decay</a:t>
                </a:r>
                <a:r>
                  <a:rPr lang="de-DE" dirty="0"/>
                  <a:t>: </a:t>
                </a:r>
                <a:r>
                  <a:rPr lang="de-DE" dirty="0" smtClean="0"/>
                  <a:t>PHSP</a:t>
                </a:r>
                <a:endParaRPr lang="de-DE" dirty="0" smtClean="0">
                  <a:latin typeface="Arial"/>
                  <a:cs typeface="Arial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latin typeface="Arial"/>
                    <a:cs typeface="Arial"/>
                  </a:rPr>
                  <a:t>added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cont.</a:t>
                </a:r>
                <a:endParaRPr lang="de-DE" b="0" i="1" dirty="0" smtClean="0">
                  <a:latin typeface="Cambria Math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b="0" dirty="0" err="1" smtClean="0"/>
                  <a:t>added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3100</m:t>
                        </m:r>
                      </m:e>
                    </m:d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seen</a:t>
                </a:r>
                <a:r>
                  <a:rPr lang="de-DE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n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&amp; c.c.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9" y="1712416"/>
                <a:ext cx="3441774" cy="4308872"/>
              </a:xfrm>
              <a:blipFill rotWithShape="1">
                <a:blip r:embed="rId2"/>
                <a:stretch>
                  <a:fillRect l="-4602" t="-1839" r="-1062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4182398" y="1412776"/>
            <a:ext cx="5379114" cy="4735487"/>
            <a:chOff x="4182398" y="1412776"/>
            <a:chExt cx="5379114" cy="473548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992" y="1412776"/>
              <a:ext cx="5303520" cy="472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7113240" y="5809709"/>
                  <a:ext cx="20685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  <m:sSup>
                              <m:sSupPr>
                                <m:ctrlPr>
                                  <a:rPr lang="el-GR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de-DE" sz="1600" b="0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1600" b="0" i="0" smtClean="0">
                                    <a:latin typeface="Cambria Math"/>
                                  </a:rPr>
                                  <m:t>GeV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1600" b="0" i="1" smtClean="0">
                                <a:latin typeface="Cambria Math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3240" y="5809709"/>
                  <a:ext cx="2068515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/>
                <p:cNvSpPr txBox="1"/>
                <p:nvPr/>
              </p:nvSpPr>
              <p:spPr>
                <a:xfrm rot="-5400000">
                  <a:off x="3259389" y="2671493"/>
                  <a:ext cx="21845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l-GR" sz="16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i="1" smtClean="0">
                                        <a:latin typeface="Cambria Math"/>
                                        <a:ea typeface="Cambria Math"/>
                                      </a:rPr>
                                      <m:t>Ξ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l-GR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de-DE" sz="1600" b="0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1600" b="0" i="0" smtClean="0">
                                    <a:latin typeface="Cambria Math"/>
                                  </a:rPr>
                                  <m:t>GeV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1600" b="0" i="1" smtClean="0">
                                <a:latin typeface="Cambria Math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5400000">
                  <a:off x="3259389" y="2671493"/>
                  <a:ext cx="2184572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099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baseline="30000" dirty="0" smtClean="0">
                <a:latin typeface="Arial"/>
                <a:cs typeface="Arial"/>
              </a:rPr>
              <a:t>*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Production</a:t>
            </a:r>
            <a:r>
              <a:rPr lang="de-DE" dirty="0" smtClean="0">
                <a:latin typeface="Arial"/>
                <a:cs typeface="Arial"/>
              </a:rPr>
              <a:t> at p = 7.0 GeV/c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556792"/>
                <a:ext cx="8842373" cy="338554"/>
              </a:xfr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projections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mass</a:t>
                </a:r>
                <a:endParaRPr lang="de-DE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556792"/>
                <a:ext cx="8842373" cy="338554"/>
              </a:xfrm>
              <a:blipFill rotWithShape="1">
                <a:blip r:embed="rId2"/>
                <a:stretch>
                  <a:fillRect l="-1793" t="-2142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pieren 10"/>
          <p:cNvGrpSpPr/>
          <p:nvPr/>
        </p:nvGrpSpPr>
        <p:grpSpPr>
          <a:xfrm>
            <a:off x="312420" y="2154163"/>
            <a:ext cx="9353168" cy="4227165"/>
            <a:chOff x="312420" y="2154163"/>
            <a:chExt cx="9353168" cy="422716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" y="2154163"/>
              <a:ext cx="4640580" cy="413385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008" y="2154163"/>
              <a:ext cx="4640580" cy="41338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2794648" y="6042774"/>
                  <a:ext cx="187032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  <m:sSup>
                              <m:sSupPr>
                                <m:ctrlPr>
                                  <a:rPr lang="el-GR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de-DE" sz="1600" b="0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/>
                              </a:rPr>
                              <m:t>GeV</m:t>
                            </m:r>
                            <m:r>
                              <a:rPr lang="de-DE" sz="1600" b="0" i="1" smtClean="0">
                                <a:latin typeface="Cambria Math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648" y="6042774"/>
                  <a:ext cx="1870320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7504984" y="6038820"/>
                  <a:ext cx="18405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/>
                                        <a:ea typeface="Cambria Math"/>
                                      </a:rPr>
                                      <m:t>Ξ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</m:d>
                        <m:r>
                          <a:rPr lang="de-DE" sz="1600" b="0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/>
                              </a:rPr>
                              <m:t>GeV</m:t>
                            </m:r>
                            <m:r>
                              <a:rPr lang="de-DE" sz="1600" b="0" i="1" smtClean="0">
                                <a:latin typeface="Cambria Math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4984" y="6038820"/>
                  <a:ext cx="184050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79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baseline="30000" dirty="0" smtClean="0">
                <a:latin typeface="Arial"/>
                <a:cs typeface="Arial"/>
              </a:rPr>
              <a:t>*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Production</a:t>
            </a:r>
            <a:r>
              <a:rPr lang="de-DE" dirty="0" smtClean="0">
                <a:latin typeface="Arial"/>
                <a:cs typeface="Arial"/>
              </a:rPr>
              <a:t> at p = 7.0 GeV/c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9" y="1712416"/>
            <a:ext cx="3441774" cy="116955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same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but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* </a:t>
            </a:r>
            <a:r>
              <a:rPr lang="de-DE" dirty="0" err="1" smtClean="0">
                <a:latin typeface="Arial"/>
                <a:cs typeface="Arial"/>
              </a:rPr>
              <a:t>states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taken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from</a:t>
            </a:r>
            <a:r>
              <a:rPr lang="de-DE" dirty="0" smtClean="0">
                <a:latin typeface="Arial"/>
                <a:cs typeface="Arial"/>
              </a:rPr>
              <a:t>          </a:t>
            </a:r>
            <a:r>
              <a:rPr lang="de-DE" sz="1600" dirty="0" smtClean="0">
                <a:solidFill>
                  <a:srgbClr val="000000"/>
                </a:solidFill>
              </a:rPr>
              <a:t>M</a:t>
            </a:r>
            <a:r>
              <a:rPr lang="de-DE" sz="1600" dirty="0">
                <a:solidFill>
                  <a:srgbClr val="000000"/>
                </a:solidFill>
              </a:rPr>
              <a:t>. Pervin, W. Roberts, PRC 77 (2008) </a:t>
            </a:r>
            <a:r>
              <a:rPr lang="de-DE" sz="1600" dirty="0" smtClean="0">
                <a:solidFill>
                  <a:srgbClr val="000000"/>
                </a:solidFill>
              </a:rPr>
              <a:t>025202: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4182398" y="1426428"/>
            <a:ext cx="5379114" cy="4721835"/>
            <a:chOff x="4182398" y="1426428"/>
            <a:chExt cx="5379114" cy="472183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992" y="1426428"/>
              <a:ext cx="5303520" cy="45948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7113240" y="5809709"/>
                  <a:ext cx="20685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  <m:sSup>
                              <m:sSupPr>
                                <m:ctrlPr>
                                  <a:rPr lang="el-GR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de-DE" sz="1600" b="0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1600" b="0" i="0" smtClean="0">
                                    <a:latin typeface="Cambria Math"/>
                                  </a:rPr>
                                  <m:t>GeV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1600" b="0" i="1" smtClean="0">
                                <a:latin typeface="Cambria Math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3240" y="5809709"/>
                  <a:ext cx="2068515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/>
                <p:cNvSpPr txBox="1"/>
                <p:nvPr/>
              </p:nvSpPr>
              <p:spPr>
                <a:xfrm rot="16200000">
                  <a:off x="3259389" y="2671493"/>
                  <a:ext cx="21845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l-GR" sz="16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i="1" smtClean="0">
                                        <a:latin typeface="Cambria Math"/>
                                        <a:ea typeface="Cambria Math"/>
                                      </a:rPr>
                                      <m:t>Ξ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l-GR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de-DE" sz="1600" b="0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1600" b="0" i="0" smtClean="0">
                                    <a:latin typeface="Cambria Math"/>
                                  </a:rPr>
                                  <m:t>GeV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1600" b="0" i="1" smtClean="0">
                                <a:latin typeface="Cambria Math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259389" y="2671493"/>
                  <a:ext cx="2184572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9" y="3123792"/>
            <a:ext cx="3866861" cy="35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Summary </a:t>
            </a:r>
            <a:r>
              <a:rPr lang="de-DE" dirty="0" err="1" smtClean="0"/>
              <a:t>of</a:t>
            </a:r>
            <a:r>
              <a:rPr lang="de-DE" dirty="0" smtClean="0"/>
              <a:t> Baryons 2016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Ideas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Strange Baryon </a:t>
            </a:r>
            <a:r>
              <a:rPr lang="de-DE" dirty="0" err="1" smtClean="0"/>
              <a:t>Spectroscopy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MC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11" y="116632"/>
            <a:ext cx="7273725" cy="666936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4488" y="6176917"/>
            <a:ext cx="2107949" cy="492443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>
                <a:solidFill>
                  <a:srgbClr val="000000"/>
                </a:solidFill>
              </a:rPr>
              <a:t>M</a:t>
            </a:r>
            <a:r>
              <a:rPr lang="de-DE" sz="1600" dirty="0">
                <a:solidFill>
                  <a:srgbClr val="000000"/>
                </a:solidFill>
              </a:rPr>
              <a:t>. Pervin, W. </a:t>
            </a:r>
            <a:r>
              <a:rPr lang="de-DE" sz="1600" dirty="0" smtClean="0">
                <a:solidFill>
                  <a:srgbClr val="000000"/>
                </a:solidFill>
              </a:rPr>
              <a:t>Roberts,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>
                <a:solidFill>
                  <a:srgbClr val="000000"/>
                </a:solidFill>
              </a:rPr>
              <a:t>PRC </a:t>
            </a:r>
            <a:r>
              <a:rPr lang="de-DE" sz="1600" dirty="0">
                <a:solidFill>
                  <a:srgbClr val="000000"/>
                </a:solidFill>
              </a:rPr>
              <a:t>77 (2008) </a:t>
            </a:r>
            <a:r>
              <a:rPr lang="de-DE" sz="1600" dirty="0" smtClean="0">
                <a:solidFill>
                  <a:srgbClr val="000000"/>
                </a:solidFill>
              </a:rPr>
              <a:t>025202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6496" y="1772816"/>
                <a:ext cx="19928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13 </a:t>
                </a:r>
                <a:r>
                  <a:rPr lang="de-DE" sz="2000" dirty="0" err="1" smtClean="0"/>
                  <a:t>states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above</a:t>
                </a:r>
                <a:endParaRPr lang="de-DE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Λ</m:t>
                    </m:r>
                    <m:acc>
                      <m:accPr>
                        <m:chr m:val="̅"/>
                        <m:ctrlPr>
                          <a:rPr lang="el-GR" sz="20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de-DE" sz="2000" dirty="0"/>
                  <a:t> </a:t>
                </a:r>
                <a:r>
                  <a:rPr lang="de-DE" sz="2000" dirty="0" smtClean="0"/>
                  <a:t>threshold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6" y="1772816"/>
                <a:ext cx="1992853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3058" t="-3448" r="-2752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baseline="30000" dirty="0" smtClean="0">
                <a:latin typeface="Arial"/>
                <a:cs typeface="Arial"/>
              </a:rPr>
              <a:t>*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Production</a:t>
            </a:r>
            <a:r>
              <a:rPr lang="de-DE" dirty="0" smtClean="0">
                <a:latin typeface="Arial"/>
                <a:cs typeface="Arial"/>
              </a:rPr>
              <a:t> at p = 7.0 GeV/c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817529"/>
                <a:ext cx="3441774" cy="2985433"/>
              </a:xfr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l-GR" dirty="0"/>
                  <a:t>Ξ</a:t>
                </a:r>
                <a:r>
                  <a:rPr lang="de-DE" dirty="0"/>
                  <a:t>* </a:t>
                </a:r>
                <a:r>
                  <a:rPr lang="de-DE" dirty="0" err="1"/>
                  <a:t>states</a:t>
                </a:r>
                <a:r>
                  <a:rPr lang="de-DE" dirty="0"/>
                  <a:t> </a:t>
                </a:r>
                <a:r>
                  <a:rPr lang="de-DE" dirty="0" err="1"/>
                  <a:t>taken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         </a:t>
                </a:r>
                <a:r>
                  <a:rPr lang="de-DE" sz="1600" dirty="0">
                    <a:solidFill>
                      <a:srgbClr val="000000"/>
                    </a:solidFill>
                  </a:rPr>
                  <a:t>M. Pervin, W. Roberts, PRC 77 (2008) </a:t>
                </a:r>
                <a:r>
                  <a:rPr lang="de-DE" sz="1600" dirty="0" smtClean="0">
                    <a:solidFill>
                      <a:srgbClr val="000000"/>
                    </a:solidFill>
                  </a:rPr>
                  <a:t>025202</a:t>
                </a:r>
                <a:endParaRPr lang="de-DE" sz="1600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width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taken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PDG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assumed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50 </a:t>
                </a:r>
                <a:r>
                  <a:rPr lang="de-DE" dirty="0" err="1" smtClean="0"/>
                  <a:t>MeV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projection</a:t>
                </a:r>
                <a:r>
                  <a:rPr lang="de-DE" dirty="0" smtClean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mass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partial overlap: 13 states result in 7 bumps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817529"/>
                <a:ext cx="3441774" cy="2985433"/>
              </a:xfrm>
              <a:blipFill rotWithShape="1">
                <a:blip r:embed="rId2"/>
                <a:stretch>
                  <a:fillRect l="-4602" t="-2449" r="-5664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/>
          <p:cNvGrpSpPr/>
          <p:nvPr/>
        </p:nvGrpSpPr>
        <p:grpSpPr>
          <a:xfrm>
            <a:off x="4304928" y="1358876"/>
            <a:ext cx="5303520" cy="4950444"/>
            <a:chOff x="4304928" y="1265382"/>
            <a:chExt cx="5303520" cy="495044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928" y="1265382"/>
              <a:ext cx="5303520" cy="48082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7329264" y="5877272"/>
                  <a:ext cx="187032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  <m:sSup>
                              <m:sSupPr>
                                <m:ctrlPr>
                                  <a:rPr lang="el-GR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de-DE" sz="1600" b="0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/>
                              </a:rPr>
                              <m:t>GeV</m:t>
                            </m:r>
                            <m:r>
                              <a:rPr lang="de-DE" sz="1600" b="0" i="1" smtClean="0">
                                <a:latin typeface="Cambria Math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9264" y="5877272"/>
                  <a:ext cx="1870320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08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28" y="1340768"/>
            <a:ext cx="5303520" cy="5105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Ω</a:t>
            </a:r>
            <a:r>
              <a:rPr lang="de-DE" baseline="30000" dirty="0" smtClean="0">
                <a:latin typeface="Arial"/>
                <a:cs typeface="Arial"/>
              </a:rPr>
              <a:t>*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Production</a:t>
            </a:r>
            <a:r>
              <a:rPr lang="de-DE" dirty="0" smtClean="0">
                <a:latin typeface="Arial"/>
                <a:cs typeface="Arial"/>
              </a:rPr>
              <a:t> at p = 7.0 GeV/c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9" y="1484784"/>
                <a:ext cx="3441774" cy="1324209"/>
              </a:xfr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i="1">
                            <a:latin typeface="Cambria Math"/>
                          </a:rPr>
                          <m:t>𝑝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de-DE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</m:acc>
                          </m:e>
                          <m:sup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∗−</m:t>
                            </m:r>
                          </m:sup>
                        </m:sSup>
                        <m:r>
                          <a:rPr lang="de-DE" i="1">
                            <a:latin typeface="Cambria Math"/>
                            <a:ea typeface="Cambria Math"/>
                          </a:rPr>
                          <m:t>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de-DE" dirty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Arial"/>
                    <a:cs typeface="Arial"/>
                  </a:rPr>
                  <a:t>Ω</a:t>
                </a:r>
                <a:r>
                  <a:rPr lang="de-DE" dirty="0" smtClean="0">
                    <a:latin typeface="Arial"/>
                    <a:cs typeface="Arial"/>
                  </a:rPr>
                  <a:t>* </a:t>
                </a:r>
                <a:r>
                  <a:rPr lang="de-DE" dirty="0" err="1" smtClean="0">
                    <a:latin typeface="Arial"/>
                    <a:cs typeface="Arial"/>
                  </a:rPr>
                  <a:t>states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taken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from</a:t>
                </a:r>
                <a:r>
                  <a:rPr lang="de-DE" dirty="0" smtClean="0">
                    <a:latin typeface="Arial"/>
                    <a:cs typeface="Arial"/>
                  </a:rPr>
                  <a:t>          </a:t>
                </a:r>
                <a:r>
                  <a:rPr lang="de-DE" sz="1600" dirty="0" smtClean="0">
                    <a:solidFill>
                      <a:srgbClr val="000000"/>
                    </a:solidFill>
                  </a:rPr>
                  <a:t>M</a:t>
                </a:r>
                <a:r>
                  <a:rPr lang="de-DE" sz="1600" dirty="0">
                    <a:solidFill>
                      <a:srgbClr val="000000"/>
                    </a:solidFill>
                  </a:rPr>
                  <a:t>. Pervin, W. Roberts, PRC 77 (2008) </a:t>
                </a:r>
                <a:r>
                  <a:rPr lang="de-DE" sz="1600" dirty="0" smtClean="0">
                    <a:solidFill>
                      <a:srgbClr val="000000"/>
                    </a:solidFill>
                  </a:rPr>
                  <a:t>025202: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9" y="1484784"/>
                <a:ext cx="3441774" cy="1324209"/>
              </a:xfrm>
              <a:blipFill rotWithShape="1">
                <a:blip r:embed="rId3"/>
                <a:stretch>
                  <a:fillRect l="-4602" t="-4147" b="-8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185248" y="6114782"/>
                <a:ext cx="21289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latin typeface="Cambria Math"/>
                                </a:rPr>
                                <m:t>GeV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48" y="6114782"/>
                <a:ext cx="212891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 rot="16200000">
                <a:off x="3259389" y="2671493"/>
                <a:ext cx="2144818" cy="339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l-GR" sz="1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latin typeface="Cambria Math"/>
                                </a:rPr>
                                <m:t>GeV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59389" y="2671493"/>
                <a:ext cx="2144818" cy="339132"/>
              </a:xfrm>
              <a:prstGeom prst="rect">
                <a:avLst/>
              </a:prstGeom>
              <a:blipFill rotWithShape="1">
                <a:blip r:embed="rId5"/>
                <a:stretch>
                  <a:fillRect r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9" y="3123792"/>
            <a:ext cx="3866861" cy="35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Ω</a:t>
            </a:r>
            <a:r>
              <a:rPr lang="de-DE" baseline="30000" dirty="0" smtClean="0">
                <a:latin typeface="Arial"/>
                <a:cs typeface="Arial"/>
              </a:rPr>
              <a:t>*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Production</a:t>
            </a:r>
            <a:r>
              <a:rPr lang="de-DE" dirty="0" smtClean="0">
                <a:latin typeface="Arial"/>
                <a:cs typeface="Arial"/>
              </a:rPr>
              <a:t> at p = 7.0 GeV/c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817529"/>
                <a:ext cx="3441774" cy="2646878"/>
              </a:xfr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Arial"/>
                    <a:cs typeface="Arial"/>
                  </a:rPr>
                  <a:t>Ω</a:t>
                </a:r>
                <a:r>
                  <a:rPr lang="de-DE" dirty="0" smtClean="0"/>
                  <a:t>* </a:t>
                </a:r>
                <a:r>
                  <a:rPr lang="de-DE" dirty="0" err="1"/>
                  <a:t>states</a:t>
                </a:r>
                <a:r>
                  <a:rPr lang="de-DE" dirty="0"/>
                  <a:t> </a:t>
                </a:r>
                <a:r>
                  <a:rPr lang="de-DE" dirty="0" err="1"/>
                  <a:t>taken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         </a:t>
                </a:r>
                <a:r>
                  <a:rPr lang="de-DE" sz="1600" dirty="0">
                    <a:solidFill>
                      <a:srgbClr val="000000"/>
                    </a:solidFill>
                  </a:rPr>
                  <a:t>M. Pervin, W. Roberts, PRC 77 (2008) </a:t>
                </a:r>
                <a:r>
                  <a:rPr lang="de-DE" sz="1600" dirty="0" smtClean="0">
                    <a:solidFill>
                      <a:srgbClr val="000000"/>
                    </a:solidFill>
                  </a:rPr>
                  <a:t>025202</a:t>
                </a:r>
                <a:endParaRPr lang="de-DE" sz="1600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/>
                  <a:t>2</a:t>
                </a:r>
                <a:r>
                  <a:rPr lang="de-DE" dirty="0" smtClean="0"/>
                  <a:t>0 </a:t>
                </a:r>
                <a:r>
                  <a:rPr lang="de-DE" dirty="0" err="1" smtClean="0"/>
                  <a:t>MeV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width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assumed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projection</a:t>
                </a:r>
                <a:r>
                  <a:rPr lang="de-DE" dirty="0" smtClean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mass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large overlap: </a:t>
                </a:r>
                <a:r>
                  <a:rPr lang="en-US" dirty="0"/>
                  <a:t>9</a:t>
                </a:r>
                <a:r>
                  <a:rPr lang="en-US" dirty="0" smtClean="0"/>
                  <a:t> states result in only 3 bumps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817529"/>
                <a:ext cx="3441774" cy="2646878"/>
              </a:xfrm>
              <a:blipFill rotWithShape="1">
                <a:blip r:embed="rId2"/>
                <a:stretch>
                  <a:fillRect l="-4602" t="-2765" r="-3540" b="-5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/>
          <p:cNvGrpSpPr/>
          <p:nvPr/>
        </p:nvGrpSpPr>
        <p:grpSpPr>
          <a:xfrm>
            <a:off x="4808984" y="1503541"/>
            <a:ext cx="4640580" cy="4589755"/>
            <a:chOff x="4808984" y="1410047"/>
            <a:chExt cx="4640580" cy="4589755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984" y="1410047"/>
              <a:ext cx="4640580" cy="44672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7198743" y="5661248"/>
                  <a:ext cx="193072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latin typeface="Cambria Math"/>
                                    <a:ea typeface="Cambria Math"/>
                                  </a:rPr>
                                  <m:t>Ξ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a:rPr lang="de-DE" sz="1600" b="0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/>
                              </a:rPr>
                              <m:t>GeV</m:t>
                            </m:r>
                            <m:r>
                              <a:rPr lang="de-DE" sz="1600" b="0" i="1" smtClean="0">
                                <a:latin typeface="Cambria Math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8743" y="5661248"/>
                  <a:ext cx="1930721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04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Issues</a:t>
            </a:r>
            <a:r>
              <a:rPr lang="de-DE" dirty="0" smtClean="0"/>
              <a:t> in MC Event Generation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Problem in </a:t>
                </a:r>
                <a:r>
                  <a:rPr lang="de-DE" dirty="0" err="1" smtClean="0"/>
                  <a:t>EvtGen</a:t>
                </a:r>
                <a:r>
                  <a:rPr lang="de-DE" dirty="0" smtClean="0"/>
                  <a:t>: in </a:t>
                </a:r>
                <a:r>
                  <a:rPr lang="de-DE" dirty="0" err="1" smtClean="0"/>
                  <a:t>reaction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acc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 smtClean="0"/>
                  <a:t> a flat </a:t>
                </a:r>
                <a:r>
                  <a:rPr lang="de-DE" dirty="0" err="1" smtClean="0"/>
                  <a:t>mass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distribution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generated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instead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Breit-Wigner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acc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mass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larger </a:t>
                </a:r>
                <a:r>
                  <a:rPr lang="de-DE" dirty="0" err="1" smtClean="0"/>
                  <a:t>than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pbarpSystem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file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evt.pdl</a:t>
                </a:r>
                <a:r>
                  <a:rPr lang="de-DE" dirty="0" smtClean="0"/>
                  <a:t>.  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(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solved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)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Would</a:t>
                </a:r>
                <a:r>
                  <a:rPr lang="de-DE" dirty="0" smtClean="0"/>
                  <a:t> like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generate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realistic</a:t>
                </a:r>
                <a:r>
                  <a:rPr lang="de-DE" dirty="0" smtClean="0"/>
                  <a:t> angular </a:t>
                </a:r>
                <a:r>
                  <a:rPr lang="de-DE" dirty="0" err="1" smtClean="0"/>
                  <a:t>distributions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el-GR" dirty="0" smtClean="0">
                    <a:latin typeface="Arial"/>
                    <a:cs typeface="Arial"/>
                  </a:rPr>
                  <a:t>Ξ</a:t>
                </a:r>
                <a:r>
                  <a:rPr lang="de-DE" baseline="30000" dirty="0" smtClean="0">
                    <a:latin typeface="Arial"/>
                    <a:cs typeface="Arial"/>
                  </a:rPr>
                  <a:t>*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and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el-GR" dirty="0" smtClean="0">
                    <a:latin typeface="Arial"/>
                    <a:cs typeface="Arial"/>
                  </a:rPr>
                  <a:t>Ω</a:t>
                </a:r>
                <a:r>
                  <a:rPr lang="de-DE" baseline="30000" dirty="0" smtClean="0">
                    <a:latin typeface="Arial"/>
                    <a:cs typeface="Arial"/>
                  </a:rPr>
                  <a:t>*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decay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particles</a:t>
                </a:r>
                <a:r>
                  <a:rPr lang="de-DE" dirty="0"/>
                  <a:t> </a:t>
                </a:r>
                <a:r>
                  <a:rPr lang="de-DE" dirty="0" err="1" smtClean="0"/>
                  <a:t>depending</a:t>
                </a:r>
                <a:r>
                  <a:rPr lang="de-DE" dirty="0" smtClean="0"/>
                  <a:t> on </a:t>
                </a:r>
                <a:r>
                  <a:rPr lang="de-DE" i="1" dirty="0" smtClean="0"/>
                  <a:t>J</a:t>
                </a:r>
                <a:r>
                  <a:rPr lang="de-DE" baseline="30000" dirty="0" smtClean="0"/>
                  <a:t>P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value</a:t>
                </a:r>
                <a:endParaRPr lang="de-DE" dirty="0" smtClean="0">
                  <a:latin typeface="Arial"/>
                  <a:cs typeface="Arial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>
                    <a:latin typeface="Arial"/>
                    <a:cs typeface="Arial"/>
                  </a:rPr>
                  <a:t>N</a:t>
                </a:r>
                <a:r>
                  <a:rPr lang="de-DE" dirty="0" err="1" smtClean="0">
                    <a:latin typeface="Arial"/>
                    <a:cs typeface="Arial"/>
                  </a:rPr>
                  <a:t>o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appropriate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decay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model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implemented</a:t>
                </a:r>
                <a:r>
                  <a:rPr lang="de-DE" dirty="0" smtClean="0">
                    <a:latin typeface="Arial"/>
                    <a:cs typeface="Arial"/>
                  </a:rPr>
                  <a:t> in </a:t>
                </a:r>
                <a:r>
                  <a:rPr lang="de-DE" dirty="0" err="1" smtClean="0">
                    <a:latin typeface="Arial"/>
                    <a:cs typeface="Arial"/>
                  </a:rPr>
                  <a:t>EvtGen</a:t>
                </a:r>
                <a:endParaRPr lang="de-DE" dirty="0" smtClean="0">
                  <a:latin typeface="Arial"/>
                  <a:cs typeface="Arial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b="1" dirty="0" err="1" smtClean="0">
                    <a:solidFill>
                      <a:srgbClr val="C00000"/>
                    </a:solidFill>
                  </a:rPr>
                  <a:t>Question</a:t>
                </a:r>
                <a:r>
                  <a:rPr lang="de-DE" b="1" dirty="0" smtClean="0">
                    <a:solidFill>
                      <a:srgbClr val="C00000"/>
                    </a:solidFill>
                  </a:rPr>
                  <a:t>: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include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this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EvtGen</a:t>
                </a:r>
                <a:r>
                  <a:rPr lang="de-DE" dirty="0" smtClean="0"/>
                  <a:t>?</a:t>
                </a:r>
              </a:p>
              <a:p>
                <a:pPr lvl="1"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independent</a:t>
                </a:r>
                <a:r>
                  <a:rPr lang="de-DE" dirty="0" smtClean="0"/>
                  <a:t> PWA </a:t>
                </a:r>
                <a:r>
                  <a:rPr lang="de-DE" dirty="0" err="1" smtClean="0"/>
                  <a:t>code</a:t>
                </a:r>
                <a:r>
                  <a:rPr lang="de-DE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83" t="-1926" r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4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520" y="785794"/>
            <a:ext cx="2172069" cy="400110"/>
          </a:xfrm>
        </p:spPr>
        <p:txBody>
          <a:bodyPr wrap="none"/>
          <a:lstStyle/>
          <a:p>
            <a:r>
              <a:rPr lang="de-DE" dirty="0" smtClean="0"/>
              <a:t>Baryons 2016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520" y="1628800"/>
            <a:ext cx="3453775" cy="464742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Invitation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an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r>
              <a:rPr lang="de-DE" dirty="0" smtClean="0"/>
              <a:t> on strange </a:t>
            </a:r>
            <a:r>
              <a:rPr lang="de-DE" dirty="0" err="1" smtClean="0"/>
              <a:t>baryon</a:t>
            </a:r>
            <a:r>
              <a:rPr lang="de-DE" dirty="0" smtClean="0"/>
              <a:t> </a:t>
            </a:r>
            <a:r>
              <a:rPr lang="de-DE" dirty="0" err="1" smtClean="0"/>
              <a:t>spectroscopy</a:t>
            </a:r>
            <a:endParaRPr lang="de-DE" dirty="0" smtClean="0"/>
          </a:p>
          <a:p>
            <a:pPr marL="0" indent="0">
              <a:spcBef>
                <a:spcPts val="0"/>
              </a:spcBef>
              <a:spcAft>
                <a:spcPts val="2400"/>
              </a:spcAft>
            </a:pPr>
            <a:r>
              <a:rPr lang="de-DE" dirty="0" smtClean="0"/>
              <a:t>Not a PANDA </a:t>
            </a:r>
            <a:r>
              <a:rPr lang="de-DE" dirty="0" err="1" smtClean="0"/>
              <a:t>talk</a:t>
            </a:r>
            <a:endParaRPr lang="de-DE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de-DE" dirty="0" smtClean="0">
                <a:solidFill>
                  <a:srgbClr val="C00000"/>
                </a:solidFill>
              </a:rPr>
              <a:t>Scientific </a:t>
            </a:r>
            <a:r>
              <a:rPr lang="de-DE" dirty="0" err="1" smtClean="0">
                <a:solidFill>
                  <a:srgbClr val="C00000"/>
                </a:solidFill>
              </a:rPr>
              <a:t>program</a:t>
            </a:r>
            <a:r>
              <a:rPr lang="de-DE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de-DE" dirty="0" smtClean="0"/>
              <a:t>8 </a:t>
            </a:r>
            <a:r>
              <a:rPr lang="de-DE" dirty="0" err="1" smtClean="0"/>
              <a:t>plenary</a:t>
            </a:r>
            <a:r>
              <a:rPr lang="de-DE" dirty="0" smtClean="0"/>
              <a:t> </a:t>
            </a:r>
            <a:r>
              <a:rPr lang="de-DE" dirty="0" err="1" smtClean="0"/>
              <a:t>sessions</a:t>
            </a:r>
            <a:endParaRPr lang="de-DE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21 parallel </a:t>
            </a:r>
            <a:r>
              <a:rPr lang="de-DE" dirty="0" err="1" smtClean="0"/>
              <a:t>sessions</a:t>
            </a:r>
            <a:endParaRPr lang="de-DE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dirty="0" err="1" smtClean="0"/>
              <a:t>topics</a:t>
            </a:r>
            <a:r>
              <a:rPr lang="de-DE" dirty="0" smtClean="0"/>
              <a:t>: light, heavy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exotic</a:t>
            </a:r>
            <a:r>
              <a:rPr lang="de-DE" dirty="0" smtClean="0"/>
              <a:t> </a:t>
            </a:r>
            <a:r>
              <a:rPr lang="de-DE" dirty="0" err="1" smtClean="0"/>
              <a:t>baryons</a:t>
            </a:r>
            <a:endParaRPr lang="de-DE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parallel </a:t>
            </a:r>
            <a:r>
              <a:rPr lang="de-DE" dirty="0" err="1" smtClean="0"/>
              <a:t>session</a:t>
            </a:r>
            <a:r>
              <a:rPr lang="de-DE" dirty="0" smtClean="0"/>
              <a:t> on „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hyperons</a:t>
            </a:r>
            <a:r>
              <a:rPr lang="de-DE" dirty="0" smtClean="0"/>
              <a:t>“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13" y="0"/>
            <a:ext cx="5740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929810"/>
            <a:ext cx="8420100" cy="400110"/>
          </a:xfrm>
        </p:spPr>
        <p:txBody>
          <a:bodyPr/>
          <a:lstStyle/>
          <a:p>
            <a:r>
              <a:rPr lang="de-DE" dirty="0" smtClean="0"/>
              <a:t>Strange Partners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9" y="2049017"/>
            <a:ext cx="6754142" cy="321626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Approximate</a:t>
            </a:r>
            <a:r>
              <a:rPr lang="de-DE" dirty="0" smtClean="0"/>
              <a:t> SU(3) </a:t>
            </a:r>
            <a:r>
              <a:rPr lang="de-DE" dirty="0" err="1" smtClean="0"/>
              <a:t>flavor</a:t>
            </a:r>
            <a:r>
              <a:rPr lang="de-DE" dirty="0" smtClean="0"/>
              <a:t> </a:t>
            </a:r>
            <a:r>
              <a:rPr lang="de-DE" dirty="0" err="1" smtClean="0"/>
              <a:t>symmetry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N* &amp;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states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have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partners</a:t>
            </a:r>
            <a:r>
              <a:rPr lang="de-DE" dirty="0" smtClean="0">
                <a:latin typeface="Arial"/>
                <a:cs typeface="Arial"/>
              </a:rPr>
              <a:t> in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strange </a:t>
            </a:r>
            <a:r>
              <a:rPr lang="de-DE" dirty="0" err="1" smtClean="0">
                <a:latin typeface="Arial"/>
                <a:cs typeface="Arial"/>
              </a:rPr>
              <a:t>sector</a:t>
            </a:r>
            <a:endParaRPr lang="de-DE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/>
                <a:cs typeface="Arial"/>
              </a:rPr>
              <a:t>focus</a:t>
            </a:r>
            <a:r>
              <a:rPr lang="de-DE" dirty="0" smtClean="0">
                <a:latin typeface="Arial"/>
                <a:cs typeface="Arial"/>
              </a:rPr>
              <a:t> on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Ω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Ξ: as many states as N* &amp;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together</a:t>
            </a:r>
            <a:endParaRPr lang="de-DE" dirty="0" smtClean="0">
              <a:latin typeface="Arial"/>
              <a:cs typeface="Arial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latin typeface="Arial"/>
                <a:cs typeface="Arial"/>
              </a:rPr>
              <a:t>Ω</a:t>
            </a:r>
            <a:r>
              <a:rPr lang="de-DE" dirty="0" smtClean="0">
                <a:latin typeface="Arial"/>
                <a:cs typeface="Arial"/>
              </a:rPr>
              <a:t>: </a:t>
            </a:r>
            <a:r>
              <a:rPr lang="de-DE" dirty="0" err="1" smtClean="0">
                <a:latin typeface="Arial"/>
                <a:cs typeface="Arial"/>
              </a:rPr>
              <a:t>as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many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states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Δ</a:t>
            </a:r>
            <a:endParaRPr lang="de-DE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/>
                <a:cs typeface="Arial"/>
              </a:rPr>
              <a:t>scrutinize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our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understanding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baryon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excitation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pattern</a:t>
            </a:r>
            <a:endParaRPr lang="de-DE" dirty="0" smtClean="0">
              <a:latin typeface="Arial"/>
              <a:cs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7" r="290"/>
          <a:stretch/>
        </p:blipFill>
        <p:spPr>
          <a:xfrm>
            <a:off x="7401274" y="3826106"/>
            <a:ext cx="2268639" cy="20511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393"/>
          <a:stretch/>
        </p:blipFill>
        <p:spPr>
          <a:xfrm>
            <a:off x="7382811" y="1377834"/>
            <a:ext cx="2322717" cy="20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38" y="877512"/>
            <a:ext cx="6832602" cy="5935864"/>
          </a:xfrm>
        </p:spPr>
      </p:pic>
      <p:sp>
        <p:nvSpPr>
          <p:cNvPr id="5" name="Rechteck 4"/>
          <p:cNvSpPr/>
          <p:nvPr/>
        </p:nvSpPr>
        <p:spPr bwMode="auto">
          <a:xfrm>
            <a:off x="272480" y="0"/>
            <a:ext cx="9633520" cy="6926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72481" y="0"/>
            <a:ext cx="9577065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60648"/>
            <a:ext cx="8420100" cy="400110"/>
          </a:xfrm>
        </p:spPr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baseline="30000" dirty="0" smtClean="0">
                <a:latin typeface="Arial"/>
                <a:cs typeface="Arial"/>
              </a:rPr>
              <a:t>*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Resonances</a:t>
            </a:r>
            <a:r>
              <a:rPr lang="de-DE" dirty="0" smtClean="0">
                <a:latin typeface="Arial"/>
                <a:cs typeface="Arial"/>
              </a:rPr>
              <a:t>:  RPP 2014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32053" y="2615714"/>
            <a:ext cx="2316693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l-GR" sz="1400" dirty="0" smtClean="0">
                <a:solidFill>
                  <a:srgbClr val="000000"/>
                </a:solidFill>
              </a:rPr>
              <a:t>Ξ</a:t>
            </a:r>
            <a:r>
              <a:rPr lang="de-DE" sz="1400" dirty="0" smtClean="0">
                <a:solidFill>
                  <a:srgbClr val="000000"/>
                </a:solidFill>
              </a:rPr>
              <a:t>(1820):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Teodoro78 </a:t>
            </a:r>
            <a:r>
              <a:rPr lang="de-DE" sz="1400" dirty="0" err="1" smtClean="0">
                <a:solidFill>
                  <a:srgbClr val="000000"/>
                </a:solidFill>
              </a:rPr>
              <a:t>favors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i="1" dirty="0" smtClean="0">
                <a:solidFill>
                  <a:srgbClr val="000000"/>
                </a:solidFill>
              </a:rPr>
              <a:t>J</a:t>
            </a:r>
            <a:r>
              <a:rPr lang="de-DE" sz="1400" dirty="0" smtClean="0">
                <a:solidFill>
                  <a:srgbClr val="000000"/>
                </a:solidFill>
              </a:rPr>
              <a:t> = 3/2, but </a:t>
            </a:r>
            <a:r>
              <a:rPr lang="de-DE" sz="1400" dirty="0" err="1" smtClean="0">
                <a:solidFill>
                  <a:srgbClr val="000000"/>
                </a:solidFill>
              </a:rPr>
              <a:t>cannot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make</a:t>
            </a:r>
            <a:r>
              <a:rPr lang="de-DE" sz="1400" dirty="0" smtClean="0">
                <a:solidFill>
                  <a:srgbClr val="000000"/>
                </a:solidFill>
              </a:rPr>
              <a:t> a </a:t>
            </a:r>
            <a:r>
              <a:rPr lang="de-DE" sz="1400" dirty="0" err="1" smtClean="0">
                <a:solidFill>
                  <a:srgbClr val="000000"/>
                </a:solidFill>
              </a:rPr>
              <a:t>parity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discrimination</a:t>
            </a:r>
            <a:r>
              <a:rPr lang="de-DE" sz="1400" dirty="0" smtClean="0">
                <a:solidFill>
                  <a:srgbClr val="000000"/>
                </a:solidFill>
              </a:rPr>
              <a:t>. </a:t>
            </a:r>
            <a:r>
              <a:rPr lang="de-DE" sz="1400" dirty="0" err="1" smtClean="0">
                <a:solidFill>
                  <a:srgbClr val="000000"/>
                </a:solidFill>
              </a:rPr>
              <a:t>Biagi</a:t>
            </a:r>
            <a:r>
              <a:rPr lang="de-DE" sz="1400" dirty="0" smtClean="0">
                <a:solidFill>
                  <a:srgbClr val="000000"/>
                </a:solidFill>
              </a:rPr>
              <a:t> 87c </a:t>
            </a:r>
            <a:r>
              <a:rPr lang="de-DE" sz="1400" dirty="0" err="1" smtClean="0">
                <a:solidFill>
                  <a:srgbClr val="000000"/>
                </a:solidFill>
              </a:rPr>
              <a:t>is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consistent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with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i="1" dirty="0" smtClean="0">
                <a:solidFill>
                  <a:srgbClr val="000000"/>
                </a:solidFill>
              </a:rPr>
              <a:t>J</a:t>
            </a:r>
            <a:r>
              <a:rPr lang="de-DE" sz="1400" dirty="0" smtClean="0">
                <a:solidFill>
                  <a:srgbClr val="000000"/>
                </a:solidFill>
              </a:rPr>
              <a:t> = 3/2 </a:t>
            </a:r>
            <a:r>
              <a:rPr lang="de-DE" sz="1400" dirty="0" err="1" smtClean="0">
                <a:solidFill>
                  <a:srgbClr val="000000"/>
                </a:solidFill>
              </a:rPr>
              <a:t>and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favors</a:t>
            </a:r>
            <a:r>
              <a:rPr lang="de-DE" sz="1400" dirty="0" smtClean="0">
                <a:solidFill>
                  <a:srgbClr val="000000"/>
                </a:solidFill>
              </a:rPr>
              <a:t> negative </a:t>
            </a:r>
            <a:r>
              <a:rPr lang="de-DE" sz="1400" dirty="0" err="1" smtClean="0">
                <a:solidFill>
                  <a:srgbClr val="000000"/>
                </a:solidFill>
              </a:rPr>
              <a:t>parity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for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this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i="1" dirty="0" smtClean="0">
                <a:solidFill>
                  <a:srgbClr val="000000"/>
                </a:solidFill>
              </a:rPr>
              <a:t>J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value</a:t>
            </a:r>
            <a:r>
              <a:rPr lang="de-DE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609184" y="332656"/>
            <a:ext cx="3018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0000"/>
                </a:solidFill>
              </a:rPr>
              <a:t>Chin.</a:t>
            </a:r>
            <a:r>
              <a:rPr lang="de-DE" sz="1600" baseline="-25000" dirty="0" smtClean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Phys.</a:t>
            </a:r>
            <a:r>
              <a:rPr lang="de-DE" sz="1600" baseline="-25000" dirty="0" smtClean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C</a:t>
            </a:r>
            <a:r>
              <a:rPr lang="de-DE" sz="1600" baseline="-25000" dirty="0" smtClean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38</a:t>
            </a:r>
            <a:r>
              <a:rPr lang="de-DE" sz="1600" baseline="-25000" dirty="0" smtClean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(2014)</a:t>
            </a:r>
            <a:r>
              <a:rPr lang="de-DE" sz="1600" baseline="-25000" dirty="0" smtClean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090001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4169379" y="2401143"/>
            <a:ext cx="157094" cy="1280560"/>
            <a:chOff x="4169379" y="2401143"/>
            <a:chExt cx="157094" cy="1280560"/>
          </a:xfrm>
        </p:grpSpPr>
        <p:sp>
          <p:nvSpPr>
            <p:cNvPr id="3" name="Textfeld 2"/>
            <p:cNvSpPr txBox="1"/>
            <p:nvPr/>
          </p:nvSpPr>
          <p:spPr>
            <a:xfrm>
              <a:off x="4169379" y="3373926"/>
              <a:ext cx="15709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b="1" dirty="0" smtClean="0">
                  <a:solidFill>
                    <a:srgbClr val="FF0000"/>
                  </a:solidFill>
                </a:rPr>
                <a:t>?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169379" y="2401143"/>
              <a:ext cx="15709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b="1" dirty="0" smtClean="0">
                  <a:solidFill>
                    <a:srgbClr val="FF0000"/>
                  </a:solidFill>
                </a:rPr>
                <a:t>?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4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272481" y="0"/>
            <a:ext cx="1800199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344490" y="6237312"/>
            <a:ext cx="5040560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448946" y="6165304"/>
            <a:ext cx="864096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324529"/>
            <a:ext cx="3297758" cy="800219"/>
          </a:xfrm>
        </p:spPr>
        <p:txBody>
          <a:bodyPr/>
          <a:lstStyle/>
          <a:p>
            <a:r>
              <a:rPr lang="en-US" dirty="0"/>
              <a:t>SU(6) x O(3) Classification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506" y="1196754"/>
            <a:ext cx="4056454" cy="33855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0000"/>
                </a:solidFill>
              </a:rPr>
              <a:t>RPP 2014: Chin.</a:t>
            </a:r>
            <a:r>
              <a:rPr lang="de-DE" sz="1600" baseline="-25000" dirty="0" smtClean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Phys.</a:t>
            </a:r>
            <a:r>
              <a:rPr lang="de-DE" sz="1600" baseline="-25000" dirty="0" smtClean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C</a:t>
            </a:r>
            <a:r>
              <a:rPr lang="de-DE" sz="1600" baseline="-25000" dirty="0" smtClean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38</a:t>
            </a:r>
            <a:r>
              <a:rPr lang="de-DE" sz="1600" baseline="-25000" dirty="0" smtClean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(2014)</a:t>
            </a:r>
            <a:r>
              <a:rPr lang="de-DE" sz="1600" baseline="-25000" dirty="0" smtClean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090001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02" y="138761"/>
            <a:ext cx="4758934" cy="665864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88505" y="1844828"/>
            <a:ext cx="439248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2200" dirty="0" smtClean="0">
                <a:solidFill>
                  <a:srgbClr val="000000"/>
                </a:solidFill>
              </a:rPr>
              <a:t>„</a:t>
            </a:r>
            <a:r>
              <a:rPr lang="de-DE" sz="2200" dirty="0" err="1" smtClean="0">
                <a:solidFill>
                  <a:srgbClr val="000000"/>
                </a:solidFill>
              </a:rPr>
              <a:t>Assignments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</a:rPr>
              <a:t>for</a:t>
            </a:r>
            <a:r>
              <a:rPr lang="de-DE" sz="2200" dirty="0" smtClean="0">
                <a:solidFill>
                  <a:srgbClr val="000000"/>
                </a:solidFill>
              </a:rPr>
              <a:t> …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l-GR" sz="2200" dirty="0" smtClean="0">
                <a:solidFill>
                  <a:srgbClr val="000000"/>
                </a:solidFill>
              </a:rPr>
              <a:t>Ξ</a:t>
            </a:r>
            <a:r>
              <a:rPr lang="de-DE" sz="2200" dirty="0" smtClean="0">
                <a:solidFill>
                  <a:srgbClr val="000000"/>
                </a:solidFill>
              </a:rPr>
              <a:t>(1820) </a:t>
            </a:r>
            <a:r>
              <a:rPr lang="de-DE" sz="2200" dirty="0" err="1" smtClean="0">
                <a:solidFill>
                  <a:srgbClr val="000000"/>
                </a:solidFill>
              </a:rPr>
              <a:t>and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el-GR" sz="2200" dirty="0" smtClean="0">
                <a:solidFill>
                  <a:srgbClr val="000000"/>
                </a:solidFill>
              </a:rPr>
              <a:t>Ξ</a:t>
            </a:r>
            <a:r>
              <a:rPr lang="de-DE" sz="2200" dirty="0" smtClean="0">
                <a:solidFill>
                  <a:srgbClr val="000000"/>
                </a:solidFill>
              </a:rPr>
              <a:t>(2030), </a:t>
            </a:r>
            <a:r>
              <a:rPr lang="de-DE" sz="2200" dirty="0" err="1" smtClean="0">
                <a:solidFill>
                  <a:srgbClr val="000000"/>
                </a:solidFill>
              </a:rPr>
              <a:t>are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</a:rPr>
              <a:t>merely</a:t>
            </a:r>
            <a:endParaRPr lang="de-DE" sz="2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2200" dirty="0" err="1" smtClean="0">
                <a:solidFill>
                  <a:srgbClr val="000000"/>
                </a:solidFill>
              </a:rPr>
              <a:t>educated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</a:rPr>
              <a:t>guesses</a:t>
            </a:r>
            <a:r>
              <a:rPr lang="de-DE" sz="2200" dirty="0" smtClean="0">
                <a:solidFill>
                  <a:srgbClr val="000000"/>
                </a:solidFill>
              </a:rPr>
              <a:t>.“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de-DE" sz="2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l-GR" sz="2200" dirty="0" smtClean="0">
                <a:solidFill>
                  <a:srgbClr val="000000"/>
                </a:solidFill>
              </a:rPr>
              <a:t>Ξ</a:t>
            </a:r>
            <a:r>
              <a:rPr lang="de-DE" sz="2200" dirty="0" smtClean="0">
                <a:solidFill>
                  <a:srgbClr val="000000"/>
                </a:solidFill>
              </a:rPr>
              <a:t>(1690), </a:t>
            </a:r>
            <a:r>
              <a:rPr lang="el-GR" sz="2200" dirty="0">
                <a:solidFill>
                  <a:srgbClr val="000000"/>
                </a:solidFill>
              </a:rPr>
              <a:t>Ξ</a:t>
            </a:r>
            <a:r>
              <a:rPr lang="de-DE" sz="2200" dirty="0" smtClean="0">
                <a:solidFill>
                  <a:srgbClr val="000000"/>
                </a:solidFill>
              </a:rPr>
              <a:t>(1950):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T. </a:t>
            </a:r>
            <a:r>
              <a:rPr lang="de-DE" sz="1400" dirty="0">
                <a:solidFill>
                  <a:srgbClr val="000000"/>
                </a:solidFill>
              </a:rPr>
              <a:t>Melde </a:t>
            </a:r>
            <a:r>
              <a:rPr lang="de-DE" sz="1400" i="1" dirty="0">
                <a:solidFill>
                  <a:srgbClr val="000000"/>
                </a:solidFill>
              </a:rPr>
              <a:t>et al</a:t>
            </a:r>
            <a:r>
              <a:rPr lang="de-DE" sz="1400" dirty="0">
                <a:solidFill>
                  <a:srgbClr val="000000"/>
                </a:solidFill>
              </a:rPr>
              <a:t>., </a:t>
            </a:r>
            <a:r>
              <a:rPr lang="de-DE" sz="1400" dirty="0" smtClean="0">
                <a:solidFill>
                  <a:srgbClr val="000000"/>
                </a:solidFill>
              </a:rPr>
              <a:t>PRD 77 (2008) 114002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de-DE" sz="2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2200" dirty="0" err="1" smtClean="0">
                <a:solidFill>
                  <a:srgbClr val="000000"/>
                </a:solidFill>
              </a:rPr>
              <a:t>decuplet</a:t>
            </a:r>
            <a:r>
              <a:rPr lang="de-DE" sz="2200" dirty="0" smtClean="0">
                <a:solidFill>
                  <a:srgbClr val="000000"/>
                </a:solidFill>
              </a:rPr>
              <a:t>: </a:t>
            </a:r>
            <a:r>
              <a:rPr lang="de-DE" sz="2200" dirty="0" err="1" smtClean="0">
                <a:solidFill>
                  <a:srgbClr val="000000"/>
                </a:solidFill>
              </a:rPr>
              <a:t>no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el-GR" sz="2200" dirty="0" smtClean="0">
                <a:solidFill>
                  <a:srgbClr val="000000"/>
                </a:solidFill>
              </a:rPr>
              <a:t>Ξ</a:t>
            </a:r>
            <a:r>
              <a:rPr lang="de-DE" sz="2200" dirty="0" smtClean="0">
                <a:solidFill>
                  <a:srgbClr val="000000"/>
                </a:solidFill>
              </a:rPr>
              <a:t>*, </a:t>
            </a:r>
            <a:r>
              <a:rPr lang="de-DE" sz="2200" dirty="0" err="1" smtClean="0">
                <a:solidFill>
                  <a:srgbClr val="000000"/>
                </a:solidFill>
              </a:rPr>
              <a:t>no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el-GR" sz="2200" dirty="0" smtClean="0">
                <a:solidFill>
                  <a:srgbClr val="000000"/>
                </a:solidFill>
              </a:rPr>
              <a:t>Ω</a:t>
            </a:r>
            <a:r>
              <a:rPr lang="de-DE" sz="2200" dirty="0" smtClean="0">
                <a:solidFill>
                  <a:srgbClr val="000000"/>
                </a:solidFill>
              </a:rPr>
              <a:t>*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de-DE" sz="2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“… nothing of significance on </a:t>
            </a:r>
            <a:r>
              <a:rPr lang="en-US" sz="2400" dirty="0">
                <a:solidFill>
                  <a:srgbClr val="000000"/>
                </a:solidFill>
                <a:latin typeface="Symbol" pitchFamily="82" charset="2"/>
              </a:rPr>
              <a:t>X </a:t>
            </a:r>
            <a:r>
              <a:rPr lang="en-US" sz="2400" dirty="0">
                <a:solidFill>
                  <a:srgbClr val="000000"/>
                </a:solidFill>
              </a:rPr>
              <a:t>resonances has been added since our 1988 edition</a:t>
            </a:r>
            <a:r>
              <a:rPr lang="en-US" sz="2400" dirty="0" smtClean="0">
                <a:solidFill>
                  <a:srgbClr val="000000"/>
                </a:solidFill>
              </a:rPr>
              <a:t>.”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8375518" y="629155"/>
            <a:ext cx="681940" cy="36724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7625763" y="4941171"/>
            <a:ext cx="648072" cy="17568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8354310" y="4941171"/>
            <a:ext cx="648072" cy="1756847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2936778" y="3501008"/>
            <a:ext cx="365760" cy="365760"/>
            <a:chOff x="-844952" y="4253175"/>
            <a:chExt cx="365760" cy="365760"/>
          </a:xfrm>
        </p:grpSpPr>
        <p:sp>
          <p:nvSpPr>
            <p:cNvPr id="14" name="Ellipse 13"/>
            <p:cNvSpPr>
              <a:spLocks noChangeAspect="1"/>
            </p:cNvSpPr>
            <p:nvPr/>
          </p:nvSpPr>
          <p:spPr bwMode="auto">
            <a:xfrm>
              <a:off x="-844952" y="4253175"/>
              <a:ext cx="365760" cy="365760"/>
            </a:xfrm>
            <a:prstGeom prst="ellipse">
              <a:avLst/>
            </a:prstGeom>
            <a:solidFill>
              <a:srgbClr val="CCFFFF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-732604" y="4297556"/>
              <a:ext cx="14106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 smtClean="0">
                  <a:solidFill>
                    <a:srgbClr val="FF0000"/>
                  </a:solidFill>
                </a:rPr>
                <a:t>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360714" y="6237312"/>
            <a:ext cx="2880320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879282"/>
            <a:ext cx="2021387" cy="400110"/>
          </a:xfrm>
        </p:spPr>
        <p:txBody>
          <a:bodyPr wrap="none"/>
          <a:lstStyle/>
          <a:p>
            <a:r>
              <a:rPr lang="de-DE" dirty="0" smtClean="0"/>
              <a:t>Quark Model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116635"/>
            <a:ext cx="4912208" cy="3277853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37" y="3429004"/>
            <a:ext cx="4912208" cy="330528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568624" y="5877276"/>
            <a:ext cx="32662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dirty="0" smtClean="0">
                <a:solidFill>
                  <a:srgbClr val="000000"/>
                </a:solidFill>
              </a:rPr>
              <a:t>U. </a:t>
            </a:r>
            <a:r>
              <a:rPr lang="de-DE" sz="1500" dirty="0" err="1" smtClean="0">
                <a:solidFill>
                  <a:srgbClr val="000000"/>
                </a:solidFill>
              </a:rPr>
              <a:t>Löring</a:t>
            </a:r>
            <a:r>
              <a:rPr lang="de-DE" sz="1500" dirty="0" smtClean="0">
                <a:solidFill>
                  <a:srgbClr val="000000"/>
                </a:solidFill>
              </a:rPr>
              <a:t> </a:t>
            </a:r>
            <a:r>
              <a:rPr lang="de-DE" sz="1500" i="1" dirty="0" smtClean="0">
                <a:solidFill>
                  <a:srgbClr val="000000"/>
                </a:solidFill>
              </a:rPr>
              <a:t>et al</a:t>
            </a:r>
            <a:r>
              <a:rPr lang="de-DE" sz="1500" dirty="0" smtClean="0">
                <a:solidFill>
                  <a:srgbClr val="000000"/>
                </a:solidFill>
              </a:rPr>
              <a:t>., EPJA 10 (2001) 447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719140" y="1650280"/>
            <a:ext cx="38018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charset="2"/>
              <a:buChar char="§"/>
              <a:defRPr sz="22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l-GR" b="1" kern="0" dirty="0" smtClean="0">
                <a:solidFill>
                  <a:srgbClr val="002060"/>
                </a:solidFill>
              </a:rPr>
              <a:t>Ξ</a:t>
            </a:r>
            <a:r>
              <a:rPr lang="de-DE" b="1" kern="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>
                <a:solidFill>
                  <a:srgbClr val="000000"/>
                </a:solidFill>
              </a:rPr>
              <a:t>m</a:t>
            </a:r>
            <a:r>
              <a:rPr lang="de-DE" kern="0" dirty="0" err="1" smtClean="0">
                <a:solidFill>
                  <a:srgbClr val="000000"/>
                </a:solidFill>
              </a:rPr>
              <a:t>any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states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predicted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below</a:t>
            </a:r>
            <a:r>
              <a:rPr lang="de-DE" kern="0" dirty="0" smtClean="0">
                <a:solidFill>
                  <a:srgbClr val="000000"/>
                </a:solidFill>
              </a:rPr>
              <a:t> 3 GeV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>
                <a:solidFill>
                  <a:srgbClr val="000000"/>
                </a:solidFill>
              </a:rPr>
              <a:t>c</a:t>
            </a:r>
            <a:r>
              <a:rPr lang="de-DE" kern="0" dirty="0" err="1" smtClean="0">
                <a:solidFill>
                  <a:srgbClr val="000000"/>
                </a:solidFill>
              </a:rPr>
              <a:t>ompare</a:t>
            </a:r>
            <a:r>
              <a:rPr lang="de-DE" kern="0" dirty="0" smtClean="0">
                <a:solidFill>
                  <a:srgbClr val="000000"/>
                </a:solidFill>
              </a:rPr>
              <a:t> 1/2</a:t>
            </a:r>
            <a:r>
              <a:rPr lang="de-DE" kern="0" baseline="30000" dirty="0" smtClean="0">
                <a:solidFill>
                  <a:srgbClr val="000000"/>
                </a:solidFill>
              </a:rPr>
              <a:t>+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and</a:t>
            </a:r>
            <a:r>
              <a:rPr lang="de-DE" kern="0" dirty="0" smtClean="0">
                <a:solidFill>
                  <a:srgbClr val="000000"/>
                </a:solidFill>
              </a:rPr>
              <a:t> 1/2</a:t>
            </a:r>
            <a:r>
              <a:rPr lang="de-DE" kern="0" baseline="30000" dirty="0" smtClean="0">
                <a:solidFill>
                  <a:srgbClr val="000000"/>
                </a:solidFill>
              </a:rPr>
              <a:t>-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excitation</a:t>
            </a:r>
            <a:endParaRPr lang="de-DE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</a:pPr>
            <a:r>
              <a:rPr lang="de-DE" b="1" kern="0" dirty="0" smtClean="0">
                <a:solidFill>
                  <a:srgbClr val="002060"/>
                </a:solidFill>
              </a:rPr>
              <a:t>Ω: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 smtClean="0">
                <a:solidFill>
                  <a:srgbClr val="000000"/>
                </a:solidFill>
              </a:rPr>
              <a:t>several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states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predicted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between</a:t>
            </a:r>
            <a:r>
              <a:rPr lang="de-DE" kern="0" dirty="0" smtClean="0">
                <a:solidFill>
                  <a:srgbClr val="000000"/>
                </a:solidFill>
              </a:rPr>
              <a:t> 2 GeV </a:t>
            </a:r>
            <a:r>
              <a:rPr lang="de-DE" kern="0" dirty="0" err="1" smtClean="0">
                <a:solidFill>
                  <a:srgbClr val="000000"/>
                </a:solidFill>
              </a:rPr>
              <a:t>and</a:t>
            </a:r>
            <a:r>
              <a:rPr lang="de-DE" kern="0" dirty="0" smtClean="0">
                <a:solidFill>
                  <a:srgbClr val="000000"/>
                </a:solidFill>
              </a:rPr>
              <a:t> 3 GeV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 smtClean="0">
                <a:solidFill>
                  <a:srgbClr val="000000"/>
                </a:solidFill>
              </a:rPr>
              <a:t>compare</a:t>
            </a:r>
            <a:r>
              <a:rPr lang="de-DE" kern="0" dirty="0" smtClean="0">
                <a:solidFill>
                  <a:srgbClr val="000000"/>
                </a:solidFill>
              </a:rPr>
              <a:t> 3/2</a:t>
            </a:r>
            <a:r>
              <a:rPr lang="de-DE" kern="0" baseline="30000" dirty="0" smtClean="0">
                <a:solidFill>
                  <a:srgbClr val="000000"/>
                </a:solidFill>
              </a:rPr>
              <a:t>+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and</a:t>
            </a:r>
            <a:r>
              <a:rPr lang="de-DE" kern="0" dirty="0" smtClean="0">
                <a:solidFill>
                  <a:srgbClr val="000000"/>
                </a:solidFill>
              </a:rPr>
              <a:t> 3/2</a:t>
            </a:r>
            <a:r>
              <a:rPr lang="de-DE" kern="0" baseline="30000" dirty="0" smtClean="0">
                <a:solidFill>
                  <a:srgbClr val="000000"/>
                </a:solidFill>
              </a:rPr>
              <a:t>-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excitation</a:t>
            </a:r>
            <a:endParaRPr lang="de-DE" kern="0" dirty="0" smtClean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201470" y="5909681"/>
            <a:ext cx="35779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</a:rPr>
              <a:t>Ω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212693" y="2564904"/>
            <a:ext cx="33534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</a:rPr>
              <a:t>Ξ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9858" y="6346199"/>
            <a:ext cx="461113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dirty="0" smtClean="0">
                <a:solidFill>
                  <a:srgbClr val="000000"/>
                </a:solidFill>
              </a:rPr>
              <a:t>s.a.:  M. Pervin, W. Roberts, PRC 77 (2008) 025202</a:t>
            </a: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900188"/>
            <a:ext cx="8420100" cy="400110"/>
          </a:xfrm>
        </p:spPr>
        <p:txBody>
          <a:bodyPr/>
          <a:lstStyle/>
          <a:p>
            <a:r>
              <a:rPr lang="de-DE" dirty="0" smtClean="0"/>
              <a:t>Experimental </a:t>
            </a:r>
            <a:r>
              <a:rPr lang="de-DE" dirty="0" err="1" smtClean="0"/>
              <a:t>Prospects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887210"/>
            <a:ext cx="8420100" cy="4278094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</a:pPr>
            <a:r>
              <a:rPr lang="de-DE" dirty="0" smtClean="0"/>
              <a:t>Invitation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a </a:t>
            </a:r>
            <a:r>
              <a:rPr lang="de-DE" dirty="0" err="1" smtClean="0"/>
              <a:t>talk</a:t>
            </a:r>
            <a:r>
              <a:rPr lang="de-DE" dirty="0" smtClean="0"/>
              <a:t> on „Strange Baryons …</a:t>
            </a:r>
            <a:r>
              <a:rPr lang="en-US" dirty="0"/>
              <a:t>with reference to the programs at PANDA, </a:t>
            </a:r>
            <a:r>
              <a:rPr lang="en-US" dirty="0" err="1"/>
              <a:t>GlueX</a:t>
            </a:r>
            <a:r>
              <a:rPr lang="en-US" dirty="0"/>
              <a:t>, and </a:t>
            </a:r>
            <a:r>
              <a:rPr lang="en-US" dirty="0" err="1" smtClean="0"/>
              <a:t>LHCb</a:t>
            </a:r>
            <a:r>
              <a:rPr lang="en-US" dirty="0" smtClean="0"/>
              <a:t>”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i="1" dirty="0" smtClean="0"/>
              <a:t>pp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el-GR" i="1" dirty="0" smtClean="0">
                <a:latin typeface="Arial"/>
                <a:cs typeface="Arial"/>
                <a:sym typeface="Wingdings" panose="05000000000000000000" pitchFamily="2" charset="2"/>
              </a:rPr>
              <a:t>Ξ</a:t>
            </a:r>
            <a:r>
              <a:rPr lang="de-DE" i="1" baseline="30000" dirty="0" smtClean="0">
                <a:latin typeface="Arial"/>
                <a:cs typeface="Arial"/>
                <a:sym typeface="Wingdings" panose="05000000000000000000" pitchFamily="2" charset="2"/>
              </a:rPr>
              <a:t>*</a:t>
            </a: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X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de-DE" sz="1800" dirty="0" smtClean="0">
                <a:latin typeface="Arial"/>
                <a:cs typeface="Arial"/>
                <a:sym typeface="Wingdings" panose="05000000000000000000" pitchFamily="2" charset="2"/>
              </a:rPr>
              <a:t>(prompt </a:t>
            </a:r>
            <a:r>
              <a:rPr lang="de-DE" sz="1800" dirty="0" err="1" smtClean="0">
                <a:latin typeface="Arial"/>
                <a:cs typeface="Arial"/>
                <a:sym typeface="Wingdings" panose="05000000000000000000" pitchFamily="2" charset="2"/>
              </a:rPr>
              <a:t>or</a:t>
            </a:r>
            <a:r>
              <a:rPr lang="de-DE" sz="1800" dirty="0" smtClean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Arial"/>
                <a:cs typeface="Arial"/>
                <a:sym typeface="Wingdings" panose="05000000000000000000" pitchFamily="2" charset="2"/>
              </a:rPr>
              <a:t>delayed</a:t>
            </a:r>
            <a:r>
              <a:rPr lang="de-DE" sz="1800" dirty="0" smtClean="0">
                <a:latin typeface="Arial"/>
                <a:cs typeface="Arial"/>
                <a:sym typeface="Wingdings" panose="05000000000000000000" pitchFamily="2" charset="2"/>
              </a:rPr>
              <a:t>)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		</a:t>
            </a:r>
            <a:r>
              <a:rPr lang="de-DE" dirty="0" err="1" smtClean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LHCb</a:t>
            </a:r>
            <a:endParaRPr lang="de-DE" dirty="0" smtClean="0">
              <a:latin typeface="Arial"/>
              <a:cs typeface="Arial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i="1" dirty="0" err="1" smtClean="0">
                <a:latin typeface="Arial"/>
                <a:cs typeface="Arial"/>
                <a:sym typeface="Wingdings" panose="05000000000000000000" pitchFamily="2" charset="2"/>
              </a:rPr>
              <a:t>γp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 </a:t>
            </a: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K</a:t>
            </a:r>
            <a:r>
              <a:rPr lang="de-DE" i="1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K</a:t>
            </a:r>
            <a:r>
              <a:rPr lang="de-DE" i="1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el-GR" i="1" dirty="0">
                <a:sym typeface="Wingdings" panose="05000000000000000000" pitchFamily="2" charset="2"/>
              </a:rPr>
              <a:t>Ξ</a:t>
            </a:r>
            <a:r>
              <a:rPr lang="de-DE" i="1" baseline="30000" dirty="0" smtClean="0">
                <a:sym typeface="Wingdings" panose="05000000000000000000" pitchFamily="2" charset="2"/>
              </a:rPr>
              <a:t>*</a:t>
            </a:r>
            <a:r>
              <a:rPr lang="de-DE" dirty="0" smtClean="0">
                <a:sym typeface="Wingdings" panose="05000000000000000000" pitchFamily="2" charset="2"/>
              </a:rPr>
              <a:t>			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GlueX</a:t>
            </a:r>
            <a:r>
              <a:rPr lang="de-DE" dirty="0" smtClean="0">
                <a:sym typeface="Wingdings" panose="05000000000000000000" pitchFamily="2" charset="2"/>
              </a:rPr>
              <a:t>,  CLAS12</a:t>
            </a:r>
            <a:endParaRPr lang="de-DE" dirty="0" smtClean="0">
              <a:latin typeface="Arial"/>
              <a:cs typeface="Arial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pp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 </a:t>
            </a:r>
            <a:r>
              <a:rPr lang="el-GR" i="1" dirty="0">
                <a:sym typeface="Wingdings" panose="05000000000000000000" pitchFamily="2" charset="2"/>
              </a:rPr>
              <a:t>Ξ</a:t>
            </a:r>
            <a:r>
              <a:rPr lang="de-DE" i="1" baseline="30000" dirty="0">
                <a:sym typeface="Wingdings" panose="05000000000000000000" pitchFamily="2" charset="2"/>
              </a:rPr>
              <a:t>*</a:t>
            </a:r>
            <a:r>
              <a:rPr lang="el-GR" i="1" dirty="0" smtClean="0">
                <a:latin typeface="Arial"/>
                <a:cs typeface="Arial"/>
                <a:sym typeface="Wingdings" panose="05000000000000000000" pitchFamily="2" charset="2"/>
              </a:rPr>
              <a:t>Ξ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&amp;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c.c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.			</a:t>
            </a:r>
            <a:r>
              <a:rPr lang="de-DE" dirty="0" smtClean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PANDA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i="1" dirty="0" err="1" smtClean="0">
                <a:latin typeface="Arial"/>
                <a:cs typeface="Arial"/>
                <a:sym typeface="Wingdings" panose="05000000000000000000" pitchFamily="2" charset="2"/>
              </a:rPr>
              <a:t>e</a:t>
            </a:r>
            <a:r>
              <a:rPr lang="de-DE" i="1" baseline="30000" dirty="0" err="1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de-DE" i="1" dirty="0" err="1" smtClean="0">
                <a:latin typeface="Arial"/>
                <a:cs typeface="Arial"/>
                <a:sym typeface="Wingdings" panose="05000000000000000000" pitchFamily="2" charset="2"/>
              </a:rPr>
              <a:t>e</a:t>
            </a:r>
            <a:r>
              <a:rPr lang="de-DE" i="1" baseline="30000" dirty="0" smtClean="0">
                <a:latin typeface="Arial"/>
                <a:cs typeface="Arial"/>
                <a:sym typeface="Wingdings" panose="05000000000000000000" pitchFamily="2" charset="2"/>
              </a:rPr>
              <a:t>-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 </a:t>
            </a:r>
            <a:r>
              <a:rPr lang="el-GR" i="1" dirty="0">
                <a:sym typeface="Wingdings" panose="05000000000000000000" pitchFamily="2" charset="2"/>
              </a:rPr>
              <a:t>Ξ</a:t>
            </a:r>
            <a:r>
              <a:rPr lang="de-DE" i="1" baseline="30000" dirty="0" smtClean="0">
                <a:sym typeface="Wingdings" panose="05000000000000000000" pitchFamily="2" charset="2"/>
              </a:rPr>
              <a:t>*</a:t>
            </a: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X </a:t>
            </a:r>
            <a:r>
              <a:rPr lang="de-DE" sz="1800" dirty="0">
                <a:solidFill>
                  <a:srgbClr val="000000"/>
                </a:solidFill>
                <a:sym typeface="Wingdings" panose="05000000000000000000" pitchFamily="2" charset="2"/>
              </a:rPr>
              <a:t>(prompt </a:t>
            </a:r>
            <a:r>
              <a:rPr lang="de-DE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or</a:t>
            </a:r>
            <a:r>
              <a:rPr lang="de-DE" sz="1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delayed</a:t>
            </a:r>
            <a:r>
              <a:rPr lang="de-DE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	Belle II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i="1" dirty="0">
                <a:sym typeface="Wingdings" panose="05000000000000000000" pitchFamily="2" charset="2"/>
              </a:rPr>
              <a:t>	</a:t>
            </a:r>
            <a:r>
              <a:rPr lang="de-DE" i="1" dirty="0" smtClean="0">
                <a:sym typeface="Wingdings" panose="05000000000000000000" pitchFamily="2" charset="2"/>
              </a:rPr>
              <a:t>	</a:t>
            </a: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		BES III</a:t>
            </a:r>
            <a:endParaRPr lang="de-DE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K</a:t>
            </a:r>
            <a:r>
              <a:rPr lang="de-DE" i="1" baseline="30000" dirty="0" smtClean="0">
                <a:latin typeface="Arial"/>
                <a:cs typeface="Arial"/>
                <a:sym typeface="Wingdings" panose="05000000000000000000" pitchFamily="2" charset="2"/>
              </a:rPr>
              <a:t>-</a:t>
            </a: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p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 </a:t>
            </a: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K</a:t>
            </a:r>
            <a:r>
              <a:rPr lang="de-DE" i="1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el-GR" i="1" dirty="0">
                <a:sym typeface="Wingdings" panose="05000000000000000000" pitchFamily="2" charset="2"/>
              </a:rPr>
              <a:t>Ξ</a:t>
            </a:r>
            <a:r>
              <a:rPr lang="de-DE" i="1" baseline="30000" dirty="0" smtClean="0">
                <a:sym typeface="Wingdings" panose="05000000000000000000" pitchFamily="2" charset="2"/>
              </a:rPr>
              <a:t>*-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				J-PARC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i="1" dirty="0" err="1" smtClean="0">
                <a:latin typeface="Arial"/>
                <a:cs typeface="Arial"/>
                <a:sym typeface="Wingdings" panose="05000000000000000000" pitchFamily="2" charset="2"/>
              </a:rPr>
              <a:t>K</a:t>
            </a:r>
            <a:r>
              <a:rPr lang="de-DE" i="1" baseline="-25000" dirty="0" err="1" smtClean="0">
                <a:latin typeface="Arial"/>
                <a:cs typeface="Arial"/>
                <a:sym typeface="Wingdings" panose="05000000000000000000" pitchFamily="2" charset="2"/>
              </a:rPr>
              <a:t>L</a:t>
            </a:r>
            <a:r>
              <a:rPr lang="de-DE" i="1" dirty="0" err="1" smtClean="0">
                <a:latin typeface="Arial"/>
                <a:cs typeface="Arial"/>
                <a:sym typeface="Wingdings" panose="05000000000000000000" pitchFamily="2" charset="2"/>
              </a:rPr>
              <a:t>p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 </a:t>
            </a: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K</a:t>
            </a:r>
            <a:r>
              <a:rPr lang="de-DE" i="1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el-GR" i="1" dirty="0">
                <a:sym typeface="Wingdings" panose="05000000000000000000" pitchFamily="2" charset="2"/>
              </a:rPr>
              <a:t>Ξ</a:t>
            </a:r>
            <a:r>
              <a:rPr lang="de-DE" i="1" baseline="30000" dirty="0" smtClean="0">
                <a:sym typeface="Wingdings" panose="05000000000000000000" pitchFamily="2" charset="2"/>
              </a:rPr>
              <a:t>*0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			Hall D </a:t>
            </a:r>
            <a:r>
              <a:rPr lang="de-DE" i="1" dirty="0" smtClean="0">
                <a:latin typeface="Arial"/>
                <a:cs typeface="Arial"/>
                <a:sym typeface="Wingdings" panose="05000000000000000000" pitchFamily="2" charset="2"/>
              </a:rPr>
              <a:t>K</a:t>
            </a:r>
            <a:r>
              <a:rPr lang="de-DE" i="1" baseline="-25000" dirty="0" smtClean="0">
                <a:latin typeface="Arial"/>
                <a:cs typeface="Arial"/>
                <a:sym typeface="Wingdings" panose="05000000000000000000" pitchFamily="2" charset="2"/>
              </a:rPr>
              <a:t>L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beam</a:t>
            </a: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098099" y="3521638"/>
            <a:ext cx="4358959" cy="393628"/>
            <a:chOff x="1098097" y="3539428"/>
            <a:chExt cx="4358959" cy="393628"/>
          </a:xfrm>
        </p:grpSpPr>
        <p:sp>
          <p:nvSpPr>
            <p:cNvPr id="4" name="Textfeld 3"/>
            <p:cNvSpPr txBox="1"/>
            <p:nvPr/>
          </p:nvSpPr>
          <p:spPr>
            <a:xfrm>
              <a:off x="1098097" y="3594502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200" dirty="0" smtClean="0">
                  <a:solidFill>
                    <a:srgbClr val="000000"/>
                  </a:solidFill>
                </a:rPr>
                <a:t>_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098081" y="3539428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200" dirty="0" smtClean="0">
                  <a:solidFill>
                    <a:srgbClr val="000000"/>
                  </a:solidFill>
                </a:rPr>
                <a:t>_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299962" y="3547895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200" dirty="0" smtClean="0">
                  <a:solidFill>
                    <a:srgbClr val="C00000"/>
                  </a:solidFill>
                </a:rPr>
                <a:t>_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7346194" y="4296792"/>
            <a:ext cx="2272738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0000"/>
                </a:solidFill>
              </a:rPr>
              <a:t>J. </a:t>
            </a:r>
            <a:r>
              <a:rPr lang="de-DE" sz="1600" dirty="0" err="1" smtClean="0">
                <a:solidFill>
                  <a:srgbClr val="000000"/>
                </a:solidFill>
              </a:rPr>
              <a:t>Yelton</a:t>
            </a:r>
            <a:r>
              <a:rPr lang="de-DE" sz="1600" dirty="0" smtClean="0">
                <a:solidFill>
                  <a:srgbClr val="000000"/>
                </a:solidFill>
              </a:rPr>
              <a:t>,  </a:t>
            </a:r>
            <a:r>
              <a:rPr lang="de-DE" sz="1600" dirty="0" err="1" smtClean="0">
                <a:solidFill>
                  <a:srgbClr val="000000"/>
                </a:solidFill>
              </a:rPr>
              <a:t>Thursday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924476" y="4802852"/>
            <a:ext cx="2752164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0000"/>
                </a:solidFill>
              </a:rPr>
              <a:t>M. </a:t>
            </a:r>
            <a:r>
              <a:rPr lang="de-DE" sz="1600" dirty="0" err="1" smtClean="0">
                <a:solidFill>
                  <a:srgbClr val="000000"/>
                </a:solidFill>
              </a:rPr>
              <a:t>Destefanis</a:t>
            </a:r>
            <a:r>
              <a:rPr lang="de-DE" sz="1600" dirty="0" smtClean="0">
                <a:solidFill>
                  <a:srgbClr val="000000"/>
                </a:solidFill>
              </a:rPr>
              <a:t>,  </a:t>
            </a:r>
            <a:r>
              <a:rPr lang="de-DE" sz="1600" dirty="0" err="1" smtClean="0">
                <a:solidFill>
                  <a:srgbClr val="000000"/>
                </a:solidFill>
              </a:rPr>
              <a:t>Thursday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377743" y="5308912"/>
            <a:ext cx="2298899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0000"/>
                </a:solidFill>
              </a:rPr>
              <a:t>M. </a:t>
            </a:r>
            <a:r>
              <a:rPr lang="de-DE" sz="1600" dirty="0" err="1" smtClean="0">
                <a:solidFill>
                  <a:srgbClr val="000000"/>
                </a:solidFill>
              </a:rPr>
              <a:t>Naruki</a:t>
            </a:r>
            <a:r>
              <a:rPr lang="de-DE" sz="1600" dirty="0" smtClean="0">
                <a:solidFill>
                  <a:srgbClr val="000000"/>
                </a:solidFill>
              </a:rPr>
              <a:t>,  </a:t>
            </a:r>
            <a:r>
              <a:rPr lang="de-DE" sz="1600" dirty="0" err="1" smtClean="0">
                <a:solidFill>
                  <a:srgbClr val="000000"/>
                </a:solidFill>
              </a:rPr>
              <a:t>Tuesday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473280" y="5814971"/>
            <a:ext cx="220336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0000"/>
                </a:solidFill>
              </a:rPr>
              <a:t>S</a:t>
            </a:r>
            <a:r>
              <a:rPr lang="de-DE" sz="1600" dirty="0" smtClean="0">
                <a:solidFill>
                  <a:srgbClr val="000000"/>
                </a:solidFill>
              </a:rPr>
              <a:t>. Taylor,  </a:t>
            </a:r>
            <a:r>
              <a:rPr lang="de-DE" sz="1600" dirty="0" err="1" smtClean="0">
                <a:solidFill>
                  <a:srgbClr val="000000"/>
                </a:solidFill>
              </a:rPr>
              <a:t>Tuesday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39033" y="3360693"/>
            <a:ext cx="2037609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0000"/>
                </a:solidFill>
              </a:rPr>
              <a:t>L</a:t>
            </a:r>
            <a:r>
              <a:rPr lang="de-DE" sz="1600" dirty="0" smtClean="0">
                <a:solidFill>
                  <a:srgbClr val="000000"/>
                </a:solidFill>
              </a:rPr>
              <a:t>. Guo,  </a:t>
            </a:r>
            <a:r>
              <a:rPr lang="de-DE" sz="1600" dirty="0" err="1" smtClean="0">
                <a:solidFill>
                  <a:srgbClr val="000000"/>
                </a:solidFill>
              </a:rPr>
              <a:t>Tuesday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976608" y="2823314"/>
            <a:ext cx="2700035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0000"/>
                </a:solidFill>
              </a:rPr>
              <a:t>P. </a:t>
            </a:r>
            <a:r>
              <a:rPr lang="de-DE" sz="1600" dirty="0" err="1" smtClean="0">
                <a:solidFill>
                  <a:srgbClr val="000000"/>
                </a:solidFill>
              </a:rPr>
              <a:t>Spradlin</a:t>
            </a:r>
            <a:r>
              <a:rPr lang="de-DE" sz="1600" dirty="0" smtClean="0">
                <a:solidFill>
                  <a:srgbClr val="000000"/>
                </a:solidFill>
              </a:rPr>
              <a:t>,  </a:t>
            </a:r>
            <a:r>
              <a:rPr lang="de-DE" sz="1600" dirty="0" err="1" smtClean="0">
                <a:solidFill>
                  <a:srgbClr val="000000"/>
                </a:solidFill>
              </a:rPr>
              <a:t>Wednesday</a:t>
            </a:r>
            <a:endParaRPr lang="de-DE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Production</a:t>
            </a:r>
            <a:r>
              <a:rPr lang="de-DE" dirty="0" smtClean="0">
                <a:latin typeface="Arial"/>
                <a:cs typeface="Arial"/>
              </a:rPr>
              <a:t> in </a:t>
            </a:r>
            <a:r>
              <a:rPr lang="el-GR" dirty="0" smtClean="0">
                <a:latin typeface="Arial"/>
                <a:cs typeface="Arial"/>
              </a:rPr>
              <a:t>γ</a:t>
            </a:r>
            <a:r>
              <a:rPr lang="de-DE" dirty="0" smtClean="0">
                <a:latin typeface="Arial"/>
                <a:cs typeface="Arial"/>
              </a:rPr>
              <a:t>p:  CLAS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528" y="1484784"/>
            <a:ext cx="4372992" cy="1077218"/>
          </a:xfr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000" dirty="0" smtClean="0"/>
              <a:t>Runs g6a, g6b: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/>
              <a:t>first</a:t>
            </a:r>
            <a:r>
              <a:rPr lang="de-DE" sz="2000" dirty="0" smtClean="0"/>
              <a:t> </a:t>
            </a:r>
            <a:r>
              <a:rPr lang="de-DE" sz="2000" dirty="0" err="1" smtClean="0"/>
              <a:t>exclusive</a:t>
            </a:r>
            <a:r>
              <a:rPr lang="de-DE" sz="2000" dirty="0" smtClean="0"/>
              <a:t> </a:t>
            </a:r>
            <a:r>
              <a:rPr lang="de-DE" sz="2000" dirty="0" err="1" smtClean="0"/>
              <a:t>photoproduction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el-GR" sz="2000" i="1" dirty="0" smtClean="0">
                <a:latin typeface="Arial"/>
                <a:cs typeface="Arial"/>
              </a:rPr>
              <a:t>Ξ</a:t>
            </a:r>
            <a:r>
              <a:rPr lang="de-DE" sz="2000" i="1" baseline="30000" dirty="0" smtClean="0">
                <a:latin typeface="Arial"/>
                <a:cs typeface="Arial"/>
              </a:rPr>
              <a:t>-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Arial"/>
                <a:cs typeface="Arial"/>
              </a:rPr>
              <a:t>reaction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el-GR" sz="2000" i="1" dirty="0" smtClean="0">
                <a:latin typeface="Arial"/>
                <a:cs typeface="Arial"/>
              </a:rPr>
              <a:t>γ</a:t>
            </a:r>
            <a:r>
              <a:rPr lang="de-DE" sz="2000" i="1" dirty="0" smtClean="0">
                <a:latin typeface="Arial"/>
                <a:cs typeface="Arial"/>
              </a:rPr>
              <a:t>p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smtClean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de-DE" sz="2000" i="1" dirty="0" smtClean="0">
                <a:latin typeface="Arial"/>
                <a:cs typeface="Arial"/>
                <a:sym typeface="Wingdings" panose="05000000000000000000" pitchFamily="2" charset="2"/>
              </a:rPr>
              <a:t>K</a:t>
            </a:r>
            <a:r>
              <a:rPr lang="de-DE" sz="2000" i="1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de-DE" sz="2000" i="1" dirty="0" smtClean="0">
                <a:latin typeface="Arial"/>
                <a:cs typeface="Arial"/>
                <a:sym typeface="Wingdings" panose="05000000000000000000" pitchFamily="2" charset="2"/>
              </a:rPr>
              <a:t>K</a:t>
            </a:r>
            <a:r>
              <a:rPr lang="de-DE" sz="2000" i="1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de-DE" sz="2000" i="1" dirty="0" smtClean="0">
                <a:latin typeface="Arial"/>
                <a:cs typeface="Arial"/>
                <a:sym typeface="Wingdings" panose="05000000000000000000" pitchFamily="2" charset="2"/>
              </a:rPr>
              <a:t> X</a:t>
            </a:r>
            <a:endParaRPr lang="en-US" sz="2000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1789192" y="6021288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J. Price </a:t>
            </a:r>
            <a:r>
              <a:rPr lang="de-DE" sz="1600" i="1" dirty="0" smtClean="0"/>
              <a:t>et al</a:t>
            </a:r>
            <a:r>
              <a:rPr lang="de-DE" sz="1600" dirty="0" smtClean="0"/>
              <a:t>., PRC 71 (2005) 058201</a:t>
            </a:r>
            <a:endParaRPr lang="en-US" sz="1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1" y="2826923"/>
            <a:ext cx="3720691" cy="290633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116633"/>
            <a:ext cx="2633472" cy="1975104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5313037" y="2276868"/>
            <a:ext cx="4463123" cy="4407654"/>
            <a:chOff x="5313037" y="2276868"/>
            <a:chExt cx="4463123" cy="440765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37" y="2276868"/>
              <a:ext cx="4463123" cy="4407654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8036862" y="2475718"/>
              <a:ext cx="145264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2000" tIns="36000" rIns="72000" bIns="36000" rtlCol="0">
              <a:spAutoFit/>
            </a:bodyPr>
            <a:lstStyle/>
            <a:p>
              <a:r>
                <a:rPr lang="de-DE" sz="1600" i="1" dirty="0" smtClean="0">
                  <a:solidFill>
                    <a:srgbClr val="000066"/>
                  </a:solidFill>
                </a:rPr>
                <a:t>g6a</a:t>
              </a:r>
              <a:r>
                <a:rPr lang="de-DE" sz="1600" dirty="0" smtClean="0">
                  <a:solidFill>
                    <a:srgbClr val="000066"/>
                  </a:solidFill>
                </a:rPr>
                <a:t>:</a:t>
              </a:r>
            </a:p>
            <a:p>
              <a:r>
                <a:rPr lang="de-DE" sz="1600" dirty="0" smtClean="0"/>
                <a:t>3.2 – 3.9 GeV</a:t>
              </a:r>
              <a:endParaRPr lang="en-US" sz="16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8036862" y="4707966"/>
              <a:ext cx="145264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2000" tIns="36000" rIns="72000" bIns="36000" rtlCol="0">
              <a:spAutoFit/>
            </a:bodyPr>
            <a:lstStyle/>
            <a:p>
              <a:r>
                <a:rPr lang="de-DE" sz="1600" i="1" dirty="0" smtClean="0">
                  <a:solidFill>
                    <a:srgbClr val="000066"/>
                  </a:solidFill>
                </a:rPr>
                <a:t>g6b</a:t>
              </a:r>
              <a:r>
                <a:rPr lang="de-DE" sz="1600" dirty="0" smtClean="0">
                  <a:solidFill>
                    <a:srgbClr val="000066"/>
                  </a:solidFill>
                </a:rPr>
                <a:t>:</a:t>
              </a:r>
            </a:p>
            <a:p>
              <a:r>
                <a:rPr lang="de-DE" sz="1600" dirty="0" smtClean="0"/>
                <a:t>3.0 – 5.2 GeV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81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1533</Words>
  <Application>Microsoft Office PowerPoint</Application>
  <PresentationFormat>A4-Papier (210x297 mm)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2_Standarddesign</vt:lpstr>
      <vt:lpstr>3_Standarddesign</vt:lpstr>
      <vt:lpstr>Some Remarks on Ξ* &amp; Ω*</vt:lpstr>
      <vt:lpstr>Outline</vt:lpstr>
      <vt:lpstr>Baryons 2016</vt:lpstr>
      <vt:lpstr>Strange Partners</vt:lpstr>
      <vt:lpstr>Status of Ξ* Resonances:  RPP 2014</vt:lpstr>
      <vt:lpstr>SU(6) x O(3) Classification</vt:lpstr>
      <vt:lpstr>Quark Model</vt:lpstr>
      <vt:lpstr>Experimental Prospects</vt:lpstr>
      <vt:lpstr>Ξ Production in γp:  CLAS</vt:lpstr>
      <vt:lpstr>Ξ Production at GlueX</vt:lpstr>
      <vt:lpstr>PowerPoint-Präsentation</vt:lpstr>
      <vt:lpstr>Strange Baryons at LHCb</vt:lpstr>
      <vt:lpstr>PowerPoint-Präsentation</vt:lpstr>
      <vt:lpstr>Strange Baryons at LHCb</vt:lpstr>
      <vt:lpstr>Early Physics:  Expected Rates for Strange Baryons</vt:lpstr>
      <vt:lpstr>Ξ* / Ω* Studies within the PANDA Physics Program</vt:lpstr>
      <vt:lpstr>Ξ* Production at p = 7.0 GeV/c</vt:lpstr>
      <vt:lpstr>Ξ* Production at p = 7.0 GeV/c</vt:lpstr>
      <vt:lpstr>Ξ* Production at p = 7.0 GeV/c</vt:lpstr>
      <vt:lpstr>PowerPoint-Präsentation</vt:lpstr>
      <vt:lpstr>Ξ* Production at p = 7.0 GeV/c</vt:lpstr>
      <vt:lpstr>Ω* Production at p = 7.0 GeV/c</vt:lpstr>
      <vt:lpstr>Ω* Production at p = 7.0 GeV/c</vt:lpstr>
      <vt:lpstr>Issues in MC Event Generation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 and Λ with Box Generator</dc:title>
  <dc:creator>Gillitzer</dc:creator>
  <cp:lastModifiedBy>Gillitzer</cp:lastModifiedBy>
  <cp:revision>85</cp:revision>
  <cp:lastPrinted>2016-05-31T14:39:12Z</cp:lastPrinted>
  <dcterms:created xsi:type="dcterms:W3CDTF">2016-05-30T15:26:13Z</dcterms:created>
  <dcterms:modified xsi:type="dcterms:W3CDTF">2016-06-07T20:44:49Z</dcterms:modified>
</cp:coreProperties>
</file>