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490" r:id="rId3"/>
    <p:sldId id="566" r:id="rId4"/>
    <p:sldId id="567" r:id="rId5"/>
    <p:sldId id="568" r:id="rId6"/>
    <p:sldId id="559" r:id="rId7"/>
    <p:sldId id="562" r:id="rId8"/>
    <p:sldId id="563" r:id="rId9"/>
    <p:sldId id="565" r:id="rId10"/>
    <p:sldId id="450" r:id="rId11"/>
  </p:sldIdLst>
  <p:sldSz cx="9144000" cy="6858000" type="screen4x3"/>
  <p:notesSz cx="6794500" cy="9918700"/>
  <p:defaultTextStyle>
    <a:defPPr>
      <a:defRPr lang="en-GB"/>
    </a:defPPr>
    <a:lvl1pPr algn="l" rtl="0" fontAlgn="base">
      <a:lnSpc>
        <a:spcPct val="101000"/>
      </a:lnSpc>
      <a:spcBef>
        <a:spcPts val="400"/>
      </a:spcBef>
      <a:spcAft>
        <a:spcPct val="0"/>
      </a:spcAft>
      <a:buClr>
        <a:srgbClr val="0000FF"/>
      </a:buClr>
      <a:buSzPct val="100000"/>
      <a:buFont typeface="Arial" pitchFamily="34" charset="0"/>
      <a:buChar char="•"/>
      <a:defRPr sz="3200" kern="1200">
        <a:solidFill>
          <a:srgbClr val="0000FF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lnSpc>
        <a:spcPct val="101000"/>
      </a:lnSpc>
      <a:spcBef>
        <a:spcPts val="400"/>
      </a:spcBef>
      <a:spcAft>
        <a:spcPct val="0"/>
      </a:spcAft>
      <a:buClr>
        <a:srgbClr val="0000FF"/>
      </a:buClr>
      <a:buSzPct val="100000"/>
      <a:buFont typeface="Arial" pitchFamily="34" charset="0"/>
      <a:buChar char="•"/>
      <a:defRPr sz="3200" kern="1200">
        <a:solidFill>
          <a:srgbClr val="0000FF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lnSpc>
        <a:spcPct val="101000"/>
      </a:lnSpc>
      <a:spcBef>
        <a:spcPts val="400"/>
      </a:spcBef>
      <a:spcAft>
        <a:spcPct val="0"/>
      </a:spcAft>
      <a:buClr>
        <a:srgbClr val="0000FF"/>
      </a:buClr>
      <a:buSzPct val="100000"/>
      <a:buFont typeface="Arial" pitchFamily="34" charset="0"/>
      <a:buChar char="•"/>
      <a:defRPr sz="3200" kern="1200">
        <a:solidFill>
          <a:srgbClr val="0000FF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lnSpc>
        <a:spcPct val="101000"/>
      </a:lnSpc>
      <a:spcBef>
        <a:spcPts val="400"/>
      </a:spcBef>
      <a:spcAft>
        <a:spcPct val="0"/>
      </a:spcAft>
      <a:buClr>
        <a:srgbClr val="0000FF"/>
      </a:buClr>
      <a:buSzPct val="100000"/>
      <a:buFont typeface="Arial" pitchFamily="34" charset="0"/>
      <a:buChar char="•"/>
      <a:defRPr sz="3200" kern="1200">
        <a:solidFill>
          <a:srgbClr val="0000FF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lnSpc>
        <a:spcPct val="101000"/>
      </a:lnSpc>
      <a:spcBef>
        <a:spcPts val="400"/>
      </a:spcBef>
      <a:spcAft>
        <a:spcPct val="0"/>
      </a:spcAft>
      <a:buClr>
        <a:srgbClr val="0000FF"/>
      </a:buClr>
      <a:buSzPct val="100000"/>
      <a:buFont typeface="Arial" pitchFamily="34" charset="0"/>
      <a:buChar char="•"/>
      <a:defRPr sz="3200" kern="1200">
        <a:solidFill>
          <a:srgbClr val="0000FF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3200" kern="1200">
        <a:solidFill>
          <a:srgbClr val="0000FF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3200" kern="1200">
        <a:solidFill>
          <a:srgbClr val="0000FF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3200" kern="1200">
        <a:solidFill>
          <a:srgbClr val="0000FF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3200" kern="1200">
        <a:solidFill>
          <a:srgbClr val="0000FF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AC9B0"/>
    <a:srgbClr val="C2C2F0"/>
    <a:srgbClr val="B6DF89"/>
    <a:srgbClr val="FF0000"/>
    <a:srgbClr val="E9988F"/>
    <a:srgbClr val="990099"/>
    <a:srgbClr val="CAE8AA"/>
    <a:srgbClr val="DD8B99"/>
    <a:srgbClr val="D8A69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98593" autoAdjust="0"/>
  </p:normalViewPr>
  <p:slideViewPr>
    <p:cSldViewPr>
      <p:cViewPr varScale="1">
        <p:scale>
          <a:sx n="78" d="100"/>
          <a:sy n="78" d="100"/>
        </p:scale>
        <p:origin x="-852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148" y="-102"/>
      </p:cViewPr>
      <p:guideLst>
        <p:guide orient="horz" pos="3124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438601D-782A-4D15-93B1-4D0B2C0B86D3}" type="datetimeFigureOut">
              <a:rPr lang="ru-RU"/>
              <a:pPr>
                <a:defRPr/>
              </a:pPr>
              <a:t>07.06.2016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100" y="94218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C33B138-7F5E-4E60-9C81-719B067DF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1"/>
          <p:cNvSpPr>
            <a:spLocks noChangeArrowheads="1"/>
          </p:cNvSpPr>
          <p:nvPr/>
        </p:nvSpPr>
        <p:spPr bwMode="auto">
          <a:xfrm>
            <a:off x="0" y="0"/>
            <a:ext cx="6794500" cy="99187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07" name="AutoShape 2"/>
          <p:cNvSpPr>
            <a:spLocks noChangeArrowheads="1"/>
          </p:cNvSpPr>
          <p:nvPr/>
        </p:nvSpPr>
        <p:spPr bwMode="auto">
          <a:xfrm>
            <a:off x="0" y="0"/>
            <a:ext cx="6794500" cy="99187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08" name="AutoShape 3"/>
          <p:cNvSpPr>
            <a:spLocks noChangeArrowheads="1"/>
          </p:cNvSpPr>
          <p:nvPr/>
        </p:nvSpPr>
        <p:spPr bwMode="auto">
          <a:xfrm>
            <a:off x="0" y="0"/>
            <a:ext cx="6794500" cy="99187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09" name="AutoShape 4"/>
          <p:cNvSpPr>
            <a:spLocks noChangeArrowheads="1"/>
          </p:cNvSpPr>
          <p:nvPr/>
        </p:nvSpPr>
        <p:spPr bwMode="auto">
          <a:xfrm>
            <a:off x="0" y="0"/>
            <a:ext cx="6794500" cy="99187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0" name="Rectangle 5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2950"/>
            <a:ext cx="4959350" cy="372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4" name="Rectangle 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6463" y="4711700"/>
            <a:ext cx="4981575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5588" y="120650"/>
            <a:ext cx="2081212" cy="60055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7188" y="120650"/>
            <a:ext cx="6096000" cy="60055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20650"/>
            <a:ext cx="7007622" cy="51435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50000">
              <a:srgbClr val="CCFFFF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"/>
          <p:cNvSpPr>
            <a:spLocks noChangeShapeType="1"/>
          </p:cNvSpPr>
          <p:nvPr/>
        </p:nvSpPr>
        <p:spPr bwMode="auto">
          <a:xfrm flipV="1">
            <a:off x="395536" y="6525344"/>
            <a:ext cx="8352928" cy="1"/>
          </a:xfrm>
          <a:prstGeom prst="line">
            <a:avLst/>
          </a:prstGeom>
          <a:noFill/>
          <a:ln w="7632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395536" y="908721"/>
            <a:ext cx="8352928" cy="0"/>
          </a:xfrm>
          <a:prstGeom prst="line">
            <a:avLst/>
          </a:prstGeom>
          <a:noFill/>
          <a:ln w="7632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72475" y="0"/>
            <a:ext cx="7715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120650"/>
            <a:ext cx="77660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395536" y="6578820"/>
            <a:ext cx="3096343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69875" indent="-269875" eaLnBrk="0" hangingPunct="0">
              <a:spcBef>
                <a:spcPct val="0"/>
              </a:spcBef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0"/>
              </a:spcBef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spcBef>
                <a:spcPct val="0"/>
              </a:spcBef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spcBef>
                <a:spcPct val="0"/>
              </a:spcBef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spcBef>
                <a:spcPct val="0"/>
              </a:spcBef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000000"/>
              </a:buClr>
              <a:buFont typeface="Times New Roman" pitchFamily="18" charset="0"/>
              <a:buNone/>
              <a:defRPr/>
            </a:pPr>
            <a:r>
              <a:rPr lang="en-US" sz="1200" b="1" dirty="0" smtClean="0"/>
              <a:t>A. </a:t>
            </a:r>
            <a:r>
              <a:rPr lang="en-US" sz="1200" b="1" dirty="0" err="1" smtClean="0"/>
              <a:t>Ryazantsev</a:t>
            </a:r>
            <a:r>
              <a:rPr lang="en-US" sz="1200" b="1" dirty="0" smtClean="0"/>
              <a:t>, IHEP - </a:t>
            </a:r>
            <a:r>
              <a:rPr lang="en-US" sz="1200" b="1" dirty="0" err="1" smtClean="0"/>
              <a:t>Protvino</a:t>
            </a:r>
            <a:r>
              <a:rPr lang="en-US" sz="1200" b="1" dirty="0" smtClean="0"/>
              <a:t>, Russia</a:t>
            </a:r>
            <a:r>
              <a:rPr lang="ru-RU" sz="1200" b="1" dirty="0" smtClean="0">
                <a:solidFill>
                  <a:srgbClr val="0000FF"/>
                </a:solidFill>
                <a:latin typeface="Arial" charset="0"/>
              </a:rPr>
              <a:t> </a:t>
            </a:r>
            <a:endParaRPr lang="en-GB" sz="1200" b="1" dirty="0" smtClean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4499992" y="6578820"/>
            <a:ext cx="4248472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defRPr/>
            </a:pPr>
            <a:r>
              <a:rPr lang="en-US" sz="1200" b="1" i="0" dirty="0" smtClean="0">
                <a:solidFill>
                  <a:srgbClr val="000000"/>
                </a:solidFill>
              </a:rPr>
              <a:t>PANDA Collaboration Meeting</a:t>
            </a:r>
            <a:r>
              <a:rPr lang="en-US" sz="1200" b="1" i="0" baseline="0" dirty="0" smtClean="0">
                <a:solidFill>
                  <a:srgbClr val="000000"/>
                </a:solidFill>
              </a:rPr>
              <a:t> at </a:t>
            </a:r>
            <a:r>
              <a:rPr lang="en-US" sz="1200" b="1" i="0" dirty="0" smtClean="0">
                <a:solidFill>
                  <a:srgbClr val="000000"/>
                </a:solidFill>
              </a:rPr>
              <a:t>GSI</a:t>
            </a:r>
            <a:r>
              <a:rPr lang="en-US" sz="1200" b="1" i="0" baseline="0" dirty="0" smtClean="0">
                <a:solidFill>
                  <a:srgbClr val="000000"/>
                </a:solidFill>
              </a:rPr>
              <a:t>,</a:t>
            </a:r>
            <a:r>
              <a:rPr lang="en-US" sz="1200" b="1" i="0" dirty="0" smtClean="0">
                <a:solidFill>
                  <a:srgbClr val="000000"/>
                </a:solidFill>
              </a:rPr>
              <a:t> June 2016</a:t>
            </a:r>
            <a:endParaRPr lang="en-GB" sz="1200" b="1" i="0" dirty="0" smtClean="0">
              <a:solidFill>
                <a:srgbClr val="000000"/>
              </a:solidFill>
            </a:endParaRPr>
          </a:p>
        </p:txBody>
      </p:sp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755650" cy="531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Times New Roman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Times New Roman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Times New Roman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Times New Roman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336550" indent="-3365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6600" indent="-279400" algn="l" defTabSz="457200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00000"/>
        <a:buFont typeface="Times New Roman" pitchFamily="18" charset="0"/>
        <a:buChar char="–"/>
        <a:defRPr sz="2000">
          <a:solidFill>
            <a:srgbClr val="0033CC"/>
          </a:solidFill>
          <a:latin typeface="+mn-lt"/>
        </a:defRPr>
      </a:lvl2pPr>
      <a:lvl3pPr marL="11430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FF0000"/>
        </a:buClr>
        <a:buSzPct val="100000"/>
        <a:buFont typeface="Times New Roman" pitchFamily="18" charset="0"/>
        <a:buChar char="•"/>
        <a:defRPr>
          <a:solidFill>
            <a:srgbClr val="FF0000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8000"/>
        </a:buClr>
        <a:buSzPct val="100000"/>
        <a:buFont typeface="Times New Roman" pitchFamily="18" charset="0"/>
        <a:buChar char="–"/>
        <a:defRPr>
          <a:solidFill>
            <a:srgbClr val="008000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8000"/>
        </a:buClr>
        <a:buSzPct val="100000"/>
        <a:buFont typeface="Times New Roman" pitchFamily="18" charset="0"/>
        <a:buChar char="»"/>
        <a:defRPr sz="1600">
          <a:solidFill>
            <a:srgbClr val="800080"/>
          </a:solidFill>
          <a:latin typeface="+mn-lt"/>
        </a:defRPr>
      </a:lvl5pPr>
      <a:lvl6pPr marL="2514600" indent="-228600" algn="l" defTabSz="457200" rtl="0" fontAlgn="base">
        <a:spcBef>
          <a:spcPts val="400"/>
        </a:spcBef>
        <a:spcAft>
          <a:spcPct val="0"/>
        </a:spcAft>
        <a:buClr>
          <a:srgbClr val="008000"/>
        </a:buClr>
        <a:buSzPct val="100000"/>
        <a:buFont typeface="Times New Roman" pitchFamily="18" charset="0"/>
        <a:buChar char="»"/>
        <a:defRPr sz="1600">
          <a:solidFill>
            <a:srgbClr val="800080"/>
          </a:solidFill>
          <a:latin typeface="+mn-lt"/>
        </a:defRPr>
      </a:lvl6pPr>
      <a:lvl7pPr marL="2971800" indent="-228600" algn="l" defTabSz="457200" rtl="0" fontAlgn="base">
        <a:spcBef>
          <a:spcPts val="400"/>
        </a:spcBef>
        <a:spcAft>
          <a:spcPct val="0"/>
        </a:spcAft>
        <a:buClr>
          <a:srgbClr val="008000"/>
        </a:buClr>
        <a:buSzPct val="100000"/>
        <a:buFont typeface="Times New Roman" pitchFamily="18" charset="0"/>
        <a:buChar char="»"/>
        <a:defRPr sz="1600">
          <a:solidFill>
            <a:srgbClr val="800080"/>
          </a:solidFill>
          <a:latin typeface="+mn-lt"/>
        </a:defRPr>
      </a:lvl7pPr>
      <a:lvl8pPr marL="3429000" indent="-228600" algn="l" defTabSz="457200" rtl="0" fontAlgn="base">
        <a:spcBef>
          <a:spcPts val="400"/>
        </a:spcBef>
        <a:spcAft>
          <a:spcPct val="0"/>
        </a:spcAft>
        <a:buClr>
          <a:srgbClr val="008000"/>
        </a:buClr>
        <a:buSzPct val="100000"/>
        <a:buFont typeface="Times New Roman" pitchFamily="18" charset="0"/>
        <a:buChar char="»"/>
        <a:defRPr sz="1600">
          <a:solidFill>
            <a:srgbClr val="800080"/>
          </a:solidFill>
          <a:latin typeface="+mn-lt"/>
        </a:defRPr>
      </a:lvl8pPr>
      <a:lvl9pPr marL="3886200" indent="-228600" algn="l" defTabSz="457200" rtl="0" fontAlgn="base">
        <a:spcBef>
          <a:spcPts val="400"/>
        </a:spcBef>
        <a:spcAft>
          <a:spcPct val="0"/>
        </a:spcAft>
        <a:buClr>
          <a:srgbClr val="008000"/>
        </a:buClr>
        <a:buSzPct val="100000"/>
        <a:buFont typeface="Times New Roman" pitchFamily="18" charset="0"/>
        <a:buChar char="»"/>
        <a:defRPr sz="1600">
          <a:solidFill>
            <a:srgbClr val="80008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Word_2007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 smtClean="0">
                <a:solidFill>
                  <a:srgbClr val="FF0000"/>
                </a:solidFill>
              </a:rPr>
              <a:t>Current status of works on the barrel EMC at IHEP</a:t>
            </a:r>
            <a:endParaRPr lang="en-GB" sz="3600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0" lvl="1" indent="0" algn="ctr" eaLnBrk="1" hangingPunct="1">
              <a:spcBef>
                <a:spcPts val="60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i="1" dirty="0" err="1" smtClean="0">
                <a:solidFill>
                  <a:schemeClr val="accent2"/>
                </a:solidFill>
              </a:rPr>
              <a:t>Andrey</a:t>
            </a:r>
            <a:r>
              <a:rPr lang="en-US" sz="2800" b="1" i="1" dirty="0" smtClean="0">
                <a:solidFill>
                  <a:schemeClr val="accent2"/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Ryazantsev</a:t>
            </a:r>
            <a:endParaRPr lang="en-US" sz="2800" b="1" i="1" dirty="0" smtClean="0">
              <a:solidFill>
                <a:schemeClr val="accent2"/>
              </a:solidFill>
            </a:endParaRPr>
          </a:p>
          <a:p>
            <a:pPr marL="0" lvl="1" indent="0" algn="ctr" eaLnBrk="1" hangingPunct="1">
              <a:spcBef>
                <a:spcPts val="60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i="1" dirty="0" smtClean="0">
                <a:solidFill>
                  <a:schemeClr val="accent2"/>
                </a:solidFill>
              </a:rPr>
              <a:t>on behalf of the IHEP-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Protvino</a:t>
            </a:r>
            <a:r>
              <a:rPr lang="en-US" sz="2800" b="1" i="1" dirty="0" smtClean="0">
                <a:solidFill>
                  <a:schemeClr val="accent2"/>
                </a:solidFill>
              </a:rPr>
              <a:t> group</a:t>
            </a:r>
            <a:endParaRPr lang="en-GB" sz="2800" b="1" i="1" dirty="0" smtClean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971600" y="120650"/>
            <a:ext cx="7151638" cy="51435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Summary </a:t>
            </a:r>
            <a:endParaRPr lang="ru-RU" sz="2000" b="1" dirty="0" smtClean="0">
              <a:solidFill>
                <a:srgbClr val="C00000"/>
              </a:solidFill>
            </a:endParaRPr>
          </a:p>
        </p:txBody>
      </p:sp>
      <p:sp>
        <p:nvSpPr>
          <p:cNvPr id="5" name="Объект 1"/>
          <p:cNvSpPr>
            <a:spLocks noGrp="1"/>
          </p:cNvSpPr>
          <p:nvPr>
            <p:ph idx="1"/>
          </p:nvPr>
        </p:nvSpPr>
        <p:spPr bwMode="auto">
          <a:xfrm>
            <a:off x="467544" y="1196752"/>
            <a:ext cx="8229600" cy="5112568"/>
          </a:xfrm>
          <a:solidFill>
            <a:srgbClr val="FFFFCC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 eaLnBrk="1" hangingPunct="1">
              <a:buNone/>
            </a:pPr>
            <a:endParaRPr lang="en-AU" sz="20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endParaRPr lang="en-US" sz="1600" b="1" i="1" dirty="0" smtClean="0">
              <a:solidFill>
                <a:schemeClr val="accent6"/>
              </a:solidFill>
            </a:endParaRPr>
          </a:p>
          <a:p>
            <a:pPr lvl="0"/>
            <a:r>
              <a:rPr lang="en-US" sz="1600" b="1" i="1" dirty="0" smtClean="0">
                <a:solidFill>
                  <a:schemeClr val="accent6"/>
                </a:solidFill>
              </a:rPr>
              <a:t>Manufacturing of </a:t>
            </a:r>
            <a:r>
              <a:rPr lang="en-US" sz="1600" b="1" i="1" dirty="0" smtClean="0">
                <a:solidFill>
                  <a:schemeClr val="accent6"/>
                </a:solidFill>
              </a:rPr>
              <a:t>single carbon alveoli units of 18 different types </a:t>
            </a:r>
            <a:r>
              <a:rPr lang="en-US" sz="1600" b="1" i="1" dirty="0" smtClean="0">
                <a:solidFill>
                  <a:schemeClr val="accent6"/>
                </a:solidFill>
              </a:rPr>
              <a:t>for the whole barrel was </a:t>
            </a:r>
            <a:r>
              <a:rPr lang="en-US" sz="1600" b="1" i="1" dirty="0" smtClean="0">
                <a:solidFill>
                  <a:schemeClr val="accent6"/>
                </a:solidFill>
              </a:rPr>
              <a:t>completed. Spare units of each type were produced in amount of about 10%.</a:t>
            </a:r>
            <a:endParaRPr lang="ru-RU" sz="1600" b="1" i="1" dirty="0" smtClean="0">
              <a:solidFill>
                <a:schemeClr val="accent6"/>
              </a:solidFill>
            </a:endParaRPr>
          </a:p>
          <a:p>
            <a:pPr lvl="0"/>
            <a:r>
              <a:rPr lang="en-US" sz="1600" b="1" i="1" dirty="0" smtClean="0">
                <a:solidFill>
                  <a:schemeClr val="accent6"/>
                </a:solidFill>
              </a:rPr>
              <a:t>Special mold is ready for </a:t>
            </a:r>
            <a:r>
              <a:rPr lang="en-US" sz="1600" b="1" i="1" dirty="0" smtClean="0">
                <a:solidFill>
                  <a:schemeClr val="accent6"/>
                </a:solidFill>
              </a:rPr>
              <a:t>the mass </a:t>
            </a:r>
            <a:r>
              <a:rPr lang="en-US" sz="1600" b="1" i="1" dirty="0" smtClean="0">
                <a:solidFill>
                  <a:schemeClr val="accent6"/>
                </a:solidFill>
              </a:rPr>
              <a:t>production of front </a:t>
            </a:r>
            <a:r>
              <a:rPr lang="en-US" sz="1600" b="1" i="1" dirty="0" smtClean="0">
                <a:solidFill>
                  <a:schemeClr val="accent6"/>
                </a:solidFill>
              </a:rPr>
              <a:t>inserts at IHEP. Production rate is about 100 </a:t>
            </a:r>
            <a:r>
              <a:rPr lang="en-US" sz="1600" b="1" i="1" dirty="0" err="1" smtClean="0">
                <a:solidFill>
                  <a:schemeClr val="accent6"/>
                </a:solidFill>
              </a:rPr>
              <a:t>pcs</a:t>
            </a:r>
            <a:r>
              <a:rPr lang="en-US" sz="1600" b="1" i="1" dirty="0" smtClean="0">
                <a:solidFill>
                  <a:schemeClr val="accent6"/>
                </a:solidFill>
              </a:rPr>
              <a:t>./day.</a:t>
            </a:r>
            <a:endParaRPr lang="ru-RU" sz="1600" b="1" i="1" dirty="0" smtClean="0">
              <a:solidFill>
                <a:schemeClr val="accent6"/>
              </a:solidFill>
            </a:endParaRPr>
          </a:p>
          <a:p>
            <a:pPr lvl="0"/>
            <a:r>
              <a:rPr lang="en-US" sz="1600" b="1" i="1" dirty="0" smtClean="0">
                <a:solidFill>
                  <a:schemeClr val="accent6"/>
                </a:solidFill>
              </a:rPr>
              <a:t>Module plates and support feet </a:t>
            </a:r>
            <a:r>
              <a:rPr lang="en-US" sz="1600" b="1" i="1" dirty="0" smtClean="0">
                <a:solidFill>
                  <a:schemeClr val="accent6"/>
                </a:solidFill>
              </a:rPr>
              <a:t>as well as the </a:t>
            </a:r>
            <a:r>
              <a:rPr lang="en-US" sz="1600" b="1" i="1" dirty="0" smtClean="0">
                <a:solidFill>
                  <a:schemeClr val="accent6"/>
                </a:solidFill>
              </a:rPr>
              <a:t>support beam </a:t>
            </a:r>
            <a:r>
              <a:rPr lang="en-US" sz="1600" b="1" i="1" dirty="0" smtClean="0">
                <a:solidFill>
                  <a:schemeClr val="accent6"/>
                </a:solidFill>
              </a:rPr>
              <a:t>were </a:t>
            </a:r>
            <a:r>
              <a:rPr lang="en-US" sz="1600" b="1" i="1" dirty="0" smtClean="0">
                <a:solidFill>
                  <a:schemeClr val="accent6"/>
                </a:solidFill>
              </a:rPr>
              <a:t>produced </a:t>
            </a:r>
            <a:r>
              <a:rPr lang="en-US" sz="1600" b="1" i="1" dirty="0" smtClean="0">
                <a:solidFill>
                  <a:schemeClr val="accent6"/>
                </a:solidFill>
              </a:rPr>
              <a:t>and </a:t>
            </a:r>
            <a:r>
              <a:rPr lang="en-US" sz="1600" b="1" i="1" dirty="0" smtClean="0">
                <a:solidFill>
                  <a:schemeClr val="accent6"/>
                </a:solidFill>
              </a:rPr>
              <a:t>delivered to </a:t>
            </a:r>
            <a:r>
              <a:rPr lang="en-US" sz="1600" b="1" i="1" dirty="0" smtClean="0">
                <a:solidFill>
                  <a:schemeClr val="accent6"/>
                </a:solidFill>
              </a:rPr>
              <a:t>IHEP;</a:t>
            </a:r>
            <a:r>
              <a:rPr lang="en-US" sz="1600" b="1" i="1" dirty="0" smtClean="0">
                <a:solidFill>
                  <a:schemeClr val="accent6"/>
                </a:solidFill>
              </a:rPr>
              <a:t> </a:t>
            </a:r>
            <a:r>
              <a:rPr lang="en-US" sz="1600" b="1" i="1" dirty="0" smtClean="0">
                <a:solidFill>
                  <a:schemeClr val="accent6"/>
                </a:solidFill>
              </a:rPr>
              <a:t>pre-assembling  test is in progress</a:t>
            </a:r>
            <a:r>
              <a:rPr lang="en-US" sz="1600" b="1" i="1" dirty="0" smtClean="0">
                <a:solidFill>
                  <a:schemeClr val="accent6"/>
                </a:solidFill>
              </a:rPr>
              <a:t> </a:t>
            </a:r>
            <a:r>
              <a:rPr lang="en-US" sz="1600" b="1" i="1" dirty="0" smtClean="0">
                <a:solidFill>
                  <a:schemeClr val="accent6"/>
                </a:solidFill>
              </a:rPr>
              <a:t>.</a:t>
            </a:r>
          </a:p>
          <a:p>
            <a:pPr lvl="0"/>
            <a:r>
              <a:rPr lang="en-US" sz="1600" b="1" i="1" dirty="0" smtClean="0">
                <a:solidFill>
                  <a:schemeClr val="accent6"/>
                </a:solidFill>
              </a:rPr>
              <a:t>Addendum </a:t>
            </a:r>
            <a:r>
              <a:rPr lang="en-US" sz="1600" b="1" i="1" dirty="0" smtClean="0">
                <a:solidFill>
                  <a:schemeClr val="accent6"/>
                </a:solidFill>
              </a:rPr>
              <a:t>3 and Addendum 4 to the Collaboration Contract which are necessary </a:t>
            </a:r>
            <a:r>
              <a:rPr lang="en-US" sz="1600" b="1" i="1" dirty="0" smtClean="0">
                <a:solidFill>
                  <a:schemeClr val="accent6"/>
                </a:solidFill>
              </a:rPr>
              <a:t>to solve custom </a:t>
            </a:r>
            <a:r>
              <a:rPr lang="en-US" sz="1600" b="1" i="1" dirty="0" smtClean="0">
                <a:solidFill>
                  <a:schemeClr val="accent6"/>
                </a:solidFill>
              </a:rPr>
              <a:t>formalities </a:t>
            </a:r>
            <a:r>
              <a:rPr lang="en-US" sz="1600" b="1" i="1" dirty="0" smtClean="0">
                <a:solidFill>
                  <a:schemeClr val="accent6"/>
                </a:solidFill>
              </a:rPr>
              <a:t>and perform </a:t>
            </a:r>
            <a:r>
              <a:rPr lang="en-US" sz="1600" b="1" i="1" dirty="0" smtClean="0">
                <a:solidFill>
                  <a:schemeClr val="accent6"/>
                </a:solidFill>
              </a:rPr>
              <a:t>delivery of Batch #2 of the components and devices for the pre-series slice assembling were </a:t>
            </a:r>
            <a:r>
              <a:rPr lang="en-US" sz="1600" b="1" i="1" dirty="0" smtClean="0">
                <a:solidFill>
                  <a:schemeClr val="accent6"/>
                </a:solidFill>
              </a:rPr>
              <a:t>written and sent </a:t>
            </a:r>
            <a:r>
              <a:rPr lang="en-US" sz="1600" b="1" i="1" dirty="0" smtClean="0">
                <a:solidFill>
                  <a:schemeClr val="accent6"/>
                </a:solidFill>
              </a:rPr>
              <a:t>to FAIR for the final </a:t>
            </a:r>
            <a:r>
              <a:rPr lang="en-US" sz="1600" b="1" i="1" dirty="0" smtClean="0">
                <a:solidFill>
                  <a:schemeClr val="accent6"/>
                </a:solidFill>
              </a:rPr>
              <a:t>approval and signing.</a:t>
            </a:r>
          </a:p>
          <a:p>
            <a:pPr lvl="0"/>
            <a:r>
              <a:rPr lang="en-US" sz="1600" b="1" i="1" dirty="0" smtClean="0">
                <a:solidFill>
                  <a:schemeClr val="accent6"/>
                </a:solidFill>
              </a:rPr>
              <a:t>We plan to finish all the tests during couple of weeks and hope to get signed Addenda a.s.a.p.</a:t>
            </a:r>
          </a:p>
          <a:p>
            <a:pPr>
              <a:buNone/>
            </a:pPr>
            <a:endParaRPr lang="en-US" sz="3200" b="1" i="1" dirty="0" smtClean="0">
              <a:solidFill>
                <a:schemeClr val="accent6"/>
              </a:solidFill>
            </a:endParaRPr>
          </a:p>
          <a:p>
            <a:pPr marL="857250" lvl="1" indent="-457200" algn="just" eaLnBrk="1" hangingPunct="1">
              <a:buNone/>
            </a:pPr>
            <a:endParaRPr lang="en-US" sz="1600" b="1" i="1" dirty="0" smtClean="0">
              <a:solidFill>
                <a:schemeClr val="accent6"/>
              </a:solidFill>
            </a:endParaRPr>
          </a:p>
          <a:p>
            <a:pPr marL="857250" lvl="1" indent="-457200" algn="just" eaLnBrk="1" hangingPunct="1">
              <a:buNone/>
            </a:pPr>
            <a:endParaRPr lang="en-AU" sz="1600" b="1" i="1" dirty="0" smtClean="0">
              <a:solidFill>
                <a:schemeClr val="accent6"/>
              </a:solidFill>
            </a:endParaRPr>
          </a:p>
          <a:p>
            <a:pPr marL="457200" indent="-457200" algn="just" eaLnBrk="1" hangingPunct="1">
              <a:lnSpc>
                <a:spcPct val="150000"/>
              </a:lnSpc>
              <a:buNone/>
            </a:pPr>
            <a:endParaRPr lang="en-US" sz="1600" b="1" i="1" dirty="0" smtClean="0">
              <a:solidFill>
                <a:srgbClr val="C00000"/>
              </a:solidFill>
            </a:endParaRPr>
          </a:p>
          <a:p>
            <a:pPr marL="857250" lvl="1" indent="-457200" algn="just" eaLnBrk="1" hangingPunct="1">
              <a:buNone/>
            </a:pPr>
            <a:endParaRPr lang="en-US" sz="16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857250" lvl="1" indent="-457200" algn="just" eaLnBrk="1" hangingPunct="1">
              <a:buNone/>
            </a:pPr>
            <a:endParaRPr lang="en-US" sz="1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20650"/>
            <a:ext cx="7488832" cy="51435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Major milestones for the EMC Barrel Mechanics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ChangeAspect="1"/>
          </p:cNvGraphicFramePr>
          <p:nvPr>
            <p:ph idx="1"/>
          </p:nvPr>
        </p:nvGraphicFramePr>
        <p:xfrm>
          <a:off x="1907704" y="1340768"/>
          <a:ext cx="5449887" cy="4287837"/>
        </p:xfrm>
        <a:graphic>
          <a:graphicData uri="http://schemas.openxmlformats.org/presentationml/2006/ole">
            <p:oleObj spid="_x0000_s1031" name="Документ" r:id="rId3" imgW="5903228" imgH="4654680" progId="Word.Document.12">
              <p:embed/>
            </p:oleObj>
          </a:graphicData>
        </a:graphic>
      </p:graphicFrame>
      <p:sp>
        <p:nvSpPr>
          <p:cNvPr id="7" name="Стрелка влево 6"/>
          <p:cNvSpPr/>
          <p:nvPr/>
        </p:nvSpPr>
        <p:spPr bwMode="auto">
          <a:xfrm>
            <a:off x="7236296" y="5085184"/>
            <a:ext cx="978408" cy="484632"/>
          </a:xfrm>
          <a:prstGeom prst="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charset="0"/>
              <a:buChar char="•"/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481763" cy="476672"/>
          </a:xfrm>
        </p:spPr>
        <p:txBody>
          <a:bodyPr lIns="91440" tIns="45720" rIns="91440" bIns="45720" anchor="t"/>
          <a:lstStyle/>
          <a:p>
            <a:pPr eaLnBrk="1" hangingPunct="1"/>
            <a:r>
              <a:rPr lang="en-US" sz="2000" b="1" dirty="0" smtClean="0">
                <a:solidFill>
                  <a:srgbClr val="C00000"/>
                </a:solidFill>
              </a:rPr>
              <a:t>Super-module structure</a:t>
            </a:r>
          </a:p>
        </p:txBody>
      </p:sp>
      <p:pic>
        <p:nvPicPr>
          <p:cNvPr id="22532" name="Рисунок 6" descr="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4945063" cy="38623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940152" y="2492896"/>
            <a:ext cx="1276311" cy="326949"/>
          </a:xfrm>
          <a:prstGeom prst="rect">
            <a:avLst/>
          </a:prstGeom>
          <a:solidFill>
            <a:srgbClr val="EAC9B0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Module plate</a:t>
            </a:r>
            <a:endParaRPr lang="ru-RU" sz="1600" dirty="0"/>
          </a:p>
        </p:txBody>
      </p:sp>
      <p:cxnSp>
        <p:nvCxnSpPr>
          <p:cNvPr id="6" name="Прямая со стрелкой 5"/>
          <p:cNvCxnSpPr/>
          <p:nvPr/>
        </p:nvCxnSpPr>
        <p:spPr bwMode="auto">
          <a:xfrm flipH="1">
            <a:off x="4139952" y="2636912"/>
            <a:ext cx="1800200" cy="72008"/>
          </a:xfrm>
          <a:prstGeom prst="straightConnector1">
            <a:avLst/>
          </a:prstGeom>
          <a:noFill/>
          <a:ln w="19050">
            <a:solidFill>
              <a:srgbClr val="C00000"/>
            </a:solidFill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481763" cy="476672"/>
          </a:xfrm>
        </p:spPr>
        <p:txBody>
          <a:bodyPr lIns="91440" tIns="45720" rIns="91440" bIns="45720" anchor="t"/>
          <a:lstStyle/>
          <a:p>
            <a:pPr eaLnBrk="1" hangingPunct="1"/>
            <a:r>
              <a:rPr lang="en-US" sz="2000" b="1" dirty="0" smtClean="0">
                <a:solidFill>
                  <a:srgbClr val="C00000"/>
                </a:solidFill>
              </a:rPr>
              <a:t>Crystals  modular support structure</a:t>
            </a:r>
          </a:p>
        </p:txBody>
      </p:sp>
      <p:pic>
        <p:nvPicPr>
          <p:cNvPr id="22530" name="Picture 2" descr="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6453331" cy="352839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1" name="Рисунок 15" descr="301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293096"/>
            <a:ext cx="4249738" cy="21209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452320" y="1268760"/>
            <a:ext cx="1332416" cy="640945"/>
          </a:xfrm>
          <a:prstGeom prst="rect">
            <a:avLst/>
          </a:prstGeom>
          <a:solidFill>
            <a:srgbClr val="EAC9B0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600" dirty="0" smtClean="0"/>
              <a:t>Support beam</a:t>
            </a:r>
          </a:p>
          <a:p>
            <a:pPr>
              <a:lnSpc>
                <a:spcPct val="100000"/>
              </a:lnSpc>
              <a:buNone/>
            </a:pPr>
            <a:r>
              <a:rPr lang="en-US" sz="1600" dirty="0" smtClean="0"/>
              <a:t>(Aluminum)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020272" y="2276872"/>
            <a:ext cx="1931939" cy="626903"/>
          </a:xfrm>
          <a:prstGeom prst="rect">
            <a:avLst/>
          </a:prstGeom>
          <a:solidFill>
            <a:srgbClr val="EAC9B0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 Support feet, 40 </a:t>
            </a:r>
            <a:r>
              <a:rPr lang="en-US" sz="1600" dirty="0" err="1" smtClean="0"/>
              <a:t>pcs</a:t>
            </a:r>
            <a:r>
              <a:rPr lang="en-US" sz="1600" dirty="0" smtClean="0"/>
              <a:t>.</a:t>
            </a:r>
          </a:p>
          <a:p>
            <a:pPr>
              <a:buNone/>
            </a:pPr>
            <a:r>
              <a:rPr lang="en-US" sz="1600" dirty="0" smtClean="0"/>
              <a:t>          (G10 )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4941168"/>
            <a:ext cx="1989647" cy="626903"/>
          </a:xfrm>
          <a:prstGeom prst="rect">
            <a:avLst/>
          </a:prstGeom>
          <a:solidFill>
            <a:srgbClr val="EAC9B0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Module plates, 7 </a:t>
            </a:r>
            <a:r>
              <a:rPr lang="en-US" sz="1600" dirty="0" err="1" smtClean="0"/>
              <a:t>pcs</a:t>
            </a:r>
            <a:r>
              <a:rPr lang="en-US" sz="1600" dirty="0" smtClean="0"/>
              <a:t>. </a:t>
            </a:r>
          </a:p>
          <a:p>
            <a:pPr>
              <a:buNone/>
            </a:pPr>
            <a:r>
              <a:rPr lang="en-US" sz="1600" dirty="0" smtClean="0"/>
              <a:t>         (Aluminum)</a:t>
            </a:r>
            <a:endParaRPr lang="ru-RU" sz="1600" dirty="0"/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 flipH="1">
            <a:off x="6876256" y="1484784"/>
            <a:ext cx="504056" cy="72008"/>
          </a:xfrm>
          <a:prstGeom prst="straightConnector1">
            <a:avLst/>
          </a:prstGeom>
          <a:noFill/>
          <a:ln w="19050">
            <a:solidFill>
              <a:srgbClr val="C00000"/>
            </a:solidFill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" name="Прямая со стрелкой 12"/>
          <p:cNvCxnSpPr/>
          <p:nvPr/>
        </p:nvCxnSpPr>
        <p:spPr bwMode="auto">
          <a:xfrm flipH="1">
            <a:off x="6516216" y="2492896"/>
            <a:ext cx="504056" cy="72008"/>
          </a:xfrm>
          <a:prstGeom prst="straightConnector1">
            <a:avLst/>
          </a:prstGeom>
          <a:noFill/>
          <a:ln w="19050">
            <a:solidFill>
              <a:srgbClr val="C00000"/>
            </a:solidFill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Прямая со стрелкой 13"/>
          <p:cNvCxnSpPr/>
          <p:nvPr/>
        </p:nvCxnSpPr>
        <p:spPr bwMode="auto">
          <a:xfrm flipH="1">
            <a:off x="5940152" y="2924944"/>
            <a:ext cx="1656184" cy="1944216"/>
          </a:xfrm>
          <a:prstGeom prst="straightConnector1">
            <a:avLst/>
          </a:prstGeom>
          <a:noFill/>
          <a:ln w="19050">
            <a:solidFill>
              <a:srgbClr val="C00000"/>
            </a:solidFill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Прямая со стрелкой 16"/>
          <p:cNvCxnSpPr>
            <a:stCxn id="7" idx="0"/>
          </p:cNvCxnSpPr>
          <p:nvPr/>
        </p:nvCxnSpPr>
        <p:spPr bwMode="auto">
          <a:xfrm flipV="1">
            <a:off x="2398472" y="3789040"/>
            <a:ext cx="1093408" cy="1152128"/>
          </a:xfrm>
          <a:prstGeom prst="straightConnector1">
            <a:avLst/>
          </a:prstGeom>
          <a:noFill/>
          <a:ln w="19050">
            <a:solidFill>
              <a:srgbClr val="C00000"/>
            </a:solidFill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481763" cy="476672"/>
          </a:xfrm>
        </p:spPr>
        <p:txBody>
          <a:bodyPr lIns="91440" tIns="45720" rIns="91440" bIns="45720" anchor="t"/>
          <a:lstStyle/>
          <a:p>
            <a:pPr eaLnBrk="1" hangingPunct="1"/>
            <a:r>
              <a:rPr lang="en-US" sz="2000" b="1" dirty="0" smtClean="0">
                <a:solidFill>
                  <a:srgbClr val="C00000"/>
                </a:solidFill>
              </a:rPr>
              <a:t>Support beam at production facility</a:t>
            </a:r>
          </a:p>
        </p:txBody>
      </p:sp>
      <p:pic>
        <p:nvPicPr>
          <p:cNvPr id="5" name="Рисунок 4" descr="DSC_0008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24744"/>
            <a:ext cx="4133092" cy="2324864"/>
          </a:xfrm>
          <a:prstGeom prst="rect">
            <a:avLst/>
          </a:prstGeom>
        </p:spPr>
      </p:pic>
      <p:pic>
        <p:nvPicPr>
          <p:cNvPr id="6" name="Рисунок 5" descr="DSC_0009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124743"/>
            <a:ext cx="4104456" cy="2308757"/>
          </a:xfrm>
          <a:prstGeom prst="rect">
            <a:avLst/>
          </a:prstGeom>
        </p:spPr>
      </p:pic>
      <p:pic>
        <p:nvPicPr>
          <p:cNvPr id="7" name="Рисунок 6" descr="DSC_0010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829545"/>
            <a:ext cx="4101088" cy="2306862"/>
          </a:xfrm>
          <a:prstGeom prst="rect">
            <a:avLst/>
          </a:prstGeom>
        </p:spPr>
      </p:pic>
      <p:pic>
        <p:nvPicPr>
          <p:cNvPr id="8" name="Рисунок 7" descr="DSC_00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3820544"/>
            <a:ext cx="4104456" cy="2308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481763" cy="476672"/>
          </a:xfrm>
        </p:spPr>
        <p:txBody>
          <a:bodyPr lIns="91440" tIns="45720" rIns="91440" bIns="45720" anchor="t"/>
          <a:lstStyle/>
          <a:p>
            <a:pPr eaLnBrk="1" hangingPunct="1"/>
            <a:r>
              <a:rPr lang="en-US" sz="2000" b="1" dirty="0" smtClean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4" name="Рисунок 3" descr="support_be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124744"/>
            <a:ext cx="6840760" cy="513057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91680" y="260648"/>
            <a:ext cx="6481763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Support beam delivered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at IHEP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481763" cy="476672"/>
          </a:xfrm>
        </p:spPr>
        <p:txBody>
          <a:bodyPr lIns="91440" tIns="45720" rIns="91440" bIns="45720" anchor="t"/>
          <a:lstStyle/>
          <a:p>
            <a:pPr eaLnBrk="1" hangingPunct="1"/>
            <a:r>
              <a:rPr lang="en-US" sz="2000" b="1" dirty="0" smtClean="0">
                <a:solidFill>
                  <a:srgbClr val="C00000"/>
                </a:solidFill>
              </a:rPr>
              <a:t>Module plates with mounted support feet  </a:t>
            </a:r>
          </a:p>
        </p:txBody>
      </p:sp>
      <p:pic>
        <p:nvPicPr>
          <p:cNvPr id="5" name="Рисунок 4" descr="support_fo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268760"/>
            <a:ext cx="2733768" cy="364502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Рисунок 5" descr="Контрольная сборка 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980728"/>
            <a:ext cx="3528392" cy="5428295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 bwMode="auto">
          <a:xfrm>
            <a:off x="3563888" y="2564904"/>
            <a:ext cx="2808312" cy="216024"/>
          </a:xfrm>
          <a:prstGeom prst="straightConnector1">
            <a:avLst/>
          </a:prstGeom>
          <a:noFill/>
          <a:ln w="25400">
            <a:solidFill>
              <a:srgbClr val="FF000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481763" cy="476672"/>
          </a:xfrm>
        </p:spPr>
        <p:txBody>
          <a:bodyPr lIns="91440" tIns="45720" rIns="91440" bIns="45720" anchor="t"/>
          <a:lstStyle/>
          <a:p>
            <a:pPr eaLnBrk="1" hangingPunct="1"/>
            <a:r>
              <a:rPr lang="en-US" sz="2000" b="1" dirty="0" smtClean="0">
                <a:solidFill>
                  <a:srgbClr val="C00000"/>
                </a:solidFill>
              </a:rPr>
              <a:t>Front inserts production at IHEP </a:t>
            </a:r>
          </a:p>
        </p:txBody>
      </p:sp>
      <p:pic>
        <p:nvPicPr>
          <p:cNvPr id="5" name="Рисунок 4" descr="front_insert_mo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80728"/>
            <a:ext cx="5628117" cy="4221088"/>
          </a:xfrm>
          <a:prstGeom prst="rect">
            <a:avLst/>
          </a:prstGeom>
        </p:spPr>
      </p:pic>
      <p:pic>
        <p:nvPicPr>
          <p:cNvPr id="6" name="Рисунок 5" descr="front_inser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996952"/>
            <a:ext cx="4608019" cy="3458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60840" cy="51435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Design of front inserts and optical fibers coupling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FRONT INSERT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2723677" cy="2160239"/>
          </a:xfrm>
          <a:prstGeom prst="rect">
            <a:avLst/>
          </a:prstGeom>
        </p:spPr>
      </p:pic>
      <p:pic>
        <p:nvPicPr>
          <p:cNvPr id="10" name="Рисунок 9" descr="FRONT INSERT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356992"/>
            <a:ext cx="3214308" cy="2956526"/>
          </a:xfrm>
          <a:prstGeom prst="rect">
            <a:avLst/>
          </a:prstGeom>
        </p:spPr>
      </p:pic>
      <p:pic>
        <p:nvPicPr>
          <p:cNvPr id="11" name="Рисунок 10" descr="FRONT INSERT (1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196752"/>
            <a:ext cx="3080728" cy="38164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1000"/>
          </a:lnSpc>
          <a:spcBef>
            <a:spcPts val="400"/>
          </a:spcBef>
          <a:spcAft>
            <a:spcPct val="0"/>
          </a:spcAft>
          <a:buClr>
            <a:srgbClr val="0000FF"/>
          </a:buClr>
          <a:buSzPct val="100000"/>
          <a:buFont typeface="Arial" charset="0"/>
          <a:buChar char="•"/>
          <a:tabLst>
            <a:tab pos="182563" algn="l"/>
            <a:tab pos="457200" algn="l"/>
            <a:tab pos="914400" algn="l"/>
            <a:tab pos="1371600" algn="l"/>
            <a:tab pos="1828800" algn="l"/>
            <a:tab pos="2286000" algn="l"/>
            <a:tab pos="2743200" algn="l"/>
            <a:tab pos="3200400" algn="l"/>
            <a:tab pos="3657600" algn="l"/>
            <a:tab pos="4114800" algn="l"/>
            <a:tab pos="4572000" algn="l"/>
            <a:tab pos="5029200" algn="l"/>
            <a:tab pos="5486400" algn="l"/>
            <a:tab pos="5943600" algn="l"/>
            <a:tab pos="6400800" algn="l"/>
            <a:tab pos="6858000" algn="l"/>
            <a:tab pos="7315200" algn="l"/>
            <a:tab pos="7772400" algn="l"/>
            <a:tab pos="8229600" algn="l"/>
            <a:tab pos="8686800" algn="l"/>
            <a:tab pos="9144000" algn="l"/>
          </a:tabLst>
          <a:defRPr kumimoji="0" lang="en-GB" sz="32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1000"/>
          </a:lnSpc>
          <a:spcBef>
            <a:spcPts val="400"/>
          </a:spcBef>
          <a:spcAft>
            <a:spcPct val="0"/>
          </a:spcAft>
          <a:buClr>
            <a:srgbClr val="0000FF"/>
          </a:buClr>
          <a:buSzPct val="100000"/>
          <a:buFont typeface="Arial" charset="0"/>
          <a:buChar char="•"/>
          <a:tabLst>
            <a:tab pos="182563" algn="l"/>
            <a:tab pos="457200" algn="l"/>
            <a:tab pos="914400" algn="l"/>
            <a:tab pos="1371600" algn="l"/>
            <a:tab pos="1828800" algn="l"/>
            <a:tab pos="2286000" algn="l"/>
            <a:tab pos="2743200" algn="l"/>
            <a:tab pos="3200400" algn="l"/>
            <a:tab pos="3657600" algn="l"/>
            <a:tab pos="4114800" algn="l"/>
            <a:tab pos="4572000" algn="l"/>
            <a:tab pos="5029200" algn="l"/>
            <a:tab pos="5486400" algn="l"/>
            <a:tab pos="5943600" algn="l"/>
            <a:tab pos="6400800" algn="l"/>
            <a:tab pos="6858000" algn="l"/>
            <a:tab pos="7315200" algn="l"/>
            <a:tab pos="7772400" algn="l"/>
            <a:tab pos="8229600" algn="l"/>
            <a:tab pos="8686800" algn="l"/>
            <a:tab pos="9144000" algn="l"/>
          </a:tabLst>
          <a:defRPr kumimoji="0" lang="en-GB" sz="32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13387</TotalTime>
  <Words>232</Words>
  <Application>Microsoft Office PowerPoint</Application>
  <PresentationFormat>Экран (4:3)</PresentationFormat>
  <Paragraphs>31</Paragraphs>
  <Slides>10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Оформление по умолчанию</vt:lpstr>
      <vt:lpstr>Документ</vt:lpstr>
      <vt:lpstr>Current status of works on the barrel EMC at IHEP</vt:lpstr>
      <vt:lpstr>Major milestones for the EMC Barrel Mechanics</vt:lpstr>
      <vt:lpstr>Super-module structure</vt:lpstr>
      <vt:lpstr>Crystals  modular support structure</vt:lpstr>
      <vt:lpstr>Support beam at production facility</vt:lpstr>
      <vt:lpstr> </vt:lpstr>
      <vt:lpstr>Module plates with mounted support feet  </vt:lpstr>
      <vt:lpstr>Front inserts production at IHEP </vt:lpstr>
      <vt:lpstr>Design of front inserts and optical fibers coupling</vt:lpstr>
      <vt:lpstr>Summary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Status-report of  the IHEP-Protvino group activity  in the PANDA PWO-calorimeter</dc:title>
  <dc:creator>user</dc:creator>
  <cp:lastModifiedBy>Ryazantsev</cp:lastModifiedBy>
  <cp:revision>807</cp:revision>
  <cp:lastPrinted>2012-09-07T12:43:51Z</cp:lastPrinted>
  <dcterms:modified xsi:type="dcterms:W3CDTF">2016-06-07T21:37:34Z</dcterms:modified>
</cp:coreProperties>
</file>