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9" r:id="rId2"/>
    <p:sldId id="257" r:id="rId3"/>
    <p:sldId id="260" r:id="rId4"/>
    <p:sldId id="258" r:id="rId5"/>
    <p:sldId id="261" r:id="rId6"/>
    <p:sldId id="265" r:id="rId7"/>
    <p:sldId id="263" r:id="rId8"/>
    <p:sldId id="264" r:id="rId9"/>
    <p:sldId id="266" r:id="rId10"/>
    <p:sldId id="262" r:id="rId11"/>
    <p:sldId id="267" r:id="rId12"/>
    <p:sldId id="268" r:id="rId1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 snapToGrid="0">
      <p:cViewPr varScale="1">
        <p:scale>
          <a:sx n="167" d="100"/>
          <a:sy n="167" d="100"/>
        </p:scale>
        <p:origin x="-10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272196" y="118023"/>
            <a:ext cx="7505075" cy="646476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309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 smtClean="0">
                <a:solidFill>
                  <a:prstClr val="black">
                    <a:tint val="75000"/>
                  </a:prstClr>
                </a:solidFill>
              </a:rPr>
              <a:t>08.06.2016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4317868" y="6429375"/>
            <a:ext cx="54099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 smtClean="0"/>
              <a:t>Andrea Wilms – GSI Darmstadt – PANDA EMC Meeting June 2016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31079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PandaLogo1_web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8" y="208614"/>
            <a:ext cx="1711170" cy="374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Line 4"/>
          <p:cNvSpPr>
            <a:spLocks noChangeShapeType="1"/>
          </p:cNvSpPr>
          <p:nvPr userDrawn="1"/>
        </p:nvSpPr>
        <p:spPr bwMode="auto">
          <a:xfrm>
            <a:off x="271730" y="763305"/>
            <a:ext cx="11551969" cy="25692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1351">
              <a:solidFill>
                <a:prstClr val="black"/>
              </a:solidFill>
            </a:endParaRPr>
          </a:p>
        </p:txBody>
      </p:sp>
      <p:sp>
        <p:nvSpPr>
          <p:cNvPr id="12" name="Line 8"/>
          <p:cNvSpPr>
            <a:spLocks noChangeShapeType="1"/>
          </p:cNvSpPr>
          <p:nvPr userDrawn="1"/>
        </p:nvSpPr>
        <p:spPr bwMode="auto">
          <a:xfrm>
            <a:off x="271730" y="6308725"/>
            <a:ext cx="11551970" cy="47616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1351">
              <a:solidFill>
                <a:prstClr val="black"/>
              </a:solidFill>
            </a:endParaRPr>
          </a:p>
        </p:txBody>
      </p:sp>
      <p:sp>
        <p:nvSpPr>
          <p:cNvPr id="11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 smtClean="0">
                <a:solidFill>
                  <a:prstClr val="black">
                    <a:tint val="75000"/>
                  </a:prstClr>
                </a:solidFill>
              </a:rPr>
              <a:t>08.06.2016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4317868" y="6492875"/>
            <a:ext cx="54099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 smtClean="0"/>
              <a:t>Andrea Wilms – GSI Darmstadt – PANDA EMC Meeting June 2016</a:t>
            </a:r>
          </a:p>
          <a:p>
            <a:endParaRPr lang="de-DE" dirty="0"/>
          </a:p>
        </p:txBody>
      </p:sp>
      <p:sp>
        <p:nvSpPr>
          <p:cNvPr id="6" name="Titelplatzhalter 5"/>
          <p:cNvSpPr>
            <a:spLocks noGrp="1"/>
          </p:cNvSpPr>
          <p:nvPr>
            <p:ph type="title"/>
          </p:nvPr>
        </p:nvSpPr>
        <p:spPr>
          <a:xfrm>
            <a:off x="863468" y="20034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1749418" y="165106"/>
            <a:ext cx="4603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@</a:t>
            </a:r>
            <a:endParaRPr lang="de-DE" sz="2400" dirty="0"/>
          </a:p>
        </p:txBody>
      </p:sp>
      <p:pic>
        <p:nvPicPr>
          <p:cNvPr id="15" name="Grafik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974" y="133353"/>
            <a:ext cx="502857" cy="47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9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0.png"/><Relationship Id="rId4" Type="http://schemas.openxmlformats.org/officeDocument/2006/relationships/image" Target="../media/image16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308074" y="2047736"/>
            <a:ext cx="7505075" cy="2355347"/>
          </a:xfrm>
        </p:spPr>
        <p:txBody>
          <a:bodyPr>
            <a:normAutofit fontScale="90000"/>
          </a:bodyPr>
          <a:lstStyle/>
          <a:p>
            <a:r>
              <a:rPr lang="de-DE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News </a:t>
            </a:r>
            <a:r>
              <a:rPr lang="de-DE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</a:t>
            </a:r>
            <a:r>
              <a:rPr lang="de-DE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de-DE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APD </a:t>
            </a:r>
            <a:r>
              <a:rPr lang="de-DE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screening</a:t>
            </a:r>
            <a:r>
              <a:rPr lang="de-DE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de-DE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@ </a:t>
            </a:r>
            <a:endParaRPr lang="de-DE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 smtClean="0">
                <a:solidFill>
                  <a:prstClr val="black">
                    <a:tint val="75000"/>
                  </a:prstClr>
                </a:solidFill>
              </a:rPr>
              <a:t>08.06.2016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4317868" y="6492875"/>
            <a:ext cx="54099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 smtClean="0"/>
              <a:t>Andrea Wilms – GSI Darmstadt – PANDA EMC Meeting June 2016</a:t>
            </a:r>
          </a:p>
          <a:p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428" y="3582850"/>
            <a:ext cx="754287" cy="716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59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 smtClean="0">
                <a:solidFill>
                  <a:prstClr val="black">
                    <a:tint val="75000"/>
                  </a:prstClr>
                </a:solidFill>
              </a:rPr>
              <a:t>08.06.2016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4317868" y="6492875"/>
            <a:ext cx="54099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 smtClean="0"/>
              <a:t>Andrea Wilms – GSI Darmstadt – PANDA EMC Meeting June 2016</a:t>
            </a:r>
          </a:p>
          <a:p>
            <a:endParaRPr lang="de-DE" dirty="0"/>
          </a:p>
        </p:txBody>
      </p:sp>
      <p:sp>
        <p:nvSpPr>
          <p:cNvPr id="5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r"/>
            <a:r>
              <a:rPr lang="de-DE" sz="4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Doping </a:t>
            </a:r>
            <a:r>
              <a:rPr lang="de-DE" sz="40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profile</a:t>
            </a:r>
            <a:endParaRPr lang="de-DE" sz="4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875" y="2102104"/>
            <a:ext cx="5345396" cy="3988729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11" y="2076029"/>
            <a:ext cx="6215452" cy="402288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/>
              <p:cNvSpPr txBox="1"/>
              <p:nvPr/>
            </p:nvSpPr>
            <p:spPr>
              <a:xfrm>
                <a:off x="8024733" y="1166541"/>
                <a:ext cx="2542443" cy="7875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ea typeface="Cambria" charset="0"/>
                    <a:cs typeface="Cambria" charset="0"/>
                  </a:rPr>
                  <a:t>N ~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g-BG" sz="2400" i="1" smtClean="0">
                            <a:latin typeface="Cambria Math"/>
                            <a:ea typeface="Cambria" charset="0"/>
                            <a:cs typeface="Cambria" charset="0"/>
                          </a:rPr>
                        </m:ctrlPr>
                      </m:fPr>
                      <m:num>
                        <m:r>
                          <a:rPr lang="de-DE" sz="2400" b="0" i="1" smtClean="0">
                            <a:latin typeface="Cambria Math"/>
                            <a:ea typeface="Cambria" charset="0"/>
                            <a:cs typeface="Cambria" charset="0"/>
                          </a:rPr>
                          <m:t>𝐶𝑜𝑛𝑠𝑡</m:t>
                        </m:r>
                        <m:r>
                          <a:rPr lang="de-DE" sz="2400" b="0" i="1" smtClean="0">
                            <a:latin typeface="Cambria Math"/>
                            <a:ea typeface="Cambria" charset="0"/>
                            <a:cs typeface="Cambria" charset="0"/>
                          </a:rPr>
                          <m:t>.</m:t>
                        </m:r>
                      </m:num>
                      <m:den>
                        <m:f>
                          <m:fPr>
                            <m:ctrlPr>
                              <a:rPr lang="bg-BG" sz="2400" i="1" smtClean="0">
                                <a:latin typeface="Cambria Math"/>
                                <a:ea typeface="Cambria" charset="0"/>
                                <a:cs typeface="Cambria" charset="0"/>
                              </a:rPr>
                            </m:ctrlPr>
                          </m:fPr>
                          <m:num>
                            <m:r>
                              <a:rPr lang="bg-BG" sz="2400" b="0" i="0" smtClean="0">
                                <a:latin typeface="Cambria Math"/>
                                <a:ea typeface="Cambria" charset="0"/>
                                <a:cs typeface="Cambria" charset="0"/>
                              </a:rPr>
                              <m:t>𝜕</m:t>
                            </m:r>
                            <m:r>
                              <a:rPr lang="de-DE" sz="2400" b="0" i="0" smtClean="0">
                                <a:latin typeface="Cambria Math"/>
                                <a:ea typeface="Cambria" charset="0"/>
                                <a:cs typeface="Cambria" charset="0"/>
                              </a:rPr>
                              <m:t>(</m:t>
                            </m:r>
                            <m:f>
                              <m:fPr>
                                <m:type m:val="lin"/>
                                <m:ctrlPr>
                                  <a:rPr lang="de-DE" sz="2400" b="0" i="1" smtClean="0">
                                    <a:latin typeface="Cambria Math"/>
                                    <a:ea typeface="Cambria" charset="0"/>
                                    <a:cs typeface="Cambria" charset="0"/>
                                  </a:rPr>
                                </m:ctrlPr>
                              </m:fPr>
                              <m:num>
                                <m:r>
                                  <a:rPr lang="de-DE" sz="2400" b="0" i="0" smtClean="0">
                                    <a:latin typeface="Cambria Math"/>
                                    <a:ea typeface="Cambria" charset="0"/>
                                    <a:cs typeface="Cambria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m:rPr>
                                    <m:sty m:val="p"/>
                                  </m:rPr>
                                  <a:rPr lang="de-DE" sz="2400" b="0" i="0" smtClean="0">
                                    <a:latin typeface="Cambria Math"/>
                                    <a:ea typeface="Cambria" charset="0"/>
                                    <a:cs typeface="Cambria" charset="0"/>
                                  </a:rPr>
                                  <m:t>C</m:t>
                                </m:r>
                                <m:r>
                                  <a:rPr lang="de-DE" sz="2400" b="0" i="0" baseline="30000" smtClean="0">
                                    <a:latin typeface="Cambria Math"/>
                                    <a:ea typeface="Cambria" charset="0"/>
                                    <a:cs typeface="Cambria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de-DE" sz="2400" b="0" i="0" smtClean="0">
                                <a:latin typeface="Cambria Math"/>
                                <a:ea typeface="Cambria" charset="0"/>
                                <a:cs typeface="Cambria" charset="0"/>
                              </a:rPr>
                              <m:t>)</m:t>
                            </m:r>
                          </m:num>
                          <m:den>
                            <m:r>
                              <a:rPr lang="bg-BG" sz="2400" b="0" i="0" smtClean="0">
                                <a:latin typeface="Cambria Math"/>
                                <a:ea typeface="Cambria" charset="0"/>
                                <a:cs typeface="Cambria" charset="0"/>
                              </a:rPr>
                              <m:t>𝜕</m:t>
                            </m:r>
                            <m:r>
                              <m:rPr>
                                <m:sty m:val="p"/>
                              </m:rPr>
                              <a:rPr lang="de-DE" sz="2400" b="0" i="0" smtClean="0">
                                <a:latin typeface="Cambria Math"/>
                                <a:ea typeface="Cambria" charset="0"/>
                                <a:cs typeface="Cambria" charset="0"/>
                              </a:rPr>
                              <m:t>U</m:t>
                            </m:r>
                          </m:den>
                        </m:f>
                      </m:den>
                    </m:f>
                  </m:oMath>
                </a14:m>
                <a:endParaRPr lang="de-DE" sz="2400" dirty="0">
                  <a:ea typeface="Cambria" charset="0"/>
                  <a:cs typeface="Cambria" charset="0"/>
                </a:endParaRPr>
              </a:p>
            </p:txBody>
          </p:sp>
        </mc:Choice>
        <mc:Fallback xmlns="">
          <p:sp>
            <p:nvSpPr>
              <p:cNvPr id="9" name="Textfeld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4733" y="1166541"/>
                <a:ext cx="2542443" cy="787588"/>
              </a:xfrm>
              <a:prstGeom prst="rect">
                <a:avLst/>
              </a:prstGeom>
              <a:blipFill rotWithShape="0">
                <a:blip r:embed="rId4"/>
                <a:stretch>
                  <a:fillRect l="-359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/>
              <p:cNvSpPr txBox="1"/>
              <p:nvPr/>
            </p:nvSpPr>
            <p:spPr>
              <a:xfrm>
                <a:off x="1697956" y="1246864"/>
                <a:ext cx="2542443" cy="6874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bg-BG" sz="2000" i="1">
                              <a:latin typeface="Cambria Math"/>
                              <a:ea typeface="Cambria" charset="0"/>
                              <a:cs typeface="Cambria" charset="0"/>
                            </a:rPr>
                          </m:ctrlPr>
                        </m:fPr>
                        <m:num>
                          <m:r>
                            <a:rPr lang="bg-BG" sz="2000" b="0" i="1">
                              <a:latin typeface="Cambria Math"/>
                              <a:ea typeface="Cambria" charset="0"/>
                              <a:cs typeface="Cambria" charset="0"/>
                            </a:rPr>
                            <m:t>𝜕</m:t>
                          </m:r>
                          <m:r>
                            <a:rPr lang="de-DE" sz="2000" b="0">
                              <a:latin typeface="Cambria Math"/>
                              <a:ea typeface="Cambria" charset="0"/>
                              <a:cs typeface="Cambria" charset="0"/>
                            </a:rPr>
                            <m:t>(</m:t>
                          </m:r>
                          <m:f>
                            <m:fPr>
                              <m:type m:val="lin"/>
                              <m:ctrlPr>
                                <a:rPr lang="de-DE" sz="2000" i="1">
                                  <a:latin typeface="Cambria Math"/>
                                  <a:ea typeface="Cambria" charset="0"/>
                                  <a:cs typeface="Cambria" charset="0"/>
                                </a:rPr>
                              </m:ctrlPr>
                            </m:fPr>
                            <m:num>
                              <m:r>
                                <a:rPr lang="de-DE" sz="2000" b="0" i="1">
                                  <a:latin typeface="Cambria Math"/>
                                  <a:ea typeface="Cambria" charset="0"/>
                                  <a:cs typeface="Cambria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de-DE" sz="2000" b="0" i="1">
                                  <a:latin typeface="Cambria Math"/>
                                  <a:ea typeface="Cambria" charset="0"/>
                                  <a:cs typeface="Cambria" charset="0"/>
                                </a:rPr>
                                <m:t>𝐶</m:t>
                              </m:r>
                              <m:r>
                                <a:rPr lang="de-DE" sz="2000" b="0" i="1" baseline="30000">
                                  <a:latin typeface="Cambria Math"/>
                                  <a:ea typeface="Cambria" charset="0"/>
                                  <a:cs typeface="Cambria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de-DE" sz="2000" b="0">
                              <a:latin typeface="Cambria Math"/>
                              <a:ea typeface="Cambria" charset="0"/>
                              <a:cs typeface="Cambria" charset="0"/>
                            </a:rPr>
                            <m:t>)</m:t>
                          </m:r>
                        </m:num>
                        <m:den>
                          <m:r>
                            <a:rPr lang="bg-BG" sz="2000" b="0" i="1">
                              <a:latin typeface="Cambria Math"/>
                              <a:ea typeface="Cambria" charset="0"/>
                              <a:cs typeface="Cambria" charset="0"/>
                            </a:rPr>
                            <m:t>𝜕</m:t>
                          </m:r>
                          <m:r>
                            <a:rPr lang="de-DE" sz="2000" b="0" i="1">
                              <a:latin typeface="Cambria Math"/>
                              <a:ea typeface="Cambria" charset="0"/>
                              <a:cs typeface="Cambria" charset="0"/>
                            </a:rPr>
                            <m:t>𝑈</m:t>
                          </m:r>
                        </m:den>
                      </m:f>
                    </m:oMath>
                  </m:oMathPara>
                </a14:m>
                <a:endParaRPr lang="de-DE" sz="2000" dirty="0">
                  <a:ea typeface="Cambria" charset="0"/>
                  <a:cs typeface="Cambria" charset="0"/>
                </a:endParaRPr>
              </a:p>
            </p:txBody>
          </p:sp>
        </mc:Choice>
        <mc:Fallback xmlns="">
          <p:sp>
            <p:nvSpPr>
              <p:cNvPr id="10" name="Textfeld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7956" y="1246864"/>
                <a:ext cx="2542443" cy="68749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686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 smtClean="0">
                <a:solidFill>
                  <a:prstClr val="black">
                    <a:tint val="75000"/>
                  </a:prstClr>
                </a:solidFill>
              </a:rPr>
              <a:t>08.06.2016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4317868" y="6492875"/>
            <a:ext cx="54099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 smtClean="0"/>
              <a:t>Andrea Wilms – GSI Darmstadt – PANDA EMC Meeting June 2016</a:t>
            </a:r>
          </a:p>
          <a:p>
            <a:endParaRPr lang="de-DE" dirty="0"/>
          </a:p>
        </p:txBody>
      </p:sp>
      <p:sp>
        <p:nvSpPr>
          <p:cNvPr id="5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r"/>
            <a:r>
              <a:rPr lang="de-DE" sz="4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Doping </a:t>
            </a:r>
            <a:r>
              <a:rPr lang="de-DE" sz="40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profile</a:t>
            </a:r>
            <a:endParaRPr lang="de-DE" sz="4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55" y="1493520"/>
            <a:ext cx="5775959" cy="4641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139" y="1593469"/>
            <a:ext cx="5345396" cy="3988729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289" y="825819"/>
            <a:ext cx="2947035" cy="1140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689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 smtClean="0">
                <a:solidFill>
                  <a:prstClr val="black">
                    <a:tint val="75000"/>
                  </a:prstClr>
                </a:solidFill>
              </a:rPr>
              <a:t>08.06.2016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4317868" y="6492875"/>
            <a:ext cx="54099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 smtClean="0">
                <a:solidFill>
                  <a:prstClr val="black">
                    <a:tint val="75000"/>
                  </a:prstClr>
                </a:solidFill>
              </a:rPr>
              <a:t>Andrea Wilms – GSI Darmstadt – PANDA EMC Meeting June 2016</a:t>
            </a:r>
          </a:p>
          <a:p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961970" y="793097"/>
            <a:ext cx="1010991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u="sng" dirty="0" smtClean="0">
                <a:solidFill>
                  <a:srgbClr val="002060"/>
                </a:solidFill>
              </a:rPr>
              <a:t>Summary:</a:t>
            </a:r>
          </a:p>
          <a:p>
            <a:endParaRPr lang="de-DE" sz="2400" u="sng" dirty="0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sz="2400" dirty="0" err="1" smtClean="0">
                <a:solidFill>
                  <a:srgbClr val="002060"/>
                </a:solidFill>
              </a:rPr>
              <a:t>Capacitance</a:t>
            </a:r>
            <a:r>
              <a:rPr lang="de-DE" sz="2400" dirty="0" smtClean="0">
                <a:solidFill>
                  <a:srgbClr val="002060"/>
                </a:solidFill>
              </a:rPr>
              <a:t> </a:t>
            </a:r>
            <a:r>
              <a:rPr lang="de-DE" sz="2400" dirty="0" err="1" smtClean="0">
                <a:solidFill>
                  <a:srgbClr val="002060"/>
                </a:solidFill>
              </a:rPr>
              <a:t>measurements</a:t>
            </a:r>
            <a:r>
              <a:rPr lang="de-DE" sz="2400" dirty="0" smtClean="0">
                <a:solidFill>
                  <a:srgbClr val="002060"/>
                </a:solidFill>
              </a:rPr>
              <a:t> </a:t>
            </a:r>
            <a:r>
              <a:rPr lang="de-DE" sz="2400" dirty="0" err="1" smtClean="0">
                <a:solidFill>
                  <a:srgbClr val="002060"/>
                </a:solidFill>
              </a:rPr>
              <a:t>ongoing</a:t>
            </a:r>
            <a:r>
              <a:rPr lang="de-DE" sz="2400" dirty="0" smtClean="0">
                <a:solidFill>
                  <a:srgbClr val="002060"/>
                </a:solidFill>
              </a:rPr>
              <a:t> (Lot 07-Lot 17 </a:t>
            </a:r>
            <a:r>
              <a:rPr lang="de-DE" sz="2400" dirty="0" err="1" smtClean="0">
                <a:solidFill>
                  <a:srgbClr val="002060"/>
                </a:solidFill>
              </a:rPr>
              <a:t>finished</a:t>
            </a:r>
            <a:r>
              <a:rPr lang="de-DE" sz="2400" dirty="0" smtClean="0">
                <a:solidFill>
                  <a:srgbClr val="002060"/>
                </a:solidFill>
              </a:rPr>
              <a:t>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sz="2400" dirty="0" smtClean="0">
                <a:solidFill>
                  <a:srgbClr val="002060"/>
                </a:solidFill>
              </a:rPr>
              <a:t>ALL </a:t>
            </a:r>
            <a:r>
              <a:rPr lang="de-DE" sz="2400" dirty="0" err="1" smtClean="0">
                <a:solidFill>
                  <a:srgbClr val="002060"/>
                </a:solidFill>
              </a:rPr>
              <a:t>Capacitances</a:t>
            </a:r>
            <a:r>
              <a:rPr lang="de-DE" sz="2400" dirty="0" smtClean="0">
                <a:solidFill>
                  <a:srgbClr val="002060"/>
                </a:solidFill>
              </a:rPr>
              <a:t> </a:t>
            </a:r>
            <a:r>
              <a:rPr lang="de-DE" sz="2400" dirty="0" err="1" smtClean="0">
                <a:solidFill>
                  <a:srgbClr val="002060"/>
                </a:solidFill>
              </a:rPr>
              <a:t>measured</a:t>
            </a:r>
            <a:r>
              <a:rPr lang="de-DE" sz="2400" dirty="0" smtClean="0">
                <a:solidFill>
                  <a:srgbClr val="002060"/>
                </a:solidFill>
              </a:rPr>
              <a:t> so </a:t>
            </a:r>
            <a:r>
              <a:rPr lang="de-DE" sz="2400" dirty="0" err="1" smtClean="0">
                <a:solidFill>
                  <a:srgbClr val="002060"/>
                </a:solidFill>
              </a:rPr>
              <a:t>far</a:t>
            </a:r>
            <a:r>
              <a:rPr lang="de-DE" sz="2400" dirty="0" smtClean="0">
                <a:solidFill>
                  <a:srgbClr val="002060"/>
                </a:solidFill>
              </a:rPr>
              <a:t> </a:t>
            </a:r>
            <a:r>
              <a:rPr lang="de-DE" sz="2400" dirty="0" err="1" smtClean="0">
                <a:solidFill>
                  <a:srgbClr val="002060"/>
                </a:solidFill>
              </a:rPr>
              <a:t>are</a:t>
            </a:r>
            <a:r>
              <a:rPr lang="de-DE" sz="2400" dirty="0" smtClean="0">
                <a:solidFill>
                  <a:srgbClr val="002060"/>
                </a:solidFill>
              </a:rPr>
              <a:t> </a:t>
            </a:r>
            <a:r>
              <a:rPr lang="de-DE" sz="2400" dirty="0" err="1" smtClean="0">
                <a:solidFill>
                  <a:srgbClr val="002060"/>
                </a:solidFill>
              </a:rPr>
              <a:t>inside</a:t>
            </a:r>
            <a:r>
              <a:rPr lang="de-DE" sz="2400" dirty="0" smtClean="0">
                <a:solidFill>
                  <a:srgbClr val="002060"/>
                </a:solidFill>
              </a:rPr>
              <a:t> </a:t>
            </a:r>
            <a:r>
              <a:rPr lang="de-DE" sz="2400" dirty="0" smtClean="0">
                <a:solidFill>
                  <a:srgbClr val="002060"/>
                </a:solidFill>
              </a:rPr>
              <a:t>techn. </a:t>
            </a:r>
            <a:r>
              <a:rPr lang="de-DE" sz="2400" dirty="0" err="1" smtClean="0">
                <a:solidFill>
                  <a:srgbClr val="002060"/>
                </a:solidFill>
              </a:rPr>
              <a:t>specs</a:t>
            </a:r>
            <a:r>
              <a:rPr lang="de-DE" sz="2400" dirty="0" smtClean="0">
                <a:solidFill>
                  <a:srgbClr val="002060"/>
                </a:solidFill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sz="2400" dirty="0" err="1" smtClean="0">
                <a:solidFill>
                  <a:srgbClr val="002060"/>
                </a:solidFill>
              </a:rPr>
              <a:t>Unusual</a:t>
            </a:r>
            <a:r>
              <a:rPr lang="de-DE" sz="2400" dirty="0" smtClean="0">
                <a:solidFill>
                  <a:srgbClr val="002060"/>
                </a:solidFill>
              </a:rPr>
              <a:t> </a:t>
            </a:r>
            <a:r>
              <a:rPr lang="de-DE" sz="2400" dirty="0" err="1" smtClean="0">
                <a:solidFill>
                  <a:srgbClr val="002060"/>
                </a:solidFill>
              </a:rPr>
              <a:t>behaviour</a:t>
            </a:r>
            <a:r>
              <a:rPr lang="de-DE" sz="2400" dirty="0" smtClean="0">
                <a:solidFill>
                  <a:srgbClr val="002060"/>
                </a:solidFill>
              </a:rPr>
              <a:t> </a:t>
            </a:r>
            <a:r>
              <a:rPr lang="de-DE" sz="2400" dirty="0" err="1" smtClean="0">
                <a:solidFill>
                  <a:srgbClr val="002060"/>
                </a:solidFill>
              </a:rPr>
              <a:t>of</a:t>
            </a:r>
            <a:r>
              <a:rPr lang="de-DE" sz="2400" dirty="0" smtClean="0">
                <a:solidFill>
                  <a:srgbClr val="002060"/>
                </a:solidFill>
              </a:rPr>
              <a:t> individual APDs </a:t>
            </a:r>
            <a:r>
              <a:rPr lang="de-DE" sz="2400" dirty="0" err="1" smtClean="0">
                <a:solidFill>
                  <a:srgbClr val="002060"/>
                </a:solidFill>
              </a:rPr>
              <a:t>above</a:t>
            </a:r>
            <a:r>
              <a:rPr lang="de-DE" sz="2400" dirty="0" smtClean="0">
                <a:solidFill>
                  <a:srgbClr val="002060"/>
                </a:solidFill>
              </a:rPr>
              <a:t> Breakdown </a:t>
            </a:r>
            <a:r>
              <a:rPr lang="de-DE" sz="2400" dirty="0" err="1" smtClean="0">
                <a:solidFill>
                  <a:srgbClr val="002060"/>
                </a:solidFill>
              </a:rPr>
              <a:t>under</a:t>
            </a:r>
            <a:r>
              <a:rPr lang="de-DE" sz="2400" dirty="0" smtClean="0">
                <a:solidFill>
                  <a:srgbClr val="002060"/>
                </a:solidFill>
              </a:rPr>
              <a:t> </a:t>
            </a:r>
            <a:r>
              <a:rPr lang="de-DE" sz="2400" dirty="0" err="1" smtClean="0">
                <a:solidFill>
                  <a:srgbClr val="002060"/>
                </a:solidFill>
              </a:rPr>
              <a:t>investigation</a:t>
            </a:r>
            <a:endParaRPr lang="de-DE" sz="2400" dirty="0" smtClean="0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sz="2400" dirty="0" err="1" smtClean="0">
                <a:solidFill>
                  <a:srgbClr val="002060"/>
                </a:solidFill>
              </a:rPr>
              <a:t>Capacitance</a:t>
            </a:r>
            <a:r>
              <a:rPr lang="de-DE" sz="2400" dirty="0" smtClean="0">
                <a:solidFill>
                  <a:srgbClr val="002060"/>
                </a:solidFill>
              </a:rPr>
              <a:t> </a:t>
            </a:r>
            <a:r>
              <a:rPr lang="de-DE" sz="2400" dirty="0" err="1" smtClean="0">
                <a:solidFill>
                  <a:srgbClr val="002060"/>
                </a:solidFill>
              </a:rPr>
              <a:t>variances</a:t>
            </a:r>
            <a:r>
              <a:rPr lang="de-DE" sz="2400" dirty="0" smtClean="0">
                <a:solidFill>
                  <a:srgbClr val="002060"/>
                </a:solidFill>
              </a:rPr>
              <a:t> </a:t>
            </a:r>
            <a:r>
              <a:rPr lang="de-DE" sz="2400" dirty="0" err="1" smtClean="0">
                <a:solidFill>
                  <a:srgbClr val="002060"/>
                </a:solidFill>
              </a:rPr>
              <a:t>inside</a:t>
            </a:r>
            <a:r>
              <a:rPr lang="de-DE" sz="2400" dirty="0" smtClean="0">
                <a:solidFill>
                  <a:srgbClr val="002060"/>
                </a:solidFill>
              </a:rPr>
              <a:t> </a:t>
            </a:r>
            <a:r>
              <a:rPr lang="de-DE" sz="2400" dirty="0" err="1" smtClean="0">
                <a:solidFill>
                  <a:srgbClr val="002060"/>
                </a:solidFill>
              </a:rPr>
              <a:t>regime</a:t>
            </a:r>
            <a:r>
              <a:rPr lang="de-DE" sz="2400" dirty="0" smtClean="0">
                <a:solidFill>
                  <a:srgbClr val="002060"/>
                </a:solidFill>
              </a:rPr>
              <a:t> </a:t>
            </a:r>
            <a:r>
              <a:rPr lang="de-DE" sz="2400" dirty="0" err="1" smtClean="0">
                <a:solidFill>
                  <a:srgbClr val="002060"/>
                </a:solidFill>
              </a:rPr>
              <a:t>of</a:t>
            </a:r>
            <a:r>
              <a:rPr lang="de-DE" sz="2400" dirty="0" smtClean="0">
                <a:solidFill>
                  <a:srgbClr val="002060"/>
                </a:solidFill>
              </a:rPr>
              <a:t> </a:t>
            </a:r>
            <a:r>
              <a:rPr lang="de-DE" sz="2400" dirty="0" err="1" smtClean="0">
                <a:solidFill>
                  <a:srgbClr val="002060"/>
                </a:solidFill>
              </a:rPr>
              <a:t>operation</a:t>
            </a:r>
            <a:r>
              <a:rPr lang="de-DE" sz="2400" dirty="0" smtClean="0">
                <a:solidFill>
                  <a:srgbClr val="002060"/>
                </a:solidFill>
              </a:rPr>
              <a:t> in </a:t>
            </a:r>
            <a:r>
              <a:rPr lang="de-DE" sz="2400" dirty="0" err="1" smtClean="0">
                <a:solidFill>
                  <a:srgbClr val="002060"/>
                </a:solidFill>
              </a:rPr>
              <a:t>the</a:t>
            </a:r>
            <a:r>
              <a:rPr lang="de-DE" sz="2400" dirty="0" smtClean="0">
                <a:solidFill>
                  <a:srgbClr val="002060"/>
                </a:solidFill>
              </a:rPr>
              <a:t> </a:t>
            </a:r>
            <a:r>
              <a:rPr lang="de-DE" sz="2400" dirty="0" err="1" smtClean="0">
                <a:solidFill>
                  <a:srgbClr val="002060"/>
                </a:solidFill>
              </a:rPr>
              <a:t>order</a:t>
            </a:r>
            <a:r>
              <a:rPr lang="de-DE" sz="2400" dirty="0" smtClean="0">
                <a:solidFill>
                  <a:srgbClr val="002060"/>
                </a:solidFill>
              </a:rPr>
              <a:t> </a:t>
            </a:r>
            <a:r>
              <a:rPr lang="de-DE" sz="2400" dirty="0" err="1" smtClean="0">
                <a:solidFill>
                  <a:srgbClr val="002060"/>
                </a:solidFill>
              </a:rPr>
              <a:t>of</a:t>
            </a:r>
            <a:r>
              <a:rPr lang="de-DE" sz="2400" dirty="0" smtClean="0">
                <a:solidFill>
                  <a:srgbClr val="002060"/>
                </a:solidFill>
              </a:rPr>
              <a:t> ± 2 %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sz="2400" dirty="0" err="1" smtClean="0">
                <a:solidFill>
                  <a:srgbClr val="002060"/>
                </a:solidFill>
              </a:rPr>
              <a:t>Full</a:t>
            </a:r>
            <a:r>
              <a:rPr lang="de-DE" sz="2400" dirty="0" smtClean="0">
                <a:solidFill>
                  <a:srgbClr val="002060"/>
                </a:solidFill>
              </a:rPr>
              <a:t> </a:t>
            </a:r>
            <a:r>
              <a:rPr lang="de-DE" sz="2400" dirty="0" err="1" smtClean="0">
                <a:solidFill>
                  <a:srgbClr val="002060"/>
                </a:solidFill>
              </a:rPr>
              <a:t>depletion</a:t>
            </a:r>
            <a:r>
              <a:rPr lang="de-DE" sz="2400" dirty="0" smtClean="0">
                <a:solidFill>
                  <a:srgbClr val="002060"/>
                </a:solidFill>
              </a:rPr>
              <a:t> </a:t>
            </a:r>
            <a:r>
              <a:rPr lang="de-DE" sz="2400" dirty="0" err="1" smtClean="0">
                <a:solidFill>
                  <a:srgbClr val="002060"/>
                </a:solidFill>
              </a:rPr>
              <a:t>voltages</a:t>
            </a:r>
            <a:r>
              <a:rPr lang="de-DE" sz="2400" dirty="0" smtClean="0">
                <a:solidFill>
                  <a:srgbClr val="002060"/>
                </a:solidFill>
              </a:rPr>
              <a:t> </a:t>
            </a:r>
            <a:r>
              <a:rPr lang="de-DE" sz="2400" dirty="0" err="1" smtClean="0">
                <a:solidFill>
                  <a:srgbClr val="002060"/>
                </a:solidFill>
              </a:rPr>
              <a:t>determined</a:t>
            </a:r>
            <a:r>
              <a:rPr lang="de-DE" sz="2400" dirty="0" smtClean="0">
                <a:solidFill>
                  <a:srgbClr val="002060"/>
                </a:solidFill>
              </a:rPr>
              <a:t> in </a:t>
            </a:r>
            <a:r>
              <a:rPr lang="de-DE" sz="2400" dirty="0" err="1" smtClean="0">
                <a:solidFill>
                  <a:srgbClr val="002060"/>
                </a:solidFill>
              </a:rPr>
              <a:t>addition</a:t>
            </a:r>
            <a:r>
              <a:rPr lang="de-DE" sz="2400" dirty="0" smtClean="0">
                <a:solidFill>
                  <a:srgbClr val="002060"/>
                </a:solidFill>
              </a:rPr>
              <a:t>: </a:t>
            </a:r>
            <a:r>
              <a:rPr lang="de-DE" sz="2400" dirty="0" err="1" smtClean="0">
                <a:solidFill>
                  <a:srgbClr val="002060"/>
                </a:solidFill>
              </a:rPr>
              <a:t>Mean</a:t>
            </a:r>
            <a:r>
              <a:rPr lang="de-DE" sz="2400" dirty="0" smtClean="0">
                <a:solidFill>
                  <a:srgbClr val="002060"/>
                </a:solidFill>
              </a:rPr>
              <a:t> </a:t>
            </a:r>
            <a:r>
              <a:rPr lang="de-DE" sz="2400" dirty="0" err="1" smtClean="0">
                <a:solidFill>
                  <a:srgbClr val="002060"/>
                </a:solidFill>
              </a:rPr>
              <a:t>value</a:t>
            </a:r>
            <a:r>
              <a:rPr lang="de-DE" sz="2400" dirty="0" smtClean="0">
                <a:solidFill>
                  <a:srgbClr val="002060"/>
                </a:solidFill>
              </a:rPr>
              <a:t> at ~370 V (</a:t>
            </a:r>
            <a:r>
              <a:rPr lang="de-DE" sz="2400" dirty="0" err="1" smtClean="0">
                <a:solidFill>
                  <a:srgbClr val="002060"/>
                </a:solidFill>
              </a:rPr>
              <a:t>using</a:t>
            </a:r>
            <a:r>
              <a:rPr lang="de-DE" sz="2400" dirty="0" smtClean="0">
                <a:solidFill>
                  <a:srgbClr val="002060"/>
                </a:solidFill>
              </a:rPr>
              <a:t> a </a:t>
            </a:r>
            <a:r>
              <a:rPr lang="de-DE" sz="2400" dirty="0" err="1" smtClean="0">
                <a:solidFill>
                  <a:srgbClr val="002060"/>
                </a:solidFill>
              </a:rPr>
              <a:t>fixed</a:t>
            </a:r>
            <a:r>
              <a:rPr lang="de-DE" sz="2400" dirty="0" smtClean="0">
                <a:solidFill>
                  <a:srgbClr val="002060"/>
                </a:solidFill>
              </a:rPr>
              <a:t> </a:t>
            </a:r>
            <a:r>
              <a:rPr lang="de-DE" sz="2400" dirty="0" err="1" smtClean="0">
                <a:solidFill>
                  <a:srgbClr val="002060"/>
                </a:solidFill>
              </a:rPr>
              <a:t>boundary</a:t>
            </a:r>
            <a:r>
              <a:rPr lang="de-DE" sz="2400" dirty="0" smtClean="0">
                <a:solidFill>
                  <a:srgbClr val="002060"/>
                </a:solidFill>
              </a:rPr>
              <a:t> </a:t>
            </a:r>
            <a:r>
              <a:rPr lang="de-DE" sz="2400" dirty="0" err="1" smtClean="0">
                <a:solidFill>
                  <a:srgbClr val="002060"/>
                </a:solidFill>
              </a:rPr>
              <a:t>condition</a:t>
            </a:r>
            <a:r>
              <a:rPr lang="de-DE" sz="2400" dirty="0" smtClean="0">
                <a:solidFill>
                  <a:srgbClr val="002060"/>
                </a:solidFill>
              </a:rPr>
              <a:t> </a:t>
            </a:r>
            <a:r>
              <a:rPr lang="de-DE" sz="2400" dirty="0" err="1" smtClean="0">
                <a:solidFill>
                  <a:srgbClr val="002060"/>
                </a:solidFill>
              </a:rPr>
              <a:t>for</a:t>
            </a:r>
            <a:r>
              <a:rPr lang="de-DE" sz="2400" dirty="0" smtClean="0">
                <a:solidFill>
                  <a:srgbClr val="002060"/>
                </a:solidFill>
              </a:rPr>
              <a:t> </a:t>
            </a:r>
            <a:r>
              <a:rPr lang="de-DE" sz="2400" dirty="0" err="1" smtClean="0">
                <a:solidFill>
                  <a:srgbClr val="002060"/>
                </a:solidFill>
              </a:rPr>
              <a:t>the</a:t>
            </a:r>
            <a:r>
              <a:rPr lang="de-DE" sz="2400" dirty="0" smtClean="0">
                <a:solidFill>
                  <a:srgbClr val="002060"/>
                </a:solidFill>
              </a:rPr>
              <a:t> </a:t>
            </a:r>
            <a:r>
              <a:rPr lang="de-DE" sz="2400" dirty="0" err="1" smtClean="0">
                <a:solidFill>
                  <a:srgbClr val="002060"/>
                </a:solidFill>
              </a:rPr>
              <a:t>capacitance</a:t>
            </a:r>
            <a:r>
              <a:rPr lang="de-DE" sz="2400" dirty="0" smtClean="0">
                <a:solidFill>
                  <a:srgbClr val="002060"/>
                </a:solidFill>
              </a:rPr>
              <a:t> </a:t>
            </a:r>
            <a:r>
              <a:rPr lang="de-DE" sz="2400" dirty="0" err="1" smtClean="0">
                <a:solidFill>
                  <a:srgbClr val="002060"/>
                </a:solidFill>
              </a:rPr>
              <a:t>ratio</a:t>
            </a:r>
            <a:r>
              <a:rPr lang="de-DE" sz="2400" dirty="0" smtClean="0">
                <a:solidFill>
                  <a:srgbClr val="002060"/>
                </a:solidFill>
              </a:rPr>
              <a:t>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sz="2400" dirty="0" smtClean="0">
                <a:solidFill>
                  <a:srgbClr val="002060"/>
                </a:solidFill>
              </a:rPr>
              <a:t>Doping </a:t>
            </a:r>
            <a:r>
              <a:rPr lang="de-DE" sz="2400" dirty="0" err="1" smtClean="0">
                <a:solidFill>
                  <a:srgbClr val="002060"/>
                </a:solidFill>
              </a:rPr>
              <a:t>profiles</a:t>
            </a:r>
            <a:r>
              <a:rPr lang="de-DE" sz="2400" dirty="0" smtClean="0">
                <a:solidFill>
                  <a:srgbClr val="002060"/>
                </a:solidFill>
              </a:rPr>
              <a:t> </a:t>
            </a:r>
            <a:r>
              <a:rPr lang="de-DE" sz="2400" dirty="0" err="1" smtClean="0">
                <a:solidFill>
                  <a:srgbClr val="002060"/>
                </a:solidFill>
              </a:rPr>
              <a:t>extracted</a:t>
            </a:r>
            <a:r>
              <a:rPr lang="de-DE" sz="2400" dirty="0" smtClean="0">
                <a:solidFill>
                  <a:srgbClr val="002060"/>
                </a:solidFill>
              </a:rPr>
              <a:t> </a:t>
            </a:r>
            <a:r>
              <a:rPr lang="de-DE" sz="2400" dirty="0" err="1" smtClean="0">
                <a:solidFill>
                  <a:srgbClr val="002060"/>
                </a:solidFill>
              </a:rPr>
              <a:t>for</a:t>
            </a:r>
            <a:r>
              <a:rPr lang="de-DE" sz="2400" dirty="0" smtClean="0">
                <a:solidFill>
                  <a:srgbClr val="002060"/>
                </a:solidFill>
              </a:rPr>
              <a:t> </a:t>
            </a:r>
            <a:r>
              <a:rPr lang="de-DE" sz="2400" dirty="0" err="1" smtClean="0">
                <a:solidFill>
                  <a:srgbClr val="002060"/>
                </a:solidFill>
              </a:rPr>
              <a:t>each</a:t>
            </a:r>
            <a:r>
              <a:rPr lang="de-DE" sz="2400" dirty="0" smtClean="0">
                <a:solidFill>
                  <a:srgbClr val="002060"/>
                </a:solidFill>
              </a:rPr>
              <a:t> APD </a:t>
            </a:r>
            <a:r>
              <a:rPr lang="de-DE" sz="2400" dirty="0" err="1" smtClean="0">
                <a:solidFill>
                  <a:srgbClr val="002060"/>
                </a:solidFill>
              </a:rPr>
              <a:t>passing</a:t>
            </a:r>
            <a:r>
              <a:rPr lang="de-DE" sz="2400" dirty="0" smtClean="0">
                <a:solidFill>
                  <a:srgbClr val="002060"/>
                </a:solidFill>
              </a:rPr>
              <a:t> </a:t>
            </a:r>
            <a:r>
              <a:rPr lang="de-DE" sz="2400" dirty="0" err="1" smtClean="0">
                <a:solidFill>
                  <a:srgbClr val="002060"/>
                </a:solidFill>
              </a:rPr>
              <a:t>the</a:t>
            </a:r>
            <a:r>
              <a:rPr lang="de-DE" sz="2400" dirty="0" smtClean="0">
                <a:solidFill>
                  <a:srgbClr val="002060"/>
                </a:solidFill>
              </a:rPr>
              <a:t> </a:t>
            </a:r>
            <a:r>
              <a:rPr lang="de-DE" sz="2400" dirty="0" err="1" smtClean="0">
                <a:solidFill>
                  <a:srgbClr val="002060"/>
                </a:solidFill>
              </a:rPr>
              <a:t>Capacitance</a:t>
            </a:r>
            <a:r>
              <a:rPr lang="de-DE" sz="2400" dirty="0" smtClean="0">
                <a:solidFill>
                  <a:srgbClr val="002060"/>
                </a:solidFill>
              </a:rPr>
              <a:t> </a:t>
            </a:r>
            <a:r>
              <a:rPr lang="de-DE" sz="2400" dirty="0" err="1" smtClean="0">
                <a:solidFill>
                  <a:srgbClr val="002060"/>
                </a:solidFill>
              </a:rPr>
              <a:t>determination</a:t>
            </a:r>
            <a:r>
              <a:rPr lang="de-DE" sz="2400" dirty="0" smtClean="0">
                <a:solidFill>
                  <a:srgbClr val="002060"/>
                </a:solidFill>
              </a:rPr>
              <a:t> </a:t>
            </a:r>
            <a:r>
              <a:rPr lang="de-DE" sz="2400" dirty="0" err="1" smtClean="0">
                <a:solidFill>
                  <a:srgbClr val="002060"/>
                </a:solidFill>
              </a:rPr>
              <a:t>cycle</a:t>
            </a:r>
            <a:r>
              <a:rPr lang="de-DE" sz="2400" dirty="0" smtClean="0">
                <a:solidFill>
                  <a:srgbClr val="002060"/>
                </a:solidFill>
              </a:rPr>
              <a:t> (~ 200 </a:t>
            </a:r>
            <a:r>
              <a:rPr lang="de-DE" sz="2400" dirty="0" err="1" smtClean="0">
                <a:solidFill>
                  <a:srgbClr val="002060"/>
                </a:solidFill>
              </a:rPr>
              <a:t>doping</a:t>
            </a:r>
            <a:r>
              <a:rPr lang="de-DE" sz="2400" dirty="0" smtClean="0">
                <a:solidFill>
                  <a:srgbClr val="002060"/>
                </a:solidFill>
              </a:rPr>
              <a:t> </a:t>
            </a:r>
            <a:r>
              <a:rPr lang="de-DE" sz="2400" dirty="0" err="1" smtClean="0">
                <a:solidFill>
                  <a:srgbClr val="002060"/>
                </a:solidFill>
              </a:rPr>
              <a:t>profiles</a:t>
            </a:r>
            <a:r>
              <a:rPr lang="de-DE" sz="2400" dirty="0" smtClean="0">
                <a:solidFill>
                  <a:srgbClr val="002060"/>
                </a:solidFill>
              </a:rPr>
              <a:t> </a:t>
            </a:r>
            <a:r>
              <a:rPr lang="de-DE" sz="2400" dirty="0" err="1" smtClean="0">
                <a:solidFill>
                  <a:srgbClr val="002060"/>
                </a:solidFill>
              </a:rPr>
              <a:t>available</a:t>
            </a:r>
            <a:r>
              <a:rPr lang="de-DE" sz="2400" dirty="0" smtClean="0">
                <a:solidFill>
                  <a:srgbClr val="002060"/>
                </a:solidFill>
              </a:rPr>
              <a:t>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sz="2400" dirty="0" smtClean="0">
                <a:solidFill>
                  <a:srgbClr val="002060"/>
                </a:solidFill>
              </a:rPr>
              <a:t>Doping </a:t>
            </a:r>
            <a:r>
              <a:rPr lang="de-DE" sz="2400" dirty="0" err="1" smtClean="0">
                <a:solidFill>
                  <a:srgbClr val="002060"/>
                </a:solidFill>
              </a:rPr>
              <a:t>profiles</a:t>
            </a:r>
            <a:r>
              <a:rPr lang="de-DE" sz="2400" dirty="0" smtClean="0">
                <a:solidFill>
                  <a:srgbClr val="002060"/>
                </a:solidFill>
              </a:rPr>
              <a:t> in </a:t>
            </a:r>
            <a:r>
              <a:rPr lang="de-DE" sz="2400" dirty="0" err="1" smtClean="0">
                <a:solidFill>
                  <a:srgbClr val="002060"/>
                </a:solidFill>
              </a:rPr>
              <a:t>very</a:t>
            </a:r>
            <a:r>
              <a:rPr lang="de-DE" sz="2400" dirty="0" smtClean="0">
                <a:solidFill>
                  <a:srgbClr val="002060"/>
                </a:solidFill>
              </a:rPr>
              <a:t> </a:t>
            </a:r>
            <a:r>
              <a:rPr lang="de-DE" sz="2400" dirty="0" err="1" smtClean="0">
                <a:solidFill>
                  <a:srgbClr val="002060"/>
                </a:solidFill>
              </a:rPr>
              <a:t>good</a:t>
            </a:r>
            <a:r>
              <a:rPr lang="de-DE" sz="2400" dirty="0" smtClean="0">
                <a:solidFill>
                  <a:srgbClr val="002060"/>
                </a:solidFill>
              </a:rPr>
              <a:t> </a:t>
            </a:r>
            <a:r>
              <a:rPr lang="de-DE" sz="2400" dirty="0" err="1" smtClean="0">
                <a:solidFill>
                  <a:srgbClr val="002060"/>
                </a:solidFill>
              </a:rPr>
              <a:t>agreement</a:t>
            </a:r>
            <a:r>
              <a:rPr lang="de-DE" sz="2400" dirty="0" smtClean="0">
                <a:solidFill>
                  <a:srgbClr val="002060"/>
                </a:solidFill>
              </a:rPr>
              <a:t> </a:t>
            </a:r>
            <a:r>
              <a:rPr lang="de-DE" sz="2400" dirty="0" err="1" smtClean="0">
                <a:solidFill>
                  <a:srgbClr val="002060"/>
                </a:solidFill>
              </a:rPr>
              <a:t>with</a:t>
            </a:r>
            <a:r>
              <a:rPr lang="de-DE" sz="2400" dirty="0" smtClean="0">
                <a:solidFill>
                  <a:srgbClr val="002060"/>
                </a:solidFill>
              </a:rPr>
              <a:t> CMS APD: </a:t>
            </a:r>
            <a:r>
              <a:rPr lang="de-DE" sz="2400" dirty="0" err="1" smtClean="0">
                <a:solidFill>
                  <a:srgbClr val="002060"/>
                </a:solidFill>
              </a:rPr>
              <a:t>nearly</a:t>
            </a:r>
            <a:r>
              <a:rPr lang="de-DE" sz="2400" dirty="0" smtClean="0">
                <a:solidFill>
                  <a:srgbClr val="002060"/>
                </a:solidFill>
              </a:rPr>
              <a:t> </a:t>
            </a:r>
            <a:r>
              <a:rPr lang="de-DE" sz="2400" dirty="0" err="1" smtClean="0">
                <a:solidFill>
                  <a:srgbClr val="002060"/>
                </a:solidFill>
              </a:rPr>
              <a:t>identical</a:t>
            </a:r>
            <a:r>
              <a:rPr lang="de-DE" sz="2400" dirty="0" smtClean="0">
                <a:solidFill>
                  <a:srgbClr val="002060"/>
                </a:solidFill>
              </a:rPr>
              <a:t>  internal </a:t>
            </a:r>
            <a:r>
              <a:rPr lang="de-DE" sz="2400" dirty="0" err="1" smtClean="0">
                <a:solidFill>
                  <a:srgbClr val="002060"/>
                </a:solidFill>
              </a:rPr>
              <a:t>structure</a:t>
            </a:r>
            <a:endParaRPr lang="de-DE" sz="2400" dirty="0" smtClean="0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sz="2400" dirty="0" err="1" smtClean="0">
                <a:solidFill>
                  <a:srgbClr val="002060"/>
                </a:solidFill>
              </a:rPr>
              <a:t>overall</a:t>
            </a:r>
            <a:r>
              <a:rPr lang="de-DE" sz="2400" dirty="0" smtClean="0">
                <a:solidFill>
                  <a:srgbClr val="002060"/>
                </a:solidFill>
              </a:rPr>
              <a:t> </a:t>
            </a:r>
            <a:r>
              <a:rPr lang="de-DE" sz="2400" dirty="0" err="1" smtClean="0">
                <a:solidFill>
                  <a:srgbClr val="002060"/>
                </a:solidFill>
              </a:rPr>
              <a:t>screening</a:t>
            </a:r>
            <a:r>
              <a:rPr lang="de-DE" sz="2400" dirty="0" smtClean="0">
                <a:solidFill>
                  <a:srgbClr val="002060"/>
                </a:solidFill>
              </a:rPr>
              <a:t> </a:t>
            </a:r>
            <a:r>
              <a:rPr lang="de-DE" sz="2400" dirty="0" err="1" smtClean="0">
                <a:solidFill>
                  <a:srgbClr val="002060"/>
                </a:solidFill>
              </a:rPr>
              <a:t>status</a:t>
            </a:r>
            <a:r>
              <a:rPr lang="de-DE" sz="2400" dirty="0" smtClean="0">
                <a:solidFill>
                  <a:srgbClr val="002060"/>
                </a:solidFill>
              </a:rPr>
              <a:t>: </a:t>
            </a:r>
            <a:r>
              <a:rPr lang="de-DE" sz="2400" dirty="0" err="1" smtClean="0">
                <a:solidFill>
                  <a:srgbClr val="002060"/>
                </a:solidFill>
              </a:rPr>
              <a:t>further</a:t>
            </a:r>
            <a:r>
              <a:rPr lang="de-DE" sz="2400" dirty="0" smtClean="0">
                <a:solidFill>
                  <a:srgbClr val="002060"/>
                </a:solidFill>
              </a:rPr>
              <a:t> ~6000 APDs </a:t>
            </a:r>
            <a:r>
              <a:rPr lang="de-DE" sz="2400" dirty="0" err="1" smtClean="0">
                <a:solidFill>
                  <a:srgbClr val="002060"/>
                </a:solidFill>
              </a:rPr>
              <a:t>pre-validated</a:t>
            </a:r>
            <a:r>
              <a:rPr lang="de-DE" sz="2400" dirty="0" smtClean="0">
                <a:solidFill>
                  <a:srgbClr val="002060"/>
                </a:solidFill>
              </a:rPr>
              <a:t> @ T = -25 °C -&gt; in </a:t>
            </a:r>
            <a:r>
              <a:rPr lang="de-DE" sz="2400" dirty="0" err="1" smtClean="0">
                <a:solidFill>
                  <a:srgbClr val="002060"/>
                </a:solidFill>
              </a:rPr>
              <a:t>pipe</a:t>
            </a:r>
            <a:r>
              <a:rPr lang="de-DE" sz="2400" dirty="0" smtClean="0">
                <a:solidFill>
                  <a:srgbClr val="002060"/>
                </a:solidFill>
              </a:rPr>
              <a:t> </a:t>
            </a:r>
            <a:r>
              <a:rPr lang="de-DE" sz="2400" dirty="0" err="1" smtClean="0">
                <a:solidFill>
                  <a:srgbClr val="002060"/>
                </a:solidFill>
              </a:rPr>
              <a:t>for</a:t>
            </a:r>
            <a:r>
              <a:rPr lang="de-DE" sz="2400" dirty="0" smtClean="0">
                <a:solidFill>
                  <a:srgbClr val="002060"/>
                </a:solidFill>
              </a:rPr>
              <a:t> final </a:t>
            </a:r>
            <a:r>
              <a:rPr lang="de-DE" sz="2400" dirty="0" err="1" smtClean="0">
                <a:solidFill>
                  <a:srgbClr val="002060"/>
                </a:solidFill>
              </a:rPr>
              <a:t>validation</a:t>
            </a:r>
            <a:r>
              <a:rPr lang="de-DE" sz="2400" dirty="0" smtClean="0">
                <a:solidFill>
                  <a:srgbClr val="002060"/>
                </a:solidFill>
              </a:rPr>
              <a:t>, all APDs (</a:t>
            </a:r>
            <a:r>
              <a:rPr lang="de-DE" sz="2400" dirty="0" err="1" smtClean="0">
                <a:solidFill>
                  <a:srgbClr val="002060"/>
                </a:solidFill>
              </a:rPr>
              <a:t>with</a:t>
            </a:r>
            <a:r>
              <a:rPr lang="de-DE" sz="2400" dirty="0" smtClean="0">
                <a:solidFill>
                  <a:srgbClr val="002060"/>
                </a:solidFill>
              </a:rPr>
              <a:t> </a:t>
            </a:r>
            <a:r>
              <a:rPr lang="de-DE" sz="2400" dirty="0" err="1" smtClean="0">
                <a:solidFill>
                  <a:srgbClr val="002060"/>
                </a:solidFill>
              </a:rPr>
              <a:t>available</a:t>
            </a:r>
            <a:r>
              <a:rPr lang="de-DE" sz="2400" dirty="0" smtClean="0">
                <a:solidFill>
                  <a:srgbClr val="002060"/>
                </a:solidFill>
              </a:rPr>
              <a:t> </a:t>
            </a:r>
            <a:r>
              <a:rPr lang="de-DE" sz="2400" dirty="0" err="1" smtClean="0">
                <a:solidFill>
                  <a:srgbClr val="002060"/>
                </a:solidFill>
              </a:rPr>
              <a:t>MoU</a:t>
            </a:r>
            <a:r>
              <a:rPr lang="de-DE" sz="2400" dirty="0" smtClean="0">
                <a:solidFill>
                  <a:srgbClr val="002060"/>
                </a:solidFill>
              </a:rPr>
              <a:t>) </a:t>
            </a:r>
            <a:r>
              <a:rPr lang="de-DE" sz="2400" dirty="0" err="1" smtClean="0">
                <a:solidFill>
                  <a:srgbClr val="002060"/>
                </a:solidFill>
              </a:rPr>
              <a:t>passed</a:t>
            </a:r>
            <a:r>
              <a:rPr lang="de-DE" sz="2400" dirty="0" smtClean="0">
                <a:solidFill>
                  <a:srgbClr val="002060"/>
                </a:solidFill>
              </a:rPr>
              <a:t> </a:t>
            </a:r>
            <a:r>
              <a:rPr lang="de-DE" sz="2400" dirty="0" err="1" smtClean="0">
                <a:solidFill>
                  <a:srgbClr val="002060"/>
                </a:solidFill>
              </a:rPr>
              <a:t>the</a:t>
            </a:r>
            <a:r>
              <a:rPr lang="de-DE" sz="2400" dirty="0" smtClean="0">
                <a:solidFill>
                  <a:srgbClr val="002060"/>
                </a:solidFill>
              </a:rPr>
              <a:t> </a:t>
            </a:r>
            <a:r>
              <a:rPr lang="de-DE" sz="2400" dirty="0" err="1" smtClean="0">
                <a:solidFill>
                  <a:srgbClr val="002060"/>
                </a:solidFill>
              </a:rPr>
              <a:t>first</a:t>
            </a:r>
            <a:r>
              <a:rPr lang="de-DE" sz="2400" dirty="0" smtClean="0">
                <a:solidFill>
                  <a:srgbClr val="002060"/>
                </a:solidFill>
              </a:rPr>
              <a:t> </a:t>
            </a:r>
            <a:r>
              <a:rPr lang="de-DE" sz="2400" dirty="0" err="1" smtClean="0">
                <a:solidFill>
                  <a:srgbClr val="002060"/>
                </a:solidFill>
              </a:rPr>
              <a:t>screening</a:t>
            </a:r>
            <a:r>
              <a:rPr lang="de-DE" sz="2400" dirty="0" smtClean="0">
                <a:solidFill>
                  <a:srgbClr val="002060"/>
                </a:solidFill>
              </a:rPr>
              <a:t> </a:t>
            </a:r>
            <a:r>
              <a:rPr lang="de-DE" sz="2400" dirty="0" err="1" smtClean="0">
                <a:solidFill>
                  <a:srgbClr val="002060"/>
                </a:solidFill>
              </a:rPr>
              <a:t>cycle</a:t>
            </a:r>
            <a:r>
              <a:rPr lang="de-DE" sz="2400" dirty="0" smtClean="0">
                <a:solidFill>
                  <a:srgbClr val="002060"/>
                </a:solidFill>
              </a:rPr>
              <a:t>, </a:t>
            </a:r>
            <a:r>
              <a:rPr lang="de-DE" sz="2400" dirty="0" err="1" smtClean="0">
                <a:solidFill>
                  <a:srgbClr val="002060"/>
                </a:solidFill>
              </a:rPr>
              <a:t>MoU</a:t>
            </a:r>
            <a:r>
              <a:rPr lang="de-DE" sz="2400" dirty="0" smtClean="0">
                <a:solidFill>
                  <a:srgbClr val="002060"/>
                </a:solidFill>
              </a:rPr>
              <a:t> </a:t>
            </a:r>
            <a:r>
              <a:rPr lang="de-DE" sz="2400" dirty="0" err="1" smtClean="0">
                <a:solidFill>
                  <a:srgbClr val="002060"/>
                </a:solidFill>
              </a:rPr>
              <a:t>with</a:t>
            </a:r>
            <a:r>
              <a:rPr lang="de-DE" sz="2400" dirty="0" smtClean="0">
                <a:solidFill>
                  <a:srgbClr val="002060"/>
                </a:solidFill>
              </a:rPr>
              <a:t> Mainz </a:t>
            </a:r>
            <a:r>
              <a:rPr lang="de-DE" sz="2400" dirty="0" err="1" smtClean="0">
                <a:solidFill>
                  <a:srgbClr val="002060"/>
                </a:solidFill>
              </a:rPr>
              <a:t>signed</a:t>
            </a:r>
            <a:r>
              <a:rPr lang="de-DE" sz="2400" dirty="0" smtClean="0">
                <a:solidFill>
                  <a:srgbClr val="002060"/>
                </a:solidFill>
              </a:rPr>
              <a:t> last </a:t>
            </a:r>
            <a:r>
              <a:rPr lang="de-DE" sz="2400" dirty="0" err="1" smtClean="0">
                <a:solidFill>
                  <a:srgbClr val="002060"/>
                </a:solidFill>
              </a:rPr>
              <a:t>month</a:t>
            </a:r>
            <a:r>
              <a:rPr lang="de-DE" sz="2400" dirty="0" smtClean="0">
                <a:solidFill>
                  <a:srgbClr val="002060"/>
                </a:solidFill>
              </a:rPr>
              <a:t> </a:t>
            </a:r>
            <a:endParaRPr lang="de-DE" sz="24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29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894937" y="143781"/>
            <a:ext cx="5992263" cy="646476"/>
          </a:xfrm>
        </p:spPr>
        <p:txBody>
          <a:bodyPr>
            <a:normAutofit/>
          </a:bodyPr>
          <a:lstStyle/>
          <a:p>
            <a:r>
              <a:rPr lang="de-DE" sz="40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Capacitance</a:t>
            </a:r>
            <a:r>
              <a:rPr lang="de-DE" sz="4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de-DE" sz="40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measurements</a:t>
            </a:r>
            <a:endParaRPr lang="de-DE" sz="4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 smtClean="0">
                <a:solidFill>
                  <a:prstClr val="black">
                    <a:tint val="75000"/>
                  </a:prstClr>
                </a:solidFill>
              </a:rPr>
              <a:t>08.06.2016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4317868" y="6492875"/>
            <a:ext cx="54099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 smtClean="0"/>
              <a:t>Andrea Wilms – GSI Darmstadt – PANDA EMC Meeting June 2016</a:t>
            </a:r>
          </a:p>
          <a:p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/>
              <p:cNvSpPr txBox="1"/>
              <p:nvPr/>
            </p:nvSpPr>
            <p:spPr>
              <a:xfrm>
                <a:off x="904821" y="1239511"/>
                <a:ext cx="10109915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2400" u="sng" dirty="0" smtClean="0">
                    <a:solidFill>
                      <a:srgbClr val="002060"/>
                    </a:solidFill>
                  </a:rPr>
                  <a:t>What </a:t>
                </a:r>
                <a:r>
                  <a:rPr lang="de-DE" sz="2400" u="sng" dirty="0" err="1" smtClean="0">
                    <a:solidFill>
                      <a:srgbClr val="002060"/>
                    </a:solidFill>
                  </a:rPr>
                  <a:t>could</a:t>
                </a:r>
                <a:r>
                  <a:rPr lang="de-DE" sz="2400" u="sng" dirty="0" smtClean="0">
                    <a:solidFill>
                      <a:srgbClr val="002060"/>
                    </a:solidFill>
                  </a:rPr>
                  <a:t> </a:t>
                </a:r>
                <a:r>
                  <a:rPr lang="de-DE" sz="2400" u="sng" dirty="0" err="1" smtClean="0">
                    <a:solidFill>
                      <a:srgbClr val="002060"/>
                    </a:solidFill>
                  </a:rPr>
                  <a:t>capacitance</a:t>
                </a:r>
                <a:r>
                  <a:rPr lang="de-DE" sz="2400" u="sng" dirty="0" smtClean="0">
                    <a:solidFill>
                      <a:srgbClr val="002060"/>
                    </a:solidFill>
                  </a:rPr>
                  <a:t> </a:t>
                </a:r>
                <a:r>
                  <a:rPr lang="de-DE" sz="2400" u="sng" dirty="0" err="1" smtClean="0">
                    <a:solidFill>
                      <a:srgbClr val="002060"/>
                    </a:solidFill>
                  </a:rPr>
                  <a:t>measurements</a:t>
                </a:r>
                <a:r>
                  <a:rPr lang="de-DE" sz="2400" u="sng" dirty="0" smtClean="0">
                    <a:solidFill>
                      <a:srgbClr val="002060"/>
                    </a:solidFill>
                  </a:rPr>
                  <a:t> </a:t>
                </a:r>
                <a:r>
                  <a:rPr lang="de-DE" sz="2400" u="sng" dirty="0" err="1" smtClean="0">
                    <a:solidFill>
                      <a:srgbClr val="002060"/>
                    </a:solidFill>
                  </a:rPr>
                  <a:t>be</a:t>
                </a:r>
                <a:r>
                  <a:rPr lang="de-DE" sz="2400" u="sng" dirty="0" smtClean="0">
                    <a:solidFill>
                      <a:srgbClr val="002060"/>
                    </a:solidFill>
                  </a:rPr>
                  <a:t> </a:t>
                </a:r>
                <a:r>
                  <a:rPr lang="de-DE" sz="2400" u="sng" dirty="0" err="1" smtClean="0">
                    <a:solidFill>
                      <a:srgbClr val="002060"/>
                    </a:solidFill>
                  </a:rPr>
                  <a:t>used</a:t>
                </a:r>
                <a:r>
                  <a:rPr lang="de-DE" sz="2400" u="sng" dirty="0" smtClean="0">
                    <a:solidFill>
                      <a:srgbClr val="002060"/>
                    </a:solidFill>
                  </a:rPr>
                  <a:t> </a:t>
                </a:r>
                <a:r>
                  <a:rPr lang="de-DE" sz="2400" u="sng" dirty="0" err="1" smtClean="0">
                    <a:solidFill>
                      <a:srgbClr val="002060"/>
                    </a:solidFill>
                  </a:rPr>
                  <a:t>for</a:t>
                </a:r>
                <a:r>
                  <a:rPr lang="de-DE" sz="2400" u="sng" dirty="0" smtClean="0">
                    <a:solidFill>
                      <a:srgbClr val="002060"/>
                    </a:solidFill>
                  </a:rPr>
                  <a:t>?</a:t>
                </a:r>
              </a:p>
              <a:p>
                <a:endParaRPr lang="de-DE" u="sng" dirty="0">
                  <a:solidFill>
                    <a:srgbClr val="002060"/>
                  </a:solidFill>
                </a:endParaRPr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de-DE" sz="2000" dirty="0" smtClean="0">
                    <a:solidFill>
                      <a:srgbClr val="002060"/>
                    </a:solidFill>
                  </a:rPr>
                  <a:t>Determination </a:t>
                </a:r>
                <a:r>
                  <a:rPr lang="de-DE" sz="2000" dirty="0" err="1" smtClean="0">
                    <a:solidFill>
                      <a:srgbClr val="002060"/>
                    </a:solidFill>
                  </a:rPr>
                  <a:t>of</a:t>
                </a:r>
                <a:r>
                  <a:rPr lang="de-DE" sz="2000" dirty="0" smtClean="0">
                    <a:solidFill>
                      <a:srgbClr val="002060"/>
                    </a:solidFill>
                  </a:rPr>
                  <a:t> </a:t>
                </a:r>
                <a:r>
                  <a:rPr lang="de-DE" sz="2000" dirty="0" err="1" smtClean="0">
                    <a:solidFill>
                      <a:srgbClr val="002060"/>
                    </a:solidFill>
                  </a:rPr>
                  <a:t>Capacitance</a:t>
                </a:r>
                <a:r>
                  <a:rPr lang="de-DE" sz="2000" dirty="0" smtClean="0">
                    <a:solidFill>
                      <a:srgbClr val="002060"/>
                    </a:solidFill>
                  </a:rPr>
                  <a:t> @ M = 50 (Quality Assurance)</a:t>
                </a:r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de-DE" sz="2000" dirty="0" smtClean="0">
                    <a:solidFill>
                      <a:srgbClr val="002060"/>
                    </a:solidFill>
                  </a:rPr>
                  <a:t>Determination </a:t>
                </a:r>
                <a:r>
                  <a:rPr lang="de-DE" sz="2000" dirty="0" err="1" smtClean="0">
                    <a:solidFill>
                      <a:srgbClr val="002060"/>
                    </a:solidFill>
                  </a:rPr>
                  <a:t>of</a:t>
                </a:r>
                <a:r>
                  <a:rPr lang="de-DE" sz="2000" dirty="0" smtClean="0">
                    <a:solidFill>
                      <a:srgbClr val="002060"/>
                    </a:solidFill>
                  </a:rPr>
                  <a:t> </a:t>
                </a:r>
                <a:r>
                  <a:rPr lang="de-DE" sz="2000" dirty="0" err="1">
                    <a:solidFill>
                      <a:srgbClr val="002060"/>
                    </a:solidFill>
                  </a:rPr>
                  <a:t>f</a:t>
                </a:r>
                <a:r>
                  <a:rPr lang="de-DE" sz="2000" dirty="0" err="1" smtClean="0">
                    <a:solidFill>
                      <a:srgbClr val="002060"/>
                    </a:solidFill>
                  </a:rPr>
                  <a:t>ull</a:t>
                </a:r>
                <a:r>
                  <a:rPr lang="de-DE" sz="2000" dirty="0" smtClean="0">
                    <a:solidFill>
                      <a:srgbClr val="002060"/>
                    </a:solidFill>
                  </a:rPr>
                  <a:t> </a:t>
                </a:r>
                <a:r>
                  <a:rPr lang="de-DE" sz="2000" dirty="0" err="1" smtClean="0">
                    <a:solidFill>
                      <a:srgbClr val="002060"/>
                    </a:solidFill>
                  </a:rPr>
                  <a:t>depletion</a:t>
                </a:r>
                <a:r>
                  <a:rPr lang="de-DE" sz="2000" dirty="0" smtClean="0">
                    <a:solidFill>
                      <a:srgbClr val="002060"/>
                    </a:solidFill>
                  </a:rPr>
                  <a:t> </a:t>
                </a:r>
                <a:r>
                  <a:rPr lang="de-DE" sz="2000" dirty="0" err="1" smtClean="0">
                    <a:solidFill>
                      <a:srgbClr val="002060"/>
                    </a:solidFill>
                  </a:rPr>
                  <a:t>voltage</a:t>
                </a:r>
                <a:r>
                  <a:rPr lang="de-DE" sz="2000" dirty="0" smtClean="0">
                    <a:solidFill>
                      <a:srgbClr val="002060"/>
                    </a:solidFill>
                  </a:rPr>
                  <a:t> U</a:t>
                </a:r>
                <a:r>
                  <a:rPr lang="de-DE" sz="2000" baseline="-25000" dirty="0" smtClean="0">
                    <a:solidFill>
                      <a:srgbClr val="002060"/>
                    </a:solidFill>
                  </a:rPr>
                  <a:t>FD</a:t>
                </a:r>
                <a:endParaRPr lang="de-DE" sz="2000" dirty="0" smtClean="0">
                  <a:solidFill>
                    <a:srgbClr val="002060"/>
                  </a:solidFill>
                </a:endParaRPr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de-DE" sz="2000" dirty="0" smtClean="0">
                    <a:solidFill>
                      <a:srgbClr val="002060"/>
                    </a:solidFill>
                  </a:rPr>
                  <a:t>(</a:t>
                </a:r>
                <a:r>
                  <a:rPr lang="de-DE" sz="2000" dirty="0" err="1" smtClean="0">
                    <a:solidFill>
                      <a:srgbClr val="002060"/>
                    </a:solidFill>
                  </a:rPr>
                  <a:t>Verification</a:t>
                </a:r>
                <a:r>
                  <a:rPr lang="de-DE" sz="2000" dirty="0" smtClean="0">
                    <a:solidFill>
                      <a:srgbClr val="002060"/>
                    </a:solidFill>
                  </a:rPr>
                  <a:t> </a:t>
                </a:r>
                <a:r>
                  <a:rPr lang="de-DE" sz="2000" dirty="0" err="1" smtClean="0">
                    <a:solidFill>
                      <a:srgbClr val="002060"/>
                    </a:solidFill>
                  </a:rPr>
                  <a:t>of</a:t>
                </a:r>
                <a:r>
                  <a:rPr lang="de-DE" sz="2000" dirty="0" smtClean="0">
                    <a:solidFill>
                      <a:srgbClr val="002060"/>
                    </a:solidFill>
                  </a:rPr>
                  <a:t> breakdown </a:t>
                </a:r>
                <a:r>
                  <a:rPr lang="de-DE" sz="2000" dirty="0" err="1" smtClean="0">
                    <a:solidFill>
                      <a:srgbClr val="002060"/>
                    </a:solidFill>
                  </a:rPr>
                  <a:t>condition</a:t>
                </a:r>
                <a:r>
                  <a:rPr lang="de-DE" sz="2000" dirty="0" smtClean="0">
                    <a:solidFill>
                      <a:srgbClr val="002060"/>
                    </a:solidFill>
                  </a:rPr>
                  <a:t> (</a:t>
                </a:r>
                <a:r>
                  <a:rPr lang="de-DE" sz="2000" dirty="0" err="1" smtClean="0">
                    <a:solidFill>
                      <a:srgbClr val="002060"/>
                    </a:solidFill>
                  </a:rPr>
                  <a:t>U</a:t>
                </a:r>
                <a:r>
                  <a:rPr lang="de-DE" sz="2000" baseline="-25000" dirty="0" err="1" smtClean="0">
                    <a:solidFill>
                      <a:srgbClr val="002060"/>
                    </a:solidFill>
                  </a:rPr>
                  <a:t>Br</a:t>
                </a:r>
                <a:r>
                  <a:rPr lang="de-DE" sz="2000" dirty="0" smtClean="0">
                    <a:solidFill>
                      <a:srgbClr val="002060"/>
                    </a:solidFill>
                  </a:rPr>
                  <a:t> ) </a:t>
                </a:r>
                <a:r>
                  <a:rPr lang="de-DE" sz="2000" dirty="0" err="1" smtClean="0">
                    <a:solidFill>
                      <a:srgbClr val="002060"/>
                    </a:solidFill>
                  </a:rPr>
                  <a:t>given</a:t>
                </a:r>
                <a:r>
                  <a:rPr lang="de-DE" sz="2000" dirty="0" smtClean="0">
                    <a:solidFill>
                      <a:srgbClr val="002060"/>
                    </a:solidFill>
                  </a:rPr>
                  <a:t> </a:t>
                </a:r>
                <a:r>
                  <a:rPr lang="de-DE" sz="2000" dirty="0" err="1" smtClean="0">
                    <a:solidFill>
                      <a:srgbClr val="002060"/>
                    </a:solidFill>
                  </a:rPr>
                  <a:t>by</a:t>
                </a:r>
                <a:r>
                  <a:rPr lang="de-DE" sz="2000" dirty="0" smtClean="0">
                    <a:solidFill>
                      <a:srgbClr val="002060"/>
                    </a:solidFill>
                  </a:rPr>
                  <a:t> </a:t>
                </a:r>
                <a:r>
                  <a:rPr lang="de-DE" sz="2000" dirty="0" err="1" smtClean="0">
                    <a:solidFill>
                      <a:srgbClr val="002060"/>
                    </a:solidFill>
                  </a:rPr>
                  <a:t>manufacturer</a:t>
                </a:r>
                <a:r>
                  <a:rPr lang="de-DE" sz="2000" dirty="0" smtClean="0">
                    <a:solidFill>
                      <a:srgbClr val="002060"/>
                    </a:solidFill>
                  </a:rPr>
                  <a:t>: </a:t>
                </a:r>
                <a:r>
                  <a:rPr lang="de-DE" sz="2000" dirty="0" err="1" smtClean="0">
                    <a:solidFill>
                      <a:srgbClr val="002060"/>
                    </a:solidFill>
                  </a:rPr>
                  <a:t>U</a:t>
                </a:r>
                <a:r>
                  <a:rPr lang="de-DE" sz="2000" baseline="-25000" dirty="0" err="1" smtClean="0">
                    <a:solidFill>
                      <a:srgbClr val="002060"/>
                    </a:solidFill>
                  </a:rPr>
                  <a:t>br</a:t>
                </a:r>
                <a:r>
                  <a:rPr lang="de-DE" sz="2000" dirty="0" smtClean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de-DE" sz="2000" i="1" smtClean="0">
                        <a:solidFill>
                          <a:srgbClr val="002060"/>
                        </a:solidFill>
                        <a:latin typeface="Cambria Math"/>
                        <a:ea typeface="Cambria Math" panose="02040503050406030204" pitchFamily="18" charset="0"/>
                      </a:rPr>
                      <m:t>≝</m:t>
                    </m:r>
                  </m:oMath>
                </a14:m>
                <a:r>
                  <a:rPr lang="de-DE" sz="2000" dirty="0" smtClean="0">
                    <a:solidFill>
                      <a:srgbClr val="002060"/>
                    </a:solidFill>
                  </a:rPr>
                  <a:t>  </a:t>
                </a:r>
                <a:r>
                  <a:rPr lang="de-DE" sz="2000" dirty="0" err="1" smtClean="0">
                    <a:solidFill>
                      <a:srgbClr val="002060"/>
                    </a:solidFill>
                  </a:rPr>
                  <a:t>U</a:t>
                </a:r>
                <a:r>
                  <a:rPr lang="de-DE" sz="2000" baseline="-25000" dirty="0" err="1" smtClean="0">
                    <a:solidFill>
                      <a:srgbClr val="002060"/>
                    </a:solidFill>
                  </a:rPr>
                  <a:t>bias</a:t>
                </a:r>
                <a:r>
                  <a:rPr lang="de-DE" sz="2000" dirty="0" smtClean="0">
                    <a:solidFill>
                      <a:srgbClr val="002060"/>
                    </a:solidFill>
                  </a:rPr>
                  <a:t> @ </a:t>
                </a:r>
                <a:r>
                  <a:rPr lang="de-DE" sz="2000" dirty="0" err="1" smtClean="0">
                    <a:solidFill>
                      <a:srgbClr val="002060"/>
                    </a:solidFill>
                  </a:rPr>
                  <a:t>I</a:t>
                </a:r>
                <a:r>
                  <a:rPr lang="de-DE" sz="2000" baseline="-25000" dirty="0" err="1" smtClean="0">
                    <a:solidFill>
                      <a:srgbClr val="002060"/>
                    </a:solidFill>
                  </a:rPr>
                  <a:t>d</a:t>
                </a:r>
                <a:r>
                  <a:rPr lang="de-DE" sz="2000" dirty="0" smtClean="0">
                    <a:solidFill>
                      <a:srgbClr val="002060"/>
                    </a:solidFill>
                  </a:rPr>
                  <a:t> = 100 </a:t>
                </a:r>
                <a:r>
                  <a:rPr lang="de-DE" sz="2000" dirty="0" smtClean="0">
                    <a:solidFill>
                      <a:srgbClr val="002060"/>
                    </a:solidFill>
                    <a:sym typeface="Symbol" panose="05050102010706020507" pitchFamily="18" charset="2"/>
                  </a:rPr>
                  <a:t>A)</a:t>
                </a:r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de-DE" sz="2000" dirty="0" err="1" smtClean="0">
                    <a:solidFill>
                      <a:srgbClr val="002060"/>
                    </a:solidFill>
                    <a:sym typeface="Symbol" panose="05050102010706020507" pitchFamily="18" charset="2"/>
                  </a:rPr>
                  <a:t>Extraction</a:t>
                </a:r>
                <a:r>
                  <a:rPr lang="de-DE" sz="2000" dirty="0" smtClean="0">
                    <a:solidFill>
                      <a:srgbClr val="002060"/>
                    </a:solidFill>
                    <a:sym typeface="Symbol" panose="05050102010706020507" pitchFamily="18" charset="2"/>
                  </a:rPr>
                  <a:t> </a:t>
                </a:r>
                <a:r>
                  <a:rPr lang="de-DE" sz="2000" dirty="0" err="1" smtClean="0">
                    <a:solidFill>
                      <a:srgbClr val="002060"/>
                    </a:solidFill>
                    <a:sym typeface="Symbol" panose="05050102010706020507" pitchFamily="18" charset="2"/>
                  </a:rPr>
                  <a:t>of</a:t>
                </a:r>
                <a:r>
                  <a:rPr lang="de-DE" sz="2000" dirty="0" smtClean="0">
                    <a:solidFill>
                      <a:srgbClr val="002060"/>
                    </a:solidFill>
                    <a:sym typeface="Symbol" panose="05050102010706020507" pitchFamily="18" charset="2"/>
                  </a:rPr>
                  <a:t> </a:t>
                </a:r>
                <a:r>
                  <a:rPr lang="de-DE" sz="2000" dirty="0" err="1" smtClean="0">
                    <a:solidFill>
                      <a:srgbClr val="002060"/>
                    </a:solidFill>
                    <a:sym typeface="Symbol" panose="05050102010706020507" pitchFamily="18" charset="2"/>
                  </a:rPr>
                  <a:t>doping</a:t>
                </a:r>
                <a:r>
                  <a:rPr lang="de-DE" sz="2000" dirty="0" smtClean="0">
                    <a:solidFill>
                      <a:srgbClr val="002060"/>
                    </a:solidFill>
                    <a:sym typeface="Symbol" panose="05050102010706020507" pitchFamily="18" charset="2"/>
                  </a:rPr>
                  <a:t> </a:t>
                </a:r>
                <a:r>
                  <a:rPr lang="de-DE" sz="2000" dirty="0" err="1" smtClean="0">
                    <a:solidFill>
                      <a:srgbClr val="002060"/>
                    </a:solidFill>
                    <a:sym typeface="Symbol" panose="05050102010706020507" pitchFamily="18" charset="2"/>
                  </a:rPr>
                  <a:t>profile</a:t>
                </a:r>
                <a:endParaRPr lang="de-DE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6" name="Textfeld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821" y="1239511"/>
                <a:ext cx="10109915" cy="2585323"/>
              </a:xfrm>
              <a:prstGeom prst="rect">
                <a:avLst/>
              </a:prstGeom>
              <a:blipFill rotWithShape="1">
                <a:blip r:embed="rId2"/>
                <a:stretch>
                  <a:fillRect l="-904" t="-1887" b="-141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904821" y="4276026"/>
                <a:ext cx="7738080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2400" dirty="0" smtClean="0">
                    <a:solidFill>
                      <a:srgbClr val="002060"/>
                    </a:solidFill>
                  </a:rPr>
                  <a:t>Technical </a:t>
                </a:r>
                <a:r>
                  <a:rPr lang="de-DE" sz="2400" dirty="0" err="1" smtClean="0">
                    <a:solidFill>
                      <a:srgbClr val="002060"/>
                    </a:solidFill>
                  </a:rPr>
                  <a:t>specifications</a:t>
                </a:r>
                <a:r>
                  <a:rPr lang="de-DE" sz="2400" dirty="0" smtClean="0">
                    <a:solidFill>
                      <a:srgbClr val="002060"/>
                    </a:solidFill>
                  </a:rPr>
                  <a:t> at 20 °C: </a:t>
                </a:r>
              </a:p>
              <a:p>
                <a:r>
                  <a:rPr lang="de-DE" sz="2000" dirty="0" smtClean="0">
                    <a:solidFill>
                      <a:srgbClr val="002060"/>
                    </a:solidFill>
                  </a:rPr>
                  <a:t>max. Terminal </a:t>
                </a:r>
                <a:r>
                  <a:rPr lang="de-DE" sz="2000" dirty="0" err="1" smtClean="0">
                    <a:solidFill>
                      <a:srgbClr val="002060"/>
                    </a:solidFill>
                  </a:rPr>
                  <a:t>capacitance</a:t>
                </a:r>
                <a:r>
                  <a:rPr lang="de-DE" sz="2000" dirty="0" smtClean="0">
                    <a:solidFill>
                      <a:srgbClr val="002060"/>
                    </a:solidFill>
                  </a:rPr>
                  <a:t> @ M = 50 </a:t>
                </a:r>
                <a:r>
                  <a:rPr lang="de-DE" sz="2000" dirty="0" err="1" smtClean="0">
                    <a:solidFill>
                      <a:srgbClr val="002060"/>
                    </a:solidFill>
                  </a:rPr>
                  <a:t>and</a:t>
                </a:r>
                <a:r>
                  <a:rPr lang="de-DE" sz="2000" dirty="0" smtClean="0">
                    <a:solidFill>
                      <a:srgbClr val="002060"/>
                    </a:solidFill>
                  </a:rPr>
                  <a:t> </a:t>
                </a:r>
                <a:r>
                  <a:rPr lang="de-DE" sz="2000" dirty="0" err="1" smtClean="0">
                    <a:solidFill>
                      <a:srgbClr val="002060"/>
                    </a:solidFill>
                  </a:rPr>
                  <a:t>with</a:t>
                </a:r>
                <a:r>
                  <a:rPr lang="de-DE" sz="2000" dirty="0" smtClean="0">
                    <a:solidFill>
                      <a:srgbClr val="002060"/>
                    </a:solidFill>
                  </a:rPr>
                  <a:t> f = 100 kHz:  </a:t>
                </a:r>
                <a:r>
                  <a:rPr lang="de-DE" sz="2400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 </a:t>
                </a:r>
                <a14:m>
                  <m:oMath xmlns:m="http://schemas.openxmlformats.org/officeDocument/2006/math">
                    <m:r>
                      <a:rPr lang="de-DE" sz="2400" i="1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de-DE" sz="2400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270 </a:t>
                </a:r>
                <a:r>
                  <a:rPr lang="de-DE" sz="2400" dirty="0" err="1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pF</a:t>
                </a:r>
                <a:endParaRPr lang="de-DE" sz="24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821" y="4276026"/>
                <a:ext cx="7738080" cy="830997"/>
              </a:xfrm>
              <a:prstGeom prst="rect">
                <a:avLst/>
              </a:prstGeom>
              <a:blipFill rotWithShape="1">
                <a:blip r:embed="rId3"/>
                <a:stretch>
                  <a:fillRect l="-1181" t="-5839" r="-630" b="-1970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000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 smtClean="0">
                <a:solidFill>
                  <a:prstClr val="black">
                    <a:tint val="75000"/>
                  </a:prstClr>
                </a:solidFill>
              </a:rPr>
              <a:t>08.06.2016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4317868" y="6492875"/>
            <a:ext cx="54099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 smtClean="0"/>
              <a:t>Andrea Wilms – GSI Darmstadt – PANDA EMC Meeting June 2016</a:t>
            </a:r>
          </a:p>
          <a:p>
            <a:endParaRPr lang="de-DE" dirty="0"/>
          </a:p>
        </p:txBody>
      </p:sp>
      <p:sp>
        <p:nvSpPr>
          <p:cNvPr id="5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r"/>
            <a:r>
              <a:rPr lang="de-DE" sz="40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Capacitance</a:t>
            </a:r>
            <a:r>
              <a:rPr lang="de-DE" sz="4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de-DE" sz="40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measurements</a:t>
            </a:r>
            <a:endParaRPr lang="de-DE" sz="4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45" y="912958"/>
            <a:ext cx="7186533" cy="3721227"/>
          </a:xfrm>
          <a:prstGeom prst="rect">
            <a:avLst/>
          </a:prstGeom>
        </p:spPr>
      </p:pic>
      <p:grpSp>
        <p:nvGrpSpPr>
          <p:cNvPr id="12" name="Gruppieren 11"/>
          <p:cNvGrpSpPr/>
          <p:nvPr/>
        </p:nvGrpSpPr>
        <p:grpSpPr>
          <a:xfrm>
            <a:off x="3563849" y="4009011"/>
            <a:ext cx="2399629" cy="1524816"/>
            <a:chOff x="3563849" y="4009011"/>
            <a:chExt cx="2399629" cy="1524816"/>
          </a:xfrm>
        </p:grpSpPr>
        <p:sp>
          <p:nvSpPr>
            <p:cNvPr id="8" name="Ellipse 7"/>
            <p:cNvSpPr/>
            <p:nvPr/>
          </p:nvSpPr>
          <p:spPr>
            <a:xfrm>
              <a:off x="5261113" y="4009011"/>
              <a:ext cx="702365" cy="68458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Textfeld 8"/>
            <p:cNvSpPr txBox="1"/>
            <p:nvPr/>
          </p:nvSpPr>
          <p:spPr>
            <a:xfrm>
              <a:off x="3563849" y="5164495"/>
              <a:ext cx="2048446" cy="36933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Different </a:t>
              </a:r>
              <a:r>
                <a:rPr lang="de-DE" dirty="0">
                  <a:solidFill>
                    <a:srgbClr val="002060"/>
                  </a:solidFill>
                </a:rPr>
                <a:t> </a:t>
              </a:r>
              <a:r>
                <a:rPr lang="de-DE" dirty="0" err="1">
                  <a:solidFill>
                    <a:srgbClr val="002060"/>
                  </a:solidFill>
                </a:rPr>
                <a:t>U</a:t>
              </a:r>
              <a:r>
                <a:rPr lang="de-DE" baseline="-25000" dirty="0" err="1">
                  <a:solidFill>
                    <a:srgbClr val="002060"/>
                  </a:solidFill>
                </a:rPr>
                <a:t>br</a:t>
              </a:r>
              <a:r>
                <a:rPr lang="de-DE" dirty="0">
                  <a:solidFill>
                    <a:srgbClr val="002060"/>
                  </a:solidFill>
                </a:rPr>
                <a:t> </a:t>
              </a:r>
              <a:r>
                <a:rPr lang="de-DE" dirty="0" err="1" smtClean="0">
                  <a:solidFill>
                    <a:srgbClr val="002060"/>
                  </a:solidFill>
                </a:rPr>
                <a:t>values</a:t>
              </a:r>
              <a:endParaRPr lang="de-DE" dirty="0"/>
            </a:p>
          </p:txBody>
        </p:sp>
        <p:cxnSp>
          <p:nvCxnSpPr>
            <p:cNvPr id="11" name="Gerade Verbindung mit Pfeil 10"/>
            <p:cNvCxnSpPr>
              <a:endCxn id="8" idx="3"/>
            </p:cNvCxnSpPr>
            <p:nvPr/>
          </p:nvCxnSpPr>
          <p:spPr>
            <a:xfrm flipV="1">
              <a:off x="5036949" y="4593337"/>
              <a:ext cx="327023" cy="57115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410" y="2764185"/>
            <a:ext cx="6757431" cy="338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484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 smtClean="0">
                <a:solidFill>
                  <a:prstClr val="black">
                    <a:tint val="75000"/>
                  </a:prstClr>
                </a:solidFill>
              </a:rPr>
              <a:t>08.06.2016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4317868" y="6492875"/>
            <a:ext cx="54099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 smtClean="0"/>
              <a:t>Andrea Wilms – GSI Darmstadt – PANDA EMC Meeting June 2016</a:t>
            </a:r>
          </a:p>
          <a:p>
            <a:endParaRPr lang="de-DE" dirty="0"/>
          </a:p>
        </p:txBody>
      </p:sp>
      <p:sp>
        <p:nvSpPr>
          <p:cNvPr id="5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r"/>
            <a:r>
              <a:rPr lang="de-DE" sz="40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Capacitance</a:t>
            </a:r>
            <a:r>
              <a:rPr lang="de-DE" sz="4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de-DE" sz="40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measurements</a:t>
            </a:r>
            <a:endParaRPr lang="de-DE" sz="4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493" y="1154777"/>
            <a:ext cx="9796530" cy="46747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hteck 6"/>
              <p:cNvSpPr>
                <a:spLocks/>
              </p:cNvSpPr>
              <p:nvPr/>
            </p:nvSpPr>
            <p:spPr>
              <a:xfrm>
                <a:off x="7033203" y="3600651"/>
                <a:ext cx="2847323" cy="76944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de-DE" sz="4400" dirty="0" smtClean="0">
                    <a:latin typeface="Cambria" charset="0"/>
                    <a:ea typeface="Cambria" charset="0"/>
                    <a:cs typeface="Cambria" charset="0"/>
                  </a:rPr>
                  <a:t> </a:t>
                </a:r>
                <a:r>
                  <a:rPr lang="de-DE" sz="2400" dirty="0" err="1" smtClean="0">
                    <a:latin typeface="Cambria" charset="0"/>
                    <a:ea typeface="Cambria" charset="0"/>
                    <a:cs typeface="Cambria" charset="0"/>
                  </a:rPr>
                  <a:t>C</a:t>
                </a:r>
                <a:r>
                  <a:rPr lang="de-DE" sz="2400" baseline="-25000" dirty="0" err="1" smtClean="0">
                    <a:latin typeface="Cambria" charset="0"/>
                    <a:ea typeface="Cambria" charset="0"/>
                    <a:cs typeface="Cambria" charset="0"/>
                  </a:rPr>
                  <a:t>j</a:t>
                </a:r>
                <a:r>
                  <a:rPr lang="de-DE" sz="2400" dirty="0" smtClean="0">
                    <a:latin typeface="Cambria" charset="0"/>
                    <a:ea typeface="Cambria" charset="0"/>
                    <a:cs typeface="Cambria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g-BG" sz="2400" i="1" smtClean="0">
                            <a:latin typeface="Cambria Math"/>
                            <a:ea typeface="Cambria" charset="0"/>
                            <a:cs typeface="Cambria" charset="0"/>
                          </a:rPr>
                        </m:ctrlPr>
                      </m:fPr>
                      <m:num>
                        <m:r>
                          <a:rPr lang="de-DE" sz="2400" b="0" i="1" smtClean="0">
                            <a:latin typeface="Cambria Math" charset="0"/>
                            <a:ea typeface="Cambria" charset="0"/>
                            <a:cs typeface="Cambria" charset="0"/>
                          </a:rPr>
                          <m:t>𝐶</m:t>
                        </m:r>
                        <m:r>
                          <a:rPr lang="de-DE" sz="2400" b="0" i="1" baseline="-25000" smtClean="0">
                            <a:latin typeface="Cambria Math" charset="0"/>
                            <a:ea typeface="Cambria" charset="0"/>
                            <a:cs typeface="Cambria" charset="0"/>
                          </a:rPr>
                          <m:t>𝑗</m:t>
                        </m:r>
                        <m:r>
                          <a:rPr lang="de-DE" sz="2400" b="0" i="1" smtClean="0">
                            <a:latin typeface="Cambria Math" charset="0"/>
                            <a:ea typeface="Cambria" charset="0"/>
                            <a:cs typeface="Cambria" charset="0"/>
                          </a:rPr>
                          <m:t>(0)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bg-BG" sz="2400" i="1" smtClean="0">
                                <a:latin typeface="Cambria Math"/>
                                <a:ea typeface="Cambria" charset="0"/>
                                <a:cs typeface="Cambria" charset="0"/>
                              </a:rPr>
                            </m:ctrlPr>
                          </m:radPr>
                          <m:deg/>
                          <m:e>
                            <m:r>
                              <a:rPr lang="de-DE" sz="2400" b="0" i="1" smtClean="0">
                                <a:latin typeface="Cambria Math" charset="0"/>
                                <a:ea typeface="Cambria" charset="0"/>
                                <a:cs typeface="Cambria" charset="0"/>
                              </a:rPr>
                              <m:t>1+(</m:t>
                            </m:r>
                            <m:f>
                              <m:fPr>
                                <m:type m:val="lin"/>
                                <m:ctrlPr>
                                  <a:rPr lang="de-DE" sz="2400" b="0" i="1" smtClean="0">
                                    <a:latin typeface="Cambria Math"/>
                                    <a:ea typeface="Cambria" charset="0"/>
                                    <a:cs typeface="Cambria" charset="0"/>
                                  </a:rPr>
                                </m:ctrlPr>
                              </m:fPr>
                              <m:num>
                                <m:r>
                                  <a:rPr lang="de-DE" sz="2400" b="0" i="1" smtClean="0">
                                    <a:latin typeface="Cambria Math" charset="0"/>
                                    <a:ea typeface="Cambria" charset="0"/>
                                    <a:cs typeface="Cambria" charset="0"/>
                                  </a:rPr>
                                  <m:t>𝑈</m:t>
                                </m:r>
                                <m:r>
                                  <a:rPr lang="de-DE" sz="2400" b="0" i="1" baseline="-25000" smtClean="0">
                                    <a:latin typeface="Cambria Math" charset="0"/>
                                    <a:ea typeface="Cambria" charset="0"/>
                                    <a:cs typeface="Cambria" charset="0"/>
                                  </a:rPr>
                                  <m:t>𝑏𝑖𝑎𝑠</m:t>
                                </m:r>
                              </m:num>
                              <m:den>
                                <m:r>
                                  <a:rPr lang="de-DE" sz="2400" b="0" i="1" smtClean="0">
                                    <a:latin typeface="Cambria Math" charset="0"/>
                                    <a:ea typeface="Cambria" charset="0"/>
                                    <a:cs typeface="Cambria" charset="0"/>
                                  </a:rPr>
                                  <m:t>𝑈</m:t>
                                </m:r>
                                <m:r>
                                  <a:rPr lang="de-DE" sz="2400" b="0" i="1" baseline="-25000" smtClean="0">
                                    <a:latin typeface="Cambria Math" charset="0"/>
                                    <a:ea typeface="Cambria" charset="0"/>
                                    <a:cs typeface="Cambria" charset="0"/>
                                  </a:rPr>
                                  <m:t>𝑏𝑖</m:t>
                                </m:r>
                              </m:den>
                            </m:f>
                            <m:r>
                              <a:rPr lang="de-DE" sz="2400" b="0" i="1" smtClean="0">
                                <a:latin typeface="Cambria Math" charset="0"/>
                                <a:ea typeface="Cambria" charset="0"/>
                                <a:cs typeface="Cambria" charset="0"/>
                              </a:rPr>
                              <m:t>)</m:t>
                            </m:r>
                          </m:e>
                        </m:rad>
                      </m:den>
                    </m:f>
                  </m:oMath>
                </a14:m>
                <a:endParaRPr lang="de-DE" sz="2400" dirty="0" smtClean="0">
                  <a:latin typeface="Cambria" charset="0"/>
                  <a:ea typeface="Cambria" charset="0"/>
                  <a:cs typeface="Cambria" charset="0"/>
                </a:endParaRPr>
              </a:p>
            </p:txBody>
          </p:sp>
        </mc:Choice>
        <mc:Fallback xmlns="">
          <p:sp>
            <p:nvSpPr>
              <p:cNvPr id="7" name="Rechteck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3203" y="3600651"/>
                <a:ext cx="2847323" cy="76944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693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 smtClean="0">
                <a:solidFill>
                  <a:prstClr val="black">
                    <a:tint val="75000"/>
                  </a:prstClr>
                </a:solidFill>
              </a:rPr>
              <a:t>08.06.2016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4317868" y="6492875"/>
            <a:ext cx="54099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 smtClean="0"/>
              <a:t>Andrea Wilms – GSI Darmstadt – PANDA EMC Meeting June 2016</a:t>
            </a:r>
          </a:p>
          <a:p>
            <a:endParaRPr lang="de-DE" dirty="0"/>
          </a:p>
        </p:txBody>
      </p:sp>
      <p:sp>
        <p:nvSpPr>
          <p:cNvPr id="5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r"/>
            <a:r>
              <a:rPr lang="de-DE" sz="40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Capacitance</a:t>
            </a:r>
            <a:r>
              <a:rPr lang="de-DE" sz="4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de-DE" sz="40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measurements</a:t>
            </a:r>
            <a:endParaRPr lang="de-DE" sz="4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56" y="1192539"/>
            <a:ext cx="11374315" cy="4526336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7566660" y="2377440"/>
            <a:ext cx="1074421" cy="2851785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7065986" y="5777865"/>
            <a:ext cx="2268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Bias </a:t>
            </a:r>
            <a:r>
              <a:rPr lang="de-DE" dirty="0" err="1" smtClean="0"/>
              <a:t>voltage</a:t>
            </a:r>
            <a:r>
              <a:rPr lang="de-DE" dirty="0" smtClean="0"/>
              <a:t> </a:t>
            </a:r>
            <a:r>
              <a:rPr lang="de-DE" dirty="0" err="1" smtClean="0"/>
              <a:t>area</a:t>
            </a:r>
            <a:r>
              <a:rPr lang="de-DE" dirty="0" smtClean="0"/>
              <a:t> </a:t>
            </a:r>
            <a:r>
              <a:rPr lang="de-DE" dirty="0" err="1" smtClean="0"/>
              <a:t>used</a:t>
            </a:r>
            <a:endParaRPr lang="de-DE" dirty="0"/>
          </a:p>
        </p:txBody>
      </p:sp>
      <p:cxnSp>
        <p:nvCxnSpPr>
          <p:cNvPr id="9" name="Gerade Verbindung mit Pfeil 8"/>
          <p:cNvCxnSpPr/>
          <p:nvPr/>
        </p:nvCxnSpPr>
        <p:spPr>
          <a:xfrm flipV="1">
            <a:off x="7898130" y="5120640"/>
            <a:ext cx="171450" cy="72009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hteck 7"/>
          <p:cNvSpPr/>
          <p:nvPr/>
        </p:nvSpPr>
        <p:spPr>
          <a:xfrm>
            <a:off x="10407015" y="2600325"/>
            <a:ext cx="1318821" cy="2240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1581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 smtClean="0">
                <a:solidFill>
                  <a:prstClr val="black">
                    <a:tint val="75000"/>
                  </a:prstClr>
                </a:solidFill>
              </a:rPr>
              <a:t>08.06.2016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4317868" y="6492875"/>
            <a:ext cx="54099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 smtClean="0"/>
              <a:t>Andrea Wilms – GSI Darmstadt – PANDA EMC Meeting June 2016</a:t>
            </a:r>
          </a:p>
          <a:p>
            <a:endParaRPr lang="de-DE" dirty="0"/>
          </a:p>
        </p:txBody>
      </p:sp>
      <p:sp>
        <p:nvSpPr>
          <p:cNvPr id="5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r"/>
            <a:r>
              <a:rPr lang="de-DE" sz="40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Full</a:t>
            </a:r>
            <a:r>
              <a:rPr lang="de-DE" sz="4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de-DE" sz="40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depletion</a:t>
            </a:r>
            <a:endParaRPr lang="de-DE" sz="4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6" name="Gruppieren 5"/>
          <p:cNvGrpSpPr/>
          <p:nvPr/>
        </p:nvGrpSpPr>
        <p:grpSpPr>
          <a:xfrm>
            <a:off x="7936126" y="991048"/>
            <a:ext cx="3351385" cy="5065929"/>
            <a:chOff x="742460" y="1065847"/>
            <a:chExt cx="3351385" cy="5065929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5815" y="1065847"/>
              <a:ext cx="3288030" cy="1137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6776" y="2312671"/>
              <a:ext cx="3019424" cy="1166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460" y="3729988"/>
              <a:ext cx="3268056" cy="2196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feld 11"/>
            <p:cNvSpPr txBox="1"/>
            <p:nvPr/>
          </p:nvSpPr>
          <p:spPr>
            <a:xfrm>
              <a:off x="2065331" y="5823999"/>
              <a:ext cx="76899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 err="1" smtClean="0"/>
                <a:t>Figure</a:t>
              </a:r>
              <a:r>
                <a:rPr lang="de-DE" sz="1400" dirty="0" smtClean="0"/>
                <a:t> 7</a:t>
              </a:r>
              <a:endParaRPr lang="de-DE" sz="1400" dirty="0"/>
            </a:p>
          </p:txBody>
        </p:sp>
      </p:grpSp>
      <p:sp>
        <p:nvSpPr>
          <p:cNvPr id="13" name="Textfeld 12"/>
          <p:cNvSpPr txBox="1"/>
          <p:nvPr/>
        </p:nvSpPr>
        <p:spPr>
          <a:xfrm>
            <a:off x="268780" y="928071"/>
            <a:ext cx="7460697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err="1" smtClean="0"/>
              <a:t>Two</a:t>
            </a:r>
            <a:r>
              <a:rPr lang="de-DE" sz="2000" dirty="0" smtClean="0"/>
              <a:t> different </a:t>
            </a:r>
            <a:r>
              <a:rPr lang="de-DE" sz="2000" dirty="0" err="1" smtClean="0"/>
              <a:t>methods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APD </a:t>
            </a:r>
            <a:r>
              <a:rPr lang="de-DE" sz="2000" dirty="0" err="1" smtClean="0"/>
              <a:t>gain</a:t>
            </a:r>
            <a:r>
              <a:rPr lang="de-DE" sz="2000" dirty="0" smtClean="0"/>
              <a:t> </a:t>
            </a:r>
            <a:r>
              <a:rPr lang="de-DE" sz="2000" dirty="0" err="1" smtClean="0"/>
              <a:t>determination</a:t>
            </a:r>
            <a:r>
              <a:rPr lang="de-DE" sz="2000" dirty="0" smtClean="0"/>
              <a:t> (</a:t>
            </a:r>
            <a:r>
              <a:rPr lang="de-DE" sz="2000" dirty="0" err="1" smtClean="0"/>
              <a:t>without</a:t>
            </a:r>
            <a:r>
              <a:rPr lang="de-DE" sz="2000" dirty="0" smtClean="0"/>
              <a:t> </a:t>
            </a:r>
            <a:r>
              <a:rPr lang="de-DE" sz="2000" dirty="0" err="1" smtClean="0"/>
              <a:t>using</a:t>
            </a:r>
            <a:r>
              <a:rPr lang="de-DE" sz="2000" dirty="0" smtClean="0"/>
              <a:t> </a:t>
            </a:r>
          </a:p>
          <a:p>
            <a:r>
              <a:rPr lang="de-DE" sz="2000" dirty="0" err="1" smtClean="0"/>
              <a:t>radioactive</a:t>
            </a:r>
            <a:r>
              <a:rPr lang="de-DE" sz="2000" dirty="0" smtClean="0"/>
              <a:t> </a:t>
            </a:r>
            <a:r>
              <a:rPr lang="de-DE" sz="2000" dirty="0" err="1" smtClean="0"/>
              <a:t>sources</a:t>
            </a:r>
            <a:r>
              <a:rPr lang="de-DE" sz="2000" dirty="0" smtClean="0"/>
              <a:t>) </a:t>
            </a:r>
            <a:r>
              <a:rPr lang="de-DE" sz="2000" dirty="0" err="1" smtClean="0"/>
              <a:t>are</a:t>
            </a:r>
            <a:r>
              <a:rPr lang="de-DE" sz="2000" dirty="0" smtClean="0"/>
              <a:t> </a:t>
            </a:r>
            <a:r>
              <a:rPr lang="de-DE" sz="2000" dirty="0" err="1" smtClean="0"/>
              <a:t>possible</a:t>
            </a:r>
            <a:r>
              <a:rPr lang="de-DE" sz="2000" dirty="0" smtClean="0"/>
              <a:t>: </a:t>
            </a:r>
            <a:endParaRPr lang="de-DE" sz="2000" dirty="0" smtClean="0"/>
          </a:p>
          <a:p>
            <a:r>
              <a:rPr lang="de-DE" sz="2000" dirty="0" err="1" smtClean="0"/>
              <a:t>continous</a:t>
            </a:r>
            <a:r>
              <a:rPr lang="de-DE" sz="2000" dirty="0" smtClean="0"/>
              <a:t> </a:t>
            </a:r>
            <a:r>
              <a:rPr lang="de-DE" sz="2000" dirty="0" err="1" smtClean="0"/>
              <a:t>and</a:t>
            </a:r>
            <a:r>
              <a:rPr lang="de-DE" sz="2000" dirty="0" smtClean="0"/>
              <a:t> </a:t>
            </a:r>
            <a:r>
              <a:rPr lang="de-DE" sz="2000" dirty="0" err="1" smtClean="0"/>
              <a:t>pulsed</a:t>
            </a:r>
            <a:r>
              <a:rPr lang="de-DE" sz="2000" dirty="0" smtClean="0"/>
              <a:t> light </a:t>
            </a:r>
            <a:r>
              <a:rPr lang="de-DE" sz="2000" dirty="0" err="1" smtClean="0"/>
              <a:t>illumination</a:t>
            </a:r>
            <a:r>
              <a:rPr lang="de-DE" sz="2000" dirty="0" smtClean="0"/>
              <a:t> </a:t>
            </a:r>
          </a:p>
          <a:p>
            <a:endParaRPr lang="de-DE" sz="20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de-DE" sz="20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</a:t>
            </a:r>
            <a:r>
              <a:rPr lang="de-DE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0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know</a:t>
            </a:r>
            <a:r>
              <a:rPr lang="de-DE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0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already</a:t>
            </a:r>
            <a:r>
              <a:rPr lang="de-DE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r>
              <a:rPr lang="de-DE" sz="2000" dirty="0" smtClean="0"/>
              <a:t>A </a:t>
            </a:r>
            <a:r>
              <a:rPr lang="de-DE" sz="2000" dirty="0" err="1" smtClean="0"/>
              <a:t>reference</a:t>
            </a:r>
            <a:r>
              <a:rPr lang="de-DE" sz="2000" dirty="0" smtClean="0"/>
              <a:t> </a:t>
            </a:r>
            <a:r>
              <a:rPr lang="de-DE" sz="2000" dirty="0" err="1" smtClean="0"/>
              <a:t>value</a:t>
            </a:r>
            <a:r>
              <a:rPr lang="de-DE" sz="2000" dirty="0" smtClean="0"/>
              <a:t> </a:t>
            </a:r>
            <a:r>
              <a:rPr lang="de-DE" sz="2000" dirty="0" err="1" smtClean="0"/>
              <a:t>for</a:t>
            </a:r>
            <a:r>
              <a:rPr lang="de-DE" sz="2000" dirty="0" smtClean="0"/>
              <a:t> </a:t>
            </a:r>
            <a:r>
              <a:rPr lang="de-DE" sz="2000" dirty="0" err="1" smtClean="0"/>
              <a:t>gain</a:t>
            </a:r>
            <a:r>
              <a:rPr lang="de-DE" sz="2000" dirty="0" smtClean="0"/>
              <a:t> </a:t>
            </a:r>
            <a:r>
              <a:rPr lang="de-DE" sz="2000" dirty="0" err="1" smtClean="0"/>
              <a:t>normalization</a:t>
            </a:r>
            <a:r>
              <a:rPr lang="de-DE" sz="2000" dirty="0" smtClean="0"/>
              <a:t> </a:t>
            </a:r>
            <a:r>
              <a:rPr lang="de-DE" sz="2000" dirty="0" err="1" smtClean="0"/>
              <a:t>between</a:t>
            </a:r>
            <a:r>
              <a:rPr lang="de-DE" sz="2000" dirty="0" smtClean="0"/>
              <a:t> </a:t>
            </a:r>
            <a:r>
              <a:rPr lang="de-DE" sz="2000" dirty="0" err="1" smtClean="0"/>
              <a:t>these</a:t>
            </a:r>
            <a:r>
              <a:rPr lang="de-DE" sz="2000" dirty="0" smtClean="0"/>
              <a:t> </a:t>
            </a:r>
            <a:r>
              <a:rPr lang="de-DE" sz="2000" dirty="0" err="1" smtClean="0"/>
              <a:t>two</a:t>
            </a:r>
            <a:r>
              <a:rPr lang="de-DE" sz="2000" dirty="0" smtClean="0"/>
              <a:t> </a:t>
            </a:r>
            <a:r>
              <a:rPr lang="de-DE" sz="2000" dirty="0" err="1" smtClean="0"/>
              <a:t>methods</a:t>
            </a:r>
            <a:r>
              <a:rPr lang="de-DE" sz="2000" dirty="0" smtClean="0"/>
              <a:t> </a:t>
            </a:r>
          </a:p>
          <a:p>
            <a:r>
              <a:rPr lang="de-DE" sz="2000" dirty="0" err="1" smtClean="0"/>
              <a:t>is</a:t>
            </a:r>
            <a:r>
              <a:rPr lang="de-DE" sz="2000" dirty="0" smtClean="0"/>
              <a:t> </a:t>
            </a:r>
            <a:r>
              <a:rPr lang="de-DE" sz="2000" dirty="0" err="1" smtClean="0"/>
              <a:t>needed</a:t>
            </a:r>
            <a:r>
              <a:rPr lang="de-DE" sz="2000" dirty="0" smtClean="0"/>
              <a:t> 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335666" y="3666764"/>
            <a:ext cx="54681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Therefore</a:t>
            </a:r>
            <a:r>
              <a:rPr lang="de-DE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de-DE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de-DE" dirty="0"/>
              <a:t>The individual </a:t>
            </a:r>
            <a:r>
              <a:rPr lang="de-DE" dirty="0" err="1"/>
              <a:t>full</a:t>
            </a:r>
            <a:r>
              <a:rPr lang="de-DE" dirty="0"/>
              <a:t> </a:t>
            </a:r>
            <a:r>
              <a:rPr lang="de-DE" dirty="0" err="1"/>
              <a:t>depletion</a:t>
            </a:r>
            <a:r>
              <a:rPr lang="de-DE" dirty="0"/>
              <a:t> </a:t>
            </a:r>
            <a:r>
              <a:rPr lang="de-DE" dirty="0" err="1"/>
              <a:t>voltage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each</a:t>
            </a:r>
            <a:r>
              <a:rPr lang="de-DE" dirty="0"/>
              <a:t> APD </a:t>
            </a:r>
            <a:r>
              <a:rPr lang="de-DE" dirty="0" err="1"/>
              <a:t>should</a:t>
            </a:r>
            <a:r>
              <a:rPr lang="de-DE" dirty="0"/>
              <a:t> </a:t>
            </a:r>
          </a:p>
          <a:p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used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 smtClean="0"/>
              <a:t>reference</a:t>
            </a:r>
            <a:r>
              <a:rPr lang="de-DE" dirty="0" smtClean="0"/>
              <a:t> </a:t>
            </a:r>
            <a:r>
              <a:rPr lang="de-DE" dirty="0" err="1" smtClean="0"/>
              <a:t>point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this</a:t>
            </a:r>
            <a:r>
              <a:rPr lang="de-DE" dirty="0" smtClean="0"/>
              <a:t> </a:t>
            </a:r>
            <a:r>
              <a:rPr lang="de-DE" dirty="0" err="1" smtClean="0"/>
              <a:t>investigation</a:t>
            </a:r>
            <a:r>
              <a:rPr lang="de-DE" dirty="0" smtClean="0"/>
              <a:t>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35031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 smtClean="0">
                <a:solidFill>
                  <a:prstClr val="black">
                    <a:tint val="75000"/>
                  </a:prstClr>
                </a:solidFill>
              </a:rPr>
              <a:t>08.06.2016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4317868" y="6492875"/>
            <a:ext cx="54099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 smtClean="0"/>
              <a:t>Andrea Wilms – GSI Darmstadt – PANDA EMC Meeting June 2016</a:t>
            </a:r>
          </a:p>
          <a:p>
            <a:endParaRPr lang="de-DE" dirty="0"/>
          </a:p>
        </p:txBody>
      </p:sp>
      <p:sp>
        <p:nvSpPr>
          <p:cNvPr id="5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r"/>
            <a:r>
              <a:rPr lang="de-DE" sz="40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Full</a:t>
            </a:r>
            <a:r>
              <a:rPr lang="de-DE" sz="4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40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depletion</a:t>
            </a:r>
            <a:endParaRPr lang="de-DE" sz="4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10" name="Gruppieren 9"/>
          <p:cNvGrpSpPr/>
          <p:nvPr/>
        </p:nvGrpSpPr>
        <p:grpSpPr>
          <a:xfrm>
            <a:off x="6216654" y="1596442"/>
            <a:ext cx="5316184" cy="3802423"/>
            <a:chOff x="1691155" y="1472458"/>
            <a:chExt cx="5316184" cy="3802423"/>
          </a:xfrm>
        </p:grpSpPr>
        <p:grpSp>
          <p:nvGrpSpPr>
            <p:cNvPr id="8" name="Gruppieren 7"/>
            <p:cNvGrpSpPr/>
            <p:nvPr/>
          </p:nvGrpSpPr>
          <p:grpSpPr>
            <a:xfrm>
              <a:off x="1691155" y="1472458"/>
              <a:ext cx="5316184" cy="3802423"/>
              <a:chOff x="5712965" y="1580946"/>
              <a:chExt cx="5316184" cy="3802423"/>
            </a:xfrm>
          </p:grpSpPr>
          <p:pic>
            <p:nvPicPr>
              <p:cNvPr id="2" name="Grafik 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12965" y="1580946"/>
                <a:ext cx="5316184" cy="3802423"/>
              </a:xfrm>
              <a:prstGeom prst="rect">
                <a:avLst/>
              </a:prstGeom>
            </p:spPr>
          </p:pic>
          <p:sp>
            <p:nvSpPr>
              <p:cNvPr id="7" name="Textfeld 6"/>
              <p:cNvSpPr txBox="1"/>
              <p:nvPr/>
            </p:nvSpPr>
            <p:spPr>
              <a:xfrm>
                <a:off x="7154814" y="4618000"/>
                <a:ext cx="5341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2000" dirty="0" smtClean="0">
                    <a:solidFill>
                      <a:srgbClr val="0070C0"/>
                    </a:solidFill>
                  </a:rPr>
                  <a:t>U</a:t>
                </a:r>
                <a:r>
                  <a:rPr lang="de-DE" sz="2000" baseline="-25000" dirty="0" smtClean="0">
                    <a:solidFill>
                      <a:srgbClr val="0070C0"/>
                    </a:solidFill>
                  </a:rPr>
                  <a:t>FD</a:t>
                </a:r>
                <a:endParaRPr lang="de-DE" sz="2000" baseline="-25000" dirty="0">
                  <a:solidFill>
                    <a:srgbClr val="0070C0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feld 8"/>
                <p:cNvSpPr txBox="1"/>
                <p:nvPr/>
              </p:nvSpPr>
              <p:spPr>
                <a:xfrm>
                  <a:off x="3667125" y="2686819"/>
                  <a:ext cx="2243563" cy="461665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de-DE" sz="1200" b="1" dirty="0" smtClean="0">
                      <a:solidFill>
                        <a:srgbClr val="FF0000"/>
                      </a:solidFill>
                    </a:rPr>
                    <a:t>Start </a:t>
                  </a:r>
                  <a:r>
                    <a:rPr lang="de-DE" sz="1200" b="1" dirty="0" err="1" smtClean="0">
                      <a:solidFill>
                        <a:srgbClr val="FF0000"/>
                      </a:solidFill>
                    </a:rPr>
                    <a:t>of</a:t>
                  </a:r>
                  <a:r>
                    <a:rPr lang="de-DE" sz="1200" b="1" dirty="0" smtClean="0">
                      <a:solidFill>
                        <a:srgbClr val="FF0000"/>
                      </a:solidFill>
                    </a:rPr>
                    <a:t> </a:t>
                  </a:r>
                  <a:r>
                    <a:rPr lang="de-DE" sz="1200" b="1" dirty="0" err="1" smtClean="0">
                      <a:solidFill>
                        <a:srgbClr val="FF0000"/>
                      </a:solidFill>
                    </a:rPr>
                    <a:t>full</a:t>
                  </a:r>
                  <a:r>
                    <a:rPr lang="de-DE" sz="1200" b="1" dirty="0" smtClean="0">
                      <a:solidFill>
                        <a:srgbClr val="FF0000"/>
                      </a:solidFill>
                    </a:rPr>
                    <a:t> </a:t>
                  </a:r>
                  <a:r>
                    <a:rPr lang="de-DE" sz="1200" b="1" dirty="0" err="1" smtClean="0">
                      <a:solidFill>
                        <a:srgbClr val="FF0000"/>
                      </a:solidFill>
                    </a:rPr>
                    <a:t>depletion</a:t>
                  </a:r>
                  <a:r>
                    <a:rPr lang="de-DE" sz="1200" b="1" dirty="0" smtClean="0">
                      <a:solidFill>
                        <a:srgbClr val="FF0000"/>
                      </a:solidFill>
                    </a:rPr>
                    <a:t> </a:t>
                  </a:r>
                  <a:r>
                    <a:rPr lang="de-DE" sz="1200" b="1" dirty="0" err="1" smtClean="0">
                      <a:solidFill>
                        <a:srgbClr val="FF0000"/>
                      </a:solidFill>
                    </a:rPr>
                    <a:t>plateau</a:t>
                  </a:r>
                  <a:r>
                    <a:rPr lang="de-DE" sz="1200" b="1" dirty="0" smtClean="0">
                      <a:solidFill>
                        <a:srgbClr val="FF0000"/>
                      </a:solidFill>
                    </a:rPr>
                    <a:t> @</a:t>
                  </a:r>
                </a:p>
                <a:p>
                  <a:r>
                    <a:rPr lang="de-DE" sz="1200" b="1" dirty="0" err="1" smtClean="0">
                      <a:solidFill>
                        <a:srgbClr val="FF0000"/>
                      </a:solidFill>
                    </a:rPr>
                    <a:t>Capacitance</a:t>
                  </a:r>
                  <a:r>
                    <a:rPr lang="de-DE" sz="1200" b="1" dirty="0" smtClean="0">
                      <a:solidFill>
                        <a:srgbClr val="FF0000"/>
                      </a:solidFill>
                    </a:rPr>
                    <a:t> </a:t>
                  </a:r>
                  <a:r>
                    <a:rPr lang="de-DE" sz="1200" b="1" dirty="0" err="1" smtClean="0">
                      <a:solidFill>
                        <a:srgbClr val="FF0000"/>
                      </a:solidFill>
                    </a:rPr>
                    <a:t>Ratios</a:t>
                  </a:r>
                  <a:r>
                    <a:rPr lang="de-DE" sz="1200" b="1" dirty="0" smtClean="0">
                      <a:solidFill>
                        <a:srgbClr val="FF0000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de-DE" sz="1200" b="1" i="1" dirty="0" smtClean="0">
                          <a:solidFill>
                            <a:srgbClr val="FF0000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≥</m:t>
                      </m:r>
                    </m:oMath>
                  </a14:m>
                  <a:r>
                    <a:rPr lang="de-DE" sz="1200" b="1" dirty="0" smtClean="0">
                      <a:solidFill>
                        <a:srgbClr val="FF0000"/>
                      </a:solidFill>
                    </a:rPr>
                    <a:t> 0.9995</a:t>
                  </a:r>
                  <a:endParaRPr lang="de-DE" sz="12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Textfeld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67125" y="2686819"/>
                  <a:ext cx="2243563" cy="461665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272" b="-9211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2" name="Textfeld 11"/>
          <p:cNvSpPr txBox="1"/>
          <p:nvPr/>
        </p:nvSpPr>
        <p:spPr>
          <a:xfrm>
            <a:off x="495946" y="1627676"/>
            <a:ext cx="55311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Determination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dirty="0" err="1" smtClean="0"/>
              <a:t>full</a:t>
            </a:r>
            <a:r>
              <a:rPr lang="de-DE" sz="2400" dirty="0" smtClean="0"/>
              <a:t> </a:t>
            </a:r>
            <a:r>
              <a:rPr lang="de-DE" sz="2400" dirty="0" err="1" smtClean="0"/>
              <a:t>depletion</a:t>
            </a:r>
            <a:r>
              <a:rPr lang="de-DE" sz="2400" dirty="0" smtClean="0"/>
              <a:t> </a:t>
            </a:r>
            <a:r>
              <a:rPr lang="de-DE" sz="2400" dirty="0" err="1" smtClean="0"/>
              <a:t>voltage</a:t>
            </a:r>
            <a:r>
              <a:rPr lang="de-DE" sz="2400" dirty="0" smtClean="0"/>
              <a:t> U</a:t>
            </a:r>
            <a:r>
              <a:rPr lang="de-DE" sz="2400" baseline="-25000" dirty="0" smtClean="0"/>
              <a:t>FD</a:t>
            </a:r>
            <a:endParaRPr lang="de-DE" sz="2400" baseline="-25000" dirty="0"/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17" y="2565118"/>
            <a:ext cx="5785359" cy="2760695"/>
          </a:xfrm>
          <a:prstGeom prst="rect">
            <a:avLst/>
          </a:prstGeom>
        </p:spPr>
      </p:pic>
      <p:sp>
        <p:nvSpPr>
          <p:cNvPr id="15" name="Ellipse 14"/>
          <p:cNvSpPr/>
          <p:nvPr/>
        </p:nvSpPr>
        <p:spPr>
          <a:xfrm>
            <a:off x="4076058" y="3012872"/>
            <a:ext cx="581383" cy="55174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7" name="Gerade Verbindung mit Pfeil 16"/>
          <p:cNvCxnSpPr>
            <a:stCxn id="15" idx="7"/>
          </p:cNvCxnSpPr>
          <p:nvPr/>
        </p:nvCxnSpPr>
        <p:spPr>
          <a:xfrm flipV="1">
            <a:off x="4572299" y="2565118"/>
            <a:ext cx="1905993" cy="528555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0834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 smtClean="0">
                <a:solidFill>
                  <a:prstClr val="black">
                    <a:tint val="75000"/>
                  </a:prstClr>
                </a:solidFill>
              </a:rPr>
              <a:t>08.06.2016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4317868" y="6492875"/>
            <a:ext cx="54099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 smtClean="0"/>
              <a:t>Andrea Wilms – GSI Darmstadt – PANDA EMC Meeting June 2016</a:t>
            </a:r>
          </a:p>
          <a:p>
            <a:endParaRPr lang="de-DE" dirty="0"/>
          </a:p>
        </p:txBody>
      </p:sp>
      <p:sp>
        <p:nvSpPr>
          <p:cNvPr id="5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r"/>
            <a:r>
              <a:rPr lang="de-DE" sz="40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Full</a:t>
            </a:r>
            <a:r>
              <a:rPr lang="de-DE" sz="4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40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depletion</a:t>
            </a:r>
            <a:endParaRPr lang="de-DE" sz="4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54" y="1404620"/>
            <a:ext cx="5091203" cy="4550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5015" y="1208405"/>
            <a:ext cx="4766382" cy="474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1817370" y="896620"/>
            <a:ext cx="3416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194 APD </a:t>
            </a:r>
            <a:r>
              <a:rPr lang="de-DE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samples</a:t>
            </a:r>
            <a:r>
              <a:rPr lang="de-DE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measured</a:t>
            </a:r>
            <a:r>
              <a:rPr lang="de-DE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so </a:t>
            </a:r>
            <a:r>
              <a:rPr lang="de-DE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far</a:t>
            </a:r>
            <a:r>
              <a:rPr lang="de-DE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de-DE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8025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 smtClean="0">
                <a:solidFill>
                  <a:prstClr val="black">
                    <a:tint val="75000"/>
                  </a:prstClr>
                </a:solidFill>
              </a:rPr>
              <a:t>08.06.2016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4317868" y="6492875"/>
            <a:ext cx="54099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 smtClean="0"/>
              <a:t>Andrea Wilms – GSI Darmstadt – PANDA EMC Meeting June 2016</a:t>
            </a:r>
          </a:p>
          <a:p>
            <a:endParaRPr lang="de-DE" dirty="0"/>
          </a:p>
        </p:txBody>
      </p:sp>
      <p:sp>
        <p:nvSpPr>
          <p:cNvPr id="5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r"/>
            <a:r>
              <a:rPr lang="de-DE" sz="40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Full</a:t>
            </a:r>
            <a:r>
              <a:rPr lang="de-DE" sz="4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40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depletion</a:t>
            </a:r>
            <a:endParaRPr lang="de-DE" sz="4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2050" name="Picture 2" descr="D:\Screening_Validierung\Capacitance\Kapazitaets_Interpretation\Merkwuerdiges_Breakdown_Verhalten_Check\1305013897_fai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929" y="1551032"/>
            <a:ext cx="2545690" cy="1889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794385" y="1121926"/>
            <a:ext cx="1662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SN 1305103897</a:t>
            </a:r>
            <a:endParaRPr lang="de-DE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904" r="11904"/>
          <a:stretch/>
        </p:blipFill>
        <p:spPr bwMode="auto">
          <a:xfrm>
            <a:off x="-217170" y="3594099"/>
            <a:ext cx="3537720" cy="2160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D:\Screening_Validierung\Capacitance\Kapazitaets_Interpretation\Merkwuerdiges_Breakdown_Verhalten_Check\1703018578_fai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0550" y="1551032"/>
            <a:ext cx="2545690" cy="1889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294" r="12294"/>
          <a:stretch/>
        </p:blipFill>
        <p:spPr bwMode="auto">
          <a:xfrm>
            <a:off x="2745050" y="3601657"/>
            <a:ext cx="3582296" cy="2153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feld 11"/>
          <p:cNvSpPr txBox="1"/>
          <p:nvPr/>
        </p:nvSpPr>
        <p:spPr>
          <a:xfrm>
            <a:off x="3704880" y="1113920"/>
            <a:ext cx="1662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SN 1703018749</a:t>
            </a:r>
            <a:endParaRPr lang="de-DE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4" name="Picture 6" descr="D:\Screening_Validierung\Capacitance\Kapazitaets_Interpretation\Merkwuerdiges_Breakdown_Verhalten_Check\1715019518_ok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307" y="1551032"/>
            <a:ext cx="2545690" cy="1889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feld 13"/>
          <p:cNvSpPr txBox="1"/>
          <p:nvPr/>
        </p:nvSpPr>
        <p:spPr>
          <a:xfrm>
            <a:off x="6706834" y="1081654"/>
            <a:ext cx="1662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SN 1715019518</a:t>
            </a:r>
            <a:endParaRPr lang="de-DE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294" r="12294"/>
          <a:stretch/>
        </p:blipFill>
        <p:spPr bwMode="auto">
          <a:xfrm>
            <a:off x="5688167" y="3607949"/>
            <a:ext cx="3571828" cy="2147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44" r="11544"/>
          <a:stretch/>
        </p:blipFill>
        <p:spPr bwMode="auto">
          <a:xfrm>
            <a:off x="8535600" y="2505976"/>
            <a:ext cx="3110308" cy="1869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9161610" y="1600032"/>
            <a:ext cx="23905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APD outside </a:t>
            </a:r>
            <a:r>
              <a:rPr lang="de-DE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specs</a:t>
            </a:r>
            <a:r>
              <a:rPr lang="de-DE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r>
              <a:rPr lang="de-DE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reached</a:t>
            </a:r>
            <a:r>
              <a:rPr lang="de-DE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</a:t>
            </a:r>
            <a:r>
              <a:rPr lang="de-DE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</a:t>
            </a:r>
            <a:r>
              <a:rPr lang="de-DE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accident</a:t>
            </a:r>
            <a:r>
              <a:rPr lang="de-DE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r>
              <a:rPr lang="de-DE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</a:t>
            </a:r>
            <a:r>
              <a:rPr lang="de-DE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</a:t>
            </a:r>
            <a:r>
              <a:rPr lang="de-DE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de-DE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delivery</a:t>
            </a:r>
            <a:endParaRPr lang="de-DE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9" name="Gerade Verbindung mit Pfeil 8"/>
          <p:cNvCxnSpPr/>
          <p:nvPr/>
        </p:nvCxnSpPr>
        <p:spPr>
          <a:xfrm>
            <a:off x="9514390" y="2448046"/>
            <a:ext cx="625033" cy="862313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3871731" y="5822065"/>
            <a:ext cx="3094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</a:t>
            </a:r>
            <a:r>
              <a:rPr lang="de-DE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de-DE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them</a:t>
            </a:r>
            <a:r>
              <a:rPr lang="de-DE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inside</a:t>
            </a:r>
            <a:r>
              <a:rPr lang="de-DE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techn. </a:t>
            </a:r>
            <a:r>
              <a:rPr lang="de-DE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specs</a:t>
            </a:r>
            <a:r>
              <a:rPr lang="de-DE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de-DE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3581900" y="814856"/>
            <a:ext cx="202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„</a:t>
            </a:r>
            <a:r>
              <a:rPr lang="de-DE" dirty="0" err="1" smtClean="0"/>
              <a:t>Ground</a:t>
            </a:r>
            <a:r>
              <a:rPr lang="de-DE" dirty="0" smtClean="0"/>
              <a:t>“ </a:t>
            </a:r>
            <a:r>
              <a:rPr lang="de-DE" dirty="0" err="1" smtClean="0"/>
              <a:t>bonding</a:t>
            </a:r>
            <a:r>
              <a:rPr lang="de-DE" dirty="0" smtClean="0"/>
              <a:t>: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7112643" y="4007210"/>
            <a:ext cx="1515543" cy="307777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de-DE" sz="1400" dirty="0" smtClean="0"/>
              <a:t>„</a:t>
            </a:r>
            <a:r>
              <a:rPr lang="de-DE" sz="1400" dirty="0" err="1" smtClean="0"/>
              <a:t>Usual</a:t>
            </a:r>
            <a:r>
              <a:rPr lang="de-DE" sz="1400" dirty="0" smtClean="0"/>
              <a:t>“ </a:t>
            </a:r>
            <a:r>
              <a:rPr lang="de-DE" sz="1400" dirty="0" err="1" smtClean="0"/>
              <a:t>behaviour</a:t>
            </a:r>
            <a:endParaRPr lang="de-DE" sz="1400" dirty="0"/>
          </a:p>
        </p:txBody>
      </p:sp>
      <p:sp>
        <p:nvSpPr>
          <p:cNvPr id="20" name="Textfeld 19"/>
          <p:cNvSpPr txBox="1"/>
          <p:nvPr/>
        </p:nvSpPr>
        <p:spPr>
          <a:xfrm>
            <a:off x="2537976" y="3612247"/>
            <a:ext cx="1704697" cy="307777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de-DE" sz="1400" dirty="0" smtClean="0"/>
              <a:t>„</a:t>
            </a:r>
            <a:r>
              <a:rPr lang="de-DE" sz="1400" dirty="0" err="1" smtClean="0"/>
              <a:t>Unusual</a:t>
            </a:r>
            <a:r>
              <a:rPr lang="de-DE" sz="1400" dirty="0" smtClean="0"/>
              <a:t>“ </a:t>
            </a:r>
            <a:r>
              <a:rPr lang="de-DE" sz="1400" dirty="0" err="1" smtClean="0"/>
              <a:t>behaviour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2193948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4" grpId="0"/>
      <p:bldP spid="6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Design_PANDA_EMC_Meetings</Template>
  <TotalTime>0</TotalTime>
  <Words>554</Words>
  <Application>Microsoft Office PowerPoint</Application>
  <PresentationFormat>Benutzerdefiniert</PresentationFormat>
  <Paragraphs>84</Paragraphs>
  <Slides>12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3" baseType="lpstr">
      <vt:lpstr>Office Theme</vt:lpstr>
      <vt:lpstr>News from  APD screening  @ </vt:lpstr>
      <vt:lpstr>Capacitance measurements</vt:lpstr>
      <vt:lpstr>Capacitance measurements</vt:lpstr>
      <vt:lpstr>Capacitance measurements</vt:lpstr>
      <vt:lpstr>Capacitance measurements</vt:lpstr>
      <vt:lpstr>Full depletion</vt:lpstr>
      <vt:lpstr>Full depletion</vt:lpstr>
      <vt:lpstr>Full depletion</vt:lpstr>
      <vt:lpstr>Full depletion</vt:lpstr>
      <vt:lpstr>Doping profile</vt:lpstr>
      <vt:lpstr>Doping profile</vt:lpstr>
      <vt:lpstr>PowerPoint-Präsentation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Andrea Wilms</dc:creator>
  <cp:lastModifiedBy>Wilms, Andrea Dr.</cp:lastModifiedBy>
  <cp:revision>59</cp:revision>
  <dcterms:created xsi:type="dcterms:W3CDTF">2016-06-05T13:32:35Z</dcterms:created>
  <dcterms:modified xsi:type="dcterms:W3CDTF">2016-06-08T05:33:20Z</dcterms:modified>
</cp:coreProperties>
</file>