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1"/>
  </p:sldMasterIdLst>
  <p:notesMasterIdLst>
    <p:notesMasterId r:id="rId44"/>
  </p:notesMasterIdLst>
  <p:handoutMasterIdLst>
    <p:handoutMasterId r:id="rId45"/>
  </p:handoutMasterIdLst>
  <p:sldIdLst>
    <p:sldId id="262" r:id="rId2"/>
    <p:sldId id="401" r:id="rId3"/>
    <p:sldId id="487" r:id="rId4"/>
    <p:sldId id="484" r:id="rId5"/>
    <p:sldId id="446" r:id="rId6"/>
    <p:sldId id="447" r:id="rId7"/>
    <p:sldId id="448" r:id="rId8"/>
    <p:sldId id="449" r:id="rId9"/>
    <p:sldId id="450" r:id="rId10"/>
    <p:sldId id="451" r:id="rId11"/>
    <p:sldId id="453" r:id="rId12"/>
    <p:sldId id="455" r:id="rId13"/>
    <p:sldId id="452" r:id="rId14"/>
    <p:sldId id="454" r:id="rId15"/>
    <p:sldId id="456" r:id="rId16"/>
    <p:sldId id="457" r:id="rId17"/>
    <p:sldId id="459" r:id="rId18"/>
    <p:sldId id="460" r:id="rId19"/>
    <p:sldId id="461" r:id="rId20"/>
    <p:sldId id="462" r:id="rId21"/>
    <p:sldId id="463" r:id="rId22"/>
    <p:sldId id="469" r:id="rId23"/>
    <p:sldId id="464" r:id="rId24"/>
    <p:sldId id="465" r:id="rId25"/>
    <p:sldId id="466" r:id="rId26"/>
    <p:sldId id="467" r:id="rId27"/>
    <p:sldId id="468" r:id="rId28"/>
    <p:sldId id="470" r:id="rId29"/>
    <p:sldId id="471" r:id="rId30"/>
    <p:sldId id="472" r:id="rId31"/>
    <p:sldId id="473" r:id="rId32"/>
    <p:sldId id="474" r:id="rId33"/>
    <p:sldId id="475" r:id="rId34"/>
    <p:sldId id="476" r:id="rId35"/>
    <p:sldId id="477" r:id="rId36"/>
    <p:sldId id="478" r:id="rId37"/>
    <p:sldId id="479" r:id="rId38"/>
    <p:sldId id="480" r:id="rId39"/>
    <p:sldId id="483" r:id="rId40"/>
    <p:sldId id="485" r:id="rId41"/>
    <p:sldId id="486" r:id="rId42"/>
    <p:sldId id="319"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96" autoAdjust="0"/>
    <p:restoredTop sz="94649"/>
  </p:normalViewPr>
  <p:slideViewPr>
    <p:cSldViewPr snapToGrid="0">
      <p:cViewPr>
        <p:scale>
          <a:sx n="219" d="100"/>
          <a:sy n="219" d="100"/>
        </p:scale>
        <p:origin x="2232" y="-8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5931107-3076-814A-96A1-6418C39863F5}" type="datetimeFigureOut">
              <a:rPr lang="ru-RU" smtClean="0"/>
              <a:t>06.06.16</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DA78109-8757-B04E-ADC5-C1484A9447C8}" type="slidenum">
              <a:rPr lang="ru-RU" smtClean="0"/>
              <a:t>‹#›</a:t>
            </a:fld>
            <a:endParaRPr lang="ru-RU"/>
          </a:p>
        </p:txBody>
      </p:sp>
    </p:spTree>
    <p:extLst>
      <p:ext uri="{BB962C8B-B14F-4D97-AF65-F5344CB8AC3E}">
        <p14:creationId xmlns:p14="http://schemas.microsoft.com/office/powerpoint/2010/main" val="39722512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BF106A-7036-42F5-9BFF-C5A92CF0359E}" type="datetimeFigureOut">
              <a:rPr lang="ru-RU" smtClean="0"/>
              <a:t>06.06.16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DECBD2-F36A-4349-A4B4-F0A6DBDDF78B}" type="slidenum">
              <a:rPr lang="ru-RU" smtClean="0"/>
              <a:t>‹#›</a:t>
            </a:fld>
            <a:endParaRPr lang="ru-RU"/>
          </a:p>
        </p:txBody>
      </p:sp>
    </p:spTree>
    <p:extLst>
      <p:ext uri="{BB962C8B-B14F-4D97-AF65-F5344CB8AC3E}">
        <p14:creationId xmlns:p14="http://schemas.microsoft.com/office/powerpoint/2010/main" val="279858492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DECBD2-F36A-4349-A4B4-F0A6DBDDF78B}" type="slidenum">
              <a:rPr lang="ru-RU" smtClean="0"/>
              <a:t>7</a:t>
            </a:fld>
            <a:endParaRPr lang="ru-RU"/>
          </a:p>
        </p:txBody>
      </p:sp>
    </p:spTree>
    <p:extLst>
      <p:ext uri="{BB962C8B-B14F-4D97-AF65-F5344CB8AC3E}">
        <p14:creationId xmlns:p14="http://schemas.microsoft.com/office/powerpoint/2010/main" val="24787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DECBD2-F36A-4349-A4B4-F0A6DBDDF78B}" type="slidenum">
              <a:rPr lang="ru-RU" smtClean="0"/>
              <a:t>8</a:t>
            </a:fld>
            <a:endParaRPr lang="ru-RU"/>
          </a:p>
        </p:txBody>
      </p:sp>
    </p:spTree>
    <p:extLst>
      <p:ext uri="{BB962C8B-B14F-4D97-AF65-F5344CB8AC3E}">
        <p14:creationId xmlns:p14="http://schemas.microsoft.com/office/powerpoint/2010/main" val="48752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4DECBD2-F36A-4349-A4B4-F0A6DBDDF78B}" type="slidenum">
              <a:rPr lang="ru-RU" smtClean="0"/>
              <a:t>35</a:t>
            </a:fld>
            <a:endParaRPr lang="ru-RU"/>
          </a:p>
        </p:txBody>
      </p:sp>
    </p:spTree>
    <p:extLst>
      <p:ext uri="{BB962C8B-B14F-4D97-AF65-F5344CB8AC3E}">
        <p14:creationId xmlns:p14="http://schemas.microsoft.com/office/powerpoint/2010/main" val="731115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Название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465922B-B745-2F43-9B45-1FC4B0E18147}" type="datetime1">
              <a:rPr lang="ru-RU" smtClean="0"/>
              <a:t>06.06.16</a:t>
            </a:fld>
            <a:endParaRPr lang="ru-RU"/>
          </a:p>
        </p:txBody>
      </p:sp>
      <p:sp>
        <p:nvSpPr>
          <p:cNvPr id="5" name="Нижний колонтитул 4"/>
          <p:cNvSpPr>
            <a:spLocks noGrp="1"/>
          </p:cNvSpPr>
          <p:nvPr>
            <p:ph type="ftr" sz="quarter" idx="11"/>
          </p:nvPr>
        </p:nvSpPr>
        <p:spPr/>
        <p:txBody>
          <a:bodyPr/>
          <a:lstStyle/>
          <a:p>
            <a:r>
              <a:rPr lang="hr-HR" smtClean="0"/>
              <a:t>E.Koshurnikov,  GSI, 08.09.2015</a:t>
            </a:r>
            <a:endParaRPr lang="ru-RU"/>
          </a:p>
        </p:txBody>
      </p:sp>
      <p:sp>
        <p:nvSpPr>
          <p:cNvPr id="6" name="Номер слайда 5"/>
          <p:cNvSpPr>
            <a:spLocks noGrp="1"/>
          </p:cNvSpPr>
          <p:nvPr>
            <p:ph type="sldNum" sz="quarter" idx="12"/>
          </p:nvPr>
        </p:nvSpPr>
        <p:spPr/>
        <p:txBody>
          <a:bodyPr/>
          <a:lstStyle/>
          <a:p>
            <a:fld id="{9FD73496-1A80-4455-8BD3-234DDC0C6847}" type="slidenum">
              <a:rPr lang="ru-RU" smtClean="0"/>
              <a:t>‹#›</a:t>
            </a:fld>
            <a:endParaRPr lang="ru-RU"/>
          </a:p>
        </p:txBody>
      </p:sp>
    </p:spTree>
    <p:extLst>
      <p:ext uri="{BB962C8B-B14F-4D97-AF65-F5344CB8AC3E}">
        <p14:creationId xmlns:p14="http://schemas.microsoft.com/office/powerpoint/2010/main" val="4005155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68D9D5B-8977-7F4F-9424-7582041B24D5}" type="datetime1">
              <a:rPr lang="ru-RU" smtClean="0"/>
              <a:t>06.06.16</a:t>
            </a:fld>
            <a:endParaRPr lang="ru-RU"/>
          </a:p>
        </p:txBody>
      </p:sp>
      <p:sp>
        <p:nvSpPr>
          <p:cNvPr id="5" name="Нижний колонтитул 4"/>
          <p:cNvSpPr>
            <a:spLocks noGrp="1"/>
          </p:cNvSpPr>
          <p:nvPr>
            <p:ph type="ftr" sz="quarter" idx="11"/>
          </p:nvPr>
        </p:nvSpPr>
        <p:spPr/>
        <p:txBody>
          <a:bodyPr/>
          <a:lstStyle/>
          <a:p>
            <a:r>
              <a:rPr lang="hr-HR" smtClean="0"/>
              <a:t>E.Koshurnikov,  GSI, 08.09.2015</a:t>
            </a:r>
            <a:endParaRPr lang="ru-RU"/>
          </a:p>
        </p:txBody>
      </p:sp>
      <p:sp>
        <p:nvSpPr>
          <p:cNvPr id="6" name="Номер слайда 5"/>
          <p:cNvSpPr>
            <a:spLocks noGrp="1"/>
          </p:cNvSpPr>
          <p:nvPr>
            <p:ph type="sldNum" sz="quarter" idx="12"/>
          </p:nvPr>
        </p:nvSpPr>
        <p:spPr/>
        <p:txBody>
          <a:bodyPr/>
          <a:lstStyle/>
          <a:p>
            <a:fld id="{9FD73496-1A80-4455-8BD3-234DDC0C6847}" type="slidenum">
              <a:rPr lang="ru-RU" smtClean="0"/>
              <a:t>‹#›</a:t>
            </a:fld>
            <a:endParaRPr lang="ru-RU"/>
          </a:p>
        </p:txBody>
      </p:sp>
    </p:spTree>
    <p:extLst>
      <p:ext uri="{BB962C8B-B14F-4D97-AF65-F5344CB8AC3E}">
        <p14:creationId xmlns:p14="http://schemas.microsoft.com/office/powerpoint/2010/main" val="2936056586"/>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68D9D5B-8977-7F4F-9424-7582041B24D5}" type="datetime1">
              <a:rPr lang="ru-RU" smtClean="0"/>
              <a:t>06.06.16</a:t>
            </a:fld>
            <a:endParaRPr lang="ru-RU"/>
          </a:p>
        </p:txBody>
      </p:sp>
      <p:sp>
        <p:nvSpPr>
          <p:cNvPr id="5" name="Нижний колонтитул 4"/>
          <p:cNvSpPr>
            <a:spLocks noGrp="1"/>
          </p:cNvSpPr>
          <p:nvPr>
            <p:ph type="ftr" sz="quarter" idx="11"/>
          </p:nvPr>
        </p:nvSpPr>
        <p:spPr/>
        <p:txBody>
          <a:bodyPr/>
          <a:lstStyle/>
          <a:p>
            <a:r>
              <a:rPr lang="hr-HR" smtClean="0"/>
              <a:t>E.Koshurnikov,  GSI, 08.09.2015</a:t>
            </a:r>
            <a:endParaRPr lang="ru-RU"/>
          </a:p>
        </p:txBody>
      </p:sp>
      <p:sp>
        <p:nvSpPr>
          <p:cNvPr id="6" name="Номер слайда 5"/>
          <p:cNvSpPr>
            <a:spLocks noGrp="1"/>
          </p:cNvSpPr>
          <p:nvPr>
            <p:ph type="sldNum" sz="quarter" idx="12"/>
          </p:nvPr>
        </p:nvSpPr>
        <p:spPr/>
        <p:txBody>
          <a:bodyPr/>
          <a:lstStyle/>
          <a:p>
            <a:fld id="{9FD73496-1A80-4455-8BD3-234DDC0C6847}" type="slidenum">
              <a:rPr lang="ru-RU" smtClean="0"/>
              <a:t>‹#›</a:t>
            </a:fld>
            <a:endParaRPr lang="ru-RU"/>
          </a:p>
        </p:txBody>
      </p:sp>
    </p:spTree>
    <p:extLst>
      <p:ext uri="{BB962C8B-B14F-4D97-AF65-F5344CB8AC3E}">
        <p14:creationId xmlns:p14="http://schemas.microsoft.com/office/powerpoint/2010/main" val="4158596428"/>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AE72C9E-8296-1840-9658-2AE7EA5D1777}" type="datetime1">
              <a:rPr lang="ru-RU" smtClean="0"/>
              <a:t>06.06.16</a:t>
            </a:fld>
            <a:endParaRPr lang="ru-RU"/>
          </a:p>
        </p:txBody>
      </p:sp>
      <p:sp>
        <p:nvSpPr>
          <p:cNvPr id="5" name="Нижний колонтитул 4"/>
          <p:cNvSpPr>
            <a:spLocks noGrp="1"/>
          </p:cNvSpPr>
          <p:nvPr>
            <p:ph type="ftr" sz="quarter" idx="11"/>
          </p:nvPr>
        </p:nvSpPr>
        <p:spPr/>
        <p:txBody>
          <a:bodyPr/>
          <a:lstStyle/>
          <a:p>
            <a:r>
              <a:rPr lang="hr-HR" smtClean="0"/>
              <a:t>E.Koshurnikov,  GSI, 08.09.2015</a:t>
            </a:r>
            <a:endParaRPr lang="ru-RU"/>
          </a:p>
        </p:txBody>
      </p:sp>
      <p:sp>
        <p:nvSpPr>
          <p:cNvPr id="6" name="Номер слайда 5"/>
          <p:cNvSpPr>
            <a:spLocks noGrp="1"/>
          </p:cNvSpPr>
          <p:nvPr>
            <p:ph type="sldNum" sz="quarter" idx="12"/>
          </p:nvPr>
        </p:nvSpPr>
        <p:spPr/>
        <p:txBody>
          <a:bodyPr/>
          <a:lstStyle/>
          <a:p>
            <a:fld id="{9FD73496-1A80-4455-8BD3-234DDC0C6847}" type="slidenum">
              <a:rPr lang="ru-RU" smtClean="0"/>
              <a:t>‹#›</a:t>
            </a:fld>
            <a:endParaRPr lang="ru-RU"/>
          </a:p>
        </p:txBody>
      </p:sp>
    </p:spTree>
    <p:extLst>
      <p:ext uri="{BB962C8B-B14F-4D97-AF65-F5344CB8AC3E}">
        <p14:creationId xmlns:p14="http://schemas.microsoft.com/office/powerpoint/2010/main" val="4144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Название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77D8FD0-6513-CC4B-B25A-50C54D0349B2}" type="datetime1">
              <a:rPr lang="ru-RU" smtClean="0"/>
              <a:t>06.06.16</a:t>
            </a:fld>
            <a:endParaRPr lang="ru-RU"/>
          </a:p>
        </p:txBody>
      </p:sp>
      <p:sp>
        <p:nvSpPr>
          <p:cNvPr id="5" name="Нижний колонтитул 4"/>
          <p:cNvSpPr>
            <a:spLocks noGrp="1"/>
          </p:cNvSpPr>
          <p:nvPr>
            <p:ph type="ftr" sz="quarter" idx="11"/>
          </p:nvPr>
        </p:nvSpPr>
        <p:spPr/>
        <p:txBody>
          <a:bodyPr/>
          <a:lstStyle/>
          <a:p>
            <a:r>
              <a:rPr lang="hr-HR" smtClean="0"/>
              <a:t>E.Koshurnikov,  GSI, 08.09.2015</a:t>
            </a:r>
            <a:endParaRPr lang="ru-RU"/>
          </a:p>
        </p:txBody>
      </p:sp>
      <p:sp>
        <p:nvSpPr>
          <p:cNvPr id="6" name="Номер слайда 5"/>
          <p:cNvSpPr>
            <a:spLocks noGrp="1"/>
          </p:cNvSpPr>
          <p:nvPr>
            <p:ph type="sldNum" sz="quarter" idx="12"/>
          </p:nvPr>
        </p:nvSpPr>
        <p:spPr/>
        <p:txBody>
          <a:bodyPr/>
          <a:lstStyle/>
          <a:p>
            <a:fld id="{9FD73496-1A80-4455-8BD3-234DDC0C6847}" type="slidenum">
              <a:rPr lang="ru-RU" smtClean="0"/>
              <a:t>‹#›</a:t>
            </a:fld>
            <a:endParaRPr lang="ru-RU"/>
          </a:p>
        </p:txBody>
      </p:sp>
    </p:spTree>
    <p:extLst>
      <p:ext uri="{BB962C8B-B14F-4D97-AF65-F5344CB8AC3E}">
        <p14:creationId xmlns:p14="http://schemas.microsoft.com/office/powerpoint/2010/main" val="348999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2A083DA-861E-E74A-84BB-47065AC5EE12}" type="datetime1">
              <a:rPr lang="ru-RU" smtClean="0"/>
              <a:t>06.06.16</a:t>
            </a:fld>
            <a:endParaRPr lang="ru-RU"/>
          </a:p>
        </p:txBody>
      </p:sp>
      <p:sp>
        <p:nvSpPr>
          <p:cNvPr id="6" name="Нижний колонтитул 5"/>
          <p:cNvSpPr>
            <a:spLocks noGrp="1"/>
          </p:cNvSpPr>
          <p:nvPr>
            <p:ph type="ftr" sz="quarter" idx="11"/>
          </p:nvPr>
        </p:nvSpPr>
        <p:spPr/>
        <p:txBody>
          <a:bodyPr/>
          <a:lstStyle/>
          <a:p>
            <a:r>
              <a:rPr lang="hr-HR" smtClean="0"/>
              <a:t>E.Koshurnikov,  GSI, 08.09.2015</a:t>
            </a:r>
            <a:endParaRPr lang="ru-RU"/>
          </a:p>
        </p:txBody>
      </p:sp>
      <p:sp>
        <p:nvSpPr>
          <p:cNvPr id="7" name="Номер слайда 6"/>
          <p:cNvSpPr>
            <a:spLocks noGrp="1"/>
          </p:cNvSpPr>
          <p:nvPr>
            <p:ph type="sldNum" sz="quarter" idx="12"/>
          </p:nvPr>
        </p:nvSpPr>
        <p:spPr/>
        <p:txBody>
          <a:bodyPr/>
          <a:lstStyle/>
          <a:p>
            <a:fld id="{9FD73496-1A80-4455-8BD3-234DDC0C6847}" type="slidenum">
              <a:rPr lang="ru-RU" smtClean="0"/>
              <a:t>‹#›</a:t>
            </a:fld>
            <a:endParaRPr lang="ru-RU"/>
          </a:p>
        </p:txBody>
      </p:sp>
    </p:spTree>
    <p:extLst>
      <p:ext uri="{BB962C8B-B14F-4D97-AF65-F5344CB8AC3E}">
        <p14:creationId xmlns:p14="http://schemas.microsoft.com/office/powerpoint/2010/main" val="106382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5A7B9C1-0EFD-1448-9835-2A91B8CC02C7}" type="datetime1">
              <a:rPr lang="ru-RU" smtClean="0"/>
              <a:t>06.06.16</a:t>
            </a:fld>
            <a:endParaRPr lang="ru-RU"/>
          </a:p>
        </p:txBody>
      </p:sp>
      <p:sp>
        <p:nvSpPr>
          <p:cNvPr id="8" name="Нижний колонтитул 7"/>
          <p:cNvSpPr>
            <a:spLocks noGrp="1"/>
          </p:cNvSpPr>
          <p:nvPr>
            <p:ph type="ftr" sz="quarter" idx="11"/>
          </p:nvPr>
        </p:nvSpPr>
        <p:spPr/>
        <p:txBody>
          <a:bodyPr/>
          <a:lstStyle/>
          <a:p>
            <a:r>
              <a:rPr lang="hr-HR" smtClean="0"/>
              <a:t>E.Koshurnikov,  GSI, 08.09.2015</a:t>
            </a:r>
            <a:endParaRPr lang="ru-RU"/>
          </a:p>
        </p:txBody>
      </p:sp>
      <p:sp>
        <p:nvSpPr>
          <p:cNvPr id="9" name="Номер слайда 8"/>
          <p:cNvSpPr>
            <a:spLocks noGrp="1"/>
          </p:cNvSpPr>
          <p:nvPr>
            <p:ph type="sldNum" sz="quarter" idx="12"/>
          </p:nvPr>
        </p:nvSpPr>
        <p:spPr/>
        <p:txBody>
          <a:bodyPr/>
          <a:lstStyle/>
          <a:p>
            <a:fld id="{9FD73496-1A80-4455-8BD3-234DDC0C6847}" type="slidenum">
              <a:rPr lang="ru-RU" smtClean="0"/>
              <a:t>‹#›</a:t>
            </a:fld>
            <a:endParaRPr lang="ru-RU"/>
          </a:p>
        </p:txBody>
      </p:sp>
    </p:spTree>
    <p:extLst>
      <p:ext uri="{BB962C8B-B14F-4D97-AF65-F5344CB8AC3E}">
        <p14:creationId xmlns:p14="http://schemas.microsoft.com/office/powerpoint/2010/main" val="2527177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Название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21D3163-62BC-ED4B-8EAB-26ECF46FA510}" type="datetime1">
              <a:rPr lang="ru-RU" smtClean="0"/>
              <a:t>06.06.16</a:t>
            </a:fld>
            <a:endParaRPr lang="ru-RU"/>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a:t>
            </a:fld>
            <a:endParaRPr lang="ru-RU"/>
          </a:p>
        </p:txBody>
      </p:sp>
    </p:spTree>
    <p:extLst>
      <p:ext uri="{BB962C8B-B14F-4D97-AF65-F5344CB8AC3E}">
        <p14:creationId xmlns:p14="http://schemas.microsoft.com/office/powerpoint/2010/main" val="199670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68D9D5B-8977-7F4F-9424-7582041B24D5}" type="datetime1">
              <a:rPr lang="ru-RU" smtClean="0"/>
              <a:t>06.06.16</a:t>
            </a:fld>
            <a:endParaRPr lang="ru-RU"/>
          </a:p>
        </p:txBody>
      </p:sp>
      <p:sp>
        <p:nvSpPr>
          <p:cNvPr id="3" name="Нижний колонтитул 2"/>
          <p:cNvSpPr>
            <a:spLocks noGrp="1"/>
          </p:cNvSpPr>
          <p:nvPr>
            <p:ph type="ftr" sz="quarter" idx="11"/>
          </p:nvPr>
        </p:nvSpPr>
        <p:spPr/>
        <p:txBody>
          <a:bodyPr/>
          <a:lstStyle/>
          <a:p>
            <a:r>
              <a:rPr lang="hr-HR" smtClean="0"/>
              <a:t>E.Koshurnikov,  GSI, 08.09.2015</a:t>
            </a:r>
            <a:endParaRPr lang="ru-RU"/>
          </a:p>
        </p:txBody>
      </p:sp>
      <p:sp>
        <p:nvSpPr>
          <p:cNvPr id="4" name="Номер слайда 3"/>
          <p:cNvSpPr>
            <a:spLocks noGrp="1"/>
          </p:cNvSpPr>
          <p:nvPr>
            <p:ph type="sldNum" sz="quarter" idx="12"/>
          </p:nvPr>
        </p:nvSpPr>
        <p:spPr/>
        <p:txBody>
          <a:bodyPr/>
          <a:lstStyle/>
          <a:p>
            <a:fld id="{9FD73496-1A80-4455-8BD3-234DDC0C6847}" type="slidenum">
              <a:rPr lang="ru-RU" smtClean="0"/>
              <a:t>‹#›</a:t>
            </a:fld>
            <a:endParaRPr lang="ru-RU"/>
          </a:p>
        </p:txBody>
      </p:sp>
    </p:spTree>
    <p:extLst>
      <p:ext uri="{BB962C8B-B14F-4D97-AF65-F5344CB8AC3E}">
        <p14:creationId xmlns:p14="http://schemas.microsoft.com/office/powerpoint/2010/main" val="1885803155"/>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1CA3C52-AC7A-7F40-AEB9-D73BB86115B1}" type="datetime1">
              <a:rPr lang="ru-RU" smtClean="0"/>
              <a:t>06.06.16</a:t>
            </a:fld>
            <a:endParaRPr lang="ru-RU"/>
          </a:p>
        </p:txBody>
      </p:sp>
      <p:sp>
        <p:nvSpPr>
          <p:cNvPr id="6" name="Нижний колонтитул 5"/>
          <p:cNvSpPr>
            <a:spLocks noGrp="1"/>
          </p:cNvSpPr>
          <p:nvPr>
            <p:ph type="ftr" sz="quarter" idx="11"/>
          </p:nvPr>
        </p:nvSpPr>
        <p:spPr/>
        <p:txBody>
          <a:bodyPr/>
          <a:lstStyle/>
          <a:p>
            <a:r>
              <a:rPr lang="hr-HR" smtClean="0"/>
              <a:t>E.Koshurnikov,  GSI, 08.09.2015</a:t>
            </a:r>
            <a:endParaRPr lang="ru-RU"/>
          </a:p>
        </p:txBody>
      </p:sp>
      <p:sp>
        <p:nvSpPr>
          <p:cNvPr id="7" name="Номер слайда 6"/>
          <p:cNvSpPr>
            <a:spLocks noGrp="1"/>
          </p:cNvSpPr>
          <p:nvPr>
            <p:ph type="sldNum" sz="quarter" idx="12"/>
          </p:nvPr>
        </p:nvSpPr>
        <p:spPr/>
        <p:txBody>
          <a:bodyPr/>
          <a:lstStyle/>
          <a:p>
            <a:fld id="{9FD73496-1A80-4455-8BD3-234DDC0C6847}" type="slidenum">
              <a:rPr lang="ru-RU" smtClean="0"/>
              <a:t>‹#›</a:t>
            </a:fld>
            <a:endParaRPr lang="ru-RU"/>
          </a:p>
        </p:txBody>
      </p:sp>
    </p:spTree>
    <p:extLst>
      <p:ext uri="{BB962C8B-B14F-4D97-AF65-F5344CB8AC3E}">
        <p14:creationId xmlns:p14="http://schemas.microsoft.com/office/powerpoint/2010/main" val="91797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5469026-D657-C045-8A48-B8588727AC42}" type="datetime1">
              <a:rPr lang="ru-RU" smtClean="0"/>
              <a:t>06.06.16</a:t>
            </a:fld>
            <a:endParaRPr lang="ru-RU"/>
          </a:p>
        </p:txBody>
      </p:sp>
      <p:sp>
        <p:nvSpPr>
          <p:cNvPr id="6" name="Нижний колонтитул 5"/>
          <p:cNvSpPr>
            <a:spLocks noGrp="1"/>
          </p:cNvSpPr>
          <p:nvPr>
            <p:ph type="ftr" sz="quarter" idx="11"/>
          </p:nvPr>
        </p:nvSpPr>
        <p:spPr/>
        <p:txBody>
          <a:bodyPr/>
          <a:lstStyle/>
          <a:p>
            <a:r>
              <a:rPr lang="hr-HR" smtClean="0"/>
              <a:t>E.Koshurnikov,  GSI, 08.09.2015</a:t>
            </a:r>
            <a:endParaRPr lang="ru-RU"/>
          </a:p>
        </p:txBody>
      </p:sp>
      <p:sp>
        <p:nvSpPr>
          <p:cNvPr id="7" name="Номер слайда 6"/>
          <p:cNvSpPr>
            <a:spLocks noGrp="1"/>
          </p:cNvSpPr>
          <p:nvPr>
            <p:ph type="sldNum" sz="quarter" idx="12"/>
          </p:nvPr>
        </p:nvSpPr>
        <p:spPr/>
        <p:txBody>
          <a:bodyPr/>
          <a:lstStyle/>
          <a:p>
            <a:fld id="{9FD73496-1A80-4455-8BD3-234DDC0C6847}" type="slidenum">
              <a:rPr lang="ru-RU" smtClean="0"/>
              <a:t>‹#›</a:t>
            </a:fld>
            <a:endParaRPr lang="ru-RU"/>
          </a:p>
        </p:txBody>
      </p:sp>
    </p:spTree>
    <p:extLst>
      <p:ext uri="{BB962C8B-B14F-4D97-AF65-F5344CB8AC3E}">
        <p14:creationId xmlns:p14="http://schemas.microsoft.com/office/powerpoint/2010/main" val="35391134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8D9D5B-8977-7F4F-9424-7582041B24D5}" type="datetime1">
              <a:rPr lang="ru-RU" smtClean="0"/>
              <a:t>06.06.16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hr-HR" smtClean="0"/>
              <a:t>E.Koshurnikov,  GSI, 08.09.2015</a:t>
            </a: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D73496-1A80-4455-8BD3-234DDC0C6847}" type="slidenum">
              <a:rPr lang="ru-RU" smtClean="0"/>
              <a:t>‹#›</a:t>
            </a:fld>
            <a:endParaRPr lang="ru-RU"/>
          </a:p>
        </p:txBody>
      </p:sp>
    </p:spTree>
    <p:extLst>
      <p:ext uri="{BB962C8B-B14F-4D97-AF65-F5344CB8AC3E}">
        <p14:creationId xmlns:p14="http://schemas.microsoft.com/office/powerpoint/2010/main" val="36046324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 Id="rId3"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 Id="rId3" Type="http://schemas.openxmlformats.org/officeDocument/2006/relationships/image" Target="../media/image5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 Id="rId3" Type="http://schemas.openxmlformats.org/officeDocument/2006/relationships/image" Target="../media/image6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rmAutofit/>
          </a:bodyPr>
          <a:lstStyle/>
          <a:p>
            <a:r>
              <a:rPr lang="en-US" sz="3600" b="1" dirty="0" smtClean="0">
                <a:solidFill>
                  <a:srgbClr val="C00000"/>
                </a:solidFill>
                <a:effectLst>
                  <a:outerShdw blurRad="38100" dist="38100" dir="2700000" algn="tl">
                    <a:srgbClr val="000000">
                      <a:alpha val="43137"/>
                    </a:srgbClr>
                  </a:outerShdw>
                </a:effectLst>
              </a:rPr>
              <a:t>Status of the Cryostat Design. </a:t>
            </a:r>
            <a:br>
              <a:rPr lang="en-US" sz="3600" b="1" dirty="0" smtClean="0">
                <a:solidFill>
                  <a:srgbClr val="C00000"/>
                </a:solidFill>
                <a:effectLst>
                  <a:outerShdw blurRad="38100" dist="38100" dir="2700000" algn="tl">
                    <a:srgbClr val="000000">
                      <a:alpha val="43137"/>
                    </a:srgbClr>
                  </a:outerShdw>
                </a:effectLst>
              </a:rPr>
            </a:br>
            <a:r>
              <a:rPr lang="en-US" sz="3600" b="1" dirty="0" smtClean="0">
                <a:solidFill>
                  <a:srgbClr val="C00000"/>
                </a:solidFill>
                <a:effectLst>
                  <a:outerShdw blurRad="38100" dist="38100" dir="2700000" algn="tl">
                    <a:srgbClr val="000000">
                      <a:alpha val="43137"/>
                    </a:srgbClr>
                  </a:outerShdw>
                </a:effectLst>
              </a:rPr>
              <a:t>Cryostat Assembly Procedures</a:t>
            </a:r>
            <a:endParaRPr lang="ru-RU" sz="3600" b="1" dirty="0">
              <a:solidFill>
                <a:srgbClr val="C00000"/>
              </a:solidFill>
              <a:effectLst>
                <a:outerShdw blurRad="38100" dist="38100" dir="2700000" algn="tl">
                  <a:srgbClr val="000000">
                    <a:alpha val="43137"/>
                  </a:srgbClr>
                </a:outerShdw>
              </a:effectLst>
            </a:endParaRPr>
          </a:p>
        </p:txBody>
      </p:sp>
      <p:sp>
        <p:nvSpPr>
          <p:cNvPr id="3" name="Подзаголовок 2"/>
          <p:cNvSpPr>
            <a:spLocks noGrp="1"/>
          </p:cNvSpPr>
          <p:nvPr>
            <p:ph type="subTitle" idx="1"/>
          </p:nvPr>
        </p:nvSpPr>
        <p:spPr/>
        <p:txBody>
          <a:bodyPr/>
          <a:lstStyle/>
          <a:p>
            <a:r>
              <a:rPr lang="en-US" dirty="0" err="1" smtClean="0"/>
              <a:t>Evgeny</a:t>
            </a:r>
            <a:r>
              <a:rPr lang="en-US" dirty="0" smtClean="0"/>
              <a:t> </a:t>
            </a:r>
            <a:r>
              <a:rPr lang="en-US" dirty="0" err="1" smtClean="0"/>
              <a:t>Koshurnikov</a:t>
            </a:r>
            <a:r>
              <a:rPr lang="en-US" dirty="0" smtClean="0"/>
              <a:t> </a:t>
            </a:r>
            <a:endParaRPr lang="ru-RU" dirty="0" smtClean="0"/>
          </a:p>
          <a:p>
            <a:r>
              <a:rPr lang="en-US" sz="2400" dirty="0" smtClean="0"/>
              <a:t>GSI, Darmstadt</a:t>
            </a:r>
          </a:p>
          <a:p>
            <a:r>
              <a:rPr lang="en-US" sz="2400" dirty="0" smtClean="0"/>
              <a:t>June  7, 2016</a:t>
            </a:r>
            <a:endParaRPr lang="ru-RU" sz="2400" dirty="0"/>
          </a:p>
        </p:txBody>
      </p:sp>
      <p:sp>
        <p:nvSpPr>
          <p:cNvPr id="4" name="Прямоугольник 3"/>
          <p:cNvSpPr/>
          <p:nvPr/>
        </p:nvSpPr>
        <p:spPr>
          <a:xfrm>
            <a:off x="2195736" y="309513"/>
            <a:ext cx="4968551" cy="701731"/>
          </a:xfrm>
          <a:prstGeom prst="rect">
            <a:avLst/>
          </a:prstGeom>
        </p:spPr>
        <p:txBody>
          <a:bodyPr wrap="square">
            <a:spAutoFit/>
          </a:bodyPr>
          <a:lstStyle/>
          <a:p>
            <a:pPr lvl="0" algn="ctr">
              <a:spcBef>
                <a:spcPct val="20000"/>
              </a:spcBef>
            </a:pPr>
            <a:r>
              <a:rPr lang="en-US" i="1" dirty="0">
                <a:solidFill>
                  <a:prstClr val="black">
                    <a:tint val="75000"/>
                  </a:prstClr>
                </a:solidFill>
              </a:rPr>
              <a:t>Joint Institute for Nuclear Research  (</a:t>
            </a:r>
            <a:r>
              <a:rPr lang="en-US" i="1" dirty="0" err="1">
                <a:solidFill>
                  <a:prstClr val="black">
                    <a:tint val="75000"/>
                  </a:prstClr>
                </a:solidFill>
              </a:rPr>
              <a:t>Dubna</a:t>
            </a:r>
            <a:r>
              <a:rPr lang="en-US" dirty="0">
                <a:solidFill>
                  <a:prstClr val="black">
                    <a:tint val="75000"/>
                  </a:prstClr>
                </a:solidFill>
              </a:rPr>
              <a:t>)</a:t>
            </a:r>
            <a:endParaRPr lang="ru-RU" dirty="0">
              <a:solidFill>
                <a:prstClr val="black">
                  <a:tint val="75000"/>
                </a:prstClr>
              </a:solidFill>
            </a:endParaRPr>
          </a:p>
          <a:p>
            <a:pPr lvl="0" algn="ctr">
              <a:spcBef>
                <a:spcPct val="20000"/>
              </a:spcBef>
            </a:pPr>
            <a:endParaRPr lang="en-US" dirty="0">
              <a:solidFill>
                <a:prstClr val="black">
                  <a:tint val="75000"/>
                </a:prstClr>
              </a:solidFill>
            </a:endParaRPr>
          </a:p>
        </p:txBody>
      </p:sp>
      <p:pic>
        <p:nvPicPr>
          <p:cNvPr id="5" name="Picture 4" descr="JINR_log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03920" y="295742"/>
            <a:ext cx="79216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7242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Изображение 7" descr="Macintosh HD:Users:evgenykoshurnikov:Desktop:13.04.2016:Fig04:Solenoid12g_3D(1,00)_(Assembly_Technique)_Novosibirsk-Fig04a-1_WHITE.jpg"/>
          <p:cNvPicPr/>
          <p:nvPr/>
        </p:nvPicPr>
        <p:blipFill>
          <a:blip r:embed="rId2">
            <a:extLst>
              <a:ext uri="{28A0092B-C50C-407E-A947-70E740481C1C}">
                <a14:useLocalDpi xmlns:a14="http://schemas.microsoft.com/office/drawing/2010/main" val="0"/>
              </a:ext>
            </a:extLst>
          </a:blip>
          <a:srcRect/>
          <a:stretch>
            <a:fillRect/>
          </a:stretch>
        </p:blipFill>
        <p:spPr bwMode="auto">
          <a:xfrm>
            <a:off x="5068390" y="3896089"/>
            <a:ext cx="3205048" cy="2661465"/>
          </a:xfrm>
          <a:prstGeom prst="rect">
            <a:avLst/>
          </a:prstGeom>
          <a:noFill/>
          <a:ln>
            <a:noFill/>
          </a:ln>
        </p:spPr>
      </p:pic>
      <p:sp>
        <p:nvSpPr>
          <p:cNvPr id="2" name="Заголовок 1"/>
          <p:cNvSpPr>
            <a:spLocks noGrp="1"/>
          </p:cNvSpPr>
          <p:nvPr>
            <p:ph type="title"/>
          </p:nvPr>
        </p:nvSpPr>
        <p:spPr/>
        <p:txBody>
          <a:bodyPr>
            <a:normAutofit/>
          </a:bodyPr>
          <a:lstStyle/>
          <a:p>
            <a:pPr algn="l"/>
            <a:r>
              <a:rPr lang="ru-RU" sz="1800" dirty="0" smtClean="0"/>
              <a:t>5</a:t>
            </a:r>
            <a:r>
              <a:rPr lang="en-US" sz="1800" dirty="0" smtClean="0"/>
              <a:t>. </a:t>
            </a:r>
            <a:r>
              <a:rPr lang="en-US" sz="1800" b="1" dirty="0" smtClean="0"/>
              <a:t>Multipurpose </a:t>
            </a:r>
            <a:r>
              <a:rPr lang="en-US" sz="1800" b="1" dirty="0"/>
              <a:t>lifting Traverse</a:t>
            </a:r>
            <a:r>
              <a:rPr lang="en-US" sz="1800" dirty="0"/>
              <a:t/>
            </a:r>
            <a:br>
              <a:rPr lang="en-US" sz="1800" dirty="0"/>
            </a:br>
            <a:r>
              <a:rPr lang="en-US" sz="1800" dirty="0"/>
              <a:t>6. </a:t>
            </a:r>
            <a:r>
              <a:rPr lang="en-US" sz="1800" b="1" dirty="0"/>
              <a:t>Supports for the inner and outer shells of the cryostat</a:t>
            </a:r>
            <a:endParaRPr lang="ru-RU" sz="1800" b="1"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10</a:t>
            </a:fld>
            <a:endParaRPr lang="ru-RU"/>
          </a:p>
        </p:txBody>
      </p:sp>
      <p:pic>
        <p:nvPicPr>
          <p:cNvPr id="6" name="Объект 5" descr="Macintosh HD:Users:evgenykoshurnikov:Desktop:Ефремов 2014-2016 ПАНДА:2016_ Ефремов  Технол. приспособления для сборки и испытантаний соленоида :Сборочные приспособления Новосибирск СERN GSI 18_20.04.2016:20.04.2016:Solenoid12g_3D(1,00)_(Assembly_Technique)_Cross_Bar-1'_WHITE_NEW.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3765" y="1649369"/>
            <a:ext cx="3900361" cy="3314516"/>
          </a:xfrm>
          <a:prstGeom prst="rect">
            <a:avLst/>
          </a:prstGeom>
          <a:noFill/>
          <a:ln>
            <a:noFill/>
          </a:ln>
        </p:spPr>
      </p:pic>
      <p:pic>
        <p:nvPicPr>
          <p:cNvPr id="7" name="Изображение 6" descr="Macintosh HD:Users:evgenykoshurnikov:Desktop:13.04.2016:Fig01:Solenoid12g_3D(1,00)_(Assembly_Technique)_Novosibirsk-Fig01a-1_WHITE.jpg"/>
          <p:cNvPicPr/>
          <p:nvPr/>
        </p:nvPicPr>
        <p:blipFill>
          <a:blip r:embed="rId4">
            <a:extLst>
              <a:ext uri="{28A0092B-C50C-407E-A947-70E740481C1C}">
                <a14:useLocalDpi xmlns:a14="http://schemas.microsoft.com/office/drawing/2010/main" val="0"/>
              </a:ext>
            </a:extLst>
          </a:blip>
          <a:srcRect/>
          <a:stretch>
            <a:fillRect/>
          </a:stretch>
        </p:blipFill>
        <p:spPr bwMode="auto">
          <a:xfrm>
            <a:off x="4426343" y="1341120"/>
            <a:ext cx="3489748" cy="2554969"/>
          </a:xfrm>
          <a:prstGeom prst="rect">
            <a:avLst/>
          </a:prstGeom>
          <a:noFill/>
          <a:ln>
            <a:noFill/>
          </a:ln>
        </p:spPr>
      </p:pic>
    </p:spTree>
    <p:extLst>
      <p:ext uri="{BB962C8B-B14F-4D97-AF65-F5344CB8AC3E}">
        <p14:creationId xmlns:p14="http://schemas.microsoft.com/office/powerpoint/2010/main" val="15252606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lgn="ctr">
              <a:buNone/>
            </a:pPr>
            <a:r>
              <a:rPr lang="en-US" b="1" dirty="0"/>
              <a:t>Assembly and tests of the cryostat without cold mass at the producer place</a:t>
            </a:r>
            <a:endParaRPr lang="ru-RU"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11</a:t>
            </a:fld>
            <a:endParaRPr lang="ru-RU"/>
          </a:p>
        </p:txBody>
      </p:sp>
    </p:spTree>
    <p:extLst>
      <p:ext uri="{BB962C8B-B14F-4D97-AF65-F5344CB8AC3E}">
        <p14:creationId xmlns:p14="http://schemas.microsoft.com/office/powerpoint/2010/main" val="14214110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Macintosh HD:Users:evgenykoshurnikov:Desktop:13.04.2016:Fig03:Solenoid12g_3D(1,00)_(Assembly_Technique)_Novosibirsk-Fig03.jpg"/>
          <p:cNvPicPr/>
          <p:nvPr/>
        </p:nvPicPr>
        <p:blipFill>
          <a:blip r:embed="rId2">
            <a:extLst>
              <a:ext uri="{28A0092B-C50C-407E-A947-70E740481C1C}">
                <a14:useLocalDpi xmlns:a14="http://schemas.microsoft.com/office/drawing/2010/main" val="0"/>
              </a:ext>
            </a:extLst>
          </a:blip>
          <a:srcRect/>
          <a:stretch>
            <a:fillRect/>
          </a:stretch>
        </p:blipFill>
        <p:spPr bwMode="auto">
          <a:xfrm>
            <a:off x="4406536" y="2891246"/>
            <a:ext cx="4502333" cy="3648783"/>
          </a:xfrm>
          <a:prstGeom prst="rect">
            <a:avLst/>
          </a:prstGeom>
          <a:noFill/>
          <a:ln>
            <a:noFill/>
          </a:ln>
        </p:spPr>
      </p:pic>
      <p:sp>
        <p:nvSpPr>
          <p:cNvPr id="2" name="Заголовок 1"/>
          <p:cNvSpPr>
            <a:spLocks noGrp="1"/>
          </p:cNvSpPr>
          <p:nvPr>
            <p:ph type="title"/>
          </p:nvPr>
        </p:nvSpPr>
        <p:spPr>
          <a:xfrm>
            <a:off x="457200" y="209532"/>
            <a:ext cx="8229600" cy="1319031"/>
          </a:xfrm>
        </p:spPr>
        <p:txBody>
          <a:bodyPr>
            <a:noAutofit/>
          </a:bodyPr>
          <a:lstStyle/>
          <a:p>
            <a:pPr algn="l"/>
            <a:r>
              <a:rPr lang="ru-RU" sz="1800" dirty="0" smtClean="0"/>
              <a:t>✧	</a:t>
            </a:r>
            <a:r>
              <a:rPr lang="en-US" sz="1800" dirty="0" smtClean="0"/>
              <a:t>Set </a:t>
            </a:r>
            <a:r>
              <a:rPr lang="en-US" sz="1800" dirty="0"/>
              <a:t>up </a:t>
            </a:r>
            <a:r>
              <a:rPr lang="en-US" sz="1800" dirty="0" smtClean="0"/>
              <a:t>the </a:t>
            </a:r>
            <a:r>
              <a:rPr lang="en-US" sz="1800" dirty="0"/>
              <a:t>outer shell of the cryostat with </a:t>
            </a:r>
            <a:r>
              <a:rPr lang="en-US" sz="1800" dirty="0" smtClean="0"/>
              <a:t>the installed thermal </a:t>
            </a:r>
            <a:r>
              <a:rPr lang="en-US" sz="1800" dirty="0"/>
              <a:t>screen </a:t>
            </a:r>
            <a:r>
              <a:rPr lang="en-US" sz="1800" dirty="0" smtClean="0"/>
              <a:t>into </a:t>
            </a:r>
            <a:r>
              <a:rPr lang="en-US" sz="1800" dirty="0"/>
              <a:t>the </a:t>
            </a:r>
            <a:r>
              <a:rPr lang="ru-RU" sz="1800" dirty="0" smtClean="0"/>
              <a:t>	</a:t>
            </a:r>
            <a:r>
              <a:rPr lang="en-US" sz="1800" dirty="0" smtClean="0"/>
              <a:t>transport-technological device.</a:t>
            </a:r>
            <a:r>
              <a:rPr lang="en-US" sz="1800" dirty="0"/>
              <a:t/>
            </a:r>
            <a:br>
              <a:rPr lang="en-US" sz="1800" dirty="0"/>
            </a:br>
            <a:r>
              <a:rPr lang="ru-RU" sz="1800" dirty="0"/>
              <a:t> ✧ </a:t>
            </a:r>
            <a:r>
              <a:rPr lang="ru-RU" sz="1800" dirty="0" smtClean="0"/>
              <a:t>	</a:t>
            </a:r>
            <a:r>
              <a:rPr lang="en-US" sz="1800" dirty="0" smtClean="0"/>
              <a:t>With help </a:t>
            </a:r>
            <a:r>
              <a:rPr lang="en-US" sz="1800" dirty="0"/>
              <a:t>of the </a:t>
            </a:r>
            <a:r>
              <a:rPr lang="en-US" sz="1800" dirty="0" smtClean="0"/>
              <a:t>transport-technological </a:t>
            </a:r>
            <a:r>
              <a:rPr lang="en-US" sz="1800" dirty="0"/>
              <a:t>device </a:t>
            </a:r>
            <a:r>
              <a:rPr lang="en-US" sz="1800" dirty="0" err="1" smtClean="0"/>
              <a:t>cylindricity</a:t>
            </a:r>
            <a:r>
              <a:rPr lang="en-US" sz="1800" dirty="0" smtClean="0"/>
              <a:t> of the end </a:t>
            </a:r>
            <a:r>
              <a:rPr lang="en-US" sz="1800" dirty="0"/>
              <a:t>seating </a:t>
            </a:r>
            <a:r>
              <a:rPr lang="ru-RU" sz="1800" dirty="0" smtClean="0"/>
              <a:t>	</a:t>
            </a:r>
            <a:r>
              <a:rPr lang="en-US" sz="1800" dirty="0" smtClean="0"/>
              <a:t>surfaces of the shell should be achieved. </a:t>
            </a:r>
            <a:endParaRPr lang="ru-RU" sz="18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12</a:t>
            </a:fld>
            <a:endParaRPr lang="ru-RU"/>
          </a:p>
        </p:txBody>
      </p:sp>
      <p:pic>
        <p:nvPicPr>
          <p:cNvPr id="6" name="Изображение 5" descr="Macintosh HD:Users:evgenykoshurnikov:Desktop:13.04.2016:Fig02:Solenoid12g_3D(1,00)_(Assembly_Technique)_Novosibirsk-Fig02.jpg"/>
          <p:cNvPicPr/>
          <p:nvPr/>
        </p:nvPicPr>
        <p:blipFill>
          <a:blip r:embed="rId3">
            <a:extLst>
              <a:ext uri="{28A0092B-C50C-407E-A947-70E740481C1C}">
                <a14:useLocalDpi xmlns:a14="http://schemas.microsoft.com/office/drawing/2010/main" val="0"/>
              </a:ext>
            </a:extLst>
          </a:blip>
          <a:srcRect/>
          <a:stretch>
            <a:fillRect/>
          </a:stretch>
        </p:blipFill>
        <p:spPr bwMode="auto">
          <a:xfrm>
            <a:off x="165462" y="1432769"/>
            <a:ext cx="4119156" cy="4654523"/>
          </a:xfrm>
          <a:prstGeom prst="rect">
            <a:avLst/>
          </a:prstGeom>
          <a:noFill/>
          <a:ln>
            <a:noFill/>
          </a:ln>
        </p:spPr>
      </p:pic>
      <p:sp>
        <p:nvSpPr>
          <p:cNvPr id="8" name="Овал 7"/>
          <p:cNvSpPr/>
          <p:nvPr/>
        </p:nvSpPr>
        <p:spPr>
          <a:xfrm>
            <a:off x="8124764" y="5096178"/>
            <a:ext cx="611542" cy="60571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775842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7875"/>
          </a:xfrm>
        </p:spPr>
        <p:txBody>
          <a:bodyPr>
            <a:normAutofit/>
          </a:bodyPr>
          <a:lstStyle/>
          <a:p>
            <a:pPr algn="l"/>
            <a:r>
              <a:rPr lang="en-US" sz="2000" dirty="0"/>
              <a:t>Installation </a:t>
            </a:r>
            <a:r>
              <a:rPr lang="en-US" sz="2000" dirty="0" smtClean="0"/>
              <a:t>of </a:t>
            </a:r>
            <a:r>
              <a:rPr lang="en-US" sz="2000" dirty="0"/>
              <a:t>the mounting beam </a:t>
            </a:r>
            <a:r>
              <a:rPr lang="en-US" sz="2000" dirty="0" smtClean="0"/>
              <a:t>into </a:t>
            </a:r>
            <a:r>
              <a:rPr lang="en-US" sz="2000" dirty="0"/>
              <a:t>the outer </a:t>
            </a:r>
            <a:r>
              <a:rPr lang="en-US" sz="2000" dirty="0" smtClean="0"/>
              <a:t>cryostat shell assembled with one cryostat flange </a:t>
            </a:r>
            <a:endParaRPr lang="ru-RU" sz="20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13</a:t>
            </a:fld>
            <a:endParaRPr lang="ru-RU"/>
          </a:p>
        </p:txBody>
      </p:sp>
      <p:pic>
        <p:nvPicPr>
          <p:cNvPr id="6" name="Объект 5" descr="Macintosh HD:Users:evgenykoshurnikov:Desktop:15.04.2016:Fig05:Solenoid12g_3D(1,00)_(Assembly_Technique)_Novosibirsk-Fig05.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9633" y="1417638"/>
            <a:ext cx="7933509" cy="4938712"/>
          </a:xfrm>
          <a:prstGeom prst="rect">
            <a:avLst/>
          </a:prstGeom>
          <a:noFill/>
          <a:ln>
            <a:noFill/>
          </a:ln>
        </p:spPr>
      </p:pic>
    </p:spTree>
    <p:extLst>
      <p:ext uri="{BB962C8B-B14F-4D97-AF65-F5344CB8AC3E}">
        <p14:creationId xmlns:p14="http://schemas.microsoft.com/office/powerpoint/2010/main" val="1776531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83347"/>
            <a:ext cx="8229600" cy="1143000"/>
          </a:xfrm>
        </p:spPr>
        <p:txBody>
          <a:bodyPr>
            <a:normAutofit fontScale="90000"/>
          </a:bodyPr>
          <a:lstStyle/>
          <a:p>
            <a:pPr algn="l"/>
            <a:r>
              <a:rPr lang="ru-RU" sz="2000" dirty="0"/>
              <a:t>✧ </a:t>
            </a:r>
            <a:r>
              <a:rPr lang="en-US" sz="2000" dirty="0" smtClean="0"/>
              <a:t>Installing </a:t>
            </a:r>
            <a:r>
              <a:rPr lang="en-US" sz="2000" dirty="0"/>
              <a:t>the mounting beam</a:t>
            </a:r>
            <a:r>
              <a:rPr lang="en-US" sz="2000" dirty="0" smtClean="0"/>
              <a:t> </a:t>
            </a:r>
            <a:r>
              <a:rPr lang="en-US" sz="2000" dirty="0"/>
              <a:t>on two supports at the ends of the shell </a:t>
            </a:r>
            <a:r>
              <a:rPr lang="en-US" sz="2000" dirty="0" smtClean="0"/>
              <a:t>(end </a:t>
            </a:r>
            <a:r>
              <a:rPr lang="en-US" sz="2000" dirty="0"/>
              <a:t>and </a:t>
            </a:r>
            <a:r>
              <a:rPr lang="ru-RU" sz="2000" dirty="0" smtClean="0"/>
              <a:t>	</a:t>
            </a:r>
            <a:r>
              <a:rPr lang="en-US" sz="2000" dirty="0" smtClean="0"/>
              <a:t>intermediate</a:t>
            </a:r>
            <a:r>
              <a:rPr lang="ru-RU" sz="2000" dirty="0" smtClean="0"/>
              <a:t> </a:t>
            </a:r>
            <a:r>
              <a:rPr lang="en-US" sz="2000" dirty="0" smtClean="0"/>
              <a:t>ones). </a:t>
            </a:r>
            <a:br>
              <a:rPr lang="en-US" sz="2000" dirty="0" smtClean="0"/>
            </a:br>
            <a:r>
              <a:rPr lang="ru-RU" sz="2000" dirty="0"/>
              <a:t> ✧ </a:t>
            </a:r>
            <a:r>
              <a:rPr lang="en-US" sz="2000" dirty="0" smtClean="0"/>
              <a:t>Fixing the end </a:t>
            </a:r>
            <a:r>
              <a:rPr lang="en-US" sz="2000" dirty="0"/>
              <a:t>support on the foundation. </a:t>
            </a:r>
            <a:r>
              <a:rPr lang="en-US" sz="2000" dirty="0" smtClean="0"/>
              <a:t/>
            </a:r>
            <a:br>
              <a:rPr lang="en-US" sz="2000" dirty="0" smtClean="0"/>
            </a:br>
            <a:r>
              <a:rPr lang="ru-RU" sz="2000" dirty="0"/>
              <a:t> ✧ </a:t>
            </a:r>
            <a:r>
              <a:rPr lang="en-US" sz="2000" dirty="0" smtClean="0"/>
              <a:t>Installation </a:t>
            </a:r>
            <a:r>
              <a:rPr lang="en-US" sz="2000" dirty="0"/>
              <a:t>of the side stops on the end </a:t>
            </a:r>
            <a:r>
              <a:rPr lang="en-US" sz="2000" dirty="0" smtClean="0"/>
              <a:t>support of </a:t>
            </a:r>
            <a:r>
              <a:rPr lang="en-US" sz="2000" dirty="0"/>
              <a:t>the mounting beam </a:t>
            </a:r>
            <a:r>
              <a:rPr lang="en-US" sz="2000" dirty="0" smtClean="0"/>
              <a:t>.</a:t>
            </a:r>
            <a:endParaRPr lang="ru-RU" sz="20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14</a:t>
            </a:fld>
            <a:endParaRPr lang="ru-RU"/>
          </a:p>
        </p:txBody>
      </p:sp>
      <p:pic>
        <p:nvPicPr>
          <p:cNvPr id="6" name="Изображение 5" descr="Macintosh HD:Users:evgenykoshurnikov:Desktop:22.04.2016:Solenoid12g_3D(1,00)_(Assembly_Technique)_Novosibirsk-Fig06'.jpg"/>
          <p:cNvPicPr/>
          <p:nvPr/>
        </p:nvPicPr>
        <p:blipFill>
          <a:blip r:embed="rId2">
            <a:extLst>
              <a:ext uri="{28A0092B-C50C-407E-A947-70E740481C1C}">
                <a14:useLocalDpi xmlns:a14="http://schemas.microsoft.com/office/drawing/2010/main" val="0"/>
              </a:ext>
            </a:extLst>
          </a:blip>
          <a:srcRect/>
          <a:stretch>
            <a:fillRect/>
          </a:stretch>
        </p:blipFill>
        <p:spPr bwMode="auto">
          <a:xfrm>
            <a:off x="296091" y="1524000"/>
            <a:ext cx="8577943" cy="4685211"/>
          </a:xfrm>
          <a:prstGeom prst="rect">
            <a:avLst/>
          </a:prstGeom>
          <a:noFill/>
          <a:ln>
            <a:noFill/>
          </a:ln>
        </p:spPr>
      </p:pic>
    </p:spTree>
    <p:extLst>
      <p:ext uri="{BB962C8B-B14F-4D97-AF65-F5344CB8AC3E}">
        <p14:creationId xmlns:p14="http://schemas.microsoft.com/office/powerpoint/2010/main" val="477931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Macintosh HD:Users:evgenykoshurnikov:Desktop:18.04.2016:Fig08:Solenoid12g_3D(1,00)_(Assembly_Technique)_Novosibirsk-Fig08'.jpg"/>
          <p:cNvPicPr/>
          <p:nvPr/>
        </p:nvPicPr>
        <p:blipFill>
          <a:blip r:embed="rId2">
            <a:extLst>
              <a:ext uri="{28A0092B-C50C-407E-A947-70E740481C1C}">
                <a14:useLocalDpi xmlns:a14="http://schemas.microsoft.com/office/drawing/2010/main" val="0"/>
              </a:ext>
            </a:extLst>
          </a:blip>
          <a:srcRect/>
          <a:stretch>
            <a:fillRect/>
          </a:stretch>
        </p:blipFill>
        <p:spPr bwMode="auto">
          <a:xfrm>
            <a:off x="4045548" y="2890419"/>
            <a:ext cx="5015304" cy="3326203"/>
          </a:xfrm>
          <a:prstGeom prst="rect">
            <a:avLst/>
          </a:prstGeom>
          <a:noFill/>
          <a:ln>
            <a:noFill/>
          </a:ln>
        </p:spPr>
      </p:pic>
      <p:sp>
        <p:nvSpPr>
          <p:cNvPr id="2" name="Заголовок 1"/>
          <p:cNvSpPr>
            <a:spLocks noGrp="1"/>
          </p:cNvSpPr>
          <p:nvPr>
            <p:ph type="title"/>
          </p:nvPr>
        </p:nvSpPr>
        <p:spPr/>
        <p:txBody>
          <a:bodyPr>
            <a:normAutofit fontScale="90000"/>
          </a:bodyPr>
          <a:lstStyle/>
          <a:p>
            <a:pPr algn="l"/>
            <a:r>
              <a:rPr lang="ru-RU" sz="2000" dirty="0"/>
              <a:t>✧ 	</a:t>
            </a:r>
            <a:r>
              <a:rPr lang="en-US" sz="2000" dirty="0" smtClean="0"/>
              <a:t>Installation of the bearing </a:t>
            </a:r>
            <a:r>
              <a:rPr lang="en-US" sz="2000" dirty="0"/>
              <a:t>arrangement </a:t>
            </a:r>
            <a:r>
              <a:rPr lang="en-US" sz="2000" dirty="0" smtClean="0"/>
              <a:t>on </a:t>
            </a:r>
            <a:r>
              <a:rPr lang="en-US" sz="2000" dirty="0"/>
              <a:t>the free end of the mounting beam </a:t>
            </a:r>
            <a:r>
              <a:rPr lang="en-US" sz="2000" dirty="0" smtClean="0"/>
              <a:t/>
            </a:r>
            <a:br>
              <a:rPr lang="en-US" sz="2000" dirty="0" smtClean="0"/>
            </a:br>
            <a:r>
              <a:rPr lang="ru-RU" sz="2000" dirty="0"/>
              <a:t>✧ 	</a:t>
            </a:r>
            <a:r>
              <a:rPr lang="en-US" sz="2000" dirty="0"/>
              <a:t>Installation of the inner vacuum shell with installed thermal screen on the </a:t>
            </a:r>
            <a:r>
              <a:rPr lang="en-US" sz="2000" dirty="0" smtClean="0"/>
              <a:t>	bearing </a:t>
            </a:r>
            <a:r>
              <a:rPr lang="ru-RU" sz="2000" dirty="0"/>
              <a:t>	</a:t>
            </a:r>
            <a:r>
              <a:rPr lang="en-US" sz="2000" dirty="0"/>
              <a:t>arrangement located at the free end of the mounting beam.</a:t>
            </a:r>
            <a:br>
              <a:rPr lang="en-US" sz="2000" dirty="0"/>
            </a:br>
            <a:endParaRPr lang="ru-RU" sz="20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15</a:t>
            </a:fld>
            <a:endParaRPr lang="ru-RU"/>
          </a:p>
        </p:txBody>
      </p:sp>
      <p:pic>
        <p:nvPicPr>
          <p:cNvPr id="6" name="Изображение 5" descr="Macintosh HD:Users:evgenykoshurnikov:Desktop:20.04.2016:Solenoid12g_3D(1,00)_(Assembly_Technique)_Novosibirsk-Fig07'.jpg"/>
          <p:cNvPicPr/>
          <p:nvPr/>
        </p:nvPicPr>
        <p:blipFill>
          <a:blip r:embed="rId3">
            <a:extLst>
              <a:ext uri="{28A0092B-C50C-407E-A947-70E740481C1C}">
                <a14:useLocalDpi xmlns:a14="http://schemas.microsoft.com/office/drawing/2010/main" val="0"/>
              </a:ext>
            </a:extLst>
          </a:blip>
          <a:srcRect/>
          <a:stretch>
            <a:fillRect/>
          </a:stretch>
        </p:blipFill>
        <p:spPr bwMode="auto">
          <a:xfrm>
            <a:off x="108525" y="1552543"/>
            <a:ext cx="4574136" cy="2658334"/>
          </a:xfrm>
          <a:prstGeom prst="rect">
            <a:avLst/>
          </a:prstGeom>
          <a:noFill/>
          <a:ln>
            <a:noFill/>
          </a:ln>
        </p:spPr>
      </p:pic>
    </p:spTree>
    <p:extLst>
      <p:ext uri="{BB962C8B-B14F-4D97-AF65-F5344CB8AC3E}">
        <p14:creationId xmlns:p14="http://schemas.microsoft.com/office/powerpoint/2010/main" val="699095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Изображение 7" descr="Macintosh HD:Users:evgenykoshurnikov:Desktop:15.04.2016:Fig10:Solenoid12g_3D(1,00)_(Assembly_Technique)_Novosibirsk-Fig10.jpg"/>
          <p:cNvPicPr/>
          <p:nvPr/>
        </p:nvPicPr>
        <p:blipFill>
          <a:blip r:embed="rId2">
            <a:extLst>
              <a:ext uri="{28A0092B-C50C-407E-A947-70E740481C1C}">
                <a14:useLocalDpi xmlns:a14="http://schemas.microsoft.com/office/drawing/2010/main" val="0"/>
              </a:ext>
            </a:extLst>
          </a:blip>
          <a:srcRect/>
          <a:stretch>
            <a:fillRect/>
          </a:stretch>
        </p:blipFill>
        <p:spPr bwMode="auto">
          <a:xfrm>
            <a:off x="3843975" y="3325620"/>
            <a:ext cx="5206838" cy="3030730"/>
          </a:xfrm>
          <a:prstGeom prst="rect">
            <a:avLst/>
          </a:prstGeom>
          <a:noFill/>
          <a:ln>
            <a:noFill/>
          </a:ln>
        </p:spPr>
      </p:pic>
      <p:sp>
        <p:nvSpPr>
          <p:cNvPr id="2" name="Заголовок 1"/>
          <p:cNvSpPr>
            <a:spLocks noGrp="1"/>
          </p:cNvSpPr>
          <p:nvPr>
            <p:ph type="title"/>
          </p:nvPr>
        </p:nvSpPr>
        <p:spPr>
          <a:xfrm>
            <a:off x="457200" y="129032"/>
            <a:ext cx="8229600" cy="1688120"/>
          </a:xfrm>
        </p:spPr>
        <p:txBody>
          <a:bodyPr>
            <a:normAutofit fontScale="90000"/>
          </a:bodyPr>
          <a:lstStyle/>
          <a:p>
            <a:pPr algn="l"/>
            <a:r>
              <a:rPr lang="ru-RU" sz="1800" dirty="0"/>
              <a:t>✧ 	</a:t>
            </a:r>
            <a:r>
              <a:rPr lang="en-US" sz="1800" dirty="0"/>
              <a:t>Putting the second flange of the cryostat at the free end of the mounting beam. </a:t>
            </a:r>
            <a:r>
              <a:rPr lang="en-US" sz="1800" dirty="0" smtClean="0"/>
              <a:t/>
            </a:r>
            <a:br>
              <a:rPr lang="en-US" sz="1800" dirty="0" smtClean="0"/>
            </a:br>
            <a:r>
              <a:rPr lang="ru-RU" sz="1800" dirty="0" smtClean="0"/>
              <a:t>✧ </a:t>
            </a:r>
            <a:r>
              <a:rPr lang="ru-RU" sz="1800" dirty="0"/>
              <a:t>	</a:t>
            </a:r>
            <a:r>
              <a:rPr lang="en-US" sz="1800" dirty="0" smtClean="0"/>
              <a:t>Installing end support and removing the intermediate one. </a:t>
            </a:r>
            <a:br>
              <a:rPr lang="en-US" sz="1800" dirty="0" smtClean="0"/>
            </a:br>
            <a:r>
              <a:rPr lang="ru-RU" sz="1800" dirty="0" smtClean="0"/>
              <a:t>✧ </a:t>
            </a:r>
            <a:r>
              <a:rPr lang="ru-RU" sz="1800" dirty="0"/>
              <a:t>	</a:t>
            </a:r>
            <a:r>
              <a:rPr lang="en-US" sz="1800" dirty="0"/>
              <a:t>Ensuring coincidence of the axes of the cryostat shells by the jacks and by </a:t>
            </a:r>
            <a:r>
              <a:rPr lang="en-US" sz="1800" dirty="0" smtClean="0"/>
              <a:t>adjusting </a:t>
            </a:r>
            <a:r>
              <a:rPr lang="en-US" sz="1800" dirty="0"/>
              <a:t>bolts in </a:t>
            </a:r>
            <a:r>
              <a:rPr lang="en-US" sz="1800" dirty="0" smtClean="0"/>
              <a:t>	the </a:t>
            </a:r>
            <a:r>
              <a:rPr lang="en-US" sz="1800" dirty="0"/>
              <a:t>side stops of the end supports </a:t>
            </a:r>
            <a:r>
              <a:rPr lang="en-US" sz="1800" dirty="0" smtClean="0"/>
              <a:t/>
            </a:r>
            <a:br>
              <a:rPr lang="en-US" sz="1800" dirty="0" smtClean="0"/>
            </a:br>
            <a:r>
              <a:rPr lang="ru-RU" sz="1800" dirty="0"/>
              <a:t>✧ 	</a:t>
            </a:r>
            <a:r>
              <a:rPr lang="en-US" sz="1800" dirty="0" smtClean="0"/>
              <a:t>Rolling the inner shell into the cryostat </a:t>
            </a:r>
            <a:r>
              <a:rPr lang="en-US" sz="1800" dirty="0"/>
              <a:t/>
            </a:r>
            <a:br>
              <a:rPr lang="en-US" sz="1800" dirty="0"/>
            </a:br>
            <a:r>
              <a:rPr lang="ru-RU" sz="1800" dirty="0" smtClean="0"/>
              <a:t>✧ 	</a:t>
            </a:r>
            <a:r>
              <a:rPr lang="en-US" sz="1800" dirty="0" smtClean="0"/>
              <a:t>Providing </a:t>
            </a:r>
            <a:r>
              <a:rPr lang="en-US" sz="1800" dirty="0"/>
              <a:t>roundness </a:t>
            </a:r>
            <a:r>
              <a:rPr lang="en-US" sz="1800" dirty="0" smtClean="0"/>
              <a:t>of the end </a:t>
            </a:r>
            <a:r>
              <a:rPr lang="en-US" sz="1800" dirty="0"/>
              <a:t>seat </a:t>
            </a:r>
            <a:r>
              <a:rPr lang="en-US" sz="1800" dirty="0" smtClean="0"/>
              <a:t>surfaces of the shell using </a:t>
            </a:r>
            <a:r>
              <a:rPr lang="en-US" sz="1800" dirty="0"/>
              <a:t>the </a:t>
            </a:r>
            <a:r>
              <a:rPr lang="en-US" sz="1800" dirty="0" smtClean="0"/>
              <a:t>distance sliders of the 	bearing arrangement and fixing </a:t>
            </a:r>
            <a:r>
              <a:rPr lang="en-US" sz="1800" dirty="0"/>
              <a:t>the shell relative to the bearing </a:t>
            </a:r>
            <a:r>
              <a:rPr lang="en-US" sz="1800" dirty="0" smtClean="0"/>
              <a:t>arrangement </a:t>
            </a:r>
            <a:endParaRPr lang="ru-RU" sz="18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16</a:t>
            </a:fld>
            <a:endParaRPr lang="ru-RU"/>
          </a:p>
        </p:txBody>
      </p:sp>
      <p:pic>
        <p:nvPicPr>
          <p:cNvPr id="7" name="Изображение 6" descr="Macintosh HD:Users:evgenykoshurnikov:Desktop:15.04.2016:Fig09:Solenoid12g_3D(1,00)_(Assembly_Technique)_Novosibirsk-Fig09.jpg"/>
          <p:cNvPicPr/>
          <p:nvPr/>
        </p:nvPicPr>
        <p:blipFill>
          <a:blip r:embed="rId3">
            <a:extLst>
              <a:ext uri="{28A0092B-C50C-407E-A947-70E740481C1C}">
                <a14:useLocalDpi xmlns:a14="http://schemas.microsoft.com/office/drawing/2010/main" val="0"/>
              </a:ext>
            </a:extLst>
          </a:blip>
          <a:srcRect/>
          <a:stretch>
            <a:fillRect/>
          </a:stretch>
        </p:blipFill>
        <p:spPr bwMode="auto">
          <a:xfrm>
            <a:off x="503773" y="1961493"/>
            <a:ext cx="4411855" cy="2463940"/>
          </a:xfrm>
          <a:prstGeom prst="rect">
            <a:avLst/>
          </a:prstGeom>
          <a:noFill/>
          <a:ln>
            <a:noFill/>
          </a:ln>
        </p:spPr>
      </p:pic>
    </p:spTree>
    <p:extLst>
      <p:ext uri="{BB962C8B-B14F-4D97-AF65-F5344CB8AC3E}">
        <p14:creationId xmlns:p14="http://schemas.microsoft.com/office/powerpoint/2010/main" val="18007593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199" y="125472"/>
            <a:ext cx="8424711" cy="2164881"/>
          </a:xfrm>
        </p:spPr>
        <p:txBody>
          <a:bodyPr>
            <a:noAutofit/>
          </a:bodyPr>
          <a:lstStyle/>
          <a:p>
            <a:pPr algn="l"/>
            <a:r>
              <a:rPr lang="ru-RU" sz="1800" dirty="0"/>
              <a:t>✧ </a:t>
            </a:r>
            <a:r>
              <a:rPr lang="ru-RU" sz="1800" dirty="0" smtClean="0"/>
              <a:t>	</a:t>
            </a:r>
            <a:r>
              <a:rPr lang="en-US" sz="1800" dirty="0" smtClean="0"/>
              <a:t>Connection </a:t>
            </a:r>
            <a:r>
              <a:rPr lang="en-US" sz="1800" dirty="0"/>
              <a:t>of cooling pipes of the screen </a:t>
            </a:r>
            <a:r>
              <a:rPr lang="en-US" sz="1800" dirty="0" smtClean="0"/>
              <a:t>shells and </a:t>
            </a:r>
            <a:r>
              <a:rPr lang="en-US" sz="1800" dirty="0"/>
              <a:t>installation </a:t>
            </a:r>
            <a:r>
              <a:rPr lang="en-US" sz="1800" dirty="0" smtClean="0"/>
              <a:t>of the end </a:t>
            </a:r>
            <a:r>
              <a:rPr lang="en-US" sz="1800" dirty="0"/>
              <a:t>flanges </a:t>
            </a:r>
            <a:r>
              <a:rPr lang="ru-RU" sz="1800" dirty="0" smtClean="0"/>
              <a:t>	</a:t>
            </a:r>
            <a:r>
              <a:rPr lang="en-US" sz="1800" dirty="0" smtClean="0"/>
              <a:t>of the thermal </a:t>
            </a:r>
            <a:r>
              <a:rPr lang="en-US" sz="1800" dirty="0"/>
              <a:t>screen. </a:t>
            </a:r>
            <a:r>
              <a:rPr lang="en-US" sz="1800" dirty="0" smtClean="0"/>
              <a:t/>
            </a:r>
            <a:br>
              <a:rPr lang="en-US" sz="1800" dirty="0" smtClean="0"/>
            </a:br>
            <a:r>
              <a:rPr lang="ru-RU" sz="1800" dirty="0" smtClean="0"/>
              <a:t>✧ 	</a:t>
            </a:r>
            <a:r>
              <a:rPr lang="en-US" sz="1800" dirty="0" smtClean="0"/>
              <a:t>Installation of </a:t>
            </a:r>
            <a:r>
              <a:rPr lang="en-US" sz="1800" dirty="0"/>
              <a:t>the end spacers between </a:t>
            </a:r>
            <a:r>
              <a:rPr lang="en-US" sz="1800" dirty="0" smtClean="0"/>
              <a:t>shells of the vacuum vessel. </a:t>
            </a:r>
            <a:br>
              <a:rPr lang="en-US" sz="1800" dirty="0" smtClean="0"/>
            </a:br>
            <a:r>
              <a:rPr lang="ru-RU" sz="1800" dirty="0" smtClean="0"/>
              <a:t>✧ 	</a:t>
            </a:r>
            <a:r>
              <a:rPr lang="en-US" sz="1800" dirty="0" smtClean="0"/>
              <a:t>Installation of the cryostat flanges .</a:t>
            </a:r>
            <a:r>
              <a:rPr lang="en-US" sz="1800" dirty="0"/>
              <a:t/>
            </a:r>
            <a:br>
              <a:rPr lang="en-US" sz="1800" dirty="0"/>
            </a:br>
            <a:r>
              <a:rPr lang="ru-RU" sz="1800" dirty="0" smtClean="0"/>
              <a:t>✧ 	</a:t>
            </a:r>
            <a:r>
              <a:rPr lang="en-US" sz="1800" dirty="0" smtClean="0"/>
              <a:t>Rolling </a:t>
            </a:r>
            <a:r>
              <a:rPr lang="en-US" sz="1800" dirty="0"/>
              <a:t>out the bearing arrangement </a:t>
            </a:r>
            <a:r>
              <a:rPr lang="en-US" sz="1800" dirty="0" smtClean="0"/>
              <a:t>from </a:t>
            </a:r>
            <a:r>
              <a:rPr lang="en-US" sz="1800" dirty="0"/>
              <a:t>the cryostat to the edge of the </a:t>
            </a:r>
            <a:r>
              <a:rPr lang="en-US" sz="1800" dirty="0" smtClean="0"/>
              <a:t>mounting </a:t>
            </a:r>
            <a:r>
              <a:rPr lang="ru-RU" sz="1800" dirty="0"/>
              <a:t>	</a:t>
            </a:r>
            <a:r>
              <a:rPr lang="en-US" sz="1800" dirty="0" smtClean="0"/>
              <a:t>beam</a:t>
            </a:r>
            <a:r>
              <a:rPr lang="en-US" sz="1800" dirty="0"/>
              <a:t>.</a:t>
            </a:r>
            <a:endParaRPr lang="ru-RU" sz="18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17</a:t>
            </a:fld>
            <a:endParaRPr lang="ru-RU"/>
          </a:p>
        </p:txBody>
      </p:sp>
      <p:pic>
        <p:nvPicPr>
          <p:cNvPr id="7" name="Изображение 6" descr="Macintosh HD:Users:evgenykoshurnikov:Desktop:15.04.2016:Fig12:Solenoid12g_3D(1,00)_(Assembly_Technique)_Novosibirsk-Fig12.jpg"/>
          <p:cNvPicPr/>
          <p:nvPr/>
        </p:nvPicPr>
        <p:blipFill>
          <a:blip r:embed="rId2">
            <a:extLst>
              <a:ext uri="{28A0092B-C50C-407E-A947-70E740481C1C}">
                <a14:useLocalDpi xmlns:a14="http://schemas.microsoft.com/office/drawing/2010/main" val="0"/>
              </a:ext>
            </a:extLst>
          </a:blip>
          <a:srcRect/>
          <a:stretch>
            <a:fillRect/>
          </a:stretch>
        </p:blipFill>
        <p:spPr bwMode="auto">
          <a:xfrm>
            <a:off x="3944983" y="3344091"/>
            <a:ext cx="4989903" cy="3092537"/>
          </a:xfrm>
          <a:prstGeom prst="rect">
            <a:avLst/>
          </a:prstGeom>
          <a:noFill/>
          <a:ln>
            <a:noFill/>
          </a:ln>
        </p:spPr>
      </p:pic>
      <p:pic>
        <p:nvPicPr>
          <p:cNvPr id="6" name="Изображение 5" descr="Macintosh HD:Users:evgenykoshurnikov:Desktop:15.04.2016:Fig11:Solenoid12g_3D(1,00)_(Assembly_Technique)_Novosibirsk-Fig11.jpg"/>
          <p:cNvPicPr/>
          <p:nvPr/>
        </p:nvPicPr>
        <p:blipFill>
          <a:blip r:embed="rId3">
            <a:extLst>
              <a:ext uri="{28A0092B-C50C-407E-A947-70E740481C1C}">
                <a14:useLocalDpi xmlns:a14="http://schemas.microsoft.com/office/drawing/2010/main" val="0"/>
              </a:ext>
            </a:extLst>
          </a:blip>
          <a:srcRect/>
          <a:stretch>
            <a:fillRect/>
          </a:stretch>
        </p:blipFill>
        <p:spPr bwMode="auto">
          <a:xfrm>
            <a:off x="0" y="2199120"/>
            <a:ext cx="4859383" cy="3018651"/>
          </a:xfrm>
          <a:prstGeom prst="rect">
            <a:avLst/>
          </a:prstGeom>
          <a:noFill/>
          <a:ln>
            <a:noFill/>
          </a:ln>
        </p:spPr>
      </p:pic>
    </p:spTree>
    <p:extLst>
      <p:ext uri="{BB962C8B-B14F-4D97-AF65-F5344CB8AC3E}">
        <p14:creationId xmlns:p14="http://schemas.microsoft.com/office/powerpoint/2010/main" val="7463254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ru-RU" sz="1800" dirty="0"/>
              <a:t>✧ 	</a:t>
            </a:r>
            <a:r>
              <a:rPr lang="en-US" sz="1800" dirty="0" smtClean="0"/>
              <a:t>Uninstallation </a:t>
            </a:r>
            <a:r>
              <a:rPr lang="en-US" sz="1800" dirty="0"/>
              <a:t>of the bearing </a:t>
            </a:r>
            <a:r>
              <a:rPr lang="en-US" sz="1800" dirty="0" smtClean="0"/>
              <a:t>arrangement, </a:t>
            </a:r>
            <a:br>
              <a:rPr lang="en-US" sz="1800" dirty="0" smtClean="0"/>
            </a:br>
            <a:r>
              <a:rPr lang="ru-RU" sz="1800" dirty="0"/>
              <a:t>✧ 	</a:t>
            </a:r>
            <a:r>
              <a:rPr lang="en-US" sz="1800" dirty="0" smtClean="0"/>
              <a:t>Removing beam supports and mounting beam</a:t>
            </a:r>
            <a:endParaRPr lang="ru-RU" sz="18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18</a:t>
            </a:fld>
            <a:endParaRPr lang="ru-RU"/>
          </a:p>
        </p:txBody>
      </p:sp>
      <p:pic>
        <p:nvPicPr>
          <p:cNvPr id="6" name="Изображение 5" descr="Macintosh HD:Users:evgenykoshurnikov:Desktop:15.04.2016:Fig15:Solenoid12g_3D(1,00)_(Assembly_Technique)_Novosibirsk-Fig15.jpg"/>
          <p:cNvPicPr/>
          <p:nvPr/>
        </p:nvPicPr>
        <p:blipFill>
          <a:blip r:embed="rId2">
            <a:extLst>
              <a:ext uri="{28A0092B-C50C-407E-A947-70E740481C1C}">
                <a14:useLocalDpi xmlns:a14="http://schemas.microsoft.com/office/drawing/2010/main" val="0"/>
              </a:ext>
            </a:extLst>
          </a:blip>
          <a:srcRect/>
          <a:stretch>
            <a:fillRect/>
          </a:stretch>
        </p:blipFill>
        <p:spPr bwMode="auto">
          <a:xfrm>
            <a:off x="3971109" y="2638697"/>
            <a:ext cx="4899907" cy="3620923"/>
          </a:xfrm>
          <a:prstGeom prst="rect">
            <a:avLst/>
          </a:prstGeom>
          <a:noFill/>
          <a:ln>
            <a:noFill/>
          </a:ln>
        </p:spPr>
      </p:pic>
      <p:pic>
        <p:nvPicPr>
          <p:cNvPr id="7" name="Изображение 6" descr="Macintosh HD:Users:evgenykoshurnikov:Desktop:20.04.2016:Solenoid12g_3D(1,00)_(Assembly_Technique)_Novosibirsk-Fig13'.jpg"/>
          <p:cNvPicPr/>
          <p:nvPr/>
        </p:nvPicPr>
        <p:blipFill>
          <a:blip r:embed="rId3">
            <a:extLst>
              <a:ext uri="{28A0092B-C50C-407E-A947-70E740481C1C}">
                <a14:useLocalDpi xmlns:a14="http://schemas.microsoft.com/office/drawing/2010/main" val="0"/>
              </a:ext>
            </a:extLst>
          </a:blip>
          <a:srcRect/>
          <a:stretch>
            <a:fillRect/>
          </a:stretch>
        </p:blipFill>
        <p:spPr bwMode="auto">
          <a:xfrm>
            <a:off x="130629" y="2020390"/>
            <a:ext cx="4929051" cy="2470302"/>
          </a:xfrm>
          <a:prstGeom prst="rect">
            <a:avLst/>
          </a:prstGeom>
          <a:noFill/>
          <a:ln>
            <a:noFill/>
          </a:ln>
        </p:spPr>
      </p:pic>
    </p:spTree>
    <p:extLst>
      <p:ext uri="{BB962C8B-B14F-4D97-AF65-F5344CB8AC3E}">
        <p14:creationId xmlns:p14="http://schemas.microsoft.com/office/powerpoint/2010/main" val="17265429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en-US" sz="2000" dirty="0" smtClean="0"/>
              <a:t>Assembled cryostat encapsulated inside the</a:t>
            </a:r>
            <a:r>
              <a:rPr lang="en-US" sz="2000" dirty="0"/>
              <a:t> transport-technological device.</a:t>
            </a:r>
            <a:r>
              <a:rPr lang="en-US" sz="2000" dirty="0" smtClean="0"/>
              <a:t> </a:t>
            </a:r>
            <a:endParaRPr lang="ru-RU" sz="20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19</a:t>
            </a:fld>
            <a:endParaRPr lang="ru-RU"/>
          </a:p>
        </p:txBody>
      </p:sp>
      <p:pic>
        <p:nvPicPr>
          <p:cNvPr id="6" name="Изображение 5" descr="Macintosh HD:Users:evgenykoshurnikov:Desktop:31.03.2016 Технологические приспособленияСборка криостата в ярмо:Solenoid12g_3D(1,00)_(Assembly_Technique)_GSI-Fig01-1_WHITE.jpg"/>
          <p:cNvPicPr/>
          <p:nvPr/>
        </p:nvPicPr>
        <p:blipFill>
          <a:blip r:embed="rId2">
            <a:extLst>
              <a:ext uri="{28A0092B-C50C-407E-A947-70E740481C1C}">
                <a14:useLocalDpi xmlns:a14="http://schemas.microsoft.com/office/drawing/2010/main" val="0"/>
              </a:ext>
            </a:extLst>
          </a:blip>
          <a:srcRect/>
          <a:stretch>
            <a:fillRect/>
          </a:stretch>
        </p:blipFill>
        <p:spPr bwMode="auto">
          <a:xfrm>
            <a:off x="1747881" y="1423462"/>
            <a:ext cx="6230866" cy="4861242"/>
          </a:xfrm>
          <a:prstGeom prst="rect">
            <a:avLst/>
          </a:prstGeom>
          <a:noFill/>
          <a:ln>
            <a:noFill/>
          </a:ln>
        </p:spPr>
      </p:pic>
    </p:spTree>
    <p:extLst>
      <p:ext uri="{BB962C8B-B14F-4D97-AF65-F5344CB8AC3E}">
        <p14:creationId xmlns:p14="http://schemas.microsoft.com/office/powerpoint/2010/main" val="654151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2</a:t>
            </a:fld>
            <a:endParaRPr lang="ru-RU"/>
          </a:p>
        </p:txBody>
      </p:sp>
      <p:sp>
        <p:nvSpPr>
          <p:cNvPr id="3" name="TextBox 2"/>
          <p:cNvSpPr txBox="1"/>
          <p:nvPr/>
        </p:nvSpPr>
        <p:spPr>
          <a:xfrm>
            <a:off x="926049" y="129044"/>
            <a:ext cx="8045614" cy="523220"/>
          </a:xfrm>
          <a:prstGeom prst="rect">
            <a:avLst/>
          </a:prstGeom>
          <a:noFill/>
        </p:spPr>
        <p:txBody>
          <a:bodyPr wrap="square" rtlCol="0">
            <a:spAutoFit/>
          </a:bodyPr>
          <a:lstStyle/>
          <a:p>
            <a:pPr algn="ctr"/>
            <a:r>
              <a:rPr lang="en-US" sz="2800" b="1" dirty="0" smtClean="0">
                <a:solidFill>
                  <a:srgbClr val="C0504D"/>
                </a:solidFill>
              </a:rPr>
              <a:t>PANDA magnet Cryostat and Control Dewar</a:t>
            </a:r>
            <a:endParaRPr lang="ru-RU" sz="2800" b="1" dirty="0">
              <a:solidFill>
                <a:srgbClr val="C0504D"/>
              </a:solidFill>
            </a:endParaRPr>
          </a:p>
        </p:txBody>
      </p:sp>
      <p:pic>
        <p:nvPicPr>
          <p:cNvPr id="7" name="Изображение 6" descr="Macintosh HD:Users:evgenykoshurnikov:Desktop:Ефремов 2014-2016 ПАНДА:2014-2015 Ефремов PANDA :Рисунки 29.10.2014:Solenoid12d_3D(1,00)_(EA_Cryostat)-2a_WHITE.jpg"/>
          <p:cNvPicPr/>
          <p:nvPr/>
        </p:nvPicPr>
        <p:blipFill rotWithShape="1">
          <a:blip r:embed="rId2">
            <a:extLst>
              <a:ext uri="{28A0092B-C50C-407E-A947-70E740481C1C}">
                <a14:useLocalDpi xmlns:a14="http://schemas.microsoft.com/office/drawing/2010/main" val="0"/>
              </a:ext>
            </a:extLst>
          </a:blip>
          <a:srcRect l="12208" r="10007"/>
          <a:stretch/>
        </p:blipFill>
        <p:spPr bwMode="auto">
          <a:xfrm>
            <a:off x="5975633" y="2411221"/>
            <a:ext cx="3168367" cy="2865508"/>
          </a:xfrm>
          <a:prstGeom prst="rect">
            <a:avLst/>
          </a:prstGeom>
          <a:noFill/>
          <a:ln>
            <a:noFill/>
          </a:ln>
        </p:spPr>
      </p:pic>
      <p:pic>
        <p:nvPicPr>
          <p:cNvPr id="2" name="Изображение 1" descr="Solenoid12f_3D(1,00)_(Cryostat)_(Full)-1_WHITE.jpg"/>
          <p:cNvPicPr>
            <a:picLocks noChangeAspect="1"/>
          </p:cNvPicPr>
          <p:nvPr/>
        </p:nvPicPr>
        <p:blipFill rotWithShape="1">
          <a:blip r:embed="rId3">
            <a:extLst>
              <a:ext uri="{28A0092B-C50C-407E-A947-70E740481C1C}">
                <a14:useLocalDpi xmlns:a14="http://schemas.microsoft.com/office/drawing/2010/main" val="0"/>
              </a:ext>
            </a:extLst>
          </a:blip>
          <a:srcRect l="11236" r="9694"/>
          <a:stretch/>
        </p:blipFill>
        <p:spPr>
          <a:xfrm>
            <a:off x="104835" y="2928817"/>
            <a:ext cx="3435638" cy="3610095"/>
          </a:xfrm>
          <a:prstGeom prst="rect">
            <a:avLst/>
          </a:prstGeom>
        </p:spPr>
      </p:pic>
      <p:pic>
        <p:nvPicPr>
          <p:cNvPr id="6" name="Объект 10" descr="Ефремов%202014-2016%20ПАНДА/2015%20Ефремов%20ПАНДА%20%20/Cryostat%20&amp;%20Control%20Dewar%203D%20старый%20вариант%20холодной%20массы/Solenoid12d_3D(0,50)_(EA_Cryostat)-1_WHITE.jpg"/>
          <p:cNvPicPr>
            <a:picLocks noGrp="1"/>
          </p:cNvPicPr>
          <p:nvPr>
            <p:ph idx="1"/>
          </p:nvPr>
        </p:nvPicPr>
        <p:blipFill rotWithShape="1">
          <a:blip r:embed="rId4">
            <a:extLst>
              <a:ext uri="{28A0092B-C50C-407E-A947-70E740481C1C}">
                <a14:useLocalDpi xmlns:a14="http://schemas.microsoft.com/office/drawing/2010/main" val="0"/>
              </a:ext>
            </a:extLst>
          </a:blip>
          <a:srcRect l="23701" r="22357"/>
          <a:stretch/>
        </p:blipFill>
        <p:spPr bwMode="auto">
          <a:xfrm>
            <a:off x="3064343" y="827038"/>
            <a:ext cx="2532717" cy="3611005"/>
          </a:xfrm>
          <a:prstGeom prst="rect">
            <a:avLst/>
          </a:prstGeom>
          <a:noFill/>
          <a:ln>
            <a:noFill/>
          </a:ln>
        </p:spPr>
      </p:pic>
    </p:spTree>
    <p:extLst>
      <p:ext uri="{BB962C8B-B14F-4D97-AF65-F5344CB8AC3E}">
        <p14:creationId xmlns:p14="http://schemas.microsoft.com/office/powerpoint/2010/main" val="3566658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Macintosh HD:Users:evgenykoshurnikov:Desktop:15.04.2016:Fig19:Solenoid12g_3D(1,00)_(Assembly_Technique)_Novosibirsk-Fig19.jpg"/>
          <p:cNvPicPr/>
          <p:nvPr/>
        </p:nvPicPr>
        <p:blipFill>
          <a:blip r:embed="rId2">
            <a:extLst>
              <a:ext uri="{28A0092B-C50C-407E-A947-70E740481C1C}">
                <a14:useLocalDpi xmlns:a14="http://schemas.microsoft.com/office/drawing/2010/main" val="0"/>
              </a:ext>
            </a:extLst>
          </a:blip>
          <a:srcRect/>
          <a:stretch>
            <a:fillRect/>
          </a:stretch>
        </p:blipFill>
        <p:spPr bwMode="auto">
          <a:xfrm>
            <a:off x="3932729" y="2629989"/>
            <a:ext cx="5141602" cy="3726361"/>
          </a:xfrm>
          <a:prstGeom prst="rect">
            <a:avLst/>
          </a:prstGeom>
          <a:noFill/>
          <a:ln>
            <a:noFill/>
          </a:ln>
        </p:spPr>
      </p:pic>
      <p:sp>
        <p:nvSpPr>
          <p:cNvPr id="2" name="Заголовок 1"/>
          <p:cNvSpPr>
            <a:spLocks noGrp="1"/>
          </p:cNvSpPr>
          <p:nvPr>
            <p:ph type="title"/>
          </p:nvPr>
        </p:nvSpPr>
        <p:spPr/>
        <p:txBody>
          <a:bodyPr>
            <a:normAutofit/>
          </a:bodyPr>
          <a:lstStyle/>
          <a:p>
            <a:pPr algn="l"/>
            <a:r>
              <a:rPr lang="ru-RU" sz="2000" dirty="0"/>
              <a:t>✧ </a:t>
            </a:r>
            <a:r>
              <a:rPr lang="ru-RU" sz="2000" dirty="0" smtClean="0"/>
              <a:t>	</a:t>
            </a:r>
            <a:r>
              <a:rPr lang="en-US" sz="2000" dirty="0" smtClean="0"/>
              <a:t>Removing of the upper part of the </a:t>
            </a:r>
            <a:r>
              <a:rPr lang="en-US" sz="2000" dirty="0"/>
              <a:t>transport-technological device</a:t>
            </a:r>
            <a:r>
              <a:rPr lang="en-US" sz="2000" dirty="0" smtClean="0"/>
              <a:t>.</a:t>
            </a:r>
            <a:br>
              <a:rPr lang="en-US" sz="2000" dirty="0" smtClean="0"/>
            </a:br>
            <a:r>
              <a:rPr lang="ru-RU" sz="2000" dirty="0" smtClean="0"/>
              <a:t>✧ 	</a:t>
            </a:r>
            <a:r>
              <a:rPr lang="en-US" sz="2000" dirty="0" smtClean="0"/>
              <a:t>Installation of the technological </a:t>
            </a:r>
            <a:r>
              <a:rPr lang="en-US" sz="2000" dirty="0"/>
              <a:t>device for cryogenic </a:t>
            </a:r>
            <a:r>
              <a:rPr lang="en-US" sz="2000" dirty="0" smtClean="0"/>
              <a:t>tests </a:t>
            </a:r>
            <a:r>
              <a:rPr lang="en-US" sz="2000" dirty="0"/>
              <a:t>of the </a:t>
            </a:r>
            <a:r>
              <a:rPr lang="ru-RU" sz="2000" dirty="0" smtClean="0"/>
              <a:t>	</a:t>
            </a:r>
            <a:r>
              <a:rPr lang="en-US" sz="2000" dirty="0" smtClean="0"/>
              <a:t>assembled cryostat.</a:t>
            </a:r>
            <a:endParaRPr lang="ru-RU" sz="20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20</a:t>
            </a:fld>
            <a:endParaRPr lang="ru-RU"/>
          </a:p>
        </p:txBody>
      </p:sp>
      <p:pic>
        <p:nvPicPr>
          <p:cNvPr id="6" name="Изображение 5" descr="Macintosh HD:Users:evgenykoshurnikov:Desktop:15.04.2016:Fig18:Solenoid12g_3D(1,00)_(Assembly_Technique)_Novosibirsk-Fig18.jpg"/>
          <p:cNvPicPr/>
          <p:nvPr/>
        </p:nvPicPr>
        <p:blipFill>
          <a:blip r:embed="rId3">
            <a:extLst>
              <a:ext uri="{28A0092B-C50C-407E-A947-70E740481C1C}">
                <a14:useLocalDpi xmlns:a14="http://schemas.microsoft.com/office/drawing/2010/main" val="0"/>
              </a:ext>
            </a:extLst>
          </a:blip>
          <a:srcRect/>
          <a:stretch>
            <a:fillRect/>
          </a:stretch>
        </p:blipFill>
        <p:spPr bwMode="auto">
          <a:xfrm>
            <a:off x="0" y="1691235"/>
            <a:ext cx="4467221" cy="2778483"/>
          </a:xfrm>
          <a:prstGeom prst="rect">
            <a:avLst/>
          </a:prstGeom>
          <a:noFill/>
          <a:ln>
            <a:noFill/>
          </a:ln>
        </p:spPr>
      </p:pic>
    </p:spTree>
    <p:extLst>
      <p:ext uri="{BB962C8B-B14F-4D97-AF65-F5344CB8AC3E}">
        <p14:creationId xmlns:p14="http://schemas.microsoft.com/office/powerpoint/2010/main" val="466791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Изображение 7" descr="Macintosh HD:Users:evgenykoshurnikov:Desktop:20.04.2016:Solenoid12g_3D(1,00)_(Assembly_Technique)_Novosibirsk-Fig20'.jpg"/>
          <p:cNvPicPr/>
          <p:nvPr/>
        </p:nvPicPr>
        <p:blipFill>
          <a:blip r:embed="rId2">
            <a:extLst>
              <a:ext uri="{28A0092B-C50C-407E-A947-70E740481C1C}">
                <a14:useLocalDpi xmlns:a14="http://schemas.microsoft.com/office/drawing/2010/main" val="0"/>
              </a:ext>
            </a:extLst>
          </a:blip>
          <a:srcRect/>
          <a:stretch>
            <a:fillRect/>
          </a:stretch>
        </p:blipFill>
        <p:spPr bwMode="auto">
          <a:xfrm>
            <a:off x="87933" y="2225311"/>
            <a:ext cx="5204257" cy="4002942"/>
          </a:xfrm>
          <a:prstGeom prst="rect">
            <a:avLst/>
          </a:prstGeom>
          <a:noFill/>
          <a:ln>
            <a:noFill/>
          </a:ln>
        </p:spPr>
      </p:pic>
      <p:sp>
        <p:nvSpPr>
          <p:cNvPr id="2" name="Заголовок 1"/>
          <p:cNvSpPr>
            <a:spLocks noGrp="1"/>
          </p:cNvSpPr>
          <p:nvPr>
            <p:ph type="title"/>
          </p:nvPr>
        </p:nvSpPr>
        <p:spPr/>
        <p:txBody>
          <a:bodyPr>
            <a:normAutofit fontScale="90000"/>
          </a:bodyPr>
          <a:lstStyle/>
          <a:p>
            <a:pPr algn="l"/>
            <a:r>
              <a:rPr lang="ru-RU" sz="1800" dirty="0"/>
              <a:t>✧ </a:t>
            </a:r>
            <a:r>
              <a:rPr lang="ru-RU" sz="1800" dirty="0" smtClean="0"/>
              <a:t>	</a:t>
            </a:r>
            <a:r>
              <a:rPr lang="en-US" sz="1800" dirty="0" smtClean="0"/>
              <a:t>Placing the Control Dewar on two supports  in the intermediate position to mount Chimney.</a:t>
            </a:r>
            <a:br>
              <a:rPr lang="en-US" sz="1800" dirty="0" smtClean="0"/>
            </a:br>
            <a:r>
              <a:rPr lang="ru-RU" sz="1800" dirty="0" smtClean="0"/>
              <a:t>✧ 	</a:t>
            </a:r>
            <a:r>
              <a:rPr lang="en-US" sz="1800" dirty="0" smtClean="0"/>
              <a:t>Mounting  the </a:t>
            </a:r>
            <a:r>
              <a:rPr lang="en-US" sz="1800" dirty="0"/>
              <a:t>Control Dewar </a:t>
            </a:r>
            <a:r>
              <a:rPr lang="en-US" sz="1800" dirty="0" smtClean="0"/>
              <a:t>in the operation position.</a:t>
            </a:r>
            <a:br>
              <a:rPr lang="en-US" sz="1800" dirty="0" smtClean="0"/>
            </a:br>
            <a:r>
              <a:rPr lang="ru-RU" sz="1800" dirty="0"/>
              <a:t>✧ 	</a:t>
            </a:r>
            <a:r>
              <a:rPr lang="en-US" sz="1800" dirty="0" smtClean="0"/>
              <a:t>Cryostat is ready for cryogenic tests</a:t>
            </a:r>
            <a:endParaRPr lang="ru-RU" sz="18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21</a:t>
            </a:fld>
            <a:endParaRPr lang="ru-RU"/>
          </a:p>
        </p:txBody>
      </p:sp>
      <p:pic>
        <p:nvPicPr>
          <p:cNvPr id="7" name="Изображение 6" descr="Macintosh HD:Users:evgenykoshurnikov:Desktop:Ефремов 2014-2016 ПАНДА:Ефремов  Технол. приспособления для сборки и испытантаний соленоида :3D картинки приспособления для испытаний соленоида:Solenoid12g_3D(1,00)_(Assembly_Technique)_(Cryostat_Full_Assembly)-1.jpg"/>
          <p:cNvPicPr/>
          <p:nvPr/>
        </p:nvPicPr>
        <p:blipFill>
          <a:blip r:embed="rId3">
            <a:extLst>
              <a:ext uri="{28A0092B-C50C-407E-A947-70E740481C1C}">
                <a14:useLocalDpi xmlns:a14="http://schemas.microsoft.com/office/drawing/2010/main" val="0"/>
              </a:ext>
            </a:extLst>
          </a:blip>
          <a:srcRect/>
          <a:stretch>
            <a:fillRect/>
          </a:stretch>
        </p:blipFill>
        <p:spPr bwMode="auto">
          <a:xfrm>
            <a:off x="3997465" y="1893537"/>
            <a:ext cx="4968510" cy="4151214"/>
          </a:xfrm>
          <a:prstGeom prst="rect">
            <a:avLst/>
          </a:prstGeom>
          <a:noFill/>
          <a:ln>
            <a:noFill/>
          </a:ln>
        </p:spPr>
      </p:pic>
    </p:spTree>
    <p:extLst>
      <p:ext uri="{BB962C8B-B14F-4D97-AF65-F5344CB8AC3E}">
        <p14:creationId xmlns:p14="http://schemas.microsoft.com/office/powerpoint/2010/main" val="19968362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Following components shall </a:t>
            </a:r>
            <a:r>
              <a:rPr lang="en-US" dirty="0"/>
              <a:t>be </a:t>
            </a:r>
            <a:r>
              <a:rPr lang="en-US" dirty="0" smtClean="0"/>
              <a:t>transported to CERN/GSI:</a:t>
            </a:r>
            <a:endParaRPr lang="ru-RU" dirty="0"/>
          </a:p>
        </p:txBody>
      </p:sp>
      <p:sp>
        <p:nvSpPr>
          <p:cNvPr id="3" name="Объект 2"/>
          <p:cNvSpPr>
            <a:spLocks noGrp="1"/>
          </p:cNvSpPr>
          <p:nvPr>
            <p:ph idx="1"/>
          </p:nvPr>
        </p:nvSpPr>
        <p:spPr/>
        <p:txBody>
          <a:bodyPr>
            <a:normAutofit fontScale="92500" lnSpcReduction="10000"/>
          </a:bodyPr>
          <a:lstStyle/>
          <a:p>
            <a:r>
              <a:rPr lang="en-US" sz="2000" dirty="0" smtClean="0"/>
              <a:t>Cryostat/solenoid  installed into </a:t>
            </a:r>
            <a:r>
              <a:rPr lang="en-US" sz="2000" dirty="0"/>
              <a:t>the </a:t>
            </a:r>
            <a:r>
              <a:rPr lang="en-US" sz="2000" dirty="0" smtClean="0"/>
              <a:t>transport-technological </a:t>
            </a:r>
            <a:r>
              <a:rPr lang="en-US" sz="2000" dirty="0"/>
              <a:t>device </a:t>
            </a:r>
            <a:r>
              <a:rPr lang="en-US" sz="2000" dirty="0" smtClean="0"/>
              <a:t>(</a:t>
            </a:r>
            <a:r>
              <a:rPr lang="en-US" sz="2000" dirty="0"/>
              <a:t>weight </a:t>
            </a:r>
            <a:r>
              <a:rPr lang="en-US" sz="2000" dirty="0" smtClean="0"/>
              <a:t>11.4/17</a:t>
            </a:r>
            <a:r>
              <a:rPr lang="en-US" sz="2000" dirty="0" smtClean="0">
                <a:solidFill>
                  <a:srgbClr val="FF0000"/>
                </a:solidFill>
              </a:rPr>
              <a:t> </a:t>
            </a:r>
            <a:r>
              <a:rPr lang="en-US" sz="2000" dirty="0" smtClean="0"/>
              <a:t> </a:t>
            </a:r>
            <a:r>
              <a:rPr lang="en-US" sz="2000" dirty="0"/>
              <a:t>tons, </a:t>
            </a:r>
            <a:r>
              <a:rPr lang="en-US" sz="2000" dirty="0" smtClean="0"/>
              <a:t>length </a:t>
            </a:r>
            <a:r>
              <a:rPr lang="en-US" sz="2000" dirty="0"/>
              <a:t>x width x </a:t>
            </a:r>
            <a:r>
              <a:rPr lang="en-US" sz="2000" dirty="0" smtClean="0"/>
              <a:t>height = </a:t>
            </a:r>
            <a:r>
              <a:rPr lang="en-US" sz="2000" dirty="0"/>
              <a:t>3090 mm x 3500 mm x 3200 mm</a:t>
            </a:r>
            <a:r>
              <a:rPr lang="en-US" sz="2000" dirty="0" smtClean="0"/>
              <a:t>)</a:t>
            </a:r>
          </a:p>
          <a:p>
            <a:r>
              <a:rPr lang="en-US" sz="2000" dirty="0" smtClean="0"/>
              <a:t> </a:t>
            </a:r>
            <a:r>
              <a:rPr lang="en-US" sz="2000" dirty="0"/>
              <a:t>Control Dewar </a:t>
            </a:r>
            <a:r>
              <a:rPr lang="en-US" sz="2000" dirty="0" smtClean="0"/>
              <a:t>(weight 3.3 </a:t>
            </a:r>
            <a:r>
              <a:rPr lang="en-US" sz="2000" dirty="0"/>
              <a:t>tons, </a:t>
            </a:r>
            <a:r>
              <a:rPr lang="en-US" sz="2000" dirty="0" smtClean="0"/>
              <a:t>length </a:t>
            </a:r>
            <a:r>
              <a:rPr lang="en-US" sz="2000" dirty="0"/>
              <a:t>x width x </a:t>
            </a:r>
            <a:r>
              <a:rPr lang="en-US" sz="2000" dirty="0" smtClean="0"/>
              <a:t>height = </a:t>
            </a:r>
            <a:r>
              <a:rPr lang="en-US" sz="2000" dirty="0"/>
              <a:t>960 mm x 2150 mm x 1980 mm</a:t>
            </a:r>
            <a:r>
              <a:rPr lang="en-US" sz="2000" dirty="0" smtClean="0"/>
              <a:t>)</a:t>
            </a:r>
          </a:p>
          <a:p>
            <a:r>
              <a:rPr lang="en-US" sz="2000" dirty="0" smtClean="0"/>
              <a:t>Chimney ( weight 50 kg, length x diameter  = </a:t>
            </a:r>
            <a:r>
              <a:rPr lang="ru-RU" sz="2000" dirty="0" smtClean="0"/>
              <a:t>1580 </a:t>
            </a:r>
            <a:r>
              <a:rPr lang="en-US" sz="2000" dirty="0" smtClean="0"/>
              <a:t>mm</a:t>
            </a:r>
            <a:r>
              <a:rPr lang="ru-RU" sz="2000" dirty="0" smtClean="0"/>
              <a:t> </a:t>
            </a:r>
            <a:r>
              <a:rPr lang="ru-RU" sz="2000" dirty="0" err="1"/>
              <a:t>x</a:t>
            </a:r>
            <a:r>
              <a:rPr lang="ru-RU" sz="2000" dirty="0"/>
              <a:t> 335 </a:t>
            </a:r>
            <a:r>
              <a:rPr lang="en-US" sz="2000" dirty="0" smtClean="0"/>
              <a:t>mm)</a:t>
            </a:r>
          </a:p>
          <a:p>
            <a:r>
              <a:rPr lang="en-US" sz="2000" dirty="0"/>
              <a:t>The mounting beam (complete with supports) </a:t>
            </a:r>
            <a:endParaRPr lang="en-US" sz="2000" dirty="0" smtClean="0"/>
          </a:p>
          <a:p>
            <a:r>
              <a:rPr lang="en-US" sz="2000" dirty="0" smtClean="0"/>
              <a:t>Technological </a:t>
            </a:r>
            <a:r>
              <a:rPr lang="en-US" sz="2000" dirty="0"/>
              <a:t>device for cryogenic and magnetic tests of the assembled    </a:t>
            </a:r>
            <a:r>
              <a:rPr lang="en-US" sz="2000" dirty="0" smtClean="0"/>
              <a:t>cryostat/solenoid</a:t>
            </a:r>
          </a:p>
          <a:p>
            <a:r>
              <a:rPr lang="en-US" sz="2000" dirty="0"/>
              <a:t>Bearing </a:t>
            </a:r>
            <a:r>
              <a:rPr lang="en-US" sz="2000" dirty="0" smtClean="0"/>
              <a:t>arrangement</a:t>
            </a:r>
          </a:p>
          <a:p>
            <a:r>
              <a:rPr lang="en-US" sz="2000" dirty="0"/>
              <a:t>Multipurpose lifting t</a:t>
            </a:r>
            <a:r>
              <a:rPr lang="en-US" sz="2000" dirty="0" smtClean="0"/>
              <a:t>raverse</a:t>
            </a:r>
          </a:p>
          <a:p>
            <a:r>
              <a:rPr lang="en-US" sz="2000" dirty="0"/>
              <a:t>Supports for the inner and outer shells of the </a:t>
            </a:r>
            <a:r>
              <a:rPr lang="en-US" sz="2000" dirty="0" smtClean="0"/>
              <a:t>cryostat</a:t>
            </a:r>
            <a:endParaRPr lang="ru-RU" sz="2000" dirty="0"/>
          </a:p>
          <a:p>
            <a:pPr marL="0" indent="0">
              <a:buNone/>
            </a:pPr>
            <a:endParaRPr lang="en-US" sz="2000" dirty="0" smtClean="0"/>
          </a:p>
          <a:p>
            <a:pPr marL="0" indent="0">
              <a:buNone/>
            </a:pPr>
            <a:r>
              <a:rPr lang="en-US" sz="2000" i="1" dirty="0" smtClean="0"/>
              <a:t>Technological </a:t>
            </a:r>
            <a:r>
              <a:rPr lang="en-US" sz="2000" i="1" dirty="0"/>
              <a:t>equipment should be stored in the </a:t>
            </a:r>
            <a:r>
              <a:rPr lang="en-US" sz="2000" i="1" dirty="0" smtClean="0"/>
              <a:t>GSI </a:t>
            </a:r>
            <a:r>
              <a:rPr lang="en-US" sz="2000" i="1" dirty="0"/>
              <a:t>during the entire period </a:t>
            </a:r>
            <a:r>
              <a:rPr lang="en-US" sz="2000" i="1" dirty="0" smtClean="0"/>
              <a:t>of </a:t>
            </a:r>
            <a:r>
              <a:rPr lang="en-US" sz="2000" i="1" dirty="0"/>
              <a:t>the </a:t>
            </a:r>
            <a:r>
              <a:rPr lang="en-US" sz="2000" i="1" dirty="0" smtClean="0"/>
              <a:t>magnet operation</a:t>
            </a:r>
            <a:endParaRPr lang="ru-RU" sz="2000" i="1"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22</a:t>
            </a:fld>
            <a:endParaRPr lang="ru-RU"/>
          </a:p>
        </p:txBody>
      </p:sp>
    </p:spTree>
    <p:extLst>
      <p:ext uri="{BB962C8B-B14F-4D97-AF65-F5344CB8AC3E}">
        <p14:creationId xmlns:p14="http://schemas.microsoft.com/office/powerpoint/2010/main" val="7108629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2233" y="1464733"/>
            <a:ext cx="8229600" cy="1143000"/>
          </a:xfrm>
        </p:spPr>
        <p:txBody>
          <a:bodyPr>
            <a:normAutofit fontScale="90000"/>
          </a:bodyPr>
          <a:lstStyle/>
          <a:p>
            <a:r>
              <a:rPr lang="en-US" dirty="0"/>
              <a:t>Assembly and </a:t>
            </a:r>
            <a:r>
              <a:rPr lang="en-US" dirty="0" smtClean="0"/>
              <a:t>tests </a:t>
            </a:r>
            <a:r>
              <a:rPr lang="en-US" dirty="0"/>
              <a:t>of the cryostat with </a:t>
            </a:r>
            <a:r>
              <a:rPr lang="en-US" dirty="0" smtClean="0"/>
              <a:t>the </a:t>
            </a:r>
            <a:r>
              <a:rPr lang="en-US" dirty="0"/>
              <a:t>cold mass at CERN</a:t>
            </a:r>
            <a:endParaRPr lang="ru-RU"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23</a:t>
            </a:fld>
            <a:endParaRPr lang="ru-RU"/>
          </a:p>
        </p:txBody>
      </p:sp>
    </p:spTree>
    <p:extLst>
      <p:ext uri="{BB962C8B-B14F-4D97-AF65-F5344CB8AC3E}">
        <p14:creationId xmlns:p14="http://schemas.microsoft.com/office/powerpoint/2010/main" val="18012241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l"/>
            <a:r>
              <a:rPr lang="en-US" sz="2400" dirty="0" smtClean="0"/>
              <a:t>Cold Mass is to be equipped by heat exchanger pipes, bus bars, instrumentation and covered by blankets of multilayer insulation </a:t>
            </a:r>
            <a:endParaRPr lang="ru-RU" sz="24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24</a:t>
            </a:fld>
            <a:endParaRPr lang="ru-RU"/>
          </a:p>
        </p:txBody>
      </p:sp>
      <p:pic>
        <p:nvPicPr>
          <p:cNvPr id="6" name="Изображение 5" descr="Macintosh HD:Users:evgenykoshurnikov:Desktop:07.04-1.2016:Cold_mass_(Full)-1_WHITE.jpg"/>
          <p:cNvPicPr/>
          <p:nvPr/>
        </p:nvPicPr>
        <p:blipFill>
          <a:blip r:embed="rId2">
            <a:extLst>
              <a:ext uri="{28A0092B-C50C-407E-A947-70E740481C1C}">
                <a14:useLocalDpi xmlns:a14="http://schemas.microsoft.com/office/drawing/2010/main" val="0"/>
              </a:ext>
            </a:extLst>
          </a:blip>
          <a:srcRect/>
          <a:stretch>
            <a:fillRect/>
          </a:stretch>
        </p:blipFill>
        <p:spPr bwMode="auto">
          <a:xfrm>
            <a:off x="1924594" y="1590784"/>
            <a:ext cx="5355772" cy="4432663"/>
          </a:xfrm>
          <a:prstGeom prst="rect">
            <a:avLst/>
          </a:prstGeom>
          <a:noFill/>
          <a:ln>
            <a:noFill/>
          </a:ln>
        </p:spPr>
      </p:pic>
    </p:spTree>
    <p:extLst>
      <p:ext uri="{BB962C8B-B14F-4D97-AF65-F5344CB8AC3E}">
        <p14:creationId xmlns:p14="http://schemas.microsoft.com/office/powerpoint/2010/main" val="18569386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96759"/>
            <a:ext cx="8229600" cy="1143000"/>
          </a:xfrm>
        </p:spPr>
        <p:txBody>
          <a:bodyPr>
            <a:normAutofit/>
          </a:bodyPr>
          <a:lstStyle/>
          <a:p>
            <a:pPr algn="l"/>
            <a:r>
              <a:rPr lang="ru-RU" sz="1800" dirty="0"/>
              <a:t>✧ 	</a:t>
            </a:r>
            <a:r>
              <a:rPr lang="en-US" sz="1800" dirty="0" smtClean="0"/>
              <a:t>Before installation of the Cold Mass the Cryostat has to be disassembled </a:t>
            </a:r>
            <a:br>
              <a:rPr lang="en-US" sz="1800" dirty="0" smtClean="0"/>
            </a:br>
            <a:r>
              <a:rPr lang="ru-RU" sz="1800" dirty="0" smtClean="0"/>
              <a:t>✧ </a:t>
            </a:r>
            <a:r>
              <a:rPr lang="ru-RU" sz="1800" dirty="0"/>
              <a:t>	</a:t>
            </a:r>
            <a:r>
              <a:rPr lang="en-US" sz="1800" dirty="0" smtClean="0"/>
              <a:t>Installation procedure of the cold mass is very similar to the assembly procedure</a:t>
            </a:r>
            <a:r>
              <a:rPr lang="ru-RU" sz="1800" dirty="0" smtClean="0"/>
              <a:t> </a:t>
            </a:r>
            <a:r>
              <a:rPr lang="en-US" sz="1800" dirty="0" smtClean="0"/>
              <a:t>	of</a:t>
            </a:r>
            <a:r>
              <a:rPr lang="ru-RU" sz="1800" dirty="0" smtClean="0"/>
              <a:t> </a:t>
            </a:r>
            <a:r>
              <a:rPr lang="en-US" sz="1800" dirty="0" smtClean="0"/>
              <a:t>the inner shell of the cryostat vessel</a:t>
            </a:r>
            <a:endParaRPr lang="ru-RU" sz="18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25</a:t>
            </a:fld>
            <a:endParaRPr lang="ru-RU"/>
          </a:p>
        </p:txBody>
      </p:sp>
      <p:pic>
        <p:nvPicPr>
          <p:cNvPr id="7" name="Изображение 6" descr="Macintosh HD:Users:evgenykoshurnikov:Desktop:22.04.2016:Solenoid12g_3D(1,00)_(Assembly_Technique)_CERN-Fig11.jpg"/>
          <p:cNvPicPr/>
          <p:nvPr/>
        </p:nvPicPr>
        <p:blipFill>
          <a:blip r:embed="rId2">
            <a:extLst>
              <a:ext uri="{28A0092B-C50C-407E-A947-70E740481C1C}">
                <a14:useLocalDpi xmlns:a14="http://schemas.microsoft.com/office/drawing/2010/main" val="0"/>
              </a:ext>
            </a:extLst>
          </a:blip>
          <a:srcRect/>
          <a:stretch>
            <a:fillRect/>
          </a:stretch>
        </p:blipFill>
        <p:spPr bwMode="auto">
          <a:xfrm>
            <a:off x="22966" y="3556530"/>
            <a:ext cx="4661535" cy="2352675"/>
          </a:xfrm>
          <a:prstGeom prst="rect">
            <a:avLst/>
          </a:prstGeom>
          <a:noFill/>
          <a:ln>
            <a:noFill/>
          </a:ln>
        </p:spPr>
      </p:pic>
      <p:pic>
        <p:nvPicPr>
          <p:cNvPr id="6" name="Изображение 5" descr="Macintosh HD:Users:evgenykoshurnikov:Desktop:22.04.2016:Solenoid12g_3D(1,00)_(Assembly_Technique)_CERN-Fig10''.jpg"/>
          <p:cNvPicPr/>
          <p:nvPr/>
        </p:nvPicPr>
        <p:blipFill>
          <a:blip r:embed="rId3">
            <a:extLst>
              <a:ext uri="{28A0092B-C50C-407E-A947-70E740481C1C}">
                <a14:useLocalDpi xmlns:a14="http://schemas.microsoft.com/office/drawing/2010/main" val="0"/>
              </a:ext>
            </a:extLst>
          </a:blip>
          <a:srcRect/>
          <a:stretch>
            <a:fillRect/>
          </a:stretch>
        </p:blipFill>
        <p:spPr bwMode="auto">
          <a:xfrm>
            <a:off x="22966" y="1237653"/>
            <a:ext cx="3634634" cy="2420983"/>
          </a:xfrm>
          <a:prstGeom prst="rect">
            <a:avLst/>
          </a:prstGeom>
          <a:noFill/>
          <a:ln>
            <a:noFill/>
          </a:ln>
        </p:spPr>
      </p:pic>
      <p:pic>
        <p:nvPicPr>
          <p:cNvPr id="8" name="Изображение 7" descr="Macintosh HD:Users:evgenykoshurnikov:Desktop:22.04.2016:Solenoid12g_3D(1,00)_(Assembly_Technique)_CERN-Fig12.jpg"/>
          <p:cNvPicPr/>
          <p:nvPr/>
        </p:nvPicPr>
        <p:blipFill>
          <a:blip r:embed="rId4">
            <a:extLst>
              <a:ext uri="{28A0092B-C50C-407E-A947-70E740481C1C}">
                <a14:useLocalDpi xmlns:a14="http://schemas.microsoft.com/office/drawing/2010/main" val="0"/>
              </a:ext>
            </a:extLst>
          </a:blip>
          <a:srcRect/>
          <a:stretch>
            <a:fillRect/>
          </a:stretch>
        </p:blipFill>
        <p:spPr bwMode="auto">
          <a:xfrm>
            <a:off x="4116387" y="1594171"/>
            <a:ext cx="4873625" cy="3144520"/>
          </a:xfrm>
          <a:prstGeom prst="rect">
            <a:avLst/>
          </a:prstGeom>
          <a:noFill/>
          <a:ln>
            <a:noFill/>
          </a:ln>
        </p:spPr>
      </p:pic>
      <p:sp>
        <p:nvSpPr>
          <p:cNvPr id="3" name="Прямоугольник 2"/>
          <p:cNvSpPr/>
          <p:nvPr/>
        </p:nvSpPr>
        <p:spPr>
          <a:xfrm>
            <a:off x="4018002" y="3244334"/>
            <a:ext cx="1107996" cy="369332"/>
          </a:xfrm>
          <a:prstGeom prst="rect">
            <a:avLst/>
          </a:prstGeom>
        </p:spPr>
        <p:txBody>
          <a:bodyPr wrap="none">
            <a:spAutoFit/>
          </a:bodyPr>
          <a:lstStyle/>
          <a:p>
            <a:r>
              <a:rPr lang="ru-RU" dirty="0"/>
              <a:t>✧ 	</a:t>
            </a:r>
          </a:p>
        </p:txBody>
      </p:sp>
    </p:spTree>
    <p:extLst>
      <p:ext uri="{BB962C8B-B14F-4D97-AF65-F5344CB8AC3E}">
        <p14:creationId xmlns:p14="http://schemas.microsoft.com/office/powerpoint/2010/main" val="2631086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l"/>
            <a:r>
              <a:rPr lang="en-US" sz="2400" dirty="0" smtClean="0"/>
              <a:t>Spare lengths of bus bars </a:t>
            </a:r>
            <a:r>
              <a:rPr lang="en-US" sz="2400" dirty="0"/>
              <a:t>are </a:t>
            </a:r>
            <a:r>
              <a:rPr lang="en-US" sz="2400" dirty="0" smtClean="0"/>
              <a:t>foreseen by </a:t>
            </a:r>
            <a:r>
              <a:rPr lang="en-US" sz="2400" dirty="0"/>
              <a:t>CERN </a:t>
            </a:r>
            <a:r>
              <a:rPr lang="en-US" sz="2400" dirty="0" smtClean="0"/>
              <a:t>team for </a:t>
            </a:r>
            <a:r>
              <a:rPr lang="en-US" sz="2400" dirty="0"/>
              <a:t>tests of the solenoid with magnetic field . </a:t>
            </a:r>
            <a:r>
              <a:rPr lang="en-US" sz="2400" dirty="0" smtClean="0"/>
              <a:t>An </a:t>
            </a:r>
            <a:r>
              <a:rPr lang="en-US" sz="2400" dirty="0"/>
              <a:t>elongated </a:t>
            </a:r>
            <a:r>
              <a:rPr lang="en-US" sz="2400" dirty="0" smtClean="0"/>
              <a:t>cover will be  required </a:t>
            </a:r>
            <a:r>
              <a:rPr lang="en-US" sz="2400" dirty="0"/>
              <a:t>to accommodate these lengths </a:t>
            </a:r>
            <a:r>
              <a:rPr lang="en-US" sz="2400" dirty="0" smtClean="0"/>
              <a:t>in  </a:t>
            </a:r>
            <a:r>
              <a:rPr lang="en-US" sz="2400" dirty="0"/>
              <a:t>the interface box .</a:t>
            </a:r>
            <a:endParaRPr lang="ru-RU" sz="24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26</a:t>
            </a:fld>
            <a:endParaRPr lang="ru-RU"/>
          </a:p>
        </p:txBody>
      </p:sp>
      <p:pic>
        <p:nvPicPr>
          <p:cNvPr id="6" name="Picture 14"/>
          <p:cNvPicPr/>
          <p:nvPr/>
        </p:nvPicPr>
        <p:blipFill rotWithShape="1">
          <a:blip r:embed="rId2"/>
          <a:srcRect l="25432" r="9278"/>
          <a:stretch/>
        </p:blipFill>
        <p:spPr>
          <a:xfrm>
            <a:off x="993775" y="1573425"/>
            <a:ext cx="2782358" cy="2215992"/>
          </a:xfrm>
          <a:prstGeom prst="rect">
            <a:avLst/>
          </a:prstGeom>
        </p:spPr>
      </p:pic>
      <p:pic>
        <p:nvPicPr>
          <p:cNvPr id="7" name="Picture 15"/>
          <p:cNvPicPr/>
          <p:nvPr/>
        </p:nvPicPr>
        <p:blipFill rotWithShape="1">
          <a:blip r:embed="rId3"/>
          <a:srcRect l="26281" r="11781"/>
          <a:stretch/>
        </p:blipFill>
        <p:spPr>
          <a:xfrm>
            <a:off x="4885267" y="1645522"/>
            <a:ext cx="2904278" cy="2241472"/>
          </a:xfrm>
          <a:prstGeom prst="rect">
            <a:avLst/>
          </a:prstGeom>
        </p:spPr>
      </p:pic>
      <p:pic>
        <p:nvPicPr>
          <p:cNvPr id="8" name="Picture 6"/>
          <p:cNvPicPr/>
          <p:nvPr/>
        </p:nvPicPr>
        <p:blipFill rotWithShape="1">
          <a:blip r:embed="rId4"/>
          <a:srcRect l="22557"/>
          <a:stretch/>
        </p:blipFill>
        <p:spPr>
          <a:xfrm>
            <a:off x="805391" y="4348903"/>
            <a:ext cx="2970742" cy="1909870"/>
          </a:xfrm>
          <a:prstGeom prst="rect">
            <a:avLst/>
          </a:prstGeom>
        </p:spPr>
      </p:pic>
      <p:pic>
        <p:nvPicPr>
          <p:cNvPr id="9" name="Picture 2"/>
          <p:cNvPicPr/>
          <p:nvPr/>
        </p:nvPicPr>
        <p:blipFill rotWithShape="1">
          <a:blip r:embed="rId5"/>
          <a:srcRect l="17285"/>
          <a:stretch/>
        </p:blipFill>
        <p:spPr>
          <a:xfrm>
            <a:off x="4862725" y="3984571"/>
            <a:ext cx="2926820" cy="2327224"/>
          </a:xfrm>
          <a:prstGeom prst="rect">
            <a:avLst/>
          </a:prstGeom>
        </p:spPr>
      </p:pic>
    </p:spTree>
    <p:extLst>
      <p:ext uri="{BB962C8B-B14F-4D97-AF65-F5344CB8AC3E}">
        <p14:creationId xmlns:p14="http://schemas.microsoft.com/office/powerpoint/2010/main" val="6165777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Solenoid prepared for tests at CERN</a:t>
            </a:r>
            <a:endParaRPr lang="ru-RU"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27</a:t>
            </a:fld>
            <a:endParaRPr lang="ru-RU"/>
          </a:p>
        </p:txBody>
      </p:sp>
      <p:pic>
        <p:nvPicPr>
          <p:cNvPr id="7" name="Изображение 6" descr="Macintosh HD:Users:evgenykoshurnikov:Desktop:22.04.2016:Solenoid12g_3D(1,00)_(Assembly_Technique)_CERN-Fig29-1_WHITE.jpg"/>
          <p:cNvPicPr/>
          <p:nvPr/>
        </p:nvPicPr>
        <p:blipFill>
          <a:blip r:embed="rId2">
            <a:extLst>
              <a:ext uri="{28A0092B-C50C-407E-A947-70E740481C1C}">
                <a14:useLocalDpi xmlns:a14="http://schemas.microsoft.com/office/drawing/2010/main" val="0"/>
              </a:ext>
            </a:extLst>
          </a:blip>
          <a:srcRect/>
          <a:stretch>
            <a:fillRect/>
          </a:stretch>
        </p:blipFill>
        <p:spPr bwMode="auto">
          <a:xfrm>
            <a:off x="1685607" y="1331278"/>
            <a:ext cx="5975985" cy="4906645"/>
          </a:xfrm>
          <a:prstGeom prst="rect">
            <a:avLst/>
          </a:prstGeom>
          <a:noFill/>
          <a:ln>
            <a:noFill/>
          </a:ln>
        </p:spPr>
      </p:pic>
    </p:spTree>
    <p:extLst>
      <p:ext uri="{BB962C8B-B14F-4D97-AF65-F5344CB8AC3E}">
        <p14:creationId xmlns:p14="http://schemas.microsoft.com/office/powerpoint/2010/main" val="15594748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5000" y="1883305"/>
            <a:ext cx="8229600" cy="1143000"/>
          </a:xfrm>
        </p:spPr>
        <p:txBody>
          <a:bodyPr>
            <a:normAutofit fontScale="90000"/>
          </a:bodyPr>
          <a:lstStyle/>
          <a:p>
            <a:r>
              <a:rPr lang="en-US" b="1" dirty="0"/>
              <a:t>Cryostat Mounting </a:t>
            </a:r>
            <a:r>
              <a:rPr lang="en-US" b="1" dirty="0" smtClean="0"/>
              <a:t>into </a:t>
            </a:r>
            <a:r>
              <a:rPr lang="en-US" b="1" dirty="0"/>
              <a:t>the Yoke (GSI)</a:t>
            </a:r>
            <a:endParaRPr lang="ru-RU"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28</a:t>
            </a:fld>
            <a:endParaRPr lang="ru-RU"/>
          </a:p>
        </p:txBody>
      </p:sp>
    </p:spTree>
    <p:extLst>
      <p:ext uri="{BB962C8B-B14F-4D97-AF65-F5344CB8AC3E}">
        <p14:creationId xmlns:p14="http://schemas.microsoft.com/office/powerpoint/2010/main" val="13597536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Изображение 5" descr="Macintosh HD:Users:evgenykoshurnikov:Desktop:07.04-1.2016:Solenoid12g_3D(1,00)_(Assembly_Technique)_GSI-Fig34'.jpg"/>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7342"/>
            <a:ext cx="8229600" cy="5425756"/>
          </a:xfrm>
          <a:prstGeom prst="rect">
            <a:avLst/>
          </a:prstGeom>
          <a:noFill/>
          <a:ln>
            <a:noFill/>
          </a:ln>
        </p:spPr>
      </p:pic>
      <p:sp>
        <p:nvSpPr>
          <p:cNvPr id="2" name="Заголовок 1"/>
          <p:cNvSpPr>
            <a:spLocks noGrp="1"/>
          </p:cNvSpPr>
          <p:nvPr>
            <p:ph type="title"/>
          </p:nvPr>
        </p:nvSpPr>
        <p:spPr>
          <a:xfrm>
            <a:off x="457200" y="152718"/>
            <a:ext cx="8229600" cy="1143000"/>
          </a:xfrm>
        </p:spPr>
        <p:txBody>
          <a:bodyPr>
            <a:normAutofit/>
          </a:bodyPr>
          <a:lstStyle/>
          <a:p>
            <a:r>
              <a:rPr lang="en-US" sz="3200" dirty="0" smtClean="0"/>
              <a:t>Preparation of the Assembly area for solenoid installation </a:t>
            </a:r>
            <a:endParaRPr lang="ru-RU" sz="32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29</a:t>
            </a:fld>
            <a:endParaRPr lang="ru-RU"/>
          </a:p>
        </p:txBody>
      </p:sp>
    </p:spTree>
    <p:extLst>
      <p:ext uri="{BB962C8B-B14F-4D97-AF65-F5344CB8AC3E}">
        <p14:creationId xmlns:p14="http://schemas.microsoft.com/office/powerpoint/2010/main" val="10264116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001" y="171258"/>
            <a:ext cx="6462507" cy="3072823"/>
          </a:xfrm>
        </p:spPr>
      </p:pic>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3</a:t>
            </a:fld>
            <a:endParaRPr lang="ru-RU"/>
          </a:p>
        </p:txBody>
      </p:sp>
      <p:cxnSp>
        <p:nvCxnSpPr>
          <p:cNvPr id="9" name="Прямая со стрелкой 8"/>
          <p:cNvCxnSpPr/>
          <p:nvPr/>
        </p:nvCxnSpPr>
        <p:spPr>
          <a:xfrm flipH="1">
            <a:off x="3626144" y="617366"/>
            <a:ext cx="514302" cy="51253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Прямая со стрелкой 9"/>
          <p:cNvCxnSpPr/>
          <p:nvPr/>
        </p:nvCxnSpPr>
        <p:spPr>
          <a:xfrm flipV="1">
            <a:off x="759574" y="1380336"/>
            <a:ext cx="952742" cy="205602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626144" y="327045"/>
            <a:ext cx="1782207" cy="369332"/>
          </a:xfrm>
          <a:prstGeom prst="rect">
            <a:avLst/>
          </a:prstGeom>
          <a:noFill/>
        </p:spPr>
        <p:txBody>
          <a:bodyPr wrap="square" rtlCol="0">
            <a:spAutoFit/>
          </a:bodyPr>
          <a:lstStyle/>
          <a:p>
            <a:r>
              <a:rPr lang="en-US" smtClean="0"/>
              <a:t>Thermal screen</a:t>
            </a:r>
            <a:endParaRPr lang="ru-RU" dirty="0"/>
          </a:p>
        </p:txBody>
      </p:sp>
      <p:sp>
        <p:nvSpPr>
          <p:cNvPr id="13" name="TextBox 12"/>
          <p:cNvSpPr txBox="1"/>
          <p:nvPr/>
        </p:nvSpPr>
        <p:spPr>
          <a:xfrm>
            <a:off x="115293" y="3374003"/>
            <a:ext cx="1543415" cy="369332"/>
          </a:xfrm>
          <a:prstGeom prst="rect">
            <a:avLst/>
          </a:prstGeom>
          <a:noFill/>
        </p:spPr>
        <p:txBody>
          <a:bodyPr wrap="square" rtlCol="0">
            <a:spAutoFit/>
          </a:bodyPr>
          <a:lstStyle/>
          <a:p>
            <a:r>
              <a:rPr lang="en-US" dirty="0" smtClean="0"/>
              <a:t>Cold mass</a:t>
            </a:r>
            <a:endParaRPr lang="ru-RU" dirty="0"/>
          </a:p>
        </p:txBody>
      </p:sp>
      <p:cxnSp>
        <p:nvCxnSpPr>
          <p:cNvPr id="16" name="Прямая со стрелкой 15"/>
          <p:cNvCxnSpPr/>
          <p:nvPr/>
        </p:nvCxnSpPr>
        <p:spPr>
          <a:xfrm flipH="1" flipV="1">
            <a:off x="2305167" y="1200725"/>
            <a:ext cx="4375195" cy="12061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680362" y="2236235"/>
            <a:ext cx="2238166" cy="646331"/>
          </a:xfrm>
          <a:prstGeom prst="rect">
            <a:avLst/>
          </a:prstGeom>
          <a:noFill/>
        </p:spPr>
        <p:txBody>
          <a:bodyPr wrap="square" rtlCol="0">
            <a:spAutoFit/>
          </a:bodyPr>
          <a:lstStyle/>
          <a:p>
            <a:r>
              <a:rPr lang="en-US" dirty="0" smtClean="0"/>
              <a:t>A short tie </a:t>
            </a:r>
            <a:r>
              <a:rPr lang="en-US" dirty="0" smtClean="0"/>
              <a:t>of </a:t>
            </a:r>
            <a:r>
              <a:rPr lang="en-US" dirty="0" smtClean="0"/>
              <a:t>axial </a:t>
            </a:r>
            <a:r>
              <a:rPr lang="en-US" dirty="0" smtClean="0"/>
              <a:t>suspension </a:t>
            </a:r>
            <a:endParaRPr lang="ru-RU" dirty="0"/>
          </a:p>
        </p:txBody>
      </p:sp>
      <p:sp>
        <p:nvSpPr>
          <p:cNvPr id="2" name="Заголовок 1"/>
          <p:cNvSpPr>
            <a:spLocks noGrp="1"/>
          </p:cNvSpPr>
          <p:nvPr>
            <p:ph type="title"/>
          </p:nvPr>
        </p:nvSpPr>
        <p:spPr>
          <a:xfrm>
            <a:off x="6086294" y="280463"/>
            <a:ext cx="2903364" cy="629928"/>
          </a:xfrm>
        </p:spPr>
        <p:txBody>
          <a:bodyPr>
            <a:noAutofit/>
          </a:bodyPr>
          <a:lstStyle/>
          <a:p>
            <a:r>
              <a:rPr lang="en-US" sz="2800" b="1" dirty="0" smtClean="0"/>
              <a:t>Cryostat </a:t>
            </a:r>
            <a:r>
              <a:rPr lang="en-US" sz="2800" b="1" dirty="0" smtClean="0"/>
              <a:t>sections</a:t>
            </a:r>
            <a:endParaRPr lang="ru-RU" sz="2800" b="1" dirty="0"/>
          </a:p>
        </p:txBody>
      </p:sp>
      <p:pic>
        <p:nvPicPr>
          <p:cNvPr id="14" name="Объект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5936" y="3373153"/>
            <a:ext cx="3267097" cy="3257875"/>
          </a:xfrm>
          <a:prstGeom prst="rect">
            <a:avLst/>
          </a:prstGeom>
        </p:spPr>
      </p:pic>
      <p:sp>
        <p:nvSpPr>
          <p:cNvPr id="18" name="TextBox 17"/>
          <p:cNvSpPr txBox="1"/>
          <p:nvPr/>
        </p:nvSpPr>
        <p:spPr>
          <a:xfrm>
            <a:off x="4103323" y="5411555"/>
            <a:ext cx="1857921" cy="646331"/>
          </a:xfrm>
          <a:prstGeom prst="rect">
            <a:avLst/>
          </a:prstGeom>
          <a:noFill/>
        </p:spPr>
        <p:txBody>
          <a:bodyPr wrap="square" rtlCol="0">
            <a:spAutoFit/>
          </a:bodyPr>
          <a:lstStyle/>
          <a:p>
            <a:r>
              <a:rPr lang="en-US" dirty="0" smtClean="0"/>
              <a:t>Vertical </a:t>
            </a:r>
            <a:r>
              <a:rPr lang="en-US" dirty="0" smtClean="0"/>
              <a:t>tie </a:t>
            </a:r>
            <a:r>
              <a:rPr lang="en-US" dirty="0" smtClean="0"/>
              <a:t>of radial </a:t>
            </a:r>
            <a:r>
              <a:rPr lang="en-US" dirty="0" smtClean="0"/>
              <a:t>suspension</a:t>
            </a:r>
            <a:endParaRPr lang="ru-RU" dirty="0"/>
          </a:p>
        </p:txBody>
      </p:sp>
      <p:cxnSp>
        <p:nvCxnSpPr>
          <p:cNvPr id="8" name="Прямая со стрелкой 7"/>
          <p:cNvCxnSpPr/>
          <p:nvPr/>
        </p:nvCxnSpPr>
        <p:spPr>
          <a:xfrm flipV="1">
            <a:off x="5346619" y="4772191"/>
            <a:ext cx="673181" cy="74697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Прямоугольник 19"/>
          <p:cNvSpPr/>
          <p:nvPr/>
        </p:nvSpPr>
        <p:spPr>
          <a:xfrm>
            <a:off x="3671283" y="3534416"/>
            <a:ext cx="2319567" cy="646331"/>
          </a:xfrm>
          <a:prstGeom prst="rect">
            <a:avLst/>
          </a:prstGeom>
        </p:spPr>
        <p:txBody>
          <a:bodyPr wrap="square">
            <a:spAutoFit/>
          </a:bodyPr>
          <a:lstStyle/>
          <a:p>
            <a:r>
              <a:rPr lang="en-US" dirty="0" smtClean="0"/>
              <a:t>Horizontal </a:t>
            </a:r>
            <a:r>
              <a:rPr lang="en-US" dirty="0" smtClean="0"/>
              <a:t>tie </a:t>
            </a:r>
            <a:r>
              <a:rPr lang="en-US" dirty="0"/>
              <a:t>of radial </a:t>
            </a:r>
            <a:r>
              <a:rPr lang="en-US" dirty="0" smtClean="0"/>
              <a:t>suspension</a:t>
            </a:r>
            <a:endParaRPr lang="ru-RU" dirty="0"/>
          </a:p>
        </p:txBody>
      </p:sp>
      <p:cxnSp>
        <p:nvCxnSpPr>
          <p:cNvPr id="21" name="Прямая со стрелкой 20"/>
          <p:cNvCxnSpPr/>
          <p:nvPr/>
        </p:nvCxnSpPr>
        <p:spPr>
          <a:xfrm flipV="1">
            <a:off x="5302061" y="3929515"/>
            <a:ext cx="1582148" cy="24201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3" name="Изображение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57" y="4044010"/>
            <a:ext cx="2680719" cy="2203331"/>
          </a:xfrm>
          <a:prstGeom prst="rect">
            <a:avLst/>
          </a:prstGeom>
        </p:spPr>
      </p:pic>
    </p:spTree>
    <p:extLst>
      <p:ext uri="{BB962C8B-B14F-4D97-AF65-F5344CB8AC3E}">
        <p14:creationId xmlns:p14="http://schemas.microsoft.com/office/powerpoint/2010/main" val="11817644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400" dirty="0" smtClean="0"/>
              <a:t>Initial preparation - the Yoke doors are opened, platforms for cryostat assembly are installed</a:t>
            </a:r>
            <a:endParaRPr lang="ru-RU" sz="24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30</a:t>
            </a:fld>
            <a:endParaRPr lang="ru-RU"/>
          </a:p>
        </p:txBody>
      </p:sp>
      <p:pic>
        <p:nvPicPr>
          <p:cNvPr id="6" name="Изображение 5" descr="Macintosh HD:Users:evgenykoshurnikov:Desktop:31.03.2016 Технологические приспособленияСборка криостата в ярмо:Solenoid12g_3D(1,00)_(Assembly_Technique)_GSI-Fig06-1a'_WHITE.jpg"/>
          <p:cNvPicPr/>
          <p:nvPr/>
        </p:nvPicPr>
        <p:blipFill>
          <a:blip r:embed="rId2">
            <a:extLst>
              <a:ext uri="{28A0092B-C50C-407E-A947-70E740481C1C}">
                <a14:useLocalDpi xmlns:a14="http://schemas.microsoft.com/office/drawing/2010/main" val="0"/>
              </a:ext>
            </a:extLst>
          </a:blip>
          <a:srcRect/>
          <a:stretch>
            <a:fillRect/>
          </a:stretch>
        </p:blipFill>
        <p:spPr bwMode="auto">
          <a:xfrm>
            <a:off x="1439332" y="1288869"/>
            <a:ext cx="7018867" cy="5149501"/>
          </a:xfrm>
          <a:prstGeom prst="rect">
            <a:avLst/>
          </a:prstGeom>
          <a:noFill/>
          <a:ln>
            <a:noFill/>
          </a:ln>
        </p:spPr>
      </p:pic>
    </p:spTree>
    <p:extLst>
      <p:ext uri="{BB962C8B-B14F-4D97-AF65-F5344CB8AC3E}">
        <p14:creationId xmlns:p14="http://schemas.microsoft.com/office/powerpoint/2010/main" val="12197085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Macintosh HD:Users:evgenykoshurnikov:Desktop:31.03.2016 Технологические приспособленияСборка криостата в ярмо:Solenoid12g_3D(1,00)_(Assembly_Technique)_GSI-Fig09.jpg"/>
          <p:cNvPicPr/>
          <p:nvPr/>
        </p:nvPicPr>
        <p:blipFill>
          <a:blip r:embed="rId2">
            <a:extLst>
              <a:ext uri="{28A0092B-C50C-407E-A947-70E740481C1C}">
                <a14:useLocalDpi xmlns:a14="http://schemas.microsoft.com/office/drawing/2010/main" val="0"/>
              </a:ext>
            </a:extLst>
          </a:blip>
          <a:srcRect/>
          <a:stretch>
            <a:fillRect/>
          </a:stretch>
        </p:blipFill>
        <p:spPr bwMode="auto">
          <a:xfrm>
            <a:off x="3505835" y="3708401"/>
            <a:ext cx="5561330" cy="2743200"/>
          </a:xfrm>
          <a:prstGeom prst="rect">
            <a:avLst/>
          </a:prstGeom>
          <a:noFill/>
          <a:ln>
            <a:noFill/>
          </a:ln>
        </p:spPr>
      </p:pic>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31</a:t>
            </a:fld>
            <a:endParaRPr lang="ru-RU"/>
          </a:p>
        </p:txBody>
      </p:sp>
      <p:pic>
        <p:nvPicPr>
          <p:cNvPr id="6" name="Изображение 5" descr="Macintosh HD:Users:evgenykoshurnikov:Desktop:31.03.2016 Технологические приспособленияСборка криостата в ярмо:Solenoid12g_3D(1,00)_(Assembly_Technique)_GSI-Fig08.jpg"/>
          <p:cNvPicPr/>
          <p:nvPr/>
        </p:nvPicPr>
        <p:blipFill>
          <a:blip r:embed="rId3">
            <a:extLst>
              <a:ext uri="{28A0092B-C50C-407E-A947-70E740481C1C}">
                <a14:useLocalDpi xmlns:a14="http://schemas.microsoft.com/office/drawing/2010/main" val="0"/>
              </a:ext>
            </a:extLst>
          </a:blip>
          <a:srcRect/>
          <a:stretch>
            <a:fillRect/>
          </a:stretch>
        </p:blipFill>
        <p:spPr bwMode="auto">
          <a:xfrm>
            <a:off x="0" y="1312862"/>
            <a:ext cx="5592445" cy="2752725"/>
          </a:xfrm>
          <a:prstGeom prst="rect">
            <a:avLst/>
          </a:prstGeom>
          <a:noFill/>
          <a:ln>
            <a:noFill/>
          </a:ln>
        </p:spPr>
      </p:pic>
      <p:sp>
        <p:nvSpPr>
          <p:cNvPr id="2" name="Заголовок 1"/>
          <p:cNvSpPr>
            <a:spLocks noGrp="1"/>
          </p:cNvSpPr>
          <p:nvPr>
            <p:ph type="title"/>
          </p:nvPr>
        </p:nvSpPr>
        <p:spPr/>
        <p:txBody>
          <a:bodyPr>
            <a:normAutofit/>
          </a:bodyPr>
          <a:lstStyle/>
          <a:p>
            <a:pPr algn="l"/>
            <a:r>
              <a:rPr lang="ru-RU" sz="2400" dirty="0" smtClean="0"/>
              <a:t>✧ </a:t>
            </a:r>
            <a:r>
              <a:rPr lang="ru-RU" sz="2400" dirty="0"/>
              <a:t>	</a:t>
            </a:r>
            <a:r>
              <a:rPr lang="en-US" sz="2200" dirty="0" smtClean="0"/>
              <a:t>placing cryostat (with preliminary mounted bearing arrangement 	inside) close to the butt end of the yoke barrel </a:t>
            </a:r>
            <a:br>
              <a:rPr lang="en-US" sz="2200" dirty="0" smtClean="0"/>
            </a:br>
            <a:r>
              <a:rPr lang="ru-RU" sz="2200" dirty="0" smtClean="0"/>
              <a:t>✧ </a:t>
            </a:r>
            <a:r>
              <a:rPr lang="ru-RU" sz="2200" dirty="0"/>
              <a:t>	</a:t>
            </a:r>
            <a:r>
              <a:rPr lang="en-US" sz="2200" dirty="0" smtClean="0"/>
              <a:t>insertion of the mounting beam into the yoke aperture</a:t>
            </a:r>
            <a:endParaRPr lang="ru-RU" sz="2200" dirty="0"/>
          </a:p>
        </p:txBody>
      </p:sp>
      <p:sp>
        <p:nvSpPr>
          <p:cNvPr id="3" name="Овал 2"/>
          <p:cNvSpPr/>
          <p:nvPr/>
        </p:nvSpPr>
        <p:spPr>
          <a:xfrm>
            <a:off x="832861" y="3494523"/>
            <a:ext cx="349452" cy="34362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8" name="Овал 7"/>
          <p:cNvSpPr/>
          <p:nvPr/>
        </p:nvSpPr>
        <p:spPr>
          <a:xfrm>
            <a:off x="117866" y="3536587"/>
            <a:ext cx="349452" cy="34362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6723556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Macintosh HD:Users:evgenykoshurnikov:Desktop:Ефремов 2014-2016 ПАНДА:2016_ Ефремов  Технол. приспособления для сборки и испытантаний соленоида :31.03.2016 Технологические приспособления Сборка криостата и установка  ярмо:Solenoid12g_3D(1,00)_(Assembly_Technique)_GSI-Fig12.jpg"/>
          <p:cNvPicPr/>
          <p:nvPr/>
        </p:nvPicPr>
        <p:blipFill>
          <a:blip r:embed="rId2">
            <a:extLst>
              <a:ext uri="{28A0092B-C50C-407E-A947-70E740481C1C}">
                <a14:useLocalDpi xmlns:a14="http://schemas.microsoft.com/office/drawing/2010/main" val="0"/>
              </a:ext>
            </a:extLst>
          </a:blip>
          <a:srcRect/>
          <a:stretch>
            <a:fillRect/>
          </a:stretch>
        </p:blipFill>
        <p:spPr bwMode="auto">
          <a:xfrm>
            <a:off x="3202834" y="3669982"/>
            <a:ext cx="5803265" cy="2868930"/>
          </a:xfrm>
          <a:prstGeom prst="rect">
            <a:avLst/>
          </a:prstGeom>
          <a:noFill/>
          <a:ln>
            <a:noFill/>
          </a:ln>
        </p:spPr>
      </p:pic>
      <p:sp>
        <p:nvSpPr>
          <p:cNvPr id="2" name="Заголовок 1"/>
          <p:cNvSpPr>
            <a:spLocks noGrp="1"/>
          </p:cNvSpPr>
          <p:nvPr>
            <p:ph type="title"/>
          </p:nvPr>
        </p:nvSpPr>
        <p:spPr/>
        <p:txBody>
          <a:bodyPr>
            <a:normAutofit fontScale="90000"/>
          </a:bodyPr>
          <a:lstStyle/>
          <a:p>
            <a:pPr algn="l"/>
            <a:r>
              <a:rPr lang="ru-RU" sz="1800" dirty="0"/>
              <a:t>✧</a:t>
            </a:r>
            <a:r>
              <a:rPr lang="en-US" sz="1800" dirty="0" smtClean="0"/>
              <a:t> 	Pulling the mounting beam through the cryostat using the lower roller skates of the 	bearing arrangement . </a:t>
            </a:r>
            <a:br>
              <a:rPr lang="en-US" sz="1800" dirty="0" smtClean="0"/>
            </a:br>
            <a:r>
              <a:rPr lang="ru-RU" sz="1800" dirty="0" smtClean="0"/>
              <a:t>✧</a:t>
            </a:r>
            <a:r>
              <a:rPr lang="en-US" sz="1800" dirty="0" smtClean="0"/>
              <a:t> 	Fixation of the beam on the end supports</a:t>
            </a:r>
            <a:br>
              <a:rPr lang="en-US" sz="1800" dirty="0" smtClean="0"/>
            </a:br>
            <a:r>
              <a:rPr lang="ru-RU" sz="1800" dirty="0"/>
              <a:t>✧ 	</a:t>
            </a:r>
            <a:r>
              <a:rPr lang="en-US" sz="1800" dirty="0" smtClean="0"/>
              <a:t>Mounting lateral stops of the supports</a:t>
            </a:r>
            <a:endParaRPr lang="ru-RU" sz="18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32</a:t>
            </a:fld>
            <a:endParaRPr lang="ru-RU"/>
          </a:p>
        </p:txBody>
      </p:sp>
      <p:pic>
        <p:nvPicPr>
          <p:cNvPr id="6" name="Изображение 5" descr="Macintosh HD:Users:evgenykoshurnikov:Desktop:Ефремов 2014-2016 ПАНДА:2016_ Ефремов  Технол. приспособления для сборки и испытантаний соленоида :31.03.2016 Технологические приспособления Сборка криостата и установка  ярмо:Solenoid12g_3D(1,00)_(Assembly_Technique)_GSI-Fig10'.jpg"/>
          <p:cNvPicPr/>
          <p:nvPr/>
        </p:nvPicPr>
        <p:blipFill>
          <a:blip r:embed="rId3">
            <a:extLst>
              <a:ext uri="{28A0092B-C50C-407E-A947-70E740481C1C}">
                <a14:useLocalDpi xmlns:a14="http://schemas.microsoft.com/office/drawing/2010/main" val="0"/>
              </a:ext>
            </a:extLst>
          </a:blip>
          <a:srcRect/>
          <a:stretch>
            <a:fillRect/>
          </a:stretch>
        </p:blipFill>
        <p:spPr bwMode="auto">
          <a:xfrm>
            <a:off x="120968" y="1520402"/>
            <a:ext cx="5803265" cy="2868930"/>
          </a:xfrm>
          <a:prstGeom prst="rect">
            <a:avLst/>
          </a:prstGeom>
          <a:noFill/>
          <a:ln>
            <a:noFill/>
          </a:ln>
        </p:spPr>
      </p:pic>
    </p:spTree>
    <p:extLst>
      <p:ext uri="{BB962C8B-B14F-4D97-AF65-F5344CB8AC3E}">
        <p14:creationId xmlns:p14="http://schemas.microsoft.com/office/powerpoint/2010/main" val="1427847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l"/>
            <a:r>
              <a:rPr lang="ru-RU" sz="2000" dirty="0"/>
              <a:t>✧ 	</a:t>
            </a:r>
            <a:r>
              <a:rPr lang="en-US" sz="2000" dirty="0" smtClean="0"/>
              <a:t>Suspension of </a:t>
            </a:r>
            <a:r>
              <a:rPr lang="en-US" sz="2000" dirty="0"/>
              <a:t>the cryostat with transport-technological device on the </a:t>
            </a:r>
            <a:r>
              <a:rPr lang="en-US" sz="2000" dirty="0" smtClean="0"/>
              <a:t>crane hook</a:t>
            </a:r>
            <a:br>
              <a:rPr lang="en-US" sz="2000" dirty="0" smtClean="0"/>
            </a:br>
            <a:r>
              <a:rPr lang="ru-RU" sz="2000" dirty="0"/>
              <a:t>✧ 	</a:t>
            </a:r>
            <a:r>
              <a:rPr lang="en-US" sz="2000" dirty="0" smtClean="0"/>
              <a:t>Removing supports below the cryostat stand </a:t>
            </a:r>
            <a:br>
              <a:rPr lang="en-US" sz="2000" dirty="0" smtClean="0"/>
            </a:br>
            <a:r>
              <a:rPr lang="ru-RU" sz="2000" dirty="0" smtClean="0"/>
              <a:t>✧ </a:t>
            </a:r>
            <a:r>
              <a:rPr lang="en-US" sz="2000" dirty="0"/>
              <a:t>	Disconnecting the </a:t>
            </a:r>
            <a:r>
              <a:rPr lang="ru-RU" sz="2000" dirty="0"/>
              <a:t>С</a:t>
            </a:r>
            <a:r>
              <a:rPr lang="en-US" sz="2000" dirty="0" err="1"/>
              <a:t>ryostat</a:t>
            </a:r>
            <a:r>
              <a:rPr lang="en-US" sz="2000" dirty="0"/>
              <a:t> </a:t>
            </a:r>
            <a:r>
              <a:rPr lang="en-US" sz="2000" dirty="0" smtClean="0"/>
              <a:t>from </a:t>
            </a:r>
            <a:r>
              <a:rPr lang="en-US" sz="2000" dirty="0"/>
              <a:t>the Stand</a:t>
            </a:r>
            <a:r>
              <a:rPr lang="en-US" sz="2000" dirty="0" smtClean="0"/>
              <a:t/>
            </a:r>
            <a:br>
              <a:rPr lang="en-US" sz="2000" dirty="0" smtClean="0"/>
            </a:br>
            <a:endParaRPr lang="ru-RU" sz="20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33</a:t>
            </a:fld>
            <a:endParaRPr lang="ru-RU"/>
          </a:p>
        </p:txBody>
      </p:sp>
      <p:pic>
        <p:nvPicPr>
          <p:cNvPr id="6" name="Изображение 5" descr="Macintosh HD:Users:evgenykoshurnikov:Desktop:31.03.2016 Технологические приспособленияСборка криостата в ярмо:Solenoid12g_3D(1,00)_(Assembly_Technique)_GSI-Fig16.jpg"/>
          <p:cNvPicPr/>
          <p:nvPr/>
        </p:nvPicPr>
        <p:blipFill>
          <a:blip r:embed="rId2">
            <a:extLst>
              <a:ext uri="{28A0092B-C50C-407E-A947-70E740481C1C}">
                <a14:useLocalDpi xmlns:a14="http://schemas.microsoft.com/office/drawing/2010/main" val="0"/>
              </a:ext>
            </a:extLst>
          </a:blip>
          <a:srcRect/>
          <a:stretch>
            <a:fillRect/>
          </a:stretch>
        </p:blipFill>
        <p:spPr bwMode="auto">
          <a:xfrm>
            <a:off x="93133" y="1429286"/>
            <a:ext cx="8676398" cy="4938712"/>
          </a:xfrm>
          <a:prstGeom prst="rect">
            <a:avLst/>
          </a:prstGeom>
          <a:noFill/>
          <a:ln>
            <a:noFill/>
          </a:ln>
        </p:spPr>
      </p:pic>
    </p:spTree>
    <p:extLst>
      <p:ext uri="{BB962C8B-B14F-4D97-AF65-F5344CB8AC3E}">
        <p14:creationId xmlns:p14="http://schemas.microsoft.com/office/powerpoint/2010/main" val="17568504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Macintosh HD:Users:evgenykoshurnikov:Desktop:31.03.2016 Технологические приспособленияСборка криостата в ярмо:Solenoid12g_3D(1,00)_(Assembly_Technique)_GSI-Fig19.jpg"/>
          <p:cNvPicPr/>
          <p:nvPr/>
        </p:nvPicPr>
        <p:blipFill>
          <a:blip r:embed="rId2">
            <a:extLst>
              <a:ext uri="{28A0092B-C50C-407E-A947-70E740481C1C}">
                <a14:useLocalDpi xmlns:a14="http://schemas.microsoft.com/office/drawing/2010/main" val="0"/>
              </a:ext>
            </a:extLst>
          </a:blip>
          <a:srcRect/>
          <a:stretch>
            <a:fillRect/>
          </a:stretch>
        </p:blipFill>
        <p:spPr bwMode="auto">
          <a:xfrm>
            <a:off x="3621723" y="3863235"/>
            <a:ext cx="5329555" cy="2634615"/>
          </a:xfrm>
          <a:prstGeom prst="rect">
            <a:avLst/>
          </a:prstGeom>
          <a:noFill/>
          <a:ln>
            <a:noFill/>
          </a:ln>
        </p:spPr>
      </p:pic>
      <p:sp>
        <p:nvSpPr>
          <p:cNvPr id="2" name="Заголовок 1"/>
          <p:cNvSpPr>
            <a:spLocks noGrp="1"/>
          </p:cNvSpPr>
          <p:nvPr>
            <p:ph type="title"/>
          </p:nvPr>
        </p:nvSpPr>
        <p:spPr>
          <a:xfrm>
            <a:off x="457200" y="280462"/>
            <a:ext cx="8229600" cy="1143000"/>
          </a:xfrm>
        </p:spPr>
        <p:txBody>
          <a:bodyPr>
            <a:noAutofit/>
          </a:bodyPr>
          <a:lstStyle/>
          <a:p>
            <a:pPr algn="l"/>
            <a:r>
              <a:rPr lang="ru-RU" sz="2000" dirty="0"/>
              <a:t>✧ </a:t>
            </a:r>
            <a:r>
              <a:rPr lang="en-US" sz="2000" dirty="0" smtClean="0"/>
              <a:t>	</a:t>
            </a:r>
            <a:r>
              <a:rPr lang="en-US" sz="1800" dirty="0" smtClean="0"/>
              <a:t>Lowering </a:t>
            </a:r>
            <a:r>
              <a:rPr lang="en-US" sz="1800" dirty="0"/>
              <a:t>the Stand </a:t>
            </a:r>
            <a:r>
              <a:rPr lang="en-US" sz="1800" dirty="0" smtClean="0"/>
              <a:t>to the flow (cryostat is suspended on the mounting beam)</a:t>
            </a:r>
            <a:br>
              <a:rPr lang="en-US" sz="1800" dirty="0" smtClean="0"/>
            </a:br>
            <a:r>
              <a:rPr lang="ru-RU" sz="1800" dirty="0"/>
              <a:t>✧ </a:t>
            </a:r>
            <a:r>
              <a:rPr lang="en-US" sz="1800" dirty="0"/>
              <a:t>	Mounting tailor made</a:t>
            </a:r>
            <a:r>
              <a:rPr lang="ru-RU" sz="1800" dirty="0"/>
              <a:t>  </a:t>
            </a:r>
            <a:r>
              <a:rPr lang="en-US" sz="1800" dirty="0"/>
              <a:t>Shims for correcting the position of the Cryostat </a:t>
            </a:r>
            <a:r>
              <a:rPr lang="en-US" sz="1800" dirty="0" smtClean="0"/>
              <a:t>relative </a:t>
            </a:r>
            <a:r>
              <a:rPr lang="en-US" sz="1800" dirty="0"/>
              <a:t>to </a:t>
            </a:r>
            <a:r>
              <a:rPr lang="en-US" sz="1800" dirty="0" smtClean="0"/>
              <a:t>	the </a:t>
            </a:r>
            <a:r>
              <a:rPr lang="en-US" sz="1800" dirty="0"/>
              <a:t>Iron Yoke</a:t>
            </a:r>
            <a:r>
              <a:rPr lang="ru-RU" sz="1800" dirty="0"/>
              <a:t/>
            </a:r>
            <a:br>
              <a:rPr lang="ru-RU" sz="1800" dirty="0"/>
            </a:br>
            <a:r>
              <a:rPr lang="ru-RU" sz="1800" dirty="0"/>
              <a:t>✧ </a:t>
            </a:r>
            <a:r>
              <a:rPr lang="en-US" sz="1800" dirty="0" smtClean="0"/>
              <a:t>	Rolling </a:t>
            </a:r>
            <a:r>
              <a:rPr lang="en-US" sz="1800" dirty="0"/>
              <a:t>up the </a:t>
            </a:r>
            <a:r>
              <a:rPr lang="en-US" sz="1800" dirty="0" smtClean="0"/>
              <a:t>Cryostat</a:t>
            </a:r>
            <a:r>
              <a:rPr lang="ru-RU" sz="1800" dirty="0" smtClean="0"/>
              <a:t> </a:t>
            </a:r>
            <a:r>
              <a:rPr lang="en-US" sz="1800" dirty="0" smtClean="0"/>
              <a:t>into the Yoke Barrel</a:t>
            </a:r>
            <a:endParaRPr lang="ru-RU" sz="20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34</a:t>
            </a:fld>
            <a:endParaRPr lang="ru-RU"/>
          </a:p>
        </p:txBody>
      </p:sp>
      <p:pic>
        <p:nvPicPr>
          <p:cNvPr id="6" name="Изображение 5" descr="Macintosh HD:Users:evgenykoshurnikov:Desktop:31.03.2016 Технологические приспособленияСборка криостата в ярмо:Solenoid12g_3D(1,00)_(Assembly_Technique)_GSI-Fig17.jpg"/>
          <p:cNvPicPr/>
          <p:nvPr/>
        </p:nvPicPr>
        <p:blipFill>
          <a:blip r:embed="rId3">
            <a:extLst>
              <a:ext uri="{28A0092B-C50C-407E-A947-70E740481C1C}">
                <a14:useLocalDpi xmlns:a14="http://schemas.microsoft.com/office/drawing/2010/main" val="0"/>
              </a:ext>
            </a:extLst>
          </a:blip>
          <a:srcRect/>
          <a:stretch>
            <a:fillRect/>
          </a:stretch>
        </p:blipFill>
        <p:spPr bwMode="auto">
          <a:xfrm>
            <a:off x="0" y="1523577"/>
            <a:ext cx="5139267" cy="2481157"/>
          </a:xfrm>
          <a:prstGeom prst="rect">
            <a:avLst/>
          </a:prstGeom>
          <a:noFill/>
          <a:ln>
            <a:noFill/>
          </a:ln>
        </p:spPr>
      </p:pic>
      <p:sp>
        <p:nvSpPr>
          <p:cNvPr id="8" name="Овал 7"/>
          <p:cNvSpPr/>
          <p:nvPr/>
        </p:nvSpPr>
        <p:spPr>
          <a:xfrm>
            <a:off x="4222548" y="3412983"/>
            <a:ext cx="256265" cy="28538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60894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Изображение 6" descr="Macintosh HD:Users:evgenykoshurnikov:Desktop:Новая папка:Solenoid12g_3D(1,00)_(Assembly_Technique)_GSI-Fig24.jpg"/>
          <p:cNvPicPr/>
          <p:nvPr/>
        </p:nvPicPr>
        <p:blipFill>
          <a:blip r:embed="rId3">
            <a:extLst>
              <a:ext uri="{28A0092B-C50C-407E-A947-70E740481C1C}">
                <a14:useLocalDpi xmlns:a14="http://schemas.microsoft.com/office/drawing/2010/main" val="0"/>
              </a:ext>
            </a:extLst>
          </a:blip>
          <a:srcRect/>
          <a:stretch>
            <a:fillRect/>
          </a:stretch>
        </p:blipFill>
        <p:spPr bwMode="auto">
          <a:xfrm>
            <a:off x="3342535" y="3612727"/>
            <a:ext cx="5803265" cy="2872105"/>
          </a:xfrm>
          <a:prstGeom prst="rect">
            <a:avLst/>
          </a:prstGeom>
          <a:noFill/>
          <a:ln>
            <a:noFill/>
          </a:ln>
        </p:spPr>
      </p:pic>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35</a:t>
            </a:fld>
            <a:endParaRPr lang="ru-RU"/>
          </a:p>
        </p:txBody>
      </p:sp>
      <p:pic>
        <p:nvPicPr>
          <p:cNvPr id="6" name="Изображение 5" descr="Macintosh HD:Users:evgenykoshurnikov:Desktop:Новая папка:Solenoid12g_3D(1,00)_(Assembly_Technique)_GSI-Fig22.jpg"/>
          <p:cNvPicPr/>
          <p:nvPr/>
        </p:nvPicPr>
        <p:blipFill>
          <a:blip r:embed="rId4">
            <a:extLst>
              <a:ext uri="{28A0092B-C50C-407E-A947-70E740481C1C}">
                <a14:useLocalDpi xmlns:a14="http://schemas.microsoft.com/office/drawing/2010/main" val="0"/>
              </a:ext>
            </a:extLst>
          </a:blip>
          <a:srcRect/>
          <a:stretch>
            <a:fillRect/>
          </a:stretch>
        </p:blipFill>
        <p:spPr bwMode="auto">
          <a:xfrm>
            <a:off x="89535" y="1289156"/>
            <a:ext cx="5803265" cy="2872105"/>
          </a:xfrm>
          <a:prstGeom prst="rect">
            <a:avLst/>
          </a:prstGeom>
          <a:noFill/>
          <a:ln>
            <a:noFill/>
          </a:ln>
        </p:spPr>
      </p:pic>
      <p:sp>
        <p:nvSpPr>
          <p:cNvPr id="2" name="Заголовок 1"/>
          <p:cNvSpPr>
            <a:spLocks noGrp="1"/>
          </p:cNvSpPr>
          <p:nvPr>
            <p:ph type="title"/>
          </p:nvPr>
        </p:nvSpPr>
        <p:spPr>
          <a:xfrm>
            <a:off x="457200" y="274638"/>
            <a:ext cx="8229600" cy="1284196"/>
          </a:xfrm>
        </p:spPr>
        <p:txBody>
          <a:bodyPr>
            <a:normAutofit fontScale="90000"/>
          </a:bodyPr>
          <a:lstStyle/>
          <a:p>
            <a:pPr algn="l"/>
            <a:r>
              <a:rPr lang="ru-RU" sz="2400" dirty="0"/>
              <a:t>✧ </a:t>
            </a:r>
            <a:r>
              <a:rPr lang="en-US" sz="2400" dirty="0" smtClean="0"/>
              <a:t>	Fixation of the </a:t>
            </a:r>
            <a:r>
              <a:rPr lang="en-US" sz="2400" dirty="0"/>
              <a:t>cryostat </a:t>
            </a:r>
            <a:r>
              <a:rPr lang="en-US" sz="2400" dirty="0" smtClean="0"/>
              <a:t>to the supports on </a:t>
            </a:r>
            <a:r>
              <a:rPr lang="en-US" sz="2400" dirty="0"/>
              <a:t>the </a:t>
            </a:r>
            <a:r>
              <a:rPr lang="en-US" sz="2400" dirty="0" smtClean="0"/>
              <a:t>yoke barrel beams. </a:t>
            </a:r>
            <a:r>
              <a:rPr lang="en-US" sz="2400" dirty="0"/>
              <a:t/>
            </a:r>
            <a:br>
              <a:rPr lang="en-US" sz="2400" dirty="0"/>
            </a:br>
            <a:r>
              <a:rPr lang="ru-RU" sz="2400" dirty="0" smtClean="0"/>
              <a:t>✧ </a:t>
            </a:r>
            <a:r>
              <a:rPr lang="en-US" sz="2400" dirty="0" smtClean="0"/>
              <a:t>	Removal </a:t>
            </a:r>
            <a:r>
              <a:rPr lang="en-US" sz="2400" dirty="0"/>
              <a:t>the </a:t>
            </a:r>
            <a:r>
              <a:rPr lang="en-US" sz="2400" dirty="0" smtClean="0"/>
              <a:t>cryostat stand by </a:t>
            </a:r>
            <a:r>
              <a:rPr lang="en-US" sz="2400" dirty="0"/>
              <a:t>crane </a:t>
            </a:r>
            <a:r>
              <a:rPr lang="en-US" sz="2400" dirty="0" smtClean="0"/>
              <a:t>from  assembly area.  </a:t>
            </a:r>
            <a:br>
              <a:rPr lang="en-US" sz="2400" dirty="0" smtClean="0"/>
            </a:br>
            <a:r>
              <a:rPr lang="ru-RU" sz="2400" dirty="0" smtClean="0"/>
              <a:t>✧ </a:t>
            </a:r>
            <a:r>
              <a:rPr lang="en-US" sz="2400" dirty="0" smtClean="0"/>
              <a:t>	Rolling out the bearing arrangement from </a:t>
            </a:r>
            <a:r>
              <a:rPr lang="en-US" sz="2400" dirty="0"/>
              <a:t>the cryostat </a:t>
            </a:r>
            <a:r>
              <a:rPr lang="en-US" sz="2400" dirty="0" smtClean="0"/>
              <a:t>to </a:t>
            </a:r>
            <a:r>
              <a:rPr lang="en-US" sz="2400" dirty="0"/>
              <a:t>the end </a:t>
            </a:r>
            <a:r>
              <a:rPr lang="en-US" sz="2400" dirty="0" smtClean="0"/>
              <a:t>	of </a:t>
            </a:r>
            <a:r>
              <a:rPr lang="en-US" sz="2400" dirty="0"/>
              <a:t>the </a:t>
            </a:r>
            <a:r>
              <a:rPr lang="en-US" sz="2400" dirty="0" smtClean="0"/>
              <a:t>beam.</a:t>
            </a:r>
            <a:r>
              <a:rPr lang="ru-RU" sz="2400" dirty="0" smtClean="0"/>
              <a:t> </a:t>
            </a:r>
            <a:r>
              <a:rPr lang="en-US" sz="2400" dirty="0" smtClean="0"/>
              <a:t> </a:t>
            </a:r>
            <a:endParaRPr lang="ru-RU" sz="2400" dirty="0"/>
          </a:p>
        </p:txBody>
      </p:sp>
      <p:pic>
        <p:nvPicPr>
          <p:cNvPr id="8" name="Изображение 7" descr="Macintosh HD:Users:evgenykoshurnikov:Desktop:06.04.2016:Solenoid12g_3D(1,00)_(Assembly_Technique)_GSI-Fig28-1_WHITE_TEXT'.jpg"/>
          <p:cNvPicPr/>
          <p:nvPr/>
        </p:nvPicPr>
        <p:blipFill>
          <a:blip r:embed="rId5">
            <a:extLst>
              <a:ext uri="{28A0092B-C50C-407E-A947-70E740481C1C}">
                <a14:useLocalDpi xmlns:a14="http://schemas.microsoft.com/office/drawing/2010/main" val="0"/>
              </a:ext>
            </a:extLst>
          </a:blip>
          <a:srcRect/>
          <a:stretch>
            <a:fillRect/>
          </a:stretch>
        </p:blipFill>
        <p:spPr bwMode="auto">
          <a:xfrm>
            <a:off x="5850890" y="1528551"/>
            <a:ext cx="3203575" cy="2632710"/>
          </a:xfrm>
          <a:prstGeom prst="rect">
            <a:avLst/>
          </a:prstGeom>
          <a:noFill/>
          <a:ln>
            <a:noFill/>
          </a:ln>
        </p:spPr>
      </p:pic>
    </p:spTree>
    <p:extLst>
      <p:ext uri="{BB962C8B-B14F-4D97-AF65-F5344CB8AC3E}">
        <p14:creationId xmlns:p14="http://schemas.microsoft.com/office/powerpoint/2010/main" val="30478338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61682"/>
          </a:xfrm>
        </p:spPr>
        <p:txBody>
          <a:bodyPr>
            <a:normAutofit/>
          </a:bodyPr>
          <a:lstStyle/>
          <a:p>
            <a:r>
              <a:rPr lang="en-US" sz="3200" dirty="0" smtClean="0"/>
              <a:t>Cryostat assembled with the Iron Yoke </a:t>
            </a:r>
            <a:endParaRPr lang="ru-RU" sz="32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36</a:t>
            </a:fld>
            <a:endParaRPr lang="ru-RU"/>
          </a:p>
        </p:txBody>
      </p:sp>
      <p:pic>
        <p:nvPicPr>
          <p:cNvPr id="6" name="Изображение 5" descr="Macintosh HD:Users:evgenykoshurnikov:Desktop:Solenoid12g_3D(1,00)_(Assembly_Technique)_GSI-Fig29-1a'_WHITE.jpg"/>
          <p:cNvPicPr/>
          <p:nvPr/>
        </p:nvPicPr>
        <p:blipFill>
          <a:blip r:embed="rId2">
            <a:extLst>
              <a:ext uri="{28A0092B-C50C-407E-A947-70E740481C1C}">
                <a14:useLocalDpi xmlns:a14="http://schemas.microsoft.com/office/drawing/2010/main" val="0"/>
              </a:ext>
            </a:extLst>
          </a:blip>
          <a:srcRect/>
          <a:stretch>
            <a:fillRect/>
          </a:stretch>
        </p:blipFill>
        <p:spPr bwMode="auto">
          <a:xfrm>
            <a:off x="1149531" y="1297577"/>
            <a:ext cx="6749143" cy="5423898"/>
          </a:xfrm>
          <a:prstGeom prst="rect">
            <a:avLst/>
          </a:prstGeom>
          <a:noFill/>
          <a:ln>
            <a:noFill/>
          </a:ln>
        </p:spPr>
      </p:pic>
    </p:spTree>
    <p:extLst>
      <p:ext uri="{BB962C8B-B14F-4D97-AF65-F5344CB8AC3E}">
        <p14:creationId xmlns:p14="http://schemas.microsoft.com/office/powerpoint/2010/main" val="5903183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l"/>
            <a:r>
              <a:rPr lang="en-US" sz="2400" dirty="0"/>
              <a:t>Placing the Control Dewar on two </a:t>
            </a:r>
            <a:r>
              <a:rPr lang="en-US" sz="2400" dirty="0" smtClean="0"/>
              <a:t>support beams  </a:t>
            </a:r>
            <a:r>
              <a:rPr lang="en-US" sz="2400" dirty="0"/>
              <a:t>in the intermediate position to mount </a:t>
            </a:r>
            <a:r>
              <a:rPr lang="en-US" sz="2400" dirty="0" smtClean="0"/>
              <a:t>Chimney</a:t>
            </a:r>
            <a:endParaRPr lang="ru-RU" sz="24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37</a:t>
            </a:fld>
            <a:endParaRPr lang="ru-RU"/>
          </a:p>
        </p:txBody>
      </p:sp>
      <p:pic>
        <p:nvPicPr>
          <p:cNvPr id="6" name="Изображение 5" descr="Macintosh HD:Users:evgenykoshurnikov:Desktop:19.04.2016:Solenoid12g_3D(1,00)_(Assembly_Technique)_GSI-Fig36-1a'_WHITE.jpg"/>
          <p:cNvPicPr/>
          <p:nvPr/>
        </p:nvPicPr>
        <p:blipFill>
          <a:blip r:embed="rId2">
            <a:extLst>
              <a:ext uri="{28A0092B-C50C-407E-A947-70E740481C1C}">
                <a14:useLocalDpi xmlns:a14="http://schemas.microsoft.com/office/drawing/2010/main" val="0"/>
              </a:ext>
            </a:extLst>
          </a:blip>
          <a:srcRect/>
          <a:stretch>
            <a:fillRect/>
          </a:stretch>
        </p:blipFill>
        <p:spPr bwMode="auto">
          <a:xfrm>
            <a:off x="1400491" y="1521357"/>
            <a:ext cx="6549709" cy="4953000"/>
          </a:xfrm>
          <a:prstGeom prst="rect">
            <a:avLst/>
          </a:prstGeom>
          <a:noFill/>
          <a:ln>
            <a:noFill/>
          </a:ln>
        </p:spPr>
      </p:pic>
    </p:spTree>
    <p:extLst>
      <p:ext uri="{BB962C8B-B14F-4D97-AF65-F5344CB8AC3E}">
        <p14:creationId xmlns:p14="http://schemas.microsoft.com/office/powerpoint/2010/main" val="8307822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2400" dirty="0"/>
              <a:t>Mounting </a:t>
            </a:r>
            <a:r>
              <a:rPr lang="en-US" sz="2400" dirty="0" smtClean="0"/>
              <a:t>the </a:t>
            </a:r>
            <a:r>
              <a:rPr lang="en-US" sz="2400" dirty="0"/>
              <a:t>Control Dewar in the operation </a:t>
            </a:r>
            <a:r>
              <a:rPr lang="en-US" sz="2400" dirty="0" smtClean="0"/>
              <a:t>position</a:t>
            </a:r>
            <a:endParaRPr lang="ru-RU" sz="24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38</a:t>
            </a:fld>
            <a:endParaRPr lang="ru-RU"/>
          </a:p>
        </p:txBody>
      </p:sp>
      <p:pic>
        <p:nvPicPr>
          <p:cNvPr id="6" name="Изображение 5" descr="Macintosh HD:Users:evgenykoshurnikov:Desktop:Solenoid12g_3D(1,00)_(Assembly_Technique)_GSI-Fig30-1a'_WHITE.jpg"/>
          <p:cNvPicPr/>
          <p:nvPr/>
        </p:nvPicPr>
        <p:blipFill>
          <a:blip r:embed="rId2">
            <a:extLst>
              <a:ext uri="{28A0092B-C50C-407E-A947-70E740481C1C}">
                <a14:useLocalDpi xmlns:a14="http://schemas.microsoft.com/office/drawing/2010/main" val="0"/>
              </a:ext>
            </a:extLst>
          </a:blip>
          <a:srcRect/>
          <a:stretch>
            <a:fillRect/>
          </a:stretch>
        </p:blipFill>
        <p:spPr bwMode="auto">
          <a:xfrm>
            <a:off x="579120" y="1678412"/>
            <a:ext cx="3992880" cy="3281045"/>
          </a:xfrm>
          <a:prstGeom prst="rect">
            <a:avLst/>
          </a:prstGeom>
          <a:noFill/>
          <a:ln>
            <a:noFill/>
          </a:ln>
        </p:spPr>
      </p:pic>
      <p:pic>
        <p:nvPicPr>
          <p:cNvPr id="7" name="Изображение 6" descr="Macintosh HD:Users:evgenykoshurnikov:Desktop:06.04.2016:Solenoid12g_3D(1,00)_(Assembly_Technique)_GSI-Fig31-1a'_WHITE.jpg"/>
          <p:cNvPicPr/>
          <p:nvPr/>
        </p:nvPicPr>
        <p:blipFill>
          <a:blip r:embed="rId3">
            <a:extLst>
              <a:ext uri="{28A0092B-C50C-407E-A947-70E740481C1C}">
                <a14:useLocalDpi xmlns:a14="http://schemas.microsoft.com/office/drawing/2010/main" val="0"/>
              </a:ext>
            </a:extLst>
          </a:blip>
          <a:srcRect/>
          <a:stretch>
            <a:fillRect/>
          </a:stretch>
        </p:blipFill>
        <p:spPr bwMode="auto">
          <a:xfrm>
            <a:off x="4798060" y="3248449"/>
            <a:ext cx="3510280" cy="2884170"/>
          </a:xfrm>
          <a:prstGeom prst="rect">
            <a:avLst/>
          </a:prstGeom>
          <a:noFill/>
          <a:ln>
            <a:noFill/>
          </a:ln>
        </p:spPr>
      </p:pic>
    </p:spTree>
    <p:extLst>
      <p:ext uri="{BB962C8B-B14F-4D97-AF65-F5344CB8AC3E}">
        <p14:creationId xmlns:p14="http://schemas.microsoft.com/office/powerpoint/2010/main" val="17849299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dirty="0" smtClean="0"/>
              <a:t>Finally assembled PANDA magnet</a:t>
            </a:r>
            <a:endParaRPr lang="ru-RU" sz="32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39</a:t>
            </a:fld>
            <a:endParaRPr lang="ru-RU"/>
          </a:p>
        </p:txBody>
      </p:sp>
      <p:pic>
        <p:nvPicPr>
          <p:cNvPr id="6" name="Изображение 5" descr="Macintosh HD:Users:evgenykoshurnikov:Desktop:07.04-1.2016:Solenoid12f_3D(1,00)_(Magnet)_(Full):Solenoid12f_3D(1,00)_(Magnet)_(Full)-1a_WHITE.jpg"/>
          <p:cNvPicPr/>
          <p:nvPr/>
        </p:nvPicPr>
        <p:blipFill rotWithShape="1">
          <a:blip r:embed="rId2">
            <a:extLst>
              <a:ext uri="{28A0092B-C50C-407E-A947-70E740481C1C}">
                <a14:useLocalDpi xmlns:a14="http://schemas.microsoft.com/office/drawing/2010/main" val="0"/>
              </a:ext>
            </a:extLst>
          </a:blip>
          <a:srcRect r="6087"/>
          <a:stretch/>
        </p:blipFill>
        <p:spPr bwMode="auto">
          <a:xfrm>
            <a:off x="4506874" y="2548981"/>
            <a:ext cx="4497790" cy="3524794"/>
          </a:xfrm>
          <a:prstGeom prst="rect">
            <a:avLst/>
          </a:prstGeom>
          <a:noFill/>
          <a:ln>
            <a:noFill/>
          </a:ln>
        </p:spPr>
      </p:pic>
      <p:pic>
        <p:nvPicPr>
          <p:cNvPr id="7" name="Изображение 6" descr="Macintosh HD:Users:evgenykoshurnikov:Desktop:06.04.2016:Solenoid12g_3D(1,00)_(Assembly_Technique)_GSI-Fig32-1a'_WHITE.jpg"/>
          <p:cNvPicPr/>
          <p:nvPr/>
        </p:nvPicPr>
        <p:blipFill rotWithShape="1">
          <a:blip r:embed="rId3">
            <a:extLst>
              <a:ext uri="{28A0092B-C50C-407E-A947-70E740481C1C}">
                <a14:useLocalDpi xmlns:a14="http://schemas.microsoft.com/office/drawing/2010/main" val="0"/>
              </a:ext>
            </a:extLst>
          </a:blip>
          <a:srcRect r="14301"/>
          <a:stretch/>
        </p:blipFill>
        <p:spPr bwMode="auto">
          <a:xfrm>
            <a:off x="0" y="1582600"/>
            <a:ext cx="4963885" cy="4491175"/>
          </a:xfrm>
          <a:prstGeom prst="rect">
            <a:avLst/>
          </a:prstGeom>
          <a:noFill/>
          <a:ln>
            <a:noFill/>
          </a:ln>
        </p:spPr>
      </p:pic>
    </p:spTree>
    <p:extLst>
      <p:ext uri="{BB962C8B-B14F-4D97-AF65-F5344CB8AC3E}">
        <p14:creationId xmlns:p14="http://schemas.microsoft.com/office/powerpoint/2010/main" val="993657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050813" cy="962318"/>
          </a:xfrm>
        </p:spPr>
        <p:txBody>
          <a:bodyPr>
            <a:noAutofit/>
          </a:bodyPr>
          <a:lstStyle/>
          <a:p>
            <a:r>
              <a:rPr lang="en-US" sz="2400" b="1" dirty="0" smtClean="0"/>
              <a:t>	</a:t>
            </a:r>
            <a:r>
              <a:rPr lang="en-US" sz="2800" b="1" dirty="0" smtClean="0"/>
              <a:t>Preparation of initial documentation for </a:t>
            </a:r>
            <a:r>
              <a:rPr lang="en-US" sz="2800" b="1" dirty="0" smtClean="0"/>
              <a:t/>
            </a:r>
            <a:br>
              <a:rPr lang="en-US" sz="2800" b="1" dirty="0" smtClean="0"/>
            </a:br>
            <a:r>
              <a:rPr lang="en-US" sz="2800" b="1" dirty="0" smtClean="0"/>
              <a:t>Engineering </a:t>
            </a:r>
            <a:r>
              <a:rPr lang="en-US" sz="2800" b="1" dirty="0" smtClean="0"/>
              <a:t>Design </a:t>
            </a:r>
            <a:r>
              <a:rPr lang="en-US" sz="2800" b="1" dirty="0" smtClean="0"/>
              <a:t>Stage</a:t>
            </a:r>
            <a:endParaRPr lang="ru-RU" sz="2800" b="1" dirty="0"/>
          </a:p>
        </p:txBody>
      </p:sp>
      <p:sp>
        <p:nvSpPr>
          <p:cNvPr id="3" name="Объект 2"/>
          <p:cNvSpPr>
            <a:spLocks noGrp="1"/>
          </p:cNvSpPr>
          <p:nvPr>
            <p:ph idx="1"/>
          </p:nvPr>
        </p:nvSpPr>
        <p:spPr>
          <a:xfrm>
            <a:off x="515442" y="1652618"/>
            <a:ext cx="8229600" cy="4288070"/>
          </a:xfrm>
        </p:spPr>
        <p:txBody>
          <a:bodyPr>
            <a:normAutofit fontScale="70000" lnSpcReduction="20000"/>
          </a:bodyPr>
          <a:lstStyle/>
          <a:p>
            <a:pPr>
              <a:spcBef>
                <a:spcPts val="600"/>
              </a:spcBef>
              <a:spcAft>
                <a:spcPts val="600"/>
              </a:spcAft>
            </a:pPr>
            <a:r>
              <a:rPr lang="en-US" dirty="0" smtClean="0"/>
              <a:t>3D model of the </a:t>
            </a:r>
            <a:r>
              <a:rPr lang="en-US" dirty="0"/>
              <a:t>iron yoke with </a:t>
            </a:r>
            <a:r>
              <a:rPr lang="en-US" dirty="0" smtClean="0"/>
              <a:t>reduced number</a:t>
            </a:r>
            <a:r>
              <a:rPr lang="ru-RU" dirty="0" smtClean="0"/>
              <a:t> </a:t>
            </a:r>
            <a:r>
              <a:rPr lang="en-US" dirty="0" smtClean="0"/>
              <a:t>of slots for muon panels is prepared and placed at EDMS </a:t>
            </a:r>
            <a:endParaRPr lang="en-US" dirty="0"/>
          </a:p>
          <a:p>
            <a:pPr>
              <a:spcBef>
                <a:spcPts val="600"/>
              </a:spcBef>
              <a:spcAft>
                <a:spcPts val="600"/>
              </a:spcAft>
            </a:pPr>
            <a:r>
              <a:rPr lang="en-US" dirty="0"/>
              <a:t>TOSCA model for the iron yoke with reduced number</a:t>
            </a:r>
            <a:r>
              <a:rPr lang="ru-RU" dirty="0"/>
              <a:t> </a:t>
            </a:r>
            <a:r>
              <a:rPr lang="en-US" dirty="0"/>
              <a:t>of slots is prepared and placed at EDMS</a:t>
            </a:r>
          </a:p>
          <a:p>
            <a:pPr>
              <a:spcBef>
                <a:spcPts val="600"/>
              </a:spcBef>
              <a:spcAft>
                <a:spcPts val="600"/>
              </a:spcAft>
            </a:pPr>
            <a:r>
              <a:rPr lang="en-US" dirty="0" smtClean="0"/>
              <a:t>Magnetic forces and cryogenic computations have been completed. </a:t>
            </a:r>
          </a:p>
          <a:p>
            <a:pPr>
              <a:spcBef>
                <a:spcPts val="600"/>
              </a:spcBef>
              <a:spcAft>
                <a:spcPts val="600"/>
              </a:spcAft>
            </a:pPr>
            <a:r>
              <a:rPr lang="en-US" dirty="0" smtClean="0"/>
              <a:t>Addition mechanical computation </a:t>
            </a:r>
            <a:r>
              <a:rPr lang="en-US" dirty="0"/>
              <a:t>for </a:t>
            </a:r>
            <a:r>
              <a:rPr lang="en-US" dirty="0" smtClean="0"/>
              <a:t>final optimization of the cold mass suspension design is in progress. </a:t>
            </a:r>
          </a:p>
          <a:p>
            <a:pPr>
              <a:spcBef>
                <a:spcPts val="600"/>
              </a:spcBef>
              <a:spcAft>
                <a:spcPts val="600"/>
              </a:spcAft>
            </a:pPr>
            <a:r>
              <a:rPr lang="en-US" dirty="0" smtClean="0"/>
              <a:t>Drawings of the Cryostat </a:t>
            </a:r>
            <a:r>
              <a:rPr lang="en-US" dirty="0"/>
              <a:t>and control </a:t>
            </a:r>
            <a:r>
              <a:rPr lang="en-US" dirty="0" smtClean="0"/>
              <a:t>Dewar have been prepared practically but we expect some minor updating the </a:t>
            </a:r>
            <a:r>
              <a:rPr lang="en-US" dirty="0"/>
              <a:t>suspension </a:t>
            </a:r>
            <a:r>
              <a:rPr lang="en-US" dirty="0" smtClean="0"/>
              <a:t>design based </a:t>
            </a:r>
            <a:r>
              <a:rPr lang="en-US" dirty="0"/>
              <a:t>on the results </a:t>
            </a:r>
            <a:r>
              <a:rPr lang="en-US" dirty="0" smtClean="0"/>
              <a:t>of computation </a:t>
            </a:r>
          </a:p>
          <a:p>
            <a:pPr>
              <a:spcBef>
                <a:spcPts val="600"/>
              </a:spcBef>
              <a:spcAft>
                <a:spcPts val="600"/>
              </a:spcAft>
            </a:pPr>
            <a:r>
              <a:rPr lang="en-US" dirty="0"/>
              <a:t>Technical </a:t>
            </a:r>
            <a:r>
              <a:rPr lang="en-US" dirty="0" smtClean="0"/>
              <a:t>Description of the cryostat is in the process of finalization</a:t>
            </a:r>
          </a:p>
          <a:p>
            <a:pPr>
              <a:spcBef>
                <a:spcPts val="600"/>
              </a:spcBef>
              <a:spcAft>
                <a:spcPts val="600"/>
              </a:spcAft>
            </a:pPr>
            <a:r>
              <a:rPr lang="en-US" dirty="0" smtClean="0"/>
              <a:t>It takes 2-3 months  to complete the work </a:t>
            </a:r>
            <a:endParaRPr lang="ru-RU"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4</a:t>
            </a:fld>
            <a:endParaRPr lang="ru-RU"/>
          </a:p>
        </p:txBody>
      </p:sp>
    </p:spTree>
    <p:extLst>
      <p:ext uri="{BB962C8B-B14F-4D97-AF65-F5344CB8AC3E}">
        <p14:creationId xmlns:p14="http://schemas.microsoft.com/office/powerpoint/2010/main" val="10900529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b="1" dirty="0" smtClean="0"/>
              <a:t>Interfaces</a:t>
            </a:r>
            <a:r>
              <a:rPr lang="ru-RU" b="1" dirty="0" smtClean="0"/>
              <a:t> </a:t>
            </a:r>
            <a:r>
              <a:rPr lang="en-US" b="1" dirty="0" smtClean="0"/>
              <a:t>to </a:t>
            </a:r>
            <a:r>
              <a:rPr lang="en-US" b="1" dirty="0"/>
              <a:t>be </a:t>
            </a:r>
            <a:r>
              <a:rPr lang="en-US" b="1" dirty="0" smtClean="0"/>
              <a:t>coordinated </a:t>
            </a:r>
            <a:endParaRPr lang="ru-RU" b="1" dirty="0"/>
          </a:p>
        </p:txBody>
      </p:sp>
      <p:sp>
        <p:nvSpPr>
          <p:cNvPr id="3" name="Объект 2"/>
          <p:cNvSpPr>
            <a:spLocks noGrp="1"/>
          </p:cNvSpPr>
          <p:nvPr>
            <p:ph idx="1"/>
          </p:nvPr>
        </p:nvSpPr>
        <p:spPr/>
        <p:txBody>
          <a:bodyPr>
            <a:normAutofit fontScale="85000" lnSpcReduction="10000"/>
          </a:bodyPr>
          <a:lstStyle/>
          <a:p>
            <a:pPr defTabSz="914400">
              <a:spcBef>
                <a:spcPts val="0"/>
              </a:spcBef>
            </a:pPr>
            <a:r>
              <a:rPr lang="en-US" sz="2800" dirty="0" smtClean="0"/>
              <a:t>Interface of the control Dewar with helium supply lines (in operation and in parking positions)</a:t>
            </a:r>
          </a:p>
          <a:p>
            <a:pPr defTabSz="914400">
              <a:spcBef>
                <a:spcPts val="0"/>
              </a:spcBef>
            </a:pPr>
            <a:r>
              <a:rPr lang="en-US" sz="2800" dirty="0" smtClean="0"/>
              <a:t>Interface of the bus bars of the power supply and control Dewar current leads </a:t>
            </a:r>
            <a:r>
              <a:rPr lang="en-US" sz="2800" dirty="0"/>
              <a:t>(in operation and in parking positions</a:t>
            </a:r>
            <a:r>
              <a:rPr lang="en-US" sz="2800" dirty="0" smtClean="0"/>
              <a:t>)</a:t>
            </a:r>
          </a:p>
          <a:p>
            <a:pPr defTabSz="914400">
              <a:spcBef>
                <a:spcPts val="0"/>
              </a:spcBef>
            </a:pPr>
            <a:r>
              <a:rPr lang="en-US" sz="2800" dirty="0" smtClean="0"/>
              <a:t>Interface of the control Dewar and target equipment on the top platform</a:t>
            </a:r>
          </a:p>
          <a:p>
            <a:pPr defTabSz="914400">
              <a:spcBef>
                <a:spcPts val="0"/>
              </a:spcBef>
            </a:pPr>
            <a:r>
              <a:rPr lang="en-US" sz="2800" dirty="0" smtClean="0"/>
              <a:t>Final interface of the bus bars and helium tubing of the cold mass inside the interface box</a:t>
            </a:r>
          </a:p>
          <a:p>
            <a:pPr defTabSz="914400">
              <a:spcBef>
                <a:spcPts val="0"/>
              </a:spcBef>
            </a:pPr>
            <a:r>
              <a:rPr lang="en-US" sz="2800" dirty="0" smtClean="0"/>
              <a:t>Final interface of the ties of the cold mass suspension system and the brackets on the outer surface of the </a:t>
            </a:r>
            <a:r>
              <a:rPr lang="en-US" sz="2800" dirty="0" err="1" smtClean="0"/>
              <a:t>sc</a:t>
            </a:r>
            <a:r>
              <a:rPr lang="en-US" sz="2800" dirty="0" smtClean="0"/>
              <a:t> coil support cylinder</a:t>
            </a:r>
          </a:p>
          <a:p>
            <a:pPr defTabSz="914400">
              <a:spcBef>
                <a:spcPts val="0"/>
              </a:spcBef>
            </a:pPr>
            <a:r>
              <a:rPr lang="en-US" sz="2800" dirty="0" smtClean="0"/>
              <a:t>Positions of flights </a:t>
            </a:r>
            <a:r>
              <a:rPr lang="en-US" sz="2800" dirty="0"/>
              <a:t>of </a:t>
            </a:r>
            <a:r>
              <a:rPr lang="en-US" sz="2800" dirty="0" smtClean="0"/>
              <a:t>stair to get to </a:t>
            </a:r>
            <a:r>
              <a:rPr lang="en-US" sz="2800" dirty="0"/>
              <a:t>the </a:t>
            </a:r>
            <a:r>
              <a:rPr lang="en-US" sz="2800" dirty="0" smtClean="0"/>
              <a:t>top platform </a:t>
            </a:r>
            <a:r>
              <a:rPr lang="en-US" sz="2800" dirty="0"/>
              <a:t>for </a:t>
            </a:r>
            <a:r>
              <a:rPr lang="en-US" sz="2800" dirty="0" smtClean="0"/>
              <a:t>control Dewar service</a:t>
            </a:r>
          </a:p>
          <a:p>
            <a:pPr defTabSz="914400">
              <a:spcBef>
                <a:spcPts val="0"/>
              </a:spcBef>
            </a:pPr>
            <a:endParaRPr lang="ru-RU" sz="20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40</a:t>
            </a:fld>
            <a:endParaRPr lang="ru-RU"/>
          </a:p>
        </p:txBody>
      </p:sp>
    </p:spTree>
    <p:extLst>
      <p:ext uri="{BB962C8B-B14F-4D97-AF65-F5344CB8AC3E}">
        <p14:creationId xmlns:p14="http://schemas.microsoft.com/office/powerpoint/2010/main" val="19306662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marL="0" indent="0">
              <a:buNone/>
            </a:pPr>
            <a:r>
              <a:rPr lang="en-US" dirty="0" smtClean="0"/>
              <a:t>It takes to coordinate interface drawings with every system adjoined the </a:t>
            </a:r>
            <a:r>
              <a:rPr lang="en-US" smtClean="0"/>
              <a:t>magnet – practically this </a:t>
            </a:r>
            <a:r>
              <a:rPr lang="en-US" dirty="0" smtClean="0"/>
              <a:t>work has not been started yet </a:t>
            </a:r>
            <a:endParaRPr lang="ru-RU"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41</a:t>
            </a:fld>
            <a:endParaRPr lang="ru-RU"/>
          </a:p>
        </p:txBody>
      </p:sp>
    </p:spTree>
    <p:extLst>
      <p:ext uri="{BB962C8B-B14F-4D97-AF65-F5344CB8AC3E}">
        <p14:creationId xmlns:p14="http://schemas.microsoft.com/office/powerpoint/2010/main" val="15026955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ижний колонтитул 1"/>
          <p:cNvSpPr>
            <a:spLocks noGrp="1"/>
          </p:cNvSpPr>
          <p:nvPr>
            <p:ph type="ftr" sz="quarter" idx="11"/>
          </p:nvPr>
        </p:nvSpPr>
        <p:spPr/>
        <p:txBody>
          <a:bodyPr/>
          <a:lstStyle/>
          <a:p>
            <a:r>
              <a:rPr lang="hr-HR" smtClean="0"/>
              <a:t>E.Koshurnikov,  GSI, 08.09.2015</a:t>
            </a:r>
            <a:endParaRPr lang="ru-RU"/>
          </a:p>
        </p:txBody>
      </p:sp>
      <p:sp>
        <p:nvSpPr>
          <p:cNvPr id="14339" name="Номер слайда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fld id="{2B64F26A-D912-40CA-8298-F0F32AC7DC5D}" type="slidenum">
              <a:rPr lang="ru-RU" smtClean="0"/>
              <a:pPr eaLnBrk="1" hangingPunct="1"/>
              <a:t>42</a:t>
            </a:fld>
            <a:endParaRPr lang="ru-RU" smtClean="0"/>
          </a:p>
        </p:txBody>
      </p:sp>
      <p:sp>
        <p:nvSpPr>
          <p:cNvPr id="5" name="Заголовок 1"/>
          <p:cNvSpPr txBox="1">
            <a:spLocks/>
          </p:cNvSpPr>
          <p:nvPr/>
        </p:nvSpPr>
        <p:spPr>
          <a:xfrm>
            <a:off x="1214438" y="1071563"/>
            <a:ext cx="7499350" cy="3868737"/>
          </a:xfrm>
          <a:prstGeom prst="rect">
            <a:avLst/>
          </a:prstGeom>
        </p:spPr>
        <p:txBody>
          <a:bodyPr anchor="ctr">
            <a:normAutofit/>
          </a:bodyPr>
          <a:lstStyle/>
          <a:p>
            <a:pPr>
              <a:defRPr/>
            </a:pPr>
            <a:r>
              <a:rPr lang="en-US" sz="4300" dirty="0">
                <a:solidFill>
                  <a:srgbClr val="572314"/>
                </a:solidFill>
                <a:effectLst>
                  <a:outerShdw blurRad="38100" dist="38100" dir="2700000" algn="tl">
                    <a:srgbClr val="C0C0C0"/>
                  </a:outerShdw>
                </a:effectLst>
                <a:latin typeface="+mj-lt"/>
                <a:ea typeface="+mj-ea"/>
                <a:cs typeface="+mj-cs"/>
              </a:rPr>
              <a:t>THANK YOU </a:t>
            </a:r>
            <a:br>
              <a:rPr lang="en-US" sz="4300" dirty="0">
                <a:solidFill>
                  <a:srgbClr val="572314"/>
                </a:solidFill>
                <a:effectLst>
                  <a:outerShdw blurRad="38100" dist="38100" dir="2700000" algn="tl">
                    <a:srgbClr val="C0C0C0"/>
                  </a:outerShdw>
                </a:effectLst>
                <a:latin typeface="+mj-lt"/>
                <a:ea typeface="+mj-ea"/>
                <a:cs typeface="+mj-cs"/>
              </a:rPr>
            </a:br>
            <a:r>
              <a:rPr lang="en-US" sz="4300" dirty="0">
                <a:solidFill>
                  <a:srgbClr val="572314"/>
                </a:solidFill>
                <a:effectLst>
                  <a:outerShdw blurRad="38100" dist="38100" dir="2700000" algn="tl">
                    <a:srgbClr val="C0C0C0"/>
                  </a:outerShdw>
                </a:effectLst>
                <a:latin typeface="+mj-lt"/>
                <a:ea typeface="+mj-ea"/>
                <a:cs typeface="+mj-cs"/>
              </a:rPr>
              <a:t>FOR YOUR ATTENTION!</a:t>
            </a:r>
            <a:br>
              <a:rPr lang="en-US" sz="4300" dirty="0">
                <a:solidFill>
                  <a:srgbClr val="572314"/>
                </a:solidFill>
                <a:effectLst>
                  <a:outerShdw blurRad="38100" dist="38100" dir="2700000" algn="tl">
                    <a:srgbClr val="C0C0C0"/>
                  </a:outerShdw>
                </a:effectLst>
                <a:latin typeface="+mj-lt"/>
                <a:ea typeface="+mj-ea"/>
                <a:cs typeface="+mj-cs"/>
              </a:rPr>
            </a:br>
            <a:r>
              <a:rPr lang="en-US" sz="4300" dirty="0">
                <a:solidFill>
                  <a:srgbClr val="572314"/>
                </a:solidFill>
                <a:effectLst>
                  <a:outerShdw blurRad="38100" dist="38100" dir="2700000" algn="tl">
                    <a:srgbClr val="C0C0C0"/>
                  </a:outerShdw>
                </a:effectLst>
                <a:latin typeface="+mj-lt"/>
                <a:ea typeface="+mj-ea"/>
                <a:cs typeface="+mj-cs"/>
              </a:rPr>
              <a:t/>
            </a:r>
            <a:br>
              <a:rPr lang="en-US" sz="4300" dirty="0">
                <a:solidFill>
                  <a:srgbClr val="572314"/>
                </a:solidFill>
                <a:effectLst>
                  <a:outerShdw blurRad="38100" dist="38100" dir="2700000" algn="tl">
                    <a:srgbClr val="C0C0C0"/>
                  </a:outerShdw>
                </a:effectLst>
                <a:latin typeface="+mj-lt"/>
                <a:ea typeface="+mj-ea"/>
                <a:cs typeface="+mj-cs"/>
              </a:rPr>
            </a:br>
            <a:endParaRPr lang="ru-RU" sz="4300" dirty="0">
              <a:solidFill>
                <a:srgbClr val="572314"/>
              </a:solidFill>
              <a:effectLst>
                <a:outerShdw blurRad="38100" dist="38100" dir="2700000" algn="tl">
                  <a:srgbClr val="C0C0C0"/>
                </a:outerShdw>
              </a:effectLst>
              <a:latin typeface="Times New Roman" pitchFamily="18" charset="0"/>
              <a:ea typeface="+mj-ea"/>
              <a:cs typeface="+mj-cs"/>
            </a:endParaRPr>
          </a:p>
        </p:txBody>
      </p:sp>
    </p:spTree>
    <p:extLst>
      <p:ext uri="{BB962C8B-B14F-4D97-AF65-F5344CB8AC3E}">
        <p14:creationId xmlns:p14="http://schemas.microsoft.com/office/powerpoint/2010/main" val="27854650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42107"/>
            <a:ext cx="8229600" cy="1143000"/>
          </a:xfrm>
        </p:spPr>
        <p:txBody>
          <a:bodyPr>
            <a:normAutofit/>
          </a:bodyPr>
          <a:lstStyle/>
          <a:p>
            <a:r>
              <a:rPr lang="en-US" sz="3200" b="1" dirty="0" smtClean="0"/>
              <a:t>Procedures of the C</a:t>
            </a:r>
            <a:r>
              <a:rPr lang="ru-RU" sz="3200" b="1" dirty="0" err="1" smtClean="0"/>
              <a:t>ryostat</a:t>
            </a:r>
            <a:r>
              <a:rPr lang="en-US" sz="3200" b="1" dirty="0" smtClean="0"/>
              <a:t> Assembly</a:t>
            </a:r>
            <a:endParaRPr lang="ru-RU" sz="3200" b="1" dirty="0"/>
          </a:p>
        </p:txBody>
      </p:sp>
      <p:sp>
        <p:nvSpPr>
          <p:cNvPr id="3" name="Объект 2"/>
          <p:cNvSpPr>
            <a:spLocks noGrp="1"/>
          </p:cNvSpPr>
          <p:nvPr>
            <p:ph idx="1"/>
          </p:nvPr>
        </p:nvSpPr>
        <p:spPr/>
        <p:txBody>
          <a:bodyPr>
            <a:normAutofit fontScale="85000" lnSpcReduction="20000"/>
          </a:bodyPr>
          <a:lstStyle/>
          <a:p>
            <a:pPr>
              <a:spcBef>
                <a:spcPts val="600"/>
              </a:spcBef>
              <a:spcAft>
                <a:spcPts val="600"/>
              </a:spcAft>
            </a:pPr>
            <a:r>
              <a:rPr lang="en-US" dirty="0"/>
              <a:t>A</a:t>
            </a:r>
            <a:r>
              <a:rPr lang="en-US" dirty="0" smtClean="0"/>
              <a:t>ssembly procedures of the Cryostat in Novosibirsk and in CERN, as well as the Assembly procedure of the cryostat with Iron Yoke in GSI have been developed as a part of design documentation</a:t>
            </a:r>
          </a:p>
          <a:p>
            <a:pPr>
              <a:spcBef>
                <a:spcPts val="600"/>
              </a:spcBef>
              <a:spcAft>
                <a:spcPts val="600"/>
              </a:spcAft>
            </a:pPr>
            <a:r>
              <a:rPr lang="en-US" dirty="0"/>
              <a:t>W</a:t>
            </a:r>
            <a:r>
              <a:rPr lang="en-US" dirty="0" smtClean="0"/>
              <a:t>ishing </a:t>
            </a:r>
            <a:r>
              <a:rPr lang="en-US" dirty="0"/>
              <a:t>to reduce the overall manufacturing cost of the </a:t>
            </a:r>
            <a:r>
              <a:rPr lang="en-US" dirty="0" smtClean="0"/>
              <a:t>magnet we plan to use the </a:t>
            </a:r>
            <a:r>
              <a:rPr lang="en-US" dirty="0"/>
              <a:t>same technological equipment everyplace</a:t>
            </a:r>
            <a:endParaRPr lang="ru-RU" dirty="0" smtClean="0"/>
          </a:p>
          <a:p>
            <a:pPr>
              <a:spcBef>
                <a:spcPts val="600"/>
              </a:spcBef>
              <a:spcAft>
                <a:spcPts val="600"/>
              </a:spcAft>
            </a:pPr>
            <a:r>
              <a:rPr lang="en-US" dirty="0" smtClean="0"/>
              <a:t>Detailed description </a:t>
            </a:r>
            <a:r>
              <a:rPr lang="en-US" dirty="0"/>
              <a:t>of assembly procedures </a:t>
            </a:r>
            <a:r>
              <a:rPr lang="en-US" dirty="0" smtClean="0"/>
              <a:t>lets to </a:t>
            </a:r>
            <a:r>
              <a:rPr lang="en-US" dirty="0"/>
              <a:t>determine </a:t>
            </a:r>
            <a:r>
              <a:rPr lang="en-US" dirty="0" smtClean="0"/>
              <a:t>requirements</a:t>
            </a:r>
            <a:r>
              <a:rPr lang="ru-RU" dirty="0" smtClean="0"/>
              <a:t> </a:t>
            </a:r>
            <a:r>
              <a:rPr lang="en-US" dirty="0" smtClean="0"/>
              <a:t>for the </a:t>
            </a:r>
            <a:r>
              <a:rPr lang="en-US" dirty="0"/>
              <a:t>working </a:t>
            </a:r>
            <a:r>
              <a:rPr lang="en-US" dirty="0" smtClean="0"/>
              <a:t>space</a:t>
            </a:r>
            <a:r>
              <a:rPr lang="ru-RU" dirty="0" smtClean="0"/>
              <a:t> </a:t>
            </a:r>
            <a:r>
              <a:rPr lang="en-US" dirty="0" smtClean="0"/>
              <a:t>and </a:t>
            </a:r>
            <a:r>
              <a:rPr lang="en-US" dirty="0" smtClean="0"/>
              <a:t>for </a:t>
            </a:r>
            <a:r>
              <a:rPr lang="en-US" dirty="0"/>
              <a:t>crane </a:t>
            </a:r>
            <a:r>
              <a:rPr lang="en-US" dirty="0" smtClean="0"/>
              <a:t>equipment at </a:t>
            </a:r>
            <a:r>
              <a:rPr lang="en-US" dirty="0"/>
              <a:t>the assembly sites . </a:t>
            </a:r>
            <a:r>
              <a:rPr lang="en-US" dirty="0"/>
              <a:t>Furthermore, it is necessary for </a:t>
            </a:r>
            <a:r>
              <a:rPr lang="en-US" dirty="0" smtClean="0"/>
              <a:t>planning </a:t>
            </a:r>
            <a:r>
              <a:rPr lang="en-US" dirty="0"/>
              <a:t>and </a:t>
            </a:r>
            <a:r>
              <a:rPr lang="en-US" dirty="0" smtClean="0"/>
              <a:t>for optimization  of logistic</a:t>
            </a:r>
            <a:endParaRPr lang="en-US" dirty="0"/>
          </a:p>
          <a:p>
            <a:endParaRPr lang="ru-RU"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5</a:t>
            </a:fld>
            <a:endParaRPr lang="ru-RU"/>
          </a:p>
        </p:txBody>
      </p:sp>
    </p:spTree>
    <p:extLst>
      <p:ext uri="{BB962C8B-B14F-4D97-AF65-F5344CB8AC3E}">
        <p14:creationId xmlns:p14="http://schemas.microsoft.com/office/powerpoint/2010/main" val="7754028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Изображение 5" descr="Macintosh HD:Users:evgenykoshurnikov:Desktop:20.04.2016:Solenoid12g_3D(1,00)_(Assembly_Technique)_GSI-Fig33-5_WHITE.jpg"/>
          <p:cNvPicPr/>
          <p:nvPr/>
        </p:nvPicPr>
        <p:blipFill>
          <a:blip r:embed="rId2">
            <a:extLst>
              <a:ext uri="{28A0092B-C50C-407E-A947-70E740481C1C}">
                <a14:useLocalDpi xmlns:a14="http://schemas.microsoft.com/office/drawing/2010/main" val="0"/>
              </a:ext>
            </a:extLst>
          </a:blip>
          <a:srcRect/>
          <a:stretch>
            <a:fillRect/>
          </a:stretch>
        </p:blipFill>
        <p:spPr bwMode="auto">
          <a:xfrm>
            <a:off x="4406538" y="1830387"/>
            <a:ext cx="4537164" cy="4055065"/>
          </a:xfrm>
          <a:prstGeom prst="rect">
            <a:avLst/>
          </a:prstGeom>
          <a:noFill/>
          <a:ln>
            <a:noFill/>
          </a:ln>
        </p:spPr>
      </p:pic>
      <p:sp>
        <p:nvSpPr>
          <p:cNvPr id="2" name="Заголовок 1"/>
          <p:cNvSpPr>
            <a:spLocks noGrp="1"/>
          </p:cNvSpPr>
          <p:nvPr>
            <p:ph type="title"/>
          </p:nvPr>
        </p:nvSpPr>
        <p:spPr>
          <a:xfrm>
            <a:off x="457200" y="111842"/>
            <a:ext cx="8229600" cy="1143000"/>
          </a:xfrm>
        </p:spPr>
        <p:txBody>
          <a:bodyPr>
            <a:noAutofit/>
          </a:bodyPr>
          <a:lstStyle/>
          <a:p>
            <a:r>
              <a:rPr lang="en-US" sz="2800" b="1" dirty="0"/>
              <a:t>Following </a:t>
            </a:r>
            <a:r>
              <a:rPr lang="en-US" sz="2800" b="1" dirty="0" smtClean="0"/>
              <a:t>set of technology equipment </a:t>
            </a:r>
            <a:r>
              <a:rPr lang="en-US" sz="2800" b="1" dirty="0"/>
              <a:t>should be prepared </a:t>
            </a:r>
            <a:r>
              <a:rPr lang="en-US" sz="2800" b="1" dirty="0" smtClean="0"/>
              <a:t>for </a:t>
            </a:r>
            <a:r>
              <a:rPr lang="en-US" sz="2800" b="1" dirty="0"/>
              <a:t>assembly and </a:t>
            </a:r>
            <a:r>
              <a:rPr lang="en-US" sz="2800" b="1" dirty="0" smtClean="0"/>
              <a:t>tests </a:t>
            </a:r>
            <a:r>
              <a:rPr lang="en-US" sz="2800" b="1" dirty="0"/>
              <a:t>of the </a:t>
            </a:r>
            <a:r>
              <a:rPr lang="en-US" sz="2800" b="1" dirty="0" smtClean="0"/>
              <a:t>cryostat:</a:t>
            </a:r>
            <a:endParaRPr lang="ru-RU" sz="2800" b="1" dirty="0"/>
          </a:p>
        </p:txBody>
      </p:sp>
      <p:sp>
        <p:nvSpPr>
          <p:cNvPr id="3" name="Объект 2"/>
          <p:cNvSpPr>
            <a:spLocks noGrp="1"/>
          </p:cNvSpPr>
          <p:nvPr>
            <p:ph idx="1"/>
          </p:nvPr>
        </p:nvSpPr>
        <p:spPr>
          <a:xfrm>
            <a:off x="457200" y="1254842"/>
            <a:ext cx="4332514" cy="4525963"/>
          </a:xfrm>
        </p:spPr>
        <p:txBody>
          <a:bodyPr>
            <a:normAutofit/>
          </a:bodyPr>
          <a:lstStyle/>
          <a:p>
            <a:pPr marL="457200" indent="-457200">
              <a:buFont typeface="+mj-lt"/>
              <a:buAutoNum type="arabicPeriod"/>
            </a:pPr>
            <a:r>
              <a:rPr lang="en-US" sz="2000" b="1" dirty="0" smtClean="0"/>
              <a:t>Transport-technological </a:t>
            </a:r>
            <a:r>
              <a:rPr lang="en-US" sz="2000" b="1" dirty="0"/>
              <a:t>device </a:t>
            </a:r>
            <a:r>
              <a:rPr lang="en-US" sz="2000" dirty="0"/>
              <a:t>designed to adjust the shape of the </a:t>
            </a:r>
            <a:r>
              <a:rPr lang="en-US" sz="2000" dirty="0" smtClean="0"/>
              <a:t>cryostat</a:t>
            </a:r>
            <a:r>
              <a:rPr lang="ru-RU" sz="2000" dirty="0" smtClean="0"/>
              <a:t> </a:t>
            </a:r>
            <a:r>
              <a:rPr lang="en-US" sz="2000" dirty="0" smtClean="0"/>
              <a:t>outer </a:t>
            </a:r>
            <a:r>
              <a:rPr lang="en-US" sz="2000" dirty="0"/>
              <a:t>shell </a:t>
            </a:r>
            <a:r>
              <a:rPr lang="en-US" sz="2000" dirty="0" smtClean="0"/>
              <a:t>during </a:t>
            </a:r>
            <a:r>
              <a:rPr lang="en-US" sz="2000" dirty="0"/>
              <a:t>its assembly, </a:t>
            </a:r>
            <a:r>
              <a:rPr lang="en-US" sz="2000" dirty="0" smtClean="0"/>
              <a:t>for tests of the cryostat/solenoid, for installation of the solenoid  into </a:t>
            </a:r>
            <a:r>
              <a:rPr lang="en-US" sz="2000" dirty="0"/>
              <a:t>the </a:t>
            </a:r>
            <a:r>
              <a:rPr lang="en-US" sz="2000" dirty="0" smtClean="0"/>
              <a:t>Iron Yoke, </a:t>
            </a:r>
            <a:r>
              <a:rPr lang="en-US" sz="2000" dirty="0"/>
              <a:t>as well as for the safe transportation of the </a:t>
            </a:r>
            <a:r>
              <a:rPr lang="en-US" sz="2000" dirty="0" smtClean="0"/>
              <a:t>cryostat/ solenoid. </a:t>
            </a:r>
          </a:p>
          <a:p>
            <a:pPr marL="400050" lvl="1" indent="0">
              <a:buNone/>
            </a:pPr>
            <a:r>
              <a:rPr lang="en-US" sz="2000" dirty="0" smtClean="0"/>
              <a:t>At </a:t>
            </a:r>
            <a:r>
              <a:rPr lang="en-US" sz="2000" dirty="0"/>
              <a:t>least the lower part of the </a:t>
            </a:r>
            <a:r>
              <a:rPr lang="en-US" sz="2000" dirty="0" smtClean="0"/>
              <a:t>device should </a:t>
            </a:r>
            <a:r>
              <a:rPr lang="en-US" sz="2000" dirty="0"/>
              <a:t>be made of stainless steel </a:t>
            </a:r>
            <a:r>
              <a:rPr lang="en-US" sz="2000" dirty="0" smtClean="0"/>
              <a:t>to </a:t>
            </a:r>
            <a:r>
              <a:rPr lang="en-US" sz="2000" dirty="0"/>
              <a:t>provide the solenoid </a:t>
            </a:r>
            <a:r>
              <a:rPr lang="en-US" sz="2000" dirty="0" smtClean="0"/>
              <a:t>test with magnetic </a:t>
            </a:r>
            <a:r>
              <a:rPr lang="en-US" sz="2000" dirty="0"/>
              <a:t>field at CERN. </a:t>
            </a:r>
            <a:r>
              <a:rPr lang="en-US" sz="2000" dirty="0" smtClean="0"/>
              <a:t>Weight of the device is 4.8 </a:t>
            </a:r>
            <a:r>
              <a:rPr lang="en-US" sz="2000" dirty="0"/>
              <a:t>tons.</a:t>
            </a:r>
            <a:endParaRPr lang="ru-RU" sz="20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6</a:t>
            </a:fld>
            <a:endParaRPr lang="ru-RU"/>
          </a:p>
        </p:txBody>
      </p:sp>
    </p:spTree>
    <p:extLst>
      <p:ext uri="{BB962C8B-B14F-4D97-AF65-F5344CB8AC3E}">
        <p14:creationId xmlns:p14="http://schemas.microsoft.com/office/powerpoint/2010/main" val="654230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just"/>
            <a:r>
              <a:rPr lang="en-US" sz="2000" dirty="0"/>
              <a:t>2. </a:t>
            </a:r>
            <a:r>
              <a:rPr lang="en-US" sz="2000" dirty="0" smtClean="0"/>
              <a:t>	</a:t>
            </a:r>
            <a:r>
              <a:rPr lang="en-US" sz="2000" b="1" dirty="0" smtClean="0"/>
              <a:t>Technological device for </a:t>
            </a:r>
            <a:r>
              <a:rPr lang="en-US" sz="2000" b="1" dirty="0"/>
              <a:t>cryogenic and magnetic </a:t>
            </a:r>
            <a:r>
              <a:rPr lang="en-US" sz="2000" b="1" dirty="0" smtClean="0"/>
              <a:t>tests </a:t>
            </a:r>
            <a:r>
              <a:rPr lang="en-US" sz="2000" dirty="0"/>
              <a:t>of the </a:t>
            </a:r>
            <a:r>
              <a:rPr lang="en-US" sz="2000" dirty="0" smtClean="0"/>
              <a:t>assembled    	cryostat/solenoid at producer place and in CERN. It has to be </a:t>
            </a:r>
            <a:r>
              <a:rPr lang="en-US" sz="2000" dirty="0"/>
              <a:t>manufactured of </a:t>
            </a:r>
            <a:r>
              <a:rPr lang="en-US" sz="2000" dirty="0" smtClean="0"/>
              <a:t>	stainless  steel </a:t>
            </a:r>
            <a:r>
              <a:rPr lang="en-US" sz="2000" dirty="0"/>
              <a:t>(or aluminum </a:t>
            </a:r>
            <a:r>
              <a:rPr lang="en-US" sz="2000" dirty="0" smtClean="0"/>
              <a:t>	alloy</a:t>
            </a:r>
            <a:r>
              <a:rPr lang="en-US" sz="2000" dirty="0"/>
              <a:t>) to provide the </a:t>
            </a:r>
            <a:r>
              <a:rPr lang="en-US" sz="2000" dirty="0" smtClean="0"/>
              <a:t>solenoid test with 	magnetic 	field </a:t>
            </a:r>
            <a:r>
              <a:rPr lang="en-US" sz="2000" dirty="0"/>
              <a:t>at </a:t>
            </a:r>
            <a:r>
              <a:rPr lang="en-US" sz="2000" dirty="0" smtClean="0"/>
              <a:t>CERN. It’s weight is about 6 tons. </a:t>
            </a:r>
            <a:endParaRPr lang="ru-RU" sz="20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7</a:t>
            </a:fld>
            <a:endParaRPr lang="ru-RU"/>
          </a:p>
        </p:txBody>
      </p:sp>
      <p:pic>
        <p:nvPicPr>
          <p:cNvPr id="6" name="Объект 5" descr="Macintosh HD:Users:evgenykoshurnikov:Desktop:19.04.2016:Solenoid12g_3D(1,00)_(Assembly_Technique)_Novosibirsk-Fig23-a.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6274" y="1987670"/>
            <a:ext cx="8891451" cy="4368680"/>
          </a:xfrm>
          <a:prstGeom prst="rect">
            <a:avLst/>
          </a:prstGeom>
          <a:noFill/>
          <a:ln>
            <a:noFill/>
          </a:ln>
        </p:spPr>
      </p:pic>
      <p:pic>
        <p:nvPicPr>
          <p:cNvPr id="7" name="Изображение 6" descr="Macintosh HD:Users:evgenykoshurnikov:Desktop:Ефремов 2014-2016 ПАНДА:Ефремов  Технол. приспособления для сборки и испытантаний соленоида :3D картинки приспособления для испытаний соленоида:Solenoid12g_3D(1,00)_(Assembly_Technique)_(Cryostat_Full_Assembly)-1.jpg"/>
          <p:cNvPicPr/>
          <p:nvPr/>
        </p:nvPicPr>
        <p:blipFill>
          <a:blip r:embed="rId4">
            <a:extLst>
              <a:ext uri="{28A0092B-C50C-407E-A947-70E740481C1C}">
                <a14:useLocalDpi xmlns:a14="http://schemas.microsoft.com/office/drawing/2010/main" val="0"/>
              </a:ext>
            </a:extLst>
          </a:blip>
          <a:srcRect/>
          <a:stretch>
            <a:fillRect/>
          </a:stretch>
        </p:blipFill>
        <p:spPr bwMode="auto">
          <a:xfrm>
            <a:off x="3634302" y="1543414"/>
            <a:ext cx="1382862" cy="1327146"/>
          </a:xfrm>
          <a:prstGeom prst="rect">
            <a:avLst/>
          </a:prstGeom>
          <a:noFill/>
          <a:ln>
            <a:noFill/>
          </a:ln>
        </p:spPr>
      </p:pic>
    </p:spTree>
    <p:extLst>
      <p:ext uri="{BB962C8B-B14F-4D97-AF65-F5344CB8AC3E}">
        <p14:creationId xmlns:p14="http://schemas.microsoft.com/office/powerpoint/2010/main" val="6884620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8</a:t>
            </a:fld>
            <a:endParaRPr lang="ru-RU"/>
          </a:p>
        </p:txBody>
      </p:sp>
      <p:pic>
        <p:nvPicPr>
          <p:cNvPr id="3" name="Изображение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836" y="1519095"/>
            <a:ext cx="4298263" cy="2878061"/>
          </a:xfrm>
          <a:prstGeom prst="rect">
            <a:avLst/>
          </a:prstGeom>
        </p:spPr>
      </p:pic>
      <p:sp>
        <p:nvSpPr>
          <p:cNvPr id="2" name="Заголовок 1"/>
          <p:cNvSpPr>
            <a:spLocks noGrp="1"/>
          </p:cNvSpPr>
          <p:nvPr>
            <p:ph type="title"/>
          </p:nvPr>
        </p:nvSpPr>
        <p:spPr>
          <a:xfrm>
            <a:off x="457200" y="126958"/>
            <a:ext cx="8229600" cy="1843288"/>
          </a:xfrm>
        </p:spPr>
        <p:txBody>
          <a:bodyPr>
            <a:noAutofit/>
          </a:bodyPr>
          <a:lstStyle/>
          <a:p>
            <a:pPr algn="l"/>
            <a:r>
              <a:rPr lang="ru-RU" sz="1800" dirty="0" smtClean="0"/>
              <a:t>3. </a:t>
            </a:r>
            <a:r>
              <a:rPr lang="en-US" sz="1800" dirty="0" smtClean="0"/>
              <a:t>	</a:t>
            </a:r>
            <a:r>
              <a:rPr lang="en-US" sz="1800" b="1" dirty="0" smtClean="0"/>
              <a:t>The </a:t>
            </a:r>
            <a:r>
              <a:rPr lang="en-US" sz="1800" b="1" dirty="0"/>
              <a:t>mounting beam (complete with supports</a:t>
            </a:r>
            <a:r>
              <a:rPr lang="en-US" sz="1800" b="1" dirty="0" smtClean="0"/>
              <a:t>) </a:t>
            </a:r>
            <a:r>
              <a:rPr lang="en-US" sz="1800" dirty="0" smtClean="0"/>
              <a:t>for </a:t>
            </a:r>
            <a:r>
              <a:rPr lang="en-US" sz="1800" dirty="0"/>
              <a:t>installation </a:t>
            </a:r>
            <a:r>
              <a:rPr lang="en-US" sz="1800" dirty="0" smtClean="0"/>
              <a:t>of the inner 	cryostat shell and the </a:t>
            </a:r>
            <a:r>
              <a:rPr lang="en-US" sz="1800" dirty="0"/>
              <a:t>cold mass </a:t>
            </a:r>
            <a:r>
              <a:rPr lang="en-US" sz="1800" dirty="0" smtClean="0"/>
              <a:t>into </a:t>
            </a:r>
            <a:r>
              <a:rPr lang="en-US" sz="1800" dirty="0"/>
              <a:t>the outer </a:t>
            </a:r>
            <a:r>
              <a:rPr lang="en-US" sz="1800" dirty="0" smtClean="0"/>
              <a:t>cryostat shell </a:t>
            </a:r>
            <a:r>
              <a:rPr lang="en-US" sz="1800" dirty="0"/>
              <a:t>and </a:t>
            </a:r>
            <a:r>
              <a:rPr lang="en-US" sz="1800" dirty="0" smtClean="0"/>
              <a:t>for </a:t>
            </a:r>
            <a:r>
              <a:rPr lang="en-US" sz="1800" dirty="0"/>
              <a:t>installation </a:t>
            </a:r>
            <a:r>
              <a:rPr lang="en-US" sz="1800" dirty="0" smtClean="0"/>
              <a:t>	of </a:t>
            </a:r>
            <a:r>
              <a:rPr lang="en-US" sz="1800" dirty="0"/>
              <a:t>the cryostat </a:t>
            </a:r>
            <a:r>
              <a:rPr lang="en-US" sz="1800" dirty="0" smtClean="0"/>
              <a:t>into </a:t>
            </a:r>
            <a:r>
              <a:rPr lang="en-US" sz="1800" dirty="0"/>
              <a:t>the </a:t>
            </a:r>
            <a:r>
              <a:rPr lang="en-US" sz="1800" dirty="0" smtClean="0"/>
              <a:t>Iron Yoke.   </a:t>
            </a:r>
            <a:br>
              <a:rPr lang="en-US" sz="1800" dirty="0" smtClean="0"/>
            </a:br>
            <a:r>
              <a:rPr lang="en-US" sz="1800" dirty="0" smtClean="0"/>
              <a:t>	At </a:t>
            </a:r>
            <a:r>
              <a:rPr lang="en-US" sz="1800" dirty="0"/>
              <a:t>the top and bottom shelves </a:t>
            </a:r>
            <a:r>
              <a:rPr lang="en-US" sz="1800" dirty="0" smtClean="0"/>
              <a:t>of </a:t>
            </a:r>
            <a:r>
              <a:rPr lang="ru-RU" sz="1800" dirty="0"/>
              <a:t> </a:t>
            </a:r>
            <a:r>
              <a:rPr lang="en-US" sz="1800" dirty="0"/>
              <a:t>a</a:t>
            </a:r>
            <a:r>
              <a:rPr lang="en-US" sz="1800" dirty="0" smtClean="0"/>
              <a:t> standard </a:t>
            </a:r>
            <a:r>
              <a:rPr lang="ru-RU" sz="1800" dirty="0" smtClean="0"/>
              <a:t> </a:t>
            </a:r>
            <a:r>
              <a:rPr lang="en-US" sz="1800" dirty="0" smtClean="0"/>
              <a:t>I-beam two steel bars are </a:t>
            </a:r>
            <a:r>
              <a:rPr lang="en-US" sz="1800" dirty="0"/>
              <a:t>installed </a:t>
            </a:r>
            <a:r>
              <a:rPr lang="en-US" sz="1800" dirty="0" smtClean="0"/>
              <a:t>	to move load along  </a:t>
            </a:r>
            <a:r>
              <a:rPr lang="en-US" sz="1800" dirty="0"/>
              <a:t>them </a:t>
            </a:r>
            <a:r>
              <a:rPr lang="en-US" sz="1800" dirty="0" smtClean="0"/>
              <a:t>on roller skates. </a:t>
            </a:r>
            <a:br>
              <a:rPr lang="en-US" sz="1800" dirty="0" smtClean="0"/>
            </a:br>
            <a:r>
              <a:rPr lang="en-US" sz="1800" dirty="0"/>
              <a:t>	</a:t>
            </a:r>
            <a:r>
              <a:rPr lang="en-US" sz="1800" dirty="0" smtClean="0"/>
              <a:t>Weight of the </a:t>
            </a:r>
            <a:r>
              <a:rPr lang="en-US" sz="1800" dirty="0"/>
              <a:t>mounting </a:t>
            </a:r>
            <a:r>
              <a:rPr lang="en-US" sz="1800" dirty="0" smtClean="0"/>
              <a:t>	beam is 2.3 ton.</a:t>
            </a:r>
            <a:endParaRPr lang="ru-RU" sz="1800" dirty="0"/>
          </a:p>
        </p:txBody>
      </p:sp>
      <p:pic>
        <p:nvPicPr>
          <p:cNvPr id="7" name="Изображение 6" descr="Macintosh HD:Users:evgenykoshurnikov:Desktop:20.04.2016:Solenoid12g_3D(1,00)_(Assembly_Technique)_GSI-Fig03-1'_WHITE_TEXT.jpg"/>
          <p:cNvPicPr/>
          <p:nvPr/>
        </p:nvPicPr>
        <p:blipFill>
          <a:blip r:embed="rId4">
            <a:extLst>
              <a:ext uri="{28A0092B-C50C-407E-A947-70E740481C1C}">
                <a14:useLocalDpi xmlns:a14="http://schemas.microsoft.com/office/drawing/2010/main" val="0"/>
              </a:ext>
            </a:extLst>
          </a:blip>
          <a:srcRect/>
          <a:stretch>
            <a:fillRect/>
          </a:stretch>
        </p:blipFill>
        <p:spPr bwMode="auto">
          <a:xfrm>
            <a:off x="4973967" y="2861298"/>
            <a:ext cx="4115058" cy="3455791"/>
          </a:xfrm>
          <a:prstGeom prst="rect">
            <a:avLst/>
          </a:prstGeom>
          <a:noFill/>
          <a:ln>
            <a:noFill/>
          </a:ln>
        </p:spPr>
      </p:pic>
      <p:pic>
        <p:nvPicPr>
          <p:cNvPr id="6" name="Объект 5" descr="Macintosh HD:Users:evgenykoshurnikov:Desktop:31.03.2016 Технологические приспособленияСборка криостата в ярмо:Solenoid12g_3D(1,00)_(Assembly_Technique)_GSI-Fig02.jpg"/>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8240" y="4349348"/>
            <a:ext cx="4915727" cy="2081240"/>
          </a:xfrm>
          <a:prstGeom prst="rect">
            <a:avLst/>
          </a:prstGeom>
          <a:noFill/>
          <a:ln>
            <a:noFill/>
          </a:ln>
        </p:spPr>
      </p:pic>
      <p:sp>
        <p:nvSpPr>
          <p:cNvPr id="8" name="Прямоугольник 7"/>
          <p:cNvSpPr/>
          <p:nvPr/>
        </p:nvSpPr>
        <p:spPr>
          <a:xfrm>
            <a:off x="200450" y="2162054"/>
            <a:ext cx="2923750" cy="1200329"/>
          </a:xfrm>
          <a:prstGeom prst="rect">
            <a:avLst/>
          </a:prstGeom>
        </p:spPr>
        <p:txBody>
          <a:bodyPr wrap="square">
            <a:spAutoFit/>
          </a:bodyPr>
          <a:lstStyle/>
          <a:p>
            <a:r>
              <a:rPr lang="en-US" dirty="0"/>
              <a:t>Maximal weight load of the beam &lt; 19 tons</a:t>
            </a:r>
          </a:p>
          <a:p>
            <a:r>
              <a:rPr lang="en-US" dirty="0"/>
              <a:t>Maximal sag of the mounting beam up to 11 mm</a:t>
            </a:r>
            <a:endParaRPr lang="ru-RU" dirty="0"/>
          </a:p>
        </p:txBody>
      </p:sp>
    </p:spTree>
    <p:extLst>
      <p:ext uri="{BB962C8B-B14F-4D97-AF65-F5344CB8AC3E}">
        <p14:creationId xmlns:p14="http://schemas.microsoft.com/office/powerpoint/2010/main" val="3933129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descr="Macintosh HD:Users:evgenykoshurnikov:Desktop:20.04.2016:Solenoid12g_3D(1,00)_(Assembly_Technique)_GSI-Fig04a-1_WHITE_NEW.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361477"/>
            <a:ext cx="7027818" cy="5371646"/>
          </a:xfrm>
          <a:prstGeom prst="rect">
            <a:avLst/>
          </a:prstGeom>
          <a:noFill/>
          <a:ln>
            <a:noFill/>
          </a:ln>
        </p:spPr>
      </p:pic>
      <p:sp>
        <p:nvSpPr>
          <p:cNvPr id="2" name="Заголовок 1"/>
          <p:cNvSpPr>
            <a:spLocks noGrp="1"/>
          </p:cNvSpPr>
          <p:nvPr>
            <p:ph type="title"/>
          </p:nvPr>
        </p:nvSpPr>
        <p:spPr/>
        <p:txBody>
          <a:bodyPr>
            <a:noAutofit/>
          </a:bodyPr>
          <a:lstStyle/>
          <a:p>
            <a:pPr algn="just"/>
            <a:r>
              <a:rPr lang="en-US" sz="1800" b="1" dirty="0" smtClean="0"/>
              <a:t>4.</a:t>
            </a:r>
            <a:r>
              <a:rPr lang="en-US" sz="1800" dirty="0" smtClean="0"/>
              <a:t> 	</a:t>
            </a:r>
            <a:r>
              <a:rPr lang="en-US" sz="1800" b="1" dirty="0" smtClean="0"/>
              <a:t>Bearing </a:t>
            </a:r>
            <a:r>
              <a:rPr lang="en-US" sz="1800" b="1" dirty="0"/>
              <a:t>arrangement </a:t>
            </a:r>
            <a:r>
              <a:rPr lang="en-US" sz="1800" dirty="0" smtClean="0"/>
              <a:t>intended </a:t>
            </a:r>
            <a:r>
              <a:rPr lang="en-US" sz="1800" dirty="0"/>
              <a:t>to adjust the </a:t>
            </a:r>
            <a:r>
              <a:rPr lang="en-US" sz="1800" dirty="0" smtClean="0"/>
              <a:t>shape of the inner cryostat shell 	during </a:t>
            </a:r>
            <a:r>
              <a:rPr lang="en-US" sz="1800" dirty="0"/>
              <a:t>its assembly using </a:t>
            </a:r>
            <a:r>
              <a:rPr lang="en-US" sz="1800" dirty="0" smtClean="0"/>
              <a:t>12 individually controlled sliders advanced </a:t>
            </a:r>
            <a:r>
              <a:rPr lang="en-US" sz="1800" dirty="0"/>
              <a:t>in </a:t>
            </a:r>
            <a:r>
              <a:rPr lang="en-US" sz="1800" dirty="0" smtClean="0"/>
              <a:t>radial 	direction</a:t>
            </a:r>
            <a:r>
              <a:rPr lang="en-US" sz="1800" dirty="0"/>
              <a:t>. The device is equipped with </a:t>
            </a:r>
            <a:r>
              <a:rPr lang="en-US" sz="1800" dirty="0" smtClean="0"/>
              <a:t>4 roller skates (</a:t>
            </a:r>
            <a:r>
              <a:rPr lang="en-US" sz="1800" dirty="0"/>
              <a:t>two upper and two lower)  </a:t>
            </a:r>
            <a:r>
              <a:rPr lang="en-US" sz="1800" dirty="0" smtClean="0"/>
              <a:t>	(BOERKEY model </a:t>
            </a:r>
            <a:r>
              <a:rPr lang="en-US" sz="1800" dirty="0"/>
              <a:t>III AM-H-50CrV4-FR-E). Weight </a:t>
            </a:r>
            <a:r>
              <a:rPr lang="en-US" sz="1800" dirty="0" smtClean="0"/>
              <a:t>of the device is ~ </a:t>
            </a:r>
            <a:r>
              <a:rPr lang="en-US" sz="1800" dirty="0"/>
              <a:t>1.9 tons</a:t>
            </a:r>
            <a:endParaRPr lang="ru-RU" sz="1800" dirty="0"/>
          </a:p>
        </p:txBody>
      </p:sp>
      <p:sp>
        <p:nvSpPr>
          <p:cNvPr id="4" name="Нижний колонтитул 3"/>
          <p:cNvSpPr>
            <a:spLocks noGrp="1"/>
          </p:cNvSpPr>
          <p:nvPr>
            <p:ph type="ftr" sz="quarter" idx="11"/>
          </p:nvPr>
        </p:nvSpPr>
        <p:spPr/>
        <p:txBody>
          <a:bodyPr/>
          <a:lstStyle/>
          <a:p>
            <a:r>
              <a:rPr lang="hr-HR" smtClean="0"/>
              <a:t>E.Koshurnikov,  GSI, 08.09.2015</a:t>
            </a:r>
            <a:endParaRPr lang="ru-RU"/>
          </a:p>
        </p:txBody>
      </p:sp>
      <p:sp>
        <p:nvSpPr>
          <p:cNvPr id="5" name="Номер слайда 4"/>
          <p:cNvSpPr>
            <a:spLocks noGrp="1"/>
          </p:cNvSpPr>
          <p:nvPr>
            <p:ph type="sldNum" sz="quarter" idx="12"/>
          </p:nvPr>
        </p:nvSpPr>
        <p:spPr/>
        <p:txBody>
          <a:bodyPr/>
          <a:lstStyle/>
          <a:p>
            <a:fld id="{9FD73496-1A80-4455-8BD3-234DDC0C6847}" type="slidenum">
              <a:rPr lang="ru-RU" smtClean="0"/>
              <a:t>9</a:t>
            </a:fld>
            <a:endParaRPr lang="ru-RU"/>
          </a:p>
        </p:txBody>
      </p:sp>
    </p:spTree>
    <p:extLst>
      <p:ext uri="{BB962C8B-B14F-4D97-AF65-F5344CB8AC3E}">
        <p14:creationId xmlns:p14="http://schemas.microsoft.com/office/powerpoint/2010/main" val="71595310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15569</TotalTime>
  <Words>1086</Words>
  <Application>Microsoft Macintosh PowerPoint</Application>
  <PresentationFormat>Экран (4:3)</PresentationFormat>
  <Paragraphs>167</Paragraphs>
  <Slides>42</Slides>
  <Notes>3</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42</vt:i4>
      </vt:variant>
    </vt:vector>
  </HeadingPairs>
  <TitlesOfParts>
    <vt:vector size="46" baseType="lpstr">
      <vt:lpstr>Calibri</vt:lpstr>
      <vt:lpstr>Times New Roman</vt:lpstr>
      <vt:lpstr>Arial</vt:lpstr>
      <vt:lpstr>Тема Office</vt:lpstr>
      <vt:lpstr>Status of the Cryostat Design.  Cryostat Assembly Procedures</vt:lpstr>
      <vt:lpstr>Презентация PowerPoint</vt:lpstr>
      <vt:lpstr>Cryostat sections</vt:lpstr>
      <vt:lpstr> Preparation of initial documentation for  Engineering Design Stage</vt:lpstr>
      <vt:lpstr>Procedures of the Cryostat Assembly</vt:lpstr>
      <vt:lpstr>Following set of technology equipment should be prepared for assembly and tests of the cryostat:</vt:lpstr>
      <vt:lpstr>2.  Technological device for cryogenic and magnetic tests of the assembled     cryostat/solenoid at producer place and in CERN. It has to be manufactured of  stainless  steel (or aluminum  alloy) to provide the solenoid test with  magnetic  field at CERN. It’s weight is about 6 tons. </vt:lpstr>
      <vt:lpstr>3.  The mounting beam (complete with supports) for installation of the inner  cryostat shell and the cold mass into the outer cryostat shell and for installation  of the cryostat into the Iron Yoke.     At the top and bottom shelves of  a standard  I-beam two steel bars are installed  to move load along  them on roller skates.   Weight of the mounting  beam is 2.3 ton.</vt:lpstr>
      <vt:lpstr>4.  Bearing arrangement intended to adjust the shape of the inner cryostat shell  during its assembly using 12 individually controlled sliders advanced in radial  direction. The device is equipped with 4 roller skates (two upper and two lower)   (BOERKEY model III AM-H-50CrV4-FR-E). Weight of the device is ~ 1.9 tons</vt:lpstr>
      <vt:lpstr>5. Multipurpose lifting Traverse 6. Supports for the inner and outer shells of the cryostat</vt:lpstr>
      <vt:lpstr>Презентация PowerPoint</vt:lpstr>
      <vt:lpstr>✧ Set up the outer shell of the cryostat with the installed thermal screen into the  transport-technological device.  ✧  With help of the transport-technological device cylindricity of the end seating  surfaces of the shell should be achieved. </vt:lpstr>
      <vt:lpstr>Installation of the mounting beam into the outer cryostat shell assembled with one cryostat flange </vt:lpstr>
      <vt:lpstr>✧ Installing the mounting beam on two supports at the ends of the shell (end and  intermediate ones).   ✧ Fixing the end support on the foundation.   ✧ Installation of the side stops on the end support of the mounting beam .</vt:lpstr>
      <vt:lpstr>✧  Installation of the bearing arrangement on the free end of the mounting beam  ✧  Installation of the inner vacuum shell with installed thermal screen on the  bearing  arrangement located at the free end of the mounting beam. </vt:lpstr>
      <vt:lpstr>✧  Putting the second flange of the cryostat at the free end of the mounting beam.  ✧  Installing end support and removing the intermediate one.  ✧  Ensuring coincidence of the axes of the cryostat shells by the jacks and by adjusting bolts in  the side stops of the end supports  ✧  Rolling the inner shell into the cryostat  ✧  Providing roundness of the end seat surfaces of the shell using the distance sliders of the  bearing arrangement and fixing the shell relative to the bearing arrangement </vt:lpstr>
      <vt:lpstr>✧  Connection of cooling pipes of the screen shells and installation of the end flanges  of the thermal screen.  ✧  Installation of the end spacers between shells of the vacuum vessel.  ✧  Installation of the cryostat flanges . ✧  Rolling out the bearing arrangement from the cryostat to the edge of the mounting  beam.</vt:lpstr>
      <vt:lpstr>✧  Uninstallation of the bearing arrangement,  ✧  Removing beam supports and mounting beam</vt:lpstr>
      <vt:lpstr>Assembled cryostat encapsulated inside the transport-technological device. </vt:lpstr>
      <vt:lpstr>✧  Removing of the upper part of the transport-technological device. ✧  Installation of the technological device for cryogenic tests of the  assembled cryostat.</vt:lpstr>
      <vt:lpstr>✧  Placing the Control Dewar on two supports  in the intermediate position to mount Chimney. ✧  Mounting  the Control Dewar in the operation position. ✧  Cryostat is ready for cryogenic tests</vt:lpstr>
      <vt:lpstr>Following components shall be transported to CERN/GSI:</vt:lpstr>
      <vt:lpstr>Assembly and tests of the cryostat with the cold mass at CERN</vt:lpstr>
      <vt:lpstr>Cold Mass is to be equipped by heat exchanger pipes, bus bars, instrumentation and covered by blankets of multilayer insulation </vt:lpstr>
      <vt:lpstr>✧  Before installation of the Cold Mass the Cryostat has to be disassembled  ✧  Installation procedure of the cold mass is very similar to the assembly procedure  of the inner shell of the cryostat vessel</vt:lpstr>
      <vt:lpstr>Spare lengths of bus bars are foreseen by CERN team for tests of the solenoid with magnetic field . An elongated cover will be  required to accommodate these lengths in  the interface box .</vt:lpstr>
      <vt:lpstr>Solenoid prepared for tests at CERN</vt:lpstr>
      <vt:lpstr>Cryostat Mounting into the Yoke (GSI)</vt:lpstr>
      <vt:lpstr>Preparation of the Assembly area for solenoid installation </vt:lpstr>
      <vt:lpstr>Initial preparation - the Yoke doors are opened, platforms for cryostat assembly are installed</vt:lpstr>
      <vt:lpstr>✧  placing cryostat (with preliminary mounted bearing arrangement  inside) close to the butt end of the yoke barrel  ✧  insertion of the mounting beam into the yoke aperture</vt:lpstr>
      <vt:lpstr>✧  Pulling the mounting beam through the cryostat using the lower roller skates of the  bearing arrangement .  ✧  Fixation of the beam on the end supports ✧  Mounting lateral stops of the supports</vt:lpstr>
      <vt:lpstr>✧  Suspension of the cryostat with transport-technological device on the crane hook ✧  Removing supports below the cryostat stand  ✧  Disconnecting the Сryostat from the Stand </vt:lpstr>
      <vt:lpstr>✧  Lowering the Stand to the flow (cryostat is suspended on the mounting beam) ✧  Mounting tailor made  Shims for correcting the position of the Cryostat relative to  the Iron Yoke ✧  Rolling up the Cryostat into the Yoke Barrel</vt:lpstr>
      <vt:lpstr>✧  Fixation of the cryostat to the supports on the yoke barrel beams.  ✧  Removal the cryostat stand by crane from  assembly area.   ✧  Rolling out the bearing arrangement from the cryostat to the end  of the beam.  </vt:lpstr>
      <vt:lpstr>Cryostat assembled with the Iron Yoke </vt:lpstr>
      <vt:lpstr>Placing the Control Dewar on two support beams  in the intermediate position to mount Chimney</vt:lpstr>
      <vt:lpstr>Mounting the Control Dewar in the operation position</vt:lpstr>
      <vt:lpstr>Finally assembled PANDA magnet</vt:lpstr>
      <vt:lpstr>Interfaces to be coordinated </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Евгений Кошурников</dc:creator>
  <cp:lastModifiedBy>пользователь Microsoft Office</cp:lastModifiedBy>
  <cp:revision>571</cp:revision>
  <cp:lastPrinted>2015-09-03T14:32:57Z</cp:lastPrinted>
  <dcterms:created xsi:type="dcterms:W3CDTF">2012-08-24T18:04:05Z</dcterms:created>
  <dcterms:modified xsi:type="dcterms:W3CDTF">2016-06-06T06:02:45Z</dcterms:modified>
</cp:coreProperties>
</file>