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3" r:id="rId2"/>
    <p:sldId id="264" r:id="rId3"/>
    <p:sldId id="265" r:id="rId4"/>
    <p:sldId id="266" r:id="rId5"/>
    <p:sldId id="267" r:id="rId6"/>
    <p:sldId id="270" r:id="rId7"/>
    <p:sldId id="288" r:id="rId8"/>
    <p:sldId id="268" r:id="rId9"/>
    <p:sldId id="283" r:id="rId10"/>
    <p:sldId id="284" r:id="rId11"/>
    <p:sldId id="285" r:id="rId12"/>
    <p:sldId id="286" r:id="rId13"/>
    <p:sldId id="287" r:id="rId14"/>
    <p:sldId id="279" r:id="rId15"/>
    <p:sldId id="280" r:id="rId16"/>
    <p:sldId id="281" r:id="rId17"/>
    <p:sldId id="282" r:id="rId18"/>
    <p:sldId id="272" r:id="rId19"/>
    <p:sldId id="289" r:id="rId20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FF00"/>
    <a:srgbClr val="F0B47D"/>
    <a:srgbClr val="99CCFF"/>
    <a:srgbClr val="66FFFF"/>
    <a:srgbClr val="515355"/>
    <a:srgbClr val="FFCCFF"/>
    <a:srgbClr val="3136FF"/>
    <a:srgbClr val="005B82"/>
    <a:srgbClr val="8D8F94"/>
    <a:srgbClr val="3A6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9" autoAdjust="0"/>
    <p:restoredTop sz="82122" autoAdjust="0"/>
  </p:normalViewPr>
  <p:slideViewPr>
    <p:cSldViewPr>
      <p:cViewPr varScale="1">
        <p:scale>
          <a:sx n="78" d="100"/>
          <a:sy n="78" d="100"/>
        </p:scale>
        <p:origin x="-1528" y="-104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Juni 6, 2016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09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Juni 6, 2016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33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9138" y="3070225"/>
            <a:ext cx="8317358" cy="719138"/>
          </a:xfrm>
        </p:spPr>
        <p:txBody>
          <a:bodyPr/>
          <a:lstStyle/>
          <a:p>
            <a:r>
              <a:rPr lang="en-US" sz="4400" dirty="0" smtClean="0"/>
              <a:t>Event Building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4149452"/>
            <a:ext cx="8173342" cy="647700"/>
          </a:xfrm>
        </p:spPr>
        <p:txBody>
          <a:bodyPr/>
          <a:lstStyle/>
          <a:p>
            <a:r>
              <a:rPr lang="en-US" dirty="0" smtClean="0"/>
              <a:t>at 2 </a:t>
            </a:r>
            <a:r>
              <a:rPr lang="en-US" dirty="0"/>
              <a:t>MHz and 20 MHz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MVD Pixel</a:t>
            </a:r>
            <a:endParaRPr lang="en-US" dirty="0"/>
          </a:p>
        </p:txBody>
      </p:sp>
      <p:pic>
        <p:nvPicPr>
          <p:cNvPr id="3" name="Bild 2" descr="MVDpixel_BetweenEvents_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" y="908720"/>
            <a:ext cx="3060000" cy="25798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580112" y="5949280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100 % at 20 ns</a:t>
            </a:r>
            <a:endParaRPr lang="en-US" dirty="0"/>
          </a:p>
        </p:txBody>
      </p:sp>
      <p:pic>
        <p:nvPicPr>
          <p:cNvPr id="18" name="Bild 17" descr="MVDpixel_EventGapPerc_0_1000_50_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5" r="6321"/>
          <a:stretch/>
        </p:blipFill>
        <p:spPr>
          <a:xfrm>
            <a:off x="625329" y="4149080"/>
            <a:ext cx="2866551" cy="2125159"/>
          </a:xfrm>
          <a:prstGeom prst="rect">
            <a:avLst/>
          </a:prstGeom>
        </p:spPr>
      </p:pic>
      <p:pic>
        <p:nvPicPr>
          <p:cNvPr id="19" name="Bild 18" descr="MVDpixel_InsideEvent_50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1"/>
          <a:stretch/>
        </p:blipFill>
        <p:spPr>
          <a:xfrm>
            <a:off x="5400432" y="1102821"/>
            <a:ext cx="3060000" cy="2398187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sp>
        <p:nvSpPr>
          <p:cNvPr id="16" name="Pfeil nach unten 15"/>
          <p:cNvSpPr/>
          <p:nvPr/>
        </p:nvSpPr>
        <p:spPr>
          <a:xfrm>
            <a:off x="6679656" y="3170672"/>
            <a:ext cx="484632" cy="5463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Bild 20" descr="MVDpixel_OverlapPerc_zoom_0_100_2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3" r="5369" b="-1"/>
          <a:stretch/>
        </p:blipFill>
        <p:spPr>
          <a:xfrm>
            <a:off x="5400000" y="4083048"/>
            <a:ext cx="2895686" cy="1866231"/>
          </a:xfrm>
          <a:prstGeom prst="rect">
            <a:avLst/>
          </a:prstGeom>
        </p:spPr>
      </p:pic>
      <p:cxnSp>
        <p:nvCxnSpPr>
          <p:cNvPr id="22" name="Gerade Verbindung 21"/>
          <p:cNvCxnSpPr/>
          <p:nvPr/>
        </p:nvCxnSpPr>
        <p:spPr>
          <a:xfrm>
            <a:off x="6192000" y="4077072"/>
            <a:ext cx="0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6818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ild 23" descr="MVDpixel_EventGapPerc_0_1000_50_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5" r="6321"/>
          <a:stretch/>
        </p:blipFill>
        <p:spPr>
          <a:xfrm>
            <a:off x="625329" y="4149080"/>
            <a:ext cx="2866551" cy="2125159"/>
          </a:xfrm>
          <a:prstGeom prst="rect">
            <a:avLst/>
          </a:prstGeom>
        </p:spPr>
      </p:pic>
      <p:pic>
        <p:nvPicPr>
          <p:cNvPr id="25" name="Bild 24" descr="MVDpixel_EventGapPerc_zoom_0_100_50_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5" r="6258"/>
          <a:stretch/>
        </p:blipFill>
        <p:spPr>
          <a:xfrm>
            <a:off x="626400" y="4149080"/>
            <a:ext cx="2868523" cy="214640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MVD Pixel</a:t>
            </a:r>
            <a:endParaRPr lang="en-US" dirty="0"/>
          </a:p>
        </p:txBody>
      </p:sp>
      <p:pic>
        <p:nvPicPr>
          <p:cNvPr id="3" name="Bild 2" descr="MVDpixel_BetweenEvents_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" y="908720"/>
            <a:ext cx="3060000" cy="25798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580112" y="5949280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100 % at 20 ns</a:t>
            </a:r>
            <a:endParaRPr lang="en-US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419145" y="5130982"/>
            <a:ext cx="5811" cy="9286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933686" y="5135243"/>
            <a:ext cx="481197" cy="57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251520" y="479715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50 % mixed events</a:t>
            </a:r>
            <a:endParaRPr lang="en-US" sz="1200" dirty="0"/>
          </a:p>
        </p:txBody>
      </p:sp>
      <p:sp>
        <p:nvSpPr>
          <p:cNvPr id="22" name="Textfeld 21"/>
          <p:cNvSpPr txBox="1"/>
          <p:nvPr/>
        </p:nvSpPr>
        <p:spPr>
          <a:xfrm>
            <a:off x="1115616" y="610432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 20 ns</a:t>
            </a:r>
            <a:endParaRPr lang="en-US" sz="1200" dirty="0"/>
          </a:p>
        </p:txBody>
      </p:sp>
      <p:sp>
        <p:nvSpPr>
          <p:cNvPr id="23" name="Pfeil nach unten 22"/>
          <p:cNvSpPr/>
          <p:nvPr/>
        </p:nvSpPr>
        <p:spPr>
          <a:xfrm rot="5400000">
            <a:off x="4170236" y="4622852"/>
            <a:ext cx="484632" cy="60692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Bild 27" descr="MVDpixel_InsideEvent_50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1"/>
          <a:stretch/>
        </p:blipFill>
        <p:spPr>
          <a:xfrm>
            <a:off x="5400432" y="1102821"/>
            <a:ext cx="3060000" cy="2398187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pic>
        <p:nvPicPr>
          <p:cNvPr id="30" name="Bild 29" descr="MVDpixel_OverlapPerc_zoom_0_100_2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3" r="5369" b="-1"/>
          <a:stretch/>
        </p:blipFill>
        <p:spPr>
          <a:xfrm>
            <a:off x="5400000" y="4083048"/>
            <a:ext cx="2895686" cy="1866231"/>
          </a:xfrm>
          <a:prstGeom prst="rect">
            <a:avLst/>
          </a:prstGeom>
        </p:spPr>
      </p:pic>
      <p:cxnSp>
        <p:nvCxnSpPr>
          <p:cNvPr id="31" name="Gerade Verbindung 30"/>
          <p:cNvCxnSpPr/>
          <p:nvPr/>
        </p:nvCxnSpPr>
        <p:spPr>
          <a:xfrm>
            <a:off x="6192000" y="4077072"/>
            <a:ext cx="0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2555776" y="4869160"/>
            <a:ext cx="80322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20 MHz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4732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 24" descr="MVDpixel_EventGapPerc_zoom_0_100_50_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5" r="6258"/>
          <a:stretch/>
        </p:blipFill>
        <p:spPr>
          <a:xfrm>
            <a:off x="626400" y="4149080"/>
            <a:ext cx="2868523" cy="2146404"/>
          </a:xfrm>
          <a:prstGeom prst="rect">
            <a:avLst/>
          </a:prstGeom>
        </p:spPr>
      </p:pic>
      <p:pic>
        <p:nvPicPr>
          <p:cNvPr id="8" name="Bild 7" descr="MVDpixel_EventGapPerc_zoom_0_100_com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1" r="7005"/>
          <a:stretch/>
        </p:blipFill>
        <p:spPr>
          <a:xfrm>
            <a:off x="626400" y="4186611"/>
            <a:ext cx="2845640" cy="212270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MVD Pixel</a:t>
            </a:r>
            <a:endParaRPr lang="en-US" dirty="0"/>
          </a:p>
        </p:txBody>
      </p:sp>
      <p:pic>
        <p:nvPicPr>
          <p:cNvPr id="3" name="Bild 2" descr="MVDpixel_BetweenEvents_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" y="908720"/>
            <a:ext cx="3060000" cy="2579840"/>
          </a:xfrm>
          <a:prstGeom prst="rect">
            <a:avLst/>
          </a:prstGeom>
        </p:spPr>
      </p:pic>
      <p:pic>
        <p:nvPicPr>
          <p:cNvPr id="4" name="Bild 3" descr="MVDpixel_InsideEvent_50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1"/>
          <a:stretch/>
        </p:blipFill>
        <p:spPr>
          <a:xfrm>
            <a:off x="5400432" y="1102821"/>
            <a:ext cx="3060000" cy="239818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pic>
        <p:nvPicPr>
          <p:cNvPr id="12" name="Bild 11" descr="MVDpixel_OverlapPerc_zoom_0_100_2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3" r="5369" b="-1"/>
          <a:stretch/>
        </p:blipFill>
        <p:spPr>
          <a:xfrm>
            <a:off x="5400000" y="4083048"/>
            <a:ext cx="2895686" cy="1866231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6192000" y="4077072"/>
            <a:ext cx="0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580112" y="5949280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100 % at 20 ns</a:t>
            </a:r>
            <a:endParaRPr lang="en-US" dirty="0"/>
          </a:p>
        </p:txBody>
      </p:sp>
      <p:sp>
        <p:nvSpPr>
          <p:cNvPr id="23" name="Pfeil nach unten 22"/>
          <p:cNvSpPr/>
          <p:nvPr/>
        </p:nvSpPr>
        <p:spPr>
          <a:xfrm rot="5400000">
            <a:off x="4170236" y="4622852"/>
            <a:ext cx="484632" cy="60692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Gerade Verbindung 25"/>
          <p:cNvCxnSpPr/>
          <p:nvPr/>
        </p:nvCxnSpPr>
        <p:spPr>
          <a:xfrm>
            <a:off x="1419145" y="5130982"/>
            <a:ext cx="5811" cy="9286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933686" y="5135243"/>
            <a:ext cx="481197" cy="57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51520" y="5445224"/>
            <a:ext cx="79208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5 % mixed events</a:t>
            </a:r>
          </a:p>
          <a:p>
            <a:r>
              <a:rPr lang="en-US" sz="1100" dirty="0" smtClean="0"/>
              <a:t>at</a:t>
            </a:r>
            <a:br>
              <a:rPr lang="en-US" sz="1100" dirty="0" smtClean="0"/>
            </a:br>
            <a:r>
              <a:rPr lang="en-US" sz="1100" dirty="0" smtClean="0"/>
              <a:t>2 MHz</a:t>
            </a:r>
            <a:endParaRPr lang="en-US" sz="1100" dirty="0"/>
          </a:p>
        </p:txBody>
      </p:sp>
      <p:sp>
        <p:nvSpPr>
          <p:cNvPr id="29" name="Textfeld 28"/>
          <p:cNvSpPr txBox="1"/>
          <p:nvPr/>
        </p:nvSpPr>
        <p:spPr>
          <a:xfrm>
            <a:off x="1115616" y="610432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 20 ns</a:t>
            </a:r>
            <a:endParaRPr lang="en-US" sz="1200" dirty="0"/>
          </a:p>
        </p:txBody>
      </p:sp>
      <p:cxnSp>
        <p:nvCxnSpPr>
          <p:cNvPr id="30" name="Gerade Verbindung 29"/>
          <p:cNvCxnSpPr/>
          <p:nvPr/>
        </p:nvCxnSpPr>
        <p:spPr>
          <a:xfrm flipH="1">
            <a:off x="922451" y="5949280"/>
            <a:ext cx="481197" cy="578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2555776" y="4869160"/>
            <a:ext cx="80322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20 MHz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566913" y="5229200"/>
            <a:ext cx="703375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MHz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8511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 24" descr="MVDpixel_EventGapPerc_zoom_0_100_50_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5" r="6258"/>
          <a:stretch/>
        </p:blipFill>
        <p:spPr>
          <a:xfrm>
            <a:off x="626400" y="4149080"/>
            <a:ext cx="2868523" cy="2146404"/>
          </a:xfrm>
          <a:prstGeom prst="rect">
            <a:avLst/>
          </a:prstGeom>
        </p:spPr>
      </p:pic>
      <p:pic>
        <p:nvPicPr>
          <p:cNvPr id="8" name="Bild 7" descr="MVDpixel_EventGapPerc_zoom_0_100_comb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1" r="7005"/>
          <a:stretch/>
        </p:blipFill>
        <p:spPr>
          <a:xfrm>
            <a:off x="626400" y="4186611"/>
            <a:ext cx="2845640" cy="212270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MVD Pixel</a:t>
            </a:r>
            <a:endParaRPr lang="en-US" dirty="0"/>
          </a:p>
        </p:txBody>
      </p:sp>
      <p:pic>
        <p:nvPicPr>
          <p:cNvPr id="3" name="Bild 2" descr="MVDpixel_BetweenEvents_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" y="908720"/>
            <a:ext cx="3060000" cy="2579840"/>
          </a:xfrm>
          <a:prstGeom prst="rect">
            <a:avLst/>
          </a:prstGeom>
        </p:spPr>
      </p:pic>
      <p:pic>
        <p:nvPicPr>
          <p:cNvPr id="4" name="Bild 3" descr="MVDpixel_InsideEvent_50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1"/>
          <a:stretch/>
        </p:blipFill>
        <p:spPr>
          <a:xfrm>
            <a:off x="5400432" y="1102821"/>
            <a:ext cx="3060000" cy="239818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pic>
        <p:nvPicPr>
          <p:cNvPr id="12" name="Bild 11" descr="MVDpixel_OverlapPerc_zoom_0_100_2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3" r="5369" b="-1"/>
          <a:stretch/>
        </p:blipFill>
        <p:spPr>
          <a:xfrm>
            <a:off x="5400000" y="4083048"/>
            <a:ext cx="2895686" cy="1866231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6192000" y="4077072"/>
            <a:ext cx="0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580112" y="5949280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100 % at 20 ns</a:t>
            </a:r>
            <a:endParaRPr lang="en-US" dirty="0"/>
          </a:p>
        </p:txBody>
      </p:sp>
      <p:sp>
        <p:nvSpPr>
          <p:cNvPr id="31" name="Textfeld 30"/>
          <p:cNvSpPr txBox="1"/>
          <p:nvPr/>
        </p:nvSpPr>
        <p:spPr>
          <a:xfrm>
            <a:off x="2555776" y="4869160"/>
            <a:ext cx="80322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20 MHz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566913" y="5229200"/>
            <a:ext cx="703375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MHz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491880" y="4869160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50 %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3491880" y="5229200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058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MVD Strip</a:t>
            </a:r>
            <a:endParaRPr lang="en-US" dirty="0"/>
          </a:p>
        </p:txBody>
      </p:sp>
      <p:pic>
        <p:nvPicPr>
          <p:cNvPr id="3" name="Bild 2" descr="MVDstrip_InsideEven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3"/>
          <a:stretch/>
        </p:blipFill>
        <p:spPr>
          <a:xfrm>
            <a:off x="5364088" y="1052736"/>
            <a:ext cx="3060000" cy="2376264"/>
          </a:xfrm>
          <a:prstGeom prst="rect">
            <a:avLst/>
          </a:prstGeom>
        </p:spPr>
      </p:pic>
      <p:pic>
        <p:nvPicPr>
          <p:cNvPr id="6" name="Bild 5" descr="MVDstrip_BetweenEvents_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" y="908720"/>
            <a:ext cx="3060000" cy="2579840"/>
          </a:xfrm>
          <a:prstGeom prst="rect">
            <a:avLst/>
          </a:prstGeom>
        </p:spPr>
      </p:pic>
      <p:pic>
        <p:nvPicPr>
          <p:cNvPr id="7" name="Bild 6" descr="MVDstrip_OverlapPerc_zoom_0_100_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8" r="7932"/>
          <a:stretch/>
        </p:blipFill>
        <p:spPr>
          <a:xfrm>
            <a:off x="5364088" y="4041122"/>
            <a:ext cx="2817279" cy="1908158"/>
          </a:xfrm>
          <a:prstGeom prst="rect">
            <a:avLst/>
          </a:prstGeom>
        </p:spPr>
      </p:pic>
      <p:pic>
        <p:nvPicPr>
          <p:cNvPr id="8" name="Bild 7" descr="MVDstrip_EventGapPerc_zoom_0_100_comb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7" r="5857"/>
          <a:stretch/>
        </p:blipFill>
        <p:spPr>
          <a:xfrm>
            <a:off x="611560" y="4160188"/>
            <a:ext cx="2880785" cy="214913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6156176" y="4077072"/>
            <a:ext cx="0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5580112" y="5949280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100 % at 20 ns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3491880" y="4869160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45 %</a:t>
            </a:r>
            <a:endParaRPr lang="en-US" dirty="0"/>
          </a:p>
        </p:txBody>
      </p:sp>
      <p:sp>
        <p:nvSpPr>
          <p:cNvPr id="17" name="Textfeld 16"/>
          <p:cNvSpPr txBox="1"/>
          <p:nvPr/>
        </p:nvSpPr>
        <p:spPr>
          <a:xfrm>
            <a:off x="3491880" y="5229200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5 %</a:t>
            </a: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2555776" y="4869160"/>
            <a:ext cx="80322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20 MHz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566913" y="5229200"/>
            <a:ext cx="703375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MHz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299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STT</a:t>
            </a:r>
            <a:endParaRPr lang="en-US" dirty="0"/>
          </a:p>
        </p:txBody>
      </p:sp>
      <p:pic>
        <p:nvPicPr>
          <p:cNvPr id="3" name="Bild 2" descr="STT_EventGapPerc_zoom_0_100_com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33056"/>
            <a:ext cx="3060000" cy="2309572"/>
          </a:xfrm>
          <a:prstGeom prst="rect">
            <a:avLst/>
          </a:prstGeom>
        </p:spPr>
      </p:pic>
      <p:pic>
        <p:nvPicPr>
          <p:cNvPr id="4" name="Bild 3" descr="STT_BetweenEvents_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921167"/>
            <a:ext cx="3060000" cy="2579841"/>
          </a:xfrm>
          <a:prstGeom prst="rect">
            <a:avLst/>
          </a:prstGeom>
        </p:spPr>
      </p:pic>
      <p:pic>
        <p:nvPicPr>
          <p:cNvPr id="5" name="Bild 4" descr="STT_InsideEvent_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849160"/>
            <a:ext cx="3060000" cy="2579840"/>
          </a:xfrm>
          <a:prstGeom prst="rect">
            <a:avLst/>
          </a:prstGeom>
        </p:spPr>
      </p:pic>
      <p:pic>
        <p:nvPicPr>
          <p:cNvPr id="8" name="Bild 7" descr="STT_OverlapPerc_zoom_0_100_2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9"/>
          <a:stretch/>
        </p:blipFill>
        <p:spPr>
          <a:xfrm>
            <a:off x="5400000" y="4054350"/>
            <a:ext cx="3060000" cy="1938195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580112" y="5949280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100 % at </a:t>
            </a:r>
            <a:r>
              <a:rPr lang="en-US" dirty="0" smtClean="0"/>
              <a:t>50 </a:t>
            </a:r>
            <a:r>
              <a:rPr lang="en-US" dirty="0" smtClean="0"/>
              <a:t>ns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3491880" y="4509120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95 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3491880" y="4869160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35 %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2555776" y="4509120"/>
            <a:ext cx="80322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20 MHz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566913" y="4869160"/>
            <a:ext cx="703375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MHz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8" name="Gerade Verbindung 17"/>
          <p:cNvCxnSpPr/>
          <p:nvPr/>
        </p:nvCxnSpPr>
        <p:spPr>
          <a:xfrm>
            <a:off x="6928719" y="4132033"/>
            <a:ext cx="0" cy="165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0912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</a:t>
            </a:r>
            <a:endParaRPr lang="en-US" dirty="0"/>
          </a:p>
        </p:txBody>
      </p:sp>
      <p:pic>
        <p:nvPicPr>
          <p:cNvPr id="3" name="Bild 2" descr="GEM_BetweenEvents_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3060000" cy="2579840"/>
          </a:xfrm>
          <a:prstGeom prst="rect">
            <a:avLst/>
          </a:prstGeom>
        </p:spPr>
      </p:pic>
      <p:pic>
        <p:nvPicPr>
          <p:cNvPr id="4" name="Bild 3" descr="GEM_InsideEvent_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908720"/>
            <a:ext cx="3060000" cy="2579840"/>
          </a:xfrm>
          <a:prstGeom prst="rect">
            <a:avLst/>
          </a:prstGeom>
        </p:spPr>
      </p:pic>
      <p:pic>
        <p:nvPicPr>
          <p:cNvPr id="5" name="Bild 4" descr="GEM_EventGapPerc_zoom_0_100_com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33056"/>
            <a:ext cx="3060000" cy="2309571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5580112" y="5301208"/>
            <a:ext cx="1839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assumed 100 %</a:t>
            </a:r>
          </a:p>
          <a:p>
            <a:r>
              <a:rPr lang="en-US" dirty="0" smtClean="0"/>
              <a:t>at 20 ns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3491880" y="4787860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42 %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3491880" y="5147900"/>
            <a:ext cx="582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5 %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2555776" y="4787860"/>
            <a:ext cx="80322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20 MHz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66913" y="5147900"/>
            <a:ext cx="703375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MHz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660232" y="1844824"/>
            <a:ext cx="46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53043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SciTil</a:t>
            </a:r>
            <a:endParaRPr lang="en-US" dirty="0"/>
          </a:p>
        </p:txBody>
      </p:sp>
      <p:pic>
        <p:nvPicPr>
          <p:cNvPr id="3" name="Bild 2" descr="SciTil_EventGapPerc_zoom_0_100_comb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4"/>
          <a:stretch/>
        </p:blipFill>
        <p:spPr>
          <a:xfrm>
            <a:off x="539552" y="3933056"/>
            <a:ext cx="2871386" cy="2309572"/>
          </a:xfrm>
          <a:prstGeom prst="rect">
            <a:avLst/>
          </a:prstGeom>
        </p:spPr>
      </p:pic>
      <p:pic>
        <p:nvPicPr>
          <p:cNvPr id="4" name="Bild 3" descr="SciTil_InsideEvent_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921168"/>
            <a:ext cx="3060000" cy="2579840"/>
          </a:xfrm>
          <a:prstGeom prst="rect">
            <a:avLst/>
          </a:prstGeom>
        </p:spPr>
      </p:pic>
      <p:pic>
        <p:nvPicPr>
          <p:cNvPr id="5" name="Bild 4" descr="SciTil_OverlapPerc_zoom_0_100_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9" r="8041"/>
          <a:stretch/>
        </p:blipFill>
        <p:spPr>
          <a:xfrm>
            <a:off x="5400000" y="4038069"/>
            <a:ext cx="2813929" cy="1911211"/>
          </a:xfrm>
          <a:prstGeom prst="rect">
            <a:avLst/>
          </a:prstGeom>
        </p:spPr>
      </p:pic>
      <p:pic>
        <p:nvPicPr>
          <p:cNvPr id="7" name="Bild 6" descr="SciTil_BetweenEvents_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21168"/>
            <a:ext cx="3060000" cy="257984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5599304" y="6011996"/>
            <a:ext cx="185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100 % at 100 ns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3491880" y="4797152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75 %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3491880" y="5157192"/>
            <a:ext cx="71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15 %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2555776" y="4869160"/>
            <a:ext cx="80322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20 MHz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566913" y="5229200"/>
            <a:ext cx="703375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MHz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9685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Events</a:t>
            </a:r>
            <a:endParaRPr lang="en-US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58133"/>
              </p:ext>
            </p:extLst>
          </p:nvPr>
        </p:nvGraphicFramePr>
        <p:xfrm>
          <a:off x="827586" y="2132856"/>
          <a:ext cx="784887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MVD pixel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MVD strip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SciTil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</a:t>
                      </a:r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 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 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76157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Remarks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Gap event builder is a very simple event builder operating at single detectors</a:t>
            </a:r>
          </a:p>
          <a:p>
            <a:pPr>
              <a:buFont typeface="Arial"/>
              <a:buChar char="•"/>
            </a:pPr>
            <a:r>
              <a:rPr lang="en-US" dirty="0"/>
              <a:t>S</a:t>
            </a:r>
            <a:r>
              <a:rPr lang="en-US" dirty="0" smtClean="0"/>
              <a:t>uitable to operate in the first stage of reconstruction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Gives almost clean events for fast detectors (MVD, GEM) at 2 MHz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SciTil</a:t>
            </a:r>
            <a:r>
              <a:rPr lang="en-US" dirty="0" smtClean="0"/>
              <a:t> and especially STT have a higher number of mixed events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Once tracking information is taken into account a much higher purity can be achieved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All results strongly depend on how realistic the </a:t>
            </a:r>
            <a:r>
              <a:rPr lang="en-US" dirty="0" err="1" smtClean="0"/>
              <a:t>subdetectors</a:t>
            </a:r>
            <a:r>
              <a:rPr lang="en-US" dirty="0" smtClean="0"/>
              <a:t> are simulated inside </a:t>
            </a:r>
            <a:r>
              <a:rPr lang="en-US" dirty="0" err="1" smtClean="0"/>
              <a:t>PandaRoot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85024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Building with Gaps</a:t>
            </a:r>
            <a:endParaRPr lang="en-US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2090953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2243353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2306977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2667017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2883041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027057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099065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171073" y="169151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251193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403593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467217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827257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5043281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5187297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5259305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5331313" y="169151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907377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6059777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6123401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6483441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6699465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843481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6915489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6987497" y="169151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1979712" y="1484784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236296" y="1268760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755576" y="3717032"/>
            <a:ext cx="7929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the time gap between two adjacent hits of one detector</a:t>
            </a:r>
            <a:br>
              <a:rPr lang="en-US" sz="2000" dirty="0" smtClean="0"/>
            </a:br>
            <a:r>
              <a:rPr lang="en-US" sz="2000" dirty="0" smtClean="0"/>
              <a:t>is larger than a threshold</a:t>
            </a:r>
            <a:r>
              <a:rPr lang="en-US" sz="2000" dirty="0"/>
              <a:t> </a:t>
            </a:r>
            <a:r>
              <a:rPr lang="en-US" sz="2000" dirty="0" smtClean="0">
                <a:sym typeface="Wingdings"/>
              </a:rPr>
              <a:t> put all hits between gaps into one event</a:t>
            </a:r>
            <a:endParaRPr lang="en-US" sz="2000" dirty="0"/>
          </a:p>
        </p:txBody>
      </p:sp>
      <p:sp>
        <p:nvSpPr>
          <p:cNvPr id="35" name="Geschweifte Klammer links 34"/>
          <p:cNvSpPr/>
          <p:nvPr/>
        </p:nvSpPr>
        <p:spPr>
          <a:xfrm rot="16200000">
            <a:off x="3527884" y="1880828"/>
            <a:ext cx="360040" cy="100811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feld 35"/>
          <p:cNvSpPr txBox="1"/>
          <p:nvPr/>
        </p:nvSpPr>
        <p:spPr>
          <a:xfrm>
            <a:off x="3419872" y="2564904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931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How good does this work for different interaction rates and different detectors?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2699792" y="234888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 MHz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44008" y="2348880"/>
            <a:ext cx="142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20 MHz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19672" y="3789040"/>
            <a:ext cx="982586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MVD</a:t>
            </a:r>
            <a:endParaRPr lang="en-US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3427619" y="3759423"/>
            <a:ext cx="856349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STT</a:t>
            </a:r>
            <a:endParaRPr lang="en-US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5220072" y="3789040"/>
            <a:ext cx="1002573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GEM</a:t>
            </a:r>
            <a:endParaRPr lang="en-US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6948264" y="3789040"/>
            <a:ext cx="1049035" cy="52322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SciTil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95588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2090953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2243353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2306977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2667017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2883041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027057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099065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171073" y="11874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251193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403593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467217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827257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5043281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5187297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5259305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5331313" y="11874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907377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6059777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6123401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6483441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6699465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843481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6915489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6987497" y="11874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1979712" y="980728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236296" y="764704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Geschweifte Klammer links 34"/>
          <p:cNvSpPr/>
          <p:nvPr/>
        </p:nvSpPr>
        <p:spPr>
          <a:xfrm rot="16200000">
            <a:off x="3527884" y="1376772"/>
            <a:ext cx="360040" cy="100811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feld 35"/>
          <p:cNvSpPr txBox="1"/>
          <p:nvPr/>
        </p:nvSpPr>
        <p:spPr>
          <a:xfrm>
            <a:off x="2558200" y="2060848"/>
            <a:ext cx="230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between events</a:t>
            </a:r>
            <a:endParaRPr lang="en-US" dirty="0"/>
          </a:p>
        </p:txBody>
      </p:sp>
      <p:cxnSp>
        <p:nvCxnSpPr>
          <p:cNvPr id="32" name="Gerade Verbindung 31"/>
          <p:cNvCxnSpPr/>
          <p:nvPr/>
        </p:nvCxnSpPr>
        <p:spPr>
          <a:xfrm>
            <a:off x="2090953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2243353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2306977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2667017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2883041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3027057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>
            <a:off x="3099065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3171073" y="290636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4251193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>
            <a:off x="4403593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>
            <a:off x="4467217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>
            <a:off x="4827257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5043281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5187297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5259305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5331313" y="290636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5907377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59777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6123401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6483441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6699465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6843481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6915489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6987497" y="290636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Geschweifte Klammer links 60"/>
          <p:cNvSpPr/>
          <p:nvPr/>
        </p:nvSpPr>
        <p:spPr>
          <a:xfrm rot="16200000">
            <a:off x="4463988" y="3455712"/>
            <a:ext cx="360040" cy="28803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feld 61"/>
          <p:cNvSpPr txBox="1"/>
          <p:nvPr/>
        </p:nvSpPr>
        <p:spPr>
          <a:xfrm>
            <a:off x="3491880" y="3779748"/>
            <a:ext cx="2237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inside an event</a:t>
            </a:r>
            <a:endParaRPr lang="en-US" dirty="0"/>
          </a:p>
        </p:txBody>
      </p:sp>
      <p:cxnSp>
        <p:nvCxnSpPr>
          <p:cNvPr id="63" name="Gerade Verbindung 62"/>
          <p:cNvCxnSpPr/>
          <p:nvPr/>
        </p:nvCxnSpPr>
        <p:spPr>
          <a:xfrm>
            <a:off x="2090953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2243353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2306977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2667017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2883041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3027057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3099065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3171073" y="4490536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4499992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4652392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4716016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5076056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5292080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5436096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5508104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>
            <a:off x="5580112" y="4490536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5364088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5516488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5580112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5940152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6156176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6300192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6372200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6444208" y="4490536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/>
          <p:nvPr/>
        </p:nvCxnSpPr>
        <p:spPr>
          <a:xfrm flipV="1">
            <a:off x="5436096" y="5085184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726954" y="5661248"/>
            <a:ext cx="142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mixed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2092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</a:t>
            </a:r>
            <a:endParaRPr lang="en-US" dirty="0"/>
          </a:p>
        </p:txBody>
      </p:sp>
      <p:pic>
        <p:nvPicPr>
          <p:cNvPr id="7" name="Bild 6" descr="TimeSeries_STT_MVD_50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92696"/>
            <a:ext cx="6806623" cy="2736304"/>
          </a:xfrm>
          <a:prstGeom prst="rect">
            <a:avLst/>
          </a:prstGeom>
        </p:spPr>
      </p:pic>
      <p:pic>
        <p:nvPicPr>
          <p:cNvPr id="8" name="Bild 7" descr="TimeSeries_STT_MVD_500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645024"/>
            <a:ext cx="6876256" cy="2764297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7812360" y="3068960"/>
            <a:ext cx="1135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DPM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4067944" y="476672"/>
            <a:ext cx="9799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 MHz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4139952" y="3501008"/>
            <a:ext cx="85157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 MHz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949076" y="3212976"/>
            <a:ext cx="503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 [ns]</a:t>
            </a:r>
            <a:endParaRPr lang="en-US" sz="1050" dirty="0"/>
          </a:p>
        </p:txBody>
      </p:sp>
      <p:sp>
        <p:nvSpPr>
          <p:cNvPr id="13" name="Textfeld 12"/>
          <p:cNvSpPr txBox="1"/>
          <p:nvPr/>
        </p:nvSpPr>
        <p:spPr>
          <a:xfrm>
            <a:off x="7020272" y="6237312"/>
            <a:ext cx="503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 [ns]</a:t>
            </a:r>
            <a:endParaRPr lang="en-US" sz="1050" dirty="0"/>
          </a:p>
        </p:txBody>
      </p:sp>
      <p:sp>
        <p:nvSpPr>
          <p:cNvPr id="14" name="Textfeld 13"/>
          <p:cNvSpPr txBox="1"/>
          <p:nvPr/>
        </p:nvSpPr>
        <p:spPr>
          <a:xfrm>
            <a:off x="7884368" y="1844824"/>
            <a:ext cx="583626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MVD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884368" y="2204864"/>
            <a:ext cx="520508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STT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146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Directly mixed events</a:t>
            </a:r>
            <a:endParaRPr lang="en-US" dirty="0"/>
          </a:p>
        </p:txBody>
      </p:sp>
      <p:pic>
        <p:nvPicPr>
          <p:cNvPr id="4" name="Bild 3" descr="Mixed_Events_5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64793"/>
            <a:ext cx="4444355" cy="3168352"/>
          </a:xfrm>
          <a:prstGeom prst="rect">
            <a:avLst/>
          </a:prstGeom>
        </p:spPr>
      </p:pic>
      <p:pic>
        <p:nvPicPr>
          <p:cNvPr id="5" name="Bild 4" descr="MixedEvents_50_5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64793"/>
            <a:ext cx="4600939" cy="316835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67744" y="980728"/>
            <a:ext cx="4868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one event with a lower event number inside</a:t>
            </a:r>
            <a:br>
              <a:rPr lang="en-US" dirty="0" smtClean="0"/>
            </a:br>
            <a:r>
              <a:rPr lang="en-US" dirty="0" smtClean="0"/>
              <a:t>a group of hits with a higher event number?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971600" y="5045114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MVD</a:t>
            </a:r>
            <a:br>
              <a:rPr lang="en-US" sz="1000" dirty="0" smtClean="0"/>
            </a:br>
            <a:r>
              <a:rPr lang="en-US" sz="1000" dirty="0" smtClean="0"/>
              <a:t>pixel</a:t>
            </a:r>
            <a:endParaRPr lang="en-US" sz="1000" dirty="0"/>
          </a:p>
        </p:txBody>
      </p:sp>
      <p:sp>
        <p:nvSpPr>
          <p:cNvPr id="35" name="Textfeld 34"/>
          <p:cNvSpPr txBox="1"/>
          <p:nvPr/>
        </p:nvSpPr>
        <p:spPr>
          <a:xfrm>
            <a:off x="1763688" y="5045113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MVD</a:t>
            </a:r>
            <a:br>
              <a:rPr lang="en-US" sz="1000" dirty="0" smtClean="0"/>
            </a:br>
            <a:r>
              <a:rPr lang="en-US" sz="1000" dirty="0" smtClean="0"/>
              <a:t>strip</a:t>
            </a:r>
            <a:endParaRPr lang="en-US" sz="1000" dirty="0"/>
          </a:p>
        </p:txBody>
      </p:sp>
      <p:sp>
        <p:nvSpPr>
          <p:cNvPr id="36" name="Textfeld 35"/>
          <p:cNvSpPr txBox="1"/>
          <p:nvPr/>
        </p:nvSpPr>
        <p:spPr>
          <a:xfrm>
            <a:off x="2411760" y="5045113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STT</a:t>
            </a:r>
            <a:endParaRPr lang="en-US" sz="1000" dirty="0"/>
          </a:p>
        </p:txBody>
      </p:sp>
      <p:sp>
        <p:nvSpPr>
          <p:cNvPr id="37" name="Textfeld 36"/>
          <p:cNvSpPr txBox="1"/>
          <p:nvPr/>
        </p:nvSpPr>
        <p:spPr>
          <a:xfrm>
            <a:off x="3203848" y="5045113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GEM</a:t>
            </a:r>
            <a:endParaRPr lang="en-US" sz="1000" dirty="0"/>
          </a:p>
        </p:txBody>
      </p:sp>
      <p:sp>
        <p:nvSpPr>
          <p:cNvPr id="38" name="Textfeld 37"/>
          <p:cNvSpPr txBox="1"/>
          <p:nvPr/>
        </p:nvSpPr>
        <p:spPr>
          <a:xfrm>
            <a:off x="3923928" y="5045113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SciTil</a:t>
            </a:r>
            <a:endParaRPr lang="en-US" sz="1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220072" y="5045114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MVD</a:t>
            </a:r>
            <a:br>
              <a:rPr lang="en-US" sz="1000" dirty="0" smtClean="0"/>
            </a:br>
            <a:r>
              <a:rPr lang="en-US" sz="1000" dirty="0" smtClean="0"/>
              <a:t>pixel</a:t>
            </a:r>
            <a:endParaRPr lang="en-US" sz="1000" dirty="0"/>
          </a:p>
        </p:txBody>
      </p:sp>
      <p:sp>
        <p:nvSpPr>
          <p:cNvPr id="40" name="Textfeld 39"/>
          <p:cNvSpPr txBox="1"/>
          <p:nvPr/>
        </p:nvSpPr>
        <p:spPr>
          <a:xfrm>
            <a:off x="6012160" y="5045113"/>
            <a:ext cx="5040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MVD</a:t>
            </a:r>
            <a:br>
              <a:rPr lang="en-US" sz="1000" dirty="0" smtClean="0"/>
            </a:br>
            <a:r>
              <a:rPr lang="en-US" sz="1000" dirty="0" smtClean="0"/>
              <a:t>strip</a:t>
            </a:r>
            <a:endParaRPr lang="en-US" sz="1000" dirty="0"/>
          </a:p>
        </p:txBody>
      </p:sp>
      <p:sp>
        <p:nvSpPr>
          <p:cNvPr id="41" name="Textfeld 40"/>
          <p:cNvSpPr txBox="1"/>
          <p:nvPr/>
        </p:nvSpPr>
        <p:spPr>
          <a:xfrm>
            <a:off x="6660232" y="5045113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STT</a:t>
            </a:r>
            <a:endParaRPr lang="en-US" sz="1000" dirty="0"/>
          </a:p>
        </p:txBody>
      </p:sp>
      <p:sp>
        <p:nvSpPr>
          <p:cNvPr id="42" name="Textfeld 41"/>
          <p:cNvSpPr txBox="1"/>
          <p:nvPr/>
        </p:nvSpPr>
        <p:spPr>
          <a:xfrm>
            <a:off x="7452320" y="5045113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GEM</a:t>
            </a:r>
            <a:endParaRPr lang="en-US" sz="1000" dirty="0"/>
          </a:p>
        </p:txBody>
      </p:sp>
      <p:sp>
        <p:nvSpPr>
          <p:cNvPr id="43" name="Textfeld 42"/>
          <p:cNvSpPr txBox="1"/>
          <p:nvPr/>
        </p:nvSpPr>
        <p:spPr>
          <a:xfrm>
            <a:off x="8172400" y="5045113"/>
            <a:ext cx="50405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SciTil</a:t>
            </a:r>
            <a:endParaRPr lang="en-US" sz="1000" dirty="0"/>
          </a:p>
        </p:txBody>
      </p:sp>
      <p:sp>
        <p:nvSpPr>
          <p:cNvPr id="44" name="Textfeld 43"/>
          <p:cNvSpPr txBox="1"/>
          <p:nvPr/>
        </p:nvSpPr>
        <p:spPr>
          <a:xfrm>
            <a:off x="1763688" y="2020777"/>
            <a:ext cx="183926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smtClean="0"/>
              <a:t>MHz / </a:t>
            </a:r>
            <a:r>
              <a:rPr lang="en-US" dirty="0" smtClean="0"/>
              <a:t>2 </a:t>
            </a:r>
            <a:r>
              <a:rPr lang="en-US" dirty="0" smtClean="0"/>
              <a:t>MHz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6156176" y="1804753"/>
            <a:ext cx="160854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 MHz</a:t>
            </a:r>
            <a:br>
              <a:rPr lang="en-US" dirty="0" smtClean="0"/>
            </a:br>
            <a:r>
              <a:rPr lang="en-US" dirty="0" smtClean="0"/>
              <a:t>all / prim. only</a:t>
            </a:r>
            <a:endParaRPr lang="en-US" dirty="0"/>
          </a:p>
        </p:txBody>
      </p:sp>
      <p:sp>
        <p:nvSpPr>
          <p:cNvPr id="46" name="Textfeld 45"/>
          <p:cNvSpPr txBox="1"/>
          <p:nvPr/>
        </p:nvSpPr>
        <p:spPr>
          <a:xfrm>
            <a:off x="3624759" y="3316921"/>
            <a:ext cx="803225" cy="307777"/>
          </a:xfrm>
          <a:prstGeom prst="rect">
            <a:avLst/>
          </a:prstGeom>
          <a:solidFill>
            <a:srgbClr val="80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 MHz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3635896" y="3676961"/>
            <a:ext cx="703375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2 MHz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884368" y="3140968"/>
            <a:ext cx="364290" cy="307777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all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884368" y="3501008"/>
            <a:ext cx="533745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prim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99592" y="5805264"/>
            <a:ext cx="189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500 DPM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38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events</a:t>
            </a:r>
            <a:endParaRPr lang="en-US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2771800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2924200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2987824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3347864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563888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707904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779912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851920" y="4149080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963161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4115561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179185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4539225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755249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4899265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4971273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5043281" y="4149080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5148064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5300464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5364088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5724128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5940152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6084168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6156176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6228184" y="4149080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>
            <a:off x="1979712" y="1331476"/>
            <a:ext cx="51845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236296" y="1115452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63" name="Gerade Verbindung 62"/>
          <p:cNvCxnSpPr/>
          <p:nvPr/>
        </p:nvCxnSpPr>
        <p:spPr>
          <a:xfrm>
            <a:off x="2090953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2243353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2306977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2667017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2883041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3027057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3099065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>
            <a:off x="3171073" y="1556792"/>
            <a:ext cx="0" cy="43204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4499992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4652392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4716016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5076056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>
            <a:off x="5292080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5436096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5508104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>
            <a:off x="5580112" y="1556792"/>
            <a:ext cx="0" cy="4320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>
            <a:off x="5364088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5516488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>
            <a:off x="5580112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5940152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6156176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6300192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6372200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6444208" y="1556792"/>
            <a:ext cx="0" cy="43204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/>
          <p:nvPr/>
        </p:nvCxnSpPr>
        <p:spPr>
          <a:xfrm flipV="1">
            <a:off x="5436096" y="2151440"/>
            <a:ext cx="0" cy="3414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726954" y="2555612"/>
            <a:ext cx="142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mixed event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2051720" y="4797152"/>
            <a:ext cx="513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mixed event but events not separable by gap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MVD Pixel</a:t>
            </a:r>
            <a:endParaRPr lang="en-US" dirty="0"/>
          </a:p>
        </p:txBody>
      </p:sp>
      <p:pic>
        <p:nvPicPr>
          <p:cNvPr id="3" name="Bild 2" descr="MVDpixel_BetweenEvents_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" y="908720"/>
            <a:ext cx="3060000" cy="2579840"/>
          </a:xfrm>
          <a:prstGeom prst="rect">
            <a:avLst/>
          </a:prstGeom>
        </p:spPr>
      </p:pic>
      <p:pic>
        <p:nvPicPr>
          <p:cNvPr id="5" name="Bild 4" descr="MVDpixel_BetweenEven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61048"/>
            <a:ext cx="3060000" cy="2181454"/>
          </a:xfrm>
          <a:prstGeom prst="rect">
            <a:avLst/>
          </a:prstGeom>
        </p:spPr>
      </p:pic>
      <p:pic>
        <p:nvPicPr>
          <p:cNvPr id="6" name="Bild 5" descr="MVDpixel_EventLength_50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/>
          <a:stretch/>
        </p:blipFill>
        <p:spPr>
          <a:xfrm>
            <a:off x="5364088" y="3863312"/>
            <a:ext cx="3060000" cy="243356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755576" y="3717032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 MHz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6012160" y="3573016"/>
            <a:ext cx="177484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Length of one event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339752" y="6001543"/>
            <a:ext cx="137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Different scale!</a:t>
            </a:r>
            <a:endParaRPr lang="en-US" sz="1400" dirty="0"/>
          </a:p>
        </p:txBody>
      </p:sp>
      <p:pic>
        <p:nvPicPr>
          <p:cNvPr id="12" name="Bild 11" descr="MVDpixel_InsideEvent_50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1"/>
          <a:stretch/>
        </p:blipFill>
        <p:spPr>
          <a:xfrm>
            <a:off x="5400432" y="1102821"/>
            <a:ext cx="3060000" cy="2398187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0594736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MVD Pixel</a:t>
            </a:r>
            <a:endParaRPr lang="en-US" dirty="0"/>
          </a:p>
        </p:txBody>
      </p:sp>
      <p:pic>
        <p:nvPicPr>
          <p:cNvPr id="3" name="Bild 2" descr="MVDpixel_BetweenEvents_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" y="908720"/>
            <a:ext cx="3060000" cy="257984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55576" y="764704"/>
            <a:ext cx="288218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events 20 MHz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372200" y="3717032"/>
            <a:ext cx="1182635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in %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83568" y="3789040"/>
            <a:ext cx="307881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Integral of time between events in %</a:t>
            </a:r>
            <a:endParaRPr lang="en-US" sz="1400" dirty="0"/>
          </a:p>
        </p:txBody>
      </p:sp>
      <p:sp>
        <p:nvSpPr>
          <p:cNvPr id="17" name="Pfeil nach unten 16"/>
          <p:cNvSpPr/>
          <p:nvPr/>
        </p:nvSpPr>
        <p:spPr>
          <a:xfrm>
            <a:off x="1835696" y="3284984"/>
            <a:ext cx="484632" cy="5463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 17" descr="MVDpixel_EventGapPerc_0_1000_50_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5" r="6321"/>
          <a:stretch/>
        </p:blipFill>
        <p:spPr>
          <a:xfrm>
            <a:off x="625329" y="4149080"/>
            <a:ext cx="2866551" cy="2125159"/>
          </a:xfrm>
          <a:prstGeom prst="rect">
            <a:avLst/>
          </a:prstGeom>
        </p:spPr>
      </p:pic>
      <p:pic>
        <p:nvPicPr>
          <p:cNvPr id="19" name="Bild 18" descr="MVDpixel_InsideEvent_50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1"/>
          <a:stretch/>
        </p:blipFill>
        <p:spPr>
          <a:xfrm>
            <a:off x="5400432" y="1102821"/>
            <a:ext cx="3060000" cy="2398187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5436096" y="764704"/>
            <a:ext cx="304442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between two hits in one event</a:t>
            </a:r>
            <a:endParaRPr lang="en-US" sz="1400" dirty="0"/>
          </a:p>
        </p:txBody>
      </p:sp>
      <p:sp>
        <p:nvSpPr>
          <p:cNvPr id="16" name="Pfeil nach unten 15"/>
          <p:cNvSpPr/>
          <p:nvPr/>
        </p:nvSpPr>
        <p:spPr>
          <a:xfrm>
            <a:off x="6679656" y="3170672"/>
            <a:ext cx="484632" cy="54636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Bild 21" descr="MVDpixel_OverlapPerc_zoom_0_100_2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83" r="5369" b="-1"/>
          <a:stretch/>
        </p:blipFill>
        <p:spPr>
          <a:xfrm>
            <a:off x="5400000" y="4083048"/>
            <a:ext cx="2895686" cy="186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389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NDA_Meeting_Vorlag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PANDA_Meeting_Vorlage.potx</Template>
  <TotalTime>0</TotalTime>
  <Words>608</Words>
  <Application>Microsoft Macintosh PowerPoint</Application>
  <PresentationFormat>Bildschirmpräsentation (4:3)</PresentationFormat>
  <Paragraphs>174</Paragraphs>
  <Slides>19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PANDA_Meeting_Vorlage</vt:lpstr>
      <vt:lpstr>Bitmap</vt:lpstr>
      <vt:lpstr>Event Building</vt:lpstr>
      <vt:lpstr>Event Building with Gaps</vt:lpstr>
      <vt:lpstr>Question</vt:lpstr>
      <vt:lpstr>Some Definitions</vt:lpstr>
      <vt:lpstr>Time Series</vt:lpstr>
      <vt:lpstr>Directly mixed events</vt:lpstr>
      <vt:lpstr>Mixed events</vt:lpstr>
      <vt:lpstr>MVD Pixel</vt:lpstr>
      <vt:lpstr>MVD Pixel</vt:lpstr>
      <vt:lpstr>MVD Pixel</vt:lpstr>
      <vt:lpstr>MVD Pixel</vt:lpstr>
      <vt:lpstr>MVD Pixel</vt:lpstr>
      <vt:lpstr>MVD Pixel</vt:lpstr>
      <vt:lpstr>MVD Strip</vt:lpstr>
      <vt:lpstr>STT</vt:lpstr>
      <vt:lpstr>GEM</vt:lpstr>
      <vt:lpstr>SciTil</vt:lpstr>
      <vt:lpstr>Overlapping Events</vt:lpstr>
      <vt:lpstr>Conclusions &amp; Remarks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1470</cp:revision>
  <cp:lastPrinted>2014-09-02T12:21:31Z</cp:lastPrinted>
  <dcterms:created xsi:type="dcterms:W3CDTF">2006-01-19T12:56:44Z</dcterms:created>
  <dcterms:modified xsi:type="dcterms:W3CDTF">2016-06-06T16:42:43Z</dcterms:modified>
</cp:coreProperties>
</file>