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63" r:id="rId3"/>
    <p:sldId id="570" r:id="rId4"/>
    <p:sldId id="566" r:id="rId5"/>
    <p:sldId id="564" r:id="rId6"/>
    <p:sldId id="565" r:id="rId7"/>
    <p:sldId id="567" r:id="rId8"/>
    <p:sldId id="573" r:id="rId9"/>
    <p:sldId id="568" r:id="rId10"/>
    <p:sldId id="577" r:id="rId11"/>
    <p:sldId id="571" r:id="rId12"/>
    <p:sldId id="569" r:id="rId13"/>
    <p:sldId id="572" r:id="rId14"/>
    <p:sldId id="578" r:id="rId15"/>
    <p:sldId id="574" r:id="rId16"/>
    <p:sldId id="576" r:id="rId17"/>
    <p:sldId id="575" r:id="rId18"/>
    <p:sldId id="579" r:id="rId19"/>
  </p:sldIdLst>
  <p:sldSz cx="9144000" cy="6858000" type="screen4x3"/>
  <p:notesSz cx="6794500" cy="9918700"/>
  <p:defaultTextStyle>
    <a:defPPr>
      <a:defRPr lang="en-GB"/>
    </a:defPPr>
    <a:lvl1pPr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CAE8AA"/>
    <a:srgbClr val="EAC9B0"/>
    <a:srgbClr val="C2C2F0"/>
    <a:srgbClr val="B6DF89"/>
    <a:srgbClr val="FF0000"/>
    <a:srgbClr val="E9988F"/>
    <a:srgbClr val="990099"/>
    <a:srgbClr val="DD8B99"/>
    <a:srgbClr val="D8A6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8593" autoAdjust="0"/>
  </p:normalViewPr>
  <p:slideViewPr>
    <p:cSldViewPr>
      <p:cViewPr varScale="1">
        <p:scale>
          <a:sx n="78" d="100"/>
          <a:sy n="78" d="100"/>
        </p:scale>
        <p:origin x="-85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12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38601D-782A-4D15-93B1-4D0B2C0B86D3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3B138-7F5E-4E60-9C81-719B067D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5935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463" y="4711700"/>
            <a:ext cx="49815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120650"/>
            <a:ext cx="2081212" cy="6005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88" y="120650"/>
            <a:ext cx="6096000" cy="6005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0650"/>
            <a:ext cx="7007622" cy="5143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CCFF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 flipV="1">
            <a:off x="395536" y="6525344"/>
            <a:ext cx="8352928" cy="1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95536" y="908721"/>
            <a:ext cx="8352928" cy="0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20650"/>
            <a:ext cx="7766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5536" y="6578820"/>
            <a:ext cx="309634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9875" indent="-269875"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dirty="0" smtClean="0"/>
              <a:t>A. </a:t>
            </a:r>
            <a:r>
              <a:rPr lang="en-US" sz="1200" b="1" dirty="0" err="1" smtClean="0"/>
              <a:t>Ryazantsev</a:t>
            </a:r>
            <a:r>
              <a:rPr lang="en-US" sz="1200" b="1" dirty="0" smtClean="0"/>
              <a:t>, IHEP - </a:t>
            </a:r>
            <a:r>
              <a:rPr lang="en-US" sz="1200" b="1" dirty="0" err="1" smtClean="0"/>
              <a:t>Protvino</a:t>
            </a:r>
            <a:r>
              <a:rPr lang="en-US" sz="1200" b="1" dirty="0" smtClean="0"/>
              <a:t>, Russia</a:t>
            </a:r>
            <a:r>
              <a:rPr lang="ru-RU" sz="1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GB" sz="1200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499992" y="6578820"/>
            <a:ext cx="42484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i="0" dirty="0" smtClean="0">
                <a:solidFill>
                  <a:srgbClr val="000000"/>
                </a:solidFill>
              </a:rPr>
              <a:t>PANDA Collaboration Meeting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 at </a:t>
            </a:r>
            <a:r>
              <a:rPr lang="en-US" sz="1200" b="1" i="0" dirty="0" smtClean="0">
                <a:solidFill>
                  <a:srgbClr val="000000"/>
                </a:solidFill>
              </a:rPr>
              <a:t>GSI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,</a:t>
            </a:r>
            <a:r>
              <a:rPr lang="en-US" sz="1200" b="1" i="0" dirty="0" smtClean="0">
                <a:solidFill>
                  <a:srgbClr val="000000"/>
                </a:solidFill>
              </a:rPr>
              <a:t> June 2016</a:t>
            </a:r>
            <a:endParaRPr lang="en-GB" sz="1200" b="1" i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5565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6550" indent="-3365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00000"/>
        <a:buFont typeface="Times New Roman" pitchFamily="18" charset="0"/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FF0000"/>
        </a:buClr>
        <a:buSzPct val="100000"/>
        <a:buFont typeface="Times New Roman" pitchFamily="18" charset="0"/>
        <a:buChar char="•"/>
        <a:defRPr>
          <a:solidFill>
            <a:srgbClr val="FF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–"/>
        <a:defRPr>
          <a:solidFill>
            <a:srgbClr val="008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FF0000"/>
                </a:solidFill>
              </a:rPr>
              <a:t>Barrel EMC assembling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 </a:t>
            </a:r>
            <a:r>
              <a:rPr lang="en-US" sz="1600" b="1" dirty="0" smtClean="0"/>
              <a:t>(EDMS DOCUMENT NUMBER 1421085/1)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3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err="1" smtClean="0">
                <a:solidFill>
                  <a:schemeClr val="accent2"/>
                </a:solidFill>
              </a:rPr>
              <a:t>Andrey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Ryazantsev</a:t>
            </a:r>
            <a:r>
              <a:rPr lang="en-US" sz="2800" b="1" i="1" dirty="0" smtClean="0">
                <a:solidFill>
                  <a:schemeClr val="accent2"/>
                </a:solidFill>
              </a:rPr>
              <a:t>, Valery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Ferapontov</a:t>
            </a:r>
            <a:endParaRPr lang="en-US" sz="2800" b="1" i="1" dirty="0" smtClean="0">
              <a:solidFill>
                <a:schemeClr val="accent2"/>
              </a:solidFill>
            </a:endParaRPr>
          </a:p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smtClean="0">
                <a:solidFill>
                  <a:schemeClr val="accent2"/>
                </a:solidFill>
              </a:rPr>
              <a:t>on behalf of the IHEP-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Protvino</a:t>
            </a:r>
            <a:r>
              <a:rPr lang="en-US" sz="2800" b="1" i="1" dirty="0" smtClean="0">
                <a:solidFill>
                  <a:schemeClr val="accent2"/>
                </a:solidFill>
              </a:rPr>
              <a:t> group</a:t>
            </a:r>
            <a:endParaRPr lang="en-GB" sz="2800" b="1" i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6" name="Рисунок 5" descr="D:\PANDA\assy 7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600825" cy="489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65393"/>
            <a:ext cx="406794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Adjusting the Slice to Holes on Upstream and Downstream Rings;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Install special shims from Downstream side of Slice and fix them by means of 2 special bolts;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Join Slice to the Rings with 2 special Pins and 2 Bolts M16 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6093719" cy="47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073061"/>
            <a:ext cx="457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Rotate Beam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Jack by 22,5 degrees;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Fix Flange from Downstream side of the Beam by means of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anyard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PANDA\assy 2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123728" cy="21602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510" y="1144219"/>
            <a:ext cx="6570980" cy="45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1157025"/>
            <a:ext cx="6534150" cy="45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060" y="1133475"/>
            <a:ext cx="660187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149" y="1319212"/>
            <a:ext cx="606770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ANDA\assy 13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24744"/>
            <a:ext cx="2088232" cy="16561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D:\PANDA\assy 13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97152"/>
            <a:ext cx="2088232" cy="16561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95936" y="1844824"/>
            <a:ext cx="2520280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68144" y="4725144"/>
            <a:ext cx="72008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5446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576" y="1085850"/>
            <a:ext cx="673884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5342091" cy="4969747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628800"/>
            <a:ext cx="2155763" cy="251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5" name="Picture 4" descr="D:\PANDA\ASSY 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55631" cy="4916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733256"/>
            <a:ext cx="1295547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Support  #1</a:t>
            </a:r>
            <a:br>
              <a:rPr lang="en-US" sz="1400" dirty="0" smtClean="0"/>
            </a:br>
            <a:r>
              <a:rPr lang="en-US" sz="1400" dirty="0" smtClean="0"/>
              <a:t>250x250x3280 </a:t>
            </a:r>
            <a:br>
              <a:rPr lang="en-US" sz="1400" dirty="0" smtClean="0"/>
            </a:br>
            <a:r>
              <a:rPr lang="en-US" sz="1400" dirty="0" smtClean="0"/>
              <a:t>W= 240 kg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733256"/>
            <a:ext cx="143821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Support  #2.1</a:t>
            </a:r>
            <a:br>
              <a:rPr lang="en-US" sz="1400" dirty="0" smtClean="0"/>
            </a:br>
            <a:r>
              <a:rPr lang="en-US" sz="1400" dirty="0" smtClean="0"/>
              <a:t>20</a:t>
            </a:r>
            <a:r>
              <a:rPr lang="ru-RU" sz="1400" dirty="0" smtClean="0"/>
              <a:t>3</a:t>
            </a:r>
            <a:r>
              <a:rPr lang="en-US" sz="1400" dirty="0" smtClean="0"/>
              <a:t>0x20</a:t>
            </a:r>
            <a:r>
              <a:rPr lang="ru-RU" sz="1400" dirty="0" smtClean="0"/>
              <a:t>0</a:t>
            </a:r>
            <a:r>
              <a:rPr lang="en-US" sz="1400" dirty="0" smtClean="0"/>
              <a:t>0x3260</a:t>
            </a:r>
            <a:br>
              <a:rPr lang="en-US" sz="1400" dirty="0" smtClean="0"/>
            </a:br>
            <a:r>
              <a:rPr lang="en-US" sz="1400" dirty="0" smtClean="0"/>
              <a:t>W= 1250 kg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40768"/>
            <a:ext cx="1295547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Beam</a:t>
            </a:r>
            <a:br>
              <a:rPr lang="en-US" sz="1400" dirty="0" smtClean="0"/>
            </a:br>
            <a:r>
              <a:rPr lang="en-US" sz="1400" dirty="0" smtClean="0"/>
              <a:t>9900x</a:t>
            </a:r>
            <a:r>
              <a:rPr lang="ru-RU" sz="1400" dirty="0" smtClean="0"/>
              <a:t>300</a:t>
            </a:r>
            <a:r>
              <a:rPr lang="en-US" sz="1400" dirty="0" smtClean="0"/>
              <a:t>x</a:t>
            </a:r>
            <a:r>
              <a:rPr lang="ru-RU" sz="1400" dirty="0" smtClean="0"/>
              <a:t>7</a:t>
            </a:r>
            <a:r>
              <a:rPr lang="en-US" sz="1400" dirty="0" smtClean="0"/>
              <a:t>00 </a:t>
            </a:r>
            <a:br>
              <a:rPr lang="en-US" sz="1400" dirty="0" smtClean="0"/>
            </a:br>
            <a:r>
              <a:rPr lang="en-US" sz="1400" dirty="0" smtClean="0"/>
              <a:t>W= 3065 kg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733256"/>
            <a:ext cx="1386918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Support  #</a:t>
            </a:r>
            <a:r>
              <a:rPr lang="ru-RU" sz="1400" dirty="0" smtClean="0"/>
              <a:t>3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4120х60</a:t>
            </a:r>
            <a:r>
              <a:rPr lang="en-US" sz="1400" dirty="0" smtClean="0"/>
              <a:t>0x3260 </a:t>
            </a:r>
            <a:br>
              <a:rPr lang="en-US" sz="1400" dirty="0" smtClean="0"/>
            </a:br>
            <a:r>
              <a:rPr lang="en-US" sz="1400" dirty="0" smtClean="0"/>
              <a:t>W= </a:t>
            </a:r>
            <a:r>
              <a:rPr lang="ru-RU" sz="1400" dirty="0" smtClean="0"/>
              <a:t>265</a:t>
            </a:r>
            <a:r>
              <a:rPr lang="en-US" sz="1400" dirty="0" smtClean="0"/>
              <a:t> kg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733256"/>
            <a:ext cx="134684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Support  #</a:t>
            </a:r>
            <a:r>
              <a:rPr lang="ru-RU" sz="1400" dirty="0" smtClean="0"/>
              <a:t>4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800x2635</a:t>
            </a:r>
            <a:r>
              <a:rPr lang="ru-RU" sz="1400" dirty="0" err="1"/>
              <a:t>х</a:t>
            </a:r>
            <a:r>
              <a:rPr lang="en-US" sz="1400" dirty="0" smtClean="0"/>
              <a:t>3260</a:t>
            </a:r>
            <a:br>
              <a:rPr lang="en-US" sz="1400" dirty="0" smtClean="0"/>
            </a:br>
            <a:r>
              <a:rPr lang="en-US" sz="1400" dirty="0" smtClean="0"/>
              <a:t>W= 735 kg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5733256"/>
            <a:ext cx="143821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Support  #2.2</a:t>
            </a:r>
            <a:br>
              <a:rPr lang="en-US" sz="1400" dirty="0" smtClean="0"/>
            </a:br>
            <a:r>
              <a:rPr lang="en-US" sz="1400" dirty="0" smtClean="0"/>
              <a:t>20</a:t>
            </a:r>
            <a:r>
              <a:rPr lang="ru-RU" sz="1400" dirty="0" smtClean="0"/>
              <a:t>3</a:t>
            </a:r>
            <a:r>
              <a:rPr lang="en-US" sz="1400" dirty="0" smtClean="0"/>
              <a:t>0x20</a:t>
            </a:r>
            <a:r>
              <a:rPr lang="ru-RU" sz="1400" dirty="0" smtClean="0"/>
              <a:t>0</a:t>
            </a:r>
            <a:r>
              <a:rPr lang="en-US" sz="1400" dirty="0" smtClean="0"/>
              <a:t>0x3260</a:t>
            </a:r>
            <a:br>
              <a:rPr lang="en-US" sz="1400" dirty="0" smtClean="0"/>
            </a:br>
            <a:r>
              <a:rPr lang="en-US" sz="1400" dirty="0" smtClean="0"/>
              <a:t>W= 1250 kg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259632" y="3861048"/>
            <a:ext cx="792088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03848" y="3573016"/>
            <a:ext cx="144016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>
            <a:off x="1547366" y="2079432"/>
            <a:ext cx="1224434" cy="10615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11960" y="3717032"/>
            <a:ext cx="360040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580112" y="3429000"/>
            <a:ext cx="720080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956376" y="2708920"/>
            <a:ext cx="360040" cy="3024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1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581775" cy="44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ANDA\assy 1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2808312" cy="18722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3275856" y="2420888"/>
            <a:ext cx="648072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275856" y="2276872"/>
            <a:ext cx="295232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2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534150" cy="53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052736"/>
            <a:ext cx="244827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Mounting of two Support Rings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with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special Flanges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21" name="Рисунок 20" descr="D:\PANDA\assy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624736" cy="52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1124744"/>
            <a:ext cx="288032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Moving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 Beam inside the Cryostat;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Fix Flanges with  four rectangular Tubes;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3" name="Рисунок 2" descr="D:\PANDA\assy 2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1845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1124744"/>
            <a:ext cx="370790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Mounting of 2 </a:t>
            </a: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mechanical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Jacks (ZIMM- Austria);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Mounting of a Lanyard.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5" name="Рисунок 4" descr="D:\PANDA\assy 4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6533404" cy="459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124744"/>
            <a:ext cx="241176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Mounting of 2 lifting Devices;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Mounting of 2 Spacers.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Pick up both supporting Plates of Lifting Devices on ~ 300 mm.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http://www.advantageaustria.org/mp-images/10008.81400/10008.81400.500.500.jpeg-filenamezimm_bo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1924422" cy="284888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4" name="Рисунок 3" descr="D:\MODULE ASSEMBLY SCENARIO\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190" y="1419225"/>
            <a:ext cx="6573619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How to assemble barrel </a:t>
            </a:r>
          </a:p>
        </p:txBody>
      </p:sp>
      <p:pic>
        <p:nvPicPr>
          <p:cNvPr id="5" name="Рисунок 4" descr="D:\PANDA\assy 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600825" cy="49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536" y="1145068"/>
            <a:ext cx="4067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Procedures: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Installation of 1-st Slice on the 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upporting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Plates;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Put down the Slice using screw Jack Actuators 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of the 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ifting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13814</TotalTime>
  <Words>257</Words>
  <Application>Microsoft Office PowerPoint</Application>
  <PresentationFormat>Экран (4:3)</PresentationFormat>
  <Paragraphs>49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Barrel EMC assembling   (EDMS DOCUMENT NUMBER 1421085/1)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  <vt:lpstr>How to assemble barrel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Status-report of  the IHEP-Protvino group activity  in the PANDA PWO-calorimeter</dc:title>
  <dc:creator>user</dc:creator>
  <cp:lastModifiedBy>Ryazantsev</cp:lastModifiedBy>
  <cp:revision>833</cp:revision>
  <cp:lastPrinted>2012-09-07T12:43:51Z</cp:lastPrinted>
  <dcterms:modified xsi:type="dcterms:W3CDTF">2016-06-06T07:34:22Z</dcterms:modified>
</cp:coreProperties>
</file>